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2.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1" r:id="rId6"/>
    <p:sldMasterId id="2147483678" r:id="rId7"/>
  </p:sldMasterIdLst>
  <p:notesMasterIdLst>
    <p:notesMasterId r:id="rId53"/>
  </p:notesMasterIdLst>
  <p:sldIdLst>
    <p:sldId id="263" r:id="rId8"/>
    <p:sldId id="296" r:id="rId9"/>
    <p:sldId id="294" r:id="rId10"/>
    <p:sldId id="295" r:id="rId11"/>
    <p:sldId id="303" r:id="rId12"/>
    <p:sldId id="304" r:id="rId13"/>
    <p:sldId id="302" r:id="rId14"/>
    <p:sldId id="300" r:id="rId15"/>
    <p:sldId id="305" r:id="rId16"/>
    <p:sldId id="306" r:id="rId17"/>
    <p:sldId id="264" r:id="rId18"/>
    <p:sldId id="309" r:id="rId19"/>
    <p:sldId id="292" r:id="rId20"/>
    <p:sldId id="291" r:id="rId21"/>
    <p:sldId id="285" r:id="rId22"/>
    <p:sldId id="271" r:id="rId23"/>
    <p:sldId id="310" r:id="rId24"/>
    <p:sldId id="311" r:id="rId25"/>
    <p:sldId id="312" r:id="rId26"/>
    <p:sldId id="277" r:id="rId27"/>
    <p:sldId id="333" r:id="rId28"/>
    <p:sldId id="279" r:id="rId29"/>
    <p:sldId id="313" r:id="rId30"/>
    <p:sldId id="315" r:id="rId31"/>
    <p:sldId id="314" r:id="rId32"/>
    <p:sldId id="316" r:id="rId33"/>
    <p:sldId id="317" r:id="rId34"/>
    <p:sldId id="325" r:id="rId35"/>
    <p:sldId id="318" r:id="rId36"/>
    <p:sldId id="320" r:id="rId37"/>
    <p:sldId id="322" r:id="rId38"/>
    <p:sldId id="323" r:id="rId39"/>
    <p:sldId id="324" r:id="rId40"/>
    <p:sldId id="270" r:id="rId41"/>
    <p:sldId id="287" r:id="rId42"/>
    <p:sldId id="288" r:id="rId43"/>
    <p:sldId id="286" r:id="rId44"/>
    <p:sldId id="329" r:id="rId45"/>
    <p:sldId id="330" r:id="rId46"/>
    <p:sldId id="331" r:id="rId47"/>
    <p:sldId id="265" r:id="rId48"/>
    <p:sldId id="332" r:id="rId49"/>
    <p:sldId id="290" r:id="rId50"/>
    <p:sldId id="266" r:id="rId51"/>
    <p:sldId id="267"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1FA9"/>
    <a:srgbClr val="800080"/>
    <a:srgbClr val="BD2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7958" autoAdjust="0"/>
  </p:normalViewPr>
  <p:slideViewPr>
    <p:cSldViewPr showGuides="1">
      <p:cViewPr>
        <p:scale>
          <a:sx n="39" d="100"/>
          <a:sy n="39" d="100"/>
        </p:scale>
        <p:origin x="1264" y="4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AA545-94D6-493F-9DB5-930591E26A39}" type="datetimeFigureOut">
              <a:rPr lang="it-IT" smtClean="0"/>
              <a:t>16/09/2025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EC048-2EC6-41AF-B032-768E72B730BB}" type="slidenum">
              <a:rPr lang="it-IT" smtClean="0"/>
              <a:t>‹N›</a:t>
            </a:fld>
            <a:endParaRPr lang="it-IT"/>
          </a:p>
        </p:txBody>
      </p:sp>
    </p:spTree>
    <p:extLst>
      <p:ext uri="{BB962C8B-B14F-4D97-AF65-F5344CB8AC3E}">
        <p14:creationId xmlns:p14="http://schemas.microsoft.com/office/powerpoint/2010/main" val="348839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dirty="0" smtClean="0">
                <a:solidFill>
                  <a:srgbClr val="BE2B0A"/>
                </a:solidFill>
                <a:latin typeface="+mn-lt"/>
              </a:rPr>
              <a:t>European Innovation Council</a:t>
            </a:r>
            <a:r>
              <a:rPr lang="en-US" dirty="0" smtClean="0">
                <a:latin typeface="+mn-lt"/>
              </a:rPr>
              <a:t>: Support for innovations with potential breakthrough and disruptive nature with scale-up potential that </a:t>
            </a:r>
            <a:r>
              <a:rPr lang="en-US" u="sng" dirty="0" smtClean="0">
                <a:latin typeface="+mn-lt"/>
              </a:rPr>
              <a:t>may be too risky for private investors</a:t>
            </a:r>
            <a:r>
              <a:rPr lang="en-US" dirty="0" smtClean="0">
                <a:latin typeface="+mn-lt"/>
              </a:rPr>
              <a:t>. This is 70% of the budget earmarked for SMEs.</a:t>
            </a:r>
          </a:p>
          <a:p>
            <a:pPr marL="285744" indent="-285744">
              <a:buFont typeface="Wingdings" panose="05000000000000000000" pitchFamily="2" charset="2"/>
              <a:buChar char="ü"/>
            </a:pPr>
            <a:r>
              <a:rPr lang="en-US" dirty="0" smtClean="0">
                <a:latin typeface="+mn-lt"/>
              </a:rPr>
              <a:t> </a:t>
            </a:r>
            <a:r>
              <a:rPr lang="it-IT" dirty="0" smtClean="0">
                <a:solidFill>
                  <a:srgbClr val="BD2B0B"/>
                </a:solidFill>
                <a:latin typeface="+mn-lt"/>
              </a:rPr>
              <a:t>EIC</a:t>
            </a:r>
            <a:r>
              <a:rPr lang="it-IT" dirty="0" smtClean="0">
                <a:solidFill>
                  <a:prstClr val="black"/>
                </a:solidFill>
                <a:latin typeface="+mn-lt"/>
              </a:rPr>
              <a:t> </a:t>
            </a:r>
            <a:r>
              <a:rPr lang="it-IT" dirty="0" err="1" smtClean="0">
                <a:solidFill>
                  <a:prstClr val="black"/>
                </a:solidFill>
                <a:latin typeface="+mn-lt"/>
              </a:rPr>
              <a:t>as</a:t>
            </a:r>
            <a:r>
              <a:rPr lang="it-IT" dirty="0" smtClean="0">
                <a:solidFill>
                  <a:prstClr val="black"/>
                </a:solidFill>
                <a:latin typeface="+mn-lt"/>
              </a:rPr>
              <a:t> </a:t>
            </a:r>
            <a:r>
              <a:rPr lang="it-IT" dirty="0" err="1" smtClean="0">
                <a:solidFill>
                  <a:prstClr val="black"/>
                </a:solidFill>
                <a:latin typeface="+mn-lt"/>
              </a:rPr>
              <a:t>one</a:t>
            </a:r>
            <a:r>
              <a:rPr lang="it-IT" dirty="0" smtClean="0">
                <a:solidFill>
                  <a:prstClr val="black"/>
                </a:solidFill>
                <a:latin typeface="+mn-lt"/>
              </a:rPr>
              <a:t>-stop shop for </a:t>
            </a:r>
            <a:r>
              <a:rPr lang="it-IT" dirty="0" err="1" smtClean="0">
                <a:solidFill>
                  <a:prstClr val="black"/>
                </a:solidFill>
                <a:latin typeface="+mn-lt"/>
              </a:rPr>
              <a:t>innovation</a:t>
            </a:r>
            <a:r>
              <a:rPr lang="it-IT" dirty="0" smtClean="0">
                <a:solidFill>
                  <a:prstClr val="black"/>
                </a:solidFill>
                <a:latin typeface="+mn-lt"/>
              </a:rPr>
              <a:t> to help SME to innovate and scale up</a:t>
            </a:r>
          </a:p>
          <a:p>
            <a:endParaRPr lang="en-US" dirty="0" smtClean="0">
              <a:latin typeface="+mn-lt"/>
            </a:endParaRPr>
          </a:p>
          <a:p>
            <a:r>
              <a:rPr lang="en-US" b="1" dirty="0" smtClean="0">
                <a:solidFill>
                  <a:srgbClr val="BE2B0A"/>
                </a:solidFill>
                <a:latin typeface="+mn-lt"/>
              </a:rPr>
              <a:t>Missions</a:t>
            </a:r>
            <a:r>
              <a:rPr lang="en-US" dirty="0" smtClean="0">
                <a:latin typeface="+mn-lt"/>
              </a:rPr>
              <a:t>: Sets of measures to achieve bold, inspirational and measurable goals within a set timeframe. There are 5 main missions as part of Horizon Europe.</a:t>
            </a:r>
          </a:p>
          <a:p>
            <a:pPr marL="285744" indent="-285744">
              <a:buFont typeface="Wingdings" panose="05000000000000000000" pitchFamily="2" charset="2"/>
              <a:buChar char="ü"/>
            </a:pPr>
            <a:r>
              <a:rPr lang="en-US" dirty="0" smtClean="0">
                <a:latin typeface="+mn-lt"/>
              </a:rPr>
              <a:t> </a:t>
            </a:r>
            <a:r>
              <a:rPr lang="it-IT" dirty="0" err="1" smtClean="0">
                <a:solidFill>
                  <a:srgbClr val="BD2B0B"/>
                </a:solidFill>
                <a:latin typeface="+mn-lt"/>
              </a:rPr>
              <a:t>Missions</a:t>
            </a:r>
            <a:r>
              <a:rPr lang="it-IT" dirty="0" smtClean="0">
                <a:solidFill>
                  <a:prstClr val="black"/>
                </a:solidFill>
                <a:latin typeface="+mn-lt"/>
              </a:rPr>
              <a:t> </a:t>
            </a:r>
            <a:r>
              <a:rPr lang="it-IT" dirty="0" err="1" smtClean="0">
                <a:solidFill>
                  <a:prstClr val="black"/>
                </a:solidFill>
                <a:latin typeface="+mn-lt"/>
              </a:rPr>
              <a:t>as</a:t>
            </a:r>
            <a:r>
              <a:rPr lang="it-IT" dirty="0" smtClean="0">
                <a:solidFill>
                  <a:prstClr val="black"/>
                </a:solidFill>
                <a:latin typeface="+mn-lt"/>
              </a:rPr>
              <a:t> </a:t>
            </a:r>
            <a:r>
              <a:rPr lang="it-IT" dirty="0" err="1" smtClean="0">
                <a:solidFill>
                  <a:prstClr val="black"/>
                </a:solidFill>
                <a:latin typeface="+mn-lt"/>
              </a:rPr>
              <a:t>key</a:t>
            </a:r>
            <a:r>
              <a:rPr lang="it-IT" dirty="0" smtClean="0">
                <a:solidFill>
                  <a:prstClr val="black"/>
                </a:solidFill>
                <a:latin typeface="+mn-lt"/>
              </a:rPr>
              <a:t> </a:t>
            </a:r>
            <a:r>
              <a:rPr lang="it-IT" dirty="0" err="1" smtClean="0">
                <a:solidFill>
                  <a:prstClr val="black"/>
                </a:solidFill>
                <a:latin typeface="+mn-lt"/>
              </a:rPr>
              <a:t>novelty</a:t>
            </a:r>
            <a:r>
              <a:rPr lang="it-IT" dirty="0" smtClean="0">
                <a:solidFill>
                  <a:prstClr val="black"/>
                </a:solidFill>
                <a:latin typeface="+mn-lt"/>
              </a:rPr>
              <a:t> for more impact and </a:t>
            </a:r>
            <a:r>
              <a:rPr lang="it-IT" dirty="0" err="1" smtClean="0">
                <a:solidFill>
                  <a:prstClr val="black"/>
                </a:solidFill>
                <a:latin typeface="+mn-lt"/>
              </a:rPr>
              <a:t>visibility</a:t>
            </a:r>
            <a:endParaRPr lang="it-IT" dirty="0" smtClean="0">
              <a:solidFill>
                <a:prstClr val="black"/>
              </a:solidFill>
              <a:latin typeface="+mn-lt"/>
            </a:endParaRPr>
          </a:p>
          <a:p>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2</a:t>
            </a:fld>
            <a:endParaRPr lang="it-IT"/>
          </a:p>
        </p:txBody>
      </p:sp>
    </p:spTree>
    <p:extLst>
      <p:ext uri="{BB962C8B-B14F-4D97-AF65-F5344CB8AC3E}">
        <p14:creationId xmlns:p14="http://schemas.microsoft.com/office/powerpoint/2010/main" val="3813377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800100" marR="1000" lvl="1" indent="-342900">
              <a:buFont typeface="Wingdings" panose="05000000000000000000" pitchFamily="2" charset="2"/>
              <a:buChar char="Ø"/>
            </a:pPr>
            <a:r>
              <a:rPr lang="en-US" sz="2000" b="1" dirty="0">
                <a:solidFill>
                  <a:srgbClr val="000000"/>
                </a:solidFill>
              </a:rPr>
              <a:t>Pushing forward the frontiers of knowledge </a:t>
            </a:r>
            <a:endParaRPr lang="en-US" sz="2000" dirty="0">
              <a:solidFill>
                <a:srgbClr val="000000"/>
              </a:solidFill>
            </a:endParaRPr>
          </a:p>
          <a:p>
            <a:pPr marR="1000"/>
            <a:r>
              <a:rPr lang="en-US" dirty="0">
                <a:solidFill>
                  <a:srgbClr val="000000"/>
                </a:solidFill>
              </a:rPr>
              <a:t>Reinforcing the excellence, dynamism and creativity of European research. </a:t>
            </a:r>
          </a:p>
          <a:p>
            <a:pPr marR="1000"/>
            <a:r>
              <a:rPr lang="en-US" dirty="0">
                <a:solidFill>
                  <a:srgbClr val="000000"/>
                </a:solidFill>
              </a:rPr>
              <a:t>Research funded by the ERC is expected to lead to advances at the frontier of knowledge and to set a clear and inspirational target for frontier research across Europe. </a:t>
            </a:r>
          </a:p>
          <a:p>
            <a:pPr marL="742950" marR="1000" lvl="1" indent="-285750">
              <a:buFont typeface="Wingdings" panose="05000000000000000000" pitchFamily="2" charset="2"/>
              <a:buChar char="Ø"/>
            </a:pPr>
            <a:r>
              <a:rPr lang="en-US" sz="2000" b="1" dirty="0">
                <a:solidFill>
                  <a:srgbClr val="000000"/>
                </a:solidFill>
                <a:latin typeface="Chronicle Display Bold"/>
              </a:rPr>
              <a:t> </a:t>
            </a:r>
            <a:r>
              <a:rPr lang="en-US" sz="2000" b="1" dirty="0">
                <a:solidFill>
                  <a:srgbClr val="000000"/>
                </a:solidFill>
              </a:rPr>
              <a:t>Excellence</a:t>
            </a:r>
          </a:p>
          <a:p>
            <a:pPr marR="1000"/>
            <a:r>
              <a:rPr lang="en-US" dirty="0">
                <a:solidFill>
                  <a:srgbClr val="000000"/>
                </a:solidFill>
              </a:rPr>
              <a:t>Providing attractive long-term funding, awarded on the sole criterion of excellence, to support excellent investigators and their research teams, to pursue </a:t>
            </a:r>
            <a:r>
              <a:rPr lang="en-US" dirty="0">
                <a:solidFill>
                  <a:srgbClr val="BD2B0B"/>
                </a:solidFill>
              </a:rPr>
              <a:t>ground-breaking, high-risk/high-gain research.</a:t>
            </a:r>
            <a:endParaRPr lang="en-US" dirty="0">
              <a:solidFill>
                <a:srgbClr val="000000"/>
              </a:solidFill>
            </a:endParaRPr>
          </a:p>
          <a:p>
            <a:pPr marL="285750" lvl="0" indent="-285750">
              <a:lnSpc>
                <a:spcPct val="150000"/>
              </a:lnSpc>
              <a:spcBef>
                <a:spcPts val="0"/>
              </a:spcBef>
              <a:buFont typeface="Wingdings" panose="05000000000000000000" pitchFamily="2" charset="2"/>
              <a:buChar char="ü"/>
            </a:pPr>
            <a:r>
              <a:rPr lang="en-US" dirty="0" smtClean="0">
                <a:solidFill>
                  <a:srgbClr val="BD2B0B"/>
                </a:solidFill>
                <a:latin typeface="+mn-lt"/>
              </a:rPr>
              <a:t>1 researcher</a:t>
            </a:r>
            <a:r>
              <a:rPr lang="en-US" dirty="0" smtClean="0">
                <a:latin typeface="+mn-lt"/>
              </a:rPr>
              <a:t> (Principal Investigator); 1 host institution; 1 project; 1 selection and evaluation criterion: </a:t>
            </a:r>
            <a:r>
              <a:rPr lang="en-US" dirty="0" smtClean="0">
                <a:solidFill>
                  <a:srgbClr val="BD2B0B"/>
                </a:solidFill>
                <a:latin typeface="+mn-lt"/>
              </a:rPr>
              <a:t>scientific excellence</a:t>
            </a:r>
          </a:p>
          <a:p>
            <a:pPr marL="285750" indent="-285750">
              <a:lnSpc>
                <a:spcPct val="150000"/>
              </a:lnSpc>
              <a:spcBef>
                <a:spcPts val="0"/>
              </a:spcBef>
              <a:buFont typeface="Wingdings" panose="05000000000000000000" pitchFamily="2" charset="2"/>
              <a:buChar char="ü"/>
            </a:pPr>
            <a:r>
              <a:rPr lang="en-US" dirty="0" smtClean="0">
                <a:solidFill>
                  <a:srgbClr val="BD2B0B"/>
                </a:solidFill>
                <a:latin typeface="+mn-lt"/>
              </a:rPr>
              <a:t>No consortia</a:t>
            </a:r>
            <a:r>
              <a:rPr lang="en-US" dirty="0" smtClean="0">
                <a:latin typeface="+mn-lt"/>
              </a:rPr>
              <a:t>, no networks, no co-financing</a:t>
            </a:r>
          </a:p>
          <a:p>
            <a:pPr marL="285750" indent="-285750">
              <a:lnSpc>
                <a:spcPct val="150000"/>
              </a:lnSpc>
              <a:spcBef>
                <a:spcPts val="0"/>
              </a:spcBef>
              <a:buFont typeface="Wingdings" panose="05000000000000000000" pitchFamily="2" charset="2"/>
              <a:buChar char="ü"/>
            </a:pPr>
            <a:r>
              <a:rPr lang="en-US" dirty="0" smtClean="0">
                <a:latin typeface="+mn-lt"/>
              </a:rPr>
              <a:t>Applications can be made in </a:t>
            </a:r>
            <a:r>
              <a:rPr lang="en-US" dirty="0" smtClean="0">
                <a:solidFill>
                  <a:srgbClr val="BD2B0B"/>
                </a:solidFill>
                <a:latin typeface="+mn-lt"/>
              </a:rPr>
              <a:t>any field </a:t>
            </a:r>
            <a:r>
              <a:rPr lang="en-US" dirty="0" smtClean="0">
                <a:latin typeface="+mn-lt"/>
              </a:rPr>
              <a:t>of research, including social sciences and humanities</a:t>
            </a:r>
          </a:p>
          <a:p>
            <a:pPr marL="285750" indent="-285750">
              <a:lnSpc>
                <a:spcPct val="150000"/>
              </a:lnSpc>
              <a:spcBef>
                <a:spcPts val="0"/>
              </a:spcBef>
              <a:buFont typeface="Wingdings" panose="05000000000000000000" pitchFamily="2" charset="2"/>
              <a:buChar char="ü"/>
            </a:pPr>
            <a:r>
              <a:rPr lang="en-US" dirty="0" smtClean="0">
                <a:solidFill>
                  <a:srgbClr val="BD2B0B"/>
                </a:solidFill>
                <a:latin typeface="+mn-lt"/>
              </a:rPr>
              <a:t>Host institutions </a:t>
            </a:r>
            <a:r>
              <a:rPr lang="en-US" dirty="0" smtClean="0">
                <a:latin typeface="+mn-lt"/>
              </a:rPr>
              <a:t>must provide conditions for the researcher to direct the research and manage its funding</a:t>
            </a:r>
          </a:p>
          <a:p>
            <a:pPr marL="285750" indent="-285750">
              <a:lnSpc>
                <a:spcPct val="150000"/>
              </a:lnSpc>
              <a:spcBef>
                <a:spcPts val="0"/>
              </a:spcBef>
              <a:buFont typeface="Wingdings" panose="05000000000000000000" pitchFamily="2" charset="2"/>
              <a:buChar char="ü"/>
            </a:pPr>
            <a:r>
              <a:rPr lang="en-US" dirty="0" smtClean="0">
                <a:latin typeface="+mn-lt"/>
              </a:rPr>
              <a:t>The grant is '</a:t>
            </a:r>
            <a:r>
              <a:rPr lang="en-US" dirty="0" smtClean="0">
                <a:solidFill>
                  <a:srgbClr val="BD2B0B"/>
                </a:solidFill>
                <a:latin typeface="+mn-lt"/>
              </a:rPr>
              <a:t>portable</a:t>
            </a:r>
            <a:r>
              <a:rPr lang="en-US" dirty="0" smtClean="0">
                <a:latin typeface="+mn-lt"/>
              </a:rPr>
              <a:t>' to another host institution, if the grant holder wishes so</a:t>
            </a:r>
          </a:p>
          <a:p>
            <a:pPr marL="285750" indent="-285750">
              <a:lnSpc>
                <a:spcPct val="150000"/>
              </a:lnSpc>
              <a:spcBef>
                <a:spcPts val="0"/>
              </a:spcBef>
              <a:buFont typeface="Wingdings" panose="05000000000000000000" pitchFamily="2" charset="2"/>
              <a:buChar char="ü"/>
            </a:pPr>
            <a:r>
              <a:rPr lang="en-US" dirty="0" smtClean="0">
                <a:latin typeface="+mn-lt"/>
              </a:rPr>
              <a:t>Research must be carried out in </a:t>
            </a:r>
            <a:r>
              <a:rPr lang="en-US" dirty="0" smtClean="0">
                <a:solidFill>
                  <a:srgbClr val="BD2B0B"/>
                </a:solidFill>
                <a:latin typeface="+mn-lt"/>
              </a:rPr>
              <a:t>one of the 28 EU member states </a:t>
            </a:r>
            <a:r>
              <a:rPr lang="en-US" dirty="0" smtClean="0">
                <a:latin typeface="+mn-lt"/>
              </a:rPr>
              <a:t>or associated countries</a:t>
            </a:r>
          </a:p>
          <a:p>
            <a:pPr marL="285750" indent="-285750">
              <a:lnSpc>
                <a:spcPct val="150000"/>
              </a:lnSpc>
              <a:spcBef>
                <a:spcPts val="0"/>
              </a:spcBef>
              <a:buFont typeface="Wingdings" panose="05000000000000000000" pitchFamily="2" charset="2"/>
              <a:buChar char="ü"/>
            </a:pPr>
            <a:r>
              <a:rPr lang="en-US" dirty="0" smtClean="0">
                <a:solidFill>
                  <a:srgbClr val="BD2B0B"/>
                </a:solidFill>
                <a:latin typeface="+mn-lt"/>
              </a:rPr>
              <a:t>Curiosity driven research</a:t>
            </a:r>
            <a:endParaRPr lang="it-IT" dirty="0" smtClean="0">
              <a:solidFill>
                <a:srgbClr val="BD2B0B"/>
              </a:solidFill>
              <a:latin typeface="+mn-lt"/>
            </a:endParaRPr>
          </a:p>
          <a:p>
            <a:endParaRPr lang="it-IT" dirty="0"/>
          </a:p>
        </p:txBody>
      </p:sp>
      <p:sp>
        <p:nvSpPr>
          <p:cNvPr id="4" name="Segnaposto numero diapositiva 3"/>
          <p:cNvSpPr>
            <a:spLocks noGrp="1"/>
          </p:cNvSpPr>
          <p:nvPr>
            <p:ph type="sldNum" sz="quarter" idx="10"/>
          </p:nvPr>
        </p:nvSpPr>
        <p:spPr/>
        <p:txBody>
          <a:bodyPr/>
          <a:lstStyle/>
          <a:p>
            <a:fld id="{7A5347F1-39DD-4905-A0C7-F829EBA43BA2}" type="slidenum">
              <a:rPr lang="it-IT" smtClean="0"/>
              <a:t>12</a:t>
            </a:fld>
            <a:endParaRPr lang="it-IT"/>
          </a:p>
        </p:txBody>
      </p:sp>
    </p:spTree>
    <p:extLst>
      <p:ext uri="{BB962C8B-B14F-4D97-AF65-F5344CB8AC3E}">
        <p14:creationId xmlns:p14="http://schemas.microsoft.com/office/powerpoint/2010/main" val="354465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From</a:t>
            </a:r>
            <a:r>
              <a:rPr lang="it-IT" baseline="0" dirty="0" smtClean="0"/>
              <a:t> </a:t>
            </a:r>
            <a:r>
              <a:rPr lang="it-IT" baseline="0" dirty="0" err="1" smtClean="0"/>
              <a:t>all</a:t>
            </a:r>
            <a:r>
              <a:rPr lang="it-IT" baseline="0" dirty="0" smtClean="0"/>
              <a:t> the </a:t>
            </a:r>
            <a:r>
              <a:rPr lang="it-IT" baseline="0" dirty="0" err="1" smtClean="0"/>
              <a:t>research</a:t>
            </a:r>
            <a:r>
              <a:rPr lang="it-IT" baseline="0" dirty="0" smtClean="0"/>
              <a:t> career stage</a:t>
            </a:r>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14</a:t>
            </a:fld>
            <a:endParaRPr lang="it-IT"/>
          </a:p>
        </p:txBody>
      </p:sp>
    </p:spTree>
    <p:extLst>
      <p:ext uri="{BB962C8B-B14F-4D97-AF65-F5344CB8AC3E}">
        <p14:creationId xmlns:p14="http://schemas.microsoft.com/office/powerpoint/2010/main" val="222974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Key</a:t>
            </a:r>
            <a:r>
              <a:rPr lang="it-IT" dirty="0" smtClean="0"/>
              <a:t> </a:t>
            </a:r>
            <a:r>
              <a:rPr lang="it-IT" dirty="0" err="1" smtClean="0"/>
              <a:t>features</a:t>
            </a:r>
            <a:endParaRPr lang="it-IT" dirty="0"/>
          </a:p>
        </p:txBody>
      </p:sp>
      <p:sp>
        <p:nvSpPr>
          <p:cNvPr id="4" name="Segnaposto numero diapositiva 3"/>
          <p:cNvSpPr>
            <a:spLocks noGrp="1"/>
          </p:cNvSpPr>
          <p:nvPr>
            <p:ph type="sldNum" sz="quarter" idx="5"/>
          </p:nvPr>
        </p:nvSpPr>
        <p:spPr/>
        <p:txBody>
          <a:bodyPr/>
          <a:lstStyle/>
          <a:p>
            <a:fld id="{CA0E6C12-191C-4FAB-9A90-1866B6F3EE79}" type="slidenum">
              <a:rPr lang="it-IT" smtClean="0"/>
              <a:t>15</a:t>
            </a:fld>
            <a:endParaRPr lang="it-IT"/>
          </a:p>
        </p:txBody>
      </p:sp>
    </p:spTree>
    <p:extLst>
      <p:ext uri="{BB962C8B-B14F-4D97-AF65-F5344CB8AC3E}">
        <p14:creationId xmlns:p14="http://schemas.microsoft.com/office/powerpoint/2010/main" val="4225204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0E6C12-191C-4FAB-9A90-1866B6F3EE79}" type="slidenum">
              <a:rPr lang="it-IT" smtClean="0"/>
              <a:t>17</a:t>
            </a:fld>
            <a:endParaRPr lang="it-IT"/>
          </a:p>
        </p:txBody>
      </p:sp>
    </p:spTree>
    <p:extLst>
      <p:ext uri="{BB962C8B-B14F-4D97-AF65-F5344CB8AC3E}">
        <p14:creationId xmlns:p14="http://schemas.microsoft.com/office/powerpoint/2010/main" val="3953871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All</a:t>
            </a:r>
            <a:r>
              <a:rPr lang="it-IT" dirty="0"/>
              <a:t> </a:t>
            </a:r>
            <a:r>
              <a:rPr lang="it-IT" dirty="0" err="1"/>
              <a:t>scientific</a:t>
            </a:r>
            <a:r>
              <a:rPr lang="it-IT" dirty="0"/>
              <a:t> fields including EURATOM </a:t>
            </a:r>
            <a:r>
              <a:rPr lang="it-IT" dirty="0" err="1"/>
              <a:t>areas</a:t>
            </a:r>
            <a:endParaRPr lang="it-IT" dirty="0"/>
          </a:p>
        </p:txBody>
      </p:sp>
      <p:sp>
        <p:nvSpPr>
          <p:cNvPr id="4" name="Segnaposto numero diapositiva 3"/>
          <p:cNvSpPr>
            <a:spLocks noGrp="1"/>
          </p:cNvSpPr>
          <p:nvPr>
            <p:ph type="sldNum" sz="quarter" idx="5"/>
          </p:nvPr>
        </p:nvSpPr>
        <p:spPr/>
        <p:txBody>
          <a:bodyPr/>
          <a:lstStyle/>
          <a:p>
            <a:fld id="{CA0E6C12-191C-4FAB-9A90-1866B6F3EE79}" type="slidenum">
              <a:rPr lang="it-IT" smtClean="0"/>
              <a:t>18</a:t>
            </a:fld>
            <a:endParaRPr lang="it-IT"/>
          </a:p>
        </p:txBody>
      </p:sp>
    </p:spTree>
    <p:extLst>
      <p:ext uri="{BB962C8B-B14F-4D97-AF65-F5344CB8AC3E}">
        <p14:creationId xmlns:p14="http://schemas.microsoft.com/office/powerpoint/2010/main" val="586044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A1CEF6-14F4-D34A-BA8B-26C317E2B7A5}" type="slidenum">
              <a:rPr lang="it-IT" smtClean="0"/>
              <a:t>20</a:t>
            </a:fld>
            <a:endParaRPr lang="it-IT"/>
          </a:p>
        </p:txBody>
      </p:sp>
    </p:spTree>
    <p:extLst>
      <p:ext uri="{BB962C8B-B14F-4D97-AF65-F5344CB8AC3E}">
        <p14:creationId xmlns:p14="http://schemas.microsoft.com/office/powerpoint/2010/main" val="157993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8" dirty="0">
                <a:latin typeface="Segoe UI Light"/>
                <a:cs typeface="Segoe UI Light"/>
              </a:rPr>
              <a:t>C</a:t>
            </a:r>
            <a:r>
              <a:rPr lang="en-US" spc="-4" dirty="0">
                <a:latin typeface="Segoe UI Light"/>
                <a:cs typeface="Segoe UI Light"/>
              </a:rPr>
              <a:t>o</a:t>
            </a:r>
            <a:r>
              <a:rPr lang="en-US" spc="-8" dirty="0">
                <a:latin typeface="Segoe UI Light"/>
                <a:cs typeface="Segoe UI Light"/>
              </a:rPr>
              <a:t>nt</a:t>
            </a:r>
            <a:r>
              <a:rPr lang="en-US" dirty="0">
                <a:latin typeface="Segoe UI Light"/>
                <a:cs typeface="Segoe UI Light"/>
              </a:rPr>
              <a:t>r</a:t>
            </a:r>
            <a:r>
              <a:rPr lang="en-US" spc="-8" dirty="0">
                <a:latin typeface="Segoe UI Light"/>
                <a:cs typeface="Segoe UI Light"/>
              </a:rPr>
              <a:t>i</a:t>
            </a:r>
            <a:r>
              <a:rPr lang="en-US" spc="-11" dirty="0">
                <a:latin typeface="Segoe UI Light"/>
                <a:cs typeface="Segoe UI Light"/>
              </a:rPr>
              <a:t>b</a:t>
            </a:r>
            <a:r>
              <a:rPr lang="en-US" spc="-8" dirty="0">
                <a:latin typeface="Segoe UI Light"/>
                <a:cs typeface="Segoe UI Light"/>
              </a:rPr>
              <a:t>uti</a:t>
            </a:r>
            <a:r>
              <a:rPr lang="en-US" spc="-4" dirty="0">
                <a:latin typeface="Segoe UI Light"/>
                <a:cs typeface="Segoe UI Light"/>
              </a:rPr>
              <a:t>on  to the </a:t>
            </a:r>
            <a:r>
              <a:rPr lang="en-US" dirty="0">
                <a:latin typeface="Segoe UI Light"/>
                <a:cs typeface="Segoe UI Light"/>
              </a:rPr>
              <a:t> </a:t>
            </a:r>
            <a:r>
              <a:rPr lang="en-US" spc="-8" dirty="0">
                <a:latin typeface="Segoe UI Light"/>
                <a:cs typeface="Segoe UI Light"/>
              </a:rPr>
              <a:t>European </a:t>
            </a:r>
            <a:r>
              <a:rPr lang="en-US" spc="-4" dirty="0">
                <a:latin typeface="Segoe UI Light"/>
                <a:cs typeface="Segoe UI Light"/>
              </a:rPr>
              <a:t> </a:t>
            </a:r>
            <a:r>
              <a:rPr lang="en-US" spc="-8" dirty="0">
                <a:latin typeface="Segoe UI Light"/>
                <a:cs typeface="Segoe UI Light"/>
              </a:rPr>
              <a:t>Green </a:t>
            </a:r>
            <a:r>
              <a:rPr lang="en-US" spc="-4" dirty="0">
                <a:latin typeface="Segoe UI Light"/>
                <a:cs typeface="Segoe UI Light"/>
              </a:rPr>
              <a:t>Deal </a:t>
            </a:r>
            <a:r>
              <a:rPr lang="en-US" dirty="0">
                <a:latin typeface="Segoe UI Light"/>
                <a:cs typeface="Segoe UI Light"/>
              </a:rPr>
              <a:t> </a:t>
            </a:r>
            <a:r>
              <a:rPr lang="en-US" spc="-4" dirty="0">
                <a:latin typeface="Segoe UI Light"/>
                <a:cs typeface="Segoe UI Light"/>
              </a:rPr>
              <a:t>objectives, </a:t>
            </a:r>
            <a:r>
              <a:rPr lang="en-US" dirty="0">
                <a:latin typeface="Segoe UI Light"/>
                <a:cs typeface="Segoe UI Light"/>
              </a:rPr>
              <a:t> </a:t>
            </a:r>
            <a:r>
              <a:rPr lang="en-US" spc="-4" dirty="0">
                <a:latin typeface="Segoe UI Light"/>
                <a:cs typeface="Segoe UI Light"/>
              </a:rPr>
              <a:t>Horizon </a:t>
            </a:r>
            <a:r>
              <a:rPr lang="en-US" dirty="0">
                <a:latin typeface="Segoe UI Light"/>
                <a:cs typeface="Segoe UI Light"/>
              </a:rPr>
              <a:t> </a:t>
            </a:r>
            <a:r>
              <a:rPr lang="en-US" spc="-4" dirty="0">
                <a:latin typeface="Segoe UI Light"/>
                <a:cs typeface="Segoe UI Light"/>
              </a:rPr>
              <a:t>Missions &amp; </a:t>
            </a:r>
            <a:r>
              <a:rPr lang="en-US" dirty="0">
                <a:latin typeface="Segoe UI Light"/>
                <a:cs typeface="Segoe UI Light"/>
              </a:rPr>
              <a:t> </a:t>
            </a:r>
            <a:r>
              <a:rPr lang="en-US" spc="-4" dirty="0">
                <a:latin typeface="Segoe UI Light"/>
                <a:cs typeface="Segoe UI Light"/>
              </a:rPr>
              <a:t>SDG</a:t>
            </a:r>
            <a:endParaRPr lang="en-US" dirty="0">
              <a:latin typeface="Segoe UI Light"/>
              <a:cs typeface="Segoe UI Light"/>
            </a:endParaRPr>
          </a:p>
          <a:p>
            <a:endParaRPr lang="it-IT" dirty="0"/>
          </a:p>
        </p:txBody>
      </p:sp>
      <p:sp>
        <p:nvSpPr>
          <p:cNvPr id="4" name="Segnaposto numero diapositiva 3"/>
          <p:cNvSpPr>
            <a:spLocks noGrp="1"/>
          </p:cNvSpPr>
          <p:nvPr>
            <p:ph type="sldNum" sz="quarter" idx="5"/>
          </p:nvPr>
        </p:nvSpPr>
        <p:spPr/>
        <p:txBody>
          <a:bodyPr/>
          <a:lstStyle/>
          <a:p>
            <a:fld id="{CA0E6C12-191C-4FAB-9A90-1866B6F3EE79}" type="slidenum">
              <a:rPr lang="it-IT" smtClean="0"/>
              <a:t>22</a:t>
            </a:fld>
            <a:endParaRPr lang="it-IT"/>
          </a:p>
        </p:txBody>
      </p:sp>
    </p:spTree>
    <p:extLst>
      <p:ext uri="{BB962C8B-B14F-4D97-AF65-F5344CB8AC3E}">
        <p14:creationId xmlns:p14="http://schemas.microsoft.com/office/powerpoint/2010/main" val="3398504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23</a:t>
            </a:fld>
            <a:endParaRPr lang="it-IT"/>
          </a:p>
        </p:txBody>
      </p:sp>
    </p:spTree>
    <p:extLst>
      <p:ext uri="{BB962C8B-B14F-4D97-AF65-F5344CB8AC3E}">
        <p14:creationId xmlns:p14="http://schemas.microsoft.com/office/powerpoint/2010/main" val="178436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On 26 September 2025, the European Researchers’ Night will be celebrated across the continent. It is expected to welcome over 1.5 million people of all ages into museums, universities and research institutions in 460 cities across 25 countries.</a:t>
            </a:r>
            <a:endParaRPr lang="it-IT" dirty="0"/>
          </a:p>
        </p:txBody>
      </p:sp>
      <p:sp>
        <p:nvSpPr>
          <p:cNvPr id="4" name="Segnaposto numero diapositiva 3"/>
          <p:cNvSpPr>
            <a:spLocks noGrp="1"/>
          </p:cNvSpPr>
          <p:nvPr>
            <p:ph type="sldNum" sz="quarter" idx="10"/>
          </p:nvPr>
        </p:nvSpPr>
        <p:spPr/>
        <p:txBody>
          <a:bodyPr/>
          <a:lstStyle/>
          <a:p>
            <a:fld id="{7A5347F1-39DD-4905-A0C7-F829EBA43BA2}" type="slidenum">
              <a:rPr lang="it-IT" smtClean="0"/>
              <a:t>34</a:t>
            </a:fld>
            <a:endParaRPr lang="it-IT"/>
          </a:p>
        </p:txBody>
      </p:sp>
    </p:spTree>
    <p:extLst>
      <p:ext uri="{BB962C8B-B14F-4D97-AF65-F5344CB8AC3E}">
        <p14:creationId xmlns:p14="http://schemas.microsoft.com/office/powerpoint/2010/main" val="123176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Attracting over 1.5 million citizens yearly, this is the largest collaborative science outreach </a:t>
            </a:r>
            <a:r>
              <a:rPr lang="en-US" sz="1200" b="1" i="0" u="none" strike="noStrike" kern="1200" baseline="0" dirty="0" smtClean="0">
                <a:solidFill>
                  <a:schemeClr val="tx1"/>
                </a:solidFill>
                <a:latin typeface="+mn-lt"/>
                <a:ea typeface="+mn-ea"/>
                <a:cs typeface="+mn-cs"/>
              </a:rPr>
              <a:t>initiative in Europe</a:t>
            </a:r>
            <a:r>
              <a:rPr lang="en-US" sz="1200" b="0" i="0" u="none" strike="noStrike" kern="1200" baseline="0" dirty="0" smtClean="0">
                <a:solidFill>
                  <a:schemeClr val="tx1"/>
                </a:solidFill>
                <a:latin typeface="+mn-lt"/>
                <a:ea typeface="+mn-ea"/>
                <a:cs typeface="+mn-cs"/>
              </a:rPr>
              <a:t>. In 2024, events took place in 455</a:t>
            </a:r>
          </a:p>
          <a:p>
            <a:r>
              <a:rPr lang="en-US" sz="1200" b="0" i="0" u="none" strike="noStrike" kern="1200" baseline="0" dirty="0" smtClean="0">
                <a:solidFill>
                  <a:schemeClr val="tx1"/>
                </a:solidFill>
                <a:latin typeface="+mn-lt"/>
                <a:ea typeface="+mn-ea"/>
                <a:cs typeface="+mn-cs"/>
              </a:rPr>
              <a:t>cities and in 25 countries, presenting excellent research projects through </a:t>
            </a:r>
            <a:r>
              <a:rPr lang="it-IT" sz="1200" b="0" i="0" u="none" strike="noStrike" kern="1200" baseline="0" dirty="0" err="1" smtClean="0">
                <a:solidFill>
                  <a:schemeClr val="tx1"/>
                </a:solidFill>
                <a:latin typeface="+mn-lt"/>
                <a:ea typeface="+mn-ea"/>
                <a:cs typeface="+mn-cs"/>
              </a:rPr>
              <a:t>interactive</a:t>
            </a:r>
            <a:r>
              <a:rPr lang="it-IT" sz="1200" b="0" i="0" u="none" strike="noStrike" kern="1200" baseline="0" dirty="0" smtClean="0">
                <a:solidFill>
                  <a:schemeClr val="tx1"/>
                </a:solidFill>
                <a:latin typeface="+mn-lt"/>
                <a:ea typeface="+mn-ea"/>
                <a:cs typeface="+mn-cs"/>
              </a:rPr>
              <a:t> and creative formats.</a:t>
            </a:r>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35</a:t>
            </a:fld>
            <a:endParaRPr lang="it-IT"/>
          </a:p>
        </p:txBody>
      </p:sp>
    </p:spTree>
    <p:extLst>
      <p:ext uri="{BB962C8B-B14F-4D97-AF65-F5344CB8AC3E}">
        <p14:creationId xmlns:p14="http://schemas.microsoft.com/office/powerpoint/2010/main" val="195599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285750" indent="-285750">
              <a:lnSpc>
                <a:spcPts val="2160"/>
              </a:lnSpc>
              <a:buFont typeface="Arial" panose="020B0604020202020204" pitchFamily="34" charset="0"/>
              <a:buChar char="•"/>
            </a:pPr>
            <a:r>
              <a:rPr lang="it-IT" dirty="0" smtClean="0"/>
              <a:t>Tackles </a:t>
            </a:r>
            <a:r>
              <a:rPr lang="it-IT" dirty="0" err="1" smtClean="0">
                <a:solidFill>
                  <a:srgbClr val="C00000"/>
                </a:solidFill>
              </a:rPr>
              <a:t>Climate</a:t>
            </a:r>
            <a:r>
              <a:rPr lang="it-IT" dirty="0" smtClean="0">
                <a:solidFill>
                  <a:srgbClr val="C00000"/>
                </a:solidFill>
              </a:rPr>
              <a:t> </a:t>
            </a:r>
            <a:r>
              <a:rPr lang="it-IT" dirty="0" err="1" smtClean="0">
                <a:solidFill>
                  <a:srgbClr val="C00000"/>
                </a:solidFill>
              </a:rPr>
              <a:t>Change</a:t>
            </a:r>
            <a:endParaRPr lang="it-IT" dirty="0" smtClean="0">
              <a:solidFill>
                <a:srgbClr val="C00000"/>
              </a:solidFill>
            </a:endParaRPr>
          </a:p>
          <a:p>
            <a:pPr marL="285750" indent="-285750">
              <a:lnSpc>
                <a:spcPts val="2160"/>
              </a:lnSpc>
              <a:buFont typeface="Arial" panose="020B0604020202020204" pitchFamily="34" charset="0"/>
              <a:buChar char="•"/>
            </a:pPr>
            <a:r>
              <a:rPr lang="it-IT" dirty="0" err="1" smtClean="0"/>
              <a:t>Helps</a:t>
            </a:r>
            <a:r>
              <a:rPr lang="it-IT" dirty="0" smtClean="0"/>
              <a:t> to </a:t>
            </a:r>
            <a:r>
              <a:rPr lang="it-IT" dirty="0" err="1" smtClean="0"/>
              <a:t>achieve</a:t>
            </a:r>
            <a:r>
              <a:rPr lang="it-IT" dirty="0" smtClean="0"/>
              <a:t> the </a:t>
            </a:r>
            <a:r>
              <a:rPr lang="it-IT" dirty="0" smtClean="0">
                <a:solidFill>
                  <a:srgbClr val="C00000"/>
                </a:solidFill>
              </a:rPr>
              <a:t>UN’s </a:t>
            </a:r>
            <a:r>
              <a:rPr lang="it-IT" dirty="0" err="1" smtClean="0">
                <a:solidFill>
                  <a:srgbClr val="C00000"/>
                </a:solidFill>
              </a:rPr>
              <a:t>Sustainable</a:t>
            </a:r>
            <a:r>
              <a:rPr lang="it-IT" dirty="0" smtClean="0">
                <a:solidFill>
                  <a:srgbClr val="C00000"/>
                </a:solidFill>
              </a:rPr>
              <a:t> Development </a:t>
            </a:r>
            <a:r>
              <a:rPr lang="it-IT" dirty="0" err="1" smtClean="0">
                <a:solidFill>
                  <a:srgbClr val="C00000"/>
                </a:solidFill>
              </a:rPr>
              <a:t>Goals</a:t>
            </a:r>
            <a:endParaRPr lang="it-IT" dirty="0" smtClean="0">
              <a:solidFill>
                <a:srgbClr val="C00000"/>
              </a:solidFill>
            </a:endParaRPr>
          </a:p>
          <a:p>
            <a:pPr marL="285750" indent="-285750">
              <a:lnSpc>
                <a:spcPts val="2160"/>
              </a:lnSpc>
              <a:buFont typeface="Arial" panose="020B0604020202020204" pitchFamily="34" charset="0"/>
              <a:buChar char="•"/>
            </a:pPr>
            <a:r>
              <a:rPr lang="it-IT" dirty="0" err="1" smtClean="0"/>
              <a:t>Boosts</a:t>
            </a:r>
            <a:r>
              <a:rPr lang="it-IT" dirty="0" smtClean="0"/>
              <a:t> the </a:t>
            </a:r>
            <a:r>
              <a:rPr lang="it-IT" dirty="0" err="1" smtClean="0">
                <a:solidFill>
                  <a:srgbClr val="C00000"/>
                </a:solidFill>
              </a:rPr>
              <a:t>EU’s</a:t>
            </a:r>
            <a:r>
              <a:rPr lang="it-IT" dirty="0" smtClean="0">
                <a:solidFill>
                  <a:srgbClr val="C00000"/>
                </a:solidFill>
              </a:rPr>
              <a:t> </a:t>
            </a:r>
            <a:r>
              <a:rPr lang="it-IT" dirty="0" err="1" smtClean="0">
                <a:solidFill>
                  <a:srgbClr val="C00000"/>
                </a:solidFill>
              </a:rPr>
              <a:t>competitiveness</a:t>
            </a:r>
            <a:r>
              <a:rPr lang="it-IT" dirty="0" smtClean="0">
                <a:solidFill>
                  <a:srgbClr val="C00000"/>
                </a:solidFill>
              </a:rPr>
              <a:t> </a:t>
            </a:r>
            <a:r>
              <a:rPr lang="it-IT" dirty="0" smtClean="0"/>
              <a:t>and </a:t>
            </a:r>
            <a:r>
              <a:rPr lang="it-IT" dirty="0" err="1" smtClean="0"/>
              <a:t>growth</a:t>
            </a:r>
            <a:endParaRPr lang="it-IT" dirty="0" smtClean="0"/>
          </a:p>
          <a:p>
            <a:pPr marL="285750" indent="-285750">
              <a:lnSpc>
                <a:spcPts val="2160"/>
              </a:lnSpc>
              <a:buFont typeface="Arial" panose="020B0604020202020204" pitchFamily="34" charset="0"/>
              <a:buChar char="•"/>
            </a:pPr>
            <a:r>
              <a:rPr lang="it-IT" dirty="0" err="1" smtClean="0"/>
              <a:t>Facilitates</a:t>
            </a:r>
            <a:r>
              <a:rPr lang="it-IT" dirty="0" smtClean="0"/>
              <a:t> </a:t>
            </a:r>
            <a:r>
              <a:rPr lang="it-IT" dirty="0" err="1" smtClean="0">
                <a:solidFill>
                  <a:srgbClr val="C00000"/>
                </a:solidFill>
              </a:rPr>
              <a:t>collaboration</a:t>
            </a:r>
            <a:r>
              <a:rPr lang="it-IT" dirty="0" smtClean="0">
                <a:solidFill>
                  <a:srgbClr val="C00000"/>
                </a:solidFill>
              </a:rPr>
              <a:t> </a:t>
            </a:r>
            <a:r>
              <a:rPr lang="it-IT" dirty="0" smtClean="0"/>
              <a:t>and </a:t>
            </a:r>
            <a:r>
              <a:rPr lang="it-IT" dirty="0" err="1" smtClean="0">
                <a:solidFill>
                  <a:srgbClr val="C00000"/>
                </a:solidFill>
              </a:rPr>
              <a:t>strengthens</a:t>
            </a:r>
            <a:r>
              <a:rPr lang="it-IT" dirty="0" smtClean="0">
                <a:solidFill>
                  <a:srgbClr val="C00000"/>
                </a:solidFill>
              </a:rPr>
              <a:t> the impact</a:t>
            </a:r>
            <a:r>
              <a:rPr lang="it-IT" dirty="0" smtClean="0"/>
              <a:t> of </a:t>
            </a:r>
            <a:r>
              <a:rPr lang="it-IT" dirty="0" err="1" smtClean="0"/>
              <a:t>research</a:t>
            </a:r>
            <a:r>
              <a:rPr lang="it-IT" dirty="0" smtClean="0"/>
              <a:t> and </a:t>
            </a:r>
            <a:r>
              <a:rPr lang="it-IT" dirty="0" err="1" smtClean="0"/>
              <a:t>innovation</a:t>
            </a:r>
            <a:r>
              <a:rPr lang="it-IT" dirty="0" smtClean="0"/>
              <a:t> in </a:t>
            </a:r>
            <a:r>
              <a:rPr lang="it-IT" dirty="0" err="1" smtClean="0"/>
              <a:t>developing</a:t>
            </a:r>
            <a:r>
              <a:rPr lang="it-IT" dirty="0" smtClean="0"/>
              <a:t>, </a:t>
            </a:r>
            <a:r>
              <a:rPr lang="it-IT" dirty="0" err="1" smtClean="0"/>
              <a:t>supporting</a:t>
            </a:r>
            <a:r>
              <a:rPr lang="it-IT" dirty="0" smtClean="0"/>
              <a:t> and implementi EU </a:t>
            </a:r>
            <a:r>
              <a:rPr lang="it-IT" dirty="0" err="1" smtClean="0"/>
              <a:t>policies</a:t>
            </a:r>
            <a:r>
              <a:rPr lang="it-IT" dirty="0" smtClean="0"/>
              <a:t> </a:t>
            </a:r>
            <a:r>
              <a:rPr lang="it-IT" dirty="0" err="1" smtClean="0"/>
              <a:t>while</a:t>
            </a:r>
            <a:r>
              <a:rPr lang="it-IT" dirty="0" smtClean="0"/>
              <a:t> </a:t>
            </a:r>
            <a:r>
              <a:rPr lang="it-IT" dirty="0" err="1" smtClean="0">
                <a:solidFill>
                  <a:srgbClr val="BE2B0A"/>
                </a:solidFill>
              </a:rPr>
              <a:t>tackiling</a:t>
            </a:r>
            <a:r>
              <a:rPr lang="it-IT" dirty="0" smtClean="0">
                <a:solidFill>
                  <a:srgbClr val="BE2B0A"/>
                </a:solidFill>
              </a:rPr>
              <a:t> global </a:t>
            </a:r>
            <a:r>
              <a:rPr lang="it-IT" dirty="0" err="1" smtClean="0">
                <a:solidFill>
                  <a:srgbClr val="BE2B0A"/>
                </a:solidFill>
              </a:rPr>
              <a:t>challenges</a:t>
            </a:r>
            <a:endParaRPr lang="it-IT" dirty="0" smtClean="0">
              <a:solidFill>
                <a:srgbClr val="BE2B0A"/>
              </a:solidFill>
            </a:endParaRPr>
          </a:p>
          <a:p>
            <a:pPr marL="285750" indent="-285750">
              <a:lnSpc>
                <a:spcPts val="2160"/>
              </a:lnSpc>
              <a:buFont typeface="Arial" panose="020B0604020202020204" pitchFamily="34" charset="0"/>
              <a:buChar char="•"/>
            </a:pPr>
            <a:r>
              <a:rPr lang="it-IT" dirty="0" err="1" smtClean="0"/>
              <a:t>Supports</a:t>
            </a:r>
            <a:r>
              <a:rPr lang="it-IT" dirty="0" smtClean="0"/>
              <a:t> the </a:t>
            </a:r>
            <a:r>
              <a:rPr lang="it-IT" dirty="0" err="1" smtClean="0"/>
              <a:t>creation</a:t>
            </a:r>
            <a:r>
              <a:rPr lang="it-IT" dirty="0" smtClean="0"/>
              <a:t> and </a:t>
            </a:r>
            <a:r>
              <a:rPr lang="it-IT" dirty="0" err="1" smtClean="0"/>
              <a:t>better</a:t>
            </a:r>
            <a:r>
              <a:rPr lang="it-IT" dirty="0" smtClean="0"/>
              <a:t> </a:t>
            </a:r>
            <a:r>
              <a:rPr lang="it-IT" dirty="0" err="1" smtClean="0"/>
              <a:t>diffusion</a:t>
            </a:r>
            <a:r>
              <a:rPr lang="it-IT" dirty="0" smtClean="0"/>
              <a:t> of </a:t>
            </a:r>
            <a:r>
              <a:rPr lang="it-IT" dirty="0" err="1" smtClean="0">
                <a:solidFill>
                  <a:srgbClr val="BE2B0A"/>
                </a:solidFill>
              </a:rPr>
              <a:t>excellent</a:t>
            </a:r>
            <a:r>
              <a:rPr lang="it-IT" dirty="0" smtClean="0">
                <a:solidFill>
                  <a:srgbClr val="BE2B0A"/>
                </a:solidFill>
              </a:rPr>
              <a:t> </a:t>
            </a:r>
            <a:r>
              <a:rPr lang="it-IT" dirty="0" err="1" smtClean="0">
                <a:solidFill>
                  <a:srgbClr val="BE2B0A"/>
                </a:solidFill>
              </a:rPr>
              <a:t>knowledge</a:t>
            </a:r>
            <a:r>
              <a:rPr lang="it-IT" dirty="0" smtClean="0">
                <a:solidFill>
                  <a:srgbClr val="BE2B0A"/>
                </a:solidFill>
              </a:rPr>
              <a:t> </a:t>
            </a:r>
            <a:r>
              <a:rPr lang="it-IT" dirty="0" smtClean="0"/>
              <a:t>and </a:t>
            </a:r>
            <a:r>
              <a:rPr lang="it-IT" dirty="0" err="1" smtClean="0">
                <a:solidFill>
                  <a:srgbClr val="BE2B0A"/>
                </a:solidFill>
              </a:rPr>
              <a:t>technologies</a:t>
            </a:r>
            <a:endParaRPr lang="it-IT" dirty="0" smtClean="0">
              <a:solidFill>
                <a:srgbClr val="BE2B0A"/>
              </a:solidFill>
            </a:endParaRPr>
          </a:p>
          <a:p>
            <a:pPr marL="285750" indent="-285750">
              <a:lnSpc>
                <a:spcPts val="2160"/>
              </a:lnSpc>
              <a:buFont typeface="Arial" panose="020B0604020202020204" pitchFamily="34" charset="0"/>
              <a:buChar char="•"/>
            </a:pPr>
            <a:r>
              <a:rPr lang="it-IT" dirty="0" err="1" smtClean="0"/>
              <a:t>Creates</a:t>
            </a:r>
            <a:r>
              <a:rPr lang="it-IT" dirty="0" smtClean="0"/>
              <a:t> </a:t>
            </a:r>
            <a:r>
              <a:rPr lang="it-IT" dirty="0" err="1" smtClean="0">
                <a:solidFill>
                  <a:srgbClr val="BE2B0A"/>
                </a:solidFill>
              </a:rPr>
              <a:t>jobs</a:t>
            </a:r>
            <a:r>
              <a:rPr lang="it-IT" dirty="0" smtClean="0"/>
              <a:t>, </a:t>
            </a:r>
            <a:r>
              <a:rPr lang="it-IT" dirty="0" err="1" smtClean="0"/>
              <a:t>fully</a:t>
            </a:r>
            <a:r>
              <a:rPr lang="it-IT" dirty="0" smtClean="0"/>
              <a:t> </a:t>
            </a:r>
            <a:r>
              <a:rPr lang="it-IT" dirty="0" err="1" smtClean="0"/>
              <a:t>engages</a:t>
            </a:r>
            <a:r>
              <a:rPr lang="it-IT" dirty="0" smtClean="0"/>
              <a:t> the </a:t>
            </a:r>
            <a:r>
              <a:rPr lang="it-IT" dirty="0" err="1" smtClean="0"/>
              <a:t>EU’s</a:t>
            </a:r>
            <a:r>
              <a:rPr lang="it-IT" dirty="0" smtClean="0"/>
              <a:t> talent pool, </a:t>
            </a:r>
            <a:r>
              <a:rPr lang="it-IT" dirty="0" err="1" smtClean="0"/>
              <a:t>boosts</a:t>
            </a:r>
            <a:r>
              <a:rPr lang="it-IT" dirty="0" smtClean="0"/>
              <a:t> </a:t>
            </a:r>
            <a:r>
              <a:rPr lang="it-IT" dirty="0" err="1" smtClean="0"/>
              <a:t>economic</a:t>
            </a:r>
            <a:r>
              <a:rPr lang="it-IT" dirty="0" smtClean="0"/>
              <a:t> </a:t>
            </a:r>
            <a:r>
              <a:rPr lang="it-IT" dirty="0" err="1" smtClean="0"/>
              <a:t>growth</a:t>
            </a:r>
            <a:r>
              <a:rPr lang="it-IT" dirty="0" smtClean="0"/>
              <a:t>, </a:t>
            </a:r>
            <a:r>
              <a:rPr lang="it-IT" dirty="0" err="1" smtClean="0">
                <a:solidFill>
                  <a:srgbClr val="BE2B0A"/>
                </a:solidFill>
              </a:rPr>
              <a:t>promotes</a:t>
            </a:r>
            <a:r>
              <a:rPr lang="it-IT" dirty="0" smtClean="0">
                <a:solidFill>
                  <a:srgbClr val="BE2B0A"/>
                </a:solidFill>
              </a:rPr>
              <a:t> industrial </a:t>
            </a:r>
            <a:r>
              <a:rPr lang="it-IT" dirty="0" err="1" smtClean="0">
                <a:solidFill>
                  <a:srgbClr val="BE2B0A"/>
                </a:solidFill>
              </a:rPr>
              <a:t>competitiveness</a:t>
            </a:r>
            <a:r>
              <a:rPr lang="it-IT" dirty="0" smtClean="0"/>
              <a:t> and </a:t>
            </a:r>
            <a:r>
              <a:rPr lang="it-IT" dirty="0" err="1" smtClean="0"/>
              <a:t>optimises</a:t>
            </a:r>
            <a:r>
              <a:rPr lang="it-IT" dirty="0" smtClean="0"/>
              <a:t> </a:t>
            </a:r>
            <a:r>
              <a:rPr lang="it-IT" dirty="0" err="1" smtClean="0"/>
              <a:t>investment</a:t>
            </a:r>
            <a:r>
              <a:rPr lang="it-IT" dirty="0" smtClean="0"/>
              <a:t> impact </a:t>
            </a:r>
            <a:r>
              <a:rPr lang="it-IT" dirty="0" err="1" smtClean="0"/>
              <a:t>within</a:t>
            </a:r>
            <a:r>
              <a:rPr lang="it-IT" dirty="0" smtClean="0"/>
              <a:t> a </a:t>
            </a:r>
            <a:r>
              <a:rPr lang="it-IT" dirty="0" err="1" smtClean="0"/>
              <a:t>strengthened</a:t>
            </a:r>
            <a:r>
              <a:rPr lang="it-IT" dirty="0" smtClean="0"/>
              <a:t> </a:t>
            </a:r>
            <a:r>
              <a:rPr lang="it-IT" b="1" dirty="0" smtClean="0">
                <a:solidFill>
                  <a:srgbClr val="BE2B0A"/>
                </a:solidFill>
              </a:rPr>
              <a:t>European Research Area</a:t>
            </a:r>
            <a:r>
              <a:rPr lang="it-IT" dirty="0" smtClean="0"/>
              <a:t>.</a:t>
            </a: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L’obiettivo </a:t>
            </a:r>
            <a:r>
              <a:rPr lang="it-IT" sz="1200" b="0" i="0" u="none" strike="noStrike" kern="1200" baseline="0" dirty="0">
                <a:solidFill>
                  <a:schemeClr val="tx1"/>
                </a:solidFill>
                <a:latin typeface="+mn-lt"/>
                <a:ea typeface="+mn-ea"/>
                <a:cs typeface="+mn-cs"/>
              </a:rPr>
              <a:t>generale di Horizon Europe è produrre un impatto </a:t>
            </a:r>
            <a:r>
              <a:rPr lang="it-IT" sz="1200" b="1" i="0" u="none" strike="noStrike" kern="1200" baseline="0" dirty="0">
                <a:solidFill>
                  <a:schemeClr val="tx1"/>
                </a:solidFill>
                <a:latin typeface="+mn-lt"/>
                <a:ea typeface="+mn-ea"/>
                <a:cs typeface="+mn-cs"/>
              </a:rPr>
              <a:t>scientifico, tecnologico, economico e sociale </a:t>
            </a:r>
            <a:r>
              <a:rPr lang="it-IT" sz="1200" b="0" i="0" u="none" strike="noStrike" kern="1200" baseline="0" dirty="0">
                <a:solidFill>
                  <a:schemeClr val="tx1"/>
                </a:solidFill>
                <a:latin typeface="+mn-lt"/>
                <a:ea typeface="+mn-ea"/>
                <a:cs typeface="+mn-cs"/>
              </a:rPr>
              <a:t>dagli investimenti dell’Ue in ricerca e innovazione, in modo da: </a:t>
            </a:r>
          </a:p>
          <a:p>
            <a:r>
              <a:rPr lang="it-IT" sz="1200" b="0" i="0" u="none" strike="noStrike" kern="1200" baseline="0" dirty="0">
                <a:solidFill>
                  <a:schemeClr val="tx1"/>
                </a:solidFill>
                <a:latin typeface="+mn-lt"/>
                <a:ea typeface="+mn-ea"/>
                <a:cs typeface="+mn-cs"/>
              </a:rPr>
              <a:t>(i) rafforzare le basi scientifiche e tecnologiche dell’Unione e lo Spazio europeo della ricerca; </a:t>
            </a:r>
          </a:p>
          <a:p>
            <a:r>
              <a:rPr lang="it-IT" sz="1200" b="0" i="0" u="none" strike="noStrike" kern="1200" baseline="0" dirty="0">
                <a:solidFill>
                  <a:schemeClr val="tx1"/>
                </a:solidFill>
                <a:latin typeface="+mn-lt"/>
                <a:ea typeface="+mn-ea"/>
                <a:cs typeface="+mn-cs"/>
              </a:rPr>
              <a:t>(ii) attuare le priorità strategiche dell’Ue e concorrere alla realizzazione delle politiche europee (tra cui la transizione verde e digitale), contribuendo a fronteggiare le sfide globali del nostro tempo, enunciate dagli obiettivi di sviluppo sostenibile dell’Agenda 2030 delle Nazioni Unite e dall’accordo di Parigi sul clima.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baseline="0" dirty="0">
                <a:solidFill>
                  <a:schemeClr val="tx1"/>
                </a:solidFill>
                <a:latin typeface="+mn-lt"/>
                <a:ea typeface="+mn-ea"/>
                <a:cs typeface="+mn-cs"/>
              </a:rPr>
              <a:t>(iii) promuovere la sua competitività in tutti gli Stati membri, incentivando la diffusione dell’innovazione e la creazione di posti di lavoro in Europa; </a:t>
            </a:r>
          </a:p>
        </p:txBody>
      </p:sp>
      <p:sp>
        <p:nvSpPr>
          <p:cNvPr id="4" name="Segnaposto numero diapositiva 3"/>
          <p:cNvSpPr>
            <a:spLocks noGrp="1"/>
          </p:cNvSpPr>
          <p:nvPr>
            <p:ph type="sldNum" sz="quarter" idx="10"/>
          </p:nvPr>
        </p:nvSpPr>
        <p:spPr/>
        <p:txBody>
          <a:bodyPr/>
          <a:lstStyle/>
          <a:p>
            <a:fld id="{7A5347F1-39DD-4905-A0C7-F829EBA43BA2}" type="slidenum">
              <a:rPr lang="it-IT" smtClean="0"/>
              <a:t>3</a:t>
            </a:fld>
            <a:endParaRPr lang="it-IT"/>
          </a:p>
        </p:txBody>
      </p:sp>
    </p:spTree>
    <p:extLst>
      <p:ext uri="{BB962C8B-B14F-4D97-AF65-F5344CB8AC3E}">
        <p14:creationId xmlns:p14="http://schemas.microsoft.com/office/powerpoint/2010/main" val="1320552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Increase awareness among the general public of the importance and benefits of R&amp;I, especially EU-funded research, and its concrete impact on citizens’ daily life; </a:t>
            </a:r>
          </a:p>
          <a:p>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36</a:t>
            </a:fld>
            <a:endParaRPr lang="it-IT"/>
          </a:p>
        </p:txBody>
      </p:sp>
    </p:spTree>
    <p:extLst>
      <p:ext uri="{BB962C8B-B14F-4D97-AF65-F5344CB8AC3E}">
        <p14:creationId xmlns:p14="http://schemas.microsoft.com/office/powerpoint/2010/main" val="278216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European Researchers’ Night is the largest research communication and promotion event taking place across EU Member States and Horizon Europe Associated Countries. A wide geographic coverage that reflects the European nature of this initiative is key. </a:t>
            </a:r>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37</a:t>
            </a:fld>
            <a:endParaRPr lang="it-IT"/>
          </a:p>
        </p:txBody>
      </p:sp>
    </p:spTree>
    <p:extLst>
      <p:ext uri="{BB962C8B-B14F-4D97-AF65-F5344CB8AC3E}">
        <p14:creationId xmlns:p14="http://schemas.microsoft.com/office/powerpoint/2010/main" val="139759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A5347F1-39DD-4905-A0C7-F829EBA43BA2}" type="slidenum">
              <a:rPr lang="it-IT" smtClean="0"/>
              <a:t>4</a:t>
            </a:fld>
            <a:endParaRPr lang="it-IT"/>
          </a:p>
        </p:txBody>
      </p:sp>
    </p:spTree>
    <p:extLst>
      <p:ext uri="{BB962C8B-B14F-4D97-AF65-F5344CB8AC3E}">
        <p14:creationId xmlns:p14="http://schemas.microsoft.com/office/powerpoint/2010/main" val="221508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285750" indent="-285750">
              <a:buFont typeface="Wingdings" panose="05000000000000000000" pitchFamily="2" charset="2"/>
              <a:buChar char="Ø"/>
            </a:pPr>
            <a:r>
              <a:rPr lang="en-US" b="1" dirty="0" smtClean="0">
                <a:solidFill>
                  <a:srgbClr val="BE2B0A"/>
                </a:solidFill>
              </a:rPr>
              <a:t>Missions</a:t>
            </a:r>
            <a:r>
              <a:rPr lang="en-US" dirty="0" smtClean="0"/>
              <a:t> are a </a:t>
            </a:r>
            <a:r>
              <a:rPr lang="en-US" b="1" dirty="0" smtClean="0"/>
              <a:t>new way to bring concrete solutions </a:t>
            </a:r>
            <a:r>
              <a:rPr lang="en-US" dirty="0" smtClean="0"/>
              <a:t>to greatest challenges, ambitious goals reached by concrete results by 2030.</a:t>
            </a:r>
          </a:p>
          <a:p>
            <a:pPr marL="342900" indent="-342900">
              <a:buFont typeface="Wingdings" panose="05000000000000000000" pitchFamily="2" charset="2"/>
              <a:buChar char="Ø"/>
            </a:pPr>
            <a:r>
              <a:rPr lang="en-US" dirty="0" smtClean="0"/>
              <a:t>deliver impact by putting R&amp;I into a new role, combined with </a:t>
            </a:r>
            <a:r>
              <a:rPr lang="en-US" b="1" dirty="0" smtClean="0"/>
              <a:t>new forms of governance and collaboration</a:t>
            </a:r>
            <a:r>
              <a:rPr lang="en-US" dirty="0" smtClean="0"/>
              <a:t>, </a:t>
            </a:r>
            <a:r>
              <a:rPr lang="en-US" b="1" dirty="0" smtClean="0"/>
              <a:t>as well as by engaging citizens</a:t>
            </a:r>
            <a:r>
              <a:rPr lang="en-US" dirty="0" smtClean="0"/>
              <a:t>.</a:t>
            </a:r>
          </a:p>
          <a:p>
            <a:pPr marL="342900" indent="-342900">
              <a:buFont typeface="Wingdings" panose="05000000000000000000" pitchFamily="2" charset="2"/>
              <a:buChar char="Ø"/>
            </a:pPr>
            <a:r>
              <a:rPr lang="en-US" dirty="0" smtClean="0"/>
              <a:t>link activities across different disciplines and types of research</a:t>
            </a:r>
          </a:p>
          <a:p>
            <a:pPr marL="342900" indent="-342900">
              <a:buFont typeface="Wingdings" panose="05000000000000000000" pitchFamily="2" charset="2"/>
              <a:buChar char="Ø"/>
            </a:pPr>
            <a:r>
              <a:rPr lang="en-US" dirty="0" smtClean="0"/>
              <a:t> Top down </a:t>
            </a:r>
          </a:p>
          <a:p>
            <a:endParaRPr lang="it-IT" dirty="0"/>
          </a:p>
        </p:txBody>
      </p:sp>
      <p:sp>
        <p:nvSpPr>
          <p:cNvPr id="4" name="Segnaposto numero diapositiva 3"/>
          <p:cNvSpPr>
            <a:spLocks noGrp="1"/>
          </p:cNvSpPr>
          <p:nvPr>
            <p:ph type="sldNum" sz="quarter" idx="10"/>
          </p:nvPr>
        </p:nvSpPr>
        <p:spPr/>
        <p:txBody>
          <a:bodyPr/>
          <a:lstStyle/>
          <a:p>
            <a:fld id="{7A5347F1-39DD-4905-A0C7-F829EBA43BA2}" type="slidenum">
              <a:rPr lang="it-IT" smtClean="0"/>
              <a:t>5</a:t>
            </a:fld>
            <a:endParaRPr lang="it-IT"/>
          </a:p>
        </p:txBody>
      </p:sp>
    </p:spTree>
    <p:extLst>
      <p:ext uri="{BB962C8B-B14F-4D97-AF65-F5344CB8AC3E}">
        <p14:creationId xmlns:p14="http://schemas.microsoft.com/office/powerpoint/2010/main" val="289576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7A5347F1-39DD-4905-A0C7-F829EBA43BA2}" type="slidenum">
              <a:rPr lang="it-IT" smtClean="0"/>
              <a:t>6</a:t>
            </a:fld>
            <a:endParaRPr lang="it-IT"/>
          </a:p>
        </p:txBody>
      </p:sp>
    </p:spTree>
    <p:extLst>
      <p:ext uri="{BB962C8B-B14F-4D97-AF65-F5344CB8AC3E}">
        <p14:creationId xmlns:p14="http://schemas.microsoft.com/office/powerpoint/2010/main" val="217104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Another</a:t>
            </a:r>
            <a:r>
              <a:rPr lang="it-IT" baseline="0" dirty="0" smtClean="0"/>
              <a:t> collaborative </a:t>
            </a:r>
            <a:r>
              <a:rPr lang="it-IT" baseline="0" dirty="0" err="1" smtClean="0"/>
              <a:t>approach</a:t>
            </a:r>
            <a:r>
              <a:rPr lang="it-IT" baseline="0" dirty="0" smtClean="0"/>
              <a:t> </a:t>
            </a:r>
            <a:r>
              <a:rPr lang="it-IT" baseline="0" dirty="0" err="1" smtClean="0"/>
              <a:t>that</a:t>
            </a:r>
            <a:r>
              <a:rPr lang="it-IT" baseline="0" dirty="0" smtClean="0"/>
              <a:t> </a:t>
            </a:r>
            <a:r>
              <a:rPr lang="it-IT" baseline="0" dirty="0" err="1" smtClean="0"/>
              <a:t>represent</a:t>
            </a:r>
            <a:r>
              <a:rPr lang="it-IT" baseline="0" dirty="0" smtClean="0"/>
              <a:t> the </a:t>
            </a:r>
            <a:r>
              <a:rPr lang="it-IT" baseline="0" dirty="0" err="1" smtClean="0"/>
              <a:t>vision</a:t>
            </a:r>
            <a:r>
              <a:rPr lang="it-IT" baseline="0" dirty="0" smtClean="0"/>
              <a:t> and the </a:t>
            </a:r>
            <a:r>
              <a:rPr lang="it-IT" baseline="0" dirty="0" err="1" smtClean="0"/>
              <a:t>organisation</a:t>
            </a:r>
            <a:r>
              <a:rPr lang="it-IT" baseline="0" dirty="0" smtClean="0"/>
              <a:t> </a:t>
            </a:r>
            <a:r>
              <a:rPr lang="it-IT" baseline="0" dirty="0" err="1" smtClean="0"/>
              <a:t>is</a:t>
            </a:r>
            <a:r>
              <a:rPr lang="it-IT" baseline="0" dirty="0" smtClean="0"/>
              <a:t> the </a:t>
            </a:r>
            <a:r>
              <a:rPr lang="it-IT" baseline="0" dirty="0" err="1" smtClean="0"/>
              <a:t>one</a:t>
            </a:r>
            <a:r>
              <a:rPr lang="it-IT" baseline="0" dirty="0" smtClean="0"/>
              <a:t> of pillar II</a:t>
            </a:r>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7</a:t>
            </a:fld>
            <a:endParaRPr lang="it-IT"/>
          </a:p>
        </p:txBody>
      </p:sp>
    </p:spTree>
    <p:extLst>
      <p:ext uri="{BB962C8B-B14F-4D97-AF65-F5344CB8AC3E}">
        <p14:creationId xmlns:p14="http://schemas.microsoft.com/office/powerpoint/2010/main" val="409058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Each</a:t>
            </a:r>
            <a:r>
              <a:rPr lang="it-IT" dirty="0" smtClean="0"/>
              <a:t> Cluster </a:t>
            </a:r>
            <a:r>
              <a:rPr lang="it-IT" dirty="0" err="1" smtClean="0"/>
              <a:t>has</a:t>
            </a:r>
            <a:r>
              <a:rPr lang="it-IT" dirty="0" smtClean="0"/>
              <a:t> </a:t>
            </a:r>
            <a:r>
              <a:rPr lang="it-IT" dirty="0" err="1" smtClean="0"/>
              <a:t>several</a:t>
            </a:r>
            <a:r>
              <a:rPr lang="it-IT" dirty="0" smtClean="0"/>
              <a:t> area</a:t>
            </a:r>
            <a:r>
              <a:rPr lang="it-IT" baseline="0" dirty="0" smtClean="0"/>
              <a:t> of </a:t>
            </a:r>
            <a:r>
              <a:rPr lang="it-IT" baseline="0" dirty="0" err="1" smtClean="0"/>
              <a:t>interventions</a:t>
            </a:r>
            <a:r>
              <a:rPr lang="it-IT" baseline="0" dirty="0" smtClean="0"/>
              <a:t> </a:t>
            </a:r>
            <a:r>
              <a:rPr lang="it-IT" baseline="0" dirty="0" err="1" smtClean="0"/>
              <a:t>that</a:t>
            </a:r>
            <a:r>
              <a:rPr lang="it-IT" baseline="0" dirty="0" smtClean="0"/>
              <a:t> are the </a:t>
            </a:r>
            <a:r>
              <a:rPr lang="it-IT" baseline="0" dirty="0" err="1" smtClean="0"/>
              <a:t>destinations</a:t>
            </a:r>
            <a:r>
              <a:rPr lang="it-IT" baseline="0" dirty="0" smtClean="0"/>
              <a:t> </a:t>
            </a:r>
            <a:r>
              <a:rPr lang="it-IT" baseline="0" dirty="0" err="1" smtClean="0"/>
              <a:t>defined</a:t>
            </a:r>
            <a:r>
              <a:rPr lang="it-IT" baseline="0" dirty="0" smtClean="0"/>
              <a:t> by the work </a:t>
            </a:r>
            <a:r>
              <a:rPr lang="it-IT" baseline="0" dirty="0" err="1" smtClean="0"/>
              <a:t>programme</a:t>
            </a:r>
            <a:r>
              <a:rPr lang="it-IT" baseline="0" dirty="0" smtClean="0"/>
              <a:t> and the impact </a:t>
            </a:r>
            <a:r>
              <a:rPr lang="it-IT" baseline="0" dirty="0" err="1" smtClean="0"/>
              <a:t>oriented</a:t>
            </a:r>
            <a:r>
              <a:rPr lang="it-IT" baseline="0" dirty="0" smtClean="0"/>
              <a:t> </a:t>
            </a:r>
            <a:r>
              <a:rPr lang="it-IT" baseline="0" dirty="0" err="1" smtClean="0"/>
              <a:t>strategic</a:t>
            </a:r>
            <a:r>
              <a:rPr lang="it-IT" baseline="0" dirty="0" smtClean="0"/>
              <a:t> </a:t>
            </a:r>
            <a:r>
              <a:rPr lang="it-IT" baseline="0" dirty="0" err="1" smtClean="0"/>
              <a:t>plan</a:t>
            </a:r>
            <a:r>
              <a:rPr lang="it-IT" baseline="0" dirty="0" smtClean="0"/>
              <a:t> of the EU </a:t>
            </a:r>
            <a:r>
              <a:rPr lang="it-IT" baseline="0" dirty="0" err="1" smtClean="0"/>
              <a:t>policies</a:t>
            </a:r>
            <a:r>
              <a:rPr lang="it-IT" baseline="0" dirty="0" smtClean="0"/>
              <a:t>. Collaborative </a:t>
            </a:r>
            <a:r>
              <a:rPr lang="it-IT" baseline="0" dirty="0" err="1" smtClean="0"/>
              <a:t>project</a:t>
            </a:r>
            <a:r>
              <a:rPr lang="it-IT" baseline="0" dirty="0" smtClean="0"/>
              <a:t> with </a:t>
            </a:r>
            <a:r>
              <a:rPr lang="it-IT" baseline="0" dirty="0" err="1" smtClean="0"/>
              <a:t>different</a:t>
            </a:r>
            <a:r>
              <a:rPr lang="it-IT" baseline="0" dirty="0" smtClean="0"/>
              <a:t> expertise of the </a:t>
            </a:r>
            <a:r>
              <a:rPr lang="it-IT" baseline="0" dirty="0" err="1" smtClean="0"/>
              <a:t>participants</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8</a:t>
            </a:fld>
            <a:endParaRPr lang="it-IT"/>
          </a:p>
        </p:txBody>
      </p:sp>
    </p:spTree>
    <p:extLst>
      <p:ext uri="{BB962C8B-B14F-4D97-AF65-F5344CB8AC3E}">
        <p14:creationId xmlns:p14="http://schemas.microsoft.com/office/powerpoint/2010/main" val="148700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Wingdings" panose="05000000000000000000" pitchFamily="2" charset="2"/>
              <a:buChar char="ü"/>
            </a:pPr>
            <a:r>
              <a:rPr lang="en-US" dirty="0" smtClean="0">
                <a:solidFill>
                  <a:srgbClr val="BD2B0B"/>
                </a:solidFill>
                <a:latin typeface="+mn-lt"/>
              </a:rPr>
              <a:t>Target</a:t>
            </a:r>
            <a:r>
              <a:rPr lang="en-US" dirty="0" smtClean="0">
                <a:latin typeface="+mn-lt"/>
              </a:rPr>
              <a:t> </a:t>
            </a:r>
            <a:r>
              <a:rPr lang="en-US" dirty="0" smtClean="0">
                <a:solidFill>
                  <a:srgbClr val="BD2B0B"/>
                </a:solidFill>
                <a:latin typeface="+mn-lt"/>
              </a:rPr>
              <a:t>industry, academia, civil society and public authorities, with emphasis on citizens (co-design) and their needs</a:t>
            </a:r>
          </a:p>
          <a:p>
            <a:pPr marL="285750" indent="-285750">
              <a:buFont typeface="Wingdings" panose="05000000000000000000" pitchFamily="2" charset="2"/>
              <a:buChar char="ü"/>
            </a:pPr>
            <a:r>
              <a:rPr lang="it-IT" dirty="0" smtClean="0">
                <a:latin typeface="+mn-lt"/>
              </a:rPr>
              <a:t>Policy </a:t>
            </a:r>
            <a:r>
              <a:rPr lang="it-IT" dirty="0" err="1" smtClean="0">
                <a:latin typeface="+mn-lt"/>
              </a:rPr>
              <a:t>engeneering</a:t>
            </a:r>
            <a:r>
              <a:rPr lang="it-IT" dirty="0" smtClean="0">
                <a:latin typeface="+mn-lt"/>
              </a:rPr>
              <a:t> (</a:t>
            </a:r>
            <a:r>
              <a:rPr lang="it-IT" i="1" dirty="0" smtClean="0">
                <a:latin typeface="+mn-lt"/>
              </a:rPr>
              <a:t>ERA, </a:t>
            </a:r>
            <a:r>
              <a:rPr lang="it-IT" i="1" dirty="0" err="1" smtClean="0">
                <a:latin typeface="+mn-lt"/>
              </a:rPr>
              <a:t>SDGs</a:t>
            </a:r>
            <a:r>
              <a:rPr lang="it-IT" i="1" dirty="0" smtClean="0">
                <a:latin typeface="+mn-lt"/>
              </a:rPr>
              <a:t>, Green Deal, Data </a:t>
            </a:r>
            <a:r>
              <a:rPr lang="it-IT" i="1" dirty="0" err="1" smtClean="0">
                <a:latin typeface="+mn-lt"/>
              </a:rPr>
              <a:t>Strategy</a:t>
            </a:r>
            <a:r>
              <a:rPr lang="it-IT" i="1" dirty="0" smtClean="0">
                <a:latin typeface="+mn-lt"/>
              </a:rPr>
              <a:t>, Digital </a:t>
            </a:r>
            <a:r>
              <a:rPr lang="it-IT" i="1" dirty="0" err="1" smtClean="0">
                <a:latin typeface="+mn-lt"/>
              </a:rPr>
              <a:t>Education</a:t>
            </a:r>
            <a:r>
              <a:rPr lang="it-IT" i="1" dirty="0" smtClean="0">
                <a:latin typeface="+mn-lt"/>
              </a:rPr>
              <a:t> Plan, </a:t>
            </a:r>
            <a:r>
              <a:rPr lang="it-IT" i="1" dirty="0" err="1" smtClean="0">
                <a:latin typeface="+mn-lt"/>
              </a:rPr>
              <a:t>Shaping</a:t>
            </a:r>
            <a:r>
              <a:rPr lang="it-IT" i="1" dirty="0" smtClean="0">
                <a:latin typeface="+mn-lt"/>
              </a:rPr>
              <a:t> </a:t>
            </a:r>
            <a:r>
              <a:rPr lang="it-IT" i="1" dirty="0" err="1" smtClean="0">
                <a:latin typeface="+mn-lt"/>
              </a:rPr>
              <a:t>Europe’s</a:t>
            </a:r>
            <a:r>
              <a:rPr lang="it-IT" i="1" dirty="0" smtClean="0">
                <a:latin typeface="+mn-lt"/>
              </a:rPr>
              <a:t> Digital Future</a:t>
            </a:r>
            <a:r>
              <a:rPr lang="it-IT" dirty="0" smtClean="0">
                <a:latin typeface="+mn-lt"/>
              </a:rPr>
              <a:t>)</a:t>
            </a:r>
          </a:p>
          <a:p>
            <a:pPr marL="285750" indent="-285750">
              <a:buFont typeface="Wingdings" panose="05000000000000000000" pitchFamily="2" charset="2"/>
              <a:buChar char="ü"/>
            </a:pPr>
            <a:r>
              <a:rPr lang="it-IT" dirty="0" smtClean="0">
                <a:latin typeface="+mn-lt"/>
              </a:rPr>
              <a:t> Project and </a:t>
            </a:r>
            <a:r>
              <a:rPr lang="it-IT" dirty="0" err="1" smtClean="0">
                <a:latin typeface="+mn-lt"/>
              </a:rPr>
              <a:t>financial</a:t>
            </a:r>
            <a:r>
              <a:rPr lang="it-IT" dirty="0" smtClean="0">
                <a:latin typeface="+mn-lt"/>
              </a:rPr>
              <a:t> </a:t>
            </a:r>
            <a:r>
              <a:rPr lang="it-IT" dirty="0" err="1" smtClean="0">
                <a:latin typeface="+mn-lt"/>
              </a:rPr>
              <a:t>engeneering</a:t>
            </a:r>
            <a:r>
              <a:rPr lang="it-IT" dirty="0" smtClean="0">
                <a:latin typeface="+mn-lt"/>
              </a:rPr>
              <a:t>  (</a:t>
            </a:r>
            <a:r>
              <a:rPr lang="en-US" i="1" dirty="0" smtClean="0">
                <a:latin typeface="+mn-lt"/>
              </a:rPr>
              <a:t>Regional Funds, EIT, S3, Missions, EIC, Partnerships, EOSC, </a:t>
            </a:r>
            <a:r>
              <a:rPr lang="en-US" i="1" dirty="0" err="1" smtClean="0">
                <a:latin typeface="+mn-lt"/>
              </a:rPr>
              <a:t>InvestEU</a:t>
            </a:r>
            <a:r>
              <a:rPr lang="en-US" i="1" dirty="0" smtClean="0">
                <a:latin typeface="+mn-lt"/>
              </a:rPr>
              <a:t>)</a:t>
            </a:r>
          </a:p>
          <a:p>
            <a:pPr marL="285750" indent="-285750">
              <a:buFont typeface="Wingdings" panose="05000000000000000000" pitchFamily="2" charset="2"/>
              <a:buChar char="ü"/>
            </a:pPr>
            <a:r>
              <a:rPr lang="en-US" dirty="0" smtClean="0">
                <a:latin typeface="+mn-lt"/>
              </a:rPr>
              <a:t>First stage &amp; Second stage, </a:t>
            </a:r>
            <a:r>
              <a:rPr lang="en-US" dirty="0" smtClean="0">
                <a:solidFill>
                  <a:srgbClr val="BD2B0B"/>
                </a:solidFill>
                <a:latin typeface="+mn-lt"/>
              </a:rPr>
              <a:t>100% funding rate</a:t>
            </a:r>
            <a:r>
              <a:rPr lang="en-US" dirty="0" smtClean="0">
                <a:latin typeface="+mn-lt"/>
              </a:rPr>
              <a:t>, </a:t>
            </a:r>
            <a:r>
              <a:rPr lang="en-US" dirty="0" smtClean="0">
                <a:solidFill>
                  <a:srgbClr val="BD2B0B"/>
                </a:solidFill>
                <a:latin typeface="+mn-lt"/>
              </a:rPr>
              <a:t>CSA</a:t>
            </a:r>
            <a:r>
              <a:rPr lang="en-US" dirty="0" smtClean="0">
                <a:latin typeface="+mn-lt"/>
              </a:rPr>
              <a:t> mainly, </a:t>
            </a:r>
            <a:r>
              <a:rPr lang="en-US" dirty="0" smtClean="0">
                <a:solidFill>
                  <a:srgbClr val="BD2B0B"/>
                </a:solidFill>
                <a:latin typeface="+mn-lt"/>
              </a:rPr>
              <a:t>RIA</a:t>
            </a:r>
            <a:r>
              <a:rPr lang="en-US" dirty="0" smtClean="0">
                <a:latin typeface="+mn-lt"/>
              </a:rPr>
              <a:t> mostly in destination 3</a:t>
            </a:r>
          </a:p>
          <a:p>
            <a:pPr marL="285750" indent="-285750">
              <a:buFont typeface="Wingdings" panose="05000000000000000000" pitchFamily="2" charset="2"/>
              <a:buChar char="ü"/>
            </a:pPr>
            <a:r>
              <a:rPr lang="en-US" dirty="0" smtClean="0">
                <a:latin typeface="+mn-lt"/>
              </a:rPr>
              <a:t>Technology or societal readiness level </a:t>
            </a:r>
          </a:p>
          <a:p>
            <a:pPr marL="285750" indent="-285750">
              <a:buFont typeface="Wingdings" panose="05000000000000000000" pitchFamily="2" charset="2"/>
              <a:buChar char="ü"/>
            </a:pPr>
            <a:r>
              <a:rPr lang="en-US" dirty="0" smtClean="0">
                <a:latin typeface="+mn-lt"/>
              </a:rPr>
              <a:t>Impact</a:t>
            </a:r>
            <a:r>
              <a:rPr lang="en-US" dirty="0" smtClean="0"/>
              <a:t> </a:t>
            </a:r>
            <a:r>
              <a:rPr lang="en-US" dirty="0" smtClean="0">
                <a:latin typeface="+mn-lt"/>
              </a:rPr>
              <a:t>oriented(HE) vs Challenge oriented(H2020)</a:t>
            </a:r>
          </a:p>
          <a:p>
            <a:pPr marL="285750" indent="-285750">
              <a:buFont typeface="Wingdings" panose="05000000000000000000" pitchFamily="2" charset="2"/>
              <a:buChar char="ü"/>
            </a:pPr>
            <a:r>
              <a:rPr lang="en-US" dirty="0" smtClean="0">
                <a:latin typeface="+mn-lt"/>
              </a:rPr>
              <a:t>New KPIs(Outcome based in HE) vs Standard KPIs (Output based in H2020)</a:t>
            </a:r>
          </a:p>
          <a:p>
            <a:pPr marL="285750" indent="-285750">
              <a:buFont typeface="Wingdings" panose="05000000000000000000" pitchFamily="2" charset="2"/>
              <a:buChar char="ü"/>
            </a:pPr>
            <a:r>
              <a:rPr lang="en-US" dirty="0" smtClean="0">
                <a:solidFill>
                  <a:srgbClr val="BD2B0B"/>
                </a:solidFill>
                <a:latin typeface="+mn-lt"/>
              </a:rPr>
              <a:t>Target</a:t>
            </a:r>
            <a:r>
              <a:rPr lang="en-US" dirty="0" smtClean="0">
                <a:latin typeface="+mn-lt"/>
              </a:rPr>
              <a:t> </a:t>
            </a:r>
            <a:r>
              <a:rPr lang="en-US" dirty="0" smtClean="0">
                <a:solidFill>
                  <a:srgbClr val="BD2B0B"/>
                </a:solidFill>
                <a:latin typeface="+mn-lt"/>
              </a:rPr>
              <a:t>industry, academia, civil society and public authorities, with emphasis on citizens (co-design) and their needs</a:t>
            </a:r>
          </a:p>
          <a:p>
            <a:endParaRPr lang="en-US" dirty="0" smtClean="0">
              <a:latin typeface="+mn-lt"/>
            </a:endParaRPr>
          </a:p>
          <a:p>
            <a:endParaRPr lang="en-US" dirty="0" smtClean="0">
              <a:latin typeface="+mn-lt"/>
            </a:endParaRPr>
          </a:p>
          <a:p>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10</a:t>
            </a:fld>
            <a:endParaRPr lang="it-IT"/>
          </a:p>
        </p:txBody>
      </p:sp>
    </p:spTree>
    <p:extLst>
      <p:ext uri="{BB962C8B-B14F-4D97-AF65-F5344CB8AC3E}">
        <p14:creationId xmlns:p14="http://schemas.microsoft.com/office/powerpoint/2010/main" val="141410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RI </a:t>
            </a:r>
            <a:r>
              <a:rPr lang="it-IT" dirty="0" err="1" smtClean="0"/>
              <a:t>financin</a:t>
            </a:r>
            <a:r>
              <a:rPr lang="it-IT" baseline="0" dirty="0" err="1" smtClean="0"/>
              <a:t>g</a:t>
            </a:r>
            <a:r>
              <a:rPr lang="it-IT" baseline="0" dirty="0" smtClean="0"/>
              <a:t> </a:t>
            </a:r>
            <a:r>
              <a:rPr lang="it-IT" baseline="0" dirty="0" err="1" smtClean="0"/>
              <a:t>project</a:t>
            </a:r>
            <a:r>
              <a:rPr lang="it-IT" baseline="0" dirty="0" smtClean="0"/>
              <a:t> with the </a:t>
            </a:r>
            <a:r>
              <a:rPr lang="it-IT" baseline="0" dirty="0" err="1" smtClean="0"/>
              <a:t>objective</a:t>
            </a:r>
            <a:r>
              <a:rPr lang="it-IT" baseline="0" dirty="0" smtClean="0"/>
              <a:t> to put </a:t>
            </a:r>
            <a:r>
              <a:rPr lang="it-IT" baseline="0" dirty="0" err="1" smtClean="0"/>
              <a:t>into</a:t>
            </a:r>
            <a:r>
              <a:rPr lang="it-IT" baseline="0" dirty="0" smtClean="0"/>
              <a:t> a </a:t>
            </a:r>
            <a:r>
              <a:rPr lang="it-IT" baseline="0" dirty="0" err="1" smtClean="0"/>
              <a:t>unique</a:t>
            </a:r>
            <a:r>
              <a:rPr lang="it-IT" baseline="0" dirty="0" smtClean="0"/>
              <a:t> </a:t>
            </a:r>
            <a:r>
              <a:rPr lang="it-IT" baseline="0" dirty="0" err="1" smtClean="0"/>
              <a:t>system</a:t>
            </a:r>
            <a:r>
              <a:rPr lang="it-IT" baseline="0" dirty="0" smtClean="0"/>
              <a:t> </a:t>
            </a:r>
            <a:r>
              <a:rPr lang="it-IT" baseline="0" dirty="0" err="1" smtClean="0"/>
              <a:t>at</a:t>
            </a:r>
            <a:r>
              <a:rPr lang="it-IT" baseline="0" dirty="0" smtClean="0"/>
              <a:t> EU </a:t>
            </a:r>
            <a:r>
              <a:rPr lang="it-IT" baseline="0" dirty="0" err="1" smtClean="0"/>
              <a:t>level</a:t>
            </a:r>
            <a:r>
              <a:rPr lang="it-IT" baseline="0" dirty="0" smtClean="0"/>
              <a:t> </a:t>
            </a:r>
            <a:r>
              <a:rPr lang="it-IT" baseline="0" dirty="0" err="1" smtClean="0"/>
              <a:t>all</a:t>
            </a:r>
            <a:r>
              <a:rPr lang="it-IT" baseline="0" dirty="0" smtClean="0"/>
              <a:t> </a:t>
            </a:r>
            <a:r>
              <a:rPr lang="it-IT" baseline="0" dirty="0" err="1" smtClean="0"/>
              <a:t>research</a:t>
            </a:r>
            <a:r>
              <a:rPr lang="it-IT" baseline="0" dirty="0" smtClean="0"/>
              <a:t> </a:t>
            </a:r>
            <a:r>
              <a:rPr lang="it-IT" baseline="0" dirty="0" err="1" smtClean="0"/>
              <a:t>infrastructures</a:t>
            </a:r>
            <a:r>
              <a:rPr lang="it-IT" baseline="0" dirty="0" smtClean="0"/>
              <a:t> in </a:t>
            </a:r>
            <a:r>
              <a:rPr lang="it-IT" baseline="0" dirty="0" err="1" smtClean="0"/>
              <a:t>many</a:t>
            </a:r>
            <a:r>
              <a:rPr lang="it-IT" baseline="0" dirty="0" smtClean="0"/>
              <a:t> </a:t>
            </a:r>
            <a:r>
              <a:rPr lang="it-IT" baseline="0" dirty="0" err="1" smtClean="0"/>
              <a:t>fields</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4E6EC048-2EC6-41AF-B032-768E72B730BB}" type="slidenum">
              <a:rPr lang="it-IT" smtClean="0"/>
              <a:t>11</a:t>
            </a:fld>
            <a:endParaRPr lang="it-IT"/>
          </a:p>
        </p:txBody>
      </p:sp>
    </p:spTree>
    <p:extLst>
      <p:ext uri="{BB962C8B-B14F-4D97-AF65-F5344CB8AC3E}">
        <p14:creationId xmlns:p14="http://schemas.microsoft.com/office/powerpoint/2010/main" val="200081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923E710-0F1E-4FA4-B68A-D366B98BD575}"/>
              </a:ext>
            </a:extLst>
          </p:cNvPr>
          <p:cNvSpPr>
            <a:spLocks noGrp="1"/>
          </p:cNvSpPr>
          <p:nvPr>
            <p:ph type="title" hasCustomPrompt="1"/>
          </p:nvPr>
        </p:nvSpPr>
        <p:spPr>
          <a:xfrm>
            <a:off x="3557072" y="548680"/>
            <a:ext cx="5191839" cy="4536504"/>
          </a:xfrm>
          <a:prstGeom prst="rect">
            <a:avLst/>
          </a:prstGeom>
        </p:spPr>
        <p:txBody>
          <a:bodyPr anchor="ctr" anchorCtr="0"/>
          <a:lstStyle>
            <a:lvl1pPr algn="l">
              <a:defRPr lang="it-IT" sz="3600" b="1" kern="1200" dirty="0">
                <a:solidFill>
                  <a:schemeClr val="tx1">
                    <a:lumMod val="65000"/>
                    <a:lumOff val="35000"/>
                  </a:schemeClr>
                </a:solidFill>
                <a:latin typeface="+mj-lt"/>
                <a:ea typeface="+mn-ea"/>
                <a:cs typeface="+mn-cs"/>
              </a:defRPr>
            </a:lvl1pPr>
          </a:lstStyle>
          <a:p>
            <a:pPr lvl="0"/>
            <a:r>
              <a:rPr lang="it-IT" dirty="0"/>
              <a:t>Fare clic per inserire il titolo della presentazione</a:t>
            </a:r>
            <a:br>
              <a:rPr lang="it-IT" dirty="0"/>
            </a:br>
            <a:r>
              <a:rPr lang="it-IT" dirty="0"/>
              <a:t>(obbligatorio per l’accessibilità del documento)</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dirty="0"/>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7704" y="919989"/>
            <a:ext cx="7768590"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61385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68A41F3-C183-44C5-A440-0C45EBAEE629}"/>
              </a:ext>
              <a:ext uri="{C183D7F6-B498-43B3-948B-1728B52AA6E4}">
                <adec:decorative xmlns="" xmlns:adec="http://schemas.microsoft.com/office/drawing/2017/decorative" val="0"/>
              </a:ext>
            </a:extLst>
          </p:cNvPr>
          <p:cNvSpPr>
            <a:spLocks noGrp="1"/>
          </p:cNvSpPr>
          <p:nvPr>
            <p:ph type="title" hasCustomPrompt="1"/>
          </p:nvPr>
        </p:nvSpPr>
        <p:spPr>
          <a:xfrm>
            <a:off x="4076489" y="2309342"/>
            <a:ext cx="991022" cy="255562"/>
          </a:xfrm>
          <a:prstGeom prst="rect">
            <a:avLst/>
          </a:prstGeom>
        </p:spPr>
        <p:txBody>
          <a:bodyPr/>
          <a:lstStyle>
            <a:lvl1pPr algn="ctr">
              <a:defRPr lang="it-IT" sz="1400" b="1" kern="1200" dirty="0">
                <a:solidFill>
                  <a:schemeClr val="tx1">
                    <a:lumMod val="65000"/>
                    <a:lumOff val="35000"/>
                  </a:schemeClr>
                </a:solidFill>
                <a:latin typeface="+mn-lt"/>
                <a:ea typeface="+mn-ea"/>
                <a:cs typeface="+mn-cs"/>
              </a:defRPr>
            </a:lvl1pPr>
          </a:lstStyle>
          <a:p>
            <a:r>
              <a:rPr lang="it-IT" dirty="0"/>
              <a:t>Credits:</a:t>
            </a:r>
          </a:p>
        </p:txBody>
      </p:sp>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tx1">
                    <a:lumMod val="65000"/>
                    <a:lumOff val="35000"/>
                  </a:schemeClr>
                </a:solidFill>
                <a:latin typeface="+mn-lt"/>
              </a:defRPr>
            </a:lvl1pPr>
          </a:lstStyle>
          <a:p>
            <a:pPr lvl="0"/>
            <a:r>
              <a:rPr lang="it-IT" dirty="0"/>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9" y="1412878"/>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10" name="Segnaposto testo 9"/>
          <p:cNvSpPr>
            <a:spLocks noGrp="1"/>
          </p:cNvSpPr>
          <p:nvPr>
            <p:ph type="body" sz="quarter" idx="12" hasCustomPrompt="1"/>
          </p:nvPr>
        </p:nvSpPr>
        <p:spPr>
          <a:xfrm>
            <a:off x="395289" y="1989139"/>
            <a:ext cx="8424862" cy="3960812"/>
          </a:xfrm>
          <a:prstGeom prst="rect">
            <a:avLst/>
          </a:prstGeom>
        </p:spPr>
        <p:txBody>
          <a:bodyPr/>
          <a:lstStyle>
            <a:lvl1pPr marL="285744" indent="-285744">
              <a:buFont typeface="Wingdings" panose="05000000000000000000" pitchFamily="2" charset="2"/>
              <a:buChar char="§"/>
              <a:defRPr sz="1800" baseline="0">
                <a:latin typeface="Century Gothic" panose="020B0502020202020204" pitchFamily="34" charset="0"/>
              </a:defRPr>
            </a:lvl1pPr>
            <a:lvl2pPr marL="742932" indent="-285744">
              <a:buFont typeface="Wingdings" panose="05000000000000000000" pitchFamily="2" charset="2"/>
              <a:buChar char="§"/>
              <a:defRPr sz="1800">
                <a:latin typeface="Century Gothic" panose="020B0502020202020204" pitchFamily="34" charset="0"/>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395289" y="476677"/>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897951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9" y="476677"/>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395289" y="1412877"/>
            <a:ext cx="8424862" cy="4536405"/>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Tree>
    <p:extLst>
      <p:ext uri="{BB962C8B-B14F-4D97-AF65-F5344CB8AC3E}">
        <p14:creationId xmlns:p14="http://schemas.microsoft.com/office/powerpoint/2010/main" val="788360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72" y="2781301"/>
            <a:ext cx="7777163" cy="3024188"/>
          </a:xfrm>
          <a:prstGeom prst="rect">
            <a:avLst/>
          </a:prstGeom>
        </p:spPr>
        <p:txBody>
          <a:bodyPr/>
          <a:lstStyle>
            <a:lvl1pPr marL="0" indent="0">
              <a:buNone/>
              <a:defRPr sz="1800" baseline="0">
                <a:latin typeface="Century Gothic" panose="020B0502020202020204" pitchFamily="34" charset="0"/>
              </a:defRPr>
            </a:lvl1pPr>
          </a:lstStyle>
          <a:p>
            <a:r>
              <a:rPr lang="it-IT"/>
              <a:t>Fare clic sull’icona per inserire un grafico</a:t>
            </a:r>
          </a:p>
        </p:txBody>
      </p:sp>
      <p:sp>
        <p:nvSpPr>
          <p:cNvPr id="11" name="Segnaposto testo 7"/>
          <p:cNvSpPr>
            <a:spLocks noGrp="1"/>
          </p:cNvSpPr>
          <p:nvPr>
            <p:ph type="body" sz="quarter" idx="12" hasCustomPrompt="1"/>
          </p:nvPr>
        </p:nvSpPr>
        <p:spPr>
          <a:xfrm>
            <a:off x="395289" y="1412878"/>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6" name="Segnaposto testo 7"/>
          <p:cNvSpPr>
            <a:spLocks noGrp="1"/>
          </p:cNvSpPr>
          <p:nvPr>
            <p:ph type="body" sz="quarter" idx="13" hasCustomPrompt="1"/>
          </p:nvPr>
        </p:nvSpPr>
        <p:spPr>
          <a:xfrm>
            <a:off x="395289" y="476677"/>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22628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40" y="1700811"/>
            <a:ext cx="6842125" cy="4105275"/>
          </a:xfrm>
          <a:prstGeom prst="rect">
            <a:avLst/>
          </a:prstGeom>
        </p:spPr>
        <p:txBody>
          <a:bodyPr/>
          <a:lstStyle>
            <a:lvl1pPr marL="0" indent="0">
              <a:buNone/>
              <a:defRPr sz="1800">
                <a:latin typeface="Century Gothic" panose="020B0502020202020204" pitchFamily="34" charset="0"/>
              </a:defRPr>
            </a:lvl1pPr>
          </a:lstStyle>
          <a:p>
            <a:r>
              <a:rPr lang="it-IT"/>
              <a:t>Fare clic sull’icona per inserire un’immagine</a:t>
            </a:r>
          </a:p>
        </p:txBody>
      </p:sp>
      <p:sp>
        <p:nvSpPr>
          <p:cNvPr id="5" name="Segnaposto testo 7"/>
          <p:cNvSpPr>
            <a:spLocks noGrp="1"/>
          </p:cNvSpPr>
          <p:nvPr>
            <p:ph type="body" sz="quarter" idx="11" hasCustomPrompt="1"/>
          </p:nvPr>
        </p:nvSpPr>
        <p:spPr>
          <a:xfrm>
            <a:off x="395289" y="476677"/>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21170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B201D4DD-9499-44B8-8CDE-17B3659B2492}"/>
              </a:ext>
            </a:extLst>
          </p:cNvPr>
          <p:cNvSpPr>
            <a:spLocks noGrp="1"/>
          </p:cNvSpPr>
          <p:nvPr>
            <p:ph type="title" hasCustomPrompt="1"/>
          </p:nvPr>
        </p:nvSpPr>
        <p:spPr>
          <a:xfrm>
            <a:off x="395288" y="332657"/>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 </a:t>
            </a:r>
            <a:br>
              <a:rPr lang="it-IT" dirty="0"/>
            </a:br>
            <a:r>
              <a:rPr lang="it-IT" dirty="0"/>
              <a:t>(obbligatorio per l’accessibilità del documento)</a:t>
            </a:r>
          </a:p>
        </p:txBody>
      </p:sp>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alibri" panose="020F0502020204030204" pitchFamily="34" charset="0"/>
                <a:cs typeface="Calibri" panose="020F0502020204030204" pitchFamily="34" charset="0"/>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395288" y="1989138"/>
            <a:ext cx="8424862" cy="3672110"/>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alibri" panose="020F0502020204030204" pitchFamily="34" charset="0"/>
                <a:cs typeface="Calibri" panose="020F0502020204030204" pitchFamily="34" charset="0"/>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52913B61-7D9A-4609-B600-C21E3F45ED65}"/>
              </a:ext>
            </a:extLst>
          </p:cNvPr>
          <p:cNvSpPr>
            <a:spLocks noGrp="1"/>
          </p:cNvSpPr>
          <p:nvPr>
            <p:ph type="title" hasCustomPrompt="1"/>
          </p:nvPr>
        </p:nvSpPr>
        <p:spPr>
          <a:xfrm>
            <a:off x="395288" y="332657"/>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 </a:t>
            </a:r>
            <a:br>
              <a:rPr lang="it-IT" dirty="0"/>
            </a:br>
            <a:r>
              <a:rPr lang="it-IT" dirty="0"/>
              <a:t>(obbligatorio per l’accessibilità del documento)</a:t>
            </a:r>
          </a:p>
        </p:txBody>
      </p:sp>
      <p:sp>
        <p:nvSpPr>
          <p:cNvPr id="9" name="Segnaposto testo 7"/>
          <p:cNvSpPr>
            <a:spLocks noGrp="1"/>
          </p:cNvSpPr>
          <p:nvPr>
            <p:ph type="body" sz="quarter" idx="11" hasCustomPrompt="1"/>
          </p:nvPr>
        </p:nvSpPr>
        <p:spPr>
          <a:xfrm>
            <a:off x="395288" y="1412875"/>
            <a:ext cx="8424862"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24C4A225-3081-4417-9017-11B87185866E}"/>
              </a:ext>
            </a:extLst>
          </p:cNvPr>
          <p:cNvSpPr>
            <a:spLocks noGrp="1"/>
          </p:cNvSpPr>
          <p:nvPr>
            <p:ph type="title" hasCustomPrompt="1"/>
          </p:nvPr>
        </p:nvSpPr>
        <p:spPr>
          <a:xfrm>
            <a:off x="395288" y="332657"/>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 </a:t>
            </a:r>
            <a:br>
              <a:rPr lang="it-IT" dirty="0"/>
            </a:br>
            <a:r>
              <a:rPr lang="it-IT" dirty="0"/>
              <a:t>(obbligatorio per l’accessibilità del documento)</a:t>
            </a:r>
          </a:p>
        </p:txBody>
      </p:sp>
      <p:sp>
        <p:nvSpPr>
          <p:cNvPr id="9" name="Segnaposto grafico 8"/>
          <p:cNvSpPr>
            <a:spLocks noGrp="1"/>
          </p:cNvSpPr>
          <p:nvPr>
            <p:ph type="chart" sz="quarter" idx="10" hasCustomPrompt="1"/>
          </p:nvPr>
        </p:nvSpPr>
        <p:spPr>
          <a:xfrm>
            <a:off x="683269" y="2781300"/>
            <a:ext cx="7777163" cy="2879948"/>
          </a:xfrm>
          <a:prstGeom prst="rect">
            <a:avLst/>
          </a:prstGeom>
        </p:spPr>
        <p:txBody>
          <a:bodyPr/>
          <a:lstStyle>
            <a:lvl1pPr marL="0" indent="0">
              <a:buNone/>
              <a:defRPr sz="1800" baseline="0">
                <a:latin typeface="+mn-lt"/>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BB5EB5C7-6BB5-4C37-AFB6-D55A28CED15E}"/>
              </a:ext>
            </a:extLst>
          </p:cNvPr>
          <p:cNvSpPr>
            <a:spLocks noGrp="1"/>
          </p:cNvSpPr>
          <p:nvPr>
            <p:ph type="title" hasCustomPrompt="1"/>
          </p:nvPr>
        </p:nvSpPr>
        <p:spPr>
          <a:xfrm>
            <a:off x="395288" y="332657"/>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dirty="0"/>
              <a:t>Fare clic per modificare il titolo della diapositiva </a:t>
            </a:r>
            <a:br>
              <a:rPr lang="it-IT" dirty="0"/>
            </a:br>
            <a:r>
              <a:rPr lang="it-IT" dirty="0"/>
              <a:t>(obbligatorio per l’accessibilità del documento)</a:t>
            </a:r>
          </a:p>
        </p:txBody>
      </p:sp>
      <p:sp>
        <p:nvSpPr>
          <p:cNvPr id="11" name="Segnaposto immagine 10"/>
          <p:cNvSpPr>
            <a:spLocks noGrp="1"/>
          </p:cNvSpPr>
          <p:nvPr>
            <p:ph type="pic" sz="quarter" idx="10" hasCustomPrompt="1"/>
          </p:nvPr>
        </p:nvSpPr>
        <p:spPr>
          <a:xfrm>
            <a:off x="1150937" y="1700809"/>
            <a:ext cx="6842125" cy="3960440"/>
          </a:xfrm>
          <a:prstGeom prst="rect">
            <a:avLst/>
          </a:prstGeom>
        </p:spPr>
        <p:txBody>
          <a:bodyPr/>
          <a:lstStyle>
            <a:lvl1pPr marL="0" indent="0">
              <a:buNone/>
              <a:defRPr sz="1800">
                <a:latin typeface="+mn-lt"/>
              </a:defRPr>
            </a:lvl1pPr>
          </a:lstStyle>
          <a:p>
            <a:r>
              <a:rPr lang="it-IT" dirty="0"/>
              <a:t>Fare clic sull’icona per inserire un’immagine</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16/09/2025</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‹N›</a:t>
            </a:fld>
            <a:endParaRPr lang="en-GB"/>
          </a:p>
        </p:txBody>
      </p:sp>
    </p:spTree>
    <p:extLst>
      <p:ext uri="{BB962C8B-B14F-4D97-AF65-F5344CB8AC3E}">
        <p14:creationId xmlns:p14="http://schemas.microsoft.com/office/powerpoint/2010/main" val="271539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u="heavy">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1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456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395288" y="1412875"/>
            <a:ext cx="8424862" cy="4536405"/>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a:t>Fare clic per modificare il testo</a:t>
            </a:r>
          </a:p>
        </p:txBody>
      </p:sp>
    </p:spTree>
    <p:extLst>
      <p:ext uri="{BB962C8B-B14F-4D97-AF65-F5344CB8AC3E}">
        <p14:creationId xmlns:p14="http://schemas.microsoft.com/office/powerpoint/2010/main" val="107259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1785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userDrawn="1"/>
        </p:nvCxnSpPr>
        <p:spPr>
          <a:xfrm>
            <a:off x="3275856"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Immagine 2" descr="Alma Mater Studiorum - Università di Bologna">
            <a:extLst>
              <a:ext uri="{FF2B5EF4-FFF2-40B4-BE49-F238E27FC236}">
                <a16:creationId xmlns:a16="http://schemas.microsoft.com/office/drawing/2014/main" id="{20782158-7AF3-42B8-A95E-9AE7AC80BF46}"/>
              </a:ext>
            </a:extLst>
          </p:cNvPr>
          <p:cNvPicPr>
            <a:picLocks noChangeAspect="1"/>
          </p:cNvPicPr>
          <p:nvPr userDrawn="1"/>
        </p:nvPicPr>
        <p:blipFill>
          <a:blip r:embed="rId3"/>
          <a:stretch>
            <a:fillRect/>
          </a:stretch>
        </p:blipFill>
        <p:spPr>
          <a:xfrm>
            <a:off x="539552" y="2276872"/>
            <a:ext cx="2162090" cy="1599304"/>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37DC112-7FE1-4949-997D-1BCC7F8E4CCE}"/>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dirty="0"/>
          </a:p>
        </p:txBody>
      </p:sp>
      <p:pic>
        <p:nvPicPr>
          <p:cNvPr id="4" name="Immagine 3">
            <a:extLst>
              <a:ext uri="{FF2B5EF4-FFF2-40B4-BE49-F238E27FC236}">
                <a16:creationId xmlns:a16="http://schemas.microsoft.com/office/drawing/2014/main" id="{F1F0A139-8303-4E02-94E1-3E5DCC6D7BF9}"/>
              </a:ext>
              <a:ext uri="{C183D7F6-B498-43B3-948B-1728B52AA6E4}">
                <adec:decorative xmlns="" xmlns:adec="http://schemas.microsoft.com/office/drawing/2017/decorative" val="1"/>
              </a:ext>
            </a:extLst>
          </p:cNvPr>
          <p:cNvPicPr>
            <a:picLocks noChangeAspect="1"/>
          </p:cNvPicPr>
          <p:nvPr userDrawn="1"/>
        </p:nvPicPr>
        <p:blipFill>
          <a:blip r:embed="rId11"/>
          <a:stretch>
            <a:fillRect/>
          </a:stretch>
        </p:blipFill>
        <p:spPr>
          <a:xfrm>
            <a:off x="7884368" y="5864550"/>
            <a:ext cx="1080120" cy="798968"/>
          </a:xfrm>
          <a:prstGeom prst="rect">
            <a:avLst/>
          </a:prstGeom>
        </p:spPr>
      </p:pic>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 id="2147483673" r:id="rId5"/>
    <p:sldLayoutId id="2147483674" r:id="rId6"/>
    <p:sldLayoutId id="2147483675" r:id="rId7"/>
    <p:sldLayoutId id="2147483676" r:id="rId8"/>
    <p:sldLayoutId id="2147483677"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dirty="0">
                <a:solidFill>
                  <a:schemeClr val="tx1">
                    <a:lumMod val="65000"/>
                    <a:lumOff val="35000"/>
                  </a:schemeClr>
                </a:solidFill>
              </a:rPr>
              <a:t>www.unibo.it</a:t>
            </a:r>
          </a:p>
        </p:txBody>
      </p:sp>
      <p:pic>
        <p:nvPicPr>
          <p:cNvPr id="4" name="Immagine 3" descr="Alma Mater Studiorum - Università di Bologna">
            <a:extLst>
              <a:ext uri="{FF2B5EF4-FFF2-40B4-BE49-F238E27FC236}">
                <a16:creationId xmlns:a16="http://schemas.microsoft.com/office/drawing/2014/main" id="{25A095BB-9E14-41BA-8B39-32305A46099F}"/>
              </a:ext>
            </a:extLst>
          </p:cNvPr>
          <p:cNvPicPr>
            <a:picLocks noChangeAspect="1"/>
          </p:cNvPicPr>
          <p:nvPr userDrawn="1"/>
        </p:nvPicPr>
        <p:blipFill>
          <a:blip r:embed="rId3"/>
          <a:stretch>
            <a:fillRect/>
          </a:stretch>
        </p:blipFill>
        <p:spPr>
          <a:xfrm>
            <a:off x="3671842" y="476672"/>
            <a:ext cx="1800316" cy="1331699"/>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32467" y="5933785"/>
            <a:ext cx="1244048" cy="879503"/>
          </a:xfrm>
          <a:prstGeom prst="rect">
            <a:avLst/>
          </a:prstGeom>
        </p:spPr>
      </p:pic>
    </p:spTree>
    <p:extLst>
      <p:ext uri="{BB962C8B-B14F-4D97-AF65-F5344CB8AC3E}">
        <p14:creationId xmlns:p14="http://schemas.microsoft.com/office/powerpoint/2010/main" val="4983208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ec.europa.eu/research/mariecurieaction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9.xml"/><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research/mariecurieactions/msca-actions_en" TargetMode="External"/><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2.jpg"/><Relationship Id="rId5" Type="http://schemas.openxmlformats.org/officeDocument/2006/relationships/image" Target="../media/image61.emf"/><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marie-sklodowska-curie-actions.ec.europa.eu/actions/msca-citizens/join-a-celebration-of-scien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mailto:es@unibo.it" TargetMode="External"/><Relationship Id="rId2" Type="http://schemas.openxmlformats.org/officeDocument/2006/relationships/hyperlink" Target="mailto:manuela.minguzzi3@unibo.it"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81416A6-26F5-4913-83E9-FAB424D4FCD6}"/>
              </a:ext>
            </a:extLst>
          </p:cNvPr>
          <p:cNvSpPr>
            <a:spLocks noGrp="1"/>
          </p:cNvSpPr>
          <p:nvPr>
            <p:ph type="title"/>
          </p:nvPr>
        </p:nvSpPr>
        <p:spPr>
          <a:xfrm>
            <a:off x="3696614" y="35724"/>
            <a:ext cx="5191839" cy="4536504"/>
          </a:xfrm>
        </p:spPr>
        <p:txBody>
          <a:bodyPr/>
          <a:lstStyle/>
          <a:p>
            <a:pPr algn="ctr"/>
            <a:r>
              <a:rPr lang="it-IT" dirty="0" err="1" smtClean="0"/>
              <a:t>Horizon</a:t>
            </a:r>
            <a:r>
              <a:rPr lang="it-IT" dirty="0" smtClean="0"/>
              <a:t> Europe and Marie </a:t>
            </a:r>
            <a:r>
              <a:rPr lang="it-IT" dirty="0" err="1" smtClean="0"/>
              <a:t>Sklodowska</a:t>
            </a:r>
            <a:r>
              <a:rPr lang="it-IT" dirty="0" smtClean="0"/>
              <a:t> </a:t>
            </a:r>
            <a:r>
              <a:rPr lang="it-IT" dirty="0" smtClean="0"/>
              <a:t>Curie </a:t>
            </a:r>
            <a:r>
              <a:rPr lang="it-IT" dirty="0" err="1" smtClean="0"/>
              <a:t>Actions</a:t>
            </a:r>
            <a:r>
              <a:rPr lang="it-IT" dirty="0" smtClean="0"/>
              <a:t>: </a:t>
            </a:r>
            <a:r>
              <a:rPr lang="it-IT" dirty="0" err="1" smtClean="0"/>
              <a:t>opportunities</a:t>
            </a:r>
            <a:r>
              <a:rPr lang="it-IT" dirty="0" smtClean="0"/>
              <a:t> for </a:t>
            </a:r>
            <a:r>
              <a:rPr lang="it-IT" dirty="0" err="1" smtClean="0"/>
              <a:t>research</a:t>
            </a:r>
            <a:r>
              <a:rPr lang="it-IT" dirty="0" smtClean="0"/>
              <a:t>, networking and </a:t>
            </a:r>
            <a:r>
              <a:rPr lang="it-IT" dirty="0" err="1" smtClean="0"/>
              <a:t>disseminating</a:t>
            </a:r>
            <a:r>
              <a:rPr lang="it-IT" dirty="0" smtClean="0"/>
              <a:t> </a:t>
            </a:r>
            <a:r>
              <a:rPr lang="it-IT" dirty="0" err="1" smtClean="0"/>
              <a:t>knowledge</a:t>
            </a:r>
            <a:endParaRPr lang="it-IT" dirty="0"/>
          </a:p>
        </p:txBody>
      </p:sp>
      <p:sp>
        <p:nvSpPr>
          <p:cNvPr id="6" name="Segnaposto testo 5">
            <a:extLst>
              <a:ext uri="{FF2B5EF4-FFF2-40B4-BE49-F238E27FC236}">
                <a16:creationId xmlns:a16="http://schemas.microsoft.com/office/drawing/2014/main" id="{27C94BC4-4D06-47CC-A519-57D8D5146DF3}"/>
              </a:ext>
            </a:extLst>
          </p:cNvPr>
          <p:cNvSpPr>
            <a:spLocks noGrp="1"/>
          </p:cNvSpPr>
          <p:nvPr>
            <p:ph type="body" sz="quarter" idx="11"/>
          </p:nvPr>
        </p:nvSpPr>
        <p:spPr>
          <a:xfrm>
            <a:off x="3492699" y="4659734"/>
            <a:ext cx="5256212" cy="425450"/>
          </a:xfrm>
        </p:spPr>
        <p:txBody>
          <a:bodyPr/>
          <a:lstStyle/>
          <a:p>
            <a:r>
              <a:rPr lang="it-IT" dirty="0" smtClean="0"/>
              <a:t>Manuela Minguzzi, </a:t>
            </a:r>
            <a:r>
              <a:rPr lang="it-IT" dirty="0" err="1" smtClean="0"/>
              <a:t>PhD</a:t>
            </a:r>
            <a:endParaRPr lang="it-IT" dirty="0"/>
          </a:p>
        </p:txBody>
      </p:sp>
      <p:sp>
        <p:nvSpPr>
          <p:cNvPr id="7" name="Segnaposto testo 6">
            <a:extLst>
              <a:ext uri="{FF2B5EF4-FFF2-40B4-BE49-F238E27FC236}">
                <a16:creationId xmlns:a16="http://schemas.microsoft.com/office/drawing/2014/main" id="{0EBA6A9A-BEB0-4592-B31F-7FF65C508B89}"/>
              </a:ext>
            </a:extLst>
          </p:cNvPr>
          <p:cNvSpPr>
            <a:spLocks noGrp="1"/>
          </p:cNvSpPr>
          <p:nvPr>
            <p:ph type="body" sz="quarter" idx="12"/>
          </p:nvPr>
        </p:nvSpPr>
        <p:spPr>
          <a:xfrm>
            <a:off x="3419674" y="5172690"/>
            <a:ext cx="5329237" cy="791418"/>
          </a:xfrm>
        </p:spPr>
        <p:txBody>
          <a:bodyPr/>
          <a:lstStyle/>
          <a:p>
            <a:r>
              <a:rPr lang="en-US" dirty="0"/>
              <a:t>Research Developer – Social Sciences and Humanities &amp; Excellent </a:t>
            </a:r>
            <a:r>
              <a:rPr lang="en-US" dirty="0" smtClean="0"/>
              <a:t>Science Unit</a:t>
            </a:r>
            <a:endParaRPr lang="en-US" dirty="0"/>
          </a:p>
          <a:p>
            <a:r>
              <a:rPr lang="en-US" dirty="0"/>
              <a:t>Research </a:t>
            </a:r>
            <a:r>
              <a:rPr lang="en-US" dirty="0" smtClean="0"/>
              <a:t>Division </a:t>
            </a:r>
            <a:r>
              <a:rPr lang="en-US" dirty="0"/>
              <a:t>(ARIC) </a:t>
            </a:r>
          </a:p>
          <a:p>
            <a:r>
              <a:rPr lang="en-US" dirty="0"/>
              <a:t>University of Bologna</a:t>
            </a:r>
          </a:p>
          <a:p>
            <a:endParaRPr lang="it-IT" dirty="0"/>
          </a:p>
        </p:txBody>
      </p:sp>
    </p:spTree>
    <p:extLst>
      <p:ext uri="{BB962C8B-B14F-4D97-AF65-F5344CB8AC3E}">
        <p14:creationId xmlns:p14="http://schemas.microsoft.com/office/powerpoint/2010/main" val="3085230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552" y="-99392"/>
            <a:ext cx="8940800" cy="4857750"/>
            <a:chOff x="0" y="618"/>
            <a:chExt cx="5632" cy="3060"/>
          </a:xfrm>
        </p:grpSpPr>
        <p:sp>
          <p:nvSpPr>
            <p:cNvPr id="4" name="AutoShape 3"/>
            <p:cNvSpPr>
              <a:spLocks noChangeAspect="1" noChangeArrowheads="1" noTextEdit="1"/>
            </p:cNvSpPr>
            <p:nvPr/>
          </p:nvSpPr>
          <p:spPr bwMode="auto">
            <a:xfrm>
              <a:off x="0" y="618"/>
              <a:ext cx="5628"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97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10259"/>
            <a:stretch/>
          </p:blipFill>
          <p:spPr bwMode="auto">
            <a:xfrm>
              <a:off x="0" y="618"/>
              <a:ext cx="5632" cy="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ttangolo 5"/>
          <p:cNvSpPr/>
          <p:nvPr/>
        </p:nvSpPr>
        <p:spPr>
          <a:xfrm>
            <a:off x="114027" y="4417199"/>
            <a:ext cx="8568952" cy="2862322"/>
          </a:xfrm>
          <a:prstGeom prst="rect">
            <a:avLst/>
          </a:prstGeom>
        </p:spPr>
        <p:txBody>
          <a:bodyPr wrap="square">
            <a:spAutoFit/>
          </a:bodyPr>
          <a:lstStyle/>
          <a:p>
            <a:pPr marL="285750" indent="-285750">
              <a:buFont typeface="Wingdings" panose="05000000000000000000" pitchFamily="2" charset="2"/>
              <a:buChar char="Ø"/>
            </a:pPr>
            <a:r>
              <a:rPr lang="en-US" dirty="0"/>
              <a:t>to optimize the </a:t>
            </a:r>
            <a:r>
              <a:rPr lang="en-US" dirty="0" err="1"/>
              <a:t>Programme's</a:t>
            </a:r>
            <a:r>
              <a:rPr lang="en-US" dirty="0"/>
              <a:t> delivery for </a:t>
            </a:r>
            <a:r>
              <a:rPr lang="en-US" b="1" dirty="0"/>
              <a:t>strengthening and increasing the impact and attractiveness of the European Research Area</a:t>
            </a:r>
            <a:r>
              <a:rPr lang="en-US" dirty="0"/>
              <a:t>, to </a:t>
            </a:r>
            <a:r>
              <a:rPr lang="en-US" dirty="0">
                <a:solidFill>
                  <a:srgbClr val="BD2B0B"/>
                </a:solidFill>
              </a:rPr>
              <a:t>foster the excellence-based participations from all Member States</a:t>
            </a:r>
            <a:r>
              <a:rPr lang="en-US" dirty="0"/>
              <a:t>, including low R&amp;I performing Member States, in Horizon Europe and to facilitate collaborative links in European research and innovation. </a:t>
            </a:r>
          </a:p>
          <a:p>
            <a:pPr marL="285750" indent="-285750">
              <a:buFont typeface="Wingdings" panose="05000000000000000000" pitchFamily="2" charset="2"/>
              <a:buChar char="Ø"/>
            </a:pPr>
            <a:r>
              <a:rPr lang="en-US" dirty="0">
                <a:solidFill>
                  <a:srgbClr val="BD2B0B"/>
                </a:solidFill>
              </a:rPr>
              <a:t>Top </a:t>
            </a:r>
            <a:r>
              <a:rPr lang="en-US" dirty="0" smtClean="0">
                <a:solidFill>
                  <a:srgbClr val="BD2B0B"/>
                </a:solidFill>
              </a:rPr>
              <a:t>down</a:t>
            </a:r>
          </a:p>
          <a:p>
            <a:pPr marL="285750" indent="-285750">
              <a:buFont typeface="Wingdings" panose="05000000000000000000" pitchFamily="2" charset="2"/>
              <a:buChar char="ü"/>
            </a:pPr>
            <a:r>
              <a:rPr lang="en-US" dirty="0">
                <a:solidFill>
                  <a:srgbClr val="BD2B0B"/>
                </a:solidFill>
              </a:rPr>
              <a:t> Target</a:t>
            </a:r>
            <a:r>
              <a:rPr lang="en-US" dirty="0"/>
              <a:t> </a:t>
            </a:r>
            <a:r>
              <a:rPr lang="en-US" dirty="0">
                <a:solidFill>
                  <a:srgbClr val="BD2B0B"/>
                </a:solidFill>
              </a:rPr>
              <a:t>industry, academia, civil society and public authorities, with emphasis on citizens (co-design) and their needs</a:t>
            </a:r>
          </a:p>
          <a:p>
            <a:endParaRPr lang="en-US" dirty="0"/>
          </a:p>
          <a:p>
            <a:pPr marL="285750" indent="-285750">
              <a:buFont typeface="Wingdings" panose="05000000000000000000" pitchFamily="2" charset="2"/>
              <a:buChar char="Ø"/>
            </a:pPr>
            <a:endParaRPr lang="en-US" dirty="0">
              <a:solidFill>
                <a:srgbClr val="BD2B0B"/>
              </a:solidFill>
            </a:endParaRPr>
          </a:p>
        </p:txBody>
      </p:sp>
    </p:spTree>
    <p:extLst>
      <p:ext uri="{BB962C8B-B14F-4D97-AF65-F5344CB8AC3E}">
        <p14:creationId xmlns:p14="http://schemas.microsoft.com/office/powerpoint/2010/main" val="1554603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0E88550D-0802-421E-ABB9-2F8B6717AF24}"/>
              </a:ext>
            </a:extLst>
          </p:cNvPr>
          <p:cNvSpPr>
            <a:spLocks noGrp="1"/>
          </p:cNvSpPr>
          <p:nvPr>
            <p:ph type="body" sz="quarter" idx="11"/>
          </p:nvPr>
        </p:nvSpPr>
        <p:spPr>
          <a:xfrm>
            <a:off x="179512" y="5733256"/>
            <a:ext cx="8424862" cy="576064"/>
          </a:xfrm>
        </p:spPr>
        <p:txBody>
          <a:bodyPr/>
          <a:lstStyle/>
          <a:p>
            <a:pPr algn="ctr"/>
            <a:r>
              <a:rPr lang="en-US" dirty="0"/>
              <a:t>Excellent Science (Pillar 1):</a:t>
            </a:r>
          </a:p>
          <a:p>
            <a:pPr algn="ctr"/>
            <a:r>
              <a:rPr lang="en-US" dirty="0"/>
              <a:t>Reinforcing and extending the excellence of the EU’s science base</a:t>
            </a:r>
          </a:p>
          <a:p>
            <a:pPr algn="ctr"/>
            <a:endParaRPr lang="it-IT" dirty="0"/>
          </a:p>
        </p:txBody>
      </p:sp>
      <p:pic>
        <p:nvPicPr>
          <p:cNvPr id="11" name="Immagine 10"/>
          <p:cNvPicPr>
            <a:picLocks noChangeAspect="1"/>
          </p:cNvPicPr>
          <p:nvPr/>
        </p:nvPicPr>
        <p:blipFill rotWithShape="1">
          <a:blip r:embed="rId3"/>
          <a:srcRect t="1913" b="16247"/>
          <a:stretch/>
        </p:blipFill>
        <p:spPr>
          <a:xfrm>
            <a:off x="308616" y="188640"/>
            <a:ext cx="8852481" cy="5400600"/>
          </a:xfrm>
          <a:prstGeom prst="rect">
            <a:avLst/>
          </a:prstGeom>
        </p:spPr>
      </p:pic>
    </p:spTree>
    <p:extLst>
      <p:ext uri="{BB962C8B-B14F-4D97-AF65-F5344CB8AC3E}">
        <p14:creationId xmlns:p14="http://schemas.microsoft.com/office/powerpoint/2010/main" val="3098333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427855" y="150102"/>
            <a:ext cx="9992631" cy="5577611"/>
            <a:chOff x="0" y="255"/>
            <a:chExt cx="5647" cy="3152"/>
          </a:xfrm>
        </p:grpSpPr>
        <p:sp>
          <p:nvSpPr>
            <p:cNvPr id="3" name="AutoShape 3"/>
            <p:cNvSpPr>
              <a:spLocks noChangeAspect="1" noChangeArrowheads="1" noTextEdit="1"/>
            </p:cNvSpPr>
            <p:nvPr/>
          </p:nvSpPr>
          <p:spPr bwMode="auto">
            <a:xfrm>
              <a:off x="0" y="255"/>
              <a:ext cx="5647"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4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76" b="30201"/>
            <a:stretch/>
          </p:blipFill>
          <p:spPr bwMode="auto">
            <a:xfrm>
              <a:off x="46" y="257"/>
              <a:ext cx="5601"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magine 6"/>
          <p:cNvPicPr>
            <a:picLocks noChangeAspect="1"/>
          </p:cNvPicPr>
          <p:nvPr/>
        </p:nvPicPr>
        <p:blipFill>
          <a:blip r:embed="rId4"/>
          <a:stretch>
            <a:fillRect/>
          </a:stretch>
        </p:blipFill>
        <p:spPr>
          <a:xfrm>
            <a:off x="8100391" y="116633"/>
            <a:ext cx="1012979" cy="798104"/>
          </a:xfrm>
          <a:prstGeom prst="rect">
            <a:avLst/>
          </a:prstGeom>
        </p:spPr>
      </p:pic>
      <p:sp>
        <p:nvSpPr>
          <p:cNvPr id="4" name="Rettangolo 3"/>
          <p:cNvSpPr/>
          <p:nvPr/>
        </p:nvSpPr>
        <p:spPr>
          <a:xfrm>
            <a:off x="-63032" y="4819159"/>
            <a:ext cx="7038528" cy="2246769"/>
          </a:xfrm>
          <a:prstGeom prst="rect">
            <a:avLst/>
          </a:prstGeom>
        </p:spPr>
        <p:txBody>
          <a:bodyPr wrap="square">
            <a:spAutoFit/>
          </a:bodyPr>
          <a:lstStyle/>
          <a:p>
            <a:pPr marL="800100" marR="1000" lvl="1" indent="-342900">
              <a:buFont typeface="Wingdings" panose="05000000000000000000" pitchFamily="2" charset="2"/>
              <a:buChar char="Ø"/>
            </a:pPr>
            <a:r>
              <a:rPr lang="en-US" sz="2000" dirty="0">
                <a:solidFill>
                  <a:srgbClr val="000000"/>
                </a:solidFill>
              </a:rPr>
              <a:t>Pushing forward the frontiers of </a:t>
            </a:r>
            <a:r>
              <a:rPr lang="en-US" sz="2000" dirty="0" smtClean="0">
                <a:solidFill>
                  <a:srgbClr val="000000"/>
                </a:solidFill>
              </a:rPr>
              <a:t>knowledge in EU MS/AC</a:t>
            </a:r>
          </a:p>
          <a:p>
            <a:pPr marL="800100" marR="1000" lvl="1" indent="-342900">
              <a:buFont typeface="Wingdings" panose="05000000000000000000" pitchFamily="2" charset="2"/>
              <a:buChar char="Ø"/>
            </a:pPr>
            <a:r>
              <a:rPr lang="en-US" sz="2000" dirty="0">
                <a:solidFill>
                  <a:srgbClr val="000000"/>
                </a:solidFill>
              </a:rPr>
              <a:t>Providing attractive long-term funding, awarded on the sole criterion of </a:t>
            </a:r>
            <a:r>
              <a:rPr lang="en-US" sz="2000" dirty="0">
                <a:solidFill>
                  <a:srgbClr val="BD2B0B"/>
                </a:solidFill>
              </a:rPr>
              <a:t>excellence</a:t>
            </a:r>
            <a:r>
              <a:rPr lang="en-US" sz="2000" dirty="0">
                <a:solidFill>
                  <a:srgbClr val="000000"/>
                </a:solidFill>
              </a:rPr>
              <a:t>, to support excellent investigators and their research teams, to pursue </a:t>
            </a:r>
            <a:r>
              <a:rPr lang="en-US" sz="2000" dirty="0">
                <a:solidFill>
                  <a:srgbClr val="BD2B0B"/>
                </a:solidFill>
              </a:rPr>
              <a:t>ground-breaking, high-risk/high-gain research.</a:t>
            </a:r>
            <a:endParaRPr lang="en-US" sz="2000" dirty="0">
              <a:solidFill>
                <a:srgbClr val="000000"/>
              </a:solidFill>
            </a:endParaRPr>
          </a:p>
          <a:p>
            <a:pPr marL="800100" marR="1000" lvl="1" indent="-342900">
              <a:buFont typeface="Wingdings" panose="05000000000000000000" pitchFamily="2" charset="2"/>
              <a:buChar char="Ø"/>
            </a:pPr>
            <a:r>
              <a:rPr lang="en-US" sz="2000" dirty="0" smtClean="0">
                <a:solidFill>
                  <a:srgbClr val="000000"/>
                </a:solidFill>
              </a:rPr>
              <a:t> </a:t>
            </a:r>
            <a:r>
              <a:rPr lang="en-US" sz="2000" dirty="0">
                <a:solidFill>
                  <a:srgbClr val="BD2B0B"/>
                </a:solidFill>
              </a:rPr>
              <a:t>Curiosity driven research</a:t>
            </a:r>
            <a:endParaRPr lang="it-IT" sz="2000" dirty="0">
              <a:solidFill>
                <a:srgbClr val="BD2B0B"/>
              </a:solidFill>
            </a:endParaRPr>
          </a:p>
          <a:p>
            <a:pPr marR="1000" lvl="1"/>
            <a:endParaRPr lang="en-US" sz="2000" dirty="0">
              <a:solidFill>
                <a:srgbClr val="000000"/>
              </a:solidFill>
            </a:endParaRPr>
          </a:p>
        </p:txBody>
      </p:sp>
    </p:spTree>
    <p:extLst>
      <p:ext uri="{BB962C8B-B14F-4D97-AF65-F5344CB8AC3E}">
        <p14:creationId xmlns:p14="http://schemas.microsoft.com/office/powerpoint/2010/main" val="1946348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467544" y="188640"/>
            <a:ext cx="8280920" cy="4417171"/>
            <a:chOff x="295" y="572"/>
            <a:chExt cx="5400" cy="3039"/>
          </a:xfrm>
        </p:grpSpPr>
        <p:sp>
          <p:nvSpPr>
            <p:cNvPr id="3" name="AutoShape 3"/>
            <p:cNvSpPr>
              <a:spLocks noChangeAspect="1" noChangeArrowheads="1" noTextEdit="1"/>
            </p:cNvSpPr>
            <p:nvPr/>
          </p:nvSpPr>
          <p:spPr bwMode="auto">
            <a:xfrm>
              <a:off x="295" y="572"/>
              <a:ext cx="5400" cy="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72"/>
              <a:ext cx="5404" cy="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ttangolo 4"/>
          <p:cNvSpPr/>
          <p:nvPr/>
        </p:nvSpPr>
        <p:spPr>
          <a:xfrm>
            <a:off x="611560" y="4869160"/>
            <a:ext cx="8190656" cy="1754326"/>
          </a:xfrm>
          <a:prstGeom prst="rect">
            <a:avLst/>
          </a:prstGeom>
        </p:spPr>
        <p:txBody>
          <a:bodyPr wrap="square">
            <a:spAutoFit/>
          </a:bodyPr>
          <a:lstStyle/>
          <a:p>
            <a:pPr marL="285750" indent="-285750">
              <a:buFont typeface="Wingdings" panose="05000000000000000000" pitchFamily="2" charset="2"/>
              <a:buChar char="Ø"/>
            </a:pPr>
            <a:r>
              <a:rPr lang="en-US" dirty="0"/>
              <a:t>to develop, promote and advance scientific excellence, support the creation and diffusion of </a:t>
            </a:r>
            <a:r>
              <a:rPr lang="en-US" b="1" dirty="0"/>
              <a:t>high-quality new fundamental and applied knowledge</a:t>
            </a:r>
            <a:r>
              <a:rPr lang="en-US" dirty="0"/>
              <a:t>, </a:t>
            </a:r>
            <a:r>
              <a:rPr lang="en-US" b="1" dirty="0"/>
              <a:t>skills, technologies and solutions, </a:t>
            </a:r>
            <a:r>
              <a:rPr lang="en-US" b="1" dirty="0">
                <a:solidFill>
                  <a:srgbClr val="BD2B0B"/>
                </a:solidFill>
              </a:rPr>
              <a:t>training</a:t>
            </a:r>
            <a:r>
              <a:rPr lang="en-US" dirty="0"/>
              <a:t> and </a:t>
            </a:r>
            <a:r>
              <a:rPr lang="en-US" b="1" dirty="0">
                <a:solidFill>
                  <a:srgbClr val="BD2B0B"/>
                </a:solidFill>
              </a:rPr>
              <a:t>mobility of researchers</a:t>
            </a:r>
            <a:r>
              <a:rPr lang="en-US" dirty="0"/>
              <a:t>, </a:t>
            </a:r>
            <a:r>
              <a:rPr lang="en-US" b="1" dirty="0">
                <a:solidFill>
                  <a:srgbClr val="BD2B0B"/>
                </a:solidFill>
              </a:rPr>
              <a:t>attract talent </a:t>
            </a:r>
            <a:r>
              <a:rPr lang="en-US" dirty="0"/>
              <a:t>at all levels and contribute to full engagement of Union's talent pool </a:t>
            </a:r>
            <a:endParaRPr lang="en-US" dirty="0" smtClean="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smtClean="0"/>
              <a:t>Bottom </a:t>
            </a:r>
            <a:r>
              <a:rPr lang="en-US" b="1" dirty="0"/>
              <a:t>up : all scientific domains and topics can apply </a:t>
            </a:r>
            <a:endParaRPr lang="it-IT" b="1" dirty="0"/>
          </a:p>
        </p:txBody>
      </p:sp>
    </p:spTree>
    <p:extLst>
      <p:ext uri="{BB962C8B-B14F-4D97-AF65-F5344CB8AC3E}">
        <p14:creationId xmlns:p14="http://schemas.microsoft.com/office/powerpoint/2010/main" val="1339837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71283" y="332656"/>
            <a:ext cx="9345810" cy="5487764"/>
            <a:chOff x="-204" y="200"/>
            <a:chExt cx="5964" cy="3502"/>
          </a:xfrm>
        </p:grpSpPr>
        <p:sp>
          <p:nvSpPr>
            <p:cNvPr id="5" name="AutoShape 3"/>
            <p:cNvSpPr>
              <a:spLocks noChangeAspect="1" noChangeArrowheads="1" noTextEdit="1"/>
            </p:cNvSpPr>
            <p:nvPr/>
          </p:nvSpPr>
          <p:spPr bwMode="auto">
            <a:xfrm>
              <a:off x="-204" y="210"/>
              <a:ext cx="5851" cy="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 y="200"/>
              <a:ext cx="5855"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7341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4"/>
          <p:cNvGrpSpPr>
            <a:grpSpLocks noChangeAspect="1"/>
          </p:cNvGrpSpPr>
          <p:nvPr/>
        </p:nvGrpSpPr>
        <p:grpSpPr bwMode="auto">
          <a:xfrm>
            <a:off x="-53569" y="476672"/>
            <a:ext cx="9251137" cy="5224726"/>
            <a:chOff x="567" y="1191"/>
            <a:chExt cx="4717" cy="2664"/>
          </a:xfrm>
        </p:grpSpPr>
        <p:sp>
          <p:nvSpPr>
            <p:cNvPr id="19" name="AutoShape 3"/>
            <p:cNvSpPr>
              <a:spLocks noChangeAspect="1" noChangeArrowheads="1" noTextEdit="1"/>
            </p:cNvSpPr>
            <p:nvPr/>
          </p:nvSpPr>
          <p:spPr bwMode="auto">
            <a:xfrm>
              <a:off x="567" y="1191"/>
              <a:ext cx="4717"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1191"/>
              <a:ext cx="4721" cy="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sellaDiTesto 4"/>
          <p:cNvSpPr txBox="1"/>
          <p:nvPr/>
        </p:nvSpPr>
        <p:spPr>
          <a:xfrm>
            <a:off x="611560" y="6165304"/>
            <a:ext cx="3168352" cy="369332"/>
          </a:xfrm>
          <a:prstGeom prst="rect">
            <a:avLst/>
          </a:prstGeom>
          <a:noFill/>
        </p:spPr>
        <p:txBody>
          <a:bodyPr wrap="square" rtlCol="0">
            <a:spAutoFit/>
          </a:bodyPr>
          <a:lstStyle/>
          <a:p>
            <a:r>
              <a:rPr lang="it-IT" dirty="0" smtClean="0">
                <a:hlinkClick r:id="rId4"/>
              </a:rPr>
              <a:t>MSCA website</a:t>
            </a:r>
            <a:endParaRPr lang="it-IT" dirty="0"/>
          </a:p>
        </p:txBody>
      </p:sp>
    </p:spTree>
    <p:extLst>
      <p:ext uri="{BB962C8B-B14F-4D97-AF65-F5344CB8AC3E}">
        <p14:creationId xmlns:p14="http://schemas.microsoft.com/office/powerpoint/2010/main" val="3226592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204;p63">
            <a:extLst>
              <a:ext uri="{FF2B5EF4-FFF2-40B4-BE49-F238E27FC236}">
                <a16:creationId xmlns:a16="http://schemas.microsoft.com/office/drawing/2014/main" id="{73107D54-2C6E-4926-8050-9864E4F27BE2}"/>
              </a:ext>
            </a:extLst>
          </p:cNvPr>
          <p:cNvGrpSpPr/>
          <p:nvPr/>
        </p:nvGrpSpPr>
        <p:grpSpPr>
          <a:xfrm>
            <a:off x="683567" y="836712"/>
            <a:ext cx="704219" cy="667974"/>
            <a:chOff x="3542281" y="1505605"/>
            <a:chExt cx="366196" cy="357005"/>
          </a:xfrm>
        </p:grpSpPr>
        <p:sp>
          <p:nvSpPr>
            <p:cNvPr id="3" name="Google Shape;13205;p63">
              <a:extLst>
                <a:ext uri="{FF2B5EF4-FFF2-40B4-BE49-F238E27FC236}">
                  <a16:creationId xmlns:a16="http://schemas.microsoft.com/office/drawing/2014/main" id="{1252D85E-3FB6-4D0A-B451-998AB8B7ACE9}"/>
                </a:ext>
              </a:extLst>
            </p:cNvPr>
            <p:cNvSpPr/>
            <p:nvPr/>
          </p:nvSpPr>
          <p:spPr>
            <a:xfrm>
              <a:off x="3612133" y="1573592"/>
              <a:ext cx="226466" cy="226703"/>
            </a:xfrm>
            <a:custGeom>
              <a:avLst/>
              <a:gdLst/>
              <a:ahLst/>
              <a:cxnLst/>
              <a:rect l="l" t="t" r="r" b="b"/>
              <a:pathLst>
                <a:path w="8624" h="8633" extrusionOk="0">
                  <a:moveTo>
                    <a:pt x="4317" y="0"/>
                  </a:moveTo>
                  <a:cubicBezTo>
                    <a:pt x="1924" y="0"/>
                    <a:pt x="1" y="1933"/>
                    <a:pt x="1" y="4316"/>
                  </a:cubicBezTo>
                  <a:cubicBezTo>
                    <a:pt x="1" y="6699"/>
                    <a:pt x="1924" y="8632"/>
                    <a:pt x="4317" y="8632"/>
                  </a:cubicBezTo>
                  <a:cubicBezTo>
                    <a:pt x="6700" y="8632"/>
                    <a:pt x="8624" y="6699"/>
                    <a:pt x="8624" y="4316"/>
                  </a:cubicBezTo>
                  <a:cubicBezTo>
                    <a:pt x="8624" y="1933"/>
                    <a:pt x="6700" y="0"/>
                    <a:pt x="4317"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4" name="Google Shape;13206;p63">
              <a:extLst>
                <a:ext uri="{FF2B5EF4-FFF2-40B4-BE49-F238E27FC236}">
                  <a16:creationId xmlns:a16="http://schemas.microsoft.com/office/drawing/2014/main" id="{DC29756C-ACF3-42C0-9A84-20F9674CAFD9}"/>
                </a:ext>
              </a:extLst>
            </p:cNvPr>
            <p:cNvSpPr/>
            <p:nvPr/>
          </p:nvSpPr>
          <p:spPr>
            <a:xfrm>
              <a:off x="3657379" y="1652740"/>
              <a:ext cx="135974" cy="136001"/>
            </a:xfrm>
            <a:custGeom>
              <a:avLst/>
              <a:gdLst/>
              <a:ahLst/>
              <a:cxnLst/>
              <a:rect l="l" t="t" r="r" b="b"/>
              <a:pathLst>
                <a:path w="5178" h="5179" extrusionOk="0">
                  <a:moveTo>
                    <a:pt x="2594" y="1"/>
                  </a:moveTo>
                  <a:cubicBezTo>
                    <a:pt x="1158" y="1"/>
                    <a:pt x="0" y="1159"/>
                    <a:pt x="0" y="2594"/>
                  </a:cubicBezTo>
                  <a:cubicBezTo>
                    <a:pt x="0" y="4020"/>
                    <a:pt x="1158" y="5178"/>
                    <a:pt x="2594" y="5178"/>
                  </a:cubicBezTo>
                  <a:cubicBezTo>
                    <a:pt x="4020" y="5178"/>
                    <a:pt x="5178" y="4020"/>
                    <a:pt x="5178" y="2594"/>
                  </a:cubicBezTo>
                  <a:cubicBezTo>
                    <a:pt x="5178" y="1159"/>
                    <a:pt x="4020" y="1"/>
                    <a:pt x="2594" y="1"/>
                  </a:cubicBezTo>
                  <a:close/>
                </a:path>
              </a:pathLst>
            </a:custGeom>
            <a:solidFill>
              <a:srgbClr val="FFFFF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5" name="Google Shape;13207;p63">
              <a:extLst>
                <a:ext uri="{FF2B5EF4-FFF2-40B4-BE49-F238E27FC236}">
                  <a16:creationId xmlns:a16="http://schemas.microsoft.com/office/drawing/2014/main" id="{A4DD79E8-58BB-4C44-A052-B9E8474202B0}"/>
                </a:ext>
              </a:extLst>
            </p:cNvPr>
            <p:cNvSpPr/>
            <p:nvPr/>
          </p:nvSpPr>
          <p:spPr>
            <a:xfrm>
              <a:off x="3542281" y="1681153"/>
              <a:ext cx="54805" cy="11318"/>
            </a:xfrm>
            <a:custGeom>
              <a:avLst/>
              <a:gdLst/>
              <a:ahLst/>
              <a:cxnLst/>
              <a:rect l="l" t="t" r="r" b="b"/>
              <a:pathLst>
                <a:path w="2087" h="431" extrusionOk="0">
                  <a:moveTo>
                    <a:pt x="287" y="0"/>
                  </a:moveTo>
                  <a:cubicBezTo>
                    <a:pt x="0" y="0"/>
                    <a:pt x="0" y="431"/>
                    <a:pt x="287" y="431"/>
                  </a:cubicBezTo>
                  <a:lnTo>
                    <a:pt x="1799" y="431"/>
                  </a:lnTo>
                  <a:cubicBezTo>
                    <a:pt x="2087" y="431"/>
                    <a:pt x="2087" y="0"/>
                    <a:pt x="1799"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6" name="Google Shape;13208;p63">
              <a:extLst>
                <a:ext uri="{FF2B5EF4-FFF2-40B4-BE49-F238E27FC236}">
                  <a16:creationId xmlns:a16="http://schemas.microsoft.com/office/drawing/2014/main" id="{D4853102-91C9-47BC-8890-A93B29C93895}"/>
                </a:ext>
              </a:extLst>
            </p:cNvPr>
            <p:cNvSpPr/>
            <p:nvPr/>
          </p:nvSpPr>
          <p:spPr>
            <a:xfrm>
              <a:off x="3853909" y="1681153"/>
              <a:ext cx="54568" cy="11318"/>
            </a:xfrm>
            <a:custGeom>
              <a:avLst/>
              <a:gdLst/>
              <a:ahLst/>
              <a:cxnLst/>
              <a:rect l="l" t="t" r="r" b="b"/>
              <a:pathLst>
                <a:path w="2078" h="431" extrusionOk="0">
                  <a:moveTo>
                    <a:pt x="287" y="0"/>
                  </a:moveTo>
                  <a:cubicBezTo>
                    <a:pt x="0" y="0"/>
                    <a:pt x="0" y="431"/>
                    <a:pt x="287" y="431"/>
                  </a:cubicBezTo>
                  <a:lnTo>
                    <a:pt x="1790" y="431"/>
                  </a:lnTo>
                  <a:cubicBezTo>
                    <a:pt x="2077" y="431"/>
                    <a:pt x="2077" y="0"/>
                    <a:pt x="1790"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7" name="Google Shape;13209;p63">
              <a:extLst>
                <a:ext uri="{FF2B5EF4-FFF2-40B4-BE49-F238E27FC236}">
                  <a16:creationId xmlns:a16="http://schemas.microsoft.com/office/drawing/2014/main" id="{ECE3F60B-6DD8-44DF-9006-47A22A06B895}"/>
                </a:ext>
              </a:extLst>
            </p:cNvPr>
            <p:cNvSpPr/>
            <p:nvPr/>
          </p:nvSpPr>
          <p:spPr>
            <a:xfrm>
              <a:off x="3719694" y="1505605"/>
              <a:ext cx="11344" cy="50918"/>
            </a:xfrm>
            <a:custGeom>
              <a:avLst/>
              <a:gdLst/>
              <a:ahLst/>
              <a:cxnLst/>
              <a:rect l="l" t="t" r="r" b="b"/>
              <a:pathLst>
                <a:path w="432" h="1939" extrusionOk="0">
                  <a:moveTo>
                    <a:pt x="216" y="0"/>
                  </a:moveTo>
                  <a:cubicBezTo>
                    <a:pt x="108" y="0"/>
                    <a:pt x="1" y="72"/>
                    <a:pt x="1" y="216"/>
                  </a:cubicBezTo>
                  <a:lnTo>
                    <a:pt x="1" y="1728"/>
                  </a:lnTo>
                  <a:cubicBezTo>
                    <a:pt x="1" y="1843"/>
                    <a:pt x="97" y="1938"/>
                    <a:pt x="221" y="1938"/>
                  </a:cubicBezTo>
                  <a:cubicBezTo>
                    <a:pt x="336" y="1938"/>
                    <a:pt x="431" y="1843"/>
                    <a:pt x="431" y="1728"/>
                  </a:cubicBezTo>
                  <a:lnTo>
                    <a:pt x="431" y="216"/>
                  </a:lnTo>
                  <a:cubicBezTo>
                    <a:pt x="431" y="72"/>
                    <a:pt x="324" y="0"/>
                    <a:pt x="216"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 name="Google Shape;13210;p63">
              <a:extLst>
                <a:ext uri="{FF2B5EF4-FFF2-40B4-BE49-F238E27FC236}">
                  <a16:creationId xmlns:a16="http://schemas.microsoft.com/office/drawing/2014/main" id="{F7C10FFA-C827-4ACB-B867-8BC7139BD86C}"/>
                </a:ext>
              </a:extLst>
            </p:cNvPr>
            <p:cNvSpPr/>
            <p:nvPr/>
          </p:nvSpPr>
          <p:spPr>
            <a:xfrm>
              <a:off x="3639023" y="1798850"/>
              <a:ext cx="25814" cy="31092"/>
            </a:xfrm>
            <a:custGeom>
              <a:avLst/>
              <a:gdLst/>
              <a:ahLst/>
              <a:cxnLst/>
              <a:rect l="l" t="t" r="r" b="b"/>
              <a:pathLst>
                <a:path w="983" h="1184" extrusionOk="0">
                  <a:moveTo>
                    <a:pt x="693" y="0"/>
                  </a:moveTo>
                  <a:cubicBezTo>
                    <a:pt x="626" y="0"/>
                    <a:pt x="560" y="33"/>
                    <a:pt x="518" y="112"/>
                  </a:cubicBezTo>
                  <a:lnTo>
                    <a:pt x="77" y="858"/>
                  </a:lnTo>
                  <a:cubicBezTo>
                    <a:pt x="1" y="1002"/>
                    <a:pt x="96" y="1184"/>
                    <a:pt x="269" y="1184"/>
                  </a:cubicBezTo>
                  <a:cubicBezTo>
                    <a:pt x="345" y="1174"/>
                    <a:pt x="412" y="1136"/>
                    <a:pt x="451" y="1069"/>
                  </a:cubicBezTo>
                  <a:lnTo>
                    <a:pt x="891" y="322"/>
                  </a:lnTo>
                  <a:cubicBezTo>
                    <a:pt x="982" y="152"/>
                    <a:pt x="837" y="0"/>
                    <a:pt x="693"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9" name="Google Shape;13211;p63">
              <a:extLst>
                <a:ext uri="{FF2B5EF4-FFF2-40B4-BE49-F238E27FC236}">
                  <a16:creationId xmlns:a16="http://schemas.microsoft.com/office/drawing/2014/main" id="{6F0E9D63-857F-4EEA-A147-9D77669B5454}"/>
                </a:ext>
              </a:extLst>
            </p:cNvPr>
            <p:cNvSpPr/>
            <p:nvPr/>
          </p:nvSpPr>
          <p:spPr>
            <a:xfrm>
              <a:off x="3786053" y="1543761"/>
              <a:ext cx="25971" cy="31092"/>
            </a:xfrm>
            <a:custGeom>
              <a:avLst/>
              <a:gdLst/>
              <a:ahLst/>
              <a:cxnLst/>
              <a:rect l="l" t="t" r="r" b="b"/>
              <a:pathLst>
                <a:path w="989" h="1184" extrusionOk="0">
                  <a:moveTo>
                    <a:pt x="699" y="1"/>
                  </a:moveTo>
                  <a:cubicBezTo>
                    <a:pt x="631" y="1"/>
                    <a:pt x="563" y="33"/>
                    <a:pt x="517" y="112"/>
                  </a:cubicBezTo>
                  <a:lnTo>
                    <a:pt x="87" y="859"/>
                  </a:lnTo>
                  <a:cubicBezTo>
                    <a:pt x="0" y="1002"/>
                    <a:pt x="106" y="1184"/>
                    <a:pt x="278" y="1184"/>
                  </a:cubicBezTo>
                  <a:cubicBezTo>
                    <a:pt x="354" y="1184"/>
                    <a:pt x="421" y="1136"/>
                    <a:pt x="460" y="1069"/>
                  </a:cubicBezTo>
                  <a:lnTo>
                    <a:pt x="890" y="323"/>
                  </a:lnTo>
                  <a:cubicBezTo>
                    <a:pt x="988" y="153"/>
                    <a:pt x="845" y="1"/>
                    <a:pt x="699"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0" name="Google Shape;13212;p63">
              <a:extLst>
                <a:ext uri="{FF2B5EF4-FFF2-40B4-BE49-F238E27FC236}">
                  <a16:creationId xmlns:a16="http://schemas.microsoft.com/office/drawing/2014/main" id="{8A5097ED-0B82-459E-B857-84384B379AA7}"/>
                </a:ext>
              </a:extLst>
            </p:cNvPr>
            <p:cNvSpPr/>
            <p:nvPr/>
          </p:nvSpPr>
          <p:spPr>
            <a:xfrm>
              <a:off x="3579728" y="1601874"/>
              <a:ext cx="35950" cy="22741"/>
            </a:xfrm>
            <a:custGeom>
              <a:avLst/>
              <a:gdLst/>
              <a:ahLst/>
              <a:cxnLst/>
              <a:rect l="l" t="t" r="r" b="b"/>
              <a:pathLst>
                <a:path w="1369" h="866" extrusionOk="0">
                  <a:moveTo>
                    <a:pt x="309" y="1"/>
                  </a:moveTo>
                  <a:cubicBezTo>
                    <a:pt x="118" y="1"/>
                    <a:pt x="1" y="284"/>
                    <a:pt x="211" y="397"/>
                  </a:cubicBezTo>
                  <a:lnTo>
                    <a:pt x="957" y="837"/>
                  </a:lnTo>
                  <a:cubicBezTo>
                    <a:pt x="986" y="856"/>
                    <a:pt x="1024" y="866"/>
                    <a:pt x="1062" y="866"/>
                  </a:cubicBezTo>
                  <a:cubicBezTo>
                    <a:pt x="1283" y="866"/>
                    <a:pt x="1369" y="569"/>
                    <a:pt x="1168" y="464"/>
                  </a:cubicBezTo>
                  <a:lnTo>
                    <a:pt x="421" y="33"/>
                  </a:lnTo>
                  <a:cubicBezTo>
                    <a:pt x="382" y="11"/>
                    <a:pt x="344" y="1"/>
                    <a:pt x="309"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1" name="Google Shape;13213;p63">
              <a:extLst>
                <a:ext uri="{FF2B5EF4-FFF2-40B4-BE49-F238E27FC236}">
                  <a16:creationId xmlns:a16="http://schemas.microsoft.com/office/drawing/2014/main" id="{D355D4E6-1753-4746-BAD8-090E3DC6481F}"/>
                </a:ext>
              </a:extLst>
            </p:cNvPr>
            <p:cNvSpPr/>
            <p:nvPr/>
          </p:nvSpPr>
          <p:spPr>
            <a:xfrm>
              <a:off x="3834818" y="1749167"/>
              <a:ext cx="35687" cy="22741"/>
            </a:xfrm>
            <a:custGeom>
              <a:avLst/>
              <a:gdLst/>
              <a:ahLst/>
              <a:cxnLst/>
              <a:rect l="l" t="t" r="r" b="b"/>
              <a:pathLst>
                <a:path w="1359" h="866" extrusionOk="0">
                  <a:moveTo>
                    <a:pt x="318" y="0"/>
                  </a:moveTo>
                  <a:cubicBezTo>
                    <a:pt x="124" y="0"/>
                    <a:pt x="1" y="285"/>
                    <a:pt x="211" y="406"/>
                  </a:cubicBezTo>
                  <a:lnTo>
                    <a:pt x="957" y="836"/>
                  </a:lnTo>
                  <a:cubicBezTo>
                    <a:pt x="986" y="855"/>
                    <a:pt x="1024" y="865"/>
                    <a:pt x="1062" y="865"/>
                  </a:cubicBezTo>
                  <a:cubicBezTo>
                    <a:pt x="1282" y="865"/>
                    <a:pt x="1359" y="568"/>
                    <a:pt x="1168" y="463"/>
                  </a:cubicBezTo>
                  <a:lnTo>
                    <a:pt x="431" y="32"/>
                  </a:lnTo>
                  <a:cubicBezTo>
                    <a:pt x="392" y="10"/>
                    <a:pt x="353" y="0"/>
                    <a:pt x="318"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2" name="Google Shape;13214;p63">
              <a:extLst>
                <a:ext uri="{FF2B5EF4-FFF2-40B4-BE49-F238E27FC236}">
                  <a16:creationId xmlns:a16="http://schemas.microsoft.com/office/drawing/2014/main" id="{F09F94C5-5A8B-47EE-B39A-871FC1CB49C1}"/>
                </a:ext>
              </a:extLst>
            </p:cNvPr>
            <p:cNvSpPr/>
            <p:nvPr/>
          </p:nvSpPr>
          <p:spPr>
            <a:xfrm>
              <a:off x="3786000" y="1798850"/>
              <a:ext cx="25709" cy="31092"/>
            </a:xfrm>
            <a:custGeom>
              <a:avLst/>
              <a:gdLst/>
              <a:ahLst/>
              <a:cxnLst/>
              <a:rect l="l" t="t" r="r" b="b"/>
              <a:pathLst>
                <a:path w="979" h="1184" extrusionOk="0">
                  <a:moveTo>
                    <a:pt x="289" y="0"/>
                  </a:moveTo>
                  <a:cubicBezTo>
                    <a:pt x="143" y="0"/>
                    <a:pt x="0" y="152"/>
                    <a:pt x="98" y="322"/>
                  </a:cubicBezTo>
                  <a:lnTo>
                    <a:pt x="529" y="1069"/>
                  </a:lnTo>
                  <a:cubicBezTo>
                    <a:pt x="567" y="1136"/>
                    <a:pt x="634" y="1174"/>
                    <a:pt x="711" y="1184"/>
                  </a:cubicBezTo>
                  <a:cubicBezTo>
                    <a:pt x="883" y="1184"/>
                    <a:pt x="979" y="1002"/>
                    <a:pt x="902" y="858"/>
                  </a:cubicBezTo>
                  <a:lnTo>
                    <a:pt x="471" y="112"/>
                  </a:lnTo>
                  <a:cubicBezTo>
                    <a:pt x="426" y="33"/>
                    <a:pt x="357" y="0"/>
                    <a:pt x="289"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 name="Google Shape;13215;p63">
              <a:extLst>
                <a:ext uri="{FF2B5EF4-FFF2-40B4-BE49-F238E27FC236}">
                  <a16:creationId xmlns:a16="http://schemas.microsoft.com/office/drawing/2014/main" id="{C4B89173-32D9-4D06-8F9C-4605CC5103DA}"/>
                </a:ext>
              </a:extLst>
            </p:cNvPr>
            <p:cNvSpPr/>
            <p:nvPr/>
          </p:nvSpPr>
          <p:spPr>
            <a:xfrm>
              <a:off x="3638472" y="1543761"/>
              <a:ext cx="25971" cy="31092"/>
            </a:xfrm>
            <a:custGeom>
              <a:avLst/>
              <a:gdLst/>
              <a:ahLst/>
              <a:cxnLst/>
              <a:rect l="l" t="t" r="r" b="b"/>
              <a:pathLst>
                <a:path w="989" h="1184" extrusionOk="0">
                  <a:moveTo>
                    <a:pt x="290" y="1"/>
                  </a:moveTo>
                  <a:cubicBezTo>
                    <a:pt x="143" y="1"/>
                    <a:pt x="0" y="153"/>
                    <a:pt x="98" y="323"/>
                  </a:cubicBezTo>
                  <a:lnTo>
                    <a:pt x="539" y="1069"/>
                  </a:lnTo>
                  <a:cubicBezTo>
                    <a:pt x="577" y="1136"/>
                    <a:pt x="644" y="1184"/>
                    <a:pt x="720" y="1184"/>
                  </a:cubicBezTo>
                  <a:cubicBezTo>
                    <a:pt x="883" y="1184"/>
                    <a:pt x="988" y="1002"/>
                    <a:pt x="912" y="859"/>
                  </a:cubicBezTo>
                  <a:lnTo>
                    <a:pt x="472" y="112"/>
                  </a:lnTo>
                  <a:cubicBezTo>
                    <a:pt x="426" y="33"/>
                    <a:pt x="358" y="1"/>
                    <a:pt x="290"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4" name="Google Shape;13216;p63">
              <a:extLst>
                <a:ext uri="{FF2B5EF4-FFF2-40B4-BE49-F238E27FC236}">
                  <a16:creationId xmlns:a16="http://schemas.microsoft.com/office/drawing/2014/main" id="{AFF4D1C4-98D6-498B-80AA-E12B2C8B012F}"/>
                </a:ext>
              </a:extLst>
            </p:cNvPr>
            <p:cNvSpPr/>
            <p:nvPr/>
          </p:nvSpPr>
          <p:spPr>
            <a:xfrm>
              <a:off x="3835317" y="1601507"/>
              <a:ext cx="36291" cy="23109"/>
            </a:xfrm>
            <a:custGeom>
              <a:avLst/>
              <a:gdLst/>
              <a:ahLst/>
              <a:cxnLst/>
              <a:rect l="l" t="t" r="r" b="b"/>
              <a:pathLst>
                <a:path w="1382" h="880" extrusionOk="0">
                  <a:moveTo>
                    <a:pt x="1059" y="0"/>
                  </a:moveTo>
                  <a:cubicBezTo>
                    <a:pt x="1021" y="0"/>
                    <a:pt x="980" y="11"/>
                    <a:pt x="938" y="38"/>
                  </a:cubicBezTo>
                  <a:lnTo>
                    <a:pt x="192" y="478"/>
                  </a:lnTo>
                  <a:cubicBezTo>
                    <a:pt x="0" y="583"/>
                    <a:pt x="77" y="880"/>
                    <a:pt x="297" y="880"/>
                  </a:cubicBezTo>
                  <a:cubicBezTo>
                    <a:pt x="335" y="880"/>
                    <a:pt x="373" y="870"/>
                    <a:pt x="402" y="851"/>
                  </a:cubicBezTo>
                  <a:lnTo>
                    <a:pt x="1149" y="411"/>
                  </a:lnTo>
                  <a:cubicBezTo>
                    <a:pt x="1381" y="307"/>
                    <a:pt x="1257" y="0"/>
                    <a:pt x="1059"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5" name="Google Shape;13217;p63">
              <a:extLst>
                <a:ext uri="{FF2B5EF4-FFF2-40B4-BE49-F238E27FC236}">
                  <a16:creationId xmlns:a16="http://schemas.microsoft.com/office/drawing/2014/main" id="{18F8A75C-F640-4912-887C-8D70AED7770A}"/>
                </a:ext>
              </a:extLst>
            </p:cNvPr>
            <p:cNvSpPr/>
            <p:nvPr/>
          </p:nvSpPr>
          <p:spPr>
            <a:xfrm>
              <a:off x="3579964" y="1749167"/>
              <a:ext cx="35950" cy="22741"/>
            </a:xfrm>
            <a:custGeom>
              <a:avLst/>
              <a:gdLst/>
              <a:ahLst/>
              <a:cxnLst/>
              <a:rect l="l" t="t" r="r" b="b"/>
              <a:pathLst>
                <a:path w="1369" h="866" extrusionOk="0">
                  <a:moveTo>
                    <a:pt x="1057" y="0"/>
                  </a:moveTo>
                  <a:cubicBezTo>
                    <a:pt x="1023" y="0"/>
                    <a:pt x="986" y="10"/>
                    <a:pt x="948" y="32"/>
                  </a:cubicBezTo>
                  <a:lnTo>
                    <a:pt x="202" y="463"/>
                  </a:lnTo>
                  <a:cubicBezTo>
                    <a:pt x="1" y="568"/>
                    <a:pt x="87" y="865"/>
                    <a:pt x="307" y="865"/>
                  </a:cubicBezTo>
                  <a:cubicBezTo>
                    <a:pt x="345" y="865"/>
                    <a:pt x="384" y="855"/>
                    <a:pt x="412" y="836"/>
                  </a:cubicBezTo>
                  <a:lnTo>
                    <a:pt x="1159" y="406"/>
                  </a:lnTo>
                  <a:cubicBezTo>
                    <a:pt x="1369" y="285"/>
                    <a:pt x="1245" y="0"/>
                    <a:pt x="1057"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6" name="Google Shape;13218;p63">
              <a:extLst>
                <a:ext uri="{FF2B5EF4-FFF2-40B4-BE49-F238E27FC236}">
                  <a16:creationId xmlns:a16="http://schemas.microsoft.com/office/drawing/2014/main" id="{A5A59631-E05C-43CE-BDEC-B0B5D5DCA873}"/>
                </a:ext>
              </a:extLst>
            </p:cNvPr>
            <p:cNvSpPr/>
            <p:nvPr/>
          </p:nvSpPr>
          <p:spPr>
            <a:xfrm>
              <a:off x="3737209" y="1591764"/>
              <a:ext cx="80776" cy="68302"/>
            </a:xfrm>
            <a:custGeom>
              <a:avLst/>
              <a:gdLst/>
              <a:ahLst/>
              <a:cxnLst/>
              <a:rect l="l" t="t" r="r" b="b"/>
              <a:pathLst>
                <a:path w="3076" h="2601" extrusionOk="0">
                  <a:moveTo>
                    <a:pt x="388" y="1"/>
                  </a:moveTo>
                  <a:cubicBezTo>
                    <a:pt x="95" y="1"/>
                    <a:pt x="1" y="473"/>
                    <a:pt x="348" y="543"/>
                  </a:cubicBezTo>
                  <a:cubicBezTo>
                    <a:pt x="1324" y="791"/>
                    <a:pt x="2119" y="1490"/>
                    <a:pt x="2502" y="2428"/>
                  </a:cubicBezTo>
                  <a:cubicBezTo>
                    <a:pt x="2540" y="2533"/>
                    <a:pt x="2645" y="2600"/>
                    <a:pt x="2750" y="2600"/>
                  </a:cubicBezTo>
                  <a:cubicBezTo>
                    <a:pt x="2942" y="2600"/>
                    <a:pt x="3076" y="2399"/>
                    <a:pt x="2999" y="2227"/>
                  </a:cubicBezTo>
                  <a:cubicBezTo>
                    <a:pt x="2559" y="1136"/>
                    <a:pt x="1621" y="313"/>
                    <a:pt x="482" y="16"/>
                  </a:cubicBezTo>
                  <a:cubicBezTo>
                    <a:pt x="449" y="6"/>
                    <a:pt x="417" y="1"/>
                    <a:pt x="388" y="1"/>
                  </a:cubicBezTo>
                  <a:close/>
                </a:path>
              </a:pathLst>
            </a:custGeom>
            <a:solidFill>
              <a:srgbClr val="1F3D5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7" name="Google Shape;13219;p63">
              <a:extLst>
                <a:ext uri="{FF2B5EF4-FFF2-40B4-BE49-F238E27FC236}">
                  <a16:creationId xmlns:a16="http://schemas.microsoft.com/office/drawing/2014/main" id="{CA2D1BCF-B62D-44BB-BC43-9D212BC44C43}"/>
                </a:ext>
              </a:extLst>
            </p:cNvPr>
            <p:cNvSpPr/>
            <p:nvPr/>
          </p:nvSpPr>
          <p:spPr>
            <a:xfrm>
              <a:off x="3691307" y="1732150"/>
              <a:ext cx="68118" cy="102073"/>
            </a:xfrm>
            <a:custGeom>
              <a:avLst/>
              <a:gdLst/>
              <a:ahLst/>
              <a:cxnLst/>
              <a:rect l="l" t="t" r="r" b="b"/>
              <a:pathLst>
                <a:path w="2594" h="3887" extrusionOk="0">
                  <a:moveTo>
                    <a:pt x="871" y="1"/>
                  </a:moveTo>
                  <a:lnTo>
                    <a:pt x="871" y="412"/>
                  </a:lnTo>
                  <a:cubicBezTo>
                    <a:pt x="862" y="499"/>
                    <a:pt x="823" y="566"/>
                    <a:pt x="747" y="604"/>
                  </a:cubicBezTo>
                  <a:lnTo>
                    <a:pt x="230" y="872"/>
                  </a:lnTo>
                  <a:cubicBezTo>
                    <a:pt x="87" y="948"/>
                    <a:pt x="0" y="1101"/>
                    <a:pt x="0" y="1264"/>
                  </a:cubicBezTo>
                  <a:lnTo>
                    <a:pt x="0" y="2527"/>
                  </a:lnTo>
                  <a:cubicBezTo>
                    <a:pt x="0" y="2987"/>
                    <a:pt x="134" y="3446"/>
                    <a:pt x="402" y="3839"/>
                  </a:cubicBezTo>
                  <a:lnTo>
                    <a:pt x="431" y="3886"/>
                  </a:lnTo>
                  <a:lnTo>
                    <a:pt x="2154" y="3886"/>
                  </a:lnTo>
                  <a:lnTo>
                    <a:pt x="2192" y="3839"/>
                  </a:lnTo>
                  <a:cubicBezTo>
                    <a:pt x="2450" y="3446"/>
                    <a:pt x="2584" y="2987"/>
                    <a:pt x="2594" y="2527"/>
                  </a:cubicBezTo>
                  <a:lnTo>
                    <a:pt x="2594" y="1255"/>
                  </a:lnTo>
                  <a:cubicBezTo>
                    <a:pt x="2594" y="1101"/>
                    <a:pt x="2498" y="948"/>
                    <a:pt x="2364" y="872"/>
                  </a:cubicBezTo>
                  <a:lnTo>
                    <a:pt x="1847" y="613"/>
                  </a:lnTo>
                  <a:cubicBezTo>
                    <a:pt x="1771" y="575"/>
                    <a:pt x="1733" y="499"/>
                    <a:pt x="1733" y="422"/>
                  </a:cubicBezTo>
                  <a:lnTo>
                    <a:pt x="1733" y="1"/>
                  </a:lnTo>
                  <a:close/>
                </a:path>
              </a:pathLst>
            </a:custGeom>
            <a:solidFill>
              <a:srgbClr val="AAB8C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8" name="Google Shape;13220;p63">
              <a:extLst>
                <a:ext uri="{FF2B5EF4-FFF2-40B4-BE49-F238E27FC236}">
                  <a16:creationId xmlns:a16="http://schemas.microsoft.com/office/drawing/2014/main" id="{8643E9F3-08FC-4088-988B-0C259634FDCF}"/>
                </a:ext>
              </a:extLst>
            </p:cNvPr>
            <p:cNvSpPr/>
            <p:nvPr/>
          </p:nvSpPr>
          <p:spPr>
            <a:xfrm>
              <a:off x="3691307" y="1751267"/>
              <a:ext cx="68118" cy="82955"/>
            </a:xfrm>
            <a:custGeom>
              <a:avLst/>
              <a:gdLst/>
              <a:ahLst/>
              <a:cxnLst/>
              <a:rect l="l" t="t" r="r" b="b"/>
              <a:pathLst>
                <a:path w="2594" h="3159" extrusionOk="0">
                  <a:moveTo>
                    <a:pt x="508" y="0"/>
                  </a:moveTo>
                  <a:lnTo>
                    <a:pt x="240" y="144"/>
                  </a:lnTo>
                  <a:cubicBezTo>
                    <a:pt x="96" y="220"/>
                    <a:pt x="0" y="364"/>
                    <a:pt x="10" y="527"/>
                  </a:cubicBezTo>
                  <a:lnTo>
                    <a:pt x="10" y="1799"/>
                  </a:lnTo>
                  <a:cubicBezTo>
                    <a:pt x="10" y="2259"/>
                    <a:pt x="144" y="2718"/>
                    <a:pt x="402" y="3111"/>
                  </a:cubicBezTo>
                  <a:lnTo>
                    <a:pt x="441" y="3158"/>
                  </a:lnTo>
                  <a:lnTo>
                    <a:pt x="2163" y="3158"/>
                  </a:lnTo>
                  <a:lnTo>
                    <a:pt x="2202" y="3111"/>
                  </a:lnTo>
                  <a:cubicBezTo>
                    <a:pt x="2460" y="2718"/>
                    <a:pt x="2594" y="2259"/>
                    <a:pt x="2594" y="1799"/>
                  </a:cubicBezTo>
                  <a:lnTo>
                    <a:pt x="2594" y="527"/>
                  </a:lnTo>
                  <a:cubicBezTo>
                    <a:pt x="2594" y="373"/>
                    <a:pt x="2508" y="220"/>
                    <a:pt x="2364" y="144"/>
                  </a:cubicBezTo>
                  <a:lnTo>
                    <a:pt x="2087" y="0"/>
                  </a:lnTo>
                  <a:cubicBezTo>
                    <a:pt x="1876" y="230"/>
                    <a:pt x="1589" y="345"/>
                    <a:pt x="1301" y="345"/>
                  </a:cubicBezTo>
                  <a:cubicBezTo>
                    <a:pt x="1012" y="345"/>
                    <a:pt x="723" y="230"/>
                    <a:pt x="508"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9" name="Google Shape;13221;p63">
              <a:extLst>
                <a:ext uri="{FF2B5EF4-FFF2-40B4-BE49-F238E27FC236}">
                  <a16:creationId xmlns:a16="http://schemas.microsoft.com/office/drawing/2014/main" id="{FF6E54CB-79D9-4965-AF64-2590F61EB516}"/>
                </a:ext>
              </a:extLst>
            </p:cNvPr>
            <p:cNvSpPr/>
            <p:nvPr/>
          </p:nvSpPr>
          <p:spPr>
            <a:xfrm>
              <a:off x="3712656" y="1732150"/>
              <a:ext cx="25420" cy="17122"/>
            </a:xfrm>
            <a:custGeom>
              <a:avLst/>
              <a:gdLst/>
              <a:ahLst/>
              <a:cxnLst/>
              <a:rect l="l" t="t" r="r" b="b"/>
              <a:pathLst>
                <a:path w="968" h="652" extrusionOk="0">
                  <a:moveTo>
                    <a:pt x="58" y="1"/>
                  </a:moveTo>
                  <a:lnTo>
                    <a:pt x="58" y="412"/>
                  </a:lnTo>
                  <a:cubicBezTo>
                    <a:pt x="49" y="470"/>
                    <a:pt x="39" y="518"/>
                    <a:pt x="1" y="556"/>
                  </a:cubicBezTo>
                  <a:cubicBezTo>
                    <a:pt x="154" y="613"/>
                    <a:pt x="317" y="652"/>
                    <a:pt x="489" y="652"/>
                  </a:cubicBezTo>
                  <a:cubicBezTo>
                    <a:pt x="652" y="652"/>
                    <a:pt x="814" y="613"/>
                    <a:pt x="967" y="556"/>
                  </a:cubicBezTo>
                  <a:cubicBezTo>
                    <a:pt x="929" y="518"/>
                    <a:pt x="910" y="470"/>
                    <a:pt x="910" y="412"/>
                  </a:cubicBezTo>
                  <a:lnTo>
                    <a:pt x="910" y="1"/>
                  </a:lnTo>
                  <a:close/>
                </a:path>
              </a:pathLst>
            </a:custGeom>
            <a:solidFill>
              <a:srgbClr val="99A8B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0" name="Google Shape;13222;p63">
              <a:extLst>
                <a:ext uri="{FF2B5EF4-FFF2-40B4-BE49-F238E27FC236}">
                  <a16:creationId xmlns:a16="http://schemas.microsoft.com/office/drawing/2014/main" id="{633DE64F-AFCE-4A2F-901D-0B6301D7044E}"/>
                </a:ext>
              </a:extLst>
            </p:cNvPr>
            <p:cNvSpPr/>
            <p:nvPr/>
          </p:nvSpPr>
          <p:spPr>
            <a:xfrm>
              <a:off x="3702625" y="1686930"/>
              <a:ext cx="45509" cy="51049"/>
            </a:xfrm>
            <a:custGeom>
              <a:avLst/>
              <a:gdLst/>
              <a:ahLst/>
              <a:cxnLst/>
              <a:rect l="l" t="t" r="r" b="b"/>
              <a:pathLst>
                <a:path w="1733" h="1944" extrusionOk="0">
                  <a:moveTo>
                    <a:pt x="651" y="0"/>
                  </a:moveTo>
                  <a:cubicBezTo>
                    <a:pt x="297" y="0"/>
                    <a:pt x="0" y="287"/>
                    <a:pt x="0" y="641"/>
                  </a:cubicBezTo>
                  <a:lnTo>
                    <a:pt x="0" y="1072"/>
                  </a:lnTo>
                  <a:cubicBezTo>
                    <a:pt x="0" y="1551"/>
                    <a:pt x="392" y="1943"/>
                    <a:pt x="871" y="1943"/>
                  </a:cubicBezTo>
                  <a:cubicBezTo>
                    <a:pt x="1340" y="1943"/>
                    <a:pt x="1732" y="1551"/>
                    <a:pt x="1732" y="1072"/>
                  </a:cubicBezTo>
                  <a:lnTo>
                    <a:pt x="1732" y="641"/>
                  </a:lnTo>
                  <a:cubicBezTo>
                    <a:pt x="1732" y="287"/>
                    <a:pt x="1436" y="0"/>
                    <a:pt x="1081" y="0"/>
                  </a:cubicBezTo>
                  <a:close/>
                </a:path>
              </a:pathLst>
            </a:custGeom>
            <a:solidFill>
              <a:srgbClr val="BBC6C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1" name="Google Shape;13223;p63">
              <a:extLst>
                <a:ext uri="{FF2B5EF4-FFF2-40B4-BE49-F238E27FC236}">
                  <a16:creationId xmlns:a16="http://schemas.microsoft.com/office/drawing/2014/main" id="{005D1DF4-9B1D-4BCC-9E24-146761749F11}"/>
                </a:ext>
              </a:extLst>
            </p:cNvPr>
            <p:cNvSpPr/>
            <p:nvPr/>
          </p:nvSpPr>
          <p:spPr>
            <a:xfrm>
              <a:off x="3702625" y="1686930"/>
              <a:ext cx="31171" cy="50944"/>
            </a:xfrm>
            <a:custGeom>
              <a:avLst/>
              <a:gdLst/>
              <a:ahLst/>
              <a:cxnLst/>
              <a:rect l="l" t="t" r="r" b="b"/>
              <a:pathLst>
                <a:path w="1187" h="1940" extrusionOk="0">
                  <a:moveTo>
                    <a:pt x="651" y="0"/>
                  </a:moveTo>
                  <a:cubicBezTo>
                    <a:pt x="297" y="0"/>
                    <a:pt x="0" y="287"/>
                    <a:pt x="0" y="641"/>
                  </a:cubicBezTo>
                  <a:lnTo>
                    <a:pt x="0" y="1072"/>
                  </a:lnTo>
                  <a:cubicBezTo>
                    <a:pt x="0" y="1569"/>
                    <a:pt x="409" y="1940"/>
                    <a:pt x="865" y="1940"/>
                  </a:cubicBezTo>
                  <a:cubicBezTo>
                    <a:pt x="971" y="1940"/>
                    <a:pt x="1080" y="1919"/>
                    <a:pt x="1187" y="1876"/>
                  </a:cubicBezTo>
                  <a:cubicBezTo>
                    <a:pt x="861" y="1742"/>
                    <a:pt x="651" y="1426"/>
                    <a:pt x="651" y="1072"/>
                  </a:cubicBezTo>
                  <a:lnTo>
                    <a:pt x="651" y="641"/>
                  </a:lnTo>
                  <a:cubicBezTo>
                    <a:pt x="651" y="326"/>
                    <a:pt x="881" y="58"/>
                    <a:pt x="1187" y="10"/>
                  </a:cubicBezTo>
                  <a:cubicBezTo>
                    <a:pt x="1158" y="0"/>
                    <a:pt x="1120" y="0"/>
                    <a:pt x="1081" y="0"/>
                  </a:cubicBezTo>
                  <a:close/>
                </a:path>
              </a:pathLst>
            </a:custGeom>
            <a:solidFill>
              <a:srgbClr val="AAB8C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2" name="Google Shape;13224;p63">
              <a:extLst>
                <a:ext uri="{FF2B5EF4-FFF2-40B4-BE49-F238E27FC236}">
                  <a16:creationId xmlns:a16="http://schemas.microsoft.com/office/drawing/2014/main" id="{E19E30C7-10C1-4484-AD2B-EA41137D72C1}"/>
                </a:ext>
              </a:extLst>
            </p:cNvPr>
            <p:cNvSpPr/>
            <p:nvPr/>
          </p:nvSpPr>
          <p:spPr>
            <a:xfrm>
              <a:off x="3702625" y="1834196"/>
              <a:ext cx="45509" cy="28177"/>
            </a:xfrm>
            <a:custGeom>
              <a:avLst/>
              <a:gdLst/>
              <a:ahLst/>
              <a:cxnLst/>
              <a:rect l="l" t="t" r="r" b="b"/>
              <a:pathLst>
                <a:path w="1733" h="1073" extrusionOk="0">
                  <a:moveTo>
                    <a:pt x="0" y="0"/>
                  </a:moveTo>
                  <a:lnTo>
                    <a:pt x="0" y="862"/>
                  </a:lnTo>
                  <a:cubicBezTo>
                    <a:pt x="0" y="977"/>
                    <a:pt x="96" y="1072"/>
                    <a:pt x="220" y="1072"/>
                  </a:cubicBezTo>
                  <a:lnTo>
                    <a:pt x="1512" y="1072"/>
                  </a:lnTo>
                  <a:cubicBezTo>
                    <a:pt x="1637" y="1072"/>
                    <a:pt x="1732" y="977"/>
                    <a:pt x="1732" y="862"/>
                  </a:cubicBezTo>
                  <a:lnTo>
                    <a:pt x="1732" y="0"/>
                  </a:lnTo>
                  <a:close/>
                </a:path>
              </a:pathLst>
            </a:custGeom>
            <a:solidFill>
              <a:srgbClr val="74879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3" name="Google Shape;13225;p63">
              <a:extLst>
                <a:ext uri="{FF2B5EF4-FFF2-40B4-BE49-F238E27FC236}">
                  <a16:creationId xmlns:a16="http://schemas.microsoft.com/office/drawing/2014/main" id="{C11477FE-9E53-4549-B344-FCD40E447681}"/>
                </a:ext>
              </a:extLst>
            </p:cNvPr>
            <p:cNvSpPr/>
            <p:nvPr/>
          </p:nvSpPr>
          <p:spPr>
            <a:xfrm>
              <a:off x="3691307" y="1759303"/>
              <a:ext cx="11344" cy="74920"/>
            </a:xfrm>
            <a:custGeom>
              <a:avLst/>
              <a:gdLst/>
              <a:ahLst/>
              <a:cxnLst/>
              <a:rect l="l" t="t" r="r" b="b"/>
              <a:pathLst>
                <a:path w="432" h="2853" extrusionOk="0">
                  <a:moveTo>
                    <a:pt x="67" y="1"/>
                  </a:moveTo>
                  <a:cubicBezTo>
                    <a:pt x="29" y="67"/>
                    <a:pt x="0" y="154"/>
                    <a:pt x="0" y="230"/>
                  </a:cubicBezTo>
                  <a:lnTo>
                    <a:pt x="0" y="1493"/>
                  </a:lnTo>
                  <a:cubicBezTo>
                    <a:pt x="0" y="1953"/>
                    <a:pt x="144" y="2412"/>
                    <a:pt x="402" y="2805"/>
                  </a:cubicBezTo>
                  <a:lnTo>
                    <a:pt x="431" y="2852"/>
                  </a:lnTo>
                  <a:lnTo>
                    <a:pt x="431" y="489"/>
                  </a:lnTo>
                  <a:cubicBezTo>
                    <a:pt x="431" y="355"/>
                    <a:pt x="374" y="230"/>
                    <a:pt x="259" y="144"/>
                  </a:cubicBezTo>
                  <a:lnTo>
                    <a:pt x="67" y="1"/>
                  </a:lnTo>
                  <a:close/>
                </a:path>
              </a:pathLst>
            </a:custGeom>
            <a:solidFill>
              <a:srgbClr val="8297A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4" name="Google Shape;13226;p63">
              <a:extLst>
                <a:ext uri="{FF2B5EF4-FFF2-40B4-BE49-F238E27FC236}">
                  <a16:creationId xmlns:a16="http://schemas.microsoft.com/office/drawing/2014/main" id="{85DA5B0B-EC70-4701-A5D7-37F092BB0820}"/>
                </a:ext>
              </a:extLst>
            </p:cNvPr>
            <p:cNvSpPr/>
            <p:nvPr/>
          </p:nvSpPr>
          <p:spPr>
            <a:xfrm>
              <a:off x="3748107" y="1759303"/>
              <a:ext cx="11318" cy="74920"/>
            </a:xfrm>
            <a:custGeom>
              <a:avLst/>
              <a:gdLst/>
              <a:ahLst/>
              <a:cxnLst/>
              <a:rect l="l" t="t" r="r" b="b"/>
              <a:pathLst>
                <a:path w="431" h="2853" extrusionOk="0">
                  <a:moveTo>
                    <a:pt x="364" y="1"/>
                  </a:moveTo>
                  <a:lnTo>
                    <a:pt x="173" y="144"/>
                  </a:lnTo>
                  <a:cubicBezTo>
                    <a:pt x="58" y="230"/>
                    <a:pt x="0" y="355"/>
                    <a:pt x="0" y="489"/>
                  </a:cubicBezTo>
                  <a:lnTo>
                    <a:pt x="0" y="2852"/>
                  </a:lnTo>
                  <a:lnTo>
                    <a:pt x="29" y="2805"/>
                  </a:lnTo>
                  <a:cubicBezTo>
                    <a:pt x="287" y="2412"/>
                    <a:pt x="431" y="1953"/>
                    <a:pt x="431" y="1493"/>
                  </a:cubicBezTo>
                  <a:lnTo>
                    <a:pt x="431" y="230"/>
                  </a:lnTo>
                  <a:cubicBezTo>
                    <a:pt x="431" y="154"/>
                    <a:pt x="402" y="67"/>
                    <a:pt x="364" y="1"/>
                  </a:cubicBezTo>
                  <a:close/>
                </a:path>
              </a:pathLst>
            </a:custGeom>
            <a:solidFill>
              <a:srgbClr val="8297A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5" name="Google Shape;13227;p63">
              <a:extLst>
                <a:ext uri="{FF2B5EF4-FFF2-40B4-BE49-F238E27FC236}">
                  <a16:creationId xmlns:a16="http://schemas.microsoft.com/office/drawing/2014/main" id="{DAFF8E01-787B-49F4-B4C4-2AA15CEF8B6F}"/>
                </a:ext>
              </a:extLst>
            </p:cNvPr>
            <p:cNvSpPr/>
            <p:nvPr/>
          </p:nvSpPr>
          <p:spPr>
            <a:xfrm>
              <a:off x="3722477" y="1845514"/>
              <a:ext cx="5803" cy="17095"/>
            </a:xfrm>
            <a:custGeom>
              <a:avLst/>
              <a:gdLst/>
              <a:ahLst/>
              <a:cxnLst/>
              <a:rect l="l" t="t" r="r" b="b"/>
              <a:pathLst>
                <a:path w="221" h="651" extrusionOk="0">
                  <a:moveTo>
                    <a:pt x="115" y="0"/>
                  </a:moveTo>
                  <a:cubicBezTo>
                    <a:pt x="48" y="0"/>
                    <a:pt x="0" y="48"/>
                    <a:pt x="0" y="105"/>
                  </a:cubicBezTo>
                  <a:lnTo>
                    <a:pt x="0" y="651"/>
                  </a:lnTo>
                  <a:lnTo>
                    <a:pt x="220" y="651"/>
                  </a:lnTo>
                  <a:lnTo>
                    <a:pt x="220" y="105"/>
                  </a:lnTo>
                  <a:cubicBezTo>
                    <a:pt x="220" y="48"/>
                    <a:pt x="172" y="0"/>
                    <a:pt x="115" y="0"/>
                  </a:cubicBezTo>
                  <a:close/>
                </a:path>
              </a:pathLst>
            </a:custGeom>
            <a:solidFill>
              <a:srgbClr val="61778A"/>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6" name="Google Shape;13228;p63">
              <a:extLst>
                <a:ext uri="{FF2B5EF4-FFF2-40B4-BE49-F238E27FC236}">
                  <a16:creationId xmlns:a16="http://schemas.microsoft.com/office/drawing/2014/main" id="{EF1DAC37-8B3D-4791-A34C-32D5110FE6D4}"/>
                </a:ext>
              </a:extLst>
            </p:cNvPr>
            <p:cNvSpPr/>
            <p:nvPr/>
          </p:nvSpPr>
          <p:spPr>
            <a:xfrm>
              <a:off x="3702625" y="1686930"/>
              <a:ext cx="45509" cy="22662"/>
            </a:xfrm>
            <a:custGeom>
              <a:avLst/>
              <a:gdLst/>
              <a:ahLst/>
              <a:cxnLst/>
              <a:rect l="l" t="t" r="r" b="b"/>
              <a:pathLst>
                <a:path w="1733" h="863" extrusionOk="0">
                  <a:moveTo>
                    <a:pt x="651" y="0"/>
                  </a:moveTo>
                  <a:cubicBezTo>
                    <a:pt x="297" y="0"/>
                    <a:pt x="0" y="287"/>
                    <a:pt x="0" y="641"/>
                  </a:cubicBezTo>
                  <a:cubicBezTo>
                    <a:pt x="530" y="794"/>
                    <a:pt x="1076" y="862"/>
                    <a:pt x="1624" y="862"/>
                  </a:cubicBezTo>
                  <a:cubicBezTo>
                    <a:pt x="1660" y="862"/>
                    <a:pt x="1696" y="862"/>
                    <a:pt x="1732" y="862"/>
                  </a:cubicBezTo>
                  <a:lnTo>
                    <a:pt x="1732" y="641"/>
                  </a:lnTo>
                  <a:cubicBezTo>
                    <a:pt x="1732" y="287"/>
                    <a:pt x="1436" y="0"/>
                    <a:pt x="1081"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27" name="Google Shape;13229;p63">
              <a:extLst>
                <a:ext uri="{FF2B5EF4-FFF2-40B4-BE49-F238E27FC236}">
                  <a16:creationId xmlns:a16="http://schemas.microsoft.com/office/drawing/2014/main" id="{97E9C39C-5CC0-4496-8AB0-50FD8BF11F33}"/>
                </a:ext>
              </a:extLst>
            </p:cNvPr>
            <p:cNvSpPr/>
            <p:nvPr/>
          </p:nvSpPr>
          <p:spPr>
            <a:xfrm>
              <a:off x="3702625" y="1686930"/>
              <a:ext cx="31171" cy="20640"/>
            </a:xfrm>
            <a:custGeom>
              <a:avLst/>
              <a:gdLst/>
              <a:ahLst/>
              <a:cxnLst/>
              <a:rect l="l" t="t" r="r" b="b"/>
              <a:pathLst>
                <a:path w="1187" h="786" extrusionOk="0">
                  <a:moveTo>
                    <a:pt x="651" y="0"/>
                  </a:moveTo>
                  <a:cubicBezTo>
                    <a:pt x="297" y="0"/>
                    <a:pt x="0" y="287"/>
                    <a:pt x="0" y="641"/>
                  </a:cubicBezTo>
                  <a:cubicBezTo>
                    <a:pt x="220" y="708"/>
                    <a:pt x="431" y="756"/>
                    <a:pt x="651" y="785"/>
                  </a:cubicBezTo>
                  <a:lnTo>
                    <a:pt x="651" y="641"/>
                  </a:lnTo>
                  <a:cubicBezTo>
                    <a:pt x="651" y="326"/>
                    <a:pt x="881" y="58"/>
                    <a:pt x="1187" y="10"/>
                  </a:cubicBezTo>
                  <a:cubicBezTo>
                    <a:pt x="1158" y="0"/>
                    <a:pt x="1120" y="0"/>
                    <a:pt x="1081"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grpSp>
      <p:grpSp>
        <p:nvGrpSpPr>
          <p:cNvPr id="28" name="Google Shape;14631;p63">
            <a:extLst>
              <a:ext uri="{FF2B5EF4-FFF2-40B4-BE49-F238E27FC236}">
                <a16:creationId xmlns:a16="http://schemas.microsoft.com/office/drawing/2014/main" id="{F276EA1D-324A-4AC1-A3FC-9AEC90095929}"/>
              </a:ext>
            </a:extLst>
          </p:cNvPr>
          <p:cNvGrpSpPr>
            <a:grpSpLocks noChangeAspect="1"/>
          </p:cNvGrpSpPr>
          <p:nvPr/>
        </p:nvGrpSpPr>
        <p:grpSpPr>
          <a:xfrm>
            <a:off x="685046" y="3495499"/>
            <a:ext cx="724915" cy="648000"/>
            <a:chOff x="6191390" y="1981489"/>
            <a:chExt cx="389068" cy="347787"/>
          </a:xfrm>
        </p:grpSpPr>
        <p:sp>
          <p:nvSpPr>
            <p:cNvPr id="29" name="Google Shape;14632;p63">
              <a:extLst>
                <a:ext uri="{FF2B5EF4-FFF2-40B4-BE49-F238E27FC236}">
                  <a16:creationId xmlns:a16="http://schemas.microsoft.com/office/drawing/2014/main" id="{A75A46DD-76C5-4E86-ADA3-7C082F15058C}"/>
                </a:ext>
              </a:extLst>
            </p:cNvPr>
            <p:cNvSpPr/>
            <p:nvPr/>
          </p:nvSpPr>
          <p:spPr>
            <a:xfrm>
              <a:off x="6260769" y="2030464"/>
              <a:ext cx="250074" cy="250100"/>
            </a:xfrm>
            <a:custGeom>
              <a:avLst/>
              <a:gdLst/>
              <a:ahLst/>
              <a:cxnLst/>
              <a:rect l="l" t="t" r="r" b="b"/>
              <a:pathLst>
                <a:path w="9523" h="9524" extrusionOk="0">
                  <a:moveTo>
                    <a:pt x="4766" y="1"/>
                  </a:moveTo>
                  <a:cubicBezTo>
                    <a:pt x="2134" y="1"/>
                    <a:pt x="0" y="2125"/>
                    <a:pt x="0" y="4757"/>
                  </a:cubicBezTo>
                  <a:cubicBezTo>
                    <a:pt x="0" y="7389"/>
                    <a:pt x="2134" y="9523"/>
                    <a:pt x="4766" y="9523"/>
                  </a:cubicBezTo>
                  <a:cubicBezTo>
                    <a:pt x="7398" y="9523"/>
                    <a:pt x="9523" y="7389"/>
                    <a:pt x="9523" y="4757"/>
                  </a:cubicBezTo>
                  <a:cubicBezTo>
                    <a:pt x="9523" y="2125"/>
                    <a:pt x="7398" y="1"/>
                    <a:pt x="4766" y="1"/>
                  </a:cubicBez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0" name="Google Shape;14633;p63">
              <a:extLst>
                <a:ext uri="{FF2B5EF4-FFF2-40B4-BE49-F238E27FC236}">
                  <a16:creationId xmlns:a16="http://schemas.microsoft.com/office/drawing/2014/main" id="{77DF9F5A-D522-4D01-8650-BA8389A75CB7}"/>
                </a:ext>
              </a:extLst>
            </p:cNvPr>
            <p:cNvSpPr/>
            <p:nvPr/>
          </p:nvSpPr>
          <p:spPr>
            <a:xfrm>
              <a:off x="6236137" y="2032985"/>
              <a:ext cx="238021" cy="247553"/>
            </a:xfrm>
            <a:custGeom>
              <a:avLst/>
              <a:gdLst/>
              <a:ahLst/>
              <a:cxnLst/>
              <a:rect l="l" t="t" r="r" b="b"/>
              <a:pathLst>
                <a:path w="9064" h="9427" extrusionOk="0">
                  <a:moveTo>
                    <a:pt x="4738" y="1"/>
                  </a:moveTo>
                  <a:lnTo>
                    <a:pt x="4738" y="1"/>
                  </a:lnTo>
                  <a:cubicBezTo>
                    <a:pt x="1618" y="651"/>
                    <a:pt x="0" y="4116"/>
                    <a:pt x="1512" y="6920"/>
                  </a:cubicBezTo>
                  <a:cubicBezTo>
                    <a:pt x="2388" y="8553"/>
                    <a:pt x="4039" y="9427"/>
                    <a:pt x="5712" y="9427"/>
                  </a:cubicBezTo>
                  <a:cubicBezTo>
                    <a:pt x="6911" y="9427"/>
                    <a:pt x="8120" y="8978"/>
                    <a:pt x="9063" y="8040"/>
                  </a:cubicBezTo>
                  <a:lnTo>
                    <a:pt x="9063" y="8040"/>
                  </a:lnTo>
                  <a:cubicBezTo>
                    <a:pt x="8738" y="8107"/>
                    <a:pt x="8413" y="8145"/>
                    <a:pt x="8087" y="8145"/>
                  </a:cubicBezTo>
                  <a:cubicBezTo>
                    <a:pt x="6154" y="8145"/>
                    <a:pt x="4422" y="6977"/>
                    <a:pt x="3685" y="5197"/>
                  </a:cubicBezTo>
                  <a:cubicBezTo>
                    <a:pt x="2948" y="3408"/>
                    <a:pt x="3369" y="1359"/>
                    <a:pt x="4738" y="1"/>
                  </a:cubicBezTo>
                  <a:close/>
                </a:path>
              </a:pathLst>
            </a:custGeom>
            <a:solidFill>
              <a:srgbClr val="6E829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1" name="Google Shape;14634;p63">
              <a:extLst>
                <a:ext uri="{FF2B5EF4-FFF2-40B4-BE49-F238E27FC236}">
                  <a16:creationId xmlns:a16="http://schemas.microsoft.com/office/drawing/2014/main" id="{154CBEDE-A4F9-49EC-ABB5-6D1225E2EFC5}"/>
                </a:ext>
              </a:extLst>
            </p:cNvPr>
            <p:cNvSpPr/>
            <p:nvPr/>
          </p:nvSpPr>
          <p:spPr>
            <a:xfrm>
              <a:off x="6312291" y="2031724"/>
              <a:ext cx="198552" cy="246818"/>
            </a:xfrm>
            <a:custGeom>
              <a:avLst/>
              <a:gdLst/>
              <a:ahLst/>
              <a:cxnLst/>
              <a:rect l="l" t="t" r="r" b="b"/>
              <a:pathLst>
                <a:path w="7561" h="9399" extrusionOk="0">
                  <a:moveTo>
                    <a:pt x="3493" y="1"/>
                  </a:moveTo>
                  <a:lnTo>
                    <a:pt x="3819" y="393"/>
                  </a:lnTo>
                  <a:cubicBezTo>
                    <a:pt x="3857" y="441"/>
                    <a:pt x="3866" y="498"/>
                    <a:pt x="3847" y="556"/>
                  </a:cubicBezTo>
                  <a:lnTo>
                    <a:pt x="3627" y="1073"/>
                  </a:lnTo>
                  <a:cubicBezTo>
                    <a:pt x="3611" y="1105"/>
                    <a:pt x="3582" y="1122"/>
                    <a:pt x="3554" y="1122"/>
                  </a:cubicBezTo>
                  <a:cubicBezTo>
                    <a:pt x="3532" y="1122"/>
                    <a:pt x="3510" y="1112"/>
                    <a:pt x="3493" y="1092"/>
                  </a:cubicBezTo>
                  <a:lnTo>
                    <a:pt x="3292" y="795"/>
                  </a:lnTo>
                  <a:cubicBezTo>
                    <a:pt x="3254" y="747"/>
                    <a:pt x="3206" y="728"/>
                    <a:pt x="3149" y="728"/>
                  </a:cubicBezTo>
                  <a:lnTo>
                    <a:pt x="2929" y="738"/>
                  </a:lnTo>
                  <a:cubicBezTo>
                    <a:pt x="2842" y="747"/>
                    <a:pt x="2775" y="785"/>
                    <a:pt x="2728" y="852"/>
                  </a:cubicBezTo>
                  <a:lnTo>
                    <a:pt x="2115" y="1762"/>
                  </a:lnTo>
                  <a:cubicBezTo>
                    <a:pt x="2058" y="1848"/>
                    <a:pt x="2106" y="1963"/>
                    <a:pt x="2211" y="1982"/>
                  </a:cubicBezTo>
                  <a:lnTo>
                    <a:pt x="2488" y="2039"/>
                  </a:lnTo>
                  <a:cubicBezTo>
                    <a:pt x="2501" y="2042"/>
                    <a:pt x="2513" y="2043"/>
                    <a:pt x="2526" y="2043"/>
                  </a:cubicBezTo>
                  <a:cubicBezTo>
                    <a:pt x="2608" y="2043"/>
                    <a:pt x="2685" y="1990"/>
                    <a:pt x="2718" y="1915"/>
                  </a:cubicBezTo>
                  <a:lnTo>
                    <a:pt x="2852" y="1541"/>
                  </a:lnTo>
                  <a:cubicBezTo>
                    <a:pt x="2874" y="1480"/>
                    <a:pt x="2932" y="1445"/>
                    <a:pt x="2990" y="1445"/>
                  </a:cubicBezTo>
                  <a:cubicBezTo>
                    <a:pt x="3031" y="1445"/>
                    <a:pt x="3073" y="1463"/>
                    <a:pt x="3101" y="1503"/>
                  </a:cubicBezTo>
                  <a:lnTo>
                    <a:pt x="3225" y="1656"/>
                  </a:lnTo>
                  <a:lnTo>
                    <a:pt x="3149" y="2164"/>
                  </a:lnTo>
                  <a:cubicBezTo>
                    <a:pt x="3149" y="2192"/>
                    <a:pt x="3120" y="2221"/>
                    <a:pt x="3091" y="2221"/>
                  </a:cubicBezTo>
                  <a:lnTo>
                    <a:pt x="2450" y="2317"/>
                  </a:lnTo>
                  <a:cubicBezTo>
                    <a:pt x="2421" y="2326"/>
                    <a:pt x="2393" y="2336"/>
                    <a:pt x="2373" y="2355"/>
                  </a:cubicBezTo>
                  <a:lnTo>
                    <a:pt x="1742" y="2814"/>
                  </a:lnTo>
                  <a:cubicBezTo>
                    <a:pt x="1675" y="2862"/>
                    <a:pt x="1627" y="2929"/>
                    <a:pt x="1608" y="3006"/>
                  </a:cubicBezTo>
                  <a:lnTo>
                    <a:pt x="1550" y="3264"/>
                  </a:lnTo>
                  <a:cubicBezTo>
                    <a:pt x="1533" y="3335"/>
                    <a:pt x="1457" y="3390"/>
                    <a:pt x="1386" y="3390"/>
                  </a:cubicBezTo>
                  <a:cubicBezTo>
                    <a:pt x="1380" y="3390"/>
                    <a:pt x="1374" y="3389"/>
                    <a:pt x="1369" y="3389"/>
                  </a:cubicBezTo>
                  <a:lnTo>
                    <a:pt x="1081" y="3350"/>
                  </a:lnTo>
                  <a:cubicBezTo>
                    <a:pt x="1075" y="3349"/>
                    <a:pt x="1068" y="3349"/>
                    <a:pt x="1062" y="3349"/>
                  </a:cubicBezTo>
                  <a:cubicBezTo>
                    <a:pt x="994" y="3349"/>
                    <a:pt x="935" y="3394"/>
                    <a:pt x="909" y="3456"/>
                  </a:cubicBezTo>
                  <a:lnTo>
                    <a:pt x="747" y="3886"/>
                  </a:lnTo>
                  <a:cubicBezTo>
                    <a:pt x="718" y="3972"/>
                    <a:pt x="766" y="4078"/>
                    <a:pt x="861" y="4106"/>
                  </a:cubicBezTo>
                  <a:lnTo>
                    <a:pt x="1215" y="4202"/>
                  </a:lnTo>
                  <a:cubicBezTo>
                    <a:pt x="1234" y="4208"/>
                    <a:pt x="1253" y="4210"/>
                    <a:pt x="1272" y="4210"/>
                  </a:cubicBezTo>
                  <a:cubicBezTo>
                    <a:pt x="1347" y="4210"/>
                    <a:pt x="1414" y="4166"/>
                    <a:pt x="1445" y="4097"/>
                  </a:cubicBezTo>
                  <a:lnTo>
                    <a:pt x="1684" y="3580"/>
                  </a:lnTo>
                  <a:cubicBezTo>
                    <a:pt x="1723" y="3503"/>
                    <a:pt x="1790" y="3436"/>
                    <a:pt x="1885" y="3408"/>
                  </a:cubicBezTo>
                  <a:lnTo>
                    <a:pt x="2268" y="3283"/>
                  </a:lnTo>
                  <a:lnTo>
                    <a:pt x="2785" y="3915"/>
                  </a:lnTo>
                  <a:lnTo>
                    <a:pt x="2737" y="4068"/>
                  </a:lnTo>
                  <a:cubicBezTo>
                    <a:pt x="2708" y="4154"/>
                    <a:pt x="2756" y="4250"/>
                    <a:pt x="2842" y="4279"/>
                  </a:cubicBezTo>
                  <a:cubicBezTo>
                    <a:pt x="2862" y="4288"/>
                    <a:pt x="2881" y="4288"/>
                    <a:pt x="2900" y="4288"/>
                  </a:cubicBezTo>
                  <a:cubicBezTo>
                    <a:pt x="2976" y="4288"/>
                    <a:pt x="3043" y="4240"/>
                    <a:pt x="3063" y="4173"/>
                  </a:cubicBezTo>
                  <a:lnTo>
                    <a:pt x="3110" y="4020"/>
                  </a:lnTo>
                  <a:cubicBezTo>
                    <a:pt x="3149" y="3915"/>
                    <a:pt x="3130" y="3790"/>
                    <a:pt x="3053" y="3704"/>
                  </a:cubicBezTo>
                  <a:lnTo>
                    <a:pt x="2622" y="3168"/>
                  </a:lnTo>
                  <a:lnTo>
                    <a:pt x="2728" y="3140"/>
                  </a:lnTo>
                  <a:lnTo>
                    <a:pt x="3101" y="3369"/>
                  </a:lnTo>
                  <a:cubicBezTo>
                    <a:pt x="3177" y="3417"/>
                    <a:pt x="3235" y="3494"/>
                    <a:pt x="3254" y="3590"/>
                  </a:cubicBezTo>
                  <a:lnTo>
                    <a:pt x="3340" y="3982"/>
                  </a:lnTo>
                  <a:cubicBezTo>
                    <a:pt x="3350" y="4068"/>
                    <a:pt x="3426" y="4116"/>
                    <a:pt x="3503" y="4125"/>
                  </a:cubicBezTo>
                  <a:lnTo>
                    <a:pt x="3541" y="4125"/>
                  </a:lnTo>
                  <a:cubicBezTo>
                    <a:pt x="3627" y="4097"/>
                    <a:pt x="3685" y="4011"/>
                    <a:pt x="3665" y="3924"/>
                  </a:cubicBezTo>
                  <a:lnTo>
                    <a:pt x="3627" y="3695"/>
                  </a:lnTo>
                  <a:cubicBezTo>
                    <a:pt x="3608" y="3609"/>
                    <a:pt x="3665" y="3532"/>
                    <a:pt x="3742" y="3523"/>
                  </a:cubicBezTo>
                  <a:cubicBezTo>
                    <a:pt x="3809" y="3513"/>
                    <a:pt x="3857" y="3465"/>
                    <a:pt x="3866" y="3408"/>
                  </a:cubicBezTo>
                  <a:lnTo>
                    <a:pt x="3943" y="3006"/>
                  </a:lnTo>
                  <a:cubicBezTo>
                    <a:pt x="3969" y="2936"/>
                    <a:pt x="4028" y="2890"/>
                    <a:pt x="4096" y="2890"/>
                  </a:cubicBezTo>
                  <a:cubicBezTo>
                    <a:pt x="4102" y="2890"/>
                    <a:pt x="4109" y="2890"/>
                    <a:pt x="4115" y="2891"/>
                  </a:cubicBezTo>
                  <a:lnTo>
                    <a:pt x="4201" y="2891"/>
                  </a:lnTo>
                  <a:cubicBezTo>
                    <a:pt x="4240" y="2891"/>
                    <a:pt x="4288" y="2881"/>
                    <a:pt x="4316" y="2853"/>
                  </a:cubicBezTo>
                  <a:cubicBezTo>
                    <a:pt x="4348" y="2821"/>
                    <a:pt x="4380" y="2802"/>
                    <a:pt x="4417" y="2802"/>
                  </a:cubicBezTo>
                  <a:cubicBezTo>
                    <a:pt x="4425" y="2802"/>
                    <a:pt x="4432" y="2803"/>
                    <a:pt x="4441" y="2805"/>
                  </a:cubicBezTo>
                  <a:lnTo>
                    <a:pt x="4699" y="2824"/>
                  </a:lnTo>
                  <a:cubicBezTo>
                    <a:pt x="4756" y="2843"/>
                    <a:pt x="4795" y="2891"/>
                    <a:pt x="4804" y="2939"/>
                  </a:cubicBezTo>
                  <a:lnTo>
                    <a:pt x="4833" y="3054"/>
                  </a:lnTo>
                  <a:cubicBezTo>
                    <a:pt x="4852" y="3140"/>
                    <a:pt x="4795" y="3226"/>
                    <a:pt x="4709" y="3245"/>
                  </a:cubicBezTo>
                  <a:lnTo>
                    <a:pt x="3972" y="3465"/>
                  </a:lnTo>
                  <a:cubicBezTo>
                    <a:pt x="3886" y="3484"/>
                    <a:pt x="3857" y="3590"/>
                    <a:pt x="3914" y="3656"/>
                  </a:cubicBezTo>
                  <a:lnTo>
                    <a:pt x="3981" y="3733"/>
                  </a:lnTo>
                  <a:cubicBezTo>
                    <a:pt x="4005" y="3765"/>
                    <a:pt x="4042" y="3783"/>
                    <a:pt x="4081" y="3783"/>
                  </a:cubicBezTo>
                  <a:cubicBezTo>
                    <a:pt x="4089" y="3783"/>
                    <a:pt x="4097" y="3783"/>
                    <a:pt x="4106" y="3781"/>
                  </a:cubicBezTo>
                  <a:lnTo>
                    <a:pt x="4536" y="3752"/>
                  </a:lnTo>
                  <a:cubicBezTo>
                    <a:pt x="4542" y="3751"/>
                    <a:pt x="4548" y="3751"/>
                    <a:pt x="4553" y="3751"/>
                  </a:cubicBezTo>
                  <a:cubicBezTo>
                    <a:pt x="4624" y="3751"/>
                    <a:pt x="4691" y="3806"/>
                    <a:pt x="4709" y="3877"/>
                  </a:cubicBezTo>
                  <a:lnTo>
                    <a:pt x="4728" y="3991"/>
                  </a:lnTo>
                  <a:cubicBezTo>
                    <a:pt x="4766" y="4183"/>
                    <a:pt x="4632" y="4365"/>
                    <a:pt x="4431" y="4384"/>
                  </a:cubicBezTo>
                  <a:lnTo>
                    <a:pt x="3598" y="4451"/>
                  </a:lnTo>
                  <a:cubicBezTo>
                    <a:pt x="3512" y="4460"/>
                    <a:pt x="3464" y="4547"/>
                    <a:pt x="3484" y="4633"/>
                  </a:cubicBezTo>
                  <a:cubicBezTo>
                    <a:pt x="3516" y="4731"/>
                    <a:pt x="3437" y="4823"/>
                    <a:pt x="3341" y="4823"/>
                  </a:cubicBezTo>
                  <a:cubicBezTo>
                    <a:pt x="3325" y="4823"/>
                    <a:pt x="3309" y="4820"/>
                    <a:pt x="3292" y="4814"/>
                  </a:cubicBezTo>
                  <a:lnTo>
                    <a:pt x="2680" y="4614"/>
                  </a:lnTo>
                  <a:cubicBezTo>
                    <a:pt x="2594" y="4585"/>
                    <a:pt x="2536" y="4508"/>
                    <a:pt x="2517" y="4432"/>
                  </a:cubicBezTo>
                  <a:cubicBezTo>
                    <a:pt x="2498" y="4307"/>
                    <a:pt x="2393" y="4231"/>
                    <a:pt x="2278" y="4231"/>
                  </a:cubicBezTo>
                  <a:lnTo>
                    <a:pt x="1694" y="4250"/>
                  </a:lnTo>
                  <a:cubicBezTo>
                    <a:pt x="1483" y="4250"/>
                    <a:pt x="1273" y="4298"/>
                    <a:pt x="1081" y="4384"/>
                  </a:cubicBezTo>
                  <a:lnTo>
                    <a:pt x="881" y="4470"/>
                  </a:lnTo>
                  <a:cubicBezTo>
                    <a:pt x="766" y="4518"/>
                    <a:pt x="689" y="4633"/>
                    <a:pt x="680" y="4757"/>
                  </a:cubicBezTo>
                  <a:lnTo>
                    <a:pt x="680" y="4920"/>
                  </a:lnTo>
                  <a:lnTo>
                    <a:pt x="86" y="5599"/>
                  </a:lnTo>
                  <a:cubicBezTo>
                    <a:pt x="38" y="5657"/>
                    <a:pt x="10" y="5733"/>
                    <a:pt x="0" y="5810"/>
                  </a:cubicBezTo>
                  <a:lnTo>
                    <a:pt x="0" y="6528"/>
                  </a:lnTo>
                  <a:cubicBezTo>
                    <a:pt x="0" y="6671"/>
                    <a:pt x="57" y="6796"/>
                    <a:pt x="153" y="6891"/>
                  </a:cubicBezTo>
                  <a:lnTo>
                    <a:pt x="670" y="7389"/>
                  </a:lnTo>
                  <a:cubicBezTo>
                    <a:pt x="756" y="7465"/>
                    <a:pt x="861" y="7513"/>
                    <a:pt x="976" y="7523"/>
                  </a:cubicBezTo>
                  <a:lnTo>
                    <a:pt x="2527" y="7657"/>
                  </a:lnTo>
                  <a:cubicBezTo>
                    <a:pt x="2622" y="7666"/>
                    <a:pt x="2699" y="7753"/>
                    <a:pt x="2680" y="7848"/>
                  </a:cubicBezTo>
                  <a:lnTo>
                    <a:pt x="2670" y="7925"/>
                  </a:lnTo>
                  <a:cubicBezTo>
                    <a:pt x="2661" y="8040"/>
                    <a:pt x="2708" y="8155"/>
                    <a:pt x="2804" y="8231"/>
                  </a:cubicBezTo>
                  <a:lnTo>
                    <a:pt x="3187" y="8509"/>
                  </a:lnTo>
                  <a:lnTo>
                    <a:pt x="3130" y="8700"/>
                  </a:lnTo>
                  <a:cubicBezTo>
                    <a:pt x="3082" y="8824"/>
                    <a:pt x="3130" y="8958"/>
                    <a:pt x="3225" y="9045"/>
                  </a:cubicBezTo>
                  <a:lnTo>
                    <a:pt x="3627" y="9399"/>
                  </a:lnTo>
                  <a:cubicBezTo>
                    <a:pt x="4020" y="9332"/>
                    <a:pt x="4402" y="9207"/>
                    <a:pt x="4766" y="9045"/>
                  </a:cubicBezTo>
                  <a:lnTo>
                    <a:pt x="5398" y="8288"/>
                  </a:lnTo>
                  <a:cubicBezTo>
                    <a:pt x="5503" y="8174"/>
                    <a:pt x="5580" y="8030"/>
                    <a:pt x="5647" y="7887"/>
                  </a:cubicBezTo>
                  <a:lnTo>
                    <a:pt x="6355" y="6269"/>
                  </a:lnTo>
                  <a:cubicBezTo>
                    <a:pt x="6431" y="6097"/>
                    <a:pt x="6307" y="5906"/>
                    <a:pt x="6115" y="5896"/>
                  </a:cubicBezTo>
                  <a:cubicBezTo>
                    <a:pt x="6106" y="5896"/>
                    <a:pt x="6097" y="5897"/>
                    <a:pt x="6088" y="5897"/>
                  </a:cubicBezTo>
                  <a:cubicBezTo>
                    <a:pt x="5897" y="5897"/>
                    <a:pt x="5717" y="5803"/>
                    <a:pt x="5589" y="5657"/>
                  </a:cubicBezTo>
                  <a:lnTo>
                    <a:pt x="4890" y="4824"/>
                  </a:lnTo>
                  <a:cubicBezTo>
                    <a:pt x="4784" y="4696"/>
                    <a:pt x="4899" y="4541"/>
                    <a:pt x="5025" y="4541"/>
                  </a:cubicBezTo>
                  <a:cubicBezTo>
                    <a:pt x="5068" y="4541"/>
                    <a:pt x="5112" y="4560"/>
                    <a:pt x="5149" y="4604"/>
                  </a:cubicBezTo>
                  <a:lnTo>
                    <a:pt x="5847" y="5446"/>
                  </a:lnTo>
                  <a:cubicBezTo>
                    <a:pt x="5914" y="5513"/>
                    <a:pt x="6001" y="5551"/>
                    <a:pt x="6087" y="5561"/>
                  </a:cubicBezTo>
                  <a:cubicBezTo>
                    <a:pt x="6192" y="5561"/>
                    <a:pt x="6297" y="5494"/>
                    <a:pt x="6345" y="5408"/>
                  </a:cubicBezTo>
                  <a:lnTo>
                    <a:pt x="6747" y="4604"/>
                  </a:lnTo>
                  <a:cubicBezTo>
                    <a:pt x="6785" y="4527"/>
                    <a:pt x="6766" y="4441"/>
                    <a:pt x="6699" y="4393"/>
                  </a:cubicBezTo>
                  <a:lnTo>
                    <a:pt x="6575" y="4307"/>
                  </a:lnTo>
                  <a:cubicBezTo>
                    <a:pt x="6537" y="4279"/>
                    <a:pt x="6527" y="4221"/>
                    <a:pt x="6556" y="4173"/>
                  </a:cubicBezTo>
                  <a:lnTo>
                    <a:pt x="6613" y="4087"/>
                  </a:lnTo>
                  <a:cubicBezTo>
                    <a:pt x="6672" y="3985"/>
                    <a:pt x="6778" y="3931"/>
                    <a:pt x="6885" y="3931"/>
                  </a:cubicBezTo>
                  <a:cubicBezTo>
                    <a:pt x="6969" y="3931"/>
                    <a:pt x="7054" y="3963"/>
                    <a:pt x="7120" y="4030"/>
                  </a:cubicBezTo>
                  <a:lnTo>
                    <a:pt x="7561" y="4460"/>
                  </a:lnTo>
                  <a:cubicBezTo>
                    <a:pt x="7551" y="4269"/>
                    <a:pt x="7532" y="4068"/>
                    <a:pt x="7494" y="3886"/>
                  </a:cubicBezTo>
                  <a:cubicBezTo>
                    <a:pt x="7139" y="1857"/>
                    <a:pt x="5532" y="297"/>
                    <a:pt x="349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32" name="Google Shape;14635;p63">
              <a:extLst>
                <a:ext uri="{FF2B5EF4-FFF2-40B4-BE49-F238E27FC236}">
                  <a16:creationId xmlns:a16="http://schemas.microsoft.com/office/drawing/2014/main" id="{085CEA96-6477-43E0-91A7-986CA92EC7FE}"/>
                </a:ext>
              </a:extLst>
            </p:cNvPr>
            <p:cNvSpPr/>
            <p:nvPr/>
          </p:nvSpPr>
          <p:spPr>
            <a:xfrm>
              <a:off x="6342175" y="2077469"/>
              <a:ext cx="15861" cy="25656"/>
            </a:xfrm>
            <a:custGeom>
              <a:avLst/>
              <a:gdLst/>
              <a:ahLst/>
              <a:cxnLst/>
              <a:rect l="l" t="t" r="r" b="b"/>
              <a:pathLst>
                <a:path w="604" h="977" extrusionOk="0">
                  <a:moveTo>
                    <a:pt x="432" y="0"/>
                  </a:moveTo>
                  <a:cubicBezTo>
                    <a:pt x="336" y="0"/>
                    <a:pt x="259" y="77"/>
                    <a:pt x="259" y="173"/>
                  </a:cubicBezTo>
                  <a:lnTo>
                    <a:pt x="259" y="536"/>
                  </a:lnTo>
                  <a:lnTo>
                    <a:pt x="106" y="680"/>
                  </a:lnTo>
                  <a:cubicBezTo>
                    <a:pt x="1" y="795"/>
                    <a:pt x="77" y="977"/>
                    <a:pt x="231" y="977"/>
                  </a:cubicBezTo>
                  <a:cubicBezTo>
                    <a:pt x="269" y="977"/>
                    <a:pt x="317" y="957"/>
                    <a:pt x="345" y="929"/>
                  </a:cubicBezTo>
                  <a:lnTo>
                    <a:pt x="556" y="737"/>
                  </a:lnTo>
                  <a:cubicBezTo>
                    <a:pt x="585" y="709"/>
                    <a:pt x="604" y="661"/>
                    <a:pt x="604" y="613"/>
                  </a:cubicBezTo>
                  <a:lnTo>
                    <a:pt x="594" y="173"/>
                  </a:lnTo>
                  <a:cubicBezTo>
                    <a:pt x="594" y="77"/>
                    <a:pt x="518" y="0"/>
                    <a:pt x="432"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3" name="Google Shape;14636;p63">
              <a:extLst>
                <a:ext uri="{FF2B5EF4-FFF2-40B4-BE49-F238E27FC236}">
                  <a16:creationId xmlns:a16="http://schemas.microsoft.com/office/drawing/2014/main" id="{1F3D11E8-1539-4A21-ACBD-029735599873}"/>
                </a:ext>
              </a:extLst>
            </p:cNvPr>
            <p:cNvSpPr/>
            <p:nvPr/>
          </p:nvSpPr>
          <p:spPr>
            <a:xfrm>
              <a:off x="6312527" y="2161396"/>
              <a:ext cx="143774" cy="117146"/>
            </a:xfrm>
            <a:custGeom>
              <a:avLst/>
              <a:gdLst/>
              <a:ahLst/>
              <a:cxnLst/>
              <a:rect l="l" t="t" r="r" b="b"/>
              <a:pathLst>
                <a:path w="5475" h="4461" extrusionOk="0">
                  <a:moveTo>
                    <a:pt x="661" y="1"/>
                  </a:moveTo>
                  <a:lnTo>
                    <a:pt x="87" y="661"/>
                  </a:lnTo>
                  <a:cubicBezTo>
                    <a:pt x="29" y="719"/>
                    <a:pt x="1" y="795"/>
                    <a:pt x="1" y="881"/>
                  </a:cubicBezTo>
                  <a:lnTo>
                    <a:pt x="1" y="1599"/>
                  </a:lnTo>
                  <a:cubicBezTo>
                    <a:pt x="1" y="1733"/>
                    <a:pt x="58" y="1858"/>
                    <a:pt x="154" y="1953"/>
                  </a:cubicBezTo>
                  <a:lnTo>
                    <a:pt x="671" y="2460"/>
                  </a:lnTo>
                  <a:cubicBezTo>
                    <a:pt x="757" y="2537"/>
                    <a:pt x="862" y="2585"/>
                    <a:pt x="977" y="2594"/>
                  </a:cubicBezTo>
                  <a:lnTo>
                    <a:pt x="2527" y="2728"/>
                  </a:lnTo>
                  <a:cubicBezTo>
                    <a:pt x="2623" y="2738"/>
                    <a:pt x="2690" y="2824"/>
                    <a:pt x="2680" y="2920"/>
                  </a:cubicBezTo>
                  <a:lnTo>
                    <a:pt x="2671" y="2987"/>
                  </a:lnTo>
                  <a:cubicBezTo>
                    <a:pt x="2661" y="3111"/>
                    <a:pt x="2709" y="3226"/>
                    <a:pt x="2805" y="3293"/>
                  </a:cubicBezTo>
                  <a:lnTo>
                    <a:pt x="3188" y="3580"/>
                  </a:lnTo>
                  <a:lnTo>
                    <a:pt x="3121" y="3762"/>
                  </a:lnTo>
                  <a:cubicBezTo>
                    <a:pt x="3073" y="3886"/>
                    <a:pt x="3121" y="4020"/>
                    <a:pt x="3216" y="4107"/>
                  </a:cubicBezTo>
                  <a:lnTo>
                    <a:pt x="3618" y="4461"/>
                  </a:lnTo>
                  <a:lnTo>
                    <a:pt x="3628" y="4461"/>
                  </a:lnTo>
                  <a:cubicBezTo>
                    <a:pt x="3915" y="4403"/>
                    <a:pt x="4192" y="4327"/>
                    <a:pt x="4470" y="4231"/>
                  </a:cubicBezTo>
                  <a:lnTo>
                    <a:pt x="4527" y="4202"/>
                  </a:lnTo>
                  <a:cubicBezTo>
                    <a:pt x="4594" y="4183"/>
                    <a:pt x="4652" y="4154"/>
                    <a:pt x="4709" y="4135"/>
                  </a:cubicBezTo>
                  <a:lnTo>
                    <a:pt x="4767" y="4107"/>
                  </a:lnTo>
                  <a:lnTo>
                    <a:pt x="5389" y="3350"/>
                  </a:lnTo>
                  <a:cubicBezTo>
                    <a:pt x="5417" y="3322"/>
                    <a:pt x="5446" y="3284"/>
                    <a:pt x="5475" y="3245"/>
                  </a:cubicBezTo>
                  <a:cubicBezTo>
                    <a:pt x="5379" y="3245"/>
                    <a:pt x="5274" y="3255"/>
                    <a:pt x="5178" y="3255"/>
                  </a:cubicBezTo>
                  <a:cubicBezTo>
                    <a:pt x="3130" y="3255"/>
                    <a:pt x="1312" y="1944"/>
                    <a:pt x="661" y="1"/>
                  </a:cubicBezTo>
                  <a:close/>
                </a:path>
              </a:pathLst>
            </a:custGeom>
            <a:solidFill>
              <a:srgbClr val="869FB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4" name="Google Shape;14637;p63">
              <a:extLst>
                <a:ext uri="{FF2B5EF4-FFF2-40B4-BE49-F238E27FC236}">
                  <a16:creationId xmlns:a16="http://schemas.microsoft.com/office/drawing/2014/main" id="{7CDB580A-320F-433F-9C58-06FE3BB55203}"/>
                </a:ext>
              </a:extLst>
            </p:cNvPr>
            <p:cNvSpPr/>
            <p:nvPr/>
          </p:nvSpPr>
          <p:spPr>
            <a:xfrm>
              <a:off x="6241730" y="2077679"/>
              <a:ext cx="338728" cy="251597"/>
            </a:xfrm>
            <a:custGeom>
              <a:avLst/>
              <a:gdLst/>
              <a:ahLst/>
              <a:cxnLst/>
              <a:rect l="l" t="t" r="r" b="b"/>
              <a:pathLst>
                <a:path w="12899" h="9581" extrusionOk="0">
                  <a:moveTo>
                    <a:pt x="11296" y="1"/>
                  </a:moveTo>
                  <a:cubicBezTo>
                    <a:pt x="11159" y="1"/>
                    <a:pt x="11024" y="135"/>
                    <a:pt x="11099" y="299"/>
                  </a:cubicBezTo>
                  <a:cubicBezTo>
                    <a:pt x="12420" y="3103"/>
                    <a:pt x="11482" y="6443"/>
                    <a:pt x="8889" y="8146"/>
                  </a:cubicBezTo>
                  <a:cubicBezTo>
                    <a:pt x="7847" y="8829"/>
                    <a:pt x="6665" y="9161"/>
                    <a:pt x="5492" y="9161"/>
                  </a:cubicBezTo>
                  <a:cubicBezTo>
                    <a:pt x="3754" y="9161"/>
                    <a:pt x="2034" y="8434"/>
                    <a:pt x="811" y="7046"/>
                  </a:cubicBezTo>
                  <a:lnTo>
                    <a:pt x="811" y="7046"/>
                  </a:lnTo>
                  <a:lnTo>
                    <a:pt x="1529" y="7285"/>
                  </a:lnTo>
                  <a:cubicBezTo>
                    <a:pt x="1557" y="7295"/>
                    <a:pt x="1584" y="7300"/>
                    <a:pt x="1609" y="7300"/>
                  </a:cubicBezTo>
                  <a:cubicBezTo>
                    <a:pt x="1821" y="7300"/>
                    <a:pt x="1903" y="6970"/>
                    <a:pt x="1663" y="6893"/>
                  </a:cubicBezTo>
                  <a:lnTo>
                    <a:pt x="285" y="6433"/>
                  </a:lnTo>
                  <a:cubicBezTo>
                    <a:pt x="264" y="6426"/>
                    <a:pt x="242" y="6423"/>
                    <a:pt x="221" y="6423"/>
                  </a:cubicBezTo>
                  <a:cubicBezTo>
                    <a:pt x="102" y="6423"/>
                    <a:pt x="1" y="6531"/>
                    <a:pt x="17" y="6653"/>
                  </a:cubicBezTo>
                  <a:lnTo>
                    <a:pt x="247" y="8261"/>
                  </a:lnTo>
                  <a:cubicBezTo>
                    <a:pt x="256" y="8366"/>
                    <a:pt x="352" y="8443"/>
                    <a:pt x="448" y="8443"/>
                  </a:cubicBezTo>
                  <a:lnTo>
                    <a:pt x="476" y="8443"/>
                  </a:lnTo>
                  <a:cubicBezTo>
                    <a:pt x="601" y="8424"/>
                    <a:pt x="677" y="8319"/>
                    <a:pt x="658" y="8204"/>
                  </a:cubicBezTo>
                  <a:lnTo>
                    <a:pt x="534" y="7352"/>
                  </a:lnTo>
                  <a:lnTo>
                    <a:pt x="534" y="7352"/>
                  </a:lnTo>
                  <a:cubicBezTo>
                    <a:pt x="1834" y="8816"/>
                    <a:pt x="3652" y="9581"/>
                    <a:pt x="5492" y="9581"/>
                  </a:cubicBezTo>
                  <a:cubicBezTo>
                    <a:pt x="6754" y="9581"/>
                    <a:pt x="8026" y="9221"/>
                    <a:pt x="9147" y="8481"/>
                  </a:cubicBezTo>
                  <a:cubicBezTo>
                    <a:pt x="11903" y="6663"/>
                    <a:pt x="12899" y="3103"/>
                    <a:pt x="11482" y="117"/>
                  </a:cubicBezTo>
                  <a:lnTo>
                    <a:pt x="11482" y="117"/>
                  </a:lnTo>
                  <a:lnTo>
                    <a:pt x="11482" y="126"/>
                  </a:lnTo>
                  <a:cubicBezTo>
                    <a:pt x="11439" y="38"/>
                    <a:pt x="11367" y="1"/>
                    <a:pt x="11296" y="1"/>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5" name="Google Shape;14638;p63">
              <a:extLst>
                <a:ext uri="{FF2B5EF4-FFF2-40B4-BE49-F238E27FC236}">
                  <a16:creationId xmlns:a16="http://schemas.microsoft.com/office/drawing/2014/main" id="{7B6F7135-A06F-413A-A03B-9BA570D0B134}"/>
                </a:ext>
              </a:extLst>
            </p:cNvPr>
            <p:cNvSpPr/>
            <p:nvPr/>
          </p:nvSpPr>
          <p:spPr>
            <a:xfrm>
              <a:off x="6191390" y="1981489"/>
              <a:ext cx="338807" cy="251676"/>
            </a:xfrm>
            <a:custGeom>
              <a:avLst/>
              <a:gdLst/>
              <a:ahLst/>
              <a:cxnLst/>
              <a:rect l="l" t="t" r="r" b="b"/>
              <a:pathLst>
                <a:path w="12902" h="9584" extrusionOk="0">
                  <a:moveTo>
                    <a:pt x="7403" y="1"/>
                  </a:moveTo>
                  <a:cubicBezTo>
                    <a:pt x="6141" y="1"/>
                    <a:pt x="4870" y="360"/>
                    <a:pt x="3752" y="1100"/>
                  </a:cubicBezTo>
                  <a:cubicBezTo>
                    <a:pt x="996" y="2909"/>
                    <a:pt x="1" y="6479"/>
                    <a:pt x="1417" y="9465"/>
                  </a:cubicBezTo>
                  <a:cubicBezTo>
                    <a:pt x="1456" y="9548"/>
                    <a:pt x="1524" y="9583"/>
                    <a:pt x="1593" y="9583"/>
                  </a:cubicBezTo>
                  <a:cubicBezTo>
                    <a:pt x="1728" y="9583"/>
                    <a:pt x="1867" y="9448"/>
                    <a:pt x="1790" y="9283"/>
                  </a:cubicBezTo>
                  <a:cubicBezTo>
                    <a:pt x="1398" y="8450"/>
                    <a:pt x="1197" y="7541"/>
                    <a:pt x="1197" y="6622"/>
                  </a:cubicBezTo>
                  <a:cubicBezTo>
                    <a:pt x="1197" y="4038"/>
                    <a:pt x="2805" y="1722"/>
                    <a:pt x="5226" y="813"/>
                  </a:cubicBezTo>
                  <a:cubicBezTo>
                    <a:pt x="5937" y="546"/>
                    <a:pt x="6674" y="417"/>
                    <a:pt x="7405" y="417"/>
                  </a:cubicBezTo>
                  <a:cubicBezTo>
                    <a:pt x="9165" y="417"/>
                    <a:pt x="10884" y="1166"/>
                    <a:pt x="12088" y="2545"/>
                  </a:cubicBezTo>
                  <a:lnTo>
                    <a:pt x="11370" y="2306"/>
                  </a:lnTo>
                  <a:cubicBezTo>
                    <a:pt x="11343" y="2297"/>
                    <a:pt x="11318" y="2294"/>
                    <a:pt x="11294" y="2294"/>
                  </a:cubicBezTo>
                  <a:cubicBezTo>
                    <a:pt x="11081" y="2294"/>
                    <a:pt x="11004" y="2612"/>
                    <a:pt x="11236" y="2698"/>
                  </a:cubicBezTo>
                  <a:lnTo>
                    <a:pt x="12614" y="3148"/>
                  </a:lnTo>
                  <a:cubicBezTo>
                    <a:pt x="12634" y="3158"/>
                    <a:pt x="12653" y="3167"/>
                    <a:pt x="12672" y="3167"/>
                  </a:cubicBezTo>
                  <a:cubicBezTo>
                    <a:pt x="12806" y="3167"/>
                    <a:pt x="12901" y="3053"/>
                    <a:pt x="12882" y="2928"/>
                  </a:cubicBezTo>
                  <a:lnTo>
                    <a:pt x="12653" y="1320"/>
                  </a:lnTo>
                  <a:cubicBezTo>
                    <a:pt x="12635" y="1196"/>
                    <a:pt x="12543" y="1139"/>
                    <a:pt x="12450" y="1139"/>
                  </a:cubicBezTo>
                  <a:cubicBezTo>
                    <a:pt x="12336" y="1139"/>
                    <a:pt x="12220" y="1225"/>
                    <a:pt x="12241" y="1378"/>
                  </a:cubicBezTo>
                  <a:lnTo>
                    <a:pt x="12366" y="2229"/>
                  </a:lnTo>
                  <a:cubicBezTo>
                    <a:pt x="11066" y="765"/>
                    <a:pt x="9244" y="1"/>
                    <a:pt x="7403" y="1"/>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grpSp>
      <p:grpSp>
        <p:nvGrpSpPr>
          <p:cNvPr id="36" name="Google Shape;16276;p64">
            <a:extLst>
              <a:ext uri="{FF2B5EF4-FFF2-40B4-BE49-F238E27FC236}">
                <a16:creationId xmlns:a16="http://schemas.microsoft.com/office/drawing/2014/main" id="{C26B0E24-00EB-4107-B4FE-44DFE669668B}"/>
              </a:ext>
            </a:extLst>
          </p:cNvPr>
          <p:cNvGrpSpPr>
            <a:grpSpLocks noChangeAspect="1"/>
          </p:cNvGrpSpPr>
          <p:nvPr/>
        </p:nvGrpSpPr>
        <p:grpSpPr>
          <a:xfrm>
            <a:off x="788961" y="2198349"/>
            <a:ext cx="522267" cy="648000"/>
            <a:chOff x="2663464" y="3346815"/>
            <a:chExt cx="289528" cy="359232"/>
          </a:xfrm>
        </p:grpSpPr>
        <p:sp>
          <p:nvSpPr>
            <p:cNvPr id="37" name="Google Shape;16277;p64">
              <a:extLst>
                <a:ext uri="{FF2B5EF4-FFF2-40B4-BE49-F238E27FC236}">
                  <a16:creationId xmlns:a16="http://schemas.microsoft.com/office/drawing/2014/main" id="{BDAEB59A-699C-48FD-81D0-19F855F1B6AA}"/>
                </a:ext>
              </a:extLst>
            </p:cNvPr>
            <p:cNvSpPr/>
            <p:nvPr/>
          </p:nvSpPr>
          <p:spPr>
            <a:xfrm>
              <a:off x="2663464" y="3490676"/>
              <a:ext cx="133674" cy="140666"/>
            </a:xfrm>
            <a:custGeom>
              <a:avLst/>
              <a:gdLst/>
              <a:ahLst/>
              <a:cxnLst/>
              <a:rect l="l" t="t" r="r" b="b"/>
              <a:pathLst>
                <a:path w="5105" h="5372" extrusionOk="0">
                  <a:moveTo>
                    <a:pt x="105" y="1"/>
                  </a:moveTo>
                  <a:cubicBezTo>
                    <a:pt x="48" y="1"/>
                    <a:pt x="0" y="49"/>
                    <a:pt x="0" y="115"/>
                  </a:cubicBezTo>
                  <a:lnTo>
                    <a:pt x="0" y="2023"/>
                  </a:lnTo>
                  <a:cubicBezTo>
                    <a:pt x="0" y="2128"/>
                    <a:pt x="48" y="2233"/>
                    <a:pt x="143" y="2300"/>
                  </a:cubicBezTo>
                  <a:lnTo>
                    <a:pt x="2862" y="4179"/>
                  </a:lnTo>
                  <a:cubicBezTo>
                    <a:pt x="2958" y="4246"/>
                    <a:pt x="3015" y="4351"/>
                    <a:pt x="3015" y="4466"/>
                  </a:cubicBezTo>
                  <a:lnTo>
                    <a:pt x="3015" y="5372"/>
                  </a:lnTo>
                  <a:lnTo>
                    <a:pt x="5104" y="5372"/>
                  </a:lnTo>
                  <a:lnTo>
                    <a:pt x="5104" y="2701"/>
                  </a:lnTo>
                  <a:cubicBezTo>
                    <a:pt x="5104" y="2596"/>
                    <a:pt x="5056" y="2500"/>
                    <a:pt x="4980" y="2434"/>
                  </a:cubicBezTo>
                  <a:lnTo>
                    <a:pt x="3387" y="1184"/>
                  </a:lnTo>
                  <a:cubicBezTo>
                    <a:pt x="3369" y="1171"/>
                    <a:pt x="3345" y="1163"/>
                    <a:pt x="3321" y="1163"/>
                  </a:cubicBezTo>
                  <a:cubicBezTo>
                    <a:pt x="3293" y="1163"/>
                    <a:pt x="3264" y="1173"/>
                    <a:pt x="3244" y="1193"/>
                  </a:cubicBezTo>
                  <a:lnTo>
                    <a:pt x="2910" y="1527"/>
                  </a:lnTo>
                  <a:cubicBezTo>
                    <a:pt x="2824" y="1613"/>
                    <a:pt x="2834" y="1756"/>
                    <a:pt x="2919" y="1842"/>
                  </a:cubicBezTo>
                  <a:lnTo>
                    <a:pt x="3778" y="2624"/>
                  </a:lnTo>
                  <a:cubicBezTo>
                    <a:pt x="3864" y="2691"/>
                    <a:pt x="3864" y="2815"/>
                    <a:pt x="3788" y="2901"/>
                  </a:cubicBezTo>
                  <a:lnTo>
                    <a:pt x="3721" y="2958"/>
                  </a:lnTo>
                  <a:cubicBezTo>
                    <a:pt x="3654" y="3035"/>
                    <a:pt x="3559" y="3082"/>
                    <a:pt x="3454" y="3082"/>
                  </a:cubicBezTo>
                  <a:lnTo>
                    <a:pt x="3311" y="3082"/>
                  </a:lnTo>
                  <a:cubicBezTo>
                    <a:pt x="3158" y="3082"/>
                    <a:pt x="3005" y="3035"/>
                    <a:pt x="2881" y="2949"/>
                  </a:cubicBezTo>
                  <a:lnTo>
                    <a:pt x="1030" y="1689"/>
                  </a:lnTo>
                  <a:cubicBezTo>
                    <a:pt x="935" y="1632"/>
                    <a:pt x="878" y="1527"/>
                    <a:pt x="878" y="1413"/>
                  </a:cubicBezTo>
                  <a:lnTo>
                    <a:pt x="878" y="688"/>
                  </a:lnTo>
                  <a:cubicBezTo>
                    <a:pt x="878" y="306"/>
                    <a:pt x="573" y="1"/>
                    <a:pt x="200"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8" name="Google Shape;16278;p64">
              <a:extLst>
                <a:ext uri="{FF2B5EF4-FFF2-40B4-BE49-F238E27FC236}">
                  <a16:creationId xmlns:a16="http://schemas.microsoft.com/office/drawing/2014/main" id="{911333B0-1F3B-469E-9B77-BDFA1260979F}"/>
                </a:ext>
              </a:extLst>
            </p:cNvPr>
            <p:cNvSpPr/>
            <p:nvPr/>
          </p:nvSpPr>
          <p:spPr>
            <a:xfrm>
              <a:off x="2742386" y="3610839"/>
              <a:ext cx="54753" cy="20503"/>
            </a:xfrm>
            <a:custGeom>
              <a:avLst/>
              <a:gdLst/>
              <a:ahLst/>
              <a:cxnLst/>
              <a:rect l="l" t="t" r="r" b="b"/>
              <a:pathLst>
                <a:path w="2091" h="783" extrusionOk="0">
                  <a:moveTo>
                    <a:pt x="1" y="1"/>
                  </a:moveTo>
                  <a:lnTo>
                    <a:pt x="1" y="783"/>
                  </a:lnTo>
                  <a:lnTo>
                    <a:pt x="2090" y="783"/>
                  </a:lnTo>
                  <a:lnTo>
                    <a:pt x="2090"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39" name="Google Shape;16279;p64">
              <a:extLst>
                <a:ext uri="{FF2B5EF4-FFF2-40B4-BE49-F238E27FC236}">
                  <a16:creationId xmlns:a16="http://schemas.microsoft.com/office/drawing/2014/main" id="{6ED9A359-5DE5-41AE-A80C-2E8642D61166}"/>
                </a:ext>
              </a:extLst>
            </p:cNvPr>
            <p:cNvSpPr/>
            <p:nvPr/>
          </p:nvSpPr>
          <p:spPr>
            <a:xfrm>
              <a:off x="2819082" y="3490676"/>
              <a:ext cx="133910" cy="140666"/>
            </a:xfrm>
            <a:custGeom>
              <a:avLst/>
              <a:gdLst/>
              <a:ahLst/>
              <a:cxnLst/>
              <a:rect l="l" t="t" r="r" b="b"/>
              <a:pathLst>
                <a:path w="5114" h="5372" extrusionOk="0">
                  <a:moveTo>
                    <a:pt x="4914" y="1"/>
                  </a:moveTo>
                  <a:cubicBezTo>
                    <a:pt x="4532" y="1"/>
                    <a:pt x="4227" y="306"/>
                    <a:pt x="4227" y="688"/>
                  </a:cubicBezTo>
                  <a:lnTo>
                    <a:pt x="4227" y="1413"/>
                  </a:lnTo>
                  <a:cubicBezTo>
                    <a:pt x="4227" y="1527"/>
                    <a:pt x="4169" y="1632"/>
                    <a:pt x="4084" y="1689"/>
                  </a:cubicBezTo>
                  <a:lnTo>
                    <a:pt x="2233" y="2949"/>
                  </a:lnTo>
                  <a:cubicBezTo>
                    <a:pt x="2099" y="3035"/>
                    <a:pt x="1956" y="3082"/>
                    <a:pt x="1804" y="3082"/>
                  </a:cubicBezTo>
                  <a:lnTo>
                    <a:pt x="1651" y="3082"/>
                  </a:lnTo>
                  <a:cubicBezTo>
                    <a:pt x="1546" y="3082"/>
                    <a:pt x="1451" y="3035"/>
                    <a:pt x="1384" y="2958"/>
                  </a:cubicBezTo>
                  <a:lnTo>
                    <a:pt x="1317" y="2901"/>
                  </a:lnTo>
                  <a:cubicBezTo>
                    <a:pt x="1241" y="2815"/>
                    <a:pt x="1250" y="2691"/>
                    <a:pt x="1327" y="2624"/>
                  </a:cubicBezTo>
                  <a:lnTo>
                    <a:pt x="2185" y="1842"/>
                  </a:lnTo>
                  <a:cubicBezTo>
                    <a:pt x="2281" y="1756"/>
                    <a:pt x="2281" y="1613"/>
                    <a:pt x="2195" y="1527"/>
                  </a:cubicBezTo>
                  <a:lnTo>
                    <a:pt x="1861" y="1193"/>
                  </a:lnTo>
                  <a:cubicBezTo>
                    <a:pt x="1840" y="1173"/>
                    <a:pt x="1812" y="1163"/>
                    <a:pt x="1784" y="1163"/>
                  </a:cubicBezTo>
                  <a:cubicBezTo>
                    <a:pt x="1759" y="1163"/>
                    <a:pt x="1735" y="1171"/>
                    <a:pt x="1718" y="1184"/>
                  </a:cubicBezTo>
                  <a:lnTo>
                    <a:pt x="134" y="2443"/>
                  </a:lnTo>
                  <a:cubicBezTo>
                    <a:pt x="48" y="2500"/>
                    <a:pt x="1" y="2596"/>
                    <a:pt x="1" y="2701"/>
                  </a:cubicBezTo>
                  <a:lnTo>
                    <a:pt x="1" y="5372"/>
                  </a:lnTo>
                  <a:lnTo>
                    <a:pt x="2099" y="5372"/>
                  </a:lnTo>
                  <a:lnTo>
                    <a:pt x="2099" y="4466"/>
                  </a:lnTo>
                  <a:cubicBezTo>
                    <a:pt x="2090" y="4351"/>
                    <a:pt x="2147" y="4246"/>
                    <a:pt x="2242" y="4179"/>
                  </a:cubicBezTo>
                  <a:lnTo>
                    <a:pt x="4971" y="2300"/>
                  </a:lnTo>
                  <a:cubicBezTo>
                    <a:pt x="5057" y="2233"/>
                    <a:pt x="5114" y="2128"/>
                    <a:pt x="5114" y="2023"/>
                  </a:cubicBezTo>
                  <a:lnTo>
                    <a:pt x="5114" y="115"/>
                  </a:lnTo>
                  <a:cubicBezTo>
                    <a:pt x="5114" y="49"/>
                    <a:pt x="5057" y="1"/>
                    <a:pt x="4999"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0" name="Google Shape;16280;p64">
              <a:extLst>
                <a:ext uri="{FF2B5EF4-FFF2-40B4-BE49-F238E27FC236}">
                  <a16:creationId xmlns:a16="http://schemas.microsoft.com/office/drawing/2014/main" id="{CD4DBD1B-5656-40C1-B784-E7A6AC9AD638}"/>
                </a:ext>
              </a:extLst>
            </p:cNvPr>
            <p:cNvSpPr/>
            <p:nvPr/>
          </p:nvSpPr>
          <p:spPr>
            <a:xfrm>
              <a:off x="2819082" y="3610839"/>
              <a:ext cx="54988" cy="20503"/>
            </a:xfrm>
            <a:custGeom>
              <a:avLst/>
              <a:gdLst/>
              <a:ahLst/>
              <a:cxnLst/>
              <a:rect l="l" t="t" r="r" b="b"/>
              <a:pathLst>
                <a:path w="2100" h="783" extrusionOk="0">
                  <a:moveTo>
                    <a:pt x="1" y="1"/>
                  </a:moveTo>
                  <a:lnTo>
                    <a:pt x="1" y="783"/>
                  </a:lnTo>
                  <a:lnTo>
                    <a:pt x="2099" y="783"/>
                  </a:lnTo>
                  <a:lnTo>
                    <a:pt x="2099"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1" name="Google Shape;16281;p64">
              <a:extLst>
                <a:ext uri="{FF2B5EF4-FFF2-40B4-BE49-F238E27FC236}">
                  <a16:creationId xmlns:a16="http://schemas.microsoft.com/office/drawing/2014/main" id="{3C70A401-43F0-429B-A9D7-C823AFE2BD22}"/>
                </a:ext>
              </a:extLst>
            </p:cNvPr>
            <p:cNvSpPr/>
            <p:nvPr/>
          </p:nvSpPr>
          <p:spPr>
            <a:xfrm>
              <a:off x="2714918" y="3346815"/>
              <a:ext cx="167898" cy="178189"/>
            </a:xfrm>
            <a:custGeom>
              <a:avLst/>
              <a:gdLst/>
              <a:ahLst/>
              <a:cxnLst/>
              <a:rect l="l" t="t" r="r" b="b"/>
              <a:pathLst>
                <a:path w="6412" h="6805" extrusionOk="0">
                  <a:moveTo>
                    <a:pt x="3548" y="1"/>
                  </a:moveTo>
                  <a:cubicBezTo>
                    <a:pt x="2981" y="1"/>
                    <a:pt x="2401" y="173"/>
                    <a:pt x="1880" y="553"/>
                  </a:cubicBezTo>
                  <a:cubicBezTo>
                    <a:pt x="0" y="1927"/>
                    <a:pt x="468" y="4856"/>
                    <a:pt x="2691" y="5571"/>
                  </a:cubicBezTo>
                  <a:lnTo>
                    <a:pt x="3368" y="6697"/>
                  </a:lnTo>
                  <a:cubicBezTo>
                    <a:pt x="3411" y="6769"/>
                    <a:pt x="3485" y="6804"/>
                    <a:pt x="3559" y="6804"/>
                  </a:cubicBezTo>
                  <a:cubicBezTo>
                    <a:pt x="3633" y="6804"/>
                    <a:pt x="3707" y="6769"/>
                    <a:pt x="3750" y="6697"/>
                  </a:cubicBezTo>
                  <a:lnTo>
                    <a:pt x="4436" y="5571"/>
                  </a:lnTo>
                  <a:cubicBezTo>
                    <a:pt x="5610" y="5190"/>
                    <a:pt x="6411" y="4093"/>
                    <a:pt x="6411" y="2852"/>
                  </a:cubicBezTo>
                  <a:cubicBezTo>
                    <a:pt x="6411" y="1170"/>
                    <a:pt x="5026" y="1"/>
                    <a:pt x="3548" y="1"/>
                  </a:cubicBezTo>
                  <a:close/>
                </a:path>
              </a:pathLst>
            </a:custGeom>
            <a:solidFill>
              <a:srgbClr val="94A3B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2" name="Google Shape;16282;p64">
              <a:extLst>
                <a:ext uri="{FF2B5EF4-FFF2-40B4-BE49-F238E27FC236}">
                  <a16:creationId xmlns:a16="http://schemas.microsoft.com/office/drawing/2014/main" id="{56C061A7-D272-44A6-9BF4-3160E1B09791}"/>
                </a:ext>
              </a:extLst>
            </p:cNvPr>
            <p:cNvSpPr/>
            <p:nvPr/>
          </p:nvSpPr>
          <p:spPr>
            <a:xfrm>
              <a:off x="2757887" y="3372293"/>
              <a:ext cx="101467" cy="98744"/>
            </a:xfrm>
            <a:custGeom>
              <a:avLst/>
              <a:gdLst/>
              <a:ahLst/>
              <a:cxnLst/>
              <a:rect l="l" t="t" r="r" b="b"/>
              <a:pathLst>
                <a:path w="3875" h="3771" extrusionOk="0">
                  <a:moveTo>
                    <a:pt x="1919" y="918"/>
                  </a:moveTo>
                  <a:cubicBezTo>
                    <a:pt x="2099" y="918"/>
                    <a:pt x="2280" y="968"/>
                    <a:pt x="2442" y="1068"/>
                  </a:cubicBezTo>
                  <a:cubicBezTo>
                    <a:pt x="2557" y="1145"/>
                    <a:pt x="2652" y="1240"/>
                    <a:pt x="2729" y="1364"/>
                  </a:cubicBezTo>
                  <a:cubicBezTo>
                    <a:pt x="2939" y="1679"/>
                    <a:pt x="2939" y="2080"/>
                    <a:pt x="2729" y="2404"/>
                  </a:cubicBezTo>
                  <a:cubicBezTo>
                    <a:pt x="2652" y="2519"/>
                    <a:pt x="2557" y="2623"/>
                    <a:pt x="2442" y="2700"/>
                  </a:cubicBezTo>
                  <a:cubicBezTo>
                    <a:pt x="2280" y="2800"/>
                    <a:pt x="2099" y="2850"/>
                    <a:pt x="1919" y="2850"/>
                  </a:cubicBezTo>
                  <a:cubicBezTo>
                    <a:pt x="1739" y="2850"/>
                    <a:pt x="1560" y="2800"/>
                    <a:pt x="1403" y="2700"/>
                  </a:cubicBezTo>
                  <a:cubicBezTo>
                    <a:pt x="1279" y="2623"/>
                    <a:pt x="1183" y="2519"/>
                    <a:pt x="1107" y="2404"/>
                  </a:cubicBezTo>
                  <a:cubicBezTo>
                    <a:pt x="907" y="2080"/>
                    <a:pt x="907" y="1679"/>
                    <a:pt x="1107" y="1364"/>
                  </a:cubicBezTo>
                  <a:cubicBezTo>
                    <a:pt x="1183" y="1240"/>
                    <a:pt x="1279" y="1145"/>
                    <a:pt x="1403" y="1068"/>
                  </a:cubicBezTo>
                  <a:cubicBezTo>
                    <a:pt x="1560" y="968"/>
                    <a:pt x="1739" y="918"/>
                    <a:pt x="1919" y="918"/>
                  </a:cubicBezTo>
                  <a:close/>
                  <a:moveTo>
                    <a:pt x="1918" y="0"/>
                  </a:moveTo>
                  <a:cubicBezTo>
                    <a:pt x="1808" y="0"/>
                    <a:pt x="1698" y="76"/>
                    <a:pt x="1708" y="229"/>
                  </a:cubicBezTo>
                  <a:lnTo>
                    <a:pt x="1708" y="515"/>
                  </a:lnTo>
                  <a:cubicBezTo>
                    <a:pt x="1488" y="553"/>
                    <a:pt x="1279" y="639"/>
                    <a:pt x="1097" y="773"/>
                  </a:cubicBezTo>
                  <a:lnTo>
                    <a:pt x="897" y="563"/>
                  </a:lnTo>
                  <a:cubicBezTo>
                    <a:pt x="851" y="519"/>
                    <a:pt x="801" y="501"/>
                    <a:pt x="752" y="501"/>
                  </a:cubicBezTo>
                  <a:cubicBezTo>
                    <a:pt x="588" y="501"/>
                    <a:pt x="447" y="711"/>
                    <a:pt x="601" y="859"/>
                  </a:cubicBezTo>
                  <a:lnTo>
                    <a:pt x="811" y="1068"/>
                  </a:lnTo>
                  <a:cubicBezTo>
                    <a:pt x="678" y="1250"/>
                    <a:pt x="592" y="1460"/>
                    <a:pt x="554" y="1679"/>
                  </a:cubicBezTo>
                  <a:lnTo>
                    <a:pt x="258" y="1679"/>
                  </a:lnTo>
                  <a:cubicBezTo>
                    <a:pt x="0" y="1698"/>
                    <a:pt x="0" y="2070"/>
                    <a:pt x="258" y="2089"/>
                  </a:cubicBezTo>
                  <a:lnTo>
                    <a:pt x="563" y="2089"/>
                  </a:lnTo>
                  <a:cubicBezTo>
                    <a:pt x="592" y="2318"/>
                    <a:pt x="678" y="2519"/>
                    <a:pt x="811" y="2700"/>
                  </a:cubicBezTo>
                  <a:lnTo>
                    <a:pt x="601" y="2910"/>
                  </a:lnTo>
                  <a:cubicBezTo>
                    <a:pt x="455" y="3064"/>
                    <a:pt x="595" y="3268"/>
                    <a:pt x="755" y="3268"/>
                  </a:cubicBezTo>
                  <a:cubicBezTo>
                    <a:pt x="803" y="3268"/>
                    <a:pt x="853" y="3250"/>
                    <a:pt x="897" y="3205"/>
                  </a:cubicBezTo>
                  <a:lnTo>
                    <a:pt x="1107" y="2996"/>
                  </a:lnTo>
                  <a:cubicBezTo>
                    <a:pt x="1288" y="3129"/>
                    <a:pt x="1498" y="3215"/>
                    <a:pt x="1717" y="3253"/>
                  </a:cubicBezTo>
                  <a:lnTo>
                    <a:pt x="1717" y="3549"/>
                  </a:lnTo>
                  <a:cubicBezTo>
                    <a:pt x="1703" y="3697"/>
                    <a:pt x="1813" y="3771"/>
                    <a:pt x="1924" y="3771"/>
                  </a:cubicBezTo>
                  <a:cubicBezTo>
                    <a:pt x="2035" y="3771"/>
                    <a:pt x="2147" y="3697"/>
                    <a:pt x="2137" y="3549"/>
                  </a:cubicBezTo>
                  <a:lnTo>
                    <a:pt x="2137" y="3253"/>
                  </a:lnTo>
                  <a:cubicBezTo>
                    <a:pt x="2357" y="3215"/>
                    <a:pt x="2566" y="3129"/>
                    <a:pt x="2738" y="2996"/>
                  </a:cubicBezTo>
                  <a:lnTo>
                    <a:pt x="2948" y="3205"/>
                  </a:lnTo>
                  <a:cubicBezTo>
                    <a:pt x="2995" y="3250"/>
                    <a:pt x="3046" y="3268"/>
                    <a:pt x="3095" y="3268"/>
                  </a:cubicBezTo>
                  <a:cubicBezTo>
                    <a:pt x="3259" y="3268"/>
                    <a:pt x="3398" y="3064"/>
                    <a:pt x="3244" y="2910"/>
                  </a:cubicBezTo>
                  <a:lnTo>
                    <a:pt x="3034" y="2700"/>
                  </a:lnTo>
                  <a:cubicBezTo>
                    <a:pt x="3168" y="2519"/>
                    <a:pt x="3253" y="2318"/>
                    <a:pt x="3292" y="2089"/>
                  </a:cubicBezTo>
                  <a:lnTo>
                    <a:pt x="3587" y="2089"/>
                  </a:lnTo>
                  <a:cubicBezTo>
                    <a:pt x="3596" y="2090"/>
                    <a:pt x="3605" y="2091"/>
                    <a:pt x="3613" y="2091"/>
                  </a:cubicBezTo>
                  <a:cubicBezTo>
                    <a:pt x="3874" y="2091"/>
                    <a:pt x="3874" y="1678"/>
                    <a:pt x="3613" y="1678"/>
                  </a:cubicBezTo>
                  <a:cubicBezTo>
                    <a:pt x="3605" y="1678"/>
                    <a:pt x="3596" y="1678"/>
                    <a:pt x="3587" y="1679"/>
                  </a:cubicBezTo>
                  <a:lnTo>
                    <a:pt x="3578" y="1669"/>
                  </a:lnTo>
                  <a:lnTo>
                    <a:pt x="3282" y="1669"/>
                  </a:lnTo>
                  <a:cubicBezTo>
                    <a:pt x="3253" y="1450"/>
                    <a:pt x="3168" y="1240"/>
                    <a:pt x="3034" y="1059"/>
                  </a:cubicBezTo>
                  <a:lnTo>
                    <a:pt x="3234" y="859"/>
                  </a:lnTo>
                  <a:cubicBezTo>
                    <a:pt x="3388" y="705"/>
                    <a:pt x="3250" y="496"/>
                    <a:pt x="3092" y="496"/>
                  </a:cubicBezTo>
                  <a:cubicBezTo>
                    <a:pt x="3043" y="496"/>
                    <a:pt x="2993" y="516"/>
                    <a:pt x="2948" y="563"/>
                  </a:cubicBezTo>
                  <a:lnTo>
                    <a:pt x="2738" y="773"/>
                  </a:lnTo>
                  <a:cubicBezTo>
                    <a:pt x="2557" y="639"/>
                    <a:pt x="2347" y="553"/>
                    <a:pt x="2128" y="515"/>
                  </a:cubicBezTo>
                  <a:lnTo>
                    <a:pt x="2128" y="229"/>
                  </a:lnTo>
                  <a:cubicBezTo>
                    <a:pt x="2137" y="76"/>
                    <a:pt x="2027" y="0"/>
                    <a:pt x="1918" y="0"/>
                  </a:cubicBezTo>
                  <a:close/>
                </a:path>
              </a:pathLst>
            </a:custGeom>
            <a:solidFill>
              <a:srgbClr val="53687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3" name="Google Shape;16283;p64">
              <a:extLst>
                <a:ext uri="{FF2B5EF4-FFF2-40B4-BE49-F238E27FC236}">
                  <a16:creationId xmlns:a16="http://schemas.microsoft.com/office/drawing/2014/main" id="{497939D8-E1EB-4D3B-A96A-821F3A9DE693}"/>
                </a:ext>
              </a:extLst>
            </p:cNvPr>
            <p:cNvSpPr/>
            <p:nvPr/>
          </p:nvSpPr>
          <p:spPr>
            <a:xfrm>
              <a:off x="2789597" y="3403323"/>
              <a:ext cx="36999" cy="36423"/>
            </a:xfrm>
            <a:custGeom>
              <a:avLst/>
              <a:gdLst/>
              <a:ahLst/>
              <a:cxnLst/>
              <a:rect l="l" t="t" r="r" b="b"/>
              <a:pathLst>
                <a:path w="1413" h="1391" extrusionOk="0">
                  <a:moveTo>
                    <a:pt x="726" y="418"/>
                  </a:moveTo>
                  <a:cubicBezTo>
                    <a:pt x="783" y="418"/>
                    <a:pt x="850" y="446"/>
                    <a:pt x="888" y="484"/>
                  </a:cubicBezTo>
                  <a:lnTo>
                    <a:pt x="917" y="513"/>
                  </a:lnTo>
                  <a:cubicBezTo>
                    <a:pt x="955" y="561"/>
                    <a:pt x="983" y="618"/>
                    <a:pt x="983" y="675"/>
                  </a:cubicBezTo>
                  <a:lnTo>
                    <a:pt x="983" y="694"/>
                  </a:lnTo>
                  <a:lnTo>
                    <a:pt x="983" y="713"/>
                  </a:lnTo>
                  <a:cubicBezTo>
                    <a:pt x="983" y="771"/>
                    <a:pt x="955" y="837"/>
                    <a:pt x="917" y="885"/>
                  </a:cubicBezTo>
                  <a:lnTo>
                    <a:pt x="888" y="904"/>
                  </a:lnTo>
                  <a:cubicBezTo>
                    <a:pt x="850" y="942"/>
                    <a:pt x="783" y="971"/>
                    <a:pt x="726" y="971"/>
                  </a:cubicBezTo>
                  <a:lnTo>
                    <a:pt x="697" y="971"/>
                  </a:lnTo>
                  <a:cubicBezTo>
                    <a:pt x="630" y="971"/>
                    <a:pt x="573" y="942"/>
                    <a:pt x="526" y="904"/>
                  </a:cubicBezTo>
                  <a:lnTo>
                    <a:pt x="497" y="885"/>
                  </a:lnTo>
                  <a:cubicBezTo>
                    <a:pt x="459" y="837"/>
                    <a:pt x="430" y="771"/>
                    <a:pt x="430" y="713"/>
                  </a:cubicBezTo>
                  <a:lnTo>
                    <a:pt x="430" y="694"/>
                  </a:lnTo>
                  <a:lnTo>
                    <a:pt x="430" y="675"/>
                  </a:lnTo>
                  <a:cubicBezTo>
                    <a:pt x="430" y="618"/>
                    <a:pt x="459" y="561"/>
                    <a:pt x="497" y="513"/>
                  </a:cubicBezTo>
                  <a:lnTo>
                    <a:pt x="526" y="484"/>
                  </a:lnTo>
                  <a:cubicBezTo>
                    <a:pt x="573" y="446"/>
                    <a:pt x="630" y="418"/>
                    <a:pt x="697" y="418"/>
                  </a:cubicBezTo>
                  <a:close/>
                  <a:moveTo>
                    <a:pt x="707" y="0"/>
                  </a:moveTo>
                  <a:cubicBezTo>
                    <a:pt x="635" y="0"/>
                    <a:pt x="564" y="12"/>
                    <a:pt x="497" y="36"/>
                  </a:cubicBezTo>
                  <a:cubicBezTo>
                    <a:pt x="459" y="46"/>
                    <a:pt x="421" y="65"/>
                    <a:pt x="382" y="84"/>
                  </a:cubicBezTo>
                  <a:cubicBezTo>
                    <a:pt x="258" y="151"/>
                    <a:pt x="153" y="246"/>
                    <a:pt x="87" y="380"/>
                  </a:cubicBezTo>
                  <a:cubicBezTo>
                    <a:pt x="68" y="408"/>
                    <a:pt x="58" y="446"/>
                    <a:pt x="39" y="484"/>
                  </a:cubicBezTo>
                  <a:cubicBezTo>
                    <a:pt x="1" y="628"/>
                    <a:pt x="1" y="771"/>
                    <a:pt x="39" y="904"/>
                  </a:cubicBezTo>
                  <a:cubicBezTo>
                    <a:pt x="58" y="942"/>
                    <a:pt x="68" y="981"/>
                    <a:pt x="87" y="1019"/>
                  </a:cubicBezTo>
                  <a:cubicBezTo>
                    <a:pt x="153" y="1143"/>
                    <a:pt x="258" y="1248"/>
                    <a:pt x="382" y="1314"/>
                  </a:cubicBezTo>
                  <a:cubicBezTo>
                    <a:pt x="421" y="1334"/>
                    <a:pt x="459" y="1343"/>
                    <a:pt x="497" y="1362"/>
                  </a:cubicBezTo>
                  <a:cubicBezTo>
                    <a:pt x="564" y="1381"/>
                    <a:pt x="635" y="1391"/>
                    <a:pt x="707" y="1391"/>
                  </a:cubicBezTo>
                  <a:cubicBezTo>
                    <a:pt x="778" y="1391"/>
                    <a:pt x="850" y="1381"/>
                    <a:pt x="917" y="1362"/>
                  </a:cubicBezTo>
                  <a:cubicBezTo>
                    <a:pt x="955" y="1343"/>
                    <a:pt x="993" y="1334"/>
                    <a:pt x="1031" y="1314"/>
                  </a:cubicBezTo>
                  <a:cubicBezTo>
                    <a:pt x="1155" y="1248"/>
                    <a:pt x="1260" y="1143"/>
                    <a:pt x="1327" y="1019"/>
                  </a:cubicBezTo>
                  <a:cubicBezTo>
                    <a:pt x="1346" y="981"/>
                    <a:pt x="1355" y="942"/>
                    <a:pt x="1375" y="904"/>
                  </a:cubicBezTo>
                  <a:cubicBezTo>
                    <a:pt x="1413" y="771"/>
                    <a:pt x="1413" y="628"/>
                    <a:pt x="1375" y="484"/>
                  </a:cubicBezTo>
                  <a:cubicBezTo>
                    <a:pt x="1355" y="446"/>
                    <a:pt x="1346" y="408"/>
                    <a:pt x="1327" y="380"/>
                  </a:cubicBezTo>
                  <a:cubicBezTo>
                    <a:pt x="1260" y="246"/>
                    <a:pt x="1155" y="151"/>
                    <a:pt x="1031" y="84"/>
                  </a:cubicBezTo>
                  <a:cubicBezTo>
                    <a:pt x="993" y="65"/>
                    <a:pt x="955" y="46"/>
                    <a:pt x="917" y="36"/>
                  </a:cubicBezTo>
                  <a:cubicBezTo>
                    <a:pt x="850" y="12"/>
                    <a:pt x="778" y="0"/>
                    <a:pt x="707" y="0"/>
                  </a:cubicBezTo>
                  <a:close/>
                </a:path>
              </a:pathLst>
            </a:custGeom>
            <a:solidFill>
              <a:srgbClr val="1F3D5F"/>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4" name="Google Shape;16284;p64">
              <a:extLst>
                <a:ext uri="{FF2B5EF4-FFF2-40B4-BE49-F238E27FC236}">
                  <a16:creationId xmlns:a16="http://schemas.microsoft.com/office/drawing/2014/main" id="{CD06195F-191B-4800-BE47-5155035D5319}"/>
                </a:ext>
              </a:extLst>
            </p:cNvPr>
            <p:cNvSpPr/>
            <p:nvPr/>
          </p:nvSpPr>
          <p:spPr>
            <a:xfrm>
              <a:off x="2734137" y="3660564"/>
              <a:ext cx="63001" cy="45483"/>
            </a:xfrm>
            <a:custGeom>
              <a:avLst/>
              <a:gdLst/>
              <a:ahLst/>
              <a:cxnLst/>
              <a:rect l="l" t="t" r="r" b="b"/>
              <a:pathLst>
                <a:path w="2406" h="1737" extrusionOk="0">
                  <a:moveTo>
                    <a:pt x="1" y="0"/>
                  </a:moveTo>
                  <a:lnTo>
                    <a:pt x="1" y="1517"/>
                  </a:lnTo>
                  <a:cubicBezTo>
                    <a:pt x="1" y="1641"/>
                    <a:pt x="96" y="1736"/>
                    <a:pt x="220" y="1736"/>
                  </a:cubicBezTo>
                  <a:lnTo>
                    <a:pt x="2186" y="1736"/>
                  </a:lnTo>
                  <a:cubicBezTo>
                    <a:pt x="2300" y="1736"/>
                    <a:pt x="2405" y="1641"/>
                    <a:pt x="2405" y="1517"/>
                  </a:cubicBezTo>
                  <a:lnTo>
                    <a:pt x="2405" y="0"/>
                  </a:lnTo>
                  <a:close/>
                </a:path>
              </a:pathLst>
            </a:custGeom>
            <a:solidFill>
              <a:srgbClr val="E9EEF1"/>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5" name="Google Shape;16285;p64">
              <a:extLst>
                <a:ext uri="{FF2B5EF4-FFF2-40B4-BE49-F238E27FC236}">
                  <a16:creationId xmlns:a16="http://schemas.microsoft.com/office/drawing/2014/main" id="{CD0A7990-631D-4B12-A9D5-DC1382F88EA2}"/>
                </a:ext>
              </a:extLst>
            </p:cNvPr>
            <p:cNvSpPr/>
            <p:nvPr/>
          </p:nvSpPr>
          <p:spPr>
            <a:xfrm>
              <a:off x="2734137" y="3629325"/>
              <a:ext cx="63001" cy="31265"/>
            </a:xfrm>
            <a:custGeom>
              <a:avLst/>
              <a:gdLst/>
              <a:ahLst/>
              <a:cxnLst/>
              <a:rect l="l" t="t" r="r" b="b"/>
              <a:pathLst>
                <a:path w="2406" h="1194" extrusionOk="0">
                  <a:moveTo>
                    <a:pt x="220" y="1"/>
                  </a:moveTo>
                  <a:cubicBezTo>
                    <a:pt x="106" y="1"/>
                    <a:pt x="1" y="96"/>
                    <a:pt x="1" y="220"/>
                  </a:cubicBezTo>
                  <a:lnTo>
                    <a:pt x="1" y="1193"/>
                  </a:lnTo>
                  <a:lnTo>
                    <a:pt x="2405" y="1193"/>
                  </a:lnTo>
                  <a:lnTo>
                    <a:pt x="2405" y="1"/>
                  </a:lnTo>
                  <a:close/>
                </a:path>
              </a:pathLst>
            </a:custGeom>
            <a:solidFill>
              <a:srgbClr val="95A6B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6" name="Google Shape;16286;p64">
              <a:extLst>
                <a:ext uri="{FF2B5EF4-FFF2-40B4-BE49-F238E27FC236}">
                  <a16:creationId xmlns:a16="http://schemas.microsoft.com/office/drawing/2014/main" id="{AD076ECD-0DAC-4626-B497-597B66291B03}"/>
                </a:ext>
              </a:extLst>
            </p:cNvPr>
            <p:cNvSpPr/>
            <p:nvPr/>
          </p:nvSpPr>
          <p:spPr>
            <a:xfrm>
              <a:off x="2819082" y="3660564"/>
              <a:ext cx="62975" cy="45483"/>
            </a:xfrm>
            <a:custGeom>
              <a:avLst/>
              <a:gdLst/>
              <a:ahLst/>
              <a:cxnLst/>
              <a:rect l="l" t="t" r="r" b="b"/>
              <a:pathLst>
                <a:path w="2405" h="1737" extrusionOk="0">
                  <a:moveTo>
                    <a:pt x="1" y="0"/>
                  </a:moveTo>
                  <a:lnTo>
                    <a:pt x="1" y="1517"/>
                  </a:lnTo>
                  <a:cubicBezTo>
                    <a:pt x="1" y="1641"/>
                    <a:pt x="105" y="1736"/>
                    <a:pt x="229" y="1736"/>
                  </a:cubicBezTo>
                  <a:lnTo>
                    <a:pt x="2185" y="1736"/>
                  </a:lnTo>
                  <a:cubicBezTo>
                    <a:pt x="2309" y="1736"/>
                    <a:pt x="2405" y="1641"/>
                    <a:pt x="2405" y="1517"/>
                  </a:cubicBezTo>
                  <a:lnTo>
                    <a:pt x="2405" y="0"/>
                  </a:lnTo>
                  <a:close/>
                </a:path>
              </a:pathLst>
            </a:custGeom>
            <a:solidFill>
              <a:srgbClr val="E9EEF1"/>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47" name="Google Shape;16287;p64">
              <a:extLst>
                <a:ext uri="{FF2B5EF4-FFF2-40B4-BE49-F238E27FC236}">
                  <a16:creationId xmlns:a16="http://schemas.microsoft.com/office/drawing/2014/main" id="{4E7A6B06-F482-48E6-AE1A-7AE2AE3CADE3}"/>
                </a:ext>
              </a:extLst>
            </p:cNvPr>
            <p:cNvSpPr/>
            <p:nvPr/>
          </p:nvSpPr>
          <p:spPr>
            <a:xfrm>
              <a:off x="2819082" y="3629090"/>
              <a:ext cx="62975" cy="31239"/>
            </a:xfrm>
            <a:custGeom>
              <a:avLst/>
              <a:gdLst/>
              <a:ahLst/>
              <a:cxnLst/>
              <a:rect l="l" t="t" r="r" b="b"/>
              <a:pathLst>
                <a:path w="2405" h="1193" extrusionOk="0">
                  <a:moveTo>
                    <a:pt x="1" y="0"/>
                  </a:moveTo>
                  <a:lnTo>
                    <a:pt x="1" y="1193"/>
                  </a:lnTo>
                  <a:lnTo>
                    <a:pt x="2405" y="1193"/>
                  </a:lnTo>
                  <a:lnTo>
                    <a:pt x="2405" y="219"/>
                  </a:lnTo>
                  <a:cubicBezTo>
                    <a:pt x="2405" y="95"/>
                    <a:pt x="2309" y="0"/>
                    <a:pt x="2185" y="0"/>
                  </a:cubicBezTo>
                  <a:close/>
                </a:path>
              </a:pathLst>
            </a:custGeom>
            <a:solidFill>
              <a:srgbClr val="95A6B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grpSp>
      <p:grpSp>
        <p:nvGrpSpPr>
          <p:cNvPr id="82" name="Google Shape;16107;p64">
            <a:extLst>
              <a:ext uri="{FF2B5EF4-FFF2-40B4-BE49-F238E27FC236}">
                <a16:creationId xmlns:a16="http://schemas.microsoft.com/office/drawing/2014/main" id="{A68B24CD-88B5-44A2-9ABA-62B1B12AC61C}"/>
              </a:ext>
            </a:extLst>
          </p:cNvPr>
          <p:cNvGrpSpPr>
            <a:grpSpLocks noChangeAspect="1"/>
          </p:cNvGrpSpPr>
          <p:nvPr/>
        </p:nvGrpSpPr>
        <p:grpSpPr>
          <a:xfrm>
            <a:off x="5375941" y="920090"/>
            <a:ext cx="436524" cy="720000"/>
            <a:chOff x="2689440" y="2882162"/>
            <a:chExt cx="222337" cy="366721"/>
          </a:xfrm>
        </p:grpSpPr>
        <p:sp>
          <p:nvSpPr>
            <p:cNvPr id="83" name="Google Shape;16108;p64">
              <a:extLst>
                <a:ext uri="{FF2B5EF4-FFF2-40B4-BE49-F238E27FC236}">
                  <a16:creationId xmlns:a16="http://schemas.microsoft.com/office/drawing/2014/main" id="{B729A01A-E0E7-48B4-8519-426374E59D04}"/>
                </a:ext>
              </a:extLst>
            </p:cNvPr>
            <p:cNvSpPr/>
            <p:nvPr/>
          </p:nvSpPr>
          <p:spPr>
            <a:xfrm>
              <a:off x="2689440" y="3022566"/>
              <a:ext cx="30741" cy="46976"/>
            </a:xfrm>
            <a:custGeom>
              <a:avLst/>
              <a:gdLst/>
              <a:ahLst/>
              <a:cxnLst/>
              <a:rect l="l" t="t" r="r" b="b"/>
              <a:pathLst>
                <a:path w="1174" h="1794" extrusionOk="0">
                  <a:moveTo>
                    <a:pt x="735" y="0"/>
                  </a:moveTo>
                  <a:lnTo>
                    <a:pt x="77" y="1469"/>
                  </a:lnTo>
                  <a:cubicBezTo>
                    <a:pt x="0" y="1622"/>
                    <a:pt x="115" y="1794"/>
                    <a:pt x="277" y="1794"/>
                  </a:cubicBezTo>
                  <a:lnTo>
                    <a:pt x="1174" y="1794"/>
                  </a:lnTo>
                  <a:lnTo>
                    <a:pt x="1174" y="0"/>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4" name="Google Shape;16109;p64">
              <a:extLst>
                <a:ext uri="{FF2B5EF4-FFF2-40B4-BE49-F238E27FC236}">
                  <a16:creationId xmlns:a16="http://schemas.microsoft.com/office/drawing/2014/main" id="{100AA28A-BBE2-4B45-8759-C679E20A22DB}"/>
                </a:ext>
              </a:extLst>
            </p:cNvPr>
            <p:cNvSpPr/>
            <p:nvPr/>
          </p:nvSpPr>
          <p:spPr>
            <a:xfrm>
              <a:off x="2719422" y="3061268"/>
              <a:ext cx="162635" cy="187616"/>
            </a:xfrm>
            <a:custGeom>
              <a:avLst/>
              <a:gdLst/>
              <a:ahLst/>
              <a:cxnLst/>
              <a:rect l="l" t="t" r="r" b="b"/>
              <a:pathLst>
                <a:path w="6211" h="7165" extrusionOk="0">
                  <a:moveTo>
                    <a:pt x="1622" y="1"/>
                  </a:moveTo>
                  <a:lnTo>
                    <a:pt x="1622" y="4466"/>
                  </a:lnTo>
                  <a:cubicBezTo>
                    <a:pt x="1622" y="4513"/>
                    <a:pt x="1603" y="4561"/>
                    <a:pt x="1584" y="4599"/>
                  </a:cubicBezTo>
                  <a:lnTo>
                    <a:pt x="76" y="6812"/>
                  </a:lnTo>
                  <a:cubicBezTo>
                    <a:pt x="0" y="6908"/>
                    <a:pt x="19" y="7041"/>
                    <a:pt x="115" y="7108"/>
                  </a:cubicBezTo>
                  <a:cubicBezTo>
                    <a:pt x="154" y="7148"/>
                    <a:pt x="204" y="7165"/>
                    <a:pt x="256" y="7165"/>
                  </a:cubicBezTo>
                  <a:cubicBezTo>
                    <a:pt x="278" y="7165"/>
                    <a:pt x="301" y="7162"/>
                    <a:pt x="324" y="7156"/>
                  </a:cubicBezTo>
                  <a:lnTo>
                    <a:pt x="5991" y="5477"/>
                  </a:lnTo>
                  <a:cubicBezTo>
                    <a:pt x="6153" y="5429"/>
                    <a:pt x="6211" y="5238"/>
                    <a:pt x="6096" y="5114"/>
                  </a:cubicBezTo>
                  <a:lnTo>
                    <a:pt x="5314" y="4217"/>
                  </a:lnTo>
                  <a:lnTo>
                    <a:pt x="5314"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5" name="Google Shape;16110;p64">
              <a:extLst>
                <a:ext uri="{FF2B5EF4-FFF2-40B4-BE49-F238E27FC236}">
                  <a16:creationId xmlns:a16="http://schemas.microsoft.com/office/drawing/2014/main" id="{B53B920B-F63C-499B-9020-DAC6C3B9174B}"/>
                </a:ext>
              </a:extLst>
            </p:cNvPr>
            <p:cNvSpPr/>
            <p:nvPr/>
          </p:nvSpPr>
          <p:spPr>
            <a:xfrm>
              <a:off x="2761867" y="3061268"/>
              <a:ext cx="96701" cy="86227"/>
            </a:xfrm>
            <a:custGeom>
              <a:avLst/>
              <a:gdLst/>
              <a:ahLst/>
              <a:cxnLst/>
              <a:rect l="l" t="t" r="r" b="b"/>
              <a:pathLst>
                <a:path w="3693" h="3293" extrusionOk="0">
                  <a:moveTo>
                    <a:pt x="1" y="1"/>
                  </a:moveTo>
                  <a:lnTo>
                    <a:pt x="1" y="3292"/>
                  </a:lnTo>
                  <a:lnTo>
                    <a:pt x="106" y="3292"/>
                  </a:lnTo>
                  <a:lnTo>
                    <a:pt x="3483" y="1432"/>
                  </a:lnTo>
                  <a:cubicBezTo>
                    <a:pt x="3550" y="1394"/>
                    <a:pt x="3626" y="1356"/>
                    <a:pt x="3693" y="1317"/>
                  </a:cubicBezTo>
                  <a:lnTo>
                    <a:pt x="3693" y="1"/>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6" name="Google Shape;16111;p64">
              <a:extLst>
                <a:ext uri="{FF2B5EF4-FFF2-40B4-BE49-F238E27FC236}">
                  <a16:creationId xmlns:a16="http://schemas.microsoft.com/office/drawing/2014/main" id="{BCF38556-C852-4A71-86F6-EEDD375755CD}"/>
                </a:ext>
              </a:extLst>
            </p:cNvPr>
            <p:cNvSpPr/>
            <p:nvPr/>
          </p:nvSpPr>
          <p:spPr>
            <a:xfrm>
              <a:off x="2722407" y="3171690"/>
              <a:ext cx="159650" cy="77193"/>
            </a:xfrm>
            <a:custGeom>
              <a:avLst/>
              <a:gdLst/>
              <a:ahLst/>
              <a:cxnLst/>
              <a:rect l="l" t="t" r="r" b="b"/>
              <a:pathLst>
                <a:path w="6097" h="2948" extrusionOk="0">
                  <a:moveTo>
                    <a:pt x="5200" y="0"/>
                  </a:moveTo>
                  <a:cubicBezTo>
                    <a:pt x="5181" y="0"/>
                    <a:pt x="1279" y="2176"/>
                    <a:pt x="1" y="2891"/>
                  </a:cubicBezTo>
                  <a:cubicBezTo>
                    <a:pt x="40" y="2931"/>
                    <a:pt x="90" y="2948"/>
                    <a:pt x="142" y="2948"/>
                  </a:cubicBezTo>
                  <a:cubicBezTo>
                    <a:pt x="164" y="2948"/>
                    <a:pt x="187" y="2945"/>
                    <a:pt x="210" y="2939"/>
                  </a:cubicBezTo>
                  <a:lnTo>
                    <a:pt x="5877" y="1260"/>
                  </a:lnTo>
                  <a:cubicBezTo>
                    <a:pt x="6039" y="1212"/>
                    <a:pt x="6097" y="1012"/>
                    <a:pt x="5982" y="888"/>
                  </a:cubicBezTo>
                  <a:lnTo>
                    <a:pt x="5200" y="0"/>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7" name="Google Shape;16112;p64">
              <a:extLst>
                <a:ext uri="{FF2B5EF4-FFF2-40B4-BE49-F238E27FC236}">
                  <a16:creationId xmlns:a16="http://schemas.microsoft.com/office/drawing/2014/main" id="{BB282C69-5E23-4794-BD2D-F91518694C32}"/>
                </a:ext>
              </a:extLst>
            </p:cNvPr>
            <p:cNvSpPr/>
            <p:nvPr/>
          </p:nvSpPr>
          <p:spPr>
            <a:xfrm>
              <a:off x="2708659" y="2882162"/>
              <a:ext cx="203117" cy="254335"/>
            </a:xfrm>
            <a:custGeom>
              <a:avLst/>
              <a:gdLst/>
              <a:ahLst/>
              <a:cxnLst/>
              <a:rect l="l" t="t" r="r" b="b"/>
              <a:pathLst>
                <a:path w="7757" h="9713" extrusionOk="0">
                  <a:moveTo>
                    <a:pt x="3874" y="1"/>
                  </a:moveTo>
                  <a:cubicBezTo>
                    <a:pt x="1737" y="1"/>
                    <a:pt x="1" y="1680"/>
                    <a:pt x="1" y="3750"/>
                  </a:cubicBezTo>
                  <a:cubicBezTo>
                    <a:pt x="1" y="3807"/>
                    <a:pt x="1" y="6259"/>
                    <a:pt x="1" y="7995"/>
                  </a:cubicBezTo>
                  <a:lnTo>
                    <a:pt x="1" y="8424"/>
                  </a:lnTo>
                  <a:lnTo>
                    <a:pt x="1" y="9025"/>
                  </a:lnTo>
                  <a:cubicBezTo>
                    <a:pt x="1" y="9398"/>
                    <a:pt x="316" y="9712"/>
                    <a:pt x="688" y="9712"/>
                  </a:cubicBezTo>
                  <a:lnTo>
                    <a:pt x="2033" y="9712"/>
                  </a:lnTo>
                  <a:lnTo>
                    <a:pt x="5305" y="7900"/>
                  </a:lnTo>
                  <a:cubicBezTo>
                    <a:pt x="6822" y="7070"/>
                    <a:pt x="7757" y="5477"/>
                    <a:pt x="7757" y="3750"/>
                  </a:cubicBezTo>
                  <a:cubicBezTo>
                    <a:pt x="7757" y="1680"/>
                    <a:pt x="6021" y="1"/>
                    <a:pt x="3874"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8" name="Google Shape;16113;p64">
              <a:extLst>
                <a:ext uri="{FF2B5EF4-FFF2-40B4-BE49-F238E27FC236}">
                  <a16:creationId xmlns:a16="http://schemas.microsoft.com/office/drawing/2014/main" id="{11FDABE9-1038-4B62-8165-E1417DF13356}"/>
                </a:ext>
              </a:extLst>
            </p:cNvPr>
            <p:cNvSpPr/>
            <p:nvPr/>
          </p:nvSpPr>
          <p:spPr>
            <a:xfrm>
              <a:off x="2708659" y="3091512"/>
              <a:ext cx="40246" cy="11260"/>
            </a:xfrm>
            <a:custGeom>
              <a:avLst/>
              <a:gdLst/>
              <a:ahLst/>
              <a:cxnLst/>
              <a:rect l="l" t="t" r="r" b="b"/>
              <a:pathLst>
                <a:path w="1537" h="430" extrusionOk="0">
                  <a:moveTo>
                    <a:pt x="1" y="0"/>
                  </a:moveTo>
                  <a:lnTo>
                    <a:pt x="1" y="429"/>
                  </a:lnTo>
                  <a:lnTo>
                    <a:pt x="1317" y="429"/>
                  </a:lnTo>
                  <a:cubicBezTo>
                    <a:pt x="1441" y="429"/>
                    <a:pt x="1537" y="334"/>
                    <a:pt x="1537" y="220"/>
                  </a:cubicBezTo>
                  <a:cubicBezTo>
                    <a:pt x="1537" y="96"/>
                    <a:pt x="1441" y="0"/>
                    <a:pt x="1327" y="0"/>
                  </a:cubicBez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89" name="Google Shape;16114;p64">
              <a:extLst>
                <a:ext uri="{FF2B5EF4-FFF2-40B4-BE49-F238E27FC236}">
                  <a16:creationId xmlns:a16="http://schemas.microsoft.com/office/drawing/2014/main" id="{64DABF89-D9B1-4D13-9A8D-738247318C7B}"/>
                </a:ext>
              </a:extLst>
            </p:cNvPr>
            <p:cNvSpPr/>
            <p:nvPr/>
          </p:nvSpPr>
          <p:spPr>
            <a:xfrm>
              <a:off x="2755871" y="2907641"/>
              <a:ext cx="127181" cy="127181"/>
            </a:xfrm>
            <a:custGeom>
              <a:avLst/>
              <a:gdLst/>
              <a:ahLst/>
              <a:cxnLst/>
              <a:rect l="l" t="t" r="r" b="b"/>
              <a:pathLst>
                <a:path w="4857" h="4857" extrusionOk="0">
                  <a:moveTo>
                    <a:pt x="2434" y="1"/>
                  </a:moveTo>
                  <a:cubicBezTo>
                    <a:pt x="1088" y="1"/>
                    <a:pt x="1" y="1088"/>
                    <a:pt x="1" y="2424"/>
                  </a:cubicBezTo>
                  <a:cubicBezTo>
                    <a:pt x="1" y="3769"/>
                    <a:pt x="1088" y="4857"/>
                    <a:pt x="2434" y="4857"/>
                  </a:cubicBezTo>
                  <a:cubicBezTo>
                    <a:pt x="3769" y="4857"/>
                    <a:pt x="4857" y="3769"/>
                    <a:pt x="4857" y="2424"/>
                  </a:cubicBezTo>
                  <a:cubicBezTo>
                    <a:pt x="4857" y="1088"/>
                    <a:pt x="3769" y="1"/>
                    <a:pt x="2434" y="1"/>
                  </a:cubicBezTo>
                  <a:close/>
                </a:path>
              </a:pathLst>
            </a:custGeom>
            <a:solidFill>
              <a:srgbClr val="9DABB7"/>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90" name="Google Shape;16115;p64">
              <a:extLst>
                <a:ext uri="{FF2B5EF4-FFF2-40B4-BE49-F238E27FC236}">
                  <a16:creationId xmlns:a16="http://schemas.microsoft.com/office/drawing/2014/main" id="{FAFCE26E-BBCC-497D-96E5-F0674BB966D0}"/>
                </a:ext>
              </a:extLst>
            </p:cNvPr>
            <p:cNvSpPr/>
            <p:nvPr/>
          </p:nvSpPr>
          <p:spPr>
            <a:xfrm>
              <a:off x="2788602" y="2927122"/>
              <a:ext cx="84028" cy="60985"/>
            </a:xfrm>
            <a:custGeom>
              <a:avLst/>
              <a:gdLst/>
              <a:ahLst/>
              <a:cxnLst/>
              <a:rect l="l" t="t" r="r" b="b"/>
              <a:pathLst>
                <a:path w="3209" h="2329" extrusionOk="0">
                  <a:moveTo>
                    <a:pt x="1613" y="430"/>
                  </a:moveTo>
                  <a:cubicBezTo>
                    <a:pt x="2262" y="430"/>
                    <a:pt x="2586" y="1222"/>
                    <a:pt x="2128" y="1680"/>
                  </a:cubicBezTo>
                  <a:cubicBezTo>
                    <a:pt x="1981" y="1827"/>
                    <a:pt x="1794" y="1897"/>
                    <a:pt x="1611" y="1897"/>
                  </a:cubicBezTo>
                  <a:cubicBezTo>
                    <a:pt x="1331" y="1897"/>
                    <a:pt x="1057" y="1735"/>
                    <a:pt x="936" y="1441"/>
                  </a:cubicBezTo>
                  <a:cubicBezTo>
                    <a:pt x="735" y="964"/>
                    <a:pt x="1088" y="430"/>
                    <a:pt x="1613" y="430"/>
                  </a:cubicBezTo>
                  <a:close/>
                  <a:moveTo>
                    <a:pt x="1628" y="0"/>
                  </a:moveTo>
                  <a:cubicBezTo>
                    <a:pt x="1480" y="0"/>
                    <a:pt x="1324" y="30"/>
                    <a:pt x="1165" y="96"/>
                  </a:cubicBezTo>
                  <a:cubicBezTo>
                    <a:pt x="1" y="583"/>
                    <a:pt x="344" y="2329"/>
                    <a:pt x="1613" y="2329"/>
                  </a:cubicBezTo>
                  <a:cubicBezTo>
                    <a:pt x="1918" y="2329"/>
                    <a:pt x="2214" y="2205"/>
                    <a:pt x="2433" y="1985"/>
                  </a:cubicBezTo>
                  <a:cubicBezTo>
                    <a:pt x="3208" y="1210"/>
                    <a:pt x="2572" y="0"/>
                    <a:pt x="1628" y="0"/>
                  </a:cubicBezTo>
                  <a:close/>
                </a:path>
              </a:pathLst>
            </a:custGeom>
            <a:solidFill>
              <a:srgbClr val="E7ECF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1" name="Google Shape;16116;p64">
              <a:extLst>
                <a:ext uri="{FF2B5EF4-FFF2-40B4-BE49-F238E27FC236}">
                  <a16:creationId xmlns:a16="http://schemas.microsoft.com/office/drawing/2014/main" id="{EBCFE9A9-3E1B-4222-A6B6-47DA0581B22C}"/>
                </a:ext>
              </a:extLst>
            </p:cNvPr>
            <p:cNvSpPr/>
            <p:nvPr/>
          </p:nvSpPr>
          <p:spPr>
            <a:xfrm>
              <a:off x="2777369" y="2969385"/>
              <a:ext cx="44017" cy="39696"/>
            </a:xfrm>
            <a:custGeom>
              <a:avLst/>
              <a:gdLst/>
              <a:ahLst/>
              <a:cxnLst/>
              <a:rect l="l" t="t" r="r" b="b"/>
              <a:pathLst>
                <a:path w="1681" h="1516" extrusionOk="0">
                  <a:moveTo>
                    <a:pt x="1369" y="1"/>
                  </a:moveTo>
                  <a:cubicBezTo>
                    <a:pt x="1319" y="1"/>
                    <a:pt x="1268" y="20"/>
                    <a:pt x="1221" y="66"/>
                  </a:cubicBezTo>
                  <a:lnTo>
                    <a:pt x="143" y="1153"/>
                  </a:lnTo>
                  <a:cubicBezTo>
                    <a:pt x="0" y="1287"/>
                    <a:pt x="96" y="1516"/>
                    <a:pt x="296" y="1516"/>
                  </a:cubicBezTo>
                  <a:cubicBezTo>
                    <a:pt x="344" y="1516"/>
                    <a:pt x="401" y="1497"/>
                    <a:pt x="439" y="1449"/>
                  </a:cubicBezTo>
                  <a:lnTo>
                    <a:pt x="1527" y="371"/>
                  </a:lnTo>
                  <a:cubicBezTo>
                    <a:pt x="1681" y="217"/>
                    <a:pt x="1536" y="1"/>
                    <a:pt x="1369" y="1"/>
                  </a:cubicBezTo>
                  <a:close/>
                </a:path>
              </a:pathLst>
            </a:custGeom>
            <a:solidFill>
              <a:srgbClr val="E7ECF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grpSp>
      <p:grpSp>
        <p:nvGrpSpPr>
          <p:cNvPr id="92" name="Google Shape;14848;p63">
            <a:extLst>
              <a:ext uri="{FF2B5EF4-FFF2-40B4-BE49-F238E27FC236}">
                <a16:creationId xmlns:a16="http://schemas.microsoft.com/office/drawing/2014/main" id="{751436E1-08C7-4B5B-B14E-B271AE7C22F4}"/>
              </a:ext>
            </a:extLst>
          </p:cNvPr>
          <p:cNvGrpSpPr>
            <a:grpSpLocks noChangeAspect="1"/>
          </p:cNvGrpSpPr>
          <p:nvPr/>
        </p:nvGrpSpPr>
        <p:grpSpPr>
          <a:xfrm>
            <a:off x="5185988" y="2060848"/>
            <a:ext cx="1177141" cy="720000"/>
            <a:chOff x="5310288" y="2956312"/>
            <a:chExt cx="432292" cy="264412"/>
          </a:xfrm>
        </p:grpSpPr>
        <p:sp>
          <p:nvSpPr>
            <p:cNvPr id="93" name="Google Shape;14849;p63">
              <a:extLst>
                <a:ext uri="{FF2B5EF4-FFF2-40B4-BE49-F238E27FC236}">
                  <a16:creationId xmlns:a16="http://schemas.microsoft.com/office/drawing/2014/main" id="{0EA627CC-5D20-4005-AEAE-85DE04784DAF}"/>
                </a:ext>
              </a:extLst>
            </p:cNvPr>
            <p:cNvSpPr/>
            <p:nvPr/>
          </p:nvSpPr>
          <p:spPr>
            <a:xfrm>
              <a:off x="5491220" y="3151083"/>
              <a:ext cx="69642" cy="69642"/>
            </a:xfrm>
            <a:custGeom>
              <a:avLst/>
              <a:gdLst/>
              <a:ahLst/>
              <a:cxnLst/>
              <a:rect l="l" t="t" r="r" b="b"/>
              <a:pathLst>
                <a:path w="2652" h="2652" extrusionOk="0">
                  <a:moveTo>
                    <a:pt x="1322" y="1"/>
                  </a:moveTo>
                  <a:cubicBezTo>
                    <a:pt x="594" y="1"/>
                    <a:pt x="1" y="594"/>
                    <a:pt x="1" y="1321"/>
                  </a:cubicBezTo>
                  <a:cubicBezTo>
                    <a:pt x="1" y="2058"/>
                    <a:pt x="594" y="2652"/>
                    <a:pt x="1322" y="2652"/>
                  </a:cubicBezTo>
                  <a:cubicBezTo>
                    <a:pt x="2058" y="2652"/>
                    <a:pt x="2652" y="2058"/>
                    <a:pt x="2652" y="1321"/>
                  </a:cubicBezTo>
                  <a:cubicBezTo>
                    <a:pt x="2652" y="594"/>
                    <a:pt x="2058" y="1"/>
                    <a:pt x="1322" y="1"/>
                  </a:cubicBezTo>
                  <a:close/>
                </a:path>
              </a:pathLst>
            </a:custGeom>
            <a:solidFill>
              <a:srgbClr val="EDF1F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4" name="Google Shape;14850;p63">
              <a:extLst>
                <a:ext uri="{FF2B5EF4-FFF2-40B4-BE49-F238E27FC236}">
                  <a16:creationId xmlns:a16="http://schemas.microsoft.com/office/drawing/2014/main" id="{64B212BE-273D-48E2-9694-925890BCA818}"/>
                </a:ext>
              </a:extLst>
            </p:cNvPr>
            <p:cNvSpPr/>
            <p:nvPr/>
          </p:nvSpPr>
          <p:spPr>
            <a:xfrm>
              <a:off x="5505059" y="3164896"/>
              <a:ext cx="41727" cy="41753"/>
            </a:xfrm>
            <a:custGeom>
              <a:avLst/>
              <a:gdLst/>
              <a:ahLst/>
              <a:cxnLst/>
              <a:rect l="l" t="t" r="r" b="b"/>
              <a:pathLst>
                <a:path w="1589" h="1590" extrusionOk="0">
                  <a:moveTo>
                    <a:pt x="795" y="1"/>
                  </a:moveTo>
                  <a:cubicBezTo>
                    <a:pt x="364" y="1"/>
                    <a:pt x="0" y="355"/>
                    <a:pt x="0" y="795"/>
                  </a:cubicBezTo>
                  <a:cubicBezTo>
                    <a:pt x="0" y="1235"/>
                    <a:pt x="364" y="1590"/>
                    <a:pt x="795" y="1590"/>
                  </a:cubicBezTo>
                  <a:cubicBezTo>
                    <a:pt x="1235" y="1590"/>
                    <a:pt x="1589" y="1235"/>
                    <a:pt x="1589" y="795"/>
                  </a:cubicBezTo>
                  <a:cubicBezTo>
                    <a:pt x="1589" y="355"/>
                    <a:pt x="1235" y="1"/>
                    <a:pt x="795" y="1"/>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5" name="Google Shape;14851;p63">
              <a:extLst>
                <a:ext uri="{FF2B5EF4-FFF2-40B4-BE49-F238E27FC236}">
                  <a16:creationId xmlns:a16="http://schemas.microsoft.com/office/drawing/2014/main" id="{841D28C5-6D4F-435E-93E4-13E8047534F8}"/>
                </a:ext>
              </a:extLst>
            </p:cNvPr>
            <p:cNvSpPr/>
            <p:nvPr/>
          </p:nvSpPr>
          <p:spPr>
            <a:xfrm>
              <a:off x="5589747" y="2956312"/>
              <a:ext cx="152833" cy="153070"/>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solidFill>
              <a:srgbClr val="657E9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6" name="Google Shape;14852;p63">
              <a:extLst>
                <a:ext uri="{FF2B5EF4-FFF2-40B4-BE49-F238E27FC236}">
                  <a16:creationId xmlns:a16="http://schemas.microsoft.com/office/drawing/2014/main" id="{1EEC3D59-D298-49D0-A4DE-1FD44CB839DD}"/>
                </a:ext>
              </a:extLst>
            </p:cNvPr>
            <p:cNvSpPr/>
            <p:nvPr/>
          </p:nvSpPr>
          <p:spPr>
            <a:xfrm>
              <a:off x="5631212" y="2956312"/>
              <a:ext cx="111369" cy="152833"/>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solidFill>
              <a:srgbClr val="657E9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7" name="Google Shape;14853;p63">
              <a:extLst>
                <a:ext uri="{FF2B5EF4-FFF2-40B4-BE49-F238E27FC236}">
                  <a16:creationId xmlns:a16="http://schemas.microsoft.com/office/drawing/2014/main" id="{B59C8BA2-E2A0-4953-BB9B-E4027CB22CE4}"/>
                </a:ext>
              </a:extLst>
            </p:cNvPr>
            <p:cNvSpPr/>
            <p:nvPr/>
          </p:nvSpPr>
          <p:spPr>
            <a:xfrm>
              <a:off x="5588487" y="3071909"/>
              <a:ext cx="153332" cy="120927"/>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solidFill>
              <a:srgbClr val="ACBDC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8" name="Google Shape;14854;p63">
              <a:extLst>
                <a:ext uri="{FF2B5EF4-FFF2-40B4-BE49-F238E27FC236}">
                  <a16:creationId xmlns:a16="http://schemas.microsoft.com/office/drawing/2014/main" id="{52E16CB5-33CB-4FA2-B476-337DB6BD1335}"/>
                </a:ext>
              </a:extLst>
            </p:cNvPr>
            <p:cNvSpPr/>
            <p:nvPr/>
          </p:nvSpPr>
          <p:spPr>
            <a:xfrm>
              <a:off x="5639247" y="3071909"/>
              <a:ext cx="52047" cy="33954"/>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solidFill>
              <a:srgbClr val="96ABB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99" name="Google Shape;14855;p63">
              <a:extLst>
                <a:ext uri="{FF2B5EF4-FFF2-40B4-BE49-F238E27FC236}">
                  <a16:creationId xmlns:a16="http://schemas.microsoft.com/office/drawing/2014/main" id="{3A56FC6F-4A7F-4198-AD1A-0A583C32CB39}"/>
                </a:ext>
              </a:extLst>
            </p:cNvPr>
            <p:cNvSpPr/>
            <p:nvPr/>
          </p:nvSpPr>
          <p:spPr>
            <a:xfrm>
              <a:off x="5588749" y="3116656"/>
              <a:ext cx="153070" cy="76180"/>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solidFill>
              <a:srgbClr val="BCC4C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0" name="Google Shape;14856;p63">
              <a:extLst>
                <a:ext uri="{FF2B5EF4-FFF2-40B4-BE49-F238E27FC236}">
                  <a16:creationId xmlns:a16="http://schemas.microsoft.com/office/drawing/2014/main" id="{EAA50CEB-3FFB-482E-8D3F-C52A86FFE51A}"/>
                </a:ext>
              </a:extLst>
            </p:cNvPr>
            <p:cNvSpPr/>
            <p:nvPr/>
          </p:nvSpPr>
          <p:spPr>
            <a:xfrm>
              <a:off x="5614116" y="3005314"/>
              <a:ext cx="102073" cy="83717"/>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solidFill>
              <a:srgbClr val="BECBD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1" name="Google Shape;14857;p63">
              <a:extLst>
                <a:ext uri="{FF2B5EF4-FFF2-40B4-BE49-F238E27FC236}">
                  <a16:creationId xmlns:a16="http://schemas.microsoft.com/office/drawing/2014/main" id="{E933E2BC-F310-4A3C-AA60-DE90EDF770C0}"/>
                </a:ext>
              </a:extLst>
            </p:cNvPr>
            <p:cNvSpPr/>
            <p:nvPr/>
          </p:nvSpPr>
          <p:spPr>
            <a:xfrm>
              <a:off x="5614116" y="3005314"/>
              <a:ext cx="102073" cy="82955"/>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solidFill>
              <a:srgbClr val="ACBDC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2" name="Google Shape;14858;p63">
              <a:extLst>
                <a:ext uri="{FF2B5EF4-FFF2-40B4-BE49-F238E27FC236}">
                  <a16:creationId xmlns:a16="http://schemas.microsoft.com/office/drawing/2014/main" id="{C1579CA8-A09C-4B40-894E-3B1AD07744A6}"/>
                </a:ext>
              </a:extLst>
            </p:cNvPr>
            <p:cNvSpPr/>
            <p:nvPr/>
          </p:nvSpPr>
          <p:spPr>
            <a:xfrm>
              <a:off x="5588749" y="3133751"/>
              <a:ext cx="33954" cy="59085"/>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solidFill>
              <a:srgbClr val="D2DBE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3" name="Google Shape;14859;p63">
              <a:extLst>
                <a:ext uri="{FF2B5EF4-FFF2-40B4-BE49-F238E27FC236}">
                  <a16:creationId xmlns:a16="http://schemas.microsoft.com/office/drawing/2014/main" id="{4D896730-DF7C-4AAF-97B3-AE55603D658D}"/>
                </a:ext>
              </a:extLst>
            </p:cNvPr>
            <p:cNvSpPr/>
            <p:nvPr/>
          </p:nvSpPr>
          <p:spPr>
            <a:xfrm>
              <a:off x="5707602" y="3133751"/>
              <a:ext cx="34217" cy="59085"/>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solidFill>
              <a:srgbClr val="D2DBE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4" name="Google Shape;14860;p63">
              <a:extLst>
                <a:ext uri="{FF2B5EF4-FFF2-40B4-BE49-F238E27FC236}">
                  <a16:creationId xmlns:a16="http://schemas.microsoft.com/office/drawing/2014/main" id="{7514A0F9-89EA-47C2-9838-22A94EC85459}"/>
                </a:ext>
              </a:extLst>
            </p:cNvPr>
            <p:cNvSpPr/>
            <p:nvPr/>
          </p:nvSpPr>
          <p:spPr>
            <a:xfrm>
              <a:off x="5335419" y="2971648"/>
              <a:ext cx="41727" cy="91752"/>
            </a:xfrm>
            <a:custGeom>
              <a:avLst/>
              <a:gdLst/>
              <a:ahLst/>
              <a:cxnLst/>
              <a:rect l="l" t="t" r="r" b="b"/>
              <a:pathLst>
                <a:path w="1589" h="3494" extrusionOk="0">
                  <a:moveTo>
                    <a:pt x="957" y="0"/>
                  </a:moveTo>
                  <a:cubicBezTo>
                    <a:pt x="431" y="0"/>
                    <a:pt x="0" y="421"/>
                    <a:pt x="0" y="948"/>
                  </a:cubicBezTo>
                  <a:lnTo>
                    <a:pt x="0" y="1178"/>
                  </a:lnTo>
                  <a:cubicBezTo>
                    <a:pt x="0" y="1446"/>
                    <a:pt x="39" y="1713"/>
                    <a:pt x="134" y="1981"/>
                  </a:cubicBezTo>
                  <a:lnTo>
                    <a:pt x="632" y="3494"/>
                  </a:lnTo>
                  <a:lnTo>
                    <a:pt x="1589" y="3494"/>
                  </a:lnTo>
                  <a:lnTo>
                    <a:pt x="1589" y="0"/>
                  </a:lnTo>
                  <a:close/>
                </a:path>
              </a:pathLst>
            </a:custGeom>
            <a:solidFill>
              <a:srgbClr val="657E9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5" name="Google Shape;14861;p63">
              <a:extLst>
                <a:ext uri="{FF2B5EF4-FFF2-40B4-BE49-F238E27FC236}">
                  <a16:creationId xmlns:a16="http://schemas.microsoft.com/office/drawing/2014/main" id="{CEA2D673-C555-4A4D-BEFA-33A038C6594E}"/>
                </a:ext>
              </a:extLst>
            </p:cNvPr>
            <p:cNvSpPr/>
            <p:nvPr/>
          </p:nvSpPr>
          <p:spPr>
            <a:xfrm>
              <a:off x="5351989" y="2963114"/>
              <a:ext cx="100313" cy="100287"/>
            </a:xfrm>
            <a:custGeom>
              <a:avLst/>
              <a:gdLst/>
              <a:ahLst/>
              <a:cxnLst/>
              <a:rect l="l" t="t" r="r" b="b"/>
              <a:pathLst>
                <a:path w="3820" h="3819" extrusionOk="0">
                  <a:moveTo>
                    <a:pt x="958" y="0"/>
                  </a:moveTo>
                  <a:cubicBezTo>
                    <a:pt x="432" y="0"/>
                    <a:pt x="1" y="431"/>
                    <a:pt x="1" y="957"/>
                  </a:cubicBezTo>
                  <a:cubicBezTo>
                    <a:pt x="1" y="1311"/>
                    <a:pt x="288" y="1598"/>
                    <a:pt x="642" y="1598"/>
                  </a:cubicBezTo>
                  <a:lnTo>
                    <a:pt x="3188" y="3819"/>
                  </a:lnTo>
                  <a:lnTo>
                    <a:pt x="3724" y="1933"/>
                  </a:lnTo>
                  <a:cubicBezTo>
                    <a:pt x="3791" y="1704"/>
                    <a:pt x="3819" y="1474"/>
                    <a:pt x="3819" y="1235"/>
                  </a:cubicBezTo>
                  <a:lnTo>
                    <a:pt x="3819" y="641"/>
                  </a:lnTo>
                  <a:cubicBezTo>
                    <a:pt x="3819" y="287"/>
                    <a:pt x="3542" y="0"/>
                    <a:pt x="3188" y="0"/>
                  </a:cubicBezTo>
                  <a:close/>
                </a:path>
              </a:pathLst>
            </a:custGeom>
            <a:solidFill>
              <a:srgbClr val="657E93"/>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6" name="Google Shape;14862;p63">
              <a:extLst>
                <a:ext uri="{FF2B5EF4-FFF2-40B4-BE49-F238E27FC236}">
                  <a16:creationId xmlns:a16="http://schemas.microsoft.com/office/drawing/2014/main" id="{CF814048-F122-4393-813B-918E73DA0C6C}"/>
                </a:ext>
              </a:extLst>
            </p:cNvPr>
            <p:cNvSpPr/>
            <p:nvPr/>
          </p:nvSpPr>
          <p:spPr>
            <a:xfrm>
              <a:off x="5368848" y="3088505"/>
              <a:ext cx="50025" cy="36974"/>
            </a:xfrm>
            <a:custGeom>
              <a:avLst/>
              <a:gdLst/>
              <a:ahLst/>
              <a:cxnLst/>
              <a:rect l="l" t="t" r="r" b="b"/>
              <a:pathLst>
                <a:path w="1905" h="1408" extrusionOk="0">
                  <a:moveTo>
                    <a:pt x="0" y="1"/>
                  </a:moveTo>
                  <a:lnTo>
                    <a:pt x="0" y="1407"/>
                  </a:lnTo>
                  <a:lnTo>
                    <a:pt x="1905" y="1407"/>
                  </a:lnTo>
                  <a:lnTo>
                    <a:pt x="1905" y="1"/>
                  </a:lnTo>
                  <a:close/>
                </a:path>
              </a:pathLst>
            </a:custGeom>
            <a:solidFill>
              <a:srgbClr val="ACBDC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7" name="Google Shape;14863;p63">
              <a:extLst>
                <a:ext uri="{FF2B5EF4-FFF2-40B4-BE49-F238E27FC236}">
                  <a16:creationId xmlns:a16="http://schemas.microsoft.com/office/drawing/2014/main" id="{870506DE-0FB8-43E6-AD6D-DFBE5BA4E0CF}"/>
                </a:ext>
              </a:extLst>
            </p:cNvPr>
            <p:cNvSpPr/>
            <p:nvPr/>
          </p:nvSpPr>
          <p:spPr>
            <a:xfrm>
              <a:off x="5368848" y="3088505"/>
              <a:ext cx="50025" cy="20246"/>
            </a:xfrm>
            <a:custGeom>
              <a:avLst/>
              <a:gdLst/>
              <a:ahLst/>
              <a:cxnLst/>
              <a:rect l="l" t="t" r="r" b="b"/>
              <a:pathLst>
                <a:path w="1905" h="771" extrusionOk="0">
                  <a:moveTo>
                    <a:pt x="0" y="1"/>
                  </a:moveTo>
                  <a:lnTo>
                    <a:pt x="0" y="584"/>
                  </a:lnTo>
                  <a:cubicBezTo>
                    <a:pt x="306" y="709"/>
                    <a:pt x="629" y="771"/>
                    <a:pt x="952" y="771"/>
                  </a:cubicBezTo>
                  <a:cubicBezTo>
                    <a:pt x="1275" y="771"/>
                    <a:pt x="1598" y="709"/>
                    <a:pt x="1905" y="584"/>
                  </a:cubicBezTo>
                  <a:lnTo>
                    <a:pt x="1905" y="1"/>
                  </a:lnTo>
                  <a:close/>
                </a:path>
              </a:pathLst>
            </a:custGeom>
            <a:solidFill>
              <a:srgbClr val="96ABB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8" name="Google Shape;14864;p63">
              <a:extLst>
                <a:ext uri="{FF2B5EF4-FFF2-40B4-BE49-F238E27FC236}">
                  <a16:creationId xmlns:a16="http://schemas.microsoft.com/office/drawing/2014/main" id="{04E12A47-C98A-4FCF-8BCA-5A27FB693C66}"/>
                </a:ext>
              </a:extLst>
            </p:cNvPr>
            <p:cNvSpPr/>
            <p:nvPr/>
          </p:nvSpPr>
          <p:spPr>
            <a:xfrm>
              <a:off x="5310288" y="3108620"/>
              <a:ext cx="166882" cy="84216"/>
            </a:xfrm>
            <a:custGeom>
              <a:avLst/>
              <a:gdLst/>
              <a:ahLst/>
              <a:cxnLst/>
              <a:rect l="l" t="t" r="r" b="b"/>
              <a:pathLst>
                <a:path w="6355" h="3207" extrusionOk="0">
                  <a:moveTo>
                    <a:pt x="2221" y="0"/>
                  </a:moveTo>
                  <a:lnTo>
                    <a:pt x="689" y="440"/>
                  </a:lnTo>
                  <a:cubicBezTo>
                    <a:pt x="278" y="555"/>
                    <a:pt x="0" y="929"/>
                    <a:pt x="0" y="1359"/>
                  </a:cubicBezTo>
                  <a:lnTo>
                    <a:pt x="0" y="2890"/>
                  </a:lnTo>
                  <a:cubicBezTo>
                    <a:pt x="0" y="3063"/>
                    <a:pt x="144" y="3206"/>
                    <a:pt x="316" y="3206"/>
                  </a:cubicBezTo>
                  <a:lnTo>
                    <a:pt x="6039" y="3206"/>
                  </a:lnTo>
                  <a:cubicBezTo>
                    <a:pt x="6211" y="3206"/>
                    <a:pt x="6355" y="3063"/>
                    <a:pt x="6355" y="2890"/>
                  </a:cubicBezTo>
                  <a:lnTo>
                    <a:pt x="6355" y="1359"/>
                  </a:lnTo>
                  <a:cubicBezTo>
                    <a:pt x="6355" y="938"/>
                    <a:pt x="6077" y="565"/>
                    <a:pt x="5666" y="440"/>
                  </a:cubicBezTo>
                  <a:lnTo>
                    <a:pt x="4135" y="0"/>
                  </a:lnTo>
                  <a:lnTo>
                    <a:pt x="3178" y="632"/>
                  </a:lnTo>
                  <a:lnTo>
                    <a:pt x="2221" y="0"/>
                  </a:lnTo>
                  <a:close/>
                </a:path>
              </a:pathLst>
            </a:custGeom>
            <a:solidFill>
              <a:srgbClr val="637689"/>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09" name="Google Shape;14865;p63">
              <a:extLst>
                <a:ext uri="{FF2B5EF4-FFF2-40B4-BE49-F238E27FC236}">
                  <a16:creationId xmlns:a16="http://schemas.microsoft.com/office/drawing/2014/main" id="{CE7F25C5-E842-49DF-883D-65D2E7B605C9}"/>
                </a:ext>
              </a:extLst>
            </p:cNvPr>
            <p:cNvSpPr/>
            <p:nvPr/>
          </p:nvSpPr>
          <p:spPr>
            <a:xfrm>
              <a:off x="5385418" y="3125453"/>
              <a:ext cx="16859" cy="67383"/>
            </a:xfrm>
            <a:custGeom>
              <a:avLst/>
              <a:gdLst/>
              <a:ahLst/>
              <a:cxnLst/>
              <a:rect l="l" t="t" r="r" b="b"/>
              <a:pathLst>
                <a:path w="642" h="2566" extrusionOk="0">
                  <a:moveTo>
                    <a:pt x="163" y="0"/>
                  </a:moveTo>
                  <a:lnTo>
                    <a:pt x="1" y="2565"/>
                  </a:lnTo>
                  <a:lnTo>
                    <a:pt x="642" y="2565"/>
                  </a:lnTo>
                  <a:lnTo>
                    <a:pt x="479" y="0"/>
                  </a:ln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0" name="Google Shape;14866;p63">
              <a:extLst>
                <a:ext uri="{FF2B5EF4-FFF2-40B4-BE49-F238E27FC236}">
                  <a16:creationId xmlns:a16="http://schemas.microsoft.com/office/drawing/2014/main" id="{9E582316-FA4B-40A5-826A-FF9CEFF6230E}"/>
                </a:ext>
              </a:extLst>
            </p:cNvPr>
            <p:cNvSpPr/>
            <p:nvPr/>
          </p:nvSpPr>
          <p:spPr>
            <a:xfrm>
              <a:off x="5343717" y="3005051"/>
              <a:ext cx="100287" cy="91779"/>
            </a:xfrm>
            <a:custGeom>
              <a:avLst/>
              <a:gdLst/>
              <a:ahLst/>
              <a:cxnLst/>
              <a:rect l="l" t="t" r="r" b="b"/>
              <a:pathLst>
                <a:path w="3819" h="3495" extrusionOk="0">
                  <a:moveTo>
                    <a:pt x="1196" y="0"/>
                  </a:moveTo>
                  <a:cubicBezTo>
                    <a:pt x="1034" y="0"/>
                    <a:pt x="874" y="75"/>
                    <a:pt x="766" y="183"/>
                  </a:cubicBezTo>
                  <a:lnTo>
                    <a:pt x="192" y="767"/>
                  </a:lnTo>
                  <a:cubicBezTo>
                    <a:pt x="67" y="882"/>
                    <a:pt x="0" y="1044"/>
                    <a:pt x="0" y="1217"/>
                  </a:cubicBezTo>
                  <a:lnTo>
                    <a:pt x="0" y="1590"/>
                  </a:lnTo>
                  <a:cubicBezTo>
                    <a:pt x="0" y="2633"/>
                    <a:pt x="852" y="3494"/>
                    <a:pt x="1905" y="3494"/>
                  </a:cubicBezTo>
                  <a:cubicBezTo>
                    <a:pt x="2957" y="3494"/>
                    <a:pt x="3809" y="2633"/>
                    <a:pt x="3819" y="1590"/>
                  </a:cubicBezTo>
                  <a:lnTo>
                    <a:pt x="3819" y="1178"/>
                  </a:lnTo>
                  <a:cubicBezTo>
                    <a:pt x="3819" y="1016"/>
                    <a:pt x="3752" y="853"/>
                    <a:pt x="3637" y="729"/>
                  </a:cubicBezTo>
                  <a:cubicBezTo>
                    <a:pt x="3139" y="250"/>
                    <a:pt x="2240" y="30"/>
                    <a:pt x="1225" y="1"/>
                  </a:cubicBezTo>
                  <a:cubicBezTo>
                    <a:pt x="1215" y="1"/>
                    <a:pt x="1206" y="0"/>
                    <a:pt x="1196" y="0"/>
                  </a:cubicBezTo>
                  <a:close/>
                </a:path>
              </a:pathLst>
            </a:custGeom>
            <a:solidFill>
              <a:srgbClr val="BECBD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1" name="Google Shape;14867;p63">
              <a:extLst>
                <a:ext uri="{FF2B5EF4-FFF2-40B4-BE49-F238E27FC236}">
                  <a16:creationId xmlns:a16="http://schemas.microsoft.com/office/drawing/2014/main" id="{03274B4D-8E39-4D34-B90B-33918BC8EAE9}"/>
                </a:ext>
              </a:extLst>
            </p:cNvPr>
            <p:cNvSpPr/>
            <p:nvPr/>
          </p:nvSpPr>
          <p:spPr>
            <a:xfrm>
              <a:off x="5343717" y="3005051"/>
              <a:ext cx="100051" cy="89757"/>
            </a:xfrm>
            <a:custGeom>
              <a:avLst/>
              <a:gdLst/>
              <a:ahLst/>
              <a:cxnLst/>
              <a:rect l="l" t="t" r="r" b="b"/>
              <a:pathLst>
                <a:path w="3810" h="3418" extrusionOk="0">
                  <a:moveTo>
                    <a:pt x="1193" y="0"/>
                  </a:moveTo>
                  <a:cubicBezTo>
                    <a:pt x="1031" y="0"/>
                    <a:pt x="873" y="67"/>
                    <a:pt x="766" y="183"/>
                  </a:cubicBezTo>
                  <a:lnTo>
                    <a:pt x="182" y="757"/>
                  </a:lnTo>
                  <a:cubicBezTo>
                    <a:pt x="67" y="882"/>
                    <a:pt x="0" y="1044"/>
                    <a:pt x="0" y="1207"/>
                  </a:cubicBezTo>
                  <a:lnTo>
                    <a:pt x="0" y="1580"/>
                  </a:lnTo>
                  <a:cubicBezTo>
                    <a:pt x="0" y="2432"/>
                    <a:pt x="565" y="3179"/>
                    <a:pt x="1378" y="3418"/>
                  </a:cubicBezTo>
                  <a:cubicBezTo>
                    <a:pt x="1101" y="3073"/>
                    <a:pt x="957" y="2652"/>
                    <a:pt x="957" y="2222"/>
                  </a:cubicBezTo>
                  <a:lnTo>
                    <a:pt x="957" y="1293"/>
                  </a:lnTo>
                  <a:cubicBezTo>
                    <a:pt x="957" y="946"/>
                    <a:pt x="1236" y="660"/>
                    <a:pt x="1578" y="660"/>
                  </a:cubicBezTo>
                  <a:cubicBezTo>
                    <a:pt x="1594" y="660"/>
                    <a:pt x="1611" y="660"/>
                    <a:pt x="1627" y="662"/>
                  </a:cubicBezTo>
                  <a:cubicBezTo>
                    <a:pt x="2268" y="700"/>
                    <a:pt x="3225" y="805"/>
                    <a:pt x="3809" y="1083"/>
                  </a:cubicBezTo>
                  <a:cubicBezTo>
                    <a:pt x="3790" y="949"/>
                    <a:pt x="3733" y="824"/>
                    <a:pt x="3637" y="729"/>
                  </a:cubicBezTo>
                  <a:cubicBezTo>
                    <a:pt x="3139" y="250"/>
                    <a:pt x="2240" y="30"/>
                    <a:pt x="1225" y="1"/>
                  </a:cubicBezTo>
                  <a:cubicBezTo>
                    <a:pt x="1214" y="1"/>
                    <a:pt x="1203" y="0"/>
                    <a:pt x="1193" y="0"/>
                  </a:cubicBezTo>
                  <a:close/>
                </a:path>
              </a:pathLst>
            </a:custGeom>
            <a:solidFill>
              <a:srgbClr val="ACBDC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2" name="Google Shape;14868;p63">
              <a:extLst>
                <a:ext uri="{FF2B5EF4-FFF2-40B4-BE49-F238E27FC236}">
                  <a16:creationId xmlns:a16="http://schemas.microsoft.com/office/drawing/2014/main" id="{6CE7372C-134C-4F42-B66F-9779E86F8ABE}"/>
                </a:ext>
              </a:extLst>
            </p:cNvPr>
            <p:cNvSpPr/>
            <p:nvPr/>
          </p:nvSpPr>
          <p:spPr>
            <a:xfrm>
              <a:off x="5310288" y="3129970"/>
              <a:ext cx="33692" cy="62866"/>
            </a:xfrm>
            <a:custGeom>
              <a:avLst/>
              <a:gdLst/>
              <a:ahLst/>
              <a:cxnLst/>
              <a:rect l="l" t="t" r="r" b="b"/>
              <a:pathLst>
                <a:path w="1283" h="2394" extrusionOk="0">
                  <a:moveTo>
                    <a:pt x="173" y="1"/>
                  </a:moveTo>
                  <a:cubicBezTo>
                    <a:pt x="67" y="163"/>
                    <a:pt x="0" y="345"/>
                    <a:pt x="0" y="546"/>
                  </a:cubicBezTo>
                  <a:lnTo>
                    <a:pt x="0" y="2077"/>
                  </a:lnTo>
                  <a:cubicBezTo>
                    <a:pt x="0" y="2250"/>
                    <a:pt x="144" y="2393"/>
                    <a:pt x="326" y="2393"/>
                  </a:cubicBezTo>
                  <a:lnTo>
                    <a:pt x="1283" y="2393"/>
                  </a:lnTo>
                  <a:lnTo>
                    <a:pt x="1273" y="1494"/>
                  </a:lnTo>
                  <a:cubicBezTo>
                    <a:pt x="1273" y="1235"/>
                    <a:pt x="1177" y="996"/>
                    <a:pt x="996" y="814"/>
                  </a:cubicBezTo>
                  <a:lnTo>
                    <a:pt x="173" y="1"/>
                  </a:lnTo>
                  <a:close/>
                </a:path>
              </a:pathLst>
            </a:custGeom>
            <a:solidFill>
              <a:srgbClr val="30496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3" name="Google Shape;14869;p63">
              <a:extLst>
                <a:ext uri="{FF2B5EF4-FFF2-40B4-BE49-F238E27FC236}">
                  <a16:creationId xmlns:a16="http://schemas.microsoft.com/office/drawing/2014/main" id="{82889EE5-BA3F-4ADB-8DE7-1E4DF6BA314F}"/>
                </a:ext>
              </a:extLst>
            </p:cNvPr>
            <p:cNvSpPr/>
            <p:nvPr/>
          </p:nvSpPr>
          <p:spPr>
            <a:xfrm>
              <a:off x="5443742" y="3129970"/>
              <a:ext cx="33692" cy="62866"/>
            </a:xfrm>
            <a:custGeom>
              <a:avLst/>
              <a:gdLst/>
              <a:ahLst/>
              <a:cxnLst/>
              <a:rect l="l" t="t" r="r" b="b"/>
              <a:pathLst>
                <a:path w="1283" h="2394" extrusionOk="0">
                  <a:moveTo>
                    <a:pt x="1110" y="1"/>
                  </a:moveTo>
                  <a:lnTo>
                    <a:pt x="287" y="814"/>
                  </a:lnTo>
                  <a:cubicBezTo>
                    <a:pt x="105" y="996"/>
                    <a:pt x="10" y="1235"/>
                    <a:pt x="10" y="1494"/>
                  </a:cubicBezTo>
                  <a:lnTo>
                    <a:pt x="0" y="1494"/>
                  </a:lnTo>
                  <a:lnTo>
                    <a:pt x="0" y="2393"/>
                  </a:lnTo>
                  <a:lnTo>
                    <a:pt x="957" y="2393"/>
                  </a:lnTo>
                  <a:cubicBezTo>
                    <a:pt x="1139" y="2393"/>
                    <a:pt x="1283" y="2250"/>
                    <a:pt x="1283" y="2077"/>
                  </a:cubicBezTo>
                  <a:lnTo>
                    <a:pt x="1283" y="546"/>
                  </a:lnTo>
                  <a:cubicBezTo>
                    <a:pt x="1283" y="345"/>
                    <a:pt x="1216" y="163"/>
                    <a:pt x="1110" y="1"/>
                  </a:cubicBezTo>
                  <a:close/>
                </a:path>
              </a:pathLst>
            </a:custGeom>
            <a:solidFill>
              <a:srgbClr val="30496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4" name="Google Shape;14870;p63">
              <a:extLst>
                <a:ext uri="{FF2B5EF4-FFF2-40B4-BE49-F238E27FC236}">
                  <a16:creationId xmlns:a16="http://schemas.microsoft.com/office/drawing/2014/main" id="{5D398B40-9950-43FE-A508-265545075952}"/>
                </a:ext>
              </a:extLst>
            </p:cNvPr>
            <p:cNvSpPr/>
            <p:nvPr/>
          </p:nvSpPr>
          <p:spPr>
            <a:xfrm>
              <a:off x="5385681" y="3125453"/>
              <a:ext cx="16596" cy="16623"/>
            </a:xfrm>
            <a:custGeom>
              <a:avLst/>
              <a:gdLst/>
              <a:ahLst/>
              <a:cxnLst/>
              <a:rect l="l" t="t" r="r" b="b"/>
              <a:pathLst>
                <a:path w="632" h="633" extrusionOk="0">
                  <a:moveTo>
                    <a:pt x="0" y="0"/>
                  </a:moveTo>
                  <a:lnTo>
                    <a:pt x="0" y="498"/>
                  </a:lnTo>
                  <a:cubicBezTo>
                    <a:pt x="0" y="575"/>
                    <a:pt x="58" y="632"/>
                    <a:pt x="134" y="632"/>
                  </a:cubicBezTo>
                  <a:lnTo>
                    <a:pt x="498" y="632"/>
                  </a:lnTo>
                  <a:cubicBezTo>
                    <a:pt x="575" y="632"/>
                    <a:pt x="632" y="575"/>
                    <a:pt x="632" y="498"/>
                  </a:cubicBezTo>
                  <a:lnTo>
                    <a:pt x="632" y="0"/>
                  </a:lnTo>
                  <a:close/>
                </a:path>
              </a:pathLst>
            </a:custGeom>
            <a:solidFill>
              <a:srgbClr val="4B637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5" name="Google Shape;14871;p63">
              <a:extLst>
                <a:ext uri="{FF2B5EF4-FFF2-40B4-BE49-F238E27FC236}">
                  <a16:creationId xmlns:a16="http://schemas.microsoft.com/office/drawing/2014/main" id="{8B346E22-FDC4-4610-8827-6DC27B7F136D}"/>
                </a:ext>
              </a:extLst>
            </p:cNvPr>
            <p:cNvSpPr/>
            <p:nvPr/>
          </p:nvSpPr>
          <p:spPr>
            <a:xfrm>
              <a:off x="5359788" y="3102055"/>
              <a:ext cx="33954" cy="35110"/>
            </a:xfrm>
            <a:custGeom>
              <a:avLst/>
              <a:gdLst/>
              <a:ahLst/>
              <a:cxnLst/>
              <a:rect l="l" t="t" r="r" b="b"/>
              <a:pathLst>
                <a:path w="1293" h="1337" extrusionOk="0">
                  <a:moveTo>
                    <a:pt x="299" y="0"/>
                  </a:moveTo>
                  <a:cubicBezTo>
                    <a:pt x="256" y="0"/>
                    <a:pt x="214" y="20"/>
                    <a:pt x="192" y="59"/>
                  </a:cubicBezTo>
                  <a:lnTo>
                    <a:pt x="1" y="355"/>
                  </a:lnTo>
                  <a:lnTo>
                    <a:pt x="479" y="1236"/>
                  </a:lnTo>
                  <a:cubicBezTo>
                    <a:pt x="509" y="1301"/>
                    <a:pt x="571" y="1337"/>
                    <a:pt x="637" y="1337"/>
                  </a:cubicBezTo>
                  <a:cubicBezTo>
                    <a:pt x="678" y="1337"/>
                    <a:pt x="720" y="1323"/>
                    <a:pt x="757" y="1293"/>
                  </a:cubicBezTo>
                  <a:lnTo>
                    <a:pt x="1293" y="882"/>
                  </a:lnTo>
                  <a:lnTo>
                    <a:pt x="383" y="30"/>
                  </a:lnTo>
                  <a:cubicBezTo>
                    <a:pt x="359" y="10"/>
                    <a:pt x="329" y="0"/>
                    <a:pt x="299" y="0"/>
                  </a:cubicBezTo>
                  <a:close/>
                </a:path>
              </a:pathLst>
            </a:custGeom>
            <a:solidFill>
              <a:srgbClr val="30496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6" name="Google Shape;14872;p63">
              <a:extLst>
                <a:ext uri="{FF2B5EF4-FFF2-40B4-BE49-F238E27FC236}">
                  <a16:creationId xmlns:a16="http://schemas.microsoft.com/office/drawing/2014/main" id="{9A2E59AD-13C0-4273-87D0-2DB284FED2D9}"/>
                </a:ext>
              </a:extLst>
            </p:cNvPr>
            <p:cNvSpPr/>
            <p:nvPr/>
          </p:nvSpPr>
          <p:spPr>
            <a:xfrm>
              <a:off x="5393716" y="3102055"/>
              <a:ext cx="34217" cy="35110"/>
            </a:xfrm>
            <a:custGeom>
              <a:avLst/>
              <a:gdLst/>
              <a:ahLst/>
              <a:cxnLst/>
              <a:rect l="l" t="t" r="r" b="b"/>
              <a:pathLst>
                <a:path w="1303" h="1337" extrusionOk="0">
                  <a:moveTo>
                    <a:pt x="1001" y="0"/>
                  </a:moveTo>
                  <a:cubicBezTo>
                    <a:pt x="972" y="0"/>
                    <a:pt x="943" y="10"/>
                    <a:pt x="919" y="30"/>
                  </a:cubicBezTo>
                  <a:lnTo>
                    <a:pt x="1" y="882"/>
                  </a:lnTo>
                  <a:lnTo>
                    <a:pt x="546" y="1293"/>
                  </a:lnTo>
                  <a:cubicBezTo>
                    <a:pt x="579" y="1323"/>
                    <a:pt x="619" y="1337"/>
                    <a:pt x="659" y="1337"/>
                  </a:cubicBezTo>
                  <a:cubicBezTo>
                    <a:pt x="724" y="1337"/>
                    <a:pt x="788" y="1301"/>
                    <a:pt x="824" y="1236"/>
                  </a:cubicBezTo>
                  <a:lnTo>
                    <a:pt x="1302" y="355"/>
                  </a:lnTo>
                  <a:lnTo>
                    <a:pt x="1111" y="59"/>
                  </a:lnTo>
                  <a:cubicBezTo>
                    <a:pt x="1083" y="20"/>
                    <a:pt x="1042" y="0"/>
                    <a:pt x="1001" y="0"/>
                  </a:cubicBezTo>
                  <a:close/>
                </a:path>
              </a:pathLst>
            </a:custGeom>
            <a:solidFill>
              <a:srgbClr val="30496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7" name="Google Shape;14873;p63">
              <a:extLst>
                <a:ext uri="{FF2B5EF4-FFF2-40B4-BE49-F238E27FC236}">
                  <a16:creationId xmlns:a16="http://schemas.microsoft.com/office/drawing/2014/main" id="{62A29495-6B1D-4530-8742-3C3BCE320256}"/>
                </a:ext>
              </a:extLst>
            </p:cNvPr>
            <p:cNvSpPr/>
            <p:nvPr/>
          </p:nvSpPr>
          <p:spPr>
            <a:xfrm>
              <a:off x="5413569" y="3157884"/>
              <a:ext cx="93774" cy="55803"/>
            </a:xfrm>
            <a:custGeom>
              <a:avLst/>
              <a:gdLst/>
              <a:ahLst/>
              <a:cxnLst/>
              <a:rect l="l" t="t" r="r" b="b"/>
              <a:pathLst>
                <a:path w="3571" h="2125" extrusionOk="0">
                  <a:moveTo>
                    <a:pt x="1366" y="0"/>
                  </a:moveTo>
                  <a:cubicBezTo>
                    <a:pt x="1314" y="0"/>
                    <a:pt x="1260" y="17"/>
                    <a:pt x="1207" y="57"/>
                  </a:cubicBezTo>
                  <a:lnTo>
                    <a:pt x="144" y="852"/>
                  </a:lnTo>
                  <a:cubicBezTo>
                    <a:pt x="1" y="957"/>
                    <a:pt x="1" y="1168"/>
                    <a:pt x="144" y="1273"/>
                  </a:cubicBezTo>
                  <a:lnTo>
                    <a:pt x="1207" y="2067"/>
                  </a:lnTo>
                  <a:cubicBezTo>
                    <a:pt x="1260" y="2107"/>
                    <a:pt x="1314" y="2125"/>
                    <a:pt x="1366" y="2125"/>
                  </a:cubicBezTo>
                  <a:cubicBezTo>
                    <a:pt x="1586" y="2125"/>
                    <a:pt x="1755" y="1816"/>
                    <a:pt x="1522" y="1646"/>
                  </a:cubicBezTo>
                  <a:lnTo>
                    <a:pt x="1101" y="1330"/>
                  </a:lnTo>
                  <a:lnTo>
                    <a:pt x="3226" y="1330"/>
                  </a:lnTo>
                  <a:cubicBezTo>
                    <a:pt x="3570" y="1330"/>
                    <a:pt x="3570" y="794"/>
                    <a:pt x="3226" y="794"/>
                  </a:cubicBezTo>
                  <a:lnTo>
                    <a:pt x="3226" y="804"/>
                  </a:lnTo>
                  <a:lnTo>
                    <a:pt x="1101" y="804"/>
                  </a:lnTo>
                  <a:lnTo>
                    <a:pt x="1522" y="478"/>
                  </a:lnTo>
                  <a:cubicBezTo>
                    <a:pt x="1755" y="308"/>
                    <a:pt x="1586" y="0"/>
                    <a:pt x="1366" y="0"/>
                  </a:cubicBezTo>
                  <a:close/>
                </a:path>
              </a:pathLst>
            </a:custGeom>
            <a:solidFill>
              <a:srgbClr val="BECBD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8" name="Google Shape;14874;p63">
              <a:extLst>
                <a:ext uri="{FF2B5EF4-FFF2-40B4-BE49-F238E27FC236}">
                  <a16:creationId xmlns:a16="http://schemas.microsoft.com/office/drawing/2014/main" id="{3C612BD2-B5BD-436B-8A6C-007B61A23D23}"/>
                </a:ext>
              </a:extLst>
            </p:cNvPr>
            <p:cNvSpPr/>
            <p:nvPr/>
          </p:nvSpPr>
          <p:spPr>
            <a:xfrm>
              <a:off x="5544501" y="3157884"/>
              <a:ext cx="93774" cy="55908"/>
            </a:xfrm>
            <a:custGeom>
              <a:avLst/>
              <a:gdLst/>
              <a:ahLst/>
              <a:cxnLst/>
              <a:rect l="l" t="t" r="r" b="b"/>
              <a:pathLst>
                <a:path w="3571" h="2129" extrusionOk="0">
                  <a:moveTo>
                    <a:pt x="2211" y="0"/>
                  </a:moveTo>
                  <a:cubicBezTo>
                    <a:pt x="1988" y="0"/>
                    <a:pt x="1824" y="308"/>
                    <a:pt x="2049" y="478"/>
                  </a:cubicBezTo>
                  <a:lnTo>
                    <a:pt x="2479" y="804"/>
                  </a:lnTo>
                  <a:lnTo>
                    <a:pt x="355" y="804"/>
                  </a:lnTo>
                  <a:cubicBezTo>
                    <a:pt x="1" y="804"/>
                    <a:pt x="1" y="1330"/>
                    <a:pt x="355" y="1330"/>
                  </a:cubicBezTo>
                  <a:lnTo>
                    <a:pt x="2479" y="1330"/>
                  </a:lnTo>
                  <a:lnTo>
                    <a:pt x="2049" y="1646"/>
                  </a:lnTo>
                  <a:cubicBezTo>
                    <a:pt x="1825" y="1816"/>
                    <a:pt x="1987" y="2128"/>
                    <a:pt x="2208" y="2128"/>
                  </a:cubicBezTo>
                  <a:cubicBezTo>
                    <a:pt x="2261" y="2128"/>
                    <a:pt x="2318" y="2110"/>
                    <a:pt x="2374" y="2067"/>
                  </a:cubicBezTo>
                  <a:lnTo>
                    <a:pt x="3427" y="1273"/>
                  </a:lnTo>
                  <a:cubicBezTo>
                    <a:pt x="3570" y="1168"/>
                    <a:pt x="3570" y="957"/>
                    <a:pt x="3427" y="852"/>
                  </a:cubicBezTo>
                  <a:lnTo>
                    <a:pt x="2374" y="57"/>
                  </a:lnTo>
                  <a:cubicBezTo>
                    <a:pt x="2319" y="17"/>
                    <a:pt x="2263" y="0"/>
                    <a:pt x="2211" y="0"/>
                  </a:cubicBezTo>
                  <a:close/>
                </a:path>
              </a:pathLst>
            </a:custGeom>
            <a:solidFill>
              <a:srgbClr val="BECBD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19" name="Google Shape;14875;p63">
              <a:extLst>
                <a:ext uri="{FF2B5EF4-FFF2-40B4-BE49-F238E27FC236}">
                  <a16:creationId xmlns:a16="http://schemas.microsoft.com/office/drawing/2014/main" id="{4F620284-CC22-4963-8F2E-CFC5EE1B89AC}"/>
                </a:ext>
              </a:extLst>
            </p:cNvPr>
            <p:cNvSpPr/>
            <p:nvPr/>
          </p:nvSpPr>
          <p:spPr>
            <a:xfrm>
              <a:off x="5519134" y="3178971"/>
              <a:ext cx="13839" cy="13865"/>
            </a:xfrm>
            <a:custGeom>
              <a:avLst/>
              <a:gdLst/>
              <a:ahLst/>
              <a:cxnLst/>
              <a:rect l="l" t="t" r="r" b="b"/>
              <a:pathLst>
                <a:path w="527" h="528" extrusionOk="0">
                  <a:moveTo>
                    <a:pt x="259" y="1"/>
                  </a:moveTo>
                  <a:cubicBezTo>
                    <a:pt x="115" y="1"/>
                    <a:pt x="0" y="116"/>
                    <a:pt x="0" y="259"/>
                  </a:cubicBezTo>
                  <a:cubicBezTo>
                    <a:pt x="0" y="412"/>
                    <a:pt x="115" y="527"/>
                    <a:pt x="259" y="527"/>
                  </a:cubicBezTo>
                  <a:cubicBezTo>
                    <a:pt x="412" y="527"/>
                    <a:pt x="527" y="412"/>
                    <a:pt x="527" y="259"/>
                  </a:cubicBezTo>
                  <a:cubicBezTo>
                    <a:pt x="527" y="116"/>
                    <a:pt x="412" y="1"/>
                    <a:pt x="259" y="1"/>
                  </a:cubicBezTo>
                  <a:close/>
                </a:path>
              </a:pathLst>
            </a:custGeom>
            <a:solidFill>
              <a:srgbClr val="4B637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grpSp>
      <p:grpSp>
        <p:nvGrpSpPr>
          <p:cNvPr id="151" name="Google Shape;15432;p63">
            <a:extLst>
              <a:ext uri="{FF2B5EF4-FFF2-40B4-BE49-F238E27FC236}">
                <a16:creationId xmlns:a16="http://schemas.microsoft.com/office/drawing/2014/main" id="{E2398D4A-AD38-434C-A976-6B0241DABB76}"/>
              </a:ext>
            </a:extLst>
          </p:cNvPr>
          <p:cNvGrpSpPr>
            <a:grpSpLocks noChangeAspect="1"/>
          </p:cNvGrpSpPr>
          <p:nvPr/>
        </p:nvGrpSpPr>
        <p:grpSpPr>
          <a:xfrm>
            <a:off x="5336697" y="3473145"/>
            <a:ext cx="720000" cy="720000"/>
            <a:chOff x="7951362" y="2885437"/>
            <a:chExt cx="382529" cy="382529"/>
          </a:xfrm>
        </p:grpSpPr>
        <p:sp>
          <p:nvSpPr>
            <p:cNvPr id="152" name="Google Shape;15433;p63">
              <a:extLst>
                <a:ext uri="{FF2B5EF4-FFF2-40B4-BE49-F238E27FC236}">
                  <a16:creationId xmlns:a16="http://schemas.microsoft.com/office/drawing/2014/main" id="{0885BC58-0459-4E5D-991E-F4984378C3FC}"/>
                </a:ext>
              </a:extLst>
            </p:cNvPr>
            <p:cNvSpPr/>
            <p:nvPr/>
          </p:nvSpPr>
          <p:spPr>
            <a:xfrm>
              <a:off x="8141615" y="2898514"/>
              <a:ext cx="96768" cy="94510"/>
            </a:xfrm>
            <a:custGeom>
              <a:avLst/>
              <a:gdLst/>
              <a:ahLst/>
              <a:cxnLst/>
              <a:rect l="l" t="t" r="r" b="b"/>
              <a:pathLst>
                <a:path w="3685" h="3599" extrusionOk="0">
                  <a:moveTo>
                    <a:pt x="0" y="0"/>
                  </a:moveTo>
                  <a:lnTo>
                    <a:pt x="0" y="3599"/>
                  </a:lnTo>
                  <a:lnTo>
                    <a:pt x="2929" y="3599"/>
                  </a:lnTo>
                  <a:lnTo>
                    <a:pt x="2709" y="3149"/>
                  </a:lnTo>
                  <a:cubicBezTo>
                    <a:pt x="2651" y="3044"/>
                    <a:pt x="2594" y="2939"/>
                    <a:pt x="2517" y="2843"/>
                  </a:cubicBezTo>
                  <a:cubicBezTo>
                    <a:pt x="2087" y="2240"/>
                    <a:pt x="2297" y="1991"/>
                    <a:pt x="2335" y="1953"/>
                  </a:cubicBezTo>
                  <a:cubicBezTo>
                    <a:pt x="2410" y="1886"/>
                    <a:pt x="2508" y="1848"/>
                    <a:pt x="2611" y="1848"/>
                  </a:cubicBezTo>
                  <a:cubicBezTo>
                    <a:pt x="2640" y="1848"/>
                    <a:pt x="2669" y="1851"/>
                    <a:pt x="2699" y="1857"/>
                  </a:cubicBezTo>
                  <a:cubicBezTo>
                    <a:pt x="2852" y="1895"/>
                    <a:pt x="2986" y="1982"/>
                    <a:pt x="3091" y="2106"/>
                  </a:cubicBezTo>
                  <a:lnTo>
                    <a:pt x="3627" y="2651"/>
                  </a:lnTo>
                  <a:lnTo>
                    <a:pt x="3627" y="412"/>
                  </a:lnTo>
                  <a:cubicBezTo>
                    <a:pt x="3627" y="393"/>
                    <a:pt x="3627" y="374"/>
                    <a:pt x="3627" y="355"/>
                  </a:cubicBezTo>
                  <a:lnTo>
                    <a:pt x="3685" y="0"/>
                  </a:ln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3" name="Google Shape;15434;p63">
              <a:extLst>
                <a:ext uri="{FF2B5EF4-FFF2-40B4-BE49-F238E27FC236}">
                  <a16:creationId xmlns:a16="http://schemas.microsoft.com/office/drawing/2014/main" id="{7AFC9E14-F3E1-483E-87BE-B6A4F8F9F004}"/>
                </a:ext>
              </a:extLst>
            </p:cNvPr>
            <p:cNvSpPr/>
            <p:nvPr/>
          </p:nvSpPr>
          <p:spPr>
            <a:xfrm>
              <a:off x="8141615" y="2969390"/>
              <a:ext cx="76916" cy="23634"/>
            </a:xfrm>
            <a:custGeom>
              <a:avLst/>
              <a:gdLst/>
              <a:ahLst/>
              <a:cxnLst/>
              <a:rect l="l" t="t" r="r" b="b"/>
              <a:pathLst>
                <a:path w="2929" h="900" extrusionOk="0">
                  <a:moveTo>
                    <a:pt x="0" y="0"/>
                  </a:moveTo>
                  <a:lnTo>
                    <a:pt x="0" y="900"/>
                  </a:lnTo>
                  <a:lnTo>
                    <a:pt x="2929" y="900"/>
                  </a:lnTo>
                  <a:lnTo>
                    <a:pt x="2709" y="450"/>
                  </a:lnTo>
                  <a:cubicBezTo>
                    <a:pt x="2661" y="335"/>
                    <a:pt x="2594" y="230"/>
                    <a:pt x="2527" y="134"/>
                  </a:cubicBezTo>
                  <a:cubicBezTo>
                    <a:pt x="2489" y="86"/>
                    <a:pt x="2460" y="39"/>
                    <a:pt x="2431" y="0"/>
                  </a:cubicBezTo>
                  <a:close/>
                </a:path>
              </a:pathLst>
            </a:custGeom>
            <a:solidFill>
              <a:srgbClr val="748798"/>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4" name="Google Shape;15435;p63">
              <a:extLst>
                <a:ext uri="{FF2B5EF4-FFF2-40B4-BE49-F238E27FC236}">
                  <a16:creationId xmlns:a16="http://schemas.microsoft.com/office/drawing/2014/main" id="{3E3B3F6A-709A-4954-8C9F-77D91A0F0B6C}"/>
                </a:ext>
              </a:extLst>
            </p:cNvPr>
            <p:cNvSpPr/>
            <p:nvPr/>
          </p:nvSpPr>
          <p:spPr>
            <a:xfrm>
              <a:off x="8047105" y="3161902"/>
              <a:ext cx="96794" cy="94247"/>
            </a:xfrm>
            <a:custGeom>
              <a:avLst/>
              <a:gdLst/>
              <a:ahLst/>
              <a:cxnLst/>
              <a:rect l="l" t="t" r="r" b="b"/>
              <a:pathLst>
                <a:path w="3686" h="3589" extrusionOk="0">
                  <a:moveTo>
                    <a:pt x="766" y="0"/>
                  </a:moveTo>
                  <a:lnTo>
                    <a:pt x="977" y="440"/>
                  </a:lnTo>
                  <a:cubicBezTo>
                    <a:pt x="1034" y="555"/>
                    <a:pt x="1092" y="651"/>
                    <a:pt x="1168" y="756"/>
                  </a:cubicBezTo>
                  <a:cubicBezTo>
                    <a:pt x="1599" y="1349"/>
                    <a:pt x="1389" y="1608"/>
                    <a:pt x="1350" y="1637"/>
                  </a:cubicBezTo>
                  <a:cubicBezTo>
                    <a:pt x="1276" y="1704"/>
                    <a:pt x="1178" y="1742"/>
                    <a:pt x="1075" y="1742"/>
                  </a:cubicBezTo>
                  <a:cubicBezTo>
                    <a:pt x="1046" y="1742"/>
                    <a:pt x="1016" y="1739"/>
                    <a:pt x="987" y="1732"/>
                  </a:cubicBezTo>
                  <a:cubicBezTo>
                    <a:pt x="843" y="1684"/>
                    <a:pt x="699" y="1598"/>
                    <a:pt x="594" y="1483"/>
                  </a:cubicBezTo>
                  <a:lnTo>
                    <a:pt x="58" y="938"/>
                  </a:lnTo>
                  <a:lnTo>
                    <a:pt x="58" y="3177"/>
                  </a:lnTo>
                  <a:cubicBezTo>
                    <a:pt x="58" y="3197"/>
                    <a:pt x="58" y="3216"/>
                    <a:pt x="58" y="3225"/>
                  </a:cubicBezTo>
                  <a:lnTo>
                    <a:pt x="1" y="3589"/>
                  </a:lnTo>
                  <a:lnTo>
                    <a:pt x="3685" y="3589"/>
                  </a:lnTo>
                  <a:lnTo>
                    <a:pt x="3685" y="0"/>
                  </a:ln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5" name="Google Shape;15436;p63">
              <a:extLst>
                <a:ext uri="{FF2B5EF4-FFF2-40B4-BE49-F238E27FC236}">
                  <a16:creationId xmlns:a16="http://schemas.microsoft.com/office/drawing/2014/main" id="{70FE113B-E952-43FA-96C6-120D27F51689}"/>
                </a:ext>
              </a:extLst>
            </p:cNvPr>
            <p:cNvSpPr/>
            <p:nvPr/>
          </p:nvSpPr>
          <p:spPr>
            <a:xfrm>
              <a:off x="8067221" y="3161902"/>
              <a:ext cx="76679" cy="23398"/>
            </a:xfrm>
            <a:custGeom>
              <a:avLst/>
              <a:gdLst/>
              <a:ahLst/>
              <a:cxnLst/>
              <a:rect l="l" t="t" r="r" b="b"/>
              <a:pathLst>
                <a:path w="2920" h="891" extrusionOk="0">
                  <a:moveTo>
                    <a:pt x="0" y="0"/>
                  </a:moveTo>
                  <a:lnTo>
                    <a:pt x="211" y="440"/>
                  </a:lnTo>
                  <a:cubicBezTo>
                    <a:pt x="268" y="555"/>
                    <a:pt x="326" y="651"/>
                    <a:pt x="402" y="756"/>
                  </a:cubicBezTo>
                  <a:cubicBezTo>
                    <a:pt x="441" y="804"/>
                    <a:pt x="469" y="852"/>
                    <a:pt x="498" y="890"/>
                  </a:cubicBezTo>
                  <a:lnTo>
                    <a:pt x="2919" y="890"/>
                  </a:lnTo>
                  <a:lnTo>
                    <a:pt x="2919" y="0"/>
                  </a:lnTo>
                  <a:close/>
                </a:path>
              </a:pathLst>
            </a:custGeom>
            <a:solidFill>
              <a:srgbClr val="748798"/>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6" name="Google Shape;15437;p63">
              <a:extLst>
                <a:ext uri="{FF2B5EF4-FFF2-40B4-BE49-F238E27FC236}">
                  <a16:creationId xmlns:a16="http://schemas.microsoft.com/office/drawing/2014/main" id="{F462880E-FD55-488E-97C1-8F6850152BB6}"/>
                </a:ext>
              </a:extLst>
            </p:cNvPr>
            <p:cNvSpPr/>
            <p:nvPr/>
          </p:nvSpPr>
          <p:spPr>
            <a:xfrm>
              <a:off x="7958137" y="3102318"/>
              <a:ext cx="132744" cy="165648"/>
            </a:xfrm>
            <a:custGeom>
              <a:avLst/>
              <a:gdLst/>
              <a:ahLst/>
              <a:cxnLst/>
              <a:rect l="l" t="t" r="r" b="b"/>
              <a:pathLst>
                <a:path w="5055" h="6308" extrusionOk="0">
                  <a:moveTo>
                    <a:pt x="585" y="1"/>
                  </a:moveTo>
                  <a:lnTo>
                    <a:pt x="585" y="1121"/>
                  </a:lnTo>
                  <a:cubicBezTo>
                    <a:pt x="1" y="1551"/>
                    <a:pt x="20" y="3159"/>
                    <a:pt x="30" y="3226"/>
                  </a:cubicBezTo>
                  <a:lnTo>
                    <a:pt x="30" y="4422"/>
                  </a:lnTo>
                  <a:cubicBezTo>
                    <a:pt x="30" y="4700"/>
                    <a:pt x="250" y="4920"/>
                    <a:pt x="527" y="4920"/>
                  </a:cubicBezTo>
                  <a:lnTo>
                    <a:pt x="546" y="4920"/>
                  </a:lnTo>
                  <a:cubicBezTo>
                    <a:pt x="661" y="4920"/>
                    <a:pt x="776" y="4882"/>
                    <a:pt x="872" y="4805"/>
                  </a:cubicBezTo>
                  <a:lnTo>
                    <a:pt x="872" y="5399"/>
                  </a:lnTo>
                  <a:cubicBezTo>
                    <a:pt x="872" y="5676"/>
                    <a:pt x="1092" y="5906"/>
                    <a:pt x="1369" y="5906"/>
                  </a:cubicBezTo>
                  <a:lnTo>
                    <a:pt x="1389" y="5906"/>
                  </a:lnTo>
                  <a:cubicBezTo>
                    <a:pt x="1503" y="5906"/>
                    <a:pt x="1618" y="5868"/>
                    <a:pt x="1704" y="5791"/>
                  </a:cubicBezTo>
                  <a:lnTo>
                    <a:pt x="1704" y="5801"/>
                  </a:lnTo>
                  <a:cubicBezTo>
                    <a:pt x="1704" y="6078"/>
                    <a:pt x="1934" y="6308"/>
                    <a:pt x="2212" y="6308"/>
                  </a:cubicBezTo>
                  <a:lnTo>
                    <a:pt x="2221" y="6308"/>
                  </a:lnTo>
                  <a:cubicBezTo>
                    <a:pt x="2499" y="6308"/>
                    <a:pt x="2728" y="6078"/>
                    <a:pt x="2728" y="5801"/>
                  </a:cubicBezTo>
                  <a:lnTo>
                    <a:pt x="2728" y="5791"/>
                  </a:lnTo>
                  <a:cubicBezTo>
                    <a:pt x="2815" y="5868"/>
                    <a:pt x="2929" y="5906"/>
                    <a:pt x="3044" y="5906"/>
                  </a:cubicBezTo>
                  <a:lnTo>
                    <a:pt x="3063" y="5906"/>
                  </a:lnTo>
                  <a:cubicBezTo>
                    <a:pt x="3341" y="5906"/>
                    <a:pt x="3571" y="5686"/>
                    <a:pt x="3571" y="5408"/>
                  </a:cubicBezTo>
                  <a:lnTo>
                    <a:pt x="3571" y="3561"/>
                  </a:lnTo>
                  <a:cubicBezTo>
                    <a:pt x="3724" y="3791"/>
                    <a:pt x="3982" y="4087"/>
                    <a:pt x="4288" y="4145"/>
                  </a:cubicBezTo>
                  <a:cubicBezTo>
                    <a:pt x="4330" y="4155"/>
                    <a:pt x="4372" y="4159"/>
                    <a:pt x="4413" y="4159"/>
                  </a:cubicBezTo>
                  <a:cubicBezTo>
                    <a:pt x="4536" y="4159"/>
                    <a:pt x="4657" y="4118"/>
                    <a:pt x="4757" y="4040"/>
                  </a:cubicBezTo>
                  <a:lnTo>
                    <a:pt x="4805" y="4001"/>
                  </a:lnTo>
                  <a:lnTo>
                    <a:pt x="4834" y="3953"/>
                  </a:lnTo>
                  <a:cubicBezTo>
                    <a:pt x="4920" y="3829"/>
                    <a:pt x="5054" y="3504"/>
                    <a:pt x="4633" y="2920"/>
                  </a:cubicBezTo>
                  <a:cubicBezTo>
                    <a:pt x="4451" y="2681"/>
                    <a:pt x="4346" y="2413"/>
                    <a:pt x="4308" y="2126"/>
                  </a:cubicBezTo>
                  <a:cubicBezTo>
                    <a:pt x="4231" y="1685"/>
                    <a:pt x="4126" y="1360"/>
                    <a:pt x="3456" y="843"/>
                  </a:cubicBezTo>
                  <a:lnTo>
                    <a:pt x="3456" y="1"/>
                  </a:lnTo>
                  <a:close/>
                </a:path>
              </a:pathLst>
            </a:custGeom>
            <a:solidFill>
              <a:srgbClr val="CBD6D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7" name="Google Shape;15438;p63">
              <a:extLst>
                <a:ext uri="{FF2B5EF4-FFF2-40B4-BE49-F238E27FC236}">
                  <a16:creationId xmlns:a16="http://schemas.microsoft.com/office/drawing/2014/main" id="{E8293B4F-0D71-4BC3-A7B1-72FAD5D337DB}"/>
                </a:ext>
              </a:extLst>
            </p:cNvPr>
            <p:cNvSpPr/>
            <p:nvPr/>
          </p:nvSpPr>
          <p:spPr>
            <a:xfrm>
              <a:off x="7958137" y="3102318"/>
              <a:ext cx="24159" cy="129225"/>
            </a:xfrm>
            <a:custGeom>
              <a:avLst/>
              <a:gdLst/>
              <a:ahLst/>
              <a:cxnLst/>
              <a:rect l="l" t="t" r="r" b="b"/>
              <a:pathLst>
                <a:path w="920" h="4921" extrusionOk="0">
                  <a:moveTo>
                    <a:pt x="585" y="1"/>
                  </a:moveTo>
                  <a:lnTo>
                    <a:pt x="585" y="1121"/>
                  </a:lnTo>
                  <a:cubicBezTo>
                    <a:pt x="1" y="1542"/>
                    <a:pt x="20" y="3159"/>
                    <a:pt x="30" y="3226"/>
                  </a:cubicBezTo>
                  <a:lnTo>
                    <a:pt x="30" y="4422"/>
                  </a:lnTo>
                  <a:cubicBezTo>
                    <a:pt x="30" y="4700"/>
                    <a:pt x="250" y="4920"/>
                    <a:pt x="527" y="4920"/>
                  </a:cubicBezTo>
                  <a:lnTo>
                    <a:pt x="546" y="4920"/>
                  </a:lnTo>
                  <a:cubicBezTo>
                    <a:pt x="604" y="4920"/>
                    <a:pt x="652" y="4910"/>
                    <a:pt x="700" y="4901"/>
                  </a:cubicBezTo>
                  <a:cubicBezTo>
                    <a:pt x="499" y="4824"/>
                    <a:pt x="355" y="4633"/>
                    <a:pt x="355" y="4422"/>
                  </a:cubicBezTo>
                  <a:lnTo>
                    <a:pt x="355" y="3226"/>
                  </a:lnTo>
                  <a:cubicBezTo>
                    <a:pt x="355" y="3159"/>
                    <a:pt x="326" y="1637"/>
                    <a:pt x="920" y="1216"/>
                  </a:cubicBezTo>
                  <a:lnTo>
                    <a:pt x="920" y="1"/>
                  </a:ln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8" name="Google Shape;15439;p63">
              <a:extLst>
                <a:ext uri="{FF2B5EF4-FFF2-40B4-BE49-F238E27FC236}">
                  <a16:creationId xmlns:a16="http://schemas.microsoft.com/office/drawing/2014/main" id="{9FE517A8-435A-48FA-B7BE-EE3D12CCDDD0}"/>
                </a:ext>
              </a:extLst>
            </p:cNvPr>
            <p:cNvSpPr/>
            <p:nvPr/>
          </p:nvSpPr>
          <p:spPr>
            <a:xfrm>
              <a:off x="7980773" y="3188661"/>
              <a:ext cx="17857" cy="68749"/>
            </a:xfrm>
            <a:custGeom>
              <a:avLst/>
              <a:gdLst/>
              <a:ahLst/>
              <a:cxnLst/>
              <a:rect l="l" t="t" r="r" b="b"/>
              <a:pathLst>
                <a:path w="680" h="2618" extrusionOk="0">
                  <a:moveTo>
                    <a:pt x="163" y="0"/>
                  </a:moveTo>
                  <a:cubicBezTo>
                    <a:pt x="82" y="0"/>
                    <a:pt x="0" y="53"/>
                    <a:pt x="0" y="158"/>
                  </a:cubicBezTo>
                  <a:lnTo>
                    <a:pt x="0" y="1776"/>
                  </a:lnTo>
                  <a:lnTo>
                    <a:pt x="0" y="2120"/>
                  </a:lnTo>
                  <a:cubicBezTo>
                    <a:pt x="0" y="2398"/>
                    <a:pt x="230" y="2618"/>
                    <a:pt x="507" y="2618"/>
                  </a:cubicBezTo>
                  <a:lnTo>
                    <a:pt x="527" y="2618"/>
                  </a:lnTo>
                  <a:cubicBezTo>
                    <a:pt x="574" y="2618"/>
                    <a:pt x="632" y="2608"/>
                    <a:pt x="680" y="2599"/>
                  </a:cubicBezTo>
                  <a:cubicBezTo>
                    <a:pt x="469" y="2522"/>
                    <a:pt x="335" y="2331"/>
                    <a:pt x="335" y="2111"/>
                  </a:cubicBezTo>
                  <a:lnTo>
                    <a:pt x="335" y="1517"/>
                  </a:lnTo>
                  <a:lnTo>
                    <a:pt x="326" y="1527"/>
                  </a:lnTo>
                  <a:lnTo>
                    <a:pt x="326" y="158"/>
                  </a:lnTo>
                  <a:cubicBezTo>
                    <a:pt x="326" y="53"/>
                    <a:pt x="244" y="0"/>
                    <a:pt x="163"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59" name="Google Shape;15440;p63">
              <a:extLst>
                <a:ext uri="{FF2B5EF4-FFF2-40B4-BE49-F238E27FC236}">
                  <a16:creationId xmlns:a16="http://schemas.microsoft.com/office/drawing/2014/main" id="{4C70796B-8EF0-4775-A6D3-F2055613BD0C}"/>
                </a:ext>
              </a:extLst>
            </p:cNvPr>
            <p:cNvSpPr/>
            <p:nvPr/>
          </p:nvSpPr>
          <p:spPr>
            <a:xfrm>
              <a:off x="8029012" y="3205231"/>
              <a:ext cx="13603" cy="51995"/>
            </a:xfrm>
            <a:custGeom>
              <a:avLst/>
              <a:gdLst/>
              <a:ahLst/>
              <a:cxnLst/>
              <a:rect l="l" t="t" r="r" b="b"/>
              <a:pathLst>
                <a:path w="518" h="1980" extrusionOk="0">
                  <a:moveTo>
                    <a:pt x="163" y="1"/>
                  </a:moveTo>
                  <a:cubicBezTo>
                    <a:pt x="82" y="1"/>
                    <a:pt x="1" y="54"/>
                    <a:pt x="1" y="159"/>
                  </a:cubicBezTo>
                  <a:lnTo>
                    <a:pt x="1" y="1776"/>
                  </a:lnTo>
                  <a:cubicBezTo>
                    <a:pt x="1" y="1805"/>
                    <a:pt x="10" y="1834"/>
                    <a:pt x="29" y="1862"/>
                  </a:cubicBezTo>
                  <a:cubicBezTo>
                    <a:pt x="39" y="1882"/>
                    <a:pt x="58" y="1891"/>
                    <a:pt x="77" y="1901"/>
                  </a:cubicBezTo>
                  <a:cubicBezTo>
                    <a:pt x="153" y="1951"/>
                    <a:pt x="250" y="1979"/>
                    <a:pt x="343" y="1979"/>
                  </a:cubicBezTo>
                  <a:cubicBezTo>
                    <a:pt x="357" y="1979"/>
                    <a:pt x="370" y="1978"/>
                    <a:pt x="384" y="1977"/>
                  </a:cubicBezTo>
                  <a:cubicBezTo>
                    <a:pt x="431" y="1977"/>
                    <a:pt x="470" y="1968"/>
                    <a:pt x="518" y="1958"/>
                  </a:cubicBezTo>
                  <a:cubicBezTo>
                    <a:pt x="460" y="1939"/>
                    <a:pt x="412" y="1910"/>
                    <a:pt x="364" y="1872"/>
                  </a:cubicBezTo>
                  <a:cubicBezTo>
                    <a:pt x="345" y="1853"/>
                    <a:pt x="326" y="1824"/>
                    <a:pt x="326" y="1786"/>
                  </a:cubicBezTo>
                  <a:lnTo>
                    <a:pt x="326" y="1776"/>
                  </a:lnTo>
                  <a:lnTo>
                    <a:pt x="326" y="159"/>
                  </a:lnTo>
                  <a:cubicBezTo>
                    <a:pt x="326" y="54"/>
                    <a:pt x="245" y="1"/>
                    <a:pt x="163"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0" name="Google Shape;15441;p63">
              <a:extLst>
                <a:ext uri="{FF2B5EF4-FFF2-40B4-BE49-F238E27FC236}">
                  <a16:creationId xmlns:a16="http://schemas.microsoft.com/office/drawing/2014/main" id="{FB803225-58B0-48D9-82DE-5C74A010BB41}"/>
                </a:ext>
              </a:extLst>
            </p:cNvPr>
            <p:cNvSpPr/>
            <p:nvPr/>
          </p:nvSpPr>
          <p:spPr>
            <a:xfrm>
              <a:off x="8003146" y="3209328"/>
              <a:ext cx="17358" cy="58639"/>
            </a:xfrm>
            <a:custGeom>
              <a:avLst/>
              <a:gdLst/>
              <a:ahLst/>
              <a:cxnLst/>
              <a:rect l="l" t="t" r="r" b="b"/>
              <a:pathLst>
                <a:path w="661" h="2233" extrusionOk="0">
                  <a:moveTo>
                    <a:pt x="158" y="0"/>
                  </a:moveTo>
                  <a:cubicBezTo>
                    <a:pt x="79" y="0"/>
                    <a:pt x="0" y="56"/>
                    <a:pt x="0" y="166"/>
                  </a:cubicBezTo>
                  <a:lnTo>
                    <a:pt x="0" y="1783"/>
                  </a:lnTo>
                  <a:cubicBezTo>
                    <a:pt x="0" y="1793"/>
                    <a:pt x="0" y="1812"/>
                    <a:pt x="10" y="1831"/>
                  </a:cubicBezTo>
                  <a:lnTo>
                    <a:pt x="0" y="1831"/>
                  </a:lnTo>
                  <a:cubicBezTo>
                    <a:pt x="48" y="2060"/>
                    <a:pt x="249" y="2233"/>
                    <a:pt x="488" y="2233"/>
                  </a:cubicBezTo>
                  <a:lnTo>
                    <a:pt x="507" y="2233"/>
                  </a:lnTo>
                  <a:cubicBezTo>
                    <a:pt x="565" y="2233"/>
                    <a:pt x="613" y="2223"/>
                    <a:pt x="660" y="2204"/>
                  </a:cubicBezTo>
                  <a:cubicBezTo>
                    <a:pt x="459" y="2137"/>
                    <a:pt x="316" y="1946"/>
                    <a:pt x="316" y="1726"/>
                  </a:cubicBezTo>
                  <a:lnTo>
                    <a:pt x="316" y="166"/>
                  </a:lnTo>
                  <a:cubicBezTo>
                    <a:pt x="316" y="56"/>
                    <a:pt x="237" y="0"/>
                    <a:pt x="158"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1" name="Google Shape;15442;p63">
              <a:extLst>
                <a:ext uri="{FF2B5EF4-FFF2-40B4-BE49-F238E27FC236}">
                  <a16:creationId xmlns:a16="http://schemas.microsoft.com/office/drawing/2014/main" id="{5E244002-D50B-447C-8532-0F242007ECA1}"/>
                </a:ext>
              </a:extLst>
            </p:cNvPr>
            <p:cNvSpPr/>
            <p:nvPr/>
          </p:nvSpPr>
          <p:spPr>
            <a:xfrm>
              <a:off x="8051885" y="3184013"/>
              <a:ext cx="26155" cy="27520"/>
            </a:xfrm>
            <a:custGeom>
              <a:avLst/>
              <a:gdLst/>
              <a:ahLst/>
              <a:cxnLst/>
              <a:rect l="l" t="t" r="r" b="b"/>
              <a:pathLst>
                <a:path w="996" h="1048" extrusionOk="0">
                  <a:moveTo>
                    <a:pt x="1" y="0"/>
                  </a:moveTo>
                  <a:lnTo>
                    <a:pt x="1" y="441"/>
                  </a:lnTo>
                  <a:cubicBezTo>
                    <a:pt x="96" y="574"/>
                    <a:pt x="211" y="708"/>
                    <a:pt x="326" y="823"/>
                  </a:cubicBezTo>
                  <a:cubicBezTo>
                    <a:pt x="431" y="929"/>
                    <a:pt x="565" y="996"/>
                    <a:pt x="709" y="1034"/>
                  </a:cubicBezTo>
                  <a:cubicBezTo>
                    <a:pt x="752" y="1042"/>
                    <a:pt x="795" y="1047"/>
                    <a:pt x="838" y="1047"/>
                  </a:cubicBezTo>
                  <a:cubicBezTo>
                    <a:pt x="891" y="1047"/>
                    <a:pt x="943" y="1040"/>
                    <a:pt x="996" y="1024"/>
                  </a:cubicBezTo>
                  <a:cubicBezTo>
                    <a:pt x="805" y="948"/>
                    <a:pt x="632" y="833"/>
                    <a:pt x="498" y="670"/>
                  </a:cubicBezTo>
                  <a:cubicBezTo>
                    <a:pt x="470" y="632"/>
                    <a:pt x="412" y="555"/>
                    <a:pt x="355" y="479"/>
                  </a:cubicBezTo>
                  <a:lnTo>
                    <a:pt x="326" y="441"/>
                  </a:lnTo>
                  <a:cubicBezTo>
                    <a:pt x="173" y="249"/>
                    <a:pt x="1" y="0"/>
                    <a:pt x="1"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2" name="Google Shape;15443;p63">
              <a:extLst>
                <a:ext uri="{FF2B5EF4-FFF2-40B4-BE49-F238E27FC236}">
                  <a16:creationId xmlns:a16="http://schemas.microsoft.com/office/drawing/2014/main" id="{8F14C913-31B5-4144-A28C-FDB706392BAA}"/>
                </a:ext>
              </a:extLst>
            </p:cNvPr>
            <p:cNvSpPr/>
            <p:nvPr/>
          </p:nvSpPr>
          <p:spPr>
            <a:xfrm>
              <a:off x="7963940" y="2981706"/>
              <a:ext cx="94510" cy="96768"/>
            </a:xfrm>
            <a:custGeom>
              <a:avLst/>
              <a:gdLst/>
              <a:ahLst/>
              <a:cxnLst/>
              <a:rect l="l" t="t" r="r" b="b"/>
              <a:pathLst>
                <a:path w="3599" h="3685" extrusionOk="0">
                  <a:moveTo>
                    <a:pt x="0" y="0"/>
                  </a:moveTo>
                  <a:lnTo>
                    <a:pt x="0" y="3685"/>
                  </a:lnTo>
                  <a:lnTo>
                    <a:pt x="3598" y="3685"/>
                  </a:lnTo>
                  <a:lnTo>
                    <a:pt x="3598" y="756"/>
                  </a:lnTo>
                  <a:lnTo>
                    <a:pt x="3149" y="976"/>
                  </a:lnTo>
                  <a:cubicBezTo>
                    <a:pt x="3043" y="1024"/>
                    <a:pt x="2938" y="1091"/>
                    <a:pt x="2842" y="1158"/>
                  </a:cubicBezTo>
                  <a:cubicBezTo>
                    <a:pt x="2661" y="1311"/>
                    <a:pt x="2440" y="1407"/>
                    <a:pt x="2201" y="1426"/>
                  </a:cubicBezTo>
                  <a:cubicBezTo>
                    <a:pt x="2192" y="1427"/>
                    <a:pt x="2183" y="1428"/>
                    <a:pt x="2174" y="1428"/>
                  </a:cubicBezTo>
                  <a:cubicBezTo>
                    <a:pt x="2096" y="1428"/>
                    <a:pt x="2012" y="1392"/>
                    <a:pt x="1952" y="1340"/>
                  </a:cubicBezTo>
                  <a:cubicBezTo>
                    <a:pt x="1866" y="1244"/>
                    <a:pt x="1828" y="1110"/>
                    <a:pt x="1857" y="986"/>
                  </a:cubicBezTo>
                  <a:cubicBezTo>
                    <a:pt x="1905" y="833"/>
                    <a:pt x="1991" y="699"/>
                    <a:pt x="2106" y="594"/>
                  </a:cubicBezTo>
                  <a:lnTo>
                    <a:pt x="2651" y="48"/>
                  </a:lnTo>
                  <a:lnTo>
                    <a:pt x="354" y="48"/>
                  </a:lnTo>
                  <a:lnTo>
                    <a:pt x="0" y="0"/>
                  </a:ln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3" name="Google Shape;15444;p63">
              <a:extLst>
                <a:ext uri="{FF2B5EF4-FFF2-40B4-BE49-F238E27FC236}">
                  <a16:creationId xmlns:a16="http://schemas.microsoft.com/office/drawing/2014/main" id="{6B091AF7-68BA-448A-9EB9-B2BF15103C73}"/>
                </a:ext>
              </a:extLst>
            </p:cNvPr>
            <p:cNvSpPr/>
            <p:nvPr/>
          </p:nvSpPr>
          <p:spPr>
            <a:xfrm>
              <a:off x="8227065" y="3076189"/>
              <a:ext cx="94772" cy="96794"/>
            </a:xfrm>
            <a:custGeom>
              <a:avLst/>
              <a:gdLst/>
              <a:ahLst/>
              <a:cxnLst/>
              <a:rect l="l" t="t" r="r" b="b"/>
              <a:pathLst>
                <a:path w="3609" h="3686" extrusionOk="0">
                  <a:moveTo>
                    <a:pt x="0" y="1"/>
                  </a:moveTo>
                  <a:lnTo>
                    <a:pt x="0" y="2920"/>
                  </a:lnTo>
                  <a:lnTo>
                    <a:pt x="460" y="2709"/>
                  </a:lnTo>
                  <a:cubicBezTo>
                    <a:pt x="565" y="2652"/>
                    <a:pt x="670" y="2594"/>
                    <a:pt x="766" y="2518"/>
                  </a:cubicBezTo>
                  <a:cubicBezTo>
                    <a:pt x="948" y="2364"/>
                    <a:pt x="1168" y="2278"/>
                    <a:pt x="1407" y="2250"/>
                  </a:cubicBezTo>
                  <a:cubicBezTo>
                    <a:pt x="1493" y="2250"/>
                    <a:pt x="1579" y="2278"/>
                    <a:pt x="1656" y="2336"/>
                  </a:cubicBezTo>
                  <a:cubicBezTo>
                    <a:pt x="1742" y="2431"/>
                    <a:pt x="1780" y="2565"/>
                    <a:pt x="1752" y="2699"/>
                  </a:cubicBezTo>
                  <a:cubicBezTo>
                    <a:pt x="1704" y="2853"/>
                    <a:pt x="1618" y="2987"/>
                    <a:pt x="1503" y="3092"/>
                  </a:cubicBezTo>
                  <a:lnTo>
                    <a:pt x="948" y="3628"/>
                  </a:lnTo>
                  <a:lnTo>
                    <a:pt x="3244" y="3628"/>
                  </a:lnTo>
                  <a:lnTo>
                    <a:pt x="3608" y="3685"/>
                  </a:lnTo>
                  <a:lnTo>
                    <a:pt x="3608" y="1"/>
                  </a:ln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4" name="Google Shape;15445;p63">
              <a:extLst>
                <a:ext uri="{FF2B5EF4-FFF2-40B4-BE49-F238E27FC236}">
                  <a16:creationId xmlns:a16="http://schemas.microsoft.com/office/drawing/2014/main" id="{26641872-7F2F-49F6-946C-3501162ABD29}"/>
                </a:ext>
              </a:extLst>
            </p:cNvPr>
            <p:cNvSpPr/>
            <p:nvPr/>
          </p:nvSpPr>
          <p:spPr>
            <a:xfrm>
              <a:off x="8227065" y="3076189"/>
              <a:ext cx="23897" cy="76942"/>
            </a:xfrm>
            <a:custGeom>
              <a:avLst/>
              <a:gdLst/>
              <a:ahLst/>
              <a:cxnLst/>
              <a:rect l="l" t="t" r="r" b="b"/>
              <a:pathLst>
                <a:path w="910" h="2930" extrusionOk="0">
                  <a:moveTo>
                    <a:pt x="0" y="1"/>
                  </a:moveTo>
                  <a:lnTo>
                    <a:pt x="0" y="2920"/>
                  </a:lnTo>
                  <a:lnTo>
                    <a:pt x="0" y="2929"/>
                  </a:lnTo>
                  <a:lnTo>
                    <a:pt x="460" y="2709"/>
                  </a:lnTo>
                  <a:cubicBezTo>
                    <a:pt x="565" y="2652"/>
                    <a:pt x="670" y="2594"/>
                    <a:pt x="766" y="2518"/>
                  </a:cubicBezTo>
                  <a:cubicBezTo>
                    <a:pt x="814" y="2489"/>
                    <a:pt x="861" y="2451"/>
                    <a:pt x="909" y="2422"/>
                  </a:cubicBezTo>
                  <a:lnTo>
                    <a:pt x="909" y="1"/>
                  </a:lnTo>
                  <a:close/>
                </a:path>
              </a:pathLst>
            </a:custGeom>
            <a:solidFill>
              <a:srgbClr val="748798"/>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5" name="Google Shape;15446;p63">
              <a:extLst>
                <a:ext uri="{FF2B5EF4-FFF2-40B4-BE49-F238E27FC236}">
                  <a16:creationId xmlns:a16="http://schemas.microsoft.com/office/drawing/2014/main" id="{BDB19221-DD8D-400C-AAB3-7DA33D976C47}"/>
                </a:ext>
              </a:extLst>
            </p:cNvPr>
            <p:cNvSpPr/>
            <p:nvPr/>
          </p:nvSpPr>
          <p:spPr>
            <a:xfrm>
              <a:off x="7963940" y="2957836"/>
              <a:ext cx="23634" cy="120638"/>
            </a:xfrm>
            <a:custGeom>
              <a:avLst/>
              <a:gdLst/>
              <a:ahLst/>
              <a:cxnLst/>
              <a:rect l="l" t="t" r="r" b="b"/>
              <a:pathLst>
                <a:path w="900" h="4594" extrusionOk="0">
                  <a:moveTo>
                    <a:pt x="900" y="0"/>
                  </a:moveTo>
                  <a:lnTo>
                    <a:pt x="450" y="345"/>
                  </a:lnTo>
                  <a:cubicBezTo>
                    <a:pt x="335" y="431"/>
                    <a:pt x="230" y="526"/>
                    <a:pt x="134" y="641"/>
                  </a:cubicBezTo>
                  <a:cubicBezTo>
                    <a:pt x="86" y="689"/>
                    <a:pt x="48" y="747"/>
                    <a:pt x="0" y="785"/>
                  </a:cubicBezTo>
                  <a:lnTo>
                    <a:pt x="0" y="4594"/>
                  </a:lnTo>
                  <a:lnTo>
                    <a:pt x="900" y="4594"/>
                  </a:lnTo>
                  <a:lnTo>
                    <a:pt x="900" y="0"/>
                  </a:lnTo>
                  <a:close/>
                </a:path>
              </a:pathLst>
            </a:custGeom>
            <a:solidFill>
              <a:srgbClr val="748798"/>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6" name="Google Shape;15447;p63">
              <a:extLst>
                <a:ext uri="{FF2B5EF4-FFF2-40B4-BE49-F238E27FC236}">
                  <a16:creationId xmlns:a16="http://schemas.microsoft.com/office/drawing/2014/main" id="{A42482EB-7B8E-45C7-B5B4-6C41EA727779}"/>
                </a:ext>
              </a:extLst>
            </p:cNvPr>
            <p:cNvSpPr/>
            <p:nvPr/>
          </p:nvSpPr>
          <p:spPr>
            <a:xfrm>
              <a:off x="8194634" y="2885437"/>
              <a:ext cx="132718" cy="165412"/>
            </a:xfrm>
            <a:custGeom>
              <a:avLst/>
              <a:gdLst/>
              <a:ahLst/>
              <a:cxnLst/>
              <a:rect l="l" t="t" r="r" b="b"/>
              <a:pathLst>
                <a:path w="5054" h="6299" extrusionOk="0">
                  <a:moveTo>
                    <a:pt x="2824" y="1"/>
                  </a:moveTo>
                  <a:cubicBezTo>
                    <a:pt x="2546" y="1"/>
                    <a:pt x="2326" y="221"/>
                    <a:pt x="2326" y="498"/>
                  </a:cubicBezTo>
                  <a:lnTo>
                    <a:pt x="2326" y="518"/>
                  </a:lnTo>
                  <a:cubicBezTo>
                    <a:pt x="2240" y="441"/>
                    <a:pt x="2125" y="393"/>
                    <a:pt x="2001" y="393"/>
                  </a:cubicBezTo>
                  <a:lnTo>
                    <a:pt x="1991" y="393"/>
                  </a:lnTo>
                  <a:cubicBezTo>
                    <a:pt x="1714" y="393"/>
                    <a:pt x="1484" y="623"/>
                    <a:pt x="1484" y="900"/>
                  </a:cubicBezTo>
                  <a:lnTo>
                    <a:pt x="1484" y="2747"/>
                  </a:lnTo>
                  <a:cubicBezTo>
                    <a:pt x="1321" y="2518"/>
                    <a:pt x="1072" y="2221"/>
                    <a:pt x="766" y="2154"/>
                  </a:cubicBezTo>
                  <a:cubicBezTo>
                    <a:pt x="731" y="2148"/>
                    <a:pt x="696" y="2145"/>
                    <a:pt x="661" y="2145"/>
                  </a:cubicBezTo>
                  <a:cubicBezTo>
                    <a:pt x="531" y="2145"/>
                    <a:pt x="403" y="2186"/>
                    <a:pt x="297" y="2269"/>
                  </a:cubicBezTo>
                  <a:lnTo>
                    <a:pt x="249" y="2307"/>
                  </a:lnTo>
                  <a:lnTo>
                    <a:pt x="211" y="2355"/>
                  </a:lnTo>
                  <a:cubicBezTo>
                    <a:pt x="135" y="2470"/>
                    <a:pt x="1" y="2805"/>
                    <a:pt x="422" y="3389"/>
                  </a:cubicBezTo>
                  <a:cubicBezTo>
                    <a:pt x="594" y="3618"/>
                    <a:pt x="709" y="3896"/>
                    <a:pt x="747" y="4183"/>
                  </a:cubicBezTo>
                  <a:cubicBezTo>
                    <a:pt x="824" y="4623"/>
                    <a:pt x="929" y="4949"/>
                    <a:pt x="1599" y="5465"/>
                  </a:cubicBezTo>
                  <a:lnTo>
                    <a:pt x="1599" y="6298"/>
                  </a:lnTo>
                  <a:lnTo>
                    <a:pt x="4470" y="6298"/>
                  </a:lnTo>
                  <a:lnTo>
                    <a:pt x="4470" y="5188"/>
                  </a:lnTo>
                  <a:cubicBezTo>
                    <a:pt x="5054" y="4757"/>
                    <a:pt x="5025" y="3140"/>
                    <a:pt x="5025" y="3073"/>
                  </a:cubicBezTo>
                  <a:lnTo>
                    <a:pt x="5025" y="1886"/>
                  </a:lnTo>
                  <a:cubicBezTo>
                    <a:pt x="5025" y="1609"/>
                    <a:pt x="4805" y="1388"/>
                    <a:pt x="4518" y="1388"/>
                  </a:cubicBezTo>
                  <a:lnTo>
                    <a:pt x="4508" y="1388"/>
                  </a:lnTo>
                  <a:cubicBezTo>
                    <a:pt x="4384" y="1388"/>
                    <a:pt x="4279" y="1427"/>
                    <a:pt x="4183" y="1503"/>
                  </a:cubicBezTo>
                  <a:lnTo>
                    <a:pt x="4183" y="910"/>
                  </a:lnTo>
                  <a:cubicBezTo>
                    <a:pt x="4183" y="632"/>
                    <a:pt x="3963" y="403"/>
                    <a:pt x="3685" y="403"/>
                  </a:cubicBezTo>
                  <a:lnTo>
                    <a:pt x="3666" y="403"/>
                  </a:lnTo>
                  <a:cubicBezTo>
                    <a:pt x="3551" y="403"/>
                    <a:pt x="3436" y="441"/>
                    <a:pt x="3350" y="518"/>
                  </a:cubicBezTo>
                  <a:lnTo>
                    <a:pt x="3350" y="508"/>
                  </a:lnTo>
                  <a:cubicBezTo>
                    <a:pt x="3350" y="221"/>
                    <a:pt x="3121" y="1"/>
                    <a:pt x="2843" y="1"/>
                  </a:cubicBezTo>
                  <a:close/>
                </a:path>
              </a:pathLst>
            </a:custGeom>
            <a:solidFill>
              <a:srgbClr val="CBD6D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7" name="Google Shape;15448;p63">
              <a:extLst>
                <a:ext uri="{FF2B5EF4-FFF2-40B4-BE49-F238E27FC236}">
                  <a16:creationId xmlns:a16="http://schemas.microsoft.com/office/drawing/2014/main" id="{6E75E655-6B06-414F-9258-801C5BC22C3A}"/>
                </a:ext>
              </a:extLst>
            </p:cNvPr>
            <p:cNvSpPr/>
            <p:nvPr/>
          </p:nvSpPr>
          <p:spPr>
            <a:xfrm>
              <a:off x="8194634" y="2941738"/>
              <a:ext cx="48528" cy="109110"/>
            </a:xfrm>
            <a:custGeom>
              <a:avLst/>
              <a:gdLst/>
              <a:ahLst/>
              <a:cxnLst/>
              <a:rect l="l" t="t" r="r" b="b"/>
              <a:pathLst>
                <a:path w="1848" h="4155" extrusionOk="0">
                  <a:moveTo>
                    <a:pt x="661" y="1"/>
                  </a:moveTo>
                  <a:cubicBezTo>
                    <a:pt x="532" y="1"/>
                    <a:pt x="405" y="42"/>
                    <a:pt x="307" y="125"/>
                  </a:cubicBezTo>
                  <a:lnTo>
                    <a:pt x="249" y="163"/>
                  </a:lnTo>
                  <a:lnTo>
                    <a:pt x="221" y="211"/>
                  </a:lnTo>
                  <a:cubicBezTo>
                    <a:pt x="135" y="336"/>
                    <a:pt x="1" y="661"/>
                    <a:pt x="431" y="1245"/>
                  </a:cubicBezTo>
                  <a:cubicBezTo>
                    <a:pt x="604" y="1474"/>
                    <a:pt x="709" y="1752"/>
                    <a:pt x="747" y="2039"/>
                  </a:cubicBezTo>
                  <a:cubicBezTo>
                    <a:pt x="824" y="2479"/>
                    <a:pt x="929" y="2805"/>
                    <a:pt x="1599" y="3321"/>
                  </a:cubicBezTo>
                  <a:lnTo>
                    <a:pt x="1599" y="4154"/>
                  </a:lnTo>
                  <a:lnTo>
                    <a:pt x="1848" y="4154"/>
                  </a:lnTo>
                  <a:lnTo>
                    <a:pt x="1848" y="3235"/>
                  </a:lnTo>
                  <a:cubicBezTo>
                    <a:pt x="1187" y="2718"/>
                    <a:pt x="1082" y="2479"/>
                    <a:pt x="996" y="2039"/>
                  </a:cubicBezTo>
                  <a:cubicBezTo>
                    <a:pt x="967" y="1752"/>
                    <a:pt x="852" y="1474"/>
                    <a:pt x="680" y="1245"/>
                  </a:cubicBezTo>
                  <a:cubicBezTo>
                    <a:pt x="249" y="661"/>
                    <a:pt x="393" y="326"/>
                    <a:pt x="470" y="211"/>
                  </a:cubicBezTo>
                  <a:lnTo>
                    <a:pt x="508" y="163"/>
                  </a:lnTo>
                  <a:lnTo>
                    <a:pt x="556" y="125"/>
                  </a:lnTo>
                  <a:cubicBezTo>
                    <a:pt x="623" y="68"/>
                    <a:pt x="699" y="39"/>
                    <a:pt x="776" y="10"/>
                  </a:cubicBezTo>
                  <a:lnTo>
                    <a:pt x="766" y="10"/>
                  </a:lnTo>
                  <a:cubicBezTo>
                    <a:pt x="731" y="4"/>
                    <a:pt x="696" y="1"/>
                    <a:pt x="661"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8" name="Google Shape;15449;p63">
              <a:extLst>
                <a:ext uri="{FF2B5EF4-FFF2-40B4-BE49-F238E27FC236}">
                  <a16:creationId xmlns:a16="http://schemas.microsoft.com/office/drawing/2014/main" id="{6DBFA5A4-2EDB-4815-B2E7-485651B4DA35}"/>
                </a:ext>
              </a:extLst>
            </p:cNvPr>
            <p:cNvSpPr/>
            <p:nvPr/>
          </p:nvSpPr>
          <p:spPr>
            <a:xfrm>
              <a:off x="8281345" y="2895993"/>
              <a:ext cx="13603" cy="52179"/>
            </a:xfrm>
            <a:custGeom>
              <a:avLst/>
              <a:gdLst/>
              <a:ahLst/>
              <a:cxnLst/>
              <a:rect l="l" t="t" r="r" b="b"/>
              <a:pathLst>
                <a:path w="518" h="1987" extrusionOk="0">
                  <a:moveTo>
                    <a:pt x="383" y="1"/>
                  </a:moveTo>
                  <a:cubicBezTo>
                    <a:pt x="278" y="1"/>
                    <a:pt x="173" y="20"/>
                    <a:pt x="77" y="77"/>
                  </a:cubicBezTo>
                  <a:cubicBezTo>
                    <a:pt x="58" y="87"/>
                    <a:pt x="39" y="106"/>
                    <a:pt x="29" y="116"/>
                  </a:cubicBezTo>
                  <a:cubicBezTo>
                    <a:pt x="10" y="144"/>
                    <a:pt x="10" y="173"/>
                    <a:pt x="0" y="211"/>
                  </a:cubicBezTo>
                  <a:lnTo>
                    <a:pt x="0" y="1829"/>
                  </a:lnTo>
                  <a:cubicBezTo>
                    <a:pt x="0" y="1934"/>
                    <a:pt x="82" y="1987"/>
                    <a:pt x="163" y="1987"/>
                  </a:cubicBezTo>
                  <a:cubicBezTo>
                    <a:pt x="244" y="1987"/>
                    <a:pt x="326" y="1934"/>
                    <a:pt x="326" y="1829"/>
                  </a:cubicBezTo>
                  <a:lnTo>
                    <a:pt x="326" y="211"/>
                  </a:lnTo>
                  <a:lnTo>
                    <a:pt x="326" y="202"/>
                  </a:lnTo>
                  <a:cubicBezTo>
                    <a:pt x="326" y="163"/>
                    <a:pt x="345" y="135"/>
                    <a:pt x="364" y="106"/>
                  </a:cubicBezTo>
                  <a:cubicBezTo>
                    <a:pt x="412" y="68"/>
                    <a:pt x="460" y="39"/>
                    <a:pt x="517" y="29"/>
                  </a:cubicBezTo>
                  <a:cubicBezTo>
                    <a:pt x="479" y="10"/>
                    <a:pt x="431" y="1"/>
                    <a:pt x="383"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69" name="Google Shape;15450;p63">
              <a:extLst>
                <a:ext uri="{FF2B5EF4-FFF2-40B4-BE49-F238E27FC236}">
                  <a16:creationId xmlns:a16="http://schemas.microsoft.com/office/drawing/2014/main" id="{4F803D33-8323-4CD7-9412-E9C13A7F4BE1}"/>
                </a:ext>
              </a:extLst>
            </p:cNvPr>
            <p:cNvSpPr/>
            <p:nvPr/>
          </p:nvSpPr>
          <p:spPr>
            <a:xfrm>
              <a:off x="8304217" y="2922096"/>
              <a:ext cx="13340" cy="35635"/>
            </a:xfrm>
            <a:custGeom>
              <a:avLst/>
              <a:gdLst/>
              <a:ahLst/>
              <a:cxnLst/>
              <a:rect l="l" t="t" r="r" b="b"/>
              <a:pathLst>
                <a:path w="508" h="1357" extrusionOk="0">
                  <a:moveTo>
                    <a:pt x="340" y="0"/>
                  </a:moveTo>
                  <a:cubicBezTo>
                    <a:pt x="242" y="0"/>
                    <a:pt x="151" y="29"/>
                    <a:pt x="67" y="79"/>
                  </a:cubicBezTo>
                  <a:cubicBezTo>
                    <a:pt x="48" y="88"/>
                    <a:pt x="39" y="107"/>
                    <a:pt x="19" y="117"/>
                  </a:cubicBezTo>
                  <a:cubicBezTo>
                    <a:pt x="10" y="146"/>
                    <a:pt x="0" y="174"/>
                    <a:pt x="0" y="213"/>
                  </a:cubicBezTo>
                  <a:lnTo>
                    <a:pt x="0" y="1198"/>
                  </a:lnTo>
                  <a:cubicBezTo>
                    <a:pt x="0" y="1304"/>
                    <a:pt x="79" y="1356"/>
                    <a:pt x="158" y="1356"/>
                  </a:cubicBezTo>
                  <a:cubicBezTo>
                    <a:pt x="237" y="1356"/>
                    <a:pt x="316" y="1304"/>
                    <a:pt x="316" y="1198"/>
                  </a:cubicBezTo>
                  <a:lnTo>
                    <a:pt x="316" y="213"/>
                  </a:lnTo>
                  <a:lnTo>
                    <a:pt x="316" y="193"/>
                  </a:lnTo>
                  <a:cubicBezTo>
                    <a:pt x="326" y="165"/>
                    <a:pt x="335" y="126"/>
                    <a:pt x="354" y="107"/>
                  </a:cubicBezTo>
                  <a:cubicBezTo>
                    <a:pt x="402" y="69"/>
                    <a:pt x="450" y="40"/>
                    <a:pt x="507" y="21"/>
                  </a:cubicBezTo>
                  <a:cubicBezTo>
                    <a:pt x="469" y="12"/>
                    <a:pt x="421" y="2"/>
                    <a:pt x="383" y="2"/>
                  </a:cubicBezTo>
                  <a:cubicBezTo>
                    <a:pt x="368" y="1"/>
                    <a:pt x="354" y="0"/>
                    <a:pt x="340"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0" name="Google Shape;15451;p63">
              <a:extLst>
                <a:ext uri="{FF2B5EF4-FFF2-40B4-BE49-F238E27FC236}">
                  <a16:creationId xmlns:a16="http://schemas.microsoft.com/office/drawing/2014/main" id="{7F910629-55B8-4A2D-B601-C103A348BBDB}"/>
                </a:ext>
              </a:extLst>
            </p:cNvPr>
            <p:cNvSpPr/>
            <p:nvPr/>
          </p:nvSpPr>
          <p:spPr>
            <a:xfrm>
              <a:off x="8255452" y="2885437"/>
              <a:ext cx="17620" cy="58665"/>
            </a:xfrm>
            <a:custGeom>
              <a:avLst/>
              <a:gdLst/>
              <a:ahLst/>
              <a:cxnLst/>
              <a:rect l="l" t="t" r="r" b="b"/>
              <a:pathLst>
                <a:path w="671" h="2234" extrusionOk="0">
                  <a:moveTo>
                    <a:pt x="498" y="1"/>
                  </a:moveTo>
                  <a:cubicBezTo>
                    <a:pt x="259" y="1"/>
                    <a:pt x="48" y="173"/>
                    <a:pt x="1" y="403"/>
                  </a:cubicBezTo>
                  <a:lnTo>
                    <a:pt x="10" y="403"/>
                  </a:lnTo>
                  <a:cubicBezTo>
                    <a:pt x="1" y="422"/>
                    <a:pt x="1" y="441"/>
                    <a:pt x="1" y="460"/>
                  </a:cubicBezTo>
                  <a:lnTo>
                    <a:pt x="1" y="2068"/>
                  </a:lnTo>
                  <a:cubicBezTo>
                    <a:pt x="1" y="2178"/>
                    <a:pt x="80" y="2233"/>
                    <a:pt x="159" y="2233"/>
                  </a:cubicBezTo>
                  <a:cubicBezTo>
                    <a:pt x="237" y="2233"/>
                    <a:pt x="316" y="2178"/>
                    <a:pt x="316" y="2068"/>
                  </a:cubicBezTo>
                  <a:lnTo>
                    <a:pt x="316" y="508"/>
                  </a:lnTo>
                  <a:cubicBezTo>
                    <a:pt x="316" y="288"/>
                    <a:pt x="460" y="97"/>
                    <a:pt x="671" y="30"/>
                  </a:cubicBezTo>
                  <a:cubicBezTo>
                    <a:pt x="613" y="10"/>
                    <a:pt x="565" y="1"/>
                    <a:pt x="508"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1" name="Google Shape;15452;p63">
              <a:extLst>
                <a:ext uri="{FF2B5EF4-FFF2-40B4-BE49-F238E27FC236}">
                  <a16:creationId xmlns:a16="http://schemas.microsoft.com/office/drawing/2014/main" id="{1E2C43A2-353B-4238-99D5-9BC62DD4CBFA}"/>
                </a:ext>
              </a:extLst>
            </p:cNvPr>
            <p:cNvSpPr/>
            <p:nvPr/>
          </p:nvSpPr>
          <p:spPr>
            <a:xfrm>
              <a:off x="8233341" y="2895993"/>
              <a:ext cx="17620" cy="73160"/>
            </a:xfrm>
            <a:custGeom>
              <a:avLst/>
              <a:gdLst/>
              <a:ahLst/>
              <a:cxnLst/>
              <a:rect l="l" t="t" r="r" b="b"/>
              <a:pathLst>
                <a:path w="671" h="2786" extrusionOk="0">
                  <a:moveTo>
                    <a:pt x="498" y="1"/>
                  </a:moveTo>
                  <a:cubicBezTo>
                    <a:pt x="221" y="1"/>
                    <a:pt x="0" y="230"/>
                    <a:pt x="0" y="508"/>
                  </a:cubicBezTo>
                  <a:lnTo>
                    <a:pt x="0" y="843"/>
                  </a:lnTo>
                  <a:lnTo>
                    <a:pt x="0" y="2317"/>
                  </a:lnTo>
                  <a:cubicBezTo>
                    <a:pt x="115" y="2470"/>
                    <a:pt x="221" y="2623"/>
                    <a:pt x="316" y="2786"/>
                  </a:cubicBezTo>
                  <a:lnTo>
                    <a:pt x="316" y="1101"/>
                  </a:lnTo>
                  <a:lnTo>
                    <a:pt x="326" y="1111"/>
                  </a:lnTo>
                  <a:lnTo>
                    <a:pt x="326" y="508"/>
                  </a:lnTo>
                  <a:cubicBezTo>
                    <a:pt x="326" y="288"/>
                    <a:pt x="469" y="96"/>
                    <a:pt x="670" y="29"/>
                  </a:cubicBezTo>
                  <a:cubicBezTo>
                    <a:pt x="622" y="10"/>
                    <a:pt x="575" y="1"/>
                    <a:pt x="517"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2" name="Google Shape;15453;p63">
              <a:extLst>
                <a:ext uri="{FF2B5EF4-FFF2-40B4-BE49-F238E27FC236}">
                  <a16:creationId xmlns:a16="http://schemas.microsoft.com/office/drawing/2014/main" id="{D207C8B0-B0CB-4B56-A8D5-0B3E4B4AB81B}"/>
                </a:ext>
              </a:extLst>
            </p:cNvPr>
            <p:cNvSpPr/>
            <p:nvPr/>
          </p:nvSpPr>
          <p:spPr>
            <a:xfrm>
              <a:off x="7951362" y="2892737"/>
              <a:ext cx="165648" cy="128674"/>
            </a:xfrm>
            <a:custGeom>
              <a:avLst/>
              <a:gdLst/>
              <a:ahLst/>
              <a:cxnLst/>
              <a:rect l="l" t="t" r="r" b="b"/>
              <a:pathLst>
                <a:path w="6308" h="4900" extrusionOk="0">
                  <a:moveTo>
                    <a:pt x="3134" y="0"/>
                  </a:moveTo>
                  <a:cubicBezTo>
                    <a:pt x="3106" y="0"/>
                    <a:pt x="3088" y="0"/>
                    <a:pt x="3082" y="0"/>
                  </a:cubicBezTo>
                  <a:lnTo>
                    <a:pt x="1895" y="0"/>
                  </a:lnTo>
                  <a:cubicBezTo>
                    <a:pt x="1618" y="0"/>
                    <a:pt x="1388" y="230"/>
                    <a:pt x="1388" y="508"/>
                  </a:cubicBezTo>
                  <a:lnTo>
                    <a:pt x="1388" y="527"/>
                  </a:lnTo>
                  <a:cubicBezTo>
                    <a:pt x="1388" y="642"/>
                    <a:pt x="1436" y="756"/>
                    <a:pt x="1513" y="843"/>
                  </a:cubicBezTo>
                  <a:lnTo>
                    <a:pt x="910" y="843"/>
                  </a:lnTo>
                  <a:cubicBezTo>
                    <a:pt x="632" y="843"/>
                    <a:pt x="402" y="1072"/>
                    <a:pt x="402" y="1350"/>
                  </a:cubicBezTo>
                  <a:lnTo>
                    <a:pt x="402" y="1359"/>
                  </a:lnTo>
                  <a:cubicBezTo>
                    <a:pt x="402" y="1484"/>
                    <a:pt x="450" y="1589"/>
                    <a:pt x="517" y="1685"/>
                  </a:cubicBezTo>
                  <a:lnTo>
                    <a:pt x="508" y="1685"/>
                  </a:lnTo>
                  <a:cubicBezTo>
                    <a:pt x="230" y="1685"/>
                    <a:pt x="1" y="1905"/>
                    <a:pt x="1" y="2182"/>
                  </a:cubicBezTo>
                  <a:lnTo>
                    <a:pt x="1" y="2202"/>
                  </a:lnTo>
                  <a:cubicBezTo>
                    <a:pt x="1" y="2479"/>
                    <a:pt x="230" y="2709"/>
                    <a:pt x="508" y="2709"/>
                  </a:cubicBezTo>
                  <a:lnTo>
                    <a:pt x="527" y="2709"/>
                  </a:lnTo>
                  <a:cubicBezTo>
                    <a:pt x="450" y="2795"/>
                    <a:pt x="402" y="2910"/>
                    <a:pt x="402" y="3025"/>
                  </a:cubicBezTo>
                  <a:lnTo>
                    <a:pt x="402" y="3044"/>
                  </a:lnTo>
                  <a:cubicBezTo>
                    <a:pt x="402" y="3321"/>
                    <a:pt x="632" y="3541"/>
                    <a:pt x="910" y="3541"/>
                  </a:cubicBezTo>
                  <a:lnTo>
                    <a:pt x="2757" y="3541"/>
                  </a:lnTo>
                  <a:cubicBezTo>
                    <a:pt x="2518" y="3704"/>
                    <a:pt x="2221" y="3962"/>
                    <a:pt x="2163" y="4259"/>
                  </a:cubicBezTo>
                  <a:cubicBezTo>
                    <a:pt x="2125" y="4431"/>
                    <a:pt x="2163" y="4594"/>
                    <a:pt x="2269" y="4728"/>
                  </a:cubicBezTo>
                  <a:lnTo>
                    <a:pt x="2307" y="4776"/>
                  </a:lnTo>
                  <a:lnTo>
                    <a:pt x="2355" y="4814"/>
                  </a:lnTo>
                  <a:cubicBezTo>
                    <a:pt x="2413" y="4850"/>
                    <a:pt x="2514" y="4900"/>
                    <a:pt x="2665" y="4900"/>
                  </a:cubicBezTo>
                  <a:cubicBezTo>
                    <a:pt x="2838" y="4900"/>
                    <a:pt x="3076" y="4834"/>
                    <a:pt x="3388" y="4604"/>
                  </a:cubicBezTo>
                  <a:cubicBezTo>
                    <a:pt x="3628" y="4431"/>
                    <a:pt x="3896" y="4326"/>
                    <a:pt x="4183" y="4288"/>
                  </a:cubicBezTo>
                  <a:cubicBezTo>
                    <a:pt x="4623" y="4202"/>
                    <a:pt x="4948" y="4106"/>
                    <a:pt x="5465" y="3436"/>
                  </a:cubicBezTo>
                  <a:lnTo>
                    <a:pt x="6307" y="3436"/>
                  </a:lnTo>
                  <a:lnTo>
                    <a:pt x="6307" y="565"/>
                  </a:lnTo>
                  <a:lnTo>
                    <a:pt x="5188" y="565"/>
                  </a:lnTo>
                  <a:cubicBezTo>
                    <a:pt x="4804" y="24"/>
                    <a:pt x="3425" y="0"/>
                    <a:pt x="3134" y="0"/>
                  </a:cubicBezTo>
                  <a:close/>
                </a:path>
              </a:pathLst>
            </a:custGeom>
            <a:solidFill>
              <a:srgbClr val="CBD6D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3" name="Google Shape;15454;p63">
              <a:extLst>
                <a:ext uri="{FF2B5EF4-FFF2-40B4-BE49-F238E27FC236}">
                  <a16:creationId xmlns:a16="http://schemas.microsoft.com/office/drawing/2014/main" id="{737E0FBD-827B-4F80-B940-AC9131DC8811}"/>
                </a:ext>
              </a:extLst>
            </p:cNvPr>
            <p:cNvSpPr/>
            <p:nvPr/>
          </p:nvSpPr>
          <p:spPr>
            <a:xfrm>
              <a:off x="7988047" y="2892737"/>
              <a:ext cx="128963" cy="21875"/>
            </a:xfrm>
            <a:custGeom>
              <a:avLst/>
              <a:gdLst/>
              <a:ahLst/>
              <a:cxnLst/>
              <a:rect l="l" t="t" r="r" b="b"/>
              <a:pathLst>
                <a:path w="4911" h="833" extrusionOk="0">
                  <a:moveTo>
                    <a:pt x="1737" y="0"/>
                  </a:moveTo>
                  <a:cubicBezTo>
                    <a:pt x="1709" y="0"/>
                    <a:pt x="1691" y="0"/>
                    <a:pt x="1685" y="0"/>
                  </a:cubicBezTo>
                  <a:lnTo>
                    <a:pt x="498" y="0"/>
                  </a:lnTo>
                  <a:cubicBezTo>
                    <a:pt x="221" y="0"/>
                    <a:pt x="1" y="230"/>
                    <a:pt x="1" y="508"/>
                  </a:cubicBezTo>
                  <a:lnTo>
                    <a:pt x="1" y="527"/>
                  </a:lnTo>
                  <a:cubicBezTo>
                    <a:pt x="1" y="575"/>
                    <a:pt x="10" y="632"/>
                    <a:pt x="20" y="680"/>
                  </a:cubicBezTo>
                  <a:cubicBezTo>
                    <a:pt x="87" y="479"/>
                    <a:pt x="278" y="268"/>
                    <a:pt x="498" y="268"/>
                  </a:cubicBezTo>
                  <a:lnTo>
                    <a:pt x="1685" y="268"/>
                  </a:lnTo>
                  <a:cubicBezTo>
                    <a:pt x="1692" y="268"/>
                    <a:pt x="1710" y="268"/>
                    <a:pt x="1737" y="268"/>
                  </a:cubicBezTo>
                  <a:cubicBezTo>
                    <a:pt x="2015" y="268"/>
                    <a:pt x="3283" y="292"/>
                    <a:pt x="3676" y="833"/>
                  </a:cubicBezTo>
                  <a:lnTo>
                    <a:pt x="4910" y="833"/>
                  </a:lnTo>
                  <a:lnTo>
                    <a:pt x="4910" y="565"/>
                  </a:lnTo>
                  <a:lnTo>
                    <a:pt x="3800" y="565"/>
                  </a:lnTo>
                  <a:cubicBezTo>
                    <a:pt x="3408" y="24"/>
                    <a:pt x="2028" y="0"/>
                    <a:pt x="1737"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4" name="Google Shape;15455;p63">
              <a:extLst>
                <a:ext uri="{FF2B5EF4-FFF2-40B4-BE49-F238E27FC236}">
                  <a16:creationId xmlns:a16="http://schemas.microsoft.com/office/drawing/2014/main" id="{06297FE0-8F53-4198-8367-B59647D4B4A7}"/>
                </a:ext>
              </a:extLst>
            </p:cNvPr>
            <p:cNvSpPr/>
            <p:nvPr/>
          </p:nvSpPr>
          <p:spPr>
            <a:xfrm>
              <a:off x="7961918" y="2914848"/>
              <a:ext cx="70140" cy="17883"/>
            </a:xfrm>
            <a:custGeom>
              <a:avLst/>
              <a:gdLst/>
              <a:ahLst/>
              <a:cxnLst/>
              <a:rect l="l" t="t" r="r" b="b"/>
              <a:pathLst>
                <a:path w="2671" h="681" extrusionOk="0">
                  <a:moveTo>
                    <a:pt x="508" y="1"/>
                  </a:moveTo>
                  <a:cubicBezTo>
                    <a:pt x="230" y="1"/>
                    <a:pt x="0" y="230"/>
                    <a:pt x="0" y="508"/>
                  </a:cubicBezTo>
                  <a:lnTo>
                    <a:pt x="0" y="517"/>
                  </a:lnTo>
                  <a:cubicBezTo>
                    <a:pt x="0" y="575"/>
                    <a:pt x="10" y="623"/>
                    <a:pt x="29" y="680"/>
                  </a:cubicBezTo>
                  <a:cubicBezTo>
                    <a:pt x="94" y="476"/>
                    <a:pt x="276" y="335"/>
                    <a:pt x="487" y="335"/>
                  </a:cubicBezTo>
                  <a:cubicBezTo>
                    <a:pt x="494" y="335"/>
                    <a:pt x="501" y="335"/>
                    <a:pt x="508" y="335"/>
                  </a:cubicBezTo>
                  <a:lnTo>
                    <a:pt x="1101" y="335"/>
                  </a:lnTo>
                  <a:lnTo>
                    <a:pt x="1101" y="316"/>
                  </a:lnTo>
                  <a:lnTo>
                    <a:pt x="2460" y="316"/>
                  </a:lnTo>
                  <a:cubicBezTo>
                    <a:pt x="2671" y="316"/>
                    <a:pt x="2671" y="1"/>
                    <a:pt x="2460"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5" name="Google Shape;15456;p63">
              <a:extLst>
                <a:ext uri="{FF2B5EF4-FFF2-40B4-BE49-F238E27FC236}">
                  <a16:creationId xmlns:a16="http://schemas.microsoft.com/office/drawing/2014/main" id="{EFF6376F-27EA-4F15-8ED5-B073FE9EDBC5}"/>
                </a:ext>
              </a:extLst>
            </p:cNvPr>
            <p:cNvSpPr/>
            <p:nvPr/>
          </p:nvSpPr>
          <p:spPr>
            <a:xfrm>
              <a:off x="7961918" y="2963114"/>
              <a:ext cx="53807" cy="13576"/>
            </a:xfrm>
            <a:custGeom>
              <a:avLst/>
              <a:gdLst/>
              <a:ahLst/>
              <a:cxnLst/>
              <a:rect l="l" t="t" r="r" b="b"/>
              <a:pathLst>
                <a:path w="2049" h="517" extrusionOk="0">
                  <a:moveTo>
                    <a:pt x="211" y="0"/>
                  </a:moveTo>
                  <a:cubicBezTo>
                    <a:pt x="182" y="0"/>
                    <a:pt x="144" y="10"/>
                    <a:pt x="115" y="19"/>
                  </a:cubicBezTo>
                  <a:cubicBezTo>
                    <a:pt x="106" y="38"/>
                    <a:pt x="96" y="57"/>
                    <a:pt x="77" y="67"/>
                  </a:cubicBezTo>
                  <a:cubicBezTo>
                    <a:pt x="29" y="163"/>
                    <a:pt x="0" y="268"/>
                    <a:pt x="0" y="383"/>
                  </a:cubicBezTo>
                  <a:cubicBezTo>
                    <a:pt x="0" y="431"/>
                    <a:pt x="10" y="469"/>
                    <a:pt x="29" y="517"/>
                  </a:cubicBezTo>
                  <a:cubicBezTo>
                    <a:pt x="48" y="459"/>
                    <a:pt x="77" y="402"/>
                    <a:pt x="106" y="364"/>
                  </a:cubicBezTo>
                  <a:cubicBezTo>
                    <a:pt x="134" y="335"/>
                    <a:pt x="163" y="325"/>
                    <a:pt x="201" y="325"/>
                  </a:cubicBezTo>
                  <a:lnTo>
                    <a:pt x="1828" y="325"/>
                  </a:lnTo>
                  <a:cubicBezTo>
                    <a:pt x="2049" y="325"/>
                    <a:pt x="2049" y="0"/>
                    <a:pt x="1828"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6" name="Google Shape;15457;p63">
              <a:extLst>
                <a:ext uri="{FF2B5EF4-FFF2-40B4-BE49-F238E27FC236}">
                  <a16:creationId xmlns:a16="http://schemas.microsoft.com/office/drawing/2014/main" id="{74428CD7-F4C4-4EC1-A701-F499D2A8419B}"/>
                </a:ext>
              </a:extLst>
            </p:cNvPr>
            <p:cNvSpPr/>
            <p:nvPr/>
          </p:nvSpPr>
          <p:spPr>
            <a:xfrm>
              <a:off x="7951624" y="2937221"/>
              <a:ext cx="59820" cy="17620"/>
            </a:xfrm>
            <a:custGeom>
              <a:avLst/>
              <a:gdLst/>
              <a:ahLst/>
              <a:cxnLst/>
              <a:rect l="l" t="t" r="r" b="b"/>
              <a:pathLst>
                <a:path w="2278" h="671" extrusionOk="0">
                  <a:moveTo>
                    <a:pt x="402" y="0"/>
                  </a:moveTo>
                  <a:cubicBezTo>
                    <a:pt x="163" y="48"/>
                    <a:pt x="0" y="249"/>
                    <a:pt x="0" y="488"/>
                  </a:cubicBezTo>
                  <a:lnTo>
                    <a:pt x="0" y="508"/>
                  </a:lnTo>
                  <a:cubicBezTo>
                    <a:pt x="0" y="565"/>
                    <a:pt x="10" y="613"/>
                    <a:pt x="19" y="670"/>
                  </a:cubicBezTo>
                  <a:cubicBezTo>
                    <a:pt x="86" y="460"/>
                    <a:pt x="278" y="316"/>
                    <a:pt x="498" y="316"/>
                  </a:cubicBezTo>
                  <a:lnTo>
                    <a:pt x="2067" y="316"/>
                  </a:lnTo>
                  <a:cubicBezTo>
                    <a:pt x="2278" y="316"/>
                    <a:pt x="2278" y="0"/>
                    <a:pt x="2067" y="0"/>
                  </a:cubicBezTo>
                  <a:lnTo>
                    <a:pt x="450" y="0"/>
                  </a:lnTo>
                  <a:cubicBezTo>
                    <a:pt x="431" y="0"/>
                    <a:pt x="412" y="0"/>
                    <a:pt x="402" y="10"/>
                  </a:cubicBezTo>
                  <a:lnTo>
                    <a:pt x="402" y="0"/>
                  </a:ln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7" name="Google Shape;15458;p63">
              <a:extLst>
                <a:ext uri="{FF2B5EF4-FFF2-40B4-BE49-F238E27FC236}">
                  <a16:creationId xmlns:a16="http://schemas.microsoft.com/office/drawing/2014/main" id="{DB5ABE94-2400-4804-9836-7A64C08AA539}"/>
                </a:ext>
              </a:extLst>
            </p:cNvPr>
            <p:cNvSpPr/>
            <p:nvPr/>
          </p:nvSpPr>
          <p:spPr>
            <a:xfrm>
              <a:off x="8007663" y="2985960"/>
              <a:ext cx="27652" cy="26181"/>
            </a:xfrm>
            <a:custGeom>
              <a:avLst/>
              <a:gdLst/>
              <a:ahLst/>
              <a:cxnLst/>
              <a:rect l="l" t="t" r="r" b="b"/>
              <a:pathLst>
                <a:path w="1053" h="997" extrusionOk="0">
                  <a:moveTo>
                    <a:pt x="613" y="1"/>
                  </a:moveTo>
                  <a:cubicBezTo>
                    <a:pt x="479" y="97"/>
                    <a:pt x="354" y="202"/>
                    <a:pt x="240" y="326"/>
                  </a:cubicBezTo>
                  <a:cubicBezTo>
                    <a:pt x="134" y="432"/>
                    <a:pt x="58" y="566"/>
                    <a:pt x="29" y="709"/>
                  </a:cubicBezTo>
                  <a:cubicBezTo>
                    <a:pt x="0" y="805"/>
                    <a:pt x="10" y="901"/>
                    <a:pt x="39" y="996"/>
                  </a:cubicBezTo>
                  <a:cubicBezTo>
                    <a:pt x="106" y="795"/>
                    <a:pt x="230" y="623"/>
                    <a:pt x="393" y="499"/>
                  </a:cubicBezTo>
                  <a:cubicBezTo>
                    <a:pt x="431" y="460"/>
                    <a:pt x="498" y="412"/>
                    <a:pt x="584" y="345"/>
                  </a:cubicBezTo>
                  <a:lnTo>
                    <a:pt x="613" y="326"/>
                  </a:lnTo>
                  <a:cubicBezTo>
                    <a:pt x="814" y="173"/>
                    <a:pt x="1053" y="1"/>
                    <a:pt x="1053"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8" name="Google Shape;15459;p63">
              <a:extLst>
                <a:ext uri="{FF2B5EF4-FFF2-40B4-BE49-F238E27FC236}">
                  <a16:creationId xmlns:a16="http://schemas.microsoft.com/office/drawing/2014/main" id="{F6BFECE5-8A45-4B91-932C-ED781E108EFA}"/>
                </a:ext>
              </a:extLst>
            </p:cNvPr>
            <p:cNvSpPr/>
            <p:nvPr/>
          </p:nvSpPr>
          <p:spPr>
            <a:xfrm>
              <a:off x="8168505" y="3131992"/>
              <a:ext cx="165385" cy="128700"/>
            </a:xfrm>
            <a:custGeom>
              <a:avLst/>
              <a:gdLst/>
              <a:ahLst/>
              <a:cxnLst/>
              <a:rect l="l" t="t" r="r" b="b"/>
              <a:pathLst>
                <a:path w="6298" h="4901" extrusionOk="0">
                  <a:moveTo>
                    <a:pt x="3637" y="1"/>
                  </a:moveTo>
                  <a:cubicBezTo>
                    <a:pt x="3463" y="1"/>
                    <a:pt x="3222" y="67"/>
                    <a:pt x="2910" y="297"/>
                  </a:cubicBezTo>
                  <a:cubicBezTo>
                    <a:pt x="2680" y="469"/>
                    <a:pt x="2402" y="574"/>
                    <a:pt x="2115" y="613"/>
                  </a:cubicBezTo>
                  <a:cubicBezTo>
                    <a:pt x="1685" y="699"/>
                    <a:pt x="1350" y="795"/>
                    <a:pt x="842" y="1464"/>
                  </a:cubicBezTo>
                  <a:lnTo>
                    <a:pt x="0" y="1464"/>
                  </a:lnTo>
                  <a:lnTo>
                    <a:pt x="0" y="4336"/>
                  </a:lnTo>
                  <a:lnTo>
                    <a:pt x="1110" y="4336"/>
                  </a:lnTo>
                  <a:cubicBezTo>
                    <a:pt x="1494" y="4877"/>
                    <a:pt x="2873" y="4900"/>
                    <a:pt x="3164" y="4900"/>
                  </a:cubicBezTo>
                  <a:cubicBezTo>
                    <a:pt x="3192" y="4900"/>
                    <a:pt x="3210" y="4900"/>
                    <a:pt x="3216" y="4900"/>
                  </a:cubicBezTo>
                  <a:lnTo>
                    <a:pt x="4403" y="4900"/>
                  </a:lnTo>
                  <a:cubicBezTo>
                    <a:pt x="4680" y="4900"/>
                    <a:pt x="4910" y="4671"/>
                    <a:pt x="4910" y="4393"/>
                  </a:cubicBezTo>
                  <a:lnTo>
                    <a:pt x="4910" y="4374"/>
                  </a:lnTo>
                  <a:cubicBezTo>
                    <a:pt x="4910" y="4259"/>
                    <a:pt x="4862" y="4144"/>
                    <a:pt x="4785" y="4058"/>
                  </a:cubicBezTo>
                  <a:lnTo>
                    <a:pt x="5388" y="4058"/>
                  </a:lnTo>
                  <a:cubicBezTo>
                    <a:pt x="5666" y="4058"/>
                    <a:pt x="5886" y="3828"/>
                    <a:pt x="5886" y="3551"/>
                  </a:cubicBezTo>
                  <a:lnTo>
                    <a:pt x="5886" y="3541"/>
                  </a:lnTo>
                  <a:cubicBezTo>
                    <a:pt x="5886" y="3417"/>
                    <a:pt x="5848" y="3312"/>
                    <a:pt x="5781" y="3216"/>
                  </a:cubicBezTo>
                  <a:lnTo>
                    <a:pt x="5790" y="3216"/>
                  </a:lnTo>
                  <a:cubicBezTo>
                    <a:pt x="6068" y="3216"/>
                    <a:pt x="6288" y="2996"/>
                    <a:pt x="6288" y="2718"/>
                  </a:cubicBezTo>
                  <a:lnTo>
                    <a:pt x="6298" y="2699"/>
                  </a:lnTo>
                  <a:cubicBezTo>
                    <a:pt x="6298" y="2422"/>
                    <a:pt x="6077" y="2201"/>
                    <a:pt x="5800" y="2201"/>
                  </a:cubicBezTo>
                  <a:lnTo>
                    <a:pt x="5781" y="2201"/>
                  </a:lnTo>
                  <a:cubicBezTo>
                    <a:pt x="5857" y="2106"/>
                    <a:pt x="5905" y="1991"/>
                    <a:pt x="5905" y="1876"/>
                  </a:cubicBezTo>
                  <a:lnTo>
                    <a:pt x="5905" y="1857"/>
                  </a:lnTo>
                  <a:cubicBezTo>
                    <a:pt x="5905" y="1579"/>
                    <a:pt x="5675" y="1359"/>
                    <a:pt x="5398" y="1359"/>
                  </a:cubicBezTo>
                  <a:lnTo>
                    <a:pt x="3551" y="1359"/>
                  </a:lnTo>
                  <a:cubicBezTo>
                    <a:pt x="3790" y="1197"/>
                    <a:pt x="4077" y="938"/>
                    <a:pt x="4144" y="641"/>
                  </a:cubicBezTo>
                  <a:cubicBezTo>
                    <a:pt x="4182" y="469"/>
                    <a:pt x="4144" y="306"/>
                    <a:pt x="4039" y="172"/>
                  </a:cubicBezTo>
                  <a:lnTo>
                    <a:pt x="4001" y="125"/>
                  </a:lnTo>
                  <a:lnTo>
                    <a:pt x="3943" y="86"/>
                  </a:lnTo>
                  <a:cubicBezTo>
                    <a:pt x="3890" y="51"/>
                    <a:pt x="3789" y="1"/>
                    <a:pt x="3637" y="1"/>
                  </a:cubicBezTo>
                  <a:close/>
                </a:path>
              </a:pathLst>
            </a:custGeom>
            <a:solidFill>
              <a:srgbClr val="CBD6D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79" name="Google Shape;15460;p63">
              <a:extLst>
                <a:ext uri="{FF2B5EF4-FFF2-40B4-BE49-F238E27FC236}">
                  <a16:creationId xmlns:a16="http://schemas.microsoft.com/office/drawing/2014/main" id="{414D7BB6-A391-484C-B2F3-375EC6EA61C3}"/>
                </a:ext>
              </a:extLst>
            </p:cNvPr>
            <p:cNvSpPr/>
            <p:nvPr/>
          </p:nvSpPr>
          <p:spPr>
            <a:xfrm>
              <a:off x="8168505" y="3132123"/>
              <a:ext cx="109583" cy="45115"/>
            </a:xfrm>
            <a:custGeom>
              <a:avLst/>
              <a:gdLst/>
              <a:ahLst/>
              <a:cxnLst/>
              <a:rect l="l" t="t" r="r" b="b"/>
              <a:pathLst>
                <a:path w="4173" h="1718" extrusionOk="0">
                  <a:moveTo>
                    <a:pt x="3633" y="0"/>
                  </a:moveTo>
                  <a:cubicBezTo>
                    <a:pt x="3460" y="0"/>
                    <a:pt x="3222" y="67"/>
                    <a:pt x="2910" y="292"/>
                  </a:cubicBezTo>
                  <a:cubicBezTo>
                    <a:pt x="2670" y="464"/>
                    <a:pt x="2402" y="579"/>
                    <a:pt x="2115" y="617"/>
                  </a:cubicBezTo>
                  <a:cubicBezTo>
                    <a:pt x="1675" y="694"/>
                    <a:pt x="1350" y="799"/>
                    <a:pt x="833" y="1469"/>
                  </a:cubicBezTo>
                  <a:lnTo>
                    <a:pt x="0" y="1469"/>
                  </a:lnTo>
                  <a:lnTo>
                    <a:pt x="0" y="1718"/>
                  </a:lnTo>
                  <a:lnTo>
                    <a:pt x="957" y="1718"/>
                  </a:lnTo>
                  <a:cubicBezTo>
                    <a:pt x="1474" y="1048"/>
                    <a:pt x="1675" y="943"/>
                    <a:pt x="2115" y="866"/>
                  </a:cubicBezTo>
                  <a:cubicBezTo>
                    <a:pt x="2402" y="828"/>
                    <a:pt x="2680" y="723"/>
                    <a:pt x="2910" y="550"/>
                  </a:cubicBezTo>
                  <a:cubicBezTo>
                    <a:pt x="3222" y="320"/>
                    <a:pt x="3463" y="254"/>
                    <a:pt x="3637" y="254"/>
                  </a:cubicBezTo>
                  <a:cubicBezTo>
                    <a:pt x="3789" y="254"/>
                    <a:pt x="3890" y="304"/>
                    <a:pt x="3943" y="340"/>
                  </a:cubicBezTo>
                  <a:lnTo>
                    <a:pt x="3991" y="368"/>
                  </a:lnTo>
                  <a:lnTo>
                    <a:pt x="4029" y="426"/>
                  </a:lnTo>
                  <a:cubicBezTo>
                    <a:pt x="4087" y="493"/>
                    <a:pt x="4116" y="560"/>
                    <a:pt x="4135" y="646"/>
                  </a:cubicBezTo>
                  <a:lnTo>
                    <a:pt x="4135" y="636"/>
                  </a:lnTo>
                  <a:cubicBezTo>
                    <a:pt x="4173" y="474"/>
                    <a:pt x="4135" y="301"/>
                    <a:pt x="4029" y="167"/>
                  </a:cubicBezTo>
                  <a:lnTo>
                    <a:pt x="3991" y="120"/>
                  </a:lnTo>
                  <a:lnTo>
                    <a:pt x="3943" y="91"/>
                  </a:lnTo>
                  <a:cubicBezTo>
                    <a:pt x="3885" y="51"/>
                    <a:pt x="3784" y="0"/>
                    <a:pt x="3633"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0" name="Google Shape;15461;p63">
              <a:extLst>
                <a:ext uri="{FF2B5EF4-FFF2-40B4-BE49-F238E27FC236}">
                  <a16:creationId xmlns:a16="http://schemas.microsoft.com/office/drawing/2014/main" id="{61B46712-11D3-4C42-9913-913BF7E46C2D}"/>
                </a:ext>
              </a:extLst>
            </p:cNvPr>
            <p:cNvSpPr/>
            <p:nvPr/>
          </p:nvSpPr>
          <p:spPr>
            <a:xfrm>
              <a:off x="8269790" y="3215420"/>
              <a:ext cx="53807" cy="13603"/>
            </a:xfrm>
            <a:custGeom>
              <a:avLst/>
              <a:gdLst/>
              <a:ahLst/>
              <a:cxnLst/>
              <a:rect l="l" t="t" r="r" b="b"/>
              <a:pathLst>
                <a:path w="2049" h="518" extrusionOk="0">
                  <a:moveTo>
                    <a:pt x="211" y="1"/>
                  </a:moveTo>
                  <a:cubicBezTo>
                    <a:pt x="0" y="1"/>
                    <a:pt x="0" y="326"/>
                    <a:pt x="211" y="326"/>
                  </a:cubicBezTo>
                  <a:lnTo>
                    <a:pt x="1847" y="326"/>
                  </a:lnTo>
                  <a:cubicBezTo>
                    <a:pt x="1876" y="326"/>
                    <a:pt x="1914" y="336"/>
                    <a:pt x="1943" y="364"/>
                  </a:cubicBezTo>
                  <a:cubicBezTo>
                    <a:pt x="1972" y="412"/>
                    <a:pt x="2000" y="460"/>
                    <a:pt x="2019" y="517"/>
                  </a:cubicBezTo>
                  <a:cubicBezTo>
                    <a:pt x="2029" y="469"/>
                    <a:pt x="2039" y="431"/>
                    <a:pt x="2048" y="383"/>
                  </a:cubicBezTo>
                  <a:cubicBezTo>
                    <a:pt x="2048" y="278"/>
                    <a:pt x="2019" y="163"/>
                    <a:pt x="1962" y="68"/>
                  </a:cubicBezTo>
                  <a:cubicBezTo>
                    <a:pt x="1952" y="58"/>
                    <a:pt x="1943" y="39"/>
                    <a:pt x="1924" y="29"/>
                  </a:cubicBezTo>
                  <a:cubicBezTo>
                    <a:pt x="1895" y="10"/>
                    <a:pt x="1866" y="1"/>
                    <a:pt x="1838"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1" name="Google Shape;15462;p63">
              <a:extLst>
                <a:ext uri="{FF2B5EF4-FFF2-40B4-BE49-F238E27FC236}">
                  <a16:creationId xmlns:a16="http://schemas.microsoft.com/office/drawing/2014/main" id="{E48D11B6-D99D-492F-84C5-2353634AF635}"/>
                </a:ext>
              </a:extLst>
            </p:cNvPr>
            <p:cNvSpPr/>
            <p:nvPr/>
          </p:nvSpPr>
          <p:spPr>
            <a:xfrm>
              <a:off x="8260494" y="3238292"/>
              <a:ext cx="37210" cy="13340"/>
            </a:xfrm>
            <a:custGeom>
              <a:avLst/>
              <a:gdLst/>
              <a:ahLst/>
              <a:cxnLst/>
              <a:rect l="l" t="t" r="r" b="b"/>
              <a:pathLst>
                <a:path w="1417" h="508" extrusionOk="0">
                  <a:moveTo>
                    <a:pt x="211" y="0"/>
                  </a:moveTo>
                  <a:cubicBezTo>
                    <a:pt x="0" y="0"/>
                    <a:pt x="0" y="316"/>
                    <a:pt x="211" y="316"/>
                  </a:cubicBezTo>
                  <a:lnTo>
                    <a:pt x="1206" y="316"/>
                  </a:lnTo>
                  <a:cubicBezTo>
                    <a:pt x="1244" y="316"/>
                    <a:pt x="1273" y="335"/>
                    <a:pt x="1302" y="355"/>
                  </a:cubicBezTo>
                  <a:cubicBezTo>
                    <a:pt x="1340" y="402"/>
                    <a:pt x="1369" y="450"/>
                    <a:pt x="1388" y="508"/>
                  </a:cubicBezTo>
                  <a:cubicBezTo>
                    <a:pt x="1397" y="469"/>
                    <a:pt x="1407" y="422"/>
                    <a:pt x="1407" y="374"/>
                  </a:cubicBezTo>
                  <a:cubicBezTo>
                    <a:pt x="1416" y="268"/>
                    <a:pt x="1388" y="163"/>
                    <a:pt x="1330" y="67"/>
                  </a:cubicBezTo>
                  <a:cubicBezTo>
                    <a:pt x="1321" y="48"/>
                    <a:pt x="1302" y="29"/>
                    <a:pt x="1292" y="20"/>
                  </a:cubicBezTo>
                  <a:cubicBezTo>
                    <a:pt x="1263" y="0"/>
                    <a:pt x="1235" y="0"/>
                    <a:pt x="1206"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2" name="Google Shape;15463;p63">
              <a:extLst>
                <a:ext uri="{FF2B5EF4-FFF2-40B4-BE49-F238E27FC236}">
                  <a16:creationId xmlns:a16="http://schemas.microsoft.com/office/drawing/2014/main" id="{BF7C7C61-B07C-4C11-B4E4-40A684EFE46D}"/>
                </a:ext>
              </a:extLst>
            </p:cNvPr>
            <p:cNvSpPr/>
            <p:nvPr/>
          </p:nvSpPr>
          <p:spPr>
            <a:xfrm>
              <a:off x="8274044" y="3189528"/>
              <a:ext cx="59847" cy="17620"/>
            </a:xfrm>
            <a:custGeom>
              <a:avLst/>
              <a:gdLst/>
              <a:ahLst/>
              <a:cxnLst/>
              <a:rect l="l" t="t" r="r" b="b"/>
              <a:pathLst>
                <a:path w="2279" h="671" extrusionOk="0">
                  <a:moveTo>
                    <a:pt x="211" y="1"/>
                  </a:moveTo>
                  <a:cubicBezTo>
                    <a:pt x="1" y="1"/>
                    <a:pt x="1" y="317"/>
                    <a:pt x="211" y="317"/>
                  </a:cubicBezTo>
                  <a:lnTo>
                    <a:pt x="1781" y="317"/>
                  </a:lnTo>
                  <a:cubicBezTo>
                    <a:pt x="2001" y="317"/>
                    <a:pt x="2192" y="460"/>
                    <a:pt x="2259" y="671"/>
                  </a:cubicBezTo>
                  <a:cubicBezTo>
                    <a:pt x="2269" y="613"/>
                    <a:pt x="2279" y="565"/>
                    <a:pt x="2279" y="508"/>
                  </a:cubicBezTo>
                  <a:lnTo>
                    <a:pt x="2279" y="498"/>
                  </a:lnTo>
                  <a:cubicBezTo>
                    <a:pt x="2279" y="259"/>
                    <a:pt x="2116" y="49"/>
                    <a:pt x="1877" y="1"/>
                  </a:cubicBezTo>
                  <a:lnTo>
                    <a:pt x="1877" y="10"/>
                  </a:lnTo>
                  <a:cubicBezTo>
                    <a:pt x="1867" y="1"/>
                    <a:pt x="1848" y="1"/>
                    <a:pt x="1829" y="1"/>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3" name="Google Shape;15464;p63">
              <a:extLst>
                <a:ext uri="{FF2B5EF4-FFF2-40B4-BE49-F238E27FC236}">
                  <a16:creationId xmlns:a16="http://schemas.microsoft.com/office/drawing/2014/main" id="{1AE0A278-7990-43F5-8254-8A44F3FD7CC9}"/>
                </a:ext>
              </a:extLst>
            </p:cNvPr>
            <p:cNvSpPr/>
            <p:nvPr/>
          </p:nvSpPr>
          <p:spPr>
            <a:xfrm>
              <a:off x="8250174" y="3167180"/>
              <a:ext cx="73160" cy="17857"/>
            </a:xfrm>
            <a:custGeom>
              <a:avLst/>
              <a:gdLst/>
              <a:ahLst/>
              <a:cxnLst/>
              <a:rect l="l" t="t" r="r" b="b"/>
              <a:pathLst>
                <a:path w="2786" h="680" extrusionOk="0">
                  <a:moveTo>
                    <a:pt x="470" y="0"/>
                  </a:moveTo>
                  <a:cubicBezTo>
                    <a:pt x="326" y="124"/>
                    <a:pt x="163" y="230"/>
                    <a:pt x="1" y="325"/>
                  </a:cubicBezTo>
                  <a:lnTo>
                    <a:pt x="1695" y="325"/>
                  </a:lnTo>
                  <a:lnTo>
                    <a:pt x="1685" y="335"/>
                  </a:lnTo>
                  <a:lnTo>
                    <a:pt x="2278" y="335"/>
                  </a:lnTo>
                  <a:cubicBezTo>
                    <a:pt x="2498" y="335"/>
                    <a:pt x="2690" y="469"/>
                    <a:pt x="2757" y="680"/>
                  </a:cubicBezTo>
                  <a:cubicBezTo>
                    <a:pt x="2776" y="632"/>
                    <a:pt x="2786" y="574"/>
                    <a:pt x="2786" y="526"/>
                  </a:cubicBezTo>
                  <a:lnTo>
                    <a:pt x="2786" y="507"/>
                  </a:lnTo>
                  <a:cubicBezTo>
                    <a:pt x="2786" y="230"/>
                    <a:pt x="2556" y="0"/>
                    <a:pt x="2278" y="0"/>
                  </a:cubicBez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4" name="Google Shape;15465;p63">
              <a:extLst>
                <a:ext uri="{FF2B5EF4-FFF2-40B4-BE49-F238E27FC236}">
                  <a16:creationId xmlns:a16="http://schemas.microsoft.com/office/drawing/2014/main" id="{4C840EC6-2F3B-4591-B23E-36F31EDEC80A}"/>
                </a:ext>
              </a:extLst>
            </p:cNvPr>
            <p:cNvSpPr/>
            <p:nvPr/>
          </p:nvSpPr>
          <p:spPr>
            <a:xfrm>
              <a:off x="8169241" y="3170699"/>
              <a:ext cx="9349" cy="75156"/>
            </a:xfrm>
            <a:custGeom>
              <a:avLst/>
              <a:gdLst/>
              <a:ahLst/>
              <a:cxnLst/>
              <a:rect l="l" t="t" r="r" b="b"/>
              <a:pathLst>
                <a:path w="356" h="2862" extrusionOk="0">
                  <a:moveTo>
                    <a:pt x="1" y="0"/>
                  </a:moveTo>
                  <a:lnTo>
                    <a:pt x="1" y="2862"/>
                  </a:lnTo>
                  <a:lnTo>
                    <a:pt x="355" y="2862"/>
                  </a:lnTo>
                  <a:lnTo>
                    <a:pt x="355" y="0"/>
                  </a:lnTo>
                  <a:close/>
                </a:path>
              </a:pathLst>
            </a:custGeom>
            <a:solidFill>
              <a:srgbClr val="B3C3CE"/>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5" name="Google Shape;15466;p63">
              <a:extLst>
                <a:ext uri="{FF2B5EF4-FFF2-40B4-BE49-F238E27FC236}">
                  <a16:creationId xmlns:a16="http://schemas.microsoft.com/office/drawing/2014/main" id="{E10A7B2D-FC10-465C-B333-A42222AA65A3}"/>
                </a:ext>
              </a:extLst>
            </p:cNvPr>
            <p:cNvSpPr/>
            <p:nvPr/>
          </p:nvSpPr>
          <p:spPr>
            <a:xfrm>
              <a:off x="8158185" y="2907548"/>
              <a:ext cx="15861" cy="15861"/>
            </a:xfrm>
            <a:custGeom>
              <a:avLst/>
              <a:gdLst/>
              <a:ahLst/>
              <a:cxnLst/>
              <a:rect l="l" t="t" r="r" b="b"/>
              <a:pathLst>
                <a:path w="604" h="604" extrusionOk="0">
                  <a:moveTo>
                    <a:pt x="307" y="1"/>
                  </a:moveTo>
                  <a:cubicBezTo>
                    <a:pt x="135" y="1"/>
                    <a:pt x="1" y="135"/>
                    <a:pt x="1" y="307"/>
                  </a:cubicBezTo>
                  <a:cubicBezTo>
                    <a:pt x="1" y="470"/>
                    <a:pt x="135" y="604"/>
                    <a:pt x="307" y="604"/>
                  </a:cubicBezTo>
                  <a:cubicBezTo>
                    <a:pt x="470" y="604"/>
                    <a:pt x="604" y="470"/>
                    <a:pt x="604" y="307"/>
                  </a:cubicBezTo>
                  <a:cubicBezTo>
                    <a:pt x="604" y="135"/>
                    <a:pt x="470" y="1"/>
                    <a:pt x="307" y="1"/>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6" name="Google Shape;15467;p63">
              <a:extLst>
                <a:ext uri="{FF2B5EF4-FFF2-40B4-BE49-F238E27FC236}">
                  <a16:creationId xmlns:a16="http://schemas.microsoft.com/office/drawing/2014/main" id="{564CE9E9-A050-4457-A746-E9E43DA6CB4C}"/>
                </a:ext>
              </a:extLst>
            </p:cNvPr>
            <p:cNvSpPr/>
            <p:nvPr/>
          </p:nvSpPr>
          <p:spPr>
            <a:xfrm>
              <a:off x="8179797" y="2907548"/>
              <a:ext cx="15861" cy="15861"/>
            </a:xfrm>
            <a:custGeom>
              <a:avLst/>
              <a:gdLst/>
              <a:ahLst/>
              <a:cxnLst/>
              <a:rect l="l" t="t" r="r" b="b"/>
              <a:pathLst>
                <a:path w="604" h="604" extrusionOk="0">
                  <a:moveTo>
                    <a:pt x="298" y="1"/>
                  </a:moveTo>
                  <a:cubicBezTo>
                    <a:pt x="135" y="1"/>
                    <a:pt x="1" y="135"/>
                    <a:pt x="1" y="307"/>
                  </a:cubicBezTo>
                  <a:cubicBezTo>
                    <a:pt x="1" y="470"/>
                    <a:pt x="135" y="604"/>
                    <a:pt x="298" y="604"/>
                  </a:cubicBezTo>
                  <a:cubicBezTo>
                    <a:pt x="470" y="604"/>
                    <a:pt x="604" y="470"/>
                    <a:pt x="604" y="307"/>
                  </a:cubicBezTo>
                  <a:cubicBezTo>
                    <a:pt x="604" y="135"/>
                    <a:pt x="470" y="1"/>
                    <a:pt x="298" y="1"/>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7" name="Google Shape;15468;p63">
              <a:extLst>
                <a:ext uri="{FF2B5EF4-FFF2-40B4-BE49-F238E27FC236}">
                  <a16:creationId xmlns:a16="http://schemas.microsoft.com/office/drawing/2014/main" id="{1876BE1F-44E3-47B4-AC58-6BFA42607791}"/>
                </a:ext>
              </a:extLst>
            </p:cNvPr>
            <p:cNvSpPr/>
            <p:nvPr/>
          </p:nvSpPr>
          <p:spPr>
            <a:xfrm>
              <a:off x="8297915" y="3093521"/>
              <a:ext cx="15861" cy="15861"/>
            </a:xfrm>
            <a:custGeom>
              <a:avLst/>
              <a:gdLst/>
              <a:ahLst/>
              <a:cxnLst/>
              <a:rect l="l" t="t" r="r" b="b"/>
              <a:pathLst>
                <a:path w="604" h="604" extrusionOk="0">
                  <a:moveTo>
                    <a:pt x="307" y="1"/>
                  </a:moveTo>
                  <a:cubicBezTo>
                    <a:pt x="135" y="1"/>
                    <a:pt x="1" y="135"/>
                    <a:pt x="1" y="307"/>
                  </a:cubicBezTo>
                  <a:cubicBezTo>
                    <a:pt x="1" y="470"/>
                    <a:pt x="135" y="604"/>
                    <a:pt x="307" y="604"/>
                  </a:cubicBezTo>
                  <a:cubicBezTo>
                    <a:pt x="470" y="604"/>
                    <a:pt x="604" y="470"/>
                    <a:pt x="604" y="307"/>
                  </a:cubicBezTo>
                  <a:cubicBezTo>
                    <a:pt x="604" y="135"/>
                    <a:pt x="470" y="1"/>
                    <a:pt x="307" y="1"/>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8" name="Google Shape;15469;p63">
              <a:extLst>
                <a:ext uri="{FF2B5EF4-FFF2-40B4-BE49-F238E27FC236}">
                  <a16:creationId xmlns:a16="http://schemas.microsoft.com/office/drawing/2014/main" id="{EAEB732E-B73E-4B72-9985-FDF7F670CE37}"/>
                </a:ext>
              </a:extLst>
            </p:cNvPr>
            <p:cNvSpPr/>
            <p:nvPr/>
          </p:nvSpPr>
          <p:spPr>
            <a:xfrm>
              <a:off x="8297915" y="3115159"/>
              <a:ext cx="15861" cy="15835"/>
            </a:xfrm>
            <a:custGeom>
              <a:avLst/>
              <a:gdLst/>
              <a:ahLst/>
              <a:cxnLst/>
              <a:rect l="l" t="t" r="r" b="b"/>
              <a:pathLst>
                <a:path w="604" h="603" extrusionOk="0">
                  <a:moveTo>
                    <a:pt x="307" y="0"/>
                  </a:moveTo>
                  <a:cubicBezTo>
                    <a:pt x="135" y="0"/>
                    <a:pt x="1" y="134"/>
                    <a:pt x="1" y="297"/>
                  </a:cubicBezTo>
                  <a:cubicBezTo>
                    <a:pt x="1" y="469"/>
                    <a:pt x="135" y="603"/>
                    <a:pt x="307" y="603"/>
                  </a:cubicBezTo>
                  <a:cubicBezTo>
                    <a:pt x="470" y="603"/>
                    <a:pt x="604" y="469"/>
                    <a:pt x="604" y="297"/>
                  </a:cubicBezTo>
                  <a:cubicBezTo>
                    <a:pt x="604" y="134"/>
                    <a:pt x="470" y="0"/>
                    <a:pt x="307" y="0"/>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89" name="Google Shape;15470;p63">
              <a:extLst>
                <a:ext uri="{FF2B5EF4-FFF2-40B4-BE49-F238E27FC236}">
                  <a16:creationId xmlns:a16="http://schemas.microsoft.com/office/drawing/2014/main" id="{9CD4EBEE-F7C1-4FC4-83BC-84A3C625D7FF}"/>
                </a:ext>
              </a:extLst>
            </p:cNvPr>
            <p:cNvSpPr/>
            <p:nvPr/>
          </p:nvSpPr>
          <p:spPr>
            <a:xfrm>
              <a:off x="7972212" y="3025928"/>
              <a:ext cx="15861" cy="15598"/>
            </a:xfrm>
            <a:custGeom>
              <a:avLst/>
              <a:gdLst/>
              <a:ahLst/>
              <a:cxnLst/>
              <a:rect l="l" t="t" r="r" b="b"/>
              <a:pathLst>
                <a:path w="604" h="594" extrusionOk="0">
                  <a:moveTo>
                    <a:pt x="307" y="1"/>
                  </a:moveTo>
                  <a:cubicBezTo>
                    <a:pt x="135" y="1"/>
                    <a:pt x="1" y="135"/>
                    <a:pt x="1" y="297"/>
                  </a:cubicBezTo>
                  <a:cubicBezTo>
                    <a:pt x="1" y="460"/>
                    <a:pt x="135" y="594"/>
                    <a:pt x="307" y="594"/>
                  </a:cubicBezTo>
                  <a:cubicBezTo>
                    <a:pt x="470" y="594"/>
                    <a:pt x="604" y="460"/>
                    <a:pt x="604" y="297"/>
                  </a:cubicBezTo>
                  <a:cubicBezTo>
                    <a:pt x="604" y="135"/>
                    <a:pt x="470" y="1"/>
                    <a:pt x="307" y="1"/>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0" name="Google Shape;15471;p63">
              <a:extLst>
                <a:ext uri="{FF2B5EF4-FFF2-40B4-BE49-F238E27FC236}">
                  <a16:creationId xmlns:a16="http://schemas.microsoft.com/office/drawing/2014/main" id="{B2F4E3BA-A147-4741-B411-1BCF516AD0AA}"/>
                </a:ext>
              </a:extLst>
            </p:cNvPr>
            <p:cNvSpPr/>
            <p:nvPr/>
          </p:nvSpPr>
          <p:spPr>
            <a:xfrm>
              <a:off x="7972212" y="3047540"/>
              <a:ext cx="15861" cy="15598"/>
            </a:xfrm>
            <a:custGeom>
              <a:avLst/>
              <a:gdLst/>
              <a:ahLst/>
              <a:cxnLst/>
              <a:rect l="l" t="t" r="r" b="b"/>
              <a:pathLst>
                <a:path w="604" h="594" extrusionOk="0">
                  <a:moveTo>
                    <a:pt x="307" y="1"/>
                  </a:moveTo>
                  <a:cubicBezTo>
                    <a:pt x="135" y="1"/>
                    <a:pt x="1" y="125"/>
                    <a:pt x="1" y="297"/>
                  </a:cubicBezTo>
                  <a:cubicBezTo>
                    <a:pt x="1" y="460"/>
                    <a:pt x="135" y="594"/>
                    <a:pt x="307" y="594"/>
                  </a:cubicBezTo>
                  <a:cubicBezTo>
                    <a:pt x="470" y="594"/>
                    <a:pt x="604" y="460"/>
                    <a:pt x="604" y="297"/>
                  </a:cubicBezTo>
                  <a:cubicBezTo>
                    <a:pt x="604" y="125"/>
                    <a:pt x="470" y="1"/>
                    <a:pt x="307" y="1"/>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1" name="Google Shape;15472;p63">
              <a:extLst>
                <a:ext uri="{FF2B5EF4-FFF2-40B4-BE49-F238E27FC236}">
                  <a16:creationId xmlns:a16="http://schemas.microsoft.com/office/drawing/2014/main" id="{2B13402A-0697-4EE6-A845-50481C1B9C04}"/>
                </a:ext>
              </a:extLst>
            </p:cNvPr>
            <p:cNvSpPr/>
            <p:nvPr/>
          </p:nvSpPr>
          <p:spPr>
            <a:xfrm>
              <a:off x="8090592" y="3233277"/>
              <a:ext cx="15598" cy="15835"/>
            </a:xfrm>
            <a:custGeom>
              <a:avLst/>
              <a:gdLst/>
              <a:ahLst/>
              <a:cxnLst/>
              <a:rect l="l" t="t" r="r" b="b"/>
              <a:pathLst>
                <a:path w="594" h="603" extrusionOk="0">
                  <a:moveTo>
                    <a:pt x="297" y="0"/>
                  </a:moveTo>
                  <a:cubicBezTo>
                    <a:pt x="134" y="0"/>
                    <a:pt x="0" y="134"/>
                    <a:pt x="0" y="306"/>
                  </a:cubicBezTo>
                  <a:cubicBezTo>
                    <a:pt x="0" y="469"/>
                    <a:pt x="134" y="603"/>
                    <a:pt x="297" y="603"/>
                  </a:cubicBezTo>
                  <a:cubicBezTo>
                    <a:pt x="460" y="603"/>
                    <a:pt x="594" y="469"/>
                    <a:pt x="594" y="306"/>
                  </a:cubicBezTo>
                  <a:cubicBezTo>
                    <a:pt x="594" y="134"/>
                    <a:pt x="460" y="0"/>
                    <a:pt x="297" y="0"/>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2" name="Google Shape;15473;p63">
              <a:extLst>
                <a:ext uri="{FF2B5EF4-FFF2-40B4-BE49-F238E27FC236}">
                  <a16:creationId xmlns:a16="http://schemas.microsoft.com/office/drawing/2014/main" id="{2820CA47-6473-4274-A5AB-E929D430335C}"/>
                </a:ext>
              </a:extLst>
            </p:cNvPr>
            <p:cNvSpPr/>
            <p:nvPr/>
          </p:nvSpPr>
          <p:spPr>
            <a:xfrm>
              <a:off x="8111941" y="3233277"/>
              <a:ext cx="15861" cy="15835"/>
            </a:xfrm>
            <a:custGeom>
              <a:avLst/>
              <a:gdLst/>
              <a:ahLst/>
              <a:cxnLst/>
              <a:rect l="l" t="t" r="r" b="b"/>
              <a:pathLst>
                <a:path w="604" h="603" extrusionOk="0">
                  <a:moveTo>
                    <a:pt x="307" y="0"/>
                  </a:moveTo>
                  <a:cubicBezTo>
                    <a:pt x="135" y="0"/>
                    <a:pt x="1" y="134"/>
                    <a:pt x="1" y="306"/>
                  </a:cubicBezTo>
                  <a:cubicBezTo>
                    <a:pt x="1" y="469"/>
                    <a:pt x="135" y="603"/>
                    <a:pt x="307" y="603"/>
                  </a:cubicBezTo>
                  <a:cubicBezTo>
                    <a:pt x="470" y="603"/>
                    <a:pt x="604" y="469"/>
                    <a:pt x="604" y="306"/>
                  </a:cubicBezTo>
                  <a:cubicBezTo>
                    <a:pt x="604" y="134"/>
                    <a:pt x="470" y="0"/>
                    <a:pt x="307" y="0"/>
                  </a:cubicBezTo>
                  <a:close/>
                </a:path>
              </a:pathLst>
            </a:custGeom>
            <a:solidFill>
              <a:srgbClr val="63798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3" name="Google Shape;15474;p63">
              <a:extLst>
                <a:ext uri="{FF2B5EF4-FFF2-40B4-BE49-F238E27FC236}">
                  <a16:creationId xmlns:a16="http://schemas.microsoft.com/office/drawing/2014/main" id="{C9614B1C-95C7-4296-B1AB-4E5CF385BAEB}"/>
                </a:ext>
              </a:extLst>
            </p:cNvPr>
            <p:cNvSpPr/>
            <p:nvPr/>
          </p:nvSpPr>
          <p:spPr>
            <a:xfrm>
              <a:off x="7963415" y="3074693"/>
              <a:ext cx="95534" cy="32694"/>
            </a:xfrm>
            <a:custGeom>
              <a:avLst/>
              <a:gdLst/>
              <a:ahLst/>
              <a:cxnLst/>
              <a:rect l="l" t="t" r="r" b="b"/>
              <a:pathLst>
                <a:path w="3638" h="1245" extrusionOk="0">
                  <a:moveTo>
                    <a:pt x="20" y="0"/>
                  </a:moveTo>
                  <a:lnTo>
                    <a:pt x="20" y="1005"/>
                  </a:lnTo>
                  <a:cubicBezTo>
                    <a:pt x="1" y="1130"/>
                    <a:pt x="97" y="1235"/>
                    <a:pt x="221" y="1244"/>
                  </a:cubicBezTo>
                  <a:lnTo>
                    <a:pt x="3418" y="1244"/>
                  </a:lnTo>
                  <a:cubicBezTo>
                    <a:pt x="3542" y="1235"/>
                    <a:pt x="3638" y="1130"/>
                    <a:pt x="3618" y="1005"/>
                  </a:cubicBezTo>
                  <a:cubicBezTo>
                    <a:pt x="3618" y="996"/>
                    <a:pt x="3618" y="986"/>
                    <a:pt x="3618" y="976"/>
                  </a:cubicBezTo>
                  <a:lnTo>
                    <a:pt x="3618" y="0"/>
                  </a:ln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4" name="Google Shape;15475;p63">
              <a:extLst>
                <a:ext uri="{FF2B5EF4-FFF2-40B4-BE49-F238E27FC236}">
                  <a16:creationId xmlns:a16="http://schemas.microsoft.com/office/drawing/2014/main" id="{B330B684-9630-4839-B8EB-854082F2F677}"/>
                </a:ext>
              </a:extLst>
            </p:cNvPr>
            <p:cNvSpPr/>
            <p:nvPr/>
          </p:nvSpPr>
          <p:spPr>
            <a:xfrm>
              <a:off x="7987548" y="3074693"/>
              <a:ext cx="71401" cy="32694"/>
            </a:xfrm>
            <a:custGeom>
              <a:avLst/>
              <a:gdLst/>
              <a:ahLst/>
              <a:cxnLst/>
              <a:rect l="l" t="t" r="r" b="b"/>
              <a:pathLst>
                <a:path w="2719" h="1245" extrusionOk="0">
                  <a:moveTo>
                    <a:pt x="1" y="0"/>
                  </a:moveTo>
                  <a:lnTo>
                    <a:pt x="1" y="1244"/>
                  </a:lnTo>
                  <a:lnTo>
                    <a:pt x="2499" y="1244"/>
                  </a:lnTo>
                  <a:cubicBezTo>
                    <a:pt x="2623" y="1235"/>
                    <a:pt x="2719" y="1130"/>
                    <a:pt x="2699" y="1005"/>
                  </a:cubicBezTo>
                  <a:cubicBezTo>
                    <a:pt x="2699" y="996"/>
                    <a:pt x="2699" y="986"/>
                    <a:pt x="2699" y="976"/>
                  </a:cubicBezTo>
                  <a:lnTo>
                    <a:pt x="2699" y="0"/>
                  </a:lnTo>
                  <a:close/>
                </a:path>
              </a:pathLst>
            </a:custGeom>
            <a:solidFill>
              <a:srgbClr val="EFF3F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5" name="Google Shape;15476;p63">
              <a:extLst>
                <a:ext uri="{FF2B5EF4-FFF2-40B4-BE49-F238E27FC236}">
                  <a16:creationId xmlns:a16="http://schemas.microsoft.com/office/drawing/2014/main" id="{AC2B9C37-AA9B-42A4-B7F1-0947C5EAAE7C}"/>
                </a:ext>
              </a:extLst>
            </p:cNvPr>
            <p:cNvSpPr/>
            <p:nvPr/>
          </p:nvSpPr>
          <p:spPr>
            <a:xfrm>
              <a:off x="8139856" y="3161587"/>
              <a:ext cx="32694" cy="94825"/>
            </a:xfrm>
            <a:custGeom>
              <a:avLst/>
              <a:gdLst/>
              <a:ahLst/>
              <a:cxnLst/>
              <a:rect l="l" t="t" r="r" b="b"/>
              <a:pathLst>
                <a:path w="1245" h="3611" extrusionOk="0">
                  <a:moveTo>
                    <a:pt x="1035" y="0"/>
                  </a:moveTo>
                  <a:cubicBezTo>
                    <a:pt x="1025" y="0"/>
                    <a:pt x="1015" y="1"/>
                    <a:pt x="1005" y="3"/>
                  </a:cubicBezTo>
                  <a:lnTo>
                    <a:pt x="0" y="3"/>
                  </a:lnTo>
                  <a:lnTo>
                    <a:pt x="0" y="3611"/>
                  </a:lnTo>
                  <a:lnTo>
                    <a:pt x="1005" y="3611"/>
                  </a:lnTo>
                  <a:lnTo>
                    <a:pt x="1005" y="3601"/>
                  </a:lnTo>
                  <a:cubicBezTo>
                    <a:pt x="1015" y="3603"/>
                    <a:pt x="1025" y="3603"/>
                    <a:pt x="1035" y="3603"/>
                  </a:cubicBezTo>
                  <a:cubicBezTo>
                    <a:pt x="1139" y="3603"/>
                    <a:pt x="1236" y="3514"/>
                    <a:pt x="1244" y="3400"/>
                  </a:cubicBezTo>
                  <a:lnTo>
                    <a:pt x="1244" y="203"/>
                  </a:lnTo>
                  <a:cubicBezTo>
                    <a:pt x="1236" y="90"/>
                    <a:pt x="1139" y="0"/>
                    <a:pt x="1035" y="0"/>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6" name="Google Shape;15477;p63">
              <a:extLst>
                <a:ext uri="{FF2B5EF4-FFF2-40B4-BE49-F238E27FC236}">
                  <a16:creationId xmlns:a16="http://schemas.microsoft.com/office/drawing/2014/main" id="{5DDEE311-26FF-4C90-B0A8-CA77C50DE7A0}"/>
                </a:ext>
              </a:extLst>
            </p:cNvPr>
            <p:cNvSpPr/>
            <p:nvPr/>
          </p:nvSpPr>
          <p:spPr>
            <a:xfrm>
              <a:off x="8139593" y="3185510"/>
              <a:ext cx="32956" cy="70718"/>
            </a:xfrm>
            <a:custGeom>
              <a:avLst/>
              <a:gdLst/>
              <a:ahLst/>
              <a:cxnLst/>
              <a:rect l="l" t="t" r="r" b="b"/>
              <a:pathLst>
                <a:path w="1255" h="2693" extrusionOk="0">
                  <a:moveTo>
                    <a:pt x="1" y="1"/>
                  </a:moveTo>
                  <a:lnTo>
                    <a:pt x="1" y="2690"/>
                  </a:lnTo>
                  <a:lnTo>
                    <a:pt x="1015" y="2690"/>
                  </a:lnTo>
                  <a:cubicBezTo>
                    <a:pt x="1025" y="2692"/>
                    <a:pt x="1035" y="2692"/>
                    <a:pt x="1045" y="2692"/>
                  </a:cubicBezTo>
                  <a:cubicBezTo>
                    <a:pt x="1149" y="2692"/>
                    <a:pt x="1246" y="2603"/>
                    <a:pt x="1254" y="2489"/>
                  </a:cubicBezTo>
                  <a:lnTo>
                    <a:pt x="1254" y="1"/>
                  </a:lnTo>
                  <a:close/>
                </a:path>
              </a:pathLst>
            </a:custGeom>
            <a:solidFill>
              <a:srgbClr val="EFF3F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7" name="Google Shape;15478;p63">
              <a:extLst>
                <a:ext uri="{FF2B5EF4-FFF2-40B4-BE49-F238E27FC236}">
                  <a16:creationId xmlns:a16="http://schemas.microsoft.com/office/drawing/2014/main" id="{BCF0B594-A8B6-40F0-B7FB-58F71E6CBB05}"/>
                </a:ext>
              </a:extLst>
            </p:cNvPr>
            <p:cNvSpPr/>
            <p:nvPr/>
          </p:nvSpPr>
          <p:spPr>
            <a:xfrm>
              <a:off x="8226803" y="3047303"/>
              <a:ext cx="95534" cy="32694"/>
            </a:xfrm>
            <a:custGeom>
              <a:avLst/>
              <a:gdLst/>
              <a:ahLst/>
              <a:cxnLst/>
              <a:rect l="l" t="t" r="r" b="b"/>
              <a:pathLst>
                <a:path w="3638" h="1245" extrusionOk="0">
                  <a:moveTo>
                    <a:pt x="221" y="0"/>
                  </a:moveTo>
                  <a:cubicBezTo>
                    <a:pt x="96" y="10"/>
                    <a:pt x="1" y="115"/>
                    <a:pt x="20" y="239"/>
                  </a:cubicBezTo>
                  <a:cubicBezTo>
                    <a:pt x="20" y="249"/>
                    <a:pt x="10" y="258"/>
                    <a:pt x="20" y="268"/>
                  </a:cubicBezTo>
                  <a:lnTo>
                    <a:pt x="20" y="1244"/>
                  </a:lnTo>
                  <a:lnTo>
                    <a:pt x="3618" y="1244"/>
                  </a:lnTo>
                  <a:lnTo>
                    <a:pt x="3618" y="239"/>
                  </a:lnTo>
                  <a:cubicBezTo>
                    <a:pt x="3637" y="115"/>
                    <a:pt x="3542" y="10"/>
                    <a:pt x="3417" y="0"/>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8" name="Google Shape;15479;p63">
              <a:extLst>
                <a:ext uri="{FF2B5EF4-FFF2-40B4-BE49-F238E27FC236}">
                  <a16:creationId xmlns:a16="http://schemas.microsoft.com/office/drawing/2014/main" id="{0BA5AE9A-34CE-450B-B106-D7A00249B320}"/>
                </a:ext>
              </a:extLst>
            </p:cNvPr>
            <p:cNvSpPr/>
            <p:nvPr/>
          </p:nvSpPr>
          <p:spPr>
            <a:xfrm>
              <a:off x="8226803" y="3047303"/>
              <a:ext cx="71401" cy="32930"/>
            </a:xfrm>
            <a:custGeom>
              <a:avLst/>
              <a:gdLst/>
              <a:ahLst/>
              <a:cxnLst/>
              <a:rect l="l" t="t" r="r" b="b"/>
              <a:pathLst>
                <a:path w="2719" h="1254" extrusionOk="0">
                  <a:moveTo>
                    <a:pt x="221" y="0"/>
                  </a:moveTo>
                  <a:cubicBezTo>
                    <a:pt x="96" y="10"/>
                    <a:pt x="1" y="115"/>
                    <a:pt x="20" y="239"/>
                  </a:cubicBezTo>
                  <a:cubicBezTo>
                    <a:pt x="20" y="249"/>
                    <a:pt x="10" y="258"/>
                    <a:pt x="20" y="278"/>
                  </a:cubicBezTo>
                  <a:lnTo>
                    <a:pt x="20" y="1254"/>
                  </a:lnTo>
                  <a:lnTo>
                    <a:pt x="2719" y="1254"/>
                  </a:lnTo>
                  <a:lnTo>
                    <a:pt x="2719" y="0"/>
                  </a:lnTo>
                  <a:close/>
                </a:path>
              </a:pathLst>
            </a:custGeom>
            <a:solidFill>
              <a:srgbClr val="EFF3F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199" name="Google Shape;15480;p63">
              <a:extLst>
                <a:ext uri="{FF2B5EF4-FFF2-40B4-BE49-F238E27FC236}">
                  <a16:creationId xmlns:a16="http://schemas.microsoft.com/office/drawing/2014/main" id="{577BC8C6-0EC6-4DDE-9D00-4AF0F484B06E}"/>
                </a:ext>
              </a:extLst>
            </p:cNvPr>
            <p:cNvSpPr/>
            <p:nvPr/>
          </p:nvSpPr>
          <p:spPr>
            <a:xfrm>
              <a:off x="8114226" y="2898252"/>
              <a:ext cx="32694" cy="94851"/>
            </a:xfrm>
            <a:custGeom>
              <a:avLst/>
              <a:gdLst/>
              <a:ahLst/>
              <a:cxnLst/>
              <a:rect l="l" t="t" r="r" b="b"/>
              <a:pathLst>
                <a:path w="1245" h="3612" extrusionOk="0">
                  <a:moveTo>
                    <a:pt x="239" y="1"/>
                  </a:moveTo>
                  <a:lnTo>
                    <a:pt x="239" y="10"/>
                  </a:lnTo>
                  <a:cubicBezTo>
                    <a:pt x="229" y="9"/>
                    <a:pt x="220" y="8"/>
                    <a:pt x="210" y="8"/>
                  </a:cubicBezTo>
                  <a:cubicBezTo>
                    <a:pt x="106" y="8"/>
                    <a:pt x="9" y="98"/>
                    <a:pt x="0" y="211"/>
                  </a:cubicBezTo>
                  <a:lnTo>
                    <a:pt x="0" y="3408"/>
                  </a:lnTo>
                  <a:cubicBezTo>
                    <a:pt x="9" y="3522"/>
                    <a:pt x="106" y="3611"/>
                    <a:pt x="210" y="3611"/>
                  </a:cubicBezTo>
                  <a:cubicBezTo>
                    <a:pt x="220" y="3611"/>
                    <a:pt x="229" y="3611"/>
                    <a:pt x="239" y="3609"/>
                  </a:cubicBezTo>
                  <a:lnTo>
                    <a:pt x="1244" y="3609"/>
                  </a:lnTo>
                  <a:lnTo>
                    <a:pt x="1244" y="1"/>
                  </a:ln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sp>
          <p:nvSpPr>
            <p:cNvPr id="200" name="Google Shape;15481;p63">
              <a:extLst>
                <a:ext uri="{FF2B5EF4-FFF2-40B4-BE49-F238E27FC236}">
                  <a16:creationId xmlns:a16="http://schemas.microsoft.com/office/drawing/2014/main" id="{38255379-5573-4053-8E24-CB613C620075}"/>
                </a:ext>
              </a:extLst>
            </p:cNvPr>
            <p:cNvSpPr/>
            <p:nvPr/>
          </p:nvSpPr>
          <p:spPr>
            <a:xfrm>
              <a:off x="8114226" y="2898252"/>
              <a:ext cx="32930" cy="70902"/>
            </a:xfrm>
            <a:custGeom>
              <a:avLst/>
              <a:gdLst/>
              <a:ahLst/>
              <a:cxnLst/>
              <a:rect l="l" t="t" r="r" b="b"/>
              <a:pathLst>
                <a:path w="1254" h="2700" extrusionOk="0">
                  <a:moveTo>
                    <a:pt x="249" y="1"/>
                  </a:moveTo>
                  <a:lnTo>
                    <a:pt x="239" y="10"/>
                  </a:lnTo>
                  <a:cubicBezTo>
                    <a:pt x="229" y="9"/>
                    <a:pt x="220" y="8"/>
                    <a:pt x="210" y="8"/>
                  </a:cubicBezTo>
                  <a:cubicBezTo>
                    <a:pt x="106" y="8"/>
                    <a:pt x="9" y="98"/>
                    <a:pt x="0" y="211"/>
                  </a:cubicBezTo>
                  <a:lnTo>
                    <a:pt x="0" y="2700"/>
                  </a:lnTo>
                  <a:lnTo>
                    <a:pt x="1254" y="2700"/>
                  </a:lnTo>
                  <a:lnTo>
                    <a:pt x="1254" y="1"/>
                  </a:lnTo>
                  <a:close/>
                </a:path>
              </a:pathLst>
            </a:custGeom>
            <a:solidFill>
              <a:srgbClr val="EFF3F5"/>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Century Gothic" panose="020B0502020202020204" pitchFamily="34" charset="0"/>
              </a:endParaRPr>
            </a:p>
          </p:txBody>
        </p:sp>
      </p:grpSp>
      <p:graphicFrame>
        <p:nvGraphicFramePr>
          <p:cNvPr id="215" name="object 6">
            <a:extLst>
              <a:ext uri="{FF2B5EF4-FFF2-40B4-BE49-F238E27FC236}">
                <a16:creationId xmlns:a16="http://schemas.microsoft.com/office/drawing/2014/main" id="{168BA3F4-C019-42FA-A770-C0B3CF5AE955}"/>
              </a:ext>
            </a:extLst>
          </p:cNvPr>
          <p:cNvGraphicFramePr>
            <a:graphicFrameLocks noGrp="1"/>
          </p:cNvGraphicFramePr>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216" name="CasellaDiTesto 215">
            <a:extLst>
              <a:ext uri="{FF2B5EF4-FFF2-40B4-BE49-F238E27FC236}">
                <a16:creationId xmlns:a16="http://schemas.microsoft.com/office/drawing/2014/main" id="{B12B6D35-DCC8-4D05-B058-6A78D2CC17B5}"/>
              </a:ext>
            </a:extLst>
          </p:cNvPr>
          <p:cNvSpPr txBox="1"/>
          <p:nvPr/>
        </p:nvSpPr>
        <p:spPr>
          <a:xfrm>
            <a:off x="667385" y="231031"/>
            <a:ext cx="4992072" cy="400110"/>
          </a:xfrm>
          <a:prstGeom prst="rect">
            <a:avLst/>
          </a:prstGeom>
          <a:noFill/>
        </p:spPr>
        <p:txBody>
          <a:bodyPr wrap="none" rtlCol="0">
            <a:spAutoFit/>
          </a:bodyPr>
          <a:lstStyle/>
          <a:p>
            <a:r>
              <a:rPr lang="en-GB" sz="2000" dirty="0">
                <a:solidFill>
                  <a:srgbClr val="1F3D5F"/>
                </a:solidFill>
                <a:latin typeface="Century Gothic" panose="020B0502020202020204" pitchFamily="34" charset="0"/>
              </a:rPr>
              <a:t>MSCA Principles and Structuring Effects</a:t>
            </a:r>
          </a:p>
        </p:txBody>
      </p:sp>
      <p:sp>
        <p:nvSpPr>
          <p:cNvPr id="217" name="CasellaDiTesto 216">
            <a:extLst>
              <a:ext uri="{FF2B5EF4-FFF2-40B4-BE49-F238E27FC236}">
                <a16:creationId xmlns:a16="http://schemas.microsoft.com/office/drawing/2014/main" id="{3C5F7AE3-4C54-4165-A506-34A485E5C8F0}"/>
              </a:ext>
            </a:extLst>
          </p:cNvPr>
          <p:cNvSpPr txBox="1"/>
          <p:nvPr/>
        </p:nvSpPr>
        <p:spPr>
          <a:xfrm>
            <a:off x="1340417" y="1058739"/>
            <a:ext cx="1160511" cy="307777"/>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Excellence</a:t>
            </a:r>
          </a:p>
        </p:txBody>
      </p:sp>
      <p:sp>
        <p:nvSpPr>
          <p:cNvPr id="219" name="CasellaDiTesto 218">
            <a:extLst>
              <a:ext uri="{FF2B5EF4-FFF2-40B4-BE49-F238E27FC236}">
                <a16:creationId xmlns:a16="http://schemas.microsoft.com/office/drawing/2014/main" id="{D0179CE0-94F3-4786-B3E5-D5661001DE84}"/>
              </a:ext>
            </a:extLst>
          </p:cNvPr>
          <p:cNvSpPr txBox="1"/>
          <p:nvPr/>
        </p:nvSpPr>
        <p:spPr>
          <a:xfrm>
            <a:off x="5969591" y="1016386"/>
            <a:ext cx="1678644" cy="523220"/>
          </a:xfrm>
          <a:prstGeom prst="rect">
            <a:avLst/>
          </a:prstGeom>
          <a:noFill/>
        </p:spPr>
        <p:txBody>
          <a:bodyPr wrap="square" rtlCol="0">
            <a:spAutoFit/>
          </a:bodyPr>
          <a:lstStyle>
            <a:defPPr>
              <a:defRPr lang="it-IT"/>
            </a:defPPr>
            <a:lvl1pPr>
              <a:defRPr>
                <a:solidFill>
                  <a:srgbClr val="1F3D5F"/>
                </a:solidFill>
              </a:defRPr>
            </a:lvl1pPr>
          </a:lstStyle>
          <a:p>
            <a:r>
              <a:rPr lang="it-IT" sz="1400" dirty="0">
                <a:latin typeface="Century Gothic" panose="020B0502020202020204" pitchFamily="34" charset="0"/>
              </a:rPr>
              <a:t>Open Science &amp; RRI</a:t>
            </a:r>
          </a:p>
        </p:txBody>
      </p:sp>
      <p:sp>
        <p:nvSpPr>
          <p:cNvPr id="220" name="CasellaDiTesto 219">
            <a:extLst>
              <a:ext uri="{FF2B5EF4-FFF2-40B4-BE49-F238E27FC236}">
                <a16:creationId xmlns:a16="http://schemas.microsoft.com/office/drawing/2014/main" id="{3539FEC8-BA0A-4047-A3DE-684F9D6E4C51}"/>
              </a:ext>
            </a:extLst>
          </p:cNvPr>
          <p:cNvSpPr txBox="1"/>
          <p:nvPr/>
        </p:nvSpPr>
        <p:spPr>
          <a:xfrm>
            <a:off x="1471133" y="2460779"/>
            <a:ext cx="1385342" cy="307777"/>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Bottom Up</a:t>
            </a:r>
          </a:p>
        </p:txBody>
      </p:sp>
      <p:sp>
        <p:nvSpPr>
          <p:cNvPr id="221" name="CasellaDiTesto 220">
            <a:extLst>
              <a:ext uri="{FF2B5EF4-FFF2-40B4-BE49-F238E27FC236}">
                <a16:creationId xmlns:a16="http://schemas.microsoft.com/office/drawing/2014/main" id="{216411F1-02D6-4073-99DB-DEF394875D91}"/>
              </a:ext>
            </a:extLst>
          </p:cNvPr>
          <p:cNvSpPr txBox="1"/>
          <p:nvPr/>
        </p:nvSpPr>
        <p:spPr>
          <a:xfrm>
            <a:off x="1502011" y="3646037"/>
            <a:ext cx="1160511" cy="307777"/>
          </a:xfrm>
          <a:prstGeom prst="rect">
            <a:avLst/>
          </a:prstGeom>
          <a:noFill/>
        </p:spPr>
        <p:txBody>
          <a:bodyPr wrap="square" rtlCol="0">
            <a:spAutoFit/>
          </a:bodyPr>
          <a:lstStyle/>
          <a:p>
            <a:r>
              <a:rPr lang="it-IT" sz="1400" dirty="0" err="1">
                <a:solidFill>
                  <a:srgbClr val="1F3D5F"/>
                </a:solidFill>
                <a:latin typeface="Century Gothic" panose="020B0502020202020204" pitchFamily="34" charset="0"/>
              </a:rPr>
              <a:t>Mobility</a:t>
            </a:r>
            <a:endParaRPr lang="it-IT" sz="1400" dirty="0">
              <a:solidFill>
                <a:srgbClr val="1F3D5F"/>
              </a:solidFill>
              <a:latin typeface="Century Gothic" panose="020B0502020202020204" pitchFamily="34" charset="0"/>
            </a:endParaRPr>
          </a:p>
        </p:txBody>
      </p:sp>
      <p:sp>
        <p:nvSpPr>
          <p:cNvPr id="222" name="CasellaDiTesto 221">
            <a:extLst>
              <a:ext uri="{FF2B5EF4-FFF2-40B4-BE49-F238E27FC236}">
                <a16:creationId xmlns:a16="http://schemas.microsoft.com/office/drawing/2014/main" id="{78320874-2950-4BA0-BEE3-F06A30C6EDD4}"/>
              </a:ext>
            </a:extLst>
          </p:cNvPr>
          <p:cNvSpPr txBox="1"/>
          <p:nvPr/>
        </p:nvSpPr>
        <p:spPr>
          <a:xfrm>
            <a:off x="6537478" y="2107182"/>
            <a:ext cx="1695062" cy="523220"/>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Guidelines for </a:t>
            </a:r>
            <a:r>
              <a:rPr lang="it-IT" sz="1400" dirty="0" err="1">
                <a:solidFill>
                  <a:srgbClr val="1F3D5F"/>
                </a:solidFill>
                <a:latin typeface="Century Gothic" panose="020B0502020202020204" pitchFamily="34" charset="0"/>
              </a:rPr>
              <a:t>Supervision</a:t>
            </a:r>
            <a:endParaRPr lang="it-IT" sz="1400" dirty="0">
              <a:solidFill>
                <a:srgbClr val="1F3D5F"/>
              </a:solidFill>
              <a:latin typeface="Century Gothic" panose="020B0502020202020204" pitchFamily="34" charset="0"/>
            </a:endParaRPr>
          </a:p>
        </p:txBody>
      </p:sp>
      <p:sp>
        <p:nvSpPr>
          <p:cNvPr id="223" name="CasellaDiTesto 222">
            <a:extLst>
              <a:ext uri="{FF2B5EF4-FFF2-40B4-BE49-F238E27FC236}">
                <a16:creationId xmlns:a16="http://schemas.microsoft.com/office/drawing/2014/main" id="{7A548D0F-4BC8-452D-B17E-0F4267F17498}"/>
              </a:ext>
            </a:extLst>
          </p:cNvPr>
          <p:cNvSpPr txBox="1"/>
          <p:nvPr/>
        </p:nvSpPr>
        <p:spPr>
          <a:xfrm>
            <a:off x="6474056" y="3556564"/>
            <a:ext cx="1695062" cy="523220"/>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Gender </a:t>
            </a:r>
            <a:r>
              <a:rPr lang="it-IT" sz="1400" dirty="0" err="1">
                <a:solidFill>
                  <a:srgbClr val="1F3D5F"/>
                </a:solidFill>
                <a:latin typeface="Century Gothic" panose="020B0502020202020204" pitchFamily="34" charset="0"/>
              </a:rPr>
              <a:t>friendly</a:t>
            </a:r>
            <a:r>
              <a:rPr lang="it-IT" sz="1400" dirty="0">
                <a:solidFill>
                  <a:srgbClr val="1F3D5F"/>
                </a:solidFill>
                <a:latin typeface="Century Gothic" panose="020B0502020202020204" pitchFamily="34" charset="0"/>
              </a:rPr>
              <a:t> &amp; inclusive</a:t>
            </a:r>
          </a:p>
        </p:txBody>
      </p:sp>
      <p:grpSp>
        <p:nvGrpSpPr>
          <p:cNvPr id="224" name="Google Shape;1940;p69">
            <a:extLst>
              <a:ext uri="{FF2B5EF4-FFF2-40B4-BE49-F238E27FC236}">
                <a16:creationId xmlns:a16="http://schemas.microsoft.com/office/drawing/2014/main" id="{CF9C9313-C684-433A-AC94-3E53A9EFF2EB}"/>
              </a:ext>
            </a:extLst>
          </p:cNvPr>
          <p:cNvGrpSpPr/>
          <p:nvPr/>
        </p:nvGrpSpPr>
        <p:grpSpPr>
          <a:xfrm>
            <a:off x="5402147" y="4994262"/>
            <a:ext cx="859335" cy="746983"/>
            <a:chOff x="763575" y="3331700"/>
            <a:chExt cx="2284250" cy="1985600"/>
          </a:xfrm>
        </p:grpSpPr>
        <p:sp>
          <p:nvSpPr>
            <p:cNvPr id="225" name="Google Shape;1941;p69">
              <a:extLst>
                <a:ext uri="{FF2B5EF4-FFF2-40B4-BE49-F238E27FC236}">
                  <a16:creationId xmlns:a16="http://schemas.microsoft.com/office/drawing/2014/main" id="{6F3D7E25-8182-4167-B846-FD59E429DD6E}"/>
                </a:ext>
              </a:extLst>
            </p:cNvPr>
            <p:cNvSpPr/>
            <p:nvPr/>
          </p:nvSpPr>
          <p:spPr>
            <a:xfrm>
              <a:off x="763575" y="3331700"/>
              <a:ext cx="2284250" cy="1985600"/>
            </a:xfrm>
            <a:custGeom>
              <a:avLst/>
              <a:gdLst/>
              <a:ahLst/>
              <a:cxnLst/>
              <a:rect l="l" t="t" r="r" b="b"/>
              <a:pathLst>
                <a:path w="91370" h="79424" extrusionOk="0">
                  <a:moveTo>
                    <a:pt x="58117" y="0"/>
                  </a:moveTo>
                  <a:lnTo>
                    <a:pt x="52494" y="5472"/>
                  </a:lnTo>
                  <a:cubicBezTo>
                    <a:pt x="49363" y="8481"/>
                    <a:pt x="47053" y="15198"/>
                    <a:pt x="45989" y="20061"/>
                  </a:cubicBezTo>
                  <a:cubicBezTo>
                    <a:pt x="43801" y="30214"/>
                    <a:pt x="45959" y="35016"/>
                    <a:pt x="47387" y="36931"/>
                  </a:cubicBezTo>
                  <a:cubicBezTo>
                    <a:pt x="48147" y="37934"/>
                    <a:pt x="48877" y="38846"/>
                    <a:pt x="49637" y="39667"/>
                  </a:cubicBezTo>
                  <a:cubicBezTo>
                    <a:pt x="48117" y="38512"/>
                    <a:pt x="46263" y="37904"/>
                    <a:pt x="44165" y="37904"/>
                  </a:cubicBezTo>
                  <a:cubicBezTo>
                    <a:pt x="43284" y="37904"/>
                    <a:pt x="40548" y="38086"/>
                    <a:pt x="38238" y="40396"/>
                  </a:cubicBezTo>
                  <a:cubicBezTo>
                    <a:pt x="36141" y="37964"/>
                    <a:pt x="33162" y="37630"/>
                    <a:pt x="31551" y="37630"/>
                  </a:cubicBezTo>
                  <a:lnTo>
                    <a:pt x="31065" y="37630"/>
                  </a:lnTo>
                  <a:cubicBezTo>
                    <a:pt x="29271" y="37691"/>
                    <a:pt x="27630" y="38360"/>
                    <a:pt x="26323" y="39423"/>
                  </a:cubicBezTo>
                  <a:cubicBezTo>
                    <a:pt x="26566" y="38268"/>
                    <a:pt x="26779" y="36992"/>
                    <a:pt x="26961" y="35715"/>
                  </a:cubicBezTo>
                  <a:cubicBezTo>
                    <a:pt x="27782" y="35563"/>
                    <a:pt x="28329" y="35350"/>
                    <a:pt x="28816" y="35016"/>
                  </a:cubicBezTo>
                  <a:cubicBezTo>
                    <a:pt x="30487" y="33861"/>
                    <a:pt x="30791" y="31916"/>
                    <a:pt x="30943" y="30244"/>
                  </a:cubicBezTo>
                  <a:cubicBezTo>
                    <a:pt x="31095" y="28633"/>
                    <a:pt x="31126" y="26384"/>
                    <a:pt x="31034" y="24378"/>
                  </a:cubicBezTo>
                  <a:cubicBezTo>
                    <a:pt x="30913" y="21885"/>
                    <a:pt x="30761" y="18815"/>
                    <a:pt x="27995" y="17782"/>
                  </a:cubicBezTo>
                  <a:cubicBezTo>
                    <a:pt x="27569" y="17630"/>
                    <a:pt x="27144" y="17569"/>
                    <a:pt x="26414" y="17539"/>
                  </a:cubicBezTo>
                  <a:cubicBezTo>
                    <a:pt x="26414" y="16171"/>
                    <a:pt x="26353" y="14742"/>
                    <a:pt x="26323" y="13618"/>
                  </a:cubicBezTo>
                  <a:cubicBezTo>
                    <a:pt x="26171" y="10639"/>
                    <a:pt x="24104" y="7660"/>
                    <a:pt x="20457" y="7660"/>
                  </a:cubicBezTo>
                  <a:cubicBezTo>
                    <a:pt x="18815" y="7660"/>
                    <a:pt x="17204" y="8329"/>
                    <a:pt x="16049" y="9514"/>
                  </a:cubicBezTo>
                  <a:cubicBezTo>
                    <a:pt x="15593" y="10001"/>
                    <a:pt x="15198" y="10578"/>
                    <a:pt x="14925" y="11186"/>
                  </a:cubicBezTo>
                  <a:cubicBezTo>
                    <a:pt x="13922" y="9332"/>
                    <a:pt x="12068" y="8146"/>
                    <a:pt x="9818" y="8146"/>
                  </a:cubicBezTo>
                  <a:cubicBezTo>
                    <a:pt x="8116" y="8146"/>
                    <a:pt x="6475" y="8876"/>
                    <a:pt x="5350" y="10092"/>
                  </a:cubicBezTo>
                  <a:cubicBezTo>
                    <a:pt x="4195" y="11308"/>
                    <a:pt x="3587" y="12888"/>
                    <a:pt x="3709" y="14560"/>
                  </a:cubicBezTo>
                  <a:cubicBezTo>
                    <a:pt x="3739" y="15411"/>
                    <a:pt x="3830" y="16840"/>
                    <a:pt x="3952" y="18359"/>
                  </a:cubicBezTo>
                  <a:cubicBezTo>
                    <a:pt x="2462" y="18663"/>
                    <a:pt x="1520" y="19241"/>
                    <a:pt x="851" y="20517"/>
                  </a:cubicBezTo>
                  <a:cubicBezTo>
                    <a:pt x="548" y="21095"/>
                    <a:pt x="0" y="22311"/>
                    <a:pt x="183" y="27630"/>
                  </a:cubicBezTo>
                  <a:cubicBezTo>
                    <a:pt x="365" y="32949"/>
                    <a:pt x="1064" y="34104"/>
                    <a:pt x="1824" y="34925"/>
                  </a:cubicBezTo>
                  <a:cubicBezTo>
                    <a:pt x="2432" y="35563"/>
                    <a:pt x="3101" y="35928"/>
                    <a:pt x="3891" y="36141"/>
                  </a:cubicBezTo>
                  <a:cubicBezTo>
                    <a:pt x="4864" y="41582"/>
                    <a:pt x="6414" y="43436"/>
                    <a:pt x="7539" y="44348"/>
                  </a:cubicBezTo>
                  <a:cubicBezTo>
                    <a:pt x="8055" y="44743"/>
                    <a:pt x="8572" y="45047"/>
                    <a:pt x="9210" y="45351"/>
                  </a:cubicBezTo>
                  <a:cubicBezTo>
                    <a:pt x="9271" y="46779"/>
                    <a:pt x="9788" y="48633"/>
                    <a:pt x="11277" y="49667"/>
                  </a:cubicBezTo>
                  <a:cubicBezTo>
                    <a:pt x="11612" y="49910"/>
                    <a:pt x="12007" y="50092"/>
                    <a:pt x="12341" y="50214"/>
                  </a:cubicBezTo>
                  <a:cubicBezTo>
                    <a:pt x="13162" y="54500"/>
                    <a:pt x="15046" y="58785"/>
                    <a:pt x="17630" y="62129"/>
                  </a:cubicBezTo>
                  <a:cubicBezTo>
                    <a:pt x="18025" y="62676"/>
                    <a:pt x="18451" y="63162"/>
                    <a:pt x="18907" y="63649"/>
                  </a:cubicBezTo>
                  <a:cubicBezTo>
                    <a:pt x="17326" y="65138"/>
                    <a:pt x="16444" y="67418"/>
                    <a:pt x="16718" y="69697"/>
                  </a:cubicBezTo>
                  <a:cubicBezTo>
                    <a:pt x="17052" y="72919"/>
                    <a:pt x="19697" y="75321"/>
                    <a:pt x="22828" y="75321"/>
                  </a:cubicBezTo>
                  <a:lnTo>
                    <a:pt x="22980" y="75321"/>
                  </a:lnTo>
                  <a:cubicBezTo>
                    <a:pt x="23192" y="75321"/>
                    <a:pt x="23466" y="75321"/>
                    <a:pt x="23709" y="75290"/>
                  </a:cubicBezTo>
                  <a:cubicBezTo>
                    <a:pt x="23800" y="75655"/>
                    <a:pt x="24043" y="76020"/>
                    <a:pt x="24256" y="76354"/>
                  </a:cubicBezTo>
                  <a:cubicBezTo>
                    <a:pt x="25107" y="77448"/>
                    <a:pt x="26384" y="78087"/>
                    <a:pt x="27782" y="78087"/>
                  </a:cubicBezTo>
                  <a:lnTo>
                    <a:pt x="28208" y="78087"/>
                  </a:lnTo>
                  <a:cubicBezTo>
                    <a:pt x="28968" y="78664"/>
                    <a:pt x="29879" y="78968"/>
                    <a:pt x="30882" y="78968"/>
                  </a:cubicBezTo>
                  <a:cubicBezTo>
                    <a:pt x="31825" y="78968"/>
                    <a:pt x="32737" y="78664"/>
                    <a:pt x="33496" y="78087"/>
                  </a:cubicBezTo>
                  <a:cubicBezTo>
                    <a:pt x="34287" y="78938"/>
                    <a:pt x="35381" y="79424"/>
                    <a:pt x="36627" y="79424"/>
                  </a:cubicBezTo>
                  <a:lnTo>
                    <a:pt x="39363" y="79424"/>
                  </a:lnTo>
                  <a:cubicBezTo>
                    <a:pt x="40822" y="79424"/>
                    <a:pt x="42129" y="78695"/>
                    <a:pt x="42889" y="77600"/>
                  </a:cubicBezTo>
                  <a:cubicBezTo>
                    <a:pt x="43497" y="77995"/>
                    <a:pt x="44226" y="78178"/>
                    <a:pt x="44986" y="78178"/>
                  </a:cubicBezTo>
                  <a:cubicBezTo>
                    <a:pt x="45472" y="78178"/>
                    <a:pt x="45959" y="78087"/>
                    <a:pt x="46384" y="77935"/>
                  </a:cubicBezTo>
                  <a:lnTo>
                    <a:pt x="48968" y="77084"/>
                  </a:lnTo>
                  <a:cubicBezTo>
                    <a:pt x="50062" y="76719"/>
                    <a:pt x="50944" y="75929"/>
                    <a:pt x="51430" y="74986"/>
                  </a:cubicBezTo>
                  <a:cubicBezTo>
                    <a:pt x="51582" y="75017"/>
                    <a:pt x="51704" y="75017"/>
                    <a:pt x="51855" y="75017"/>
                  </a:cubicBezTo>
                  <a:cubicBezTo>
                    <a:pt x="53497" y="75017"/>
                    <a:pt x="55017" y="74105"/>
                    <a:pt x="55777" y="72676"/>
                  </a:cubicBezTo>
                  <a:cubicBezTo>
                    <a:pt x="55777" y="72615"/>
                    <a:pt x="55807" y="72615"/>
                    <a:pt x="55807" y="72585"/>
                  </a:cubicBezTo>
                  <a:cubicBezTo>
                    <a:pt x="56932" y="72403"/>
                    <a:pt x="57935" y="71795"/>
                    <a:pt x="58573" y="70883"/>
                  </a:cubicBezTo>
                  <a:cubicBezTo>
                    <a:pt x="59211" y="70001"/>
                    <a:pt x="59454" y="68877"/>
                    <a:pt x="59302" y="67813"/>
                  </a:cubicBezTo>
                  <a:cubicBezTo>
                    <a:pt x="59211" y="66719"/>
                    <a:pt x="58695" y="66020"/>
                    <a:pt x="56749" y="63284"/>
                  </a:cubicBezTo>
                  <a:cubicBezTo>
                    <a:pt x="56476" y="62950"/>
                    <a:pt x="56232" y="62585"/>
                    <a:pt x="56020" y="62281"/>
                  </a:cubicBezTo>
                  <a:cubicBezTo>
                    <a:pt x="58208" y="59940"/>
                    <a:pt x="60093" y="57083"/>
                    <a:pt x="61643" y="53922"/>
                  </a:cubicBezTo>
                  <a:cubicBezTo>
                    <a:pt x="63619" y="53618"/>
                    <a:pt x="66628" y="53132"/>
                    <a:pt x="69546" y="52342"/>
                  </a:cubicBezTo>
                  <a:cubicBezTo>
                    <a:pt x="73193" y="51339"/>
                    <a:pt x="76020" y="50123"/>
                    <a:pt x="77905" y="48694"/>
                  </a:cubicBezTo>
                  <a:cubicBezTo>
                    <a:pt x="80427" y="46779"/>
                    <a:pt x="82920" y="43071"/>
                    <a:pt x="85595" y="37326"/>
                  </a:cubicBezTo>
                  <a:cubicBezTo>
                    <a:pt x="87418" y="33375"/>
                    <a:pt x="88634" y="29910"/>
                    <a:pt x="88665" y="29758"/>
                  </a:cubicBezTo>
                  <a:lnTo>
                    <a:pt x="91370" y="21946"/>
                  </a:lnTo>
                  <a:lnTo>
                    <a:pt x="83619" y="24986"/>
                  </a:lnTo>
                  <a:cubicBezTo>
                    <a:pt x="83467" y="25016"/>
                    <a:pt x="79394" y="26657"/>
                    <a:pt x="74865" y="28694"/>
                  </a:cubicBezTo>
                  <a:cubicBezTo>
                    <a:pt x="71673" y="30153"/>
                    <a:pt x="69363" y="31308"/>
                    <a:pt x="67661" y="32281"/>
                  </a:cubicBezTo>
                  <a:cubicBezTo>
                    <a:pt x="67600" y="31916"/>
                    <a:pt x="67570" y="31612"/>
                    <a:pt x="67509" y="31277"/>
                  </a:cubicBezTo>
                  <a:cubicBezTo>
                    <a:pt x="66932" y="27964"/>
                    <a:pt x="65321" y="24408"/>
                    <a:pt x="62524" y="20001"/>
                  </a:cubicBezTo>
                  <a:cubicBezTo>
                    <a:pt x="60214" y="16384"/>
                    <a:pt x="59242" y="10426"/>
                    <a:pt x="59029" y="8724"/>
                  </a:cubicBezTo>
                  <a:cubicBezTo>
                    <a:pt x="58938" y="8146"/>
                    <a:pt x="58907" y="7842"/>
                    <a:pt x="58907" y="7812"/>
                  </a:cubicBezTo>
                  <a:lnTo>
                    <a:pt x="58117" y="0"/>
                  </a:ln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dirty="0">
                <a:latin typeface="Century Gothic" panose="020B0502020202020204" pitchFamily="34" charset="0"/>
              </a:endParaRPr>
            </a:p>
          </p:txBody>
        </p:sp>
        <p:grpSp>
          <p:nvGrpSpPr>
            <p:cNvPr id="226" name="Google Shape;1942;p69">
              <a:extLst>
                <a:ext uri="{FF2B5EF4-FFF2-40B4-BE49-F238E27FC236}">
                  <a16:creationId xmlns:a16="http://schemas.microsoft.com/office/drawing/2014/main" id="{D11F5318-E80F-4B4D-8E38-72B62A33EA40}"/>
                </a:ext>
              </a:extLst>
            </p:cNvPr>
            <p:cNvGrpSpPr/>
            <p:nvPr/>
          </p:nvGrpSpPr>
          <p:grpSpPr>
            <a:xfrm>
              <a:off x="857050" y="3539150"/>
              <a:ext cx="2032725" cy="1683925"/>
              <a:chOff x="857050" y="3539150"/>
              <a:chExt cx="2032725" cy="1683925"/>
            </a:xfrm>
          </p:grpSpPr>
          <p:sp>
            <p:nvSpPr>
              <p:cNvPr id="227" name="Google Shape;1943;p69">
                <a:extLst>
                  <a:ext uri="{FF2B5EF4-FFF2-40B4-BE49-F238E27FC236}">
                    <a16:creationId xmlns:a16="http://schemas.microsoft.com/office/drawing/2014/main" id="{47CBD211-8615-4FA4-9AF5-FBEAF1490E5E}"/>
                  </a:ext>
                </a:extLst>
              </p:cNvPr>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417" y="23709"/>
                    </a:cubicBezTo>
                    <a:cubicBezTo>
                      <a:pt x="16870" y="20639"/>
                      <a:pt x="15199" y="17295"/>
                      <a:pt x="13010" y="13861"/>
                    </a:cubicBezTo>
                    <a:cubicBezTo>
                      <a:pt x="10335" y="9727"/>
                      <a:pt x="9271" y="3465"/>
                      <a:pt x="8937" y="1034"/>
                    </a:cubicBezTo>
                    <a:cubicBezTo>
                      <a:pt x="8846" y="396"/>
                      <a:pt x="8815" y="0"/>
                      <a:pt x="8815"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dirty="0">
                  <a:latin typeface="Century Gothic" panose="020B0502020202020204" pitchFamily="34" charset="0"/>
                </a:endParaRPr>
              </a:p>
            </p:txBody>
          </p:sp>
          <p:sp>
            <p:nvSpPr>
              <p:cNvPr id="228" name="Google Shape;1944;p69">
                <a:extLst>
                  <a:ext uri="{FF2B5EF4-FFF2-40B4-BE49-F238E27FC236}">
                    <a16:creationId xmlns:a16="http://schemas.microsoft.com/office/drawing/2014/main" id="{C03DEF76-E756-4116-873C-8AE3AFCBBD42}"/>
                  </a:ext>
                </a:extLst>
              </p:cNvPr>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387" y="23709"/>
                    </a:cubicBezTo>
                    <a:lnTo>
                      <a:pt x="17387" y="23709"/>
                    </a:lnTo>
                    <a:cubicBezTo>
                      <a:pt x="17326" y="23983"/>
                      <a:pt x="17265" y="24195"/>
                      <a:pt x="17174" y="24469"/>
                    </a:cubicBezTo>
                    <a:cubicBezTo>
                      <a:pt x="16597" y="26080"/>
                      <a:pt x="16901" y="27660"/>
                      <a:pt x="15168" y="28268"/>
                    </a:cubicBezTo>
                    <a:cubicBezTo>
                      <a:pt x="14878" y="28372"/>
                      <a:pt x="14615" y="28418"/>
                      <a:pt x="14371" y="28418"/>
                    </a:cubicBezTo>
                    <a:cubicBezTo>
                      <a:pt x="13190" y="28418"/>
                      <a:pt x="12478" y="27327"/>
                      <a:pt x="11369" y="26445"/>
                    </a:cubicBezTo>
                    <a:cubicBezTo>
                      <a:pt x="8815" y="24408"/>
                      <a:pt x="7873" y="20153"/>
                      <a:pt x="7326" y="17052"/>
                    </a:cubicBezTo>
                    <a:cubicBezTo>
                      <a:pt x="6475" y="11885"/>
                      <a:pt x="6627" y="5897"/>
                      <a:pt x="8937" y="1034"/>
                    </a:cubicBezTo>
                    <a:cubicBezTo>
                      <a:pt x="8846" y="396"/>
                      <a:pt x="8815" y="0"/>
                      <a:pt x="8815"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29" name="Google Shape;1945;p69">
                <a:extLst>
                  <a:ext uri="{FF2B5EF4-FFF2-40B4-BE49-F238E27FC236}">
                    <a16:creationId xmlns:a16="http://schemas.microsoft.com/office/drawing/2014/main" id="{96798C18-4553-415B-B4A7-E94481D300A3}"/>
                  </a:ext>
                </a:extLst>
              </p:cNvPr>
              <p:cNvSpPr/>
              <p:nvPr/>
            </p:nvSpPr>
            <p:spPr>
              <a:xfrm>
                <a:off x="2233975" y="4044475"/>
                <a:ext cx="655800" cy="549425"/>
              </a:xfrm>
              <a:custGeom>
                <a:avLst/>
                <a:gdLst/>
                <a:ahLst/>
                <a:cxnLst/>
                <a:rect l="l" t="t" r="r" b="b"/>
                <a:pathLst>
                  <a:path w="26232" h="21977" extrusionOk="0">
                    <a:moveTo>
                      <a:pt x="26232" y="0"/>
                    </a:moveTo>
                    <a:cubicBezTo>
                      <a:pt x="26231" y="1"/>
                      <a:pt x="22189" y="1612"/>
                      <a:pt x="17660" y="3678"/>
                    </a:cubicBezTo>
                    <a:cubicBezTo>
                      <a:pt x="13405" y="5624"/>
                      <a:pt x="8815" y="7994"/>
                      <a:pt x="6900" y="9697"/>
                    </a:cubicBezTo>
                    <a:cubicBezTo>
                      <a:pt x="3040" y="13223"/>
                      <a:pt x="0" y="21976"/>
                      <a:pt x="0" y="21976"/>
                    </a:cubicBezTo>
                    <a:cubicBezTo>
                      <a:pt x="0" y="21976"/>
                      <a:pt x="4924" y="21429"/>
                      <a:pt x="9727" y="20153"/>
                    </a:cubicBezTo>
                    <a:cubicBezTo>
                      <a:pt x="12402" y="19423"/>
                      <a:pt x="15076" y="18420"/>
                      <a:pt x="16779" y="17144"/>
                    </a:cubicBezTo>
                    <a:cubicBezTo>
                      <a:pt x="21581" y="13557"/>
                      <a:pt x="26231" y="1"/>
                      <a:pt x="26232"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dirty="0">
                  <a:latin typeface="Century Gothic" panose="020B0502020202020204" pitchFamily="34" charset="0"/>
                </a:endParaRPr>
              </a:p>
            </p:txBody>
          </p:sp>
          <p:sp>
            <p:nvSpPr>
              <p:cNvPr id="230" name="Google Shape;1946;p69">
                <a:extLst>
                  <a:ext uri="{FF2B5EF4-FFF2-40B4-BE49-F238E27FC236}">
                    <a16:creationId xmlns:a16="http://schemas.microsoft.com/office/drawing/2014/main" id="{6E1E6D75-D535-4F02-A895-867275AD6590}"/>
                  </a:ext>
                </a:extLst>
              </p:cNvPr>
              <p:cNvSpPr/>
              <p:nvPr/>
            </p:nvSpPr>
            <p:spPr>
              <a:xfrm>
                <a:off x="2233975" y="4136425"/>
                <a:ext cx="441500" cy="457475"/>
              </a:xfrm>
              <a:custGeom>
                <a:avLst/>
                <a:gdLst/>
                <a:ahLst/>
                <a:cxnLst/>
                <a:rect l="l" t="t" r="r" b="b"/>
                <a:pathLst>
                  <a:path w="17660" h="18299" extrusionOk="0">
                    <a:moveTo>
                      <a:pt x="17660" y="0"/>
                    </a:moveTo>
                    <a:lnTo>
                      <a:pt x="17660" y="0"/>
                    </a:lnTo>
                    <a:cubicBezTo>
                      <a:pt x="13405" y="1946"/>
                      <a:pt x="8815" y="4316"/>
                      <a:pt x="6900" y="6019"/>
                    </a:cubicBezTo>
                    <a:cubicBezTo>
                      <a:pt x="3040" y="9545"/>
                      <a:pt x="0" y="18298"/>
                      <a:pt x="0" y="18298"/>
                    </a:cubicBezTo>
                    <a:cubicBezTo>
                      <a:pt x="0" y="18298"/>
                      <a:pt x="4924" y="17751"/>
                      <a:pt x="9727" y="16475"/>
                    </a:cubicBezTo>
                    <a:cubicBezTo>
                      <a:pt x="9605" y="16353"/>
                      <a:pt x="9453" y="16232"/>
                      <a:pt x="9332" y="16110"/>
                    </a:cubicBezTo>
                    <a:cubicBezTo>
                      <a:pt x="5684" y="12584"/>
                      <a:pt x="10061" y="6748"/>
                      <a:pt x="12766" y="4013"/>
                    </a:cubicBezTo>
                    <a:cubicBezTo>
                      <a:pt x="14286" y="2432"/>
                      <a:pt x="15958" y="1155"/>
                      <a:pt x="17660"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1" name="Google Shape;1947;p69">
                <a:extLst>
                  <a:ext uri="{FF2B5EF4-FFF2-40B4-BE49-F238E27FC236}">
                    <a16:creationId xmlns:a16="http://schemas.microsoft.com/office/drawing/2014/main" id="{34449A44-8122-485F-8715-AD498D887ED3}"/>
                  </a:ext>
                </a:extLst>
              </p:cNvPr>
              <p:cNvSpPr/>
              <p:nvPr/>
            </p:nvSpPr>
            <p:spPr>
              <a:xfrm>
                <a:off x="1145050" y="4382125"/>
                <a:ext cx="1150825" cy="632000"/>
              </a:xfrm>
              <a:custGeom>
                <a:avLst/>
                <a:gdLst/>
                <a:ahLst/>
                <a:cxnLst/>
                <a:rect l="l" t="t" r="r" b="b"/>
                <a:pathLst>
                  <a:path w="46033" h="25280" extrusionOk="0">
                    <a:moveTo>
                      <a:pt x="45738" y="0"/>
                    </a:moveTo>
                    <a:cubicBezTo>
                      <a:pt x="45548" y="0"/>
                      <a:pt x="45297" y="215"/>
                      <a:pt x="45138" y="598"/>
                    </a:cubicBezTo>
                    <a:cubicBezTo>
                      <a:pt x="42858" y="6100"/>
                      <a:pt x="41034" y="11236"/>
                      <a:pt x="37052" y="15917"/>
                    </a:cubicBezTo>
                    <a:cubicBezTo>
                      <a:pt x="33709" y="19778"/>
                      <a:pt x="28420" y="23364"/>
                      <a:pt x="22797" y="23364"/>
                    </a:cubicBezTo>
                    <a:cubicBezTo>
                      <a:pt x="17356" y="23364"/>
                      <a:pt x="11064" y="21845"/>
                      <a:pt x="7508" y="17620"/>
                    </a:cubicBezTo>
                    <a:cubicBezTo>
                      <a:pt x="4924" y="14550"/>
                      <a:pt x="2310" y="9899"/>
                      <a:pt x="1733" y="1662"/>
                    </a:cubicBezTo>
                    <a:cubicBezTo>
                      <a:pt x="1718" y="1506"/>
                      <a:pt x="1465" y="1429"/>
                      <a:pt x="1193" y="1429"/>
                    </a:cubicBezTo>
                    <a:cubicBezTo>
                      <a:pt x="883" y="1429"/>
                      <a:pt x="549" y="1528"/>
                      <a:pt x="517" y="1723"/>
                    </a:cubicBezTo>
                    <a:cubicBezTo>
                      <a:pt x="0" y="7315"/>
                      <a:pt x="2097" y="13638"/>
                      <a:pt x="5380" y="17923"/>
                    </a:cubicBezTo>
                    <a:cubicBezTo>
                      <a:pt x="8967" y="22604"/>
                      <a:pt x="15046" y="25279"/>
                      <a:pt x="22523" y="25279"/>
                    </a:cubicBezTo>
                    <a:cubicBezTo>
                      <a:pt x="35046" y="25279"/>
                      <a:pt x="44408" y="12118"/>
                      <a:pt x="45989" y="568"/>
                    </a:cubicBezTo>
                    <a:cubicBezTo>
                      <a:pt x="46032" y="177"/>
                      <a:pt x="45910" y="0"/>
                      <a:pt x="45738"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2" name="Google Shape;1948;p69">
                <a:extLst>
                  <a:ext uri="{FF2B5EF4-FFF2-40B4-BE49-F238E27FC236}">
                    <a16:creationId xmlns:a16="http://schemas.microsoft.com/office/drawing/2014/main" id="{F2527C3F-8666-4412-A35E-A32E8E7BDB1E}"/>
                  </a:ext>
                </a:extLst>
              </p:cNvPr>
              <p:cNvSpPr/>
              <p:nvPr/>
            </p:nvSpPr>
            <p:spPr>
              <a:xfrm>
                <a:off x="1075900" y="4376675"/>
                <a:ext cx="176300" cy="66125"/>
              </a:xfrm>
              <a:custGeom>
                <a:avLst/>
                <a:gdLst/>
                <a:ahLst/>
                <a:cxnLst/>
                <a:rect l="l" t="t" r="r" b="b"/>
                <a:pathLst>
                  <a:path w="7052" h="2645" extrusionOk="0">
                    <a:moveTo>
                      <a:pt x="6314" y="1"/>
                    </a:moveTo>
                    <a:cubicBezTo>
                      <a:pt x="5894" y="1"/>
                      <a:pt x="5212" y="44"/>
                      <a:pt x="4438" y="87"/>
                    </a:cubicBezTo>
                    <a:cubicBezTo>
                      <a:pt x="2766" y="208"/>
                      <a:pt x="730" y="390"/>
                      <a:pt x="578" y="421"/>
                    </a:cubicBezTo>
                    <a:cubicBezTo>
                      <a:pt x="0" y="573"/>
                      <a:pt x="334" y="2305"/>
                      <a:pt x="730" y="2549"/>
                    </a:cubicBezTo>
                    <a:cubicBezTo>
                      <a:pt x="820" y="2616"/>
                      <a:pt x="1226" y="2645"/>
                      <a:pt x="1790" y="2645"/>
                    </a:cubicBezTo>
                    <a:cubicBezTo>
                      <a:pt x="3501" y="2645"/>
                      <a:pt x="6664" y="2382"/>
                      <a:pt x="6869" y="2153"/>
                    </a:cubicBezTo>
                    <a:cubicBezTo>
                      <a:pt x="6930" y="2032"/>
                      <a:pt x="7021" y="1637"/>
                      <a:pt x="7021" y="1272"/>
                    </a:cubicBezTo>
                    <a:cubicBezTo>
                      <a:pt x="7052" y="694"/>
                      <a:pt x="6930" y="26"/>
                      <a:pt x="6687" y="26"/>
                    </a:cubicBezTo>
                    <a:cubicBezTo>
                      <a:pt x="6616" y="8"/>
                      <a:pt x="6487" y="1"/>
                      <a:pt x="6314"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3" name="Google Shape;1949;p69">
                <a:extLst>
                  <a:ext uri="{FF2B5EF4-FFF2-40B4-BE49-F238E27FC236}">
                    <a16:creationId xmlns:a16="http://schemas.microsoft.com/office/drawing/2014/main" id="{BC947D6A-E4DD-4498-A823-F323F6A372A9}"/>
                  </a:ext>
                </a:extLst>
              </p:cNvPr>
              <p:cNvSpPr/>
              <p:nvPr/>
            </p:nvSpPr>
            <p:spPr>
              <a:xfrm>
                <a:off x="1075900" y="4378825"/>
                <a:ext cx="175550" cy="63975"/>
              </a:xfrm>
              <a:custGeom>
                <a:avLst/>
                <a:gdLst/>
                <a:ahLst/>
                <a:cxnLst/>
                <a:rect l="l" t="t" r="r" b="b"/>
                <a:pathLst>
                  <a:path w="7022" h="2559" extrusionOk="0">
                    <a:moveTo>
                      <a:pt x="4438" y="1"/>
                    </a:moveTo>
                    <a:lnTo>
                      <a:pt x="4438" y="1"/>
                    </a:lnTo>
                    <a:cubicBezTo>
                      <a:pt x="2766" y="122"/>
                      <a:pt x="730" y="304"/>
                      <a:pt x="578" y="335"/>
                    </a:cubicBezTo>
                    <a:cubicBezTo>
                      <a:pt x="0" y="487"/>
                      <a:pt x="334" y="2219"/>
                      <a:pt x="730" y="2463"/>
                    </a:cubicBezTo>
                    <a:cubicBezTo>
                      <a:pt x="820" y="2530"/>
                      <a:pt x="1226" y="2559"/>
                      <a:pt x="1790" y="2559"/>
                    </a:cubicBezTo>
                    <a:cubicBezTo>
                      <a:pt x="3501" y="2559"/>
                      <a:pt x="6664" y="2296"/>
                      <a:pt x="6869" y="2067"/>
                    </a:cubicBezTo>
                    <a:cubicBezTo>
                      <a:pt x="6930" y="1946"/>
                      <a:pt x="7021" y="1551"/>
                      <a:pt x="7021" y="1186"/>
                    </a:cubicBezTo>
                    <a:lnTo>
                      <a:pt x="7021" y="1186"/>
                    </a:lnTo>
                    <a:cubicBezTo>
                      <a:pt x="5959" y="1335"/>
                      <a:pt x="5191" y="1397"/>
                      <a:pt x="4646" y="1397"/>
                    </a:cubicBezTo>
                    <a:cubicBezTo>
                      <a:pt x="2198" y="1397"/>
                      <a:pt x="4264" y="150"/>
                      <a:pt x="443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4" name="Google Shape;1950;p69">
                <a:extLst>
                  <a:ext uri="{FF2B5EF4-FFF2-40B4-BE49-F238E27FC236}">
                    <a16:creationId xmlns:a16="http://schemas.microsoft.com/office/drawing/2014/main" id="{53E9C31B-6570-4C2B-AE26-D6389FDE902A}"/>
                  </a:ext>
                </a:extLst>
              </p:cNvPr>
              <p:cNvSpPr/>
              <p:nvPr/>
            </p:nvSpPr>
            <p:spPr>
              <a:xfrm>
                <a:off x="1084250" y="4434875"/>
                <a:ext cx="177075" cy="66775"/>
              </a:xfrm>
              <a:custGeom>
                <a:avLst/>
                <a:gdLst/>
                <a:ahLst/>
                <a:cxnLst/>
                <a:rect l="l" t="t" r="r" b="b"/>
                <a:pathLst>
                  <a:path w="7083" h="2671" extrusionOk="0">
                    <a:moveTo>
                      <a:pt x="6438" y="0"/>
                    </a:moveTo>
                    <a:cubicBezTo>
                      <a:pt x="5944" y="0"/>
                      <a:pt x="4806" y="59"/>
                      <a:pt x="3648" y="160"/>
                    </a:cubicBezTo>
                    <a:cubicBezTo>
                      <a:pt x="2189" y="251"/>
                      <a:pt x="730" y="433"/>
                      <a:pt x="578" y="464"/>
                    </a:cubicBezTo>
                    <a:cubicBezTo>
                      <a:pt x="0" y="616"/>
                      <a:pt x="335" y="2318"/>
                      <a:pt x="730" y="2591"/>
                    </a:cubicBezTo>
                    <a:cubicBezTo>
                      <a:pt x="813" y="2647"/>
                      <a:pt x="1166" y="2671"/>
                      <a:pt x="1663" y="2671"/>
                    </a:cubicBezTo>
                    <a:cubicBezTo>
                      <a:pt x="3338" y="2671"/>
                      <a:pt x="6659" y="2400"/>
                      <a:pt x="6870" y="2166"/>
                    </a:cubicBezTo>
                    <a:cubicBezTo>
                      <a:pt x="6931" y="2135"/>
                      <a:pt x="6931" y="2044"/>
                      <a:pt x="6961" y="1953"/>
                    </a:cubicBezTo>
                    <a:cubicBezTo>
                      <a:pt x="7083" y="1376"/>
                      <a:pt x="7022" y="38"/>
                      <a:pt x="6657" y="8"/>
                    </a:cubicBezTo>
                    <a:cubicBezTo>
                      <a:pt x="6615" y="3"/>
                      <a:pt x="6541" y="0"/>
                      <a:pt x="6438"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5" name="Google Shape;1951;p69">
                <a:extLst>
                  <a:ext uri="{FF2B5EF4-FFF2-40B4-BE49-F238E27FC236}">
                    <a16:creationId xmlns:a16="http://schemas.microsoft.com/office/drawing/2014/main" id="{4B7F8FD1-6305-4590-9C06-9CC774936583}"/>
                  </a:ext>
                </a:extLst>
              </p:cNvPr>
              <p:cNvSpPr/>
              <p:nvPr/>
            </p:nvSpPr>
            <p:spPr>
              <a:xfrm>
                <a:off x="1084250" y="4438850"/>
                <a:ext cx="174050" cy="62800"/>
              </a:xfrm>
              <a:custGeom>
                <a:avLst/>
                <a:gdLst/>
                <a:ahLst/>
                <a:cxnLst/>
                <a:rect l="l" t="t" r="r" b="b"/>
                <a:pathLst>
                  <a:path w="6962" h="2512" extrusionOk="0">
                    <a:moveTo>
                      <a:pt x="3648" y="1"/>
                    </a:moveTo>
                    <a:cubicBezTo>
                      <a:pt x="2189" y="92"/>
                      <a:pt x="730" y="274"/>
                      <a:pt x="578" y="305"/>
                    </a:cubicBezTo>
                    <a:cubicBezTo>
                      <a:pt x="0" y="457"/>
                      <a:pt x="335" y="2159"/>
                      <a:pt x="730" y="2432"/>
                    </a:cubicBezTo>
                    <a:cubicBezTo>
                      <a:pt x="813" y="2488"/>
                      <a:pt x="1166" y="2512"/>
                      <a:pt x="1663" y="2512"/>
                    </a:cubicBezTo>
                    <a:cubicBezTo>
                      <a:pt x="3338" y="2512"/>
                      <a:pt x="6659" y="2241"/>
                      <a:pt x="6870" y="2007"/>
                    </a:cubicBezTo>
                    <a:cubicBezTo>
                      <a:pt x="6931" y="1976"/>
                      <a:pt x="6931" y="1885"/>
                      <a:pt x="6961" y="1794"/>
                    </a:cubicBezTo>
                    <a:cubicBezTo>
                      <a:pt x="6718" y="1794"/>
                      <a:pt x="6535" y="1794"/>
                      <a:pt x="6353" y="1855"/>
                    </a:cubicBezTo>
                    <a:cubicBezTo>
                      <a:pt x="6284" y="1856"/>
                      <a:pt x="6216" y="1856"/>
                      <a:pt x="6150" y="1856"/>
                    </a:cubicBezTo>
                    <a:cubicBezTo>
                      <a:pt x="2442" y="1856"/>
                      <a:pt x="3558" y="210"/>
                      <a:pt x="364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6" name="Google Shape;1952;p69">
                <a:extLst>
                  <a:ext uri="{FF2B5EF4-FFF2-40B4-BE49-F238E27FC236}">
                    <a16:creationId xmlns:a16="http://schemas.microsoft.com/office/drawing/2014/main" id="{ABDB3D63-61B2-4E7D-BBBA-2A5F061B9899}"/>
                  </a:ext>
                </a:extLst>
              </p:cNvPr>
              <p:cNvSpPr/>
              <p:nvPr/>
            </p:nvSpPr>
            <p:spPr>
              <a:xfrm>
                <a:off x="943675" y="4088550"/>
                <a:ext cx="414150" cy="312725"/>
              </a:xfrm>
              <a:custGeom>
                <a:avLst/>
                <a:gdLst/>
                <a:ahLst/>
                <a:cxnLst/>
                <a:rect l="l" t="t" r="r" b="b"/>
                <a:pathLst>
                  <a:path w="16566" h="12509" extrusionOk="0">
                    <a:moveTo>
                      <a:pt x="16566" y="0"/>
                    </a:moveTo>
                    <a:lnTo>
                      <a:pt x="7599" y="365"/>
                    </a:lnTo>
                    <a:lnTo>
                      <a:pt x="0" y="669"/>
                    </a:lnTo>
                    <a:cubicBezTo>
                      <a:pt x="0" y="669"/>
                      <a:pt x="456" y="9332"/>
                      <a:pt x="2827" y="11247"/>
                    </a:cubicBezTo>
                    <a:cubicBezTo>
                      <a:pt x="3878" y="12104"/>
                      <a:pt x="6087" y="12509"/>
                      <a:pt x="8326" y="12509"/>
                    </a:cubicBezTo>
                    <a:cubicBezTo>
                      <a:pt x="11007" y="12509"/>
                      <a:pt x="13731" y="11928"/>
                      <a:pt x="14560" y="10852"/>
                    </a:cubicBezTo>
                    <a:cubicBezTo>
                      <a:pt x="14894" y="10396"/>
                      <a:pt x="15198" y="9514"/>
                      <a:pt x="15472" y="8450"/>
                    </a:cubicBezTo>
                    <a:cubicBezTo>
                      <a:pt x="16262" y="5107"/>
                      <a:pt x="16566" y="0"/>
                      <a:pt x="1656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dirty="0">
                  <a:latin typeface="Century Gothic" panose="020B0502020202020204" pitchFamily="34" charset="0"/>
                </a:endParaRPr>
              </a:p>
            </p:txBody>
          </p:sp>
          <p:sp>
            <p:nvSpPr>
              <p:cNvPr id="237" name="Google Shape;1953;p69">
                <a:extLst>
                  <a:ext uri="{FF2B5EF4-FFF2-40B4-BE49-F238E27FC236}">
                    <a16:creationId xmlns:a16="http://schemas.microsoft.com/office/drawing/2014/main" id="{F6B30462-5115-48A5-9038-5F44D6BCE9B2}"/>
                  </a:ext>
                </a:extLst>
              </p:cNvPr>
              <p:cNvSpPr/>
              <p:nvPr/>
            </p:nvSpPr>
            <p:spPr>
              <a:xfrm>
                <a:off x="943675" y="4096900"/>
                <a:ext cx="386800" cy="303500"/>
              </a:xfrm>
              <a:custGeom>
                <a:avLst/>
                <a:gdLst/>
                <a:ahLst/>
                <a:cxnLst/>
                <a:rect l="l" t="t" r="r" b="b"/>
                <a:pathLst>
                  <a:path w="15472" h="12140" extrusionOk="0">
                    <a:moveTo>
                      <a:pt x="7599" y="1"/>
                    </a:moveTo>
                    <a:lnTo>
                      <a:pt x="0" y="305"/>
                    </a:lnTo>
                    <a:cubicBezTo>
                      <a:pt x="0" y="305"/>
                      <a:pt x="456" y="8967"/>
                      <a:pt x="2827" y="10852"/>
                    </a:cubicBezTo>
                    <a:cubicBezTo>
                      <a:pt x="3883" y="11728"/>
                      <a:pt x="6109" y="12139"/>
                      <a:pt x="8359" y="12139"/>
                    </a:cubicBezTo>
                    <a:cubicBezTo>
                      <a:pt x="11030" y="12139"/>
                      <a:pt x="13735" y="11559"/>
                      <a:pt x="14560" y="10487"/>
                    </a:cubicBezTo>
                    <a:cubicBezTo>
                      <a:pt x="14894" y="10031"/>
                      <a:pt x="15198" y="9150"/>
                      <a:pt x="15472" y="8086"/>
                    </a:cubicBezTo>
                    <a:lnTo>
                      <a:pt x="15472" y="8086"/>
                    </a:lnTo>
                    <a:cubicBezTo>
                      <a:pt x="14073" y="8885"/>
                      <a:pt x="12596" y="9500"/>
                      <a:pt x="11126" y="9500"/>
                    </a:cubicBezTo>
                    <a:cubicBezTo>
                      <a:pt x="10360" y="9500"/>
                      <a:pt x="9595" y="9333"/>
                      <a:pt x="8845" y="8937"/>
                    </a:cubicBezTo>
                    <a:cubicBezTo>
                      <a:pt x="5350" y="7053"/>
                      <a:pt x="5502" y="2736"/>
                      <a:pt x="7599"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8" name="Google Shape;1954;p69">
                <a:extLst>
                  <a:ext uri="{FF2B5EF4-FFF2-40B4-BE49-F238E27FC236}">
                    <a16:creationId xmlns:a16="http://schemas.microsoft.com/office/drawing/2014/main" id="{1F880DB0-55E1-4811-A060-94DD0E1D4037}"/>
                  </a:ext>
                </a:extLst>
              </p:cNvPr>
              <p:cNvSpPr/>
              <p:nvPr/>
            </p:nvSpPr>
            <p:spPr>
              <a:xfrm>
                <a:off x="950725" y="3630775"/>
                <a:ext cx="123675" cy="327100"/>
              </a:xfrm>
              <a:custGeom>
                <a:avLst/>
                <a:gdLst/>
                <a:ahLst/>
                <a:cxnLst/>
                <a:rect l="l" t="t" r="r" b="b"/>
                <a:pathLst>
                  <a:path w="4947" h="13084" extrusionOk="0">
                    <a:moveTo>
                      <a:pt x="2384" y="0"/>
                    </a:moveTo>
                    <a:cubicBezTo>
                      <a:pt x="1213" y="0"/>
                      <a:pt x="1" y="949"/>
                      <a:pt x="83" y="2415"/>
                    </a:cubicBezTo>
                    <a:cubicBezTo>
                      <a:pt x="265" y="5120"/>
                      <a:pt x="752" y="13083"/>
                      <a:pt x="752" y="13083"/>
                    </a:cubicBezTo>
                    <a:lnTo>
                      <a:pt x="4946" y="12901"/>
                    </a:lnTo>
                    <a:cubicBezTo>
                      <a:pt x="4946" y="12901"/>
                      <a:pt x="4733" y="6032"/>
                      <a:pt x="4460" y="2293"/>
                    </a:cubicBezTo>
                    <a:cubicBezTo>
                      <a:pt x="4335" y="678"/>
                      <a:pt x="3374" y="0"/>
                      <a:pt x="2384"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39" name="Google Shape;1955;p69">
                <a:extLst>
                  <a:ext uri="{FF2B5EF4-FFF2-40B4-BE49-F238E27FC236}">
                    <a16:creationId xmlns:a16="http://schemas.microsoft.com/office/drawing/2014/main" id="{56A941A4-FA3F-4FA7-9722-B6ED0EF61E0A}"/>
                  </a:ext>
                </a:extLst>
              </p:cNvPr>
              <p:cNvSpPr/>
              <p:nvPr/>
            </p:nvSpPr>
            <p:spPr>
              <a:xfrm>
                <a:off x="1218300" y="3619225"/>
                <a:ext cx="115975" cy="325725"/>
              </a:xfrm>
              <a:custGeom>
                <a:avLst/>
                <a:gdLst/>
                <a:ahLst/>
                <a:cxnLst/>
                <a:rect l="l" t="t" r="r" b="b"/>
                <a:pathLst>
                  <a:path w="4639" h="13029" extrusionOk="0">
                    <a:moveTo>
                      <a:pt x="2336" y="1"/>
                    </a:moveTo>
                    <a:cubicBezTo>
                      <a:pt x="1189" y="1"/>
                      <a:pt x="0" y="917"/>
                      <a:pt x="49" y="2360"/>
                    </a:cubicBezTo>
                    <a:cubicBezTo>
                      <a:pt x="110" y="5035"/>
                      <a:pt x="414" y="13029"/>
                      <a:pt x="414" y="13029"/>
                    </a:cubicBezTo>
                    <a:lnTo>
                      <a:pt x="4639" y="12998"/>
                    </a:lnTo>
                    <a:cubicBezTo>
                      <a:pt x="4639" y="12998"/>
                      <a:pt x="4608" y="6068"/>
                      <a:pt x="4395" y="2360"/>
                    </a:cubicBezTo>
                    <a:cubicBezTo>
                      <a:pt x="4310" y="701"/>
                      <a:pt x="3339" y="1"/>
                      <a:pt x="2336"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0" name="Google Shape;1956;p69">
                <a:extLst>
                  <a:ext uri="{FF2B5EF4-FFF2-40B4-BE49-F238E27FC236}">
                    <a16:creationId xmlns:a16="http://schemas.microsoft.com/office/drawing/2014/main" id="{83DCDF1C-1025-40F6-9275-A75840E3869F}"/>
                  </a:ext>
                </a:extLst>
              </p:cNvPr>
              <p:cNvSpPr/>
              <p:nvPr/>
            </p:nvSpPr>
            <p:spPr>
              <a:xfrm>
                <a:off x="857050" y="3864700"/>
                <a:ext cx="595000" cy="286575"/>
              </a:xfrm>
              <a:custGeom>
                <a:avLst/>
                <a:gdLst/>
                <a:ahLst/>
                <a:cxnLst/>
                <a:rect l="l" t="t" r="r" b="b"/>
                <a:pathLst>
                  <a:path w="23800" h="11463" extrusionOk="0">
                    <a:moveTo>
                      <a:pt x="21069" y="1"/>
                    </a:moveTo>
                    <a:cubicBezTo>
                      <a:pt x="19133" y="1"/>
                      <a:pt x="15996" y="73"/>
                      <a:pt x="12736" y="170"/>
                    </a:cubicBezTo>
                    <a:cubicBezTo>
                      <a:pt x="6930" y="352"/>
                      <a:pt x="760" y="687"/>
                      <a:pt x="608" y="991"/>
                    </a:cubicBezTo>
                    <a:cubicBezTo>
                      <a:pt x="0" y="2207"/>
                      <a:pt x="304" y="10413"/>
                      <a:pt x="1003" y="11143"/>
                    </a:cubicBezTo>
                    <a:cubicBezTo>
                      <a:pt x="1203" y="11371"/>
                      <a:pt x="3348" y="11463"/>
                      <a:pt x="6229" y="11463"/>
                    </a:cubicBezTo>
                    <a:cubicBezTo>
                      <a:pt x="12551" y="11463"/>
                      <a:pt x="22414" y="11023"/>
                      <a:pt x="23040" y="10626"/>
                    </a:cubicBezTo>
                    <a:cubicBezTo>
                      <a:pt x="23253" y="10413"/>
                      <a:pt x="23405" y="9654"/>
                      <a:pt x="23526" y="8590"/>
                    </a:cubicBezTo>
                    <a:cubicBezTo>
                      <a:pt x="23800" y="5611"/>
                      <a:pt x="23557" y="292"/>
                      <a:pt x="23010" y="79"/>
                    </a:cubicBezTo>
                    <a:cubicBezTo>
                      <a:pt x="22878" y="24"/>
                      <a:pt x="22166" y="1"/>
                      <a:pt x="21069"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dirty="0">
                  <a:latin typeface="Century Gothic" panose="020B0502020202020204" pitchFamily="34" charset="0"/>
                </a:endParaRPr>
              </a:p>
            </p:txBody>
          </p:sp>
          <p:sp>
            <p:nvSpPr>
              <p:cNvPr id="241" name="Google Shape;1957;p69">
                <a:extLst>
                  <a:ext uri="{FF2B5EF4-FFF2-40B4-BE49-F238E27FC236}">
                    <a16:creationId xmlns:a16="http://schemas.microsoft.com/office/drawing/2014/main" id="{E9B2E1E3-3E56-48DD-B786-E9036986FB37}"/>
                  </a:ext>
                </a:extLst>
              </p:cNvPr>
              <p:cNvSpPr/>
              <p:nvPr/>
            </p:nvSpPr>
            <p:spPr>
              <a:xfrm>
                <a:off x="857050" y="3868950"/>
                <a:ext cx="588175" cy="282325"/>
              </a:xfrm>
              <a:custGeom>
                <a:avLst/>
                <a:gdLst/>
                <a:ahLst/>
                <a:cxnLst/>
                <a:rect l="l" t="t" r="r" b="b"/>
                <a:pathLst>
                  <a:path w="23527" h="11293" extrusionOk="0">
                    <a:moveTo>
                      <a:pt x="12736" y="0"/>
                    </a:moveTo>
                    <a:lnTo>
                      <a:pt x="12736" y="0"/>
                    </a:lnTo>
                    <a:cubicBezTo>
                      <a:pt x="6930" y="182"/>
                      <a:pt x="760" y="517"/>
                      <a:pt x="608" y="821"/>
                    </a:cubicBezTo>
                    <a:cubicBezTo>
                      <a:pt x="0" y="2037"/>
                      <a:pt x="304" y="10243"/>
                      <a:pt x="1003" y="10973"/>
                    </a:cubicBezTo>
                    <a:cubicBezTo>
                      <a:pt x="1203" y="11201"/>
                      <a:pt x="3348" y="11293"/>
                      <a:pt x="6229" y="11293"/>
                    </a:cubicBezTo>
                    <a:cubicBezTo>
                      <a:pt x="12551" y="11293"/>
                      <a:pt x="22414" y="10853"/>
                      <a:pt x="23040" y="10456"/>
                    </a:cubicBezTo>
                    <a:cubicBezTo>
                      <a:pt x="23253" y="10243"/>
                      <a:pt x="23405" y="9484"/>
                      <a:pt x="23526" y="8420"/>
                    </a:cubicBezTo>
                    <a:lnTo>
                      <a:pt x="23526" y="8420"/>
                    </a:lnTo>
                    <a:cubicBezTo>
                      <a:pt x="23070" y="8572"/>
                      <a:pt x="22614" y="8663"/>
                      <a:pt x="22189" y="8724"/>
                    </a:cubicBezTo>
                    <a:cubicBezTo>
                      <a:pt x="20493" y="9028"/>
                      <a:pt x="18797" y="9226"/>
                      <a:pt x="17101" y="9226"/>
                    </a:cubicBezTo>
                    <a:cubicBezTo>
                      <a:pt x="16092" y="9226"/>
                      <a:pt x="15083" y="9156"/>
                      <a:pt x="14073" y="8997"/>
                    </a:cubicBezTo>
                    <a:cubicBezTo>
                      <a:pt x="11946" y="8693"/>
                      <a:pt x="7873" y="7812"/>
                      <a:pt x="6535" y="5806"/>
                    </a:cubicBezTo>
                    <a:cubicBezTo>
                      <a:pt x="4347" y="2493"/>
                      <a:pt x="9544" y="638"/>
                      <a:pt x="1273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2" name="Google Shape;1958;p69">
                <a:extLst>
                  <a:ext uri="{FF2B5EF4-FFF2-40B4-BE49-F238E27FC236}">
                    <a16:creationId xmlns:a16="http://schemas.microsoft.com/office/drawing/2014/main" id="{6D94475C-3CE5-44BD-8C53-FCBF6CCE2028}"/>
                  </a:ext>
                </a:extLst>
              </p:cNvPr>
              <p:cNvSpPr/>
              <p:nvPr/>
            </p:nvSpPr>
            <p:spPr>
              <a:xfrm>
                <a:off x="2130625" y="3813650"/>
                <a:ext cx="532400" cy="892125"/>
              </a:xfrm>
              <a:custGeom>
                <a:avLst/>
                <a:gdLst/>
                <a:ahLst/>
                <a:cxnLst/>
                <a:rect l="l" t="t" r="r" b="b"/>
                <a:pathLst>
                  <a:path w="21296" h="35685" extrusionOk="0">
                    <a:moveTo>
                      <a:pt x="243" y="1"/>
                    </a:moveTo>
                    <a:cubicBezTo>
                      <a:pt x="228" y="1"/>
                      <a:pt x="213" y="8"/>
                      <a:pt x="213" y="24"/>
                    </a:cubicBezTo>
                    <a:cubicBezTo>
                      <a:pt x="0" y="4644"/>
                      <a:pt x="1155" y="8443"/>
                      <a:pt x="3709" y="12303"/>
                    </a:cubicBezTo>
                    <a:cubicBezTo>
                      <a:pt x="7478" y="18048"/>
                      <a:pt x="5745" y="23671"/>
                      <a:pt x="4165" y="29811"/>
                    </a:cubicBezTo>
                    <a:cubicBezTo>
                      <a:pt x="4134" y="29963"/>
                      <a:pt x="4286" y="30054"/>
                      <a:pt x="4377" y="30054"/>
                    </a:cubicBezTo>
                    <a:cubicBezTo>
                      <a:pt x="3222" y="31726"/>
                      <a:pt x="2158" y="33550"/>
                      <a:pt x="1338" y="35526"/>
                    </a:cubicBezTo>
                    <a:cubicBezTo>
                      <a:pt x="1316" y="35613"/>
                      <a:pt x="1372" y="35684"/>
                      <a:pt x="1428" y="35684"/>
                    </a:cubicBezTo>
                    <a:cubicBezTo>
                      <a:pt x="1450" y="35684"/>
                      <a:pt x="1472" y="35673"/>
                      <a:pt x="1490" y="35647"/>
                    </a:cubicBezTo>
                    <a:cubicBezTo>
                      <a:pt x="4316" y="32152"/>
                      <a:pt x="6718" y="28200"/>
                      <a:pt x="10000" y="25161"/>
                    </a:cubicBezTo>
                    <a:cubicBezTo>
                      <a:pt x="13435" y="22030"/>
                      <a:pt x="17721" y="19933"/>
                      <a:pt x="21216" y="16954"/>
                    </a:cubicBezTo>
                    <a:cubicBezTo>
                      <a:pt x="21295" y="16849"/>
                      <a:pt x="21147" y="16699"/>
                      <a:pt x="21047" y="16699"/>
                    </a:cubicBezTo>
                    <a:cubicBezTo>
                      <a:pt x="21031" y="16699"/>
                      <a:pt x="21016" y="16702"/>
                      <a:pt x="21004" y="16711"/>
                    </a:cubicBezTo>
                    <a:cubicBezTo>
                      <a:pt x="14681" y="19902"/>
                      <a:pt x="8693" y="24006"/>
                      <a:pt x="4560" y="29659"/>
                    </a:cubicBezTo>
                    <a:cubicBezTo>
                      <a:pt x="6566" y="25313"/>
                      <a:pt x="8025" y="20176"/>
                      <a:pt x="6505" y="15434"/>
                    </a:cubicBezTo>
                    <a:cubicBezTo>
                      <a:pt x="5806" y="13215"/>
                      <a:pt x="4286" y="11483"/>
                      <a:pt x="3161" y="9507"/>
                    </a:cubicBezTo>
                    <a:cubicBezTo>
                      <a:pt x="1581" y="6650"/>
                      <a:pt x="578" y="3276"/>
                      <a:pt x="274" y="24"/>
                    </a:cubicBezTo>
                    <a:cubicBezTo>
                      <a:pt x="274" y="8"/>
                      <a:pt x="259" y="1"/>
                      <a:pt x="24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3" name="Google Shape;1959;p69">
                <a:extLst>
                  <a:ext uri="{FF2B5EF4-FFF2-40B4-BE49-F238E27FC236}">
                    <a16:creationId xmlns:a16="http://schemas.microsoft.com/office/drawing/2014/main" id="{BCD01907-05C5-4E56-91E1-49E93CE5D9D1}"/>
                  </a:ext>
                </a:extLst>
              </p:cNvPr>
              <p:cNvSpPr/>
              <p:nvPr/>
            </p:nvSpPr>
            <p:spPr>
              <a:xfrm>
                <a:off x="1409475" y="4369550"/>
                <a:ext cx="278900" cy="503225"/>
              </a:xfrm>
              <a:custGeom>
                <a:avLst/>
                <a:gdLst/>
                <a:ahLst/>
                <a:cxnLst/>
                <a:rect l="l" t="t" r="r" b="b"/>
                <a:pathLst>
                  <a:path w="11156" h="20129" extrusionOk="0">
                    <a:moveTo>
                      <a:pt x="5862" y="1"/>
                    </a:moveTo>
                    <a:cubicBezTo>
                      <a:pt x="5754" y="1"/>
                      <a:pt x="5645" y="3"/>
                      <a:pt x="5533" y="7"/>
                    </a:cubicBezTo>
                    <a:cubicBezTo>
                      <a:pt x="1095" y="159"/>
                      <a:pt x="1" y="6238"/>
                      <a:pt x="1" y="10037"/>
                    </a:cubicBezTo>
                    <a:cubicBezTo>
                      <a:pt x="1" y="14221"/>
                      <a:pt x="1210" y="20129"/>
                      <a:pt x="5801" y="20129"/>
                    </a:cubicBezTo>
                    <a:cubicBezTo>
                      <a:pt x="5813" y="20129"/>
                      <a:pt x="5825" y="20129"/>
                      <a:pt x="5837" y="20129"/>
                    </a:cubicBezTo>
                    <a:cubicBezTo>
                      <a:pt x="10974" y="20068"/>
                      <a:pt x="11156" y="13290"/>
                      <a:pt x="10974" y="10128"/>
                    </a:cubicBezTo>
                    <a:cubicBezTo>
                      <a:pt x="10974" y="9916"/>
                      <a:pt x="10852" y="9794"/>
                      <a:pt x="10700" y="9733"/>
                    </a:cubicBezTo>
                    <a:cubicBezTo>
                      <a:pt x="10578" y="9612"/>
                      <a:pt x="10396" y="9521"/>
                      <a:pt x="10183" y="9521"/>
                    </a:cubicBezTo>
                    <a:cubicBezTo>
                      <a:pt x="8299" y="9612"/>
                      <a:pt x="6475" y="9673"/>
                      <a:pt x="4621" y="9794"/>
                    </a:cubicBezTo>
                    <a:cubicBezTo>
                      <a:pt x="3750" y="9824"/>
                      <a:pt x="3888" y="11011"/>
                      <a:pt x="4770" y="11011"/>
                    </a:cubicBezTo>
                    <a:cubicBezTo>
                      <a:pt x="4781" y="11011"/>
                      <a:pt x="4792" y="11010"/>
                      <a:pt x="4803" y="11010"/>
                    </a:cubicBezTo>
                    <a:cubicBezTo>
                      <a:pt x="6414" y="10949"/>
                      <a:pt x="8025" y="10858"/>
                      <a:pt x="9636" y="10797"/>
                    </a:cubicBezTo>
                    <a:lnTo>
                      <a:pt x="9636" y="10797"/>
                    </a:lnTo>
                    <a:cubicBezTo>
                      <a:pt x="9667" y="11922"/>
                      <a:pt x="10092" y="18730"/>
                      <a:pt x="5806" y="18730"/>
                    </a:cubicBezTo>
                    <a:cubicBezTo>
                      <a:pt x="2676" y="18730"/>
                      <a:pt x="1521" y="13290"/>
                      <a:pt x="1521" y="10068"/>
                    </a:cubicBezTo>
                    <a:cubicBezTo>
                      <a:pt x="1521" y="8548"/>
                      <a:pt x="2007" y="1435"/>
                      <a:pt x="5958" y="1435"/>
                    </a:cubicBezTo>
                    <a:cubicBezTo>
                      <a:pt x="9028" y="1435"/>
                      <a:pt x="9423" y="3897"/>
                      <a:pt x="9575" y="5478"/>
                    </a:cubicBezTo>
                    <a:cubicBezTo>
                      <a:pt x="9603" y="5835"/>
                      <a:pt x="9898" y="6000"/>
                      <a:pt x="10207" y="6000"/>
                    </a:cubicBezTo>
                    <a:cubicBezTo>
                      <a:pt x="10581" y="6000"/>
                      <a:pt x="10977" y="5759"/>
                      <a:pt x="10943" y="5326"/>
                    </a:cubicBezTo>
                    <a:cubicBezTo>
                      <a:pt x="10736" y="2663"/>
                      <a:pt x="9780" y="1"/>
                      <a:pt x="5862"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4" name="Google Shape;1960;p69">
                <a:extLst>
                  <a:ext uri="{FF2B5EF4-FFF2-40B4-BE49-F238E27FC236}">
                    <a16:creationId xmlns:a16="http://schemas.microsoft.com/office/drawing/2014/main" id="{25A1F7B6-3F03-4663-8F3A-DB9BC9037631}"/>
                  </a:ext>
                </a:extLst>
              </p:cNvPr>
              <p:cNvSpPr/>
              <p:nvPr/>
            </p:nvSpPr>
            <p:spPr>
              <a:xfrm>
                <a:off x="1723325" y="4375025"/>
                <a:ext cx="302450" cy="496225"/>
              </a:xfrm>
              <a:custGeom>
                <a:avLst/>
                <a:gdLst/>
                <a:ahLst/>
                <a:cxnLst/>
                <a:rect l="l" t="t" r="r" b="b"/>
                <a:pathLst>
                  <a:path w="12098" h="19849" extrusionOk="0">
                    <a:moveTo>
                      <a:pt x="5927" y="1338"/>
                    </a:moveTo>
                    <a:cubicBezTo>
                      <a:pt x="9514" y="1338"/>
                      <a:pt x="9970" y="7326"/>
                      <a:pt x="9970" y="9849"/>
                    </a:cubicBezTo>
                    <a:cubicBezTo>
                      <a:pt x="9940" y="13101"/>
                      <a:pt x="8906" y="18359"/>
                      <a:pt x="5897" y="18359"/>
                    </a:cubicBezTo>
                    <a:cubicBezTo>
                      <a:pt x="2553" y="18359"/>
                      <a:pt x="1520" y="14104"/>
                      <a:pt x="1611" y="9849"/>
                    </a:cubicBezTo>
                    <a:cubicBezTo>
                      <a:pt x="1672" y="5593"/>
                      <a:pt x="2827" y="1338"/>
                      <a:pt x="5927" y="1338"/>
                    </a:cubicBezTo>
                    <a:close/>
                    <a:moveTo>
                      <a:pt x="5836" y="1"/>
                    </a:moveTo>
                    <a:cubicBezTo>
                      <a:pt x="5228" y="31"/>
                      <a:pt x="0" y="122"/>
                      <a:pt x="0" y="10609"/>
                    </a:cubicBezTo>
                    <a:cubicBezTo>
                      <a:pt x="0" y="13861"/>
                      <a:pt x="1216" y="19849"/>
                      <a:pt x="5532" y="19849"/>
                    </a:cubicBezTo>
                    <a:cubicBezTo>
                      <a:pt x="8055" y="19849"/>
                      <a:pt x="11368" y="17904"/>
                      <a:pt x="11368" y="9788"/>
                    </a:cubicBezTo>
                    <a:cubicBezTo>
                      <a:pt x="11368" y="8329"/>
                      <a:pt x="12098" y="1"/>
                      <a:pt x="5836"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5" name="Google Shape;1961;p69">
                <a:extLst>
                  <a:ext uri="{FF2B5EF4-FFF2-40B4-BE49-F238E27FC236}">
                    <a16:creationId xmlns:a16="http://schemas.microsoft.com/office/drawing/2014/main" id="{5D9D0010-77E3-4977-A424-A0BCF20C404B}"/>
                  </a:ext>
                </a:extLst>
              </p:cNvPr>
              <p:cNvSpPr/>
              <p:nvPr/>
            </p:nvSpPr>
            <p:spPr>
              <a:xfrm>
                <a:off x="1273450" y="4978225"/>
                <a:ext cx="137600" cy="144550"/>
              </a:xfrm>
              <a:custGeom>
                <a:avLst/>
                <a:gdLst/>
                <a:ahLst/>
                <a:cxnLst/>
                <a:rect l="l" t="t" r="r" b="b"/>
                <a:pathLst>
                  <a:path w="5504" h="5782" extrusionOk="0">
                    <a:moveTo>
                      <a:pt x="2851" y="0"/>
                    </a:moveTo>
                    <a:cubicBezTo>
                      <a:pt x="2469" y="0"/>
                      <a:pt x="2081" y="86"/>
                      <a:pt x="1703" y="280"/>
                    </a:cubicBezTo>
                    <a:cubicBezTo>
                      <a:pt x="609" y="827"/>
                      <a:pt x="1" y="2317"/>
                      <a:pt x="92" y="3533"/>
                    </a:cubicBezTo>
                    <a:cubicBezTo>
                      <a:pt x="244" y="4748"/>
                      <a:pt x="1247" y="5782"/>
                      <a:pt x="2493" y="5782"/>
                    </a:cubicBezTo>
                    <a:cubicBezTo>
                      <a:pt x="3588" y="5751"/>
                      <a:pt x="4439" y="4991"/>
                      <a:pt x="4773" y="3988"/>
                    </a:cubicBezTo>
                    <a:cubicBezTo>
                      <a:pt x="5077" y="3776"/>
                      <a:pt x="5016" y="3229"/>
                      <a:pt x="4591" y="3016"/>
                    </a:cubicBezTo>
                    <a:cubicBezTo>
                      <a:pt x="3861" y="2621"/>
                      <a:pt x="3527" y="2408"/>
                      <a:pt x="2949" y="2195"/>
                    </a:cubicBezTo>
                    <a:cubicBezTo>
                      <a:pt x="2879" y="2173"/>
                      <a:pt x="2810" y="2162"/>
                      <a:pt x="2746" y="2162"/>
                    </a:cubicBezTo>
                    <a:cubicBezTo>
                      <a:pt x="2197" y="2162"/>
                      <a:pt x="1892" y="2899"/>
                      <a:pt x="2463" y="3198"/>
                    </a:cubicBezTo>
                    <a:cubicBezTo>
                      <a:pt x="2889" y="3411"/>
                      <a:pt x="3314" y="3654"/>
                      <a:pt x="3709" y="3836"/>
                    </a:cubicBezTo>
                    <a:cubicBezTo>
                      <a:pt x="3496" y="4323"/>
                      <a:pt x="3071" y="4718"/>
                      <a:pt x="2493" y="4718"/>
                    </a:cubicBezTo>
                    <a:cubicBezTo>
                      <a:pt x="1521" y="4718"/>
                      <a:pt x="1126" y="3684"/>
                      <a:pt x="1278" y="2864"/>
                    </a:cubicBezTo>
                    <a:cubicBezTo>
                      <a:pt x="1452" y="1740"/>
                      <a:pt x="2145" y="1135"/>
                      <a:pt x="2947" y="1135"/>
                    </a:cubicBezTo>
                    <a:cubicBezTo>
                      <a:pt x="3403" y="1135"/>
                      <a:pt x="3895" y="1331"/>
                      <a:pt x="4348" y="1739"/>
                    </a:cubicBezTo>
                    <a:cubicBezTo>
                      <a:pt x="4468" y="1853"/>
                      <a:pt x="4597" y="1900"/>
                      <a:pt x="4720" y="1900"/>
                    </a:cubicBezTo>
                    <a:cubicBezTo>
                      <a:pt x="5154" y="1900"/>
                      <a:pt x="5504" y="1304"/>
                      <a:pt x="5077" y="949"/>
                    </a:cubicBezTo>
                    <a:cubicBezTo>
                      <a:pt x="4456" y="390"/>
                      <a:pt x="3666" y="0"/>
                      <a:pt x="2851"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6" name="Google Shape;1962;p69">
                <a:extLst>
                  <a:ext uri="{FF2B5EF4-FFF2-40B4-BE49-F238E27FC236}">
                    <a16:creationId xmlns:a16="http://schemas.microsoft.com/office/drawing/2014/main" id="{16534D27-5F6B-4FDE-B4EA-8F8525398029}"/>
                  </a:ext>
                </a:extLst>
              </p:cNvPr>
              <p:cNvSpPr/>
              <p:nvPr/>
            </p:nvSpPr>
            <p:spPr>
              <a:xfrm>
                <a:off x="1442475" y="5049600"/>
                <a:ext cx="147875" cy="162475"/>
              </a:xfrm>
              <a:custGeom>
                <a:avLst/>
                <a:gdLst/>
                <a:ahLst/>
                <a:cxnLst/>
                <a:rect l="l" t="t" r="r" b="b"/>
                <a:pathLst>
                  <a:path w="5915" h="6499" extrusionOk="0">
                    <a:moveTo>
                      <a:pt x="2419" y="1225"/>
                    </a:moveTo>
                    <a:cubicBezTo>
                      <a:pt x="3179" y="1377"/>
                      <a:pt x="4243" y="1559"/>
                      <a:pt x="4426" y="2228"/>
                    </a:cubicBezTo>
                    <a:cubicBezTo>
                      <a:pt x="4547" y="2896"/>
                      <a:pt x="3878" y="3048"/>
                      <a:pt x="3422" y="3048"/>
                    </a:cubicBezTo>
                    <a:cubicBezTo>
                      <a:pt x="2936" y="3048"/>
                      <a:pt x="2480" y="2896"/>
                      <a:pt x="2055" y="2592"/>
                    </a:cubicBezTo>
                    <a:cubicBezTo>
                      <a:pt x="2055" y="2592"/>
                      <a:pt x="2024" y="2592"/>
                      <a:pt x="2024" y="2532"/>
                    </a:cubicBezTo>
                    <a:lnTo>
                      <a:pt x="2419" y="1225"/>
                    </a:lnTo>
                    <a:close/>
                    <a:moveTo>
                      <a:pt x="2018" y="1"/>
                    </a:moveTo>
                    <a:cubicBezTo>
                      <a:pt x="1803" y="1"/>
                      <a:pt x="1633" y="159"/>
                      <a:pt x="1538" y="374"/>
                    </a:cubicBezTo>
                    <a:cubicBezTo>
                      <a:pt x="1508" y="465"/>
                      <a:pt x="1447" y="495"/>
                      <a:pt x="1447" y="617"/>
                    </a:cubicBezTo>
                    <a:cubicBezTo>
                      <a:pt x="991" y="2076"/>
                      <a:pt x="565" y="3535"/>
                      <a:pt x="109" y="5024"/>
                    </a:cubicBezTo>
                    <a:cubicBezTo>
                      <a:pt x="0" y="5424"/>
                      <a:pt x="326" y="5683"/>
                      <a:pt x="652" y="5683"/>
                    </a:cubicBezTo>
                    <a:cubicBezTo>
                      <a:pt x="870" y="5683"/>
                      <a:pt x="1088" y="5566"/>
                      <a:pt x="1173" y="5298"/>
                    </a:cubicBezTo>
                    <a:lnTo>
                      <a:pt x="1660" y="3687"/>
                    </a:lnTo>
                    <a:cubicBezTo>
                      <a:pt x="2055" y="3899"/>
                      <a:pt x="2511" y="4051"/>
                      <a:pt x="2997" y="4082"/>
                    </a:cubicBezTo>
                    <a:cubicBezTo>
                      <a:pt x="2997" y="4751"/>
                      <a:pt x="3027" y="5389"/>
                      <a:pt x="3119" y="5997"/>
                    </a:cubicBezTo>
                    <a:cubicBezTo>
                      <a:pt x="3149" y="6331"/>
                      <a:pt x="3438" y="6498"/>
                      <a:pt x="3711" y="6498"/>
                    </a:cubicBezTo>
                    <a:cubicBezTo>
                      <a:pt x="3985" y="6498"/>
                      <a:pt x="4243" y="6331"/>
                      <a:pt x="4213" y="5997"/>
                    </a:cubicBezTo>
                    <a:cubicBezTo>
                      <a:pt x="4122" y="5358"/>
                      <a:pt x="4091" y="4690"/>
                      <a:pt x="4091" y="4051"/>
                    </a:cubicBezTo>
                    <a:cubicBezTo>
                      <a:pt x="4790" y="3960"/>
                      <a:pt x="5337" y="3535"/>
                      <a:pt x="5489" y="2775"/>
                    </a:cubicBezTo>
                    <a:cubicBezTo>
                      <a:pt x="5915" y="799"/>
                      <a:pt x="3483" y="465"/>
                      <a:pt x="2207" y="39"/>
                    </a:cubicBezTo>
                    <a:cubicBezTo>
                      <a:pt x="2141" y="13"/>
                      <a:pt x="2078" y="1"/>
                      <a:pt x="201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7" name="Google Shape;1963;p69">
                <a:extLst>
                  <a:ext uri="{FF2B5EF4-FFF2-40B4-BE49-F238E27FC236}">
                    <a16:creationId xmlns:a16="http://schemas.microsoft.com/office/drawing/2014/main" id="{CA5D53A3-32C7-473E-9AE3-05271B34E969}"/>
                  </a:ext>
                </a:extLst>
              </p:cNvPr>
              <p:cNvSpPr/>
              <p:nvPr/>
            </p:nvSpPr>
            <p:spPr>
              <a:xfrm>
                <a:off x="1664050" y="5080200"/>
                <a:ext cx="101075" cy="142875"/>
              </a:xfrm>
              <a:custGeom>
                <a:avLst/>
                <a:gdLst/>
                <a:ahLst/>
                <a:cxnLst/>
                <a:rect l="l" t="t" r="r" b="b"/>
                <a:pathLst>
                  <a:path w="4043" h="5715" extrusionOk="0">
                    <a:moveTo>
                      <a:pt x="547" y="1"/>
                    </a:moveTo>
                    <a:cubicBezTo>
                      <a:pt x="183" y="1"/>
                      <a:pt x="31" y="274"/>
                      <a:pt x="31" y="548"/>
                    </a:cubicBezTo>
                    <a:cubicBezTo>
                      <a:pt x="31" y="578"/>
                      <a:pt x="0" y="639"/>
                      <a:pt x="0" y="669"/>
                    </a:cubicBezTo>
                    <a:lnTo>
                      <a:pt x="0" y="5077"/>
                    </a:lnTo>
                    <a:cubicBezTo>
                      <a:pt x="0" y="5198"/>
                      <a:pt x="31" y="5259"/>
                      <a:pt x="61" y="5350"/>
                    </a:cubicBezTo>
                    <a:cubicBezTo>
                      <a:pt x="152" y="5533"/>
                      <a:pt x="304" y="5715"/>
                      <a:pt x="547" y="5715"/>
                    </a:cubicBezTo>
                    <a:lnTo>
                      <a:pt x="3283" y="5715"/>
                    </a:lnTo>
                    <a:cubicBezTo>
                      <a:pt x="4043" y="5715"/>
                      <a:pt x="4043" y="4651"/>
                      <a:pt x="3344" y="4651"/>
                    </a:cubicBezTo>
                    <a:lnTo>
                      <a:pt x="1095" y="4651"/>
                    </a:lnTo>
                    <a:lnTo>
                      <a:pt x="1095" y="3861"/>
                    </a:lnTo>
                    <a:lnTo>
                      <a:pt x="2736" y="3861"/>
                    </a:lnTo>
                    <a:cubicBezTo>
                      <a:pt x="3435" y="3861"/>
                      <a:pt x="3435" y="2767"/>
                      <a:pt x="2736" y="2767"/>
                    </a:cubicBezTo>
                    <a:lnTo>
                      <a:pt x="1095" y="2767"/>
                    </a:lnTo>
                    <a:lnTo>
                      <a:pt x="1095" y="1095"/>
                    </a:lnTo>
                    <a:lnTo>
                      <a:pt x="3253" y="1095"/>
                    </a:lnTo>
                    <a:cubicBezTo>
                      <a:pt x="3982" y="1095"/>
                      <a:pt x="3982" y="1"/>
                      <a:pt x="325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8" name="Google Shape;1964;p69">
                <a:extLst>
                  <a:ext uri="{FF2B5EF4-FFF2-40B4-BE49-F238E27FC236}">
                    <a16:creationId xmlns:a16="http://schemas.microsoft.com/office/drawing/2014/main" id="{3F05CE22-7BC6-4F5E-97CB-6DC5C3938658}"/>
                  </a:ext>
                </a:extLst>
              </p:cNvPr>
              <p:cNvSpPr/>
              <p:nvPr/>
            </p:nvSpPr>
            <p:spPr>
              <a:xfrm>
                <a:off x="1836550" y="5033700"/>
                <a:ext cx="137450" cy="159125"/>
              </a:xfrm>
              <a:custGeom>
                <a:avLst/>
                <a:gdLst/>
                <a:ahLst/>
                <a:cxnLst/>
                <a:rect l="l" t="t" r="r" b="b"/>
                <a:pathLst>
                  <a:path w="5498" h="6365" extrusionOk="0">
                    <a:moveTo>
                      <a:pt x="3200" y="0"/>
                    </a:moveTo>
                    <a:cubicBezTo>
                      <a:pt x="3140" y="0"/>
                      <a:pt x="3076" y="12"/>
                      <a:pt x="3009" y="37"/>
                    </a:cubicBezTo>
                    <a:lnTo>
                      <a:pt x="426" y="888"/>
                    </a:lnTo>
                    <a:cubicBezTo>
                      <a:pt x="91" y="1010"/>
                      <a:pt x="0" y="1344"/>
                      <a:pt x="122" y="1617"/>
                    </a:cubicBezTo>
                    <a:lnTo>
                      <a:pt x="122" y="1739"/>
                    </a:lnTo>
                    <a:lnTo>
                      <a:pt x="1520" y="5903"/>
                    </a:lnTo>
                    <a:cubicBezTo>
                      <a:pt x="1550" y="6025"/>
                      <a:pt x="1642" y="6116"/>
                      <a:pt x="1672" y="6146"/>
                    </a:cubicBezTo>
                    <a:cubicBezTo>
                      <a:pt x="1761" y="6280"/>
                      <a:pt x="1899" y="6365"/>
                      <a:pt x="2074" y="6365"/>
                    </a:cubicBezTo>
                    <a:cubicBezTo>
                      <a:pt x="2138" y="6365"/>
                      <a:pt x="2207" y="6353"/>
                      <a:pt x="2280" y="6329"/>
                    </a:cubicBezTo>
                    <a:lnTo>
                      <a:pt x="4863" y="5447"/>
                    </a:lnTo>
                    <a:cubicBezTo>
                      <a:pt x="5498" y="5227"/>
                      <a:pt x="5231" y="4355"/>
                      <a:pt x="4699" y="4355"/>
                    </a:cubicBezTo>
                    <a:cubicBezTo>
                      <a:pt x="4645" y="4355"/>
                      <a:pt x="4588" y="4364"/>
                      <a:pt x="4529" y="4383"/>
                    </a:cubicBezTo>
                    <a:lnTo>
                      <a:pt x="2432" y="5113"/>
                    </a:lnTo>
                    <a:lnTo>
                      <a:pt x="2158" y="4353"/>
                    </a:lnTo>
                    <a:lnTo>
                      <a:pt x="3739" y="3836"/>
                    </a:lnTo>
                    <a:cubicBezTo>
                      <a:pt x="4338" y="3618"/>
                      <a:pt x="4107" y="2766"/>
                      <a:pt x="3572" y="2766"/>
                    </a:cubicBezTo>
                    <a:cubicBezTo>
                      <a:pt x="3510" y="2766"/>
                      <a:pt x="3444" y="2778"/>
                      <a:pt x="3374" y="2803"/>
                    </a:cubicBezTo>
                    <a:lnTo>
                      <a:pt x="1824" y="3320"/>
                    </a:lnTo>
                    <a:lnTo>
                      <a:pt x="1307" y="1739"/>
                    </a:lnTo>
                    <a:lnTo>
                      <a:pt x="3344" y="1040"/>
                    </a:lnTo>
                    <a:cubicBezTo>
                      <a:pt x="3970" y="849"/>
                      <a:pt x="3718" y="0"/>
                      <a:pt x="3200"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sp>
            <p:nvSpPr>
              <p:cNvPr id="249" name="Google Shape;1965;p69">
                <a:extLst>
                  <a:ext uri="{FF2B5EF4-FFF2-40B4-BE49-F238E27FC236}">
                    <a16:creationId xmlns:a16="http://schemas.microsoft.com/office/drawing/2014/main" id="{A8492600-B37E-406B-AC50-8EAAC0D3A514}"/>
                  </a:ext>
                </a:extLst>
              </p:cNvPr>
              <p:cNvSpPr/>
              <p:nvPr/>
            </p:nvSpPr>
            <p:spPr>
              <a:xfrm>
                <a:off x="1977825" y="4931225"/>
                <a:ext cx="176650" cy="180375"/>
              </a:xfrm>
              <a:custGeom>
                <a:avLst/>
                <a:gdLst/>
                <a:ahLst/>
                <a:cxnLst/>
                <a:rect l="l" t="t" r="r" b="b"/>
                <a:pathLst>
                  <a:path w="7066" h="7215" extrusionOk="0">
                    <a:moveTo>
                      <a:pt x="3746" y="0"/>
                    </a:moveTo>
                    <a:cubicBezTo>
                      <a:pt x="3358" y="0"/>
                      <a:pt x="2978" y="397"/>
                      <a:pt x="3255" y="823"/>
                    </a:cubicBezTo>
                    <a:cubicBezTo>
                      <a:pt x="3863" y="1704"/>
                      <a:pt x="4471" y="2616"/>
                      <a:pt x="5109" y="3467"/>
                    </a:cubicBezTo>
                    <a:cubicBezTo>
                      <a:pt x="3620" y="3102"/>
                      <a:pt x="2282" y="2616"/>
                      <a:pt x="823" y="2221"/>
                    </a:cubicBezTo>
                    <a:cubicBezTo>
                      <a:pt x="767" y="2205"/>
                      <a:pt x="713" y="2198"/>
                      <a:pt x="662" y="2198"/>
                    </a:cubicBezTo>
                    <a:cubicBezTo>
                      <a:pt x="220" y="2198"/>
                      <a:pt x="1" y="2745"/>
                      <a:pt x="246" y="3072"/>
                    </a:cubicBezTo>
                    <a:cubicBezTo>
                      <a:pt x="246" y="3102"/>
                      <a:pt x="276" y="3133"/>
                      <a:pt x="307" y="3163"/>
                    </a:cubicBezTo>
                    <a:cubicBezTo>
                      <a:pt x="1219" y="4470"/>
                      <a:pt x="1978" y="5686"/>
                      <a:pt x="2860" y="6963"/>
                    </a:cubicBezTo>
                    <a:cubicBezTo>
                      <a:pt x="2981" y="7140"/>
                      <a:pt x="3154" y="7214"/>
                      <a:pt x="3324" y="7214"/>
                    </a:cubicBezTo>
                    <a:cubicBezTo>
                      <a:pt x="3708" y="7214"/>
                      <a:pt x="4076" y="6837"/>
                      <a:pt x="3802" y="6416"/>
                    </a:cubicBezTo>
                    <a:cubicBezTo>
                      <a:pt x="3164" y="5443"/>
                      <a:pt x="2526" y="4531"/>
                      <a:pt x="1887" y="3589"/>
                    </a:cubicBezTo>
                    <a:lnTo>
                      <a:pt x="1887" y="3589"/>
                    </a:lnTo>
                    <a:cubicBezTo>
                      <a:pt x="3255" y="4014"/>
                      <a:pt x="4653" y="4501"/>
                      <a:pt x="6051" y="4774"/>
                    </a:cubicBezTo>
                    <a:cubicBezTo>
                      <a:pt x="6209" y="4849"/>
                      <a:pt x="6360" y="4883"/>
                      <a:pt x="6492" y="4883"/>
                    </a:cubicBezTo>
                    <a:cubicBezTo>
                      <a:pt x="6845" y="4883"/>
                      <a:pt x="7066" y="4642"/>
                      <a:pt x="6933" y="4288"/>
                    </a:cubicBezTo>
                    <a:cubicBezTo>
                      <a:pt x="6933" y="4075"/>
                      <a:pt x="4988" y="1461"/>
                      <a:pt x="4197" y="245"/>
                    </a:cubicBezTo>
                    <a:cubicBezTo>
                      <a:pt x="4079" y="73"/>
                      <a:pt x="3912" y="0"/>
                      <a:pt x="374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sz="1400">
                  <a:latin typeface="Century Gothic" panose="020B0502020202020204" pitchFamily="34" charset="0"/>
                </a:endParaRPr>
              </a:p>
            </p:txBody>
          </p:sp>
        </p:grpSp>
      </p:grpSp>
      <p:sp>
        <p:nvSpPr>
          <p:cNvPr id="251" name="CasellaDiTesto 250">
            <a:extLst>
              <a:ext uri="{FF2B5EF4-FFF2-40B4-BE49-F238E27FC236}">
                <a16:creationId xmlns:a16="http://schemas.microsoft.com/office/drawing/2014/main" id="{B564F392-1991-42B9-BA57-833802B4AE0E}"/>
              </a:ext>
            </a:extLst>
          </p:cNvPr>
          <p:cNvSpPr txBox="1"/>
          <p:nvPr/>
        </p:nvSpPr>
        <p:spPr>
          <a:xfrm>
            <a:off x="6501376" y="5114413"/>
            <a:ext cx="2175080" cy="523220"/>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Green Deal &amp; MSCA Green Charter</a:t>
            </a:r>
          </a:p>
        </p:txBody>
      </p:sp>
      <p:grpSp>
        <p:nvGrpSpPr>
          <p:cNvPr id="252" name="Google Shape;15230;p63">
            <a:extLst>
              <a:ext uri="{FF2B5EF4-FFF2-40B4-BE49-F238E27FC236}">
                <a16:creationId xmlns:a16="http://schemas.microsoft.com/office/drawing/2014/main" id="{2EDAA413-A966-4127-90C7-748CE4D1783C}"/>
              </a:ext>
            </a:extLst>
          </p:cNvPr>
          <p:cNvGrpSpPr>
            <a:grpSpLocks noChangeAspect="1"/>
          </p:cNvGrpSpPr>
          <p:nvPr/>
        </p:nvGrpSpPr>
        <p:grpSpPr>
          <a:xfrm>
            <a:off x="699933" y="4928022"/>
            <a:ext cx="718596" cy="720000"/>
            <a:chOff x="4877760" y="2887459"/>
            <a:chExt cx="389567" cy="390328"/>
          </a:xfrm>
        </p:grpSpPr>
        <p:sp>
          <p:nvSpPr>
            <p:cNvPr id="253" name="Google Shape;15231;p63">
              <a:extLst>
                <a:ext uri="{FF2B5EF4-FFF2-40B4-BE49-F238E27FC236}">
                  <a16:creationId xmlns:a16="http://schemas.microsoft.com/office/drawing/2014/main" id="{D7CE6534-B3FE-4B5E-8A23-C063A906A221}"/>
                </a:ext>
              </a:extLst>
            </p:cNvPr>
            <p:cNvSpPr/>
            <p:nvPr/>
          </p:nvSpPr>
          <p:spPr>
            <a:xfrm>
              <a:off x="5124079" y="2893052"/>
              <a:ext cx="118695" cy="91411"/>
            </a:xfrm>
            <a:custGeom>
              <a:avLst/>
              <a:gdLst/>
              <a:ahLst/>
              <a:cxnLst/>
              <a:rect l="l" t="t" r="r" b="b"/>
              <a:pathLst>
                <a:path w="4520" h="3481" extrusionOk="0">
                  <a:moveTo>
                    <a:pt x="340" y="0"/>
                  </a:moveTo>
                  <a:cubicBezTo>
                    <a:pt x="97" y="0"/>
                    <a:pt x="0" y="361"/>
                    <a:pt x="248" y="467"/>
                  </a:cubicBezTo>
                  <a:cubicBezTo>
                    <a:pt x="1799" y="974"/>
                    <a:pt x="3129" y="2008"/>
                    <a:pt x="4010" y="3376"/>
                  </a:cubicBezTo>
                  <a:cubicBezTo>
                    <a:pt x="4061" y="3450"/>
                    <a:pt x="4130" y="3481"/>
                    <a:pt x="4199" y="3481"/>
                  </a:cubicBezTo>
                  <a:cubicBezTo>
                    <a:pt x="4362" y="3481"/>
                    <a:pt x="4519" y="3306"/>
                    <a:pt x="4412" y="3118"/>
                  </a:cubicBezTo>
                  <a:cubicBezTo>
                    <a:pt x="3474" y="1654"/>
                    <a:pt x="2057" y="553"/>
                    <a:pt x="402" y="7"/>
                  </a:cubicBezTo>
                  <a:cubicBezTo>
                    <a:pt x="380" y="2"/>
                    <a:pt x="360" y="0"/>
                    <a:pt x="340" y="0"/>
                  </a:cubicBezTo>
                  <a:close/>
                </a:path>
              </a:pathLst>
            </a:custGeom>
            <a:solidFill>
              <a:srgbClr val="E3E9E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4" name="Google Shape;15232;p63">
              <a:extLst>
                <a:ext uri="{FF2B5EF4-FFF2-40B4-BE49-F238E27FC236}">
                  <a16:creationId xmlns:a16="http://schemas.microsoft.com/office/drawing/2014/main" id="{B5F84D36-B2F2-496F-96FB-28F52A8ADDC9}"/>
                </a:ext>
              </a:extLst>
            </p:cNvPr>
            <p:cNvSpPr/>
            <p:nvPr/>
          </p:nvSpPr>
          <p:spPr>
            <a:xfrm>
              <a:off x="4903390" y="2892396"/>
              <a:ext cx="120139" cy="92278"/>
            </a:xfrm>
            <a:custGeom>
              <a:avLst/>
              <a:gdLst/>
              <a:ahLst/>
              <a:cxnLst/>
              <a:rect l="l" t="t" r="r" b="b"/>
              <a:pathLst>
                <a:path w="4575" h="3514" extrusionOk="0">
                  <a:moveTo>
                    <a:pt x="4240" y="0"/>
                  </a:moveTo>
                  <a:cubicBezTo>
                    <a:pt x="4207" y="0"/>
                    <a:pt x="4172" y="7"/>
                    <a:pt x="4135" y="23"/>
                  </a:cubicBezTo>
                  <a:cubicBezTo>
                    <a:pt x="2461" y="559"/>
                    <a:pt x="1025" y="1659"/>
                    <a:pt x="68" y="3143"/>
                  </a:cubicBezTo>
                  <a:cubicBezTo>
                    <a:pt x="1" y="3258"/>
                    <a:pt x="30" y="3401"/>
                    <a:pt x="144" y="3478"/>
                  </a:cubicBezTo>
                  <a:cubicBezTo>
                    <a:pt x="185" y="3502"/>
                    <a:pt x="230" y="3513"/>
                    <a:pt x="273" y="3513"/>
                  </a:cubicBezTo>
                  <a:cubicBezTo>
                    <a:pt x="352" y="3513"/>
                    <a:pt x="427" y="3475"/>
                    <a:pt x="470" y="3401"/>
                  </a:cubicBezTo>
                  <a:cubicBezTo>
                    <a:pt x="1369" y="2014"/>
                    <a:pt x="2709" y="980"/>
                    <a:pt x="4279" y="473"/>
                  </a:cubicBezTo>
                  <a:cubicBezTo>
                    <a:pt x="4574" y="397"/>
                    <a:pt x="4482" y="0"/>
                    <a:pt x="4240" y="0"/>
                  </a:cubicBezTo>
                  <a:close/>
                </a:path>
              </a:pathLst>
            </a:custGeom>
            <a:solidFill>
              <a:srgbClr val="E3E9E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5" name="Google Shape;15233;p63">
              <a:extLst>
                <a:ext uri="{FF2B5EF4-FFF2-40B4-BE49-F238E27FC236}">
                  <a16:creationId xmlns:a16="http://schemas.microsoft.com/office/drawing/2014/main" id="{B4981A39-9F51-4524-A4E4-8929830134B0}"/>
                </a:ext>
              </a:extLst>
            </p:cNvPr>
            <p:cNvSpPr/>
            <p:nvPr/>
          </p:nvSpPr>
          <p:spPr>
            <a:xfrm>
              <a:off x="4901735" y="3179155"/>
              <a:ext cx="100313" cy="84347"/>
            </a:xfrm>
            <a:custGeom>
              <a:avLst/>
              <a:gdLst/>
              <a:ahLst/>
              <a:cxnLst/>
              <a:rect l="l" t="t" r="r" b="b"/>
              <a:pathLst>
                <a:path w="3820" h="3212" extrusionOk="0">
                  <a:moveTo>
                    <a:pt x="335" y="0"/>
                  </a:moveTo>
                  <a:cubicBezTo>
                    <a:pt x="166" y="0"/>
                    <a:pt x="1" y="193"/>
                    <a:pt x="140" y="386"/>
                  </a:cubicBezTo>
                  <a:cubicBezTo>
                    <a:pt x="916" y="1602"/>
                    <a:pt x="2035" y="2578"/>
                    <a:pt x="3356" y="3181"/>
                  </a:cubicBezTo>
                  <a:cubicBezTo>
                    <a:pt x="3398" y="3202"/>
                    <a:pt x="3438" y="3212"/>
                    <a:pt x="3475" y="3212"/>
                  </a:cubicBezTo>
                  <a:cubicBezTo>
                    <a:pt x="3701" y="3212"/>
                    <a:pt x="3819" y="2857"/>
                    <a:pt x="3548" y="2750"/>
                  </a:cubicBezTo>
                  <a:cubicBezTo>
                    <a:pt x="2313" y="2176"/>
                    <a:pt x="1270" y="1267"/>
                    <a:pt x="533" y="128"/>
                  </a:cubicBezTo>
                  <a:cubicBezTo>
                    <a:pt x="483" y="37"/>
                    <a:pt x="409" y="0"/>
                    <a:pt x="335" y="0"/>
                  </a:cubicBezTo>
                  <a:close/>
                </a:path>
              </a:pathLst>
            </a:custGeom>
            <a:solidFill>
              <a:srgbClr val="E3E9E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6" name="Google Shape;15234;p63">
              <a:extLst>
                <a:ext uri="{FF2B5EF4-FFF2-40B4-BE49-F238E27FC236}">
                  <a16:creationId xmlns:a16="http://schemas.microsoft.com/office/drawing/2014/main" id="{E4D85B66-53A6-4C3C-BFB0-9424EB2C5A48}"/>
                </a:ext>
              </a:extLst>
            </p:cNvPr>
            <p:cNvSpPr/>
            <p:nvPr/>
          </p:nvSpPr>
          <p:spPr>
            <a:xfrm>
              <a:off x="5145428" y="3179759"/>
              <a:ext cx="97346" cy="82929"/>
            </a:xfrm>
            <a:custGeom>
              <a:avLst/>
              <a:gdLst/>
              <a:ahLst/>
              <a:cxnLst/>
              <a:rect l="l" t="t" r="r" b="b"/>
              <a:pathLst>
                <a:path w="3707" h="3158" extrusionOk="0">
                  <a:moveTo>
                    <a:pt x="3386" y="0"/>
                  </a:moveTo>
                  <a:cubicBezTo>
                    <a:pt x="3317" y="0"/>
                    <a:pt x="3248" y="31"/>
                    <a:pt x="3197" y="105"/>
                  </a:cubicBezTo>
                  <a:cubicBezTo>
                    <a:pt x="2469" y="1234"/>
                    <a:pt x="1445" y="2134"/>
                    <a:pt x="230" y="2698"/>
                  </a:cubicBezTo>
                  <a:cubicBezTo>
                    <a:pt x="0" y="2813"/>
                    <a:pt x="77" y="3148"/>
                    <a:pt x="335" y="3158"/>
                  </a:cubicBezTo>
                  <a:cubicBezTo>
                    <a:pt x="373" y="3158"/>
                    <a:pt x="402" y="3148"/>
                    <a:pt x="440" y="3129"/>
                  </a:cubicBezTo>
                  <a:cubicBezTo>
                    <a:pt x="1732" y="2526"/>
                    <a:pt x="2823" y="1560"/>
                    <a:pt x="3599" y="363"/>
                  </a:cubicBezTo>
                  <a:cubicBezTo>
                    <a:pt x="3706" y="175"/>
                    <a:pt x="3549" y="0"/>
                    <a:pt x="3386" y="0"/>
                  </a:cubicBezTo>
                  <a:close/>
                </a:path>
              </a:pathLst>
            </a:custGeom>
            <a:solidFill>
              <a:srgbClr val="E3E9E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7" name="Google Shape;15235;p63">
              <a:extLst>
                <a:ext uri="{FF2B5EF4-FFF2-40B4-BE49-F238E27FC236}">
                  <a16:creationId xmlns:a16="http://schemas.microsoft.com/office/drawing/2014/main" id="{12A36E79-A8BC-43D7-9CDA-721F813504E6}"/>
                </a:ext>
              </a:extLst>
            </p:cNvPr>
            <p:cNvSpPr/>
            <p:nvPr/>
          </p:nvSpPr>
          <p:spPr>
            <a:xfrm>
              <a:off x="4878784" y="3101320"/>
              <a:ext cx="125680" cy="66438"/>
            </a:xfrm>
            <a:custGeom>
              <a:avLst/>
              <a:gdLst/>
              <a:ahLst/>
              <a:cxnLst/>
              <a:rect l="l" t="t" r="r" b="b"/>
              <a:pathLst>
                <a:path w="4786" h="2530" extrusionOk="0">
                  <a:moveTo>
                    <a:pt x="1818" y="1"/>
                  </a:moveTo>
                  <a:lnTo>
                    <a:pt x="727" y="441"/>
                  </a:lnTo>
                  <a:cubicBezTo>
                    <a:pt x="622" y="479"/>
                    <a:pt x="526" y="537"/>
                    <a:pt x="440" y="613"/>
                  </a:cubicBezTo>
                  <a:lnTo>
                    <a:pt x="412" y="632"/>
                  </a:lnTo>
                  <a:lnTo>
                    <a:pt x="392" y="642"/>
                  </a:lnTo>
                  <a:lnTo>
                    <a:pt x="383" y="661"/>
                  </a:lnTo>
                  <a:lnTo>
                    <a:pt x="354" y="680"/>
                  </a:lnTo>
                  <a:cubicBezTo>
                    <a:pt x="163" y="872"/>
                    <a:pt x="29" y="1130"/>
                    <a:pt x="0" y="1398"/>
                  </a:cubicBezTo>
                  <a:lnTo>
                    <a:pt x="0" y="1446"/>
                  </a:lnTo>
                  <a:lnTo>
                    <a:pt x="0" y="1465"/>
                  </a:lnTo>
                  <a:lnTo>
                    <a:pt x="0" y="1503"/>
                  </a:lnTo>
                  <a:lnTo>
                    <a:pt x="0" y="1532"/>
                  </a:lnTo>
                  <a:lnTo>
                    <a:pt x="0" y="1589"/>
                  </a:lnTo>
                  <a:lnTo>
                    <a:pt x="0" y="1771"/>
                  </a:lnTo>
                  <a:lnTo>
                    <a:pt x="0" y="2307"/>
                  </a:lnTo>
                  <a:cubicBezTo>
                    <a:pt x="0" y="2430"/>
                    <a:pt x="106" y="2529"/>
                    <a:pt x="227" y="2529"/>
                  </a:cubicBezTo>
                  <a:cubicBezTo>
                    <a:pt x="237" y="2529"/>
                    <a:pt x="248" y="2529"/>
                    <a:pt x="258" y="2527"/>
                  </a:cubicBezTo>
                  <a:lnTo>
                    <a:pt x="4517" y="2527"/>
                  </a:lnTo>
                  <a:cubicBezTo>
                    <a:pt x="4528" y="2529"/>
                    <a:pt x="4538" y="2529"/>
                    <a:pt x="4549" y="2529"/>
                  </a:cubicBezTo>
                  <a:cubicBezTo>
                    <a:pt x="4670" y="2529"/>
                    <a:pt x="4776" y="2430"/>
                    <a:pt x="4785" y="2307"/>
                  </a:cubicBezTo>
                  <a:lnTo>
                    <a:pt x="4785" y="1781"/>
                  </a:lnTo>
                  <a:lnTo>
                    <a:pt x="4756" y="1599"/>
                  </a:lnTo>
                  <a:lnTo>
                    <a:pt x="4756" y="1541"/>
                  </a:lnTo>
                  <a:lnTo>
                    <a:pt x="4756" y="1532"/>
                  </a:lnTo>
                  <a:lnTo>
                    <a:pt x="4756" y="1503"/>
                  </a:lnTo>
                  <a:lnTo>
                    <a:pt x="4756" y="1474"/>
                  </a:lnTo>
                  <a:lnTo>
                    <a:pt x="4756" y="1455"/>
                  </a:lnTo>
                  <a:lnTo>
                    <a:pt x="4756" y="1407"/>
                  </a:lnTo>
                  <a:cubicBezTo>
                    <a:pt x="4728" y="1140"/>
                    <a:pt x="4603" y="881"/>
                    <a:pt x="4402" y="690"/>
                  </a:cubicBezTo>
                  <a:lnTo>
                    <a:pt x="4374" y="671"/>
                  </a:lnTo>
                  <a:lnTo>
                    <a:pt x="4364" y="651"/>
                  </a:lnTo>
                  <a:lnTo>
                    <a:pt x="4345" y="642"/>
                  </a:lnTo>
                  <a:lnTo>
                    <a:pt x="4316" y="623"/>
                  </a:lnTo>
                  <a:cubicBezTo>
                    <a:pt x="4230" y="546"/>
                    <a:pt x="4134" y="489"/>
                    <a:pt x="4029" y="450"/>
                  </a:cubicBezTo>
                  <a:lnTo>
                    <a:pt x="2929" y="10"/>
                  </a:lnTo>
                  <a:lnTo>
                    <a:pt x="2651" y="288"/>
                  </a:lnTo>
                  <a:lnTo>
                    <a:pt x="2373" y="556"/>
                  </a:lnTo>
                  <a:lnTo>
                    <a:pt x="2096" y="288"/>
                  </a:lnTo>
                  <a:lnTo>
                    <a:pt x="1818" y="1"/>
                  </a:lnTo>
                  <a:close/>
                </a:path>
              </a:pathLst>
            </a:custGeom>
            <a:solidFill>
              <a:srgbClr val="8192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8" name="Google Shape;15236;p63">
              <a:extLst>
                <a:ext uri="{FF2B5EF4-FFF2-40B4-BE49-F238E27FC236}">
                  <a16:creationId xmlns:a16="http://schemas.microsoft.com/office/drawing/2014/main" id="{AD9D07DB-567D-4D2B-9C8C-F3AC3076BAD3}"/>
                </a:ext>
              </a:extLst>
            </p:cNvPr>
            <p:cNvSpPr/>
            <p:nvPr/>
          </p:nvSpPr>
          <p:spPr>
            <a:xfrm>
              <a:off x="4877760" y="3101819"/>
              <a:ext cx="51049" cy="65939"/>
            </a:xfrm>
            <a:custGeom>
              <a:avLst/>
              <a:gdLst/>
              <a:ahLst/>
              <a:cxnLst/>
              <a:rect l="l" t="t" r="r" b="b"/>
              <a:pathLst>
                <a:path w="1944" h="2511" extrusionOk="0">
                  <a:moveTo>
                    <a:pt x="1848" y="1"/>
                  </a:moveTo>
                  <a:lnTo>
                    <a:pt x="766" y="422"/>
                  </a:lnTo>
                  <a:cubicBezTo>
                    <a:pt x="297" y="613"/>
                    <a:pt x="1" y="1073"/>
                    <a:pt x="20" y="1580"/>
                  </a:cubicBezTo>
                  <a:lnTo>
                    <a:pt x="20" y="2288"/>
                  </a:lnTo>
                  <a:cubicBezTo>
                    <a:pt x="20" y="2411"/>
                    <a:pt x="125" y="2510"/>
                    <a:pt x="247" y="2510"/>
                  </a:cubicBezTo>
                  <a:cubicBezTo>
                    <a:pt x="257" y="2510"/>
                    <a:pt x="268" y="2510"/>
                    <a:pt x="278" y="2508"/>
                  </a:cubicBezTo>
                  <a:lnTo>
                    <a:pt x="336" y="2508"/>
                  </a:lnTo>
                  <a:lnTo>
                    <a:pt x="336" y="1580"/>
                  </a:lnTo>
                  <a:cubicBezTo>
                    <a:pt x="317" y="1073"/>
                    <a:pt x="613" y="613"/>
                    <a:pt x="1082" y="422"/>
                  </a:cubicBezTo>
                  <a:lnTo>
                    <a:pt x="1944" y="87"/>
                  </a:lnTo>
                  <a:lnTo>
                    <a:pt x="1848" y="1"/>
                  </a:lnTo>
                  <a:close/>
                </a:path>
              </a:pathLst>
            </a:custGeom>
            <a:solidFill>
              <a:srgbClr val="657A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59" name="Google Shape;15237;p63">
              <a:extLst>
                <a:ext uri="{FF2B5EF4-FFF2-40B4-BE49-F238E27FC236}">
                  <a16:creationId xmlns:a16="http://schemas.microsoft.com/office/drawing/2014/main" id="{E6FBEA09-E631-4B1D-B6C5-3089BDA64857}"/>
                </a:ext>
              </a:extLst>
            </p:cNvPr>
            <p:cNvSpPr/>
            <p:nvPr/>
          </p:nvSpPr>
          <p:spPr>
            <a:xfrm>
              <a:off x="4901131" y="2997278"/>
              <a:ext cx="79463" cy="56328"/>
            </a:xfrm>
            <a:custGeom>
              <a:avLst/>
              <a:gdLst/>
              <a:ahLst/>
              <a:cxnLst/>
              <a:rect l="l" t="t" r="r" b="b"/>
              <a:pathLst>
                <a:path w="3026" h="2145" extrusionOk="0">
                  <a:moveTo>
                    <a:pt x="2690" y="1828"/>
                  </a:moveTo>
                  <a:lnTo>
                    <a:pt x="2661" y="1848"/>
                  </a:lnTo>
                  <a:lnTo>
                    <a:pt x="2671" y="1838"/>
                  </a:lnTo>
                  <a:lnTo>
                    <a:pt x="2690" y="1828"/>
                  </a:lnTo>
                  <a:close/>
                  <a:moveTo>
                    <a:pt x="2661" y="1838"/>
                  </a:moveTo>
                  <a:lnTo>
                    <a:pt x="2652" y="1848"/>
                  </a:lnTo>
                  <a:lnTo>
                    <a:pt x="2623" y="1867"/>
                  </a:lnTo>
                  <a:lnTo>
                    <a:pt x="2661" y="1838"/>
                  </a:lnTo>
                  <a:close/>
                  <a:moveTo>
                    <a:pt x="1455" y="1"/>
                  </a:moveTo>
                  <a:cubicBezTo>
                    <a:pt x="652" y="1"/>
                    <a:pt x="1" y="651"/>
                    <a:pt x="1" y="1455"/>
                  </a:cubicBezTo>
                  <a:lnTo>
                    <a:pt x="1" y="2144"/>
                  </a:lnTo>
                  <a:cubicBezTo>
                    <a:pt x="1" y="2144"/>
                    <a:pt x="326" y="2106"/>
                    <a:pt x="364" y="1943"/>
                  </a:cubicBezTo>
                  <a:cubicBezTo>
                    <a:pt x="384" y="1934"/>
                    <a:pt x="393" y="1915"/>
                    <a:pt x="403" y="1895"/>
                  </a:cubicBezTo>
                  <a:cubicBezTo>
                    <a:pt x="594" y="1895"/>
                    <a:pt x="1465" y="1886"/>
                    <a:pt x="1972" y="1273"/>
                  </a:cubicBezTo>
                  <a:cubicBezTo>
                    <a:pt x="2078" y="1570"/>
                    <a:pt x="2317" y="1800"/>
                    <a:pt x="2623" y="1886"/>
                  </a:cubicBezTo>
                  <a:cubicBezTo>
                    <a:pt x="2633" y="1905"/>
                    <a:pt x="2642" y="1924"/>
                    <a:pt x="2661" y="1943"/>
                  </a:cubicBezTo>
                  <a:cubicBezTo>
                    <a:pt x="2700" y="2106"/>
                    <a:pt x="3025" y="2135"/>
                    <a:pt x="3025" y="2135"/>
                  </a:cubicBezTo>
                  <a:lnTo>
                    <a:pt x="3025" y="1455"/>
                  </a:lnTo>
                  <a:cubicBezTo>
                    <a:pt x="3025" y="651"/>
                    <a:pt x="2374" y="1"/>
                    <a:pt x="1570" y="1"/>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0" name="Google Shape;15238;p63">
              <a:extLst>
                <a:ext uri="{FF2B5EF4-FFF2-40B4-BE49-F238E27FC236}">
                  <a16:creationId xmlns:a16="http://schemas.microsoft.com/office/drawing/2014/main" id="{42A08120-76D6-4EF3-B421-DC35AD817742}"/>
                </a:ext>
              </a:extLst>
            </p:cNvPr>
            <p:cNvSpPr/>
            <p:nvPr/>
          </p:nvSpPr>
          <p:spPr>
            <a:xfrm>
              <a:off x="4901131" y="2997541"/>
              <a:ext cx="43250" cy="56065"/>
            </a:xfrm>
            <a:custGeom>
              <a:avLst/>
              <a:gdLst/>
              <a:ahLst/>
              <a:cxnLst/>
              <a:rect l="l" t="t" r="r" b="b"/>
              <a:pathLst>
                <a:path w="1647" h="2135" extrusionOk="0">
                  <a:moveTo>
                    <a:pt x="1455" y="0"/>
                  </a:moveTo>
                  <a:cubicBezTo>
                    <a:pt x="652" y="0"/>
                    <a:pt x="1" y="651"/>
                    <a:pt x="1" y="1455"/>
                  </a:cubicBezTo>
                  <a:lnTo>
                    <a:pt x="1" y="2134"/>
                  </a:lnTo>
                  <a:cubicBezTo>
                    <a:pt x="87" y="2125"/>
                    <a:pt x="173" y="2106"/>
                    <a:pt x="259" y="2067"/>
                  </a:cubicBezTo>
                  <a:lnTo>
                    <a:pt x="259" y="1828"/>
                  </a:lnTo>
                  <a:lnTo>
                    <a:pt x="259" y="1455"/>
                  </a:lnTo>
                  <a:cubicBezTo>
                    <a:pt x="259" y="680"/>
                    <a:pt x="872" y="38"/>
                    <a:pt x="1647" y="0"/>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1" name="Google Shape;15239;p63">
              <a:extLst>
                <a:ext uri="{FF2B5EF4-FFF2-40B4-BE49-F238E27FC236}">
                  <a16:creationId xmlns:a16="http://schemas.microsoft.com/office/drawing/2014/main" id="{998A3B61-AB84-4C15-9C74-D31EAA817D16}"/>
                </a:ext>
              </a:extLst>
            </p:cNvPr>
            <p:cNvSpPr/>
            <p:nvPr/>
          </p:nvSpPr>
          <p:spPr>
            <a:xfrm>
              <a:off x="4969749" y="3047802"/>
              <a:ext cx="17620" cy="23371"/>
            </a:xfrm>
            <a:custGeom>
              <a:avLst/>
              <a:gdLst/>
              <a:ahLst/>
              <a:cxnLst/>
              <a:rect l="l" t="t" r="r" b="b"/>
              <a:pathLst>
                <a:path w="671" h="890" extrusionOk="0">
                  <a:moveTo>
                    <a:pt x="240" y="0"/>
                  </a:moveTo>
                  <a:lnTo>
                    <a:pt x="240" y="10"/>
                  </a:lnTo>
                  <a:cubicBezTo>
                    <a:pt x="221" y="4"/>
                    <a:pt x="202" y="1"/>
                    <a:pt x="183" y="1"/>
                  </a:cubicBezTo>
                  <a:cubicBezTo>
                    <a:pt x="88" y="1"/>
                    <a:pt x="0" y="78"/>
                    <a:pt x="0" y="182"/>
                  </a:cubicBezTo>
                  <a:lnTo>
                    <a:pt x="0" y="699"/>
                  </a:lnTo>
                  <a:cubicBezTo>
                    <a:pt x="0" y="804"/>
                    <a:pt x="90" y="889"/>
                    <a:pt x="187" y="889"/>
                  </a:cubicBezTo>
                  <a:cubicBezTo>
                    <a:pt x="205" y="889"/>
                    <a:pt x="222" y="886"/>
                    <a:pt x="240" y="881"/>
                  </a:cubicBezTo>
                  <a:cubicBezTo>
                    <a:pt x="278" y="862"/>
                    <a:pt x="316" y="852"/>
                    <a:pt x="345" y="833"/>
                  </a:cubicBezTo>
                  <a:cubicBezTo>
                    <a:pt x="374" y="795"/>
                    <a:pt x="412" y="766"/>
                    <a:pt x="450" y="747"/>
                  </a:cubicBezTo>
                  <a:cubicBezTo>
                    <a:pt x="670" y="498"/>
                    <a:pt x="556" y="105"/>
                    <a:pt x="240"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2" name="Google Shape;15240;p63">
              <a:extLst>
                <a:ext uri="{FF2B5EF4-FFF2-40B4-BE49-F238E27FC236}">
                  <a16:creationId xmlns:a16="http://schemas.microsoft.com/office/drawing/2014/main" id="{5066379D-670B-4675-A20F-8258EB194616}"/>
                </a:ext>
              </a:extLst>
            </p:cNvPr>
            <p:cNvSpPr/>
            <p:nvPr/>
          </p:nvSpPr>
          <p:spPr>
            <a:xfrm>
              <a:off x="4894592" y="3047802"/>
              <a:ext cx="17620" cy="23371"/>
            </a:xfrm>
            <a:custGeom>
              <a:avLst/>
              <a:gdLst/>
              <a:ahLst/>
              <a:cxnLst/>
              <a:rect l="l" t="t" r="r" b="b"/>
              <a:pathLst>
                <a:path w="671" h="890" extrusionOk="0">
                  <a:moveTo>
                    <a:pt x="489" y="0"/>
                  </a:moveTo>
                  <a:cubicBezTo>
                    <a:pt x="470" y="0"/>
                    <a:pt x="451" y="3"/>
                    <a:pt x="432" y="10"/>
                  </a:cubicBezTo>
                  <a:cubicBezTo>
                    <a:pt x="1" y="144"/>
                    <a:pt x="1" y="747"/>
                    <a:pt x="432" y="881"/>
                  </a:cubicBezTo>
                  <a:cubicBezTo>
                    <a:pt x="449" y="887"/>
                    <a:pt x="467" y="889"/>
                    <a:pt x="485" y="889"/>
                  </a:cubicBezTo>
                  <a:cubicBezTo>
                    <a:pt x="582" y="889"/>
                    <a:pt x="671" y="806"/>
                    <a:pt x="671" y="708"/>
                  </a:cubicBezTo>
                  <a:lnTo>
                    <a:pt x="671" y="182"/>
                  </a:lnTo>
                  <a:cubicBezTo>
                    <a:pt x="671" y="125"/>
                    <a:pt x="642" y="67"/>
                    <a:pt x="594" y="38"/>
                  </a:cubicBezTo>
                  <a:cubicBezTo>
                    <a:pt x="562" y="13"/>
                    <a:pt x="526" y="0"/>
                    <a:pt x="489"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3" name="Google Shape;15241;p63">
              <a:extLst>
                <a:ext uri="{FF2B5EF4-FFF2-40B4-BE49-F238E27FC236}">
                  <a16:creationId xmlns:a16="http://schemas.microsoft.com/office/drawing/2014/main" id="{2343C0BD-FFED-4326-9FA3-081CB06854D0}"/>
                </a:ext>
              </a:extLst>
            </p:cNvPr>
            <p:cNvSpPr/>
            <p:nvPr/>
          </p:nvSpPr>
          <p:spPr>
            <a:xfrm>
              <a:off x="4926262" y="3088610"/>
              <a:ext cx="29437" cy="33350"/>
            </a:xfrm>
            <a:custGeom>
              <a:avLst/>
              <a:gdLst/>
              <a:ahLst/>
              <a:cxnLst/>
              <a:rect l="l" t="t" r="r" b="b"/>
              <a:pathLst>
                <a:path w="1121" h="1270" extrusionOk="0">
                  <a:moveTo>
                    <a:pt x="186" y="1"/>
                  </a:moveTo>
                  <a:cubicBezTo>
                    <a:pt x="88" y="1"/>
                    <a:pt x="1" y="80"/>
                    <a:pt x="1" y="188"/>
                  </a:cubicBezTo>
                  <a:lnTo>
                    <a:pt x="1" y="724"/>
                  </a:lnTo>
                  <a:cubicBezTo>
                    <a:pt x="1" y="772"/>
                    <a:pt x="20" y="829"/>
                    <a:pt x="58" y="858"/>
                  </a:cubicBezTo>
                  <a:lnTo>
                    <a:pt x="431" y="1222"/>
                  </a:lnTo>
                  <a:cubicBezTo>
                    <a:pt x="460" y="1250"/>
                    <a:pt x="508" y="1269"/>
                    <a:pt x="556" y="1269"/>
                  </a:cubicBezTo>
                  <a:cubicBezTo>
                    <a:pt x="604" y="1269"/>
                    <a:pt x="652" y="1250"/>
                    <a:pt x="690" y="1212"/>
                  </a:cubicBezTo>
                  <a:lnTo>
                    <a:pt x="1063" y="820"/>
                  </a:lnTo>
                  <a:cubicBezTo>
                    <a:pt x="1101" y="791"/>
                    <a:pt x="1111" y="743"/>
                    <a:pt x="1121" y="695"/>
                  </a:cubicBezTo>
                  <a:lnTo>
                    <a:pt x="1121" y="188"/>
                  </a:lnTo>
                  <a:cubicBezTo>
                    <a:pt x="1111" y="140"/>
                    <a:pt x="1092" y="92"/>
                    <a:pt x="1063" y="64"/>
                  </a:cubicBezTo>
                  <a:cubicBezTo>
                    <a:pt x="1025" y="25"/>
                    <a:pt x="977" y="6"/>
                    <a:pt x="929" y="6"/>
                  </a:cubicBezTo>
                  <a:lnTo>
                    <a:pt x="891" y="6"/>
                  </a:lnTo>
                  <a:cubicBezTo>
                    <a:pt x="814" y="25"/>
                    <a:pt x="747" y="35"/>
                    <a:pt x="671" y="35"/>
                  </a:cubicBezTo>
                  <a:lnTo>
                    <a:pt x="451" y="35"/>
                  </a:lnTo>
                  <a:cubicBezTo>
                    <a:pt x="374" y="35"/>
                    <a:pt x="298" y="25"/>
                    <a:pt x="231" y="6"/>
                  </a:cubicBezTo>
                  <a:cubicBezTo>
                    <a:pt x="216" y="2"/>
                    <a:pt x="201" y="1"/>
                    <a:pt x="186" y="1"/>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4" name="Google Shape;15242;p63">
              <a:extLst>
                <a:ext uri="{FF2B5EF4-FFF2-40B4-BE49-F238E27FC236}">
                  <a16:creationId xmlns:a16="http://schemas.microsoft.com/office/drawing/2014/main" id="{3299C659-5266-4547-A3DA-BEF596704701}"/>
                </a:ext>
              </a:extLst>
            </p:cNvPr>
            <p:cNvSpPr/>
            <p:nvPr/>
          </p:nvSpPr>
          <p:spPr>
            <a:xfrm>
              <a:off x="4926262" y="3088952"/>
              <a:ext cx="17883" cy="33245"/>
            </a:xfrm>
            <a:custGeom>
              <a:avLst/>
              <a:gdLst/>
              <a:ahLst/>
              <a:cxnLst/>
              <a:rect l="l" t="t" r="r" b="b"/>
              <a:pathLst>
                <a:path w="681" h="1266" extrusionOk="0">
                  <a:moveTo>
                    <a:pt x="189" y="0"/>
                  </a:moveTo>
                  <a:cubicBezTo>
                    <a:pt x="87" y="0"/>
                    <a:pt x="1" y="81"/>
                    <a:pt x="1" y="185"/>
                  </a:cubicBezTo>
                  <a:lnTo>
                    <a:pt x="1" y="720"/>
                  </a:lnTo>
                  <a:cubicBezTo>
                    <a:pt x="1" y="768"/>
                    <a:pt x="20" y="826"/>
                    <a:pt x="58" y="864"/>
                  </a:cubicBezTo>
                  <a:lnTo>
                    <a:pt x="431" y="1218"/>
                  </a:lnTo>
                  <a:cubicBezTo>
                    <a:pt x="460" y="1247"/>
                    <a:pt x="508" y="1266"/>
                    <a:pt x="556" y="1266"/>
                  </a:cubicBezTo>
                  <a:cubicBezTo>
                    <a:pt x="604" y="1266"/>
                    <a:pt x="652" y="1247"/>
                    <a:pt x="680" y="1209"/>
                  </a:cubicBezTo>
                  <a:cubicBezTo>
                    <a:pt x="652" y="1209"/>
                    <a:pt x="613" y="1189"/>
                    <a:pt x="594" y="1161"/>
                  </a:cubicBezTo>
                  <a:lnTo>
                    <a:pt x="221" y="797"/>
                  </a:lnTo>
                  <a:cubicBezTo>
                    <a:pt x="183" y="759"/>
                    <a:pt x="164" y="711"/>
                    <a:pt x="173" y="653"/>
                  </a:cubicBezTo>
                  <a:lnTo>
                    <a:pt x="173" y="127"/>
                  </a:lnTo>
                  <a:cubicBezTo>
                    <a:pt x="173" y="79"/>
                    <a:pt x="192" y="31"/>
                    <a:pt x="221" y="3"/>
                  </a:cubicBezTo>
                  <a:cubicBezTo>
                    <a:pt x="210" y="1"/>
                    <a:pt x="199" y="0"/>
                    <a:pt x="189"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5" name="Google Shape;15243;p63">
              <a:extLst>
                <a:ext uri="{FF2B5EF4-FFF2-40B4-BE49-F238E27FC236}">
                  <a16:creationId xmlns:a16="http://schemas.microsoft.com/office/drawing/2014/main" id="{2BEC020E-42E5-4418-B560-0746D3BA9FF8}"/>
                </a:ext>
              </a:extLst>
            </p:cNvPr>
            <p:cNvSpPr/>
            <p:nvPr/>
          </p:nvSpPr>
          <p:spPr>
            <a:xfrm>
              <a:off x="4909692" y="3030261"/>
              <a:ext cx="62341" cy="66805"/>
            </a:xfrm>
            <a:custGeom>
              <a:avLst/>
              <a:gdLst/>
              <a:ahLst/>
              <a:cxnLst/>
              <a:rect l="l" t="t" r="r" b="b"/>
              <a:pathLst>
                <a:path w="2374" h="2544" extrusionOk="0">
                  <a:moveTo>
                    <a:pt x="1648" y="1"/>
                  </a:moveTo>
                  <a:cubicBezTo>
                    <a:pt x="1634" y="1"/>
                    <a:pt x="1619" y="6"/>
                    <a:pt x="1608" y="17"/>
                  </a:cubicBezTo>
                  <a:cubicBezTo>
                    <a:pt x="1350" y="209"/>
                    <a:pt x="1053" y="352"/>
                    <a:pt x="747" y="439"/>
                  </a:cubicBezTo>
                  <a:cubicBezTo>
                    <a:pt x="651" y="467"/>
                    <a:pt x="555" y="486"/>
                    <a:pt x="460" y="505"/>
                  </a:cubicBezTo>
                  <a:cubicBezTo>
                    <a:pt x="364" y="525"/>
                    <a:pt x="268" y="534"/>
                    <a:pt x="172" y="544"/>
                  </a:cubicBezTo>
                  <a:cubicBezTo>
                    <a:pt x="77" y="544"/>
                    <a:pt x="0" y="630"/>
                    <a:pt x="0" y="726"/>
                  </a:cubicBezTo>
                  <a:lnTo>
                    <a:pt x="0" y="1472"/>
                  </a:lnTo>
                  <a:cubicBezTo>
                    <a:pt x="0" y="2065"/>
                    <a:pt x="479" y="2544"/>
                    <a:pt x="1082" y="2544"/>
                  </a:cubicBezTo>
                  <a:lnTo>
                    <a:pt x="1302" y="2544"/>
                  </a:lnTo>
                  <a:cubicBezTo>
                    <a:pt x="1895" y="2544"/>
                    <a:pt x="2374" y="2065"/>
                    <a:pt x="2374" y="1472"/>
                  </a:cubicBezTo>
                  <a:lnTo>
                    <a:pt x="2374" y="697"/>
                  </a:lnTo>
                  <a:cubicBezTo>
                    <a:pt x="2374" y="620"/>
                    <a:pt x="2335" y="553"/>
                    <a:pt x="2259" y="525"/>
                  </a:cubicBezTo>
                  <a:cubicBezTo>
                    <a:pt x="2240" y="515"/>
                    <a:pt x="2221" y="505"/>
                    <a:pt x="2201" y="496"/>
                  </a:cubicBezTo>
                  <a:cubicBezTo>
                    <a:pt x="1991" y="410"/>
                    <a:pt x="1819" y="257"/>
                    <a:pt x="1713" y="56"/>
                  </a:cubicBezTo>
                  <a:lnTo>
                    <a:pt x="1704" y="37"/>
                  </a:lnTo>
                  <a:cubicBezTo>
                    <a:pt x="1692" y="13"/>
                    <a:pt x="1670" y="1"/>
                    <a:pt x="1648" y="1"/>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6" name="Google Shape;15244;p63">
              <a:extLst>
                <a:ext uri="{FF2B5EF4-FFF2-40B4-BE49-F238E27FC236}">
                  <a16:creationId xmlns:a16="http://schemas.microsoft.com/office/drawing/2014/main" id="{B22DFFCF-2375-4B3B-B046-BD3CBBD5ED7E}"/>
                </a:ext>
              </a:extLst>
            </p:cNvPr>
            <p:cNvSpPr/>
            <p:nvPr/>
          </p:nvSpPr>
          <p:spPr>
            <a:xfrm>
              <a:off x="4909692" y="3030261"/>
              <a:ext cx="45509" cy="67068"/>
            </a:xfrm>
            <a:custGeom>
              <a:avLst/>
              <a:gdLst/>
              <a:ahLst/>
              <a:cxnLst/>
              <a:rect l="l" t="t" r="r" b="b"/>
              <a:pathLst>
                <a:path w="1733" h="2554" extrusionOk="0">
                  <a:moveTo>
                    <a:pt x="1648" y="1"/>
                  </a:moveTo>
                  <a:cubicBezTo>
                    <a:pt x="1634" y="1"/>
                    <a:pt x="1619" y="6"/>
                    <a:pt x="1608" y="17"/>
                  </a:cubicBezTo>
                  <a:cubicBezTo>
                    <a:pt x="1350" y="209"/>
                    <a:pt x="1053" y="352"/>
                    <a:pt x="747" y="439"/>
                  </a:cubicBezTo>
                  <a:cubicBezTo>
                    <a:pt x="651" y="467"/>
                    <a:pt x="555" y="486"/>
                    <a:pt x="460" y="505"/>
                  </a:cubicBezTo>
                  <a:cubicBezTo>
                    <a:pt x="364" y="525"/>
                    <a:pt x="268" y="534"/>
                    <a:pt x="172" y="544"/>
                  </a:cubicBezTo>
                  <a:cubicBezTo>
                    <a:pt x="77" y="553"/>
                    <a:pt x="0" y="630"/>
                    <a:pt x="0" y="726"/>
                  </a:cubicBezTo>
                  <a:lnTo>
                    <a:pt x="0" y="1472"/>
                  </a:lnTo>
                  <a:cubicBezTo>
                    <a:pt x="0" y="2065"/>
                    <a:pt x="479" y="2554"/>
                    <a:pt x="1082" y="2554"/>
                  </a:cubicBezTo>
                  <a:lnTo>
                    <a:pt x="1302" y="2554"/>
                  </a:lnTo>
                  <a:cubicBezTo>
                    <a:pt x="699" y="2554"/>
                    <a:pt x="220" y="2065"/>
                    <a:pt x="220" y="1472"/>
                  </a:cubicBezTo>
                  <a:lnTo>
                    <a:pt x="220" y="726"/>
                  </a:lnTo>
                  <a:cubicBezTo>
                    <a:pt x="220" y="630"/>
                    <a:pt x="297" y="553"/>
                    <a:pt x="393" y="544"/>
                  </a:cubicBezTo>
                  <a:cubicBezTo>
                    <a:pt x="488" y="534"/>
                    <a:pt x="584" y="525"/>
                    <a:pt x="680" y="505"/>
                  </a:cubicBezTo>
                  <a:cubicBezTo>
                    <a:pt x="775" y="486"/>
                    <a:pt x="871" y="467"/>
                    <a:pt x="967" y="439"/>
                  </a:cubicBezTo>
                  <a:cubicBezTo>
                    <a:pt x="1235" y="362"/>
                    <a:pt x="1493" y="247"/>
                    <a:pt x="1732" y="84"/>
                  </a:cubicBezTo>
                  <a:lnTo>
                    <a:pt x="1713" y="56"/>
                  </a:lnTo>
                  <a:lnTo>
                    <a:pt x="1704" y="37"/>
                  </a:lnTo>
                  <a:cubicBezTo>
                    <a:pt x="1692" y="13"/>
                    <a:pt x="1670" y="1"/>
                    <a:pt x="1648"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7" name="Google Shape;15245;p63">
              <a:extLst>
                <a:ext uri="{FF2B5EF4-FFF2-40B4-BE49-F238E27FC236}">
                  <a16:creationId xmlns:a16="http://schemas.microsoft.com/office/drawing/2014/main" id="{54D5B99B-31BC-422E-856F-15BAB1CBEDCA}"/>
                </a:ext>
              </a:extLst>
            </p:cNvPr>
            <p:cNvSpPr/>
            <p:nvPr/>
          </p:nvSpPr>
          <p:spPr>
            <a:xfrm>
              <a:off x="5142408" y="3101583"/>
              <a:ext cx="124919" cy="66175"/>
            </a:xfrm>
            <a:custGeom>
              <a:avLst/>
              <a:gdLst/>
              <a:ahLst/>
              <a:cxnLst/>
              <a:rect l="l" t="t" r="r" b="b"/>
              <a:pathLst>
                <a:path w="4757" h="2520" extrusionOk="0">
                  <a:moveTo>
                    <a:pt x="1819" y="0"/>
                  </a:moveTo>
                  <a:lnTo>
                    <a:pt x="728" y="440"/>
                  </a:lnTo>
                  <a:cubicBezTo>
                    <a:pt x="622" y="479"/>
                    <a:pt x="527" y="536"/>
                    <a:pt x="441" y="613"/>
                  </a:cubicBezTo>
                  <a:lnTo>
                    <a:pt x="412" y="632"/>
                  </a:lnTo>
                  <a:lnTo>
                    <a:pt x="393" y="641"/>
                  </a:lnTo>
                  <a:lnTo>
                    <a:pt x="383" y="661"/>
                  </a:lnTo>
                  <a:lnTo>
                    <a:pt x="354" y="680"/>
                  </a:lnTo>
                  <a:cubicBezTo>
                    <a:pt x="163" y="871"/>
                    <a:pt x="29" y="1130"/>
                    <a:pt x="0" y="1397"/>
                  </a:cubicBezTo>
                  <a:lnTo>
                    <a:pt x="0" y="1445"/>
                  </a:lnTo>
                  <a:lnTo>
                    <a:pt x="0" y="1464"/>
                  </a:lnTo>
                  <a:lnTo>
                    <a:pt x="0" y="1493"/>
                  </a:lnTo>
                  <a:lnTo>
                    <a:pt x="0" y="1522"/>
                  </a:lnTo>
                  <a:lnTo>
                    <a:pt x="0" y="1531"/>
                  </a:lnTo>
                  <a:lnTo>
                    <a:pt x="0" y="1589"/>
                  </a:lnTo>
                  <a:lnTo>
                    <a:pt x="0" y="1771"/>
                  </a:lnTo>
                  <a:lnTo>
                    <a:pt x="0" y="2297"/>
                  </a:lnTo>
                  <a:cubicBezTo>
                    <a:pt x="0" y="2420"/>
                    <a:pt x="106" y="2519"/>
                    <a:pt x="227" y="2519"/>
                  </a:cubicBezTo>
                  <a:cubicBezTo>
                    <a:pt x="237" y="2519"/>
                    <a:pt x="248" y="2519"/>
                    <a:pt x="259" y="2517"/>
                  </a:cubicBezTo>
                  <a:lnTo>
                    <a:pt x="4489" y="2517"/>
                  </a:lnTo>
                  <a:cubicBezTo>
                    <a:pt x="4499" y="2519"/>
                    <a:pt x="4510" y="2519"/>
                    <a:pt x="4520" y="2519"/>
                  </a:cubicBezTo>
                  <a:cubicBezTo>
                    <a:pt x="4642" y="2519"/>
                    <a:pt x="4748" y="2420"/>
                    <a:pt x="4757" y="2297"/>
                  </a:cubicBezTo>
                  <a:lnTo>
                    <a:pt x="4757" y="1771"/>
                  </a:lnTo>
                  <a:lnTo>
                    <a:pt x="4757" y="1589"/>
                  </a:lnTo>
                  <a:lnTo>
                    <a:pt x="4747" y="1589"/>
                  </a:lnTo>
                  <a:lnTo>
                    <a:pt x="4747" y="1531"/>
                  </a:lnTo>
                  <a:lnTo>
                    <a:pt x="4747" y="1522"/>
                  </a:lnTo>
                  <a:lnTo>
                    <a:pt x="4747" y="1493"/>
                  </a:lnTo>
                  <a:lnTo>
                    <a:pt x="4747" y="1464"/>
                  </a:lnTo>
                  <a:lnTo>
                    <a:pt x="4747" y="1445"/>
                  </a:lnTo>
                  <a:lnTo>
                    <a:pt x="4747" y="1397"/>
                  </a:lnTo>
                  <a:cubicBezTo>
                    <a:pt x="4709" y="1130"/>
                    <a:pt x="4584" y="871"/>
                    <a:pt x="4393" y="680"/>
                  </a:cubicBezTo>
                  <a:lnTo>
                    <a:pt x="4364" y="661"/>
                  </a:lnTo>
                  <a:lnTo>
                    <a:pt x="4345" y="641"/>
                  </a:lnTo>
                  <a:lnTo>
                    <a:pt x="4336" y="632"/>
                  </a:lnTo>
                  <a:lnTo>
                    <a:pt x="4307" y="613"/>
                  </a:lnTo>
                  <a:cubicBezTo>
                    <a:pt x="4221" y="536"/>
                    <a:pt x="4125" y="479"/>
                    <a:pt x="4010" y="440"/>
                  </a:cubicBezTo>
                  <a:lnTo>
                    <a:pt x="2929" y="0"/>
                  </a:lnTo>
                  <a:lnTo>
                    <a:pt x="2651" y="287"/>
                  </a:lnTo>
                  <a:lnTo>
                    <a:pt x="2374" y="555"/>
                  </a:lnTo>
                  <a:lnTo>
                    <a:pt x="2096" y="287"/>
                  </a:lnTo>
                  <a:lnTo>
                    <a:pt x="1819" y="0"/>
                  </a:lnTo>
                  <a:close/>
                </a:path>
              </a:pathLst>
            </a:custGeom>
            <a:solidFill>
              <a:srgbClr val="8192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8" name="Google Shape;15246;p63">
              <a:extLst>
                <a:ext uri="{FF2B5EF4-FFF2-40B4-BE49-F238E27FC236}">
                  <a16:creationId xmlns:a16="http://schemas.microsoft.com/office/drawing/2014/main" id="{7C893676-E56F-46D0-B07C-26D89C63DB6D}"/>
                </a:ext>
              </a:extLst>
            </p:cNvPr>
            <p:cNvSpPr/>
            <p:nvPr/>
          </p:nvSpPr>
          <p:spPr>
            <a:xfrm>
              <a:off x="5140885" y="3101819"/>
              <a:ext cx="51049" cy="65939"/>
            </a:xfrm>
            <a:custGeom>
              <a:avLst/>
              <a:gdLst/>
              <a:ahLst/>
              <a:cxnLst/>
              <a:rect l="l" t="t" r="r" b="b"/>
              <a:pathLst>
                <a:path w="1944" h="2511" extrusionOk="0">
                  <a:moveTo>
                    <a:pt x="1858" y="1"/>
                  </a:moveTo>
                  <a:lnTo>
                    <a:pt x="776" y="422"/>
                  </a:lnTo>
                  <a:cubicBezTo>
                    <a:pt x="298" y="613"/>
                    <a:pt x="1" y="1073"/>
                    <a:pt x="20" y="1580"/>
                  </a:cubicBezTo>
                  <a:lnTo>
                    <a:pt x="20" y="2288"/>
                  </a:lnTo>
                  <a:cubicBezTo>
                    <a:pt x="29" y="2411"/>
                    <a:pt x="135" y="2510"/>
                    <a:pt x="256" y="2510"/>
                  </a:cubicBezTo>
                  <a:cubicBezTo>
                    <a:pt x="267" y="2510"/>
                    <a:pt x="277" y="2510"/>
                    <a:pt x="288" y="2508"/>
                  </a:cubicBezTo>
                  <a:lnTo>
                    <a:pt x="345" y="2508"/>
                  </a:lnTo>
                  <a:lnTo>
                    <a:pt x="345" y="1580"/>
                  </a:lnTo>
                  <a:cubicBezTo>
                    <a:pt x="317" y="1073"/>
                    <a:pt x="623" y="613"/>
                    <a:pt x="1092" y="422"/>
                  </a:cubicBezTo>
                  <a:lnTo>
                    <a:pt x="1944" y="87"/>
                  </a:lnTo>
                  <a:lnTo>
                    <a:pt x="1858" y="1"/>
                  </a:lnTo>
                  <a:close/>
                </a:path>
              </a:pathLst>
            </a:custGeom>
            <a:solidFill>
              <a:srgbClr val="657A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69" name="Google Shape;15247;p63">
              <a:extLst>
                <a:ext uri="{FF2B5EF4-FFF2-40B4-BE49-F238E27FC236}">
                  <a16:creationId xmlns:a16="http://schemas.microsoft.com/office/drawing/2014/main" id="{BF08524A-5223-4B23-A40C-FBB78DF28020}"/>
                </a:ext>
              </a:extLst>
            </p:cNvPr>
            <p:cNvSpPr/>
            <p:nvPr/>
          </p:nvSpPr>
          <p:spPr>
            <a:xfrm>
              <a:off x="5164256" y="2997278"/>
              <a:ext cx="79699" cy="56328"/>
            </a:xfrm>
            <a:custGeom>
              <a:avLst/>
              <a:gdLst/>
              <a:ahLst/>
              <a:cxnLst/>
              <a:rect l="l" t="t" r="r" b="b"/>
              <a:pathLst>
                <a:path w="3035" h="2145" extrusionOk="0">
                  <a:moveTo>
                    <a:pt x="2671" y="1838"/>
                  </a:moveTo>
                  <a:lnTo>
                    <a:pt x="2661" y="1848"/>
                  </a:lnTo>
                  <a:lnTo>
                    <a:pt x="2633" y="1867"/>
                  </a:lnTo>
                  <a:lnTo>
                    <a:pt x="2671" y="1838"/>
                  </a:lnTo>
                  <a:close/>
                  <a:moveTo>
                    <a:pt x="1456" y="1"/>
                  </a:moveTo>
                  <a:cubicBezTo>
                    <a:pt x="652" y="1"/>
                    <a:pt x="1" y="651"/>
                    <a:pt x="1" y="1455"/>
                  </a:cubicBezTo>
                  <a:lnTo>
                    <a:pt x="1" y="2144"/>
                  </a:lnTo>
                  <a:cubicBezTo>
                    <a:pt x="1" y="2144"/>
                    <a:pt x="336" y="2106"/>
                    <a:pt x="374" y="1943"/>
                  </a:cubicBezTo>
                  <a:cubicBezTo>
                    <a:pt x="393" y="1934"/>
                    <a:pt x="403" y="1915"/>
                    <a:pt x="412" y="1895"/>
                  </a:cubicBezTo>
                  <a:cubicBezTo>
                    <a:pt x="594" y="1895"/>
                    <a:pt x="1475" y="1886"/>
                    <a:pt x="1972" y="1273"/>
                  </a:cubicBezTo>
                  <a:cubicBezTo>
                    <a:pt x="2087" y="1570"/>
                    <a:pt x="2326" y="1800"/>
                    <a:pt x="2633" y="1886"/>
                  </a:cubicBezTo>
                  <a:cubicBezTo>
                    <a:pt x="2633" y="1905"/>
                    <a:pt x="2652" y="1924"/>
                    <a:pt x="2661" y="1943"/>
                  </a:cubicBezTo>
                  <a:cubicBezTo>
                    <a:pt x="2700" y="2106"/>
                    <a:pt x="3035" y="2135"/>
                    <a:pt x="3035" y="2135"/>
                  </a:cubicBezTo>
                  <a:lnTo>
                    <a:pt x="3035" y="1455"/>
                  </a:lnTo>
                  <a:cubicBezTo>
                    <a:pt x="3035" y="651"/>
                    <a:pt x="2384" y="1"/>
                    <a:pt x="1580" y="1"/>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0" name="Google Shape;15248;p63">
              <a:extLst>
                <a:ext uri="{FF2B5EF4-FFF2-40B4-BE49-F238E27FC236}">
                  <a16:creationId xmlns:a16="http://schemas.microsoft.com/office/drawing/2014/main" id="{AB22733C-A7BE-47B7-9050-7C0F3D882D1C}"/>
                </a:ext>
              </a:extLst>
            </p:cNvPr>
            <p:cNvSpPr/>
            <p:nvPr/>
          </p:nvSpPr>
          <p:spPr>
            <a:xfrm>
              <a:off x="5164256" y="2997541"/>
              <a:ext cx="43250" cy="56065"/>
            </a:xfrm>
            <a:custGeom>
              <a:avLst/>
              <a:gdLst/>
              <a:ahLst/>
              <a:cxnLst/>
              <a:rect l="l" t="t" r="r" b="b"/>
              <a:pathLst>
                <a:path w="1647" h="2135" extrusionOk="0">
                  <a:moveTo>
                    <a:pt x="1456" y="0"/>
                  </a:moveTo>
                  <a:cubicBezTo>
                    <a:pt x="652" y="0"/>
                    <a:pt x="1" y="651"/>
                    <a:pt x="1" y="1455"/>
                  </a:cubicBezTo>
                  <a:lnTo>
                    <a:pt x="1" y="2134"/>
                  </a:lnTo>
                  <a:cubicBezTo>
                    <a:pt x="97" y="2125"/>
                    <a:pt x="183" y="2106"/>
                    <a:pt x="259" y="2067"/>
                  </a:cubicBezTo>
                  <a:lnTo>
                    <a:pt x="259" y="1828"/>
                  </a:lnTo>
                  <a:lnTo>
                    <a:pt x="259" y="1455"/>
                  </a:lnTo>
                  <a:cubicBezTo>
                    <a:pt x="259" y="680"/>
                    <a:pt x="872" y="38"/>
                    <a:pt x="1647" y="0"/>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1" name="Google Shape;15249;p63">
              <a:extLst>
                <a:ext uri="{FF2B5EF4-FFF2-40B4-BE49-F238E27FC236}">
                  <a16:creationId xmlns:a16="http://schemas.microsoft.com/office/drawing/2014/main" id="{AF94B9B6-5120-43FC-A6E4-AAB509A8534A}"/>
                </a:ext>
              </a:extLst>
            </p:cNvPr>
            <p:cNvSpPr/>
            <p:nvPr/>
          </p:nvSpPr>
          <p:spPr>
            <a:xfrm>
              <a:off x="5233136" y="3047802"/>
              <a:ext cx="17358" cy="23371"/>
            </a:xfrm>
            <a:custGeom>
              <a:avLst/>
              <a:gdLst/>
              <a:ahLst/>
              <a:cxnLst/>
              <a:rect l="l" t="t" r="r" b="b"/>
              <a:pathLst>
                <a:path w="661" h="890" extrusionOk="0">
                  <a:moveTo>
                    <a:pt x="239" y="0"/>
                  </a:moveTo>
                  <a:lnTo>
                    <a:pt x="239" y="10"/>
                  </a:lnTo>
                  <a:cubicBezTo>
                    <a:pt x="219" y="4"/>
                    <a:pt x="199" y="1"/>
                    <a:pt x="180" y="1"/>
                  </a:cubicBezTo>
                  <a:cubicBezTo>
                    <a:pt x="81" y="1"/>
                    <a:pt x="0" y="78"/>
                    <a:pt x="0" y="182"/>
                  </a:cubicBezTo>
                  <a:lnTo>
                    <a:pt x="0" y="699"/>
                  </a:lnTo>
                  <a:cubicBezTo>
                    <a:pt x="0" y="804"/>
                    <a:pt x="83" y="889"/>
                    <a:pt x="184" y="889"/>
                  </a:cubicBezTo>
                  <a:cubicBezTo>
                    <a:pt x="202" y="889"/>
                    <a:pt x="221" y="886"/>
                    <a:pt x="239" y="881"/>
                  </a:cubicBezTo>
                  <a:cubicBezTo>
                    <a:pt x="268" y="862"/>
                    <a:pt x="306" y="852"/>
                    <a:pt x="335" y="833"/>
                  </a:cubicBezTo>
                  <a:cubicBezTo>
                    <a:pt x="373" y="795"/>
                    <a:pt x="402" y="766"/>
                    <a:pt x="440" y="747"/>
                  </a:cubicBezTo>
                  <a:cubicBezTo>
                    <a:pt x="661" y="498"/>
                    <a:pt x="555" y="105"/>
                    <a:pt x="239"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2" name="Google Shape;15250;p63">
              <a:extLst>
                <a:ext uri="{FF2B5EF4-FFF2-40B4-BE49-F238E27FC236}">
                  <a16:creationId xmlns:a16="http://schemas.microsoft.com/office/drawing/2014/main" id="{F748EB8F-3FED-4014-A4FA-64F4804BC2BB}"/>
                </a:ext>
              </a:extLst>
            </p:cNvPr>
            <p:cNvSpPr/>
            <p:nvPr/>
          </p:nvSpPr>
          <p:spPr>
            <a:xfrm>
              <a:off x="5157980" y="3047802"/>
              <a:ext cx="17358" cy="23371"/>
            </a:xfrm>
            <a:custGeom>
              <a:avLst/>
              <a:gdLst/>
              <a:ahLst/>
              <a:cxnLst/>
              <a:rect l="l" t="t" r="r" b="b"/>
              <a:pathLst>
                <a:path w="661" h="890" extrusionOk="0">
                  <a:moveTo>
                    <a:pt x="479" y="0"/>
                  </a:moveTo>
                  <a:cubicBezTo>
                    <a:pt x="460" y="0"/>
                    <a:pt x="441" y="3"/>
                    <a:pt x="422" y="10"/>
                  </a:cubicBezTo>
                  <a:cubicBezTo>
                    <a:pt x="1" y="144"/>
                    <a:pt x="1" y="747"/>
                    <a:pt x="422" y="881"/>
                  </a:cubicBezTo>
                  <a:cubicBezTo>
                    <a:pt x="441" y="887"/>
                    <a:pt x="460" y="889"/>
                    <a:pt x="478" y="889"/>
                  </a:cubicBezTo>
                  <a:cubicBezTo>
                    <a:pt x="579" y="889"/>
                    <a:pt x="661" y="806"/>
                    <a:pt x="661" y="708"/>
                  </a:cubicBezTo>
                  <a:lnTo>
                    <a:pt x="661" y="182"/>
                  </a:lnTo>
                  <a:cubicBezTo>
                    <a:pt x="661" y="125"/>
                    <a:pt x="632" y="67"/>
                    <a:pt x="584" y="38"/>
                  </a:cubicBezTo>
                  <a:cubicBezTo>
                    <a:pt x="553" y="13"/>
                    <a:pt x="516" y="0"/>
                    <a:pt x="479"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3" name="Google Shape;15251;p63">
              <a:extLst>
                <a:ext uri="{FF2B5EF4-FFF2-40B4-BE49-F238E27FC236}">
                  <a16:creationId xmlns:a16="http://schemas.microsoft.com/office/drawing/2014/main" id="{6CCC3E1C-EA9C-49B4-A607-FE0B3B96C768}"/>
                </a:ext>
              </a:extLst>
            </p:cNvPr>
            <p:cNvSpPr/>
            <p:nvPr/>
          </p:nvSpPr>
          <p:spPr>
            <a:xfrm>
              <a:off x="5189387" y="3088610"/>
              <a:ext cx="29700" cy="33587"/>
            </a:xfrm>
            <a:custGeom>
              <a:avLst/>
              <a:gdLst/>
              <a:ahLst/>
              <a:cxnLst/>
              <a:rect l="l" t="t" r="r" b="b"/>
              <a:pathLst>
                <a:path w="1131" h="1279" extrusionOk="0">
                  <a:moveTo>
                    <a:pt x="186" y="1"/>
                  </a:moveTo>
                  <a:cubicBezTo>
                    <a:pt x="90" y="1"/>
                    <a:pt x="11" y="80"/>
                    <a:pt x="11" y="188"/>
                  </a:cubicBezTo>
                  <a:lnTo>
                    <a:pt x="11" y="724"/>
                  </a:lnTo>
                  <a:cubicBezTo>
                    <a:pt x="1" y="781"/>
                    <a:pt x="30" y="829"/>
                    <a:pt x="68" y="877"/>
                  </a:cubicBezTo>
                  <a:lnTo>
                    <a:pt x="441" y="1231"/>
                  </a:lnTo>
                  <a:cubicBezTo>
                    <a:pt x="470" y="1260"/>
                    <a:pt x="518" y="1279"/>
                    <a:pt x="566" y="1279"/>
                  </a:cubicBezTo>
                  <a:cubicBezTo>
                    <a:pt x="613" y="1279"/>
                    <a:pt x="661" y="1260"/>
                    <a:pt x="690" y="1222"/>
                  </a:cubicBezTo>
                  <a:lnTo>
                    <a:pt x="1073" y="829"/>
                  </a:lnTo>
                  <a:cubicBezTo>
                    <a:pt x="1102" y="800"/>
                    <a:pt x="1121" y="753"/>
                    <a:pt x="1121" y="705"/>
                  </a:cubicBezTo>
                  <a:lnTo>
                    <a:pt x="1121" y="198"/>
                  </a:lnTo>
                  <a:cubicBezTo>
                    <a:pt x="1130" y="150"/>
                    <a:pt x="1102" y="92"/>
                    <a:pt x="1063" y="64"/>
                  </a:cubicBezTo>
                  <a:cubicBezTo>
                    <a:pt x="1025" y="25"/>
                    <a:pt x="977" y="6"/>
                    <a:pt x="929" y="6"/>
                  </a:cubicBezTo>
                  <a:lnTo>
                    <a:pt x="891" y="6"/>
                  </a:lnTo>
                  <a:cubicBezTo>
                    <a:pt x="824" y="25"/>
                    <a:pt x="747" y="35"/>
                    <a:pt x="680" y="35"/>
                  </a:cubicBezTo>
                  <a:lnTo>
                    <a:pt x="451" y="35"/>
                  </a:lnTo>
                  <a:cubicBezTo>
                    <a:pt x="384" y="35"/>
                    <a:pt x="307" y="25"/>
                    <a:pt x="231" y="6"/>
                  </a:cubicBezTo>
                  <a:cubicBezTo>
                    <a:pt x="216" y="2"/>
                    <a:pt x="201" y="1"/>
                    <a:pt x="186" y="1"/>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4" name="Google Shape;15252;p63">
              <a:extLst>
                <a:ext uri="{FF2B5EF4-FFF2-40B4-BE49-F238E27FC236}">
                  <a16:creationId xmlns:a16="http://schemas.microsoft.com/office/drawing/2014/main" id="{C1F459C3-B1FF-4823-8398-272719AF69CD}"/>
                </a:ext>
              </a:extLst>
            </p:cNvPr>
            <p:cNvSpPr/>
            <p:nvPr/>
          </p:nvSpPr>
          <p:spPr>
            <a:xfrm>
              <a:off x="5189650" y="3088952"/>
              <a:ext cx="17857" cy="33245"/>
            </a:xfrm>
            <a:custGeom>
              <a:avLst/>
              <a:gdLst/>
              <a:ahLst/>
              <a:cxnLst/>
              <a:rect l="l" t="t" r="r" b="b"/>
              <a:pathLst>
                <a:path w="680" h="1266" extrusionOk="0">
                  <a:moveTo>
                    <a:pt x="181" y="0"/>
                  </a:moveTo>
                  <a:cubicBezTo>
                    <a:pt x="87" y="0"/>
                    <a:pt x="1" y="81"/>
                    <a:pt x="1" y="185"/>
                  </a:cubicBezTo>
                  <a:lnTo>
                    <a:pt x="1" y="720"/>
                  </a:lnTo>
                  <a:cubicBezTo>
                    <a:pt x="1" y="768"/>
                    <a:pt x="20" y="826"/>
                    <a:pt x="58" y="864"/>
                  </a:cubicBezTo>
                  <a:lnTo>
                    <a:pt x="431" y="1218"/>
                  </a:lnTo>
                  <a:cubicBezTo>
                    <a:pt x="460" y="1247"/>
                    <a:pt x="508" y="1266"/>
                    <a:pt x="556" y="1266"/>
                  </a:cubicBezTo>
                  <a:cubicBezTo>
                    <a:pt x="603" y="1266"/>
                    <a:pt x="651" y="1247"/>
                    <a:pt x="680" y="1209"/>
                  </a:cubicBezTo>
                  <a:cubicBezTo>
                    <a:pt x="642" y="1209"/>
                    <a:pt x="613" y="1189"/>
                    <a:pt x="584" y="1161"/>
                  </a:cubicBezTo>
                  <a:lnTo>
                    <a:pt x="221" y="797"/>
                  </a:lnTo>
                  <a:cubicBezTo>
                    <a:pt x="182" y="759"/>
                    <a:pt x="163" y="711"/>
                    <a:pt x="163" y="653"/>
                  </a:cubicBezTo>
                  <a:lnTo>
                    <a:pt x="163" y="127"/>
                  </a:lnTo>
                  <a:cubicBezTo>
                    <a:pt x="163" y="79"/>
                    <a:pt x="182" y="31"/>
                    <a:pt x="211" y="3"/>
                  </a:cubicBezTo>
                  <a:cubicBezTo>
                    <a:pt x="201" y="1"/>
                    <a:pt x="191" y="0"/>
                    <a:pt x="181"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5" name="Google Shape;15253;p63">
              <a:extLst>
                <a:ext uri="{FF2B5EF4-FFF2-40B4-BE49-F238E27FC236}">
                  <a16:creationId xmlns:a16="http://schemas.microsoft.com/office/drawing/2014/main" id="{EE291290-4EF8-4D44-9F73-441CCFB9321C}"/>
                </a:ext>
              </a:extLst>
            </p:cNvPr>
            <p:cNvSpPr/>
            <p:nvPr/>
          </p:nvSpPr>
          <p:spPr>
            <a:xfrm>
              <a:off x="5173054" y="3030261"/>
              <a:ext cx="62368" cy="66805"/>
            </a:xfrm>
            <a:custGeom>
              <a:avLst/>
              <a:gdLst/>
              <a:ahLst/>
              <a:cxnLst/>
              <a:rect l="l" t="t" r="r" b="b"/>
              <a:pathLst>
                <a:path w="2375" h="2544" extrusionOk="0">
                  <a:moveTo>
                    <a:pt x="1649" y="1"/>
                  </a:moveTo>
                  <a:cubicBezTo>
                    <a:pt x="1634" y="1"/>
                    <a:pt x="1620" y="6"/>
                    <a:pt x="1609" y="17"/>
                  </a:cubicBezTo>
                  <a:cubicBezTo>
                    <a:pt x="1350" y="209"/>
                    <a:pt x="1054" y="352"/>
                    <a:pt x="747" y="439"/>
                  </a:cubicBezTo>
                  <a:cubicBezTo>
                    <a:pt x="652" y="467"/>
                    <a:pt x="556" y="486"/>
                    <a:pt x="460" y="505"/>
                  </a:cubicBezTo>
                  <a:cubicBezTo>
                    <a:pt x="365" y="525"/>
                    <a:pt x="269" y="534"/>
                    <a:pt x="173" y="544"/>
                  </a:cubicBezTo>
                  <a:cubicBezTo>
                    <a:pt x="68" y="544"/>
                    <a:pt x="1" y="630"/>
                    <a:pt x="1" y="726"/>
                  </a:cubicBezTo>
                  <a:lnTo>
                    <a:pt x="1" y="1472"/>
                  </a:lnTo>
                  <a:cubicBezTo>
                    <a:pt x="1" y="2065"/>
                    <a:pt x="479" y="2544"/>
                    <a:pt x="1073" y="2544"/>
                  </a:cubicBezTo>
                  <a:lnTo>
                    <a:pt x="1302" y="2544"/>
                  </a:lnTo>
                  <a:cubicBezTo>
                    <a:pt x="1896" y="2544"/>
                    <a:pt x="2374" y="2065"/>
                    <a:pt x="2374" y="1472"/>
                  </a:cubicBezTo>
                  <a:lnTo>
                    <a:pt x="2374" y="697"/>
                  </a:lnTo>
                  <a:cubicBezTo>
                    <a:pt x="2374" y="620"/>
                    <a:pt x="2326" y="553"/>
                    <a:pt x="2259" y="525"/>
                  </a:cubicBezTo>
                  <a:cubicBezTo>
                    <a:pt x="2240" y="515"/>
                    <a:pt x="2221" y="505"/>
                    <a:pt x="2192" y="496"/>
                  </a:cubicBezTo>
                  <a:cubicBezTo>
                    <a:pt x="1982" y="410"/>
                    <a:pt x="1810" y="257"/>
                    <a:pt x="1714" y="56"/>
                  </a:cubicBezTo>
                  <a:lnTo>
                    <a:pt x="1704" y="37"/>
                  </a:lnTo>
                  <a:cubicBezTo>
                    <a:pt x="1693" y="13"/>
                    <a:pt x="1671" y="1"/>
                    <a:pt x="1649" y="1"/>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6" name="Google Shape;15254;p63">
              <a:extLst>
                <a:ext uri="{FF2B5EF4-FFF2-40B4-BE49-F238E27FC236}">
                  <a16:creationId xmlns:a16="http://schemas.microsoft.com/office/drawing/2014/main" id="{2191ACF3-CB2D-4C40-A5E6-B3922B061363}"/>
                </a:ext>
              </a:extLst>
            </p:cNvPr>
            <p:cNvSpPr/>
            <p:nvPr/>
          </p:nvSpPr>
          <p:spPr>
            <a:xfrm>
              <a:off x="5172817" y="3030261"/>
              <a:ext cx="45509" cy="67068"/>
            </a:xfrm>
            <a:custGeom>
              <a:avLst/>
              <a:gdLst/>
              <a:ahLst/>
              <a:cxnLst/>
              <a:rect l="l" t="t" r="r" b="b"/>
              <a:pathLst>
                <a:path w="1733" h="2554" extrusionOk="0">
                  <a:moveTo>
                    <a:pt x="1648" y="1"/>
                  </a:moveTo>
                  <a:cubicBezTo>
                    <a:pt x="1634" y="1"/>
                    <a:pt x="1619" y="6"/>
                    <a:pt x="1608" y="17"/>
                  </a:cubicBezTo>
                  <a:cubicBezTo>
                    <a:pt x="1350" y="209"/>
                    <a:pt x="1053" y="352"/>
                    <a:pt x="747" y="439"/>
                  </a:cubicBezTo>
                  <a:cubicBezTo>
                    <a:pt x="651" y="467"/>
                    <a:pt x="555" y="486"/>
                    <a:pt x="460" y="505"/>
                  </a:cubicBezTo>
                  <a:cubicBezTo>
                    <a:pt x="364" y="525"/>
                    <a:pt x="268" y="534"/>
                    <a:pt x="173" y="544"/>
                  </a:cubicBezTo>
                  <a:cubicBezTo>
                    <a:pt x="77" y="553"/>
                    <a:pt x="0" y="630"/>
                    <a:pt x="0" y="726"/>
                  </a:cubicBezTo>
                  <a:lnTo>
                    <a:pt x="0" y="1472"/>
                  </a:lnTo>
                  <a:cubicBezTo>
                    <a:pt x="0" y="2065"/>
                    <a:pt x="479" y="2554"/>
                    <a:pt x="1082" y="2554"/>
                  </a:cubicBezTo>
                  <a:lnTo>
                    <a:pt x="1302" y="2554"/>
                  </a:lnTo>
                  <a:cubicBezTo>
                    <a:pt x="699" y="2554"/>
                    <a:pt x="220" y="2065"/>
                    <a:pt x="220" y="1472"/>
                  </a:cubicBezTo>
                  <a:lnTo>
                    <a:pt x="220" y="726"/>
                  </a:lnTo>
                  <a:cubicBezTo>
                    <a:pt x="220" y="630"/>
                    <a:pt x="297" y="553"/>
                    <a:pt x="393" y="544"/>
                  </a:cubicBezTo>
                  <a:cubicBezTo>
                    <a:pt x="488" y="534"/>
                    <a:pt x="584" y="525"/>
                    <a:pt x="680" y="505"/>
                  </a:cubicBezTo>
                  <a:cubicBezTo>
                    <a:pt x="775" y="486"/>
                    <a:pt x="871" y="467"/>
                    <a:pt x="967" y="439"/>
                  </a:cubicBezTo>
                  <a:cubicBezTo>
                    <a:pt x="1235" y="362"/>
                    <a:pt x="1493" y="247"/>
                    <a:pt x="1733" y="84"/>
                  </a:cubicBezTo>
                  <a:lnTo>
                    <a:pt x="1713" y="56"/>
                  </a:lnTo>
                  <a:lnTo>
                    <a:pt x="1704" y="37"/>
                  </a:lnTo>
                  <a:cubicBezTo>
                    <a:pt x="1692" y="13"/>
                    <a:pt x="1670" y="1"/>
                    <a:pt x="1648"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7" name="Google Shape;15255;p63">
              <a:extLst>
                <a:ext uri="{FF2B5EF4-FFF2-40B4-BE49-F238E27FC236}">
                  <a16:creationId xmlns:a16="http://schemas.microsoft.com/office/drawing/2014/main" id="{A58F5A35-8045-4C77-BB26-2A6D04EBFC9A}"/>
                </a:ext>
              </a:extLst>
            </p:cNvPr>
            <p:cNvSpPr/>
            <p:nvPr/>
          </p:nvSpPr>
          <p:spPr>
            <a:xfrm>
              <a:off x="5009953" y="2992000"/>
              <a:ext cx="125680" cy="66149"/>
            </a:xfrm>
            <a:custGeom>
              <a:avLst/>
              <a:gdLst/>
              <a:ahLst/>
              <a:cxnLst/>
              <a:rect l="l" t="t" r="r" b="b"/>
              <a:pathLst>
                <a:path w="4786" h="2519" extrusionOk="0">
                  <a:moveTo>
                    <a:pt x="1848" y="1"/>
                  </a:moveTo>
                  <a:lnTo>
                    <a:pt x="766" y="431"/>
                  </a:lnTo>
                  <a:cubicBezTo>
                    <a:pt x="642" y="470"/>
                    <a:pt x="537" y="527"/>
                    <a:pt x="441" y="604"/>
                  </a:cubicBezTo>
                  <a:lnTo>
                    <a:pt x="412" y="623"/>
                  </a:lnTo>
                  <a:lnTo>
                    <a:pt x="403" y="642"/>
                  </a:lnTo>
                  <a:lnTo>
                    <a:pt x="384" y="651"/>
                  </a:lnTo>
                  <a:lnTo>
                    <a:pt x="364" y="671"/>
                  </a:lnTo>
                  <a:cubicBezTo>
                    <a:pt x="163" y="862"/>
                    <a:pt x="39" y="1120"/>
                    <a:pt x="1" y="1388"/>
                  </a:cubicBezTo>
                  <a:lnTo>
                    <a:pt x="1" y="1436"/>
                  </a:lnTo>
                  <a:lnTo>
                    <a:pt x="1" y="1455"/>
                  </a:lnTo>
                  <a:lnTo>
                    <a:pt x="1" y="1494"/>
                  </a:lnTo>
                  <a:lnTo>
                    <a:pt x="1" y="1522"/>
                  </a:lnTo>
                  <a:lnTo>
                    <a:pt x="1" y="1532"/>
                  </a:lnTo>
                  <a:lnTo>
                    <a:pt x="1" y="1589"/>
                  </a:lnTo>
                  <a:lnTo>
                    <a:pt x="1" y="1762"/>
                  </a:lnTo>
                  <a:lnTo>
                    <a:pt x="1" y="2288"/>
                  </a:lnTo>
                  <a:cubicBezTo>
                    <a:pt x="10" y="2416"/>
                    <a:pt x="116" y="2518"/>
                    <a:pt x="251" y="2518"/>
                  </a:cubicBezTo>
                  <a:cubicBezTo>
                    <a:pt x="257" y="2518"/>
                    <a:pt x="263" y="2518"/>
                    <a:pt x="269" y="2518"/>
                  </a:cubicBezTo>
                  <a:lnTo>
                    <a:pt x="4527" y="2518"/>
                  </a:lnTo>
                  <a:cubicBezTo>
                    <a:pt x="4533" y="2518"/>
                    <a:pt x="4539" y="2518"/>
                    <a:pt x="4544" y="2518"/>
                  </a:cubicBezTo>
                  <a:cubicBezTo>
                    <a:pt x="4671" y="2518"/>
                    <a:pt x="4777" y="2416"/>
                    <a:pt x="4786" y="2288"/>
                  </a:cubicBezTo>
                  <a:lnTo>
                    <a:pt x="4786" y="1762"/>
                  </a:lnTo>
                  <a:lnTo>
                    <a:pt x="4786" y="1589"/>
                  </a:lnTo>
                  <a:lnTo>
                    <a:pt x="4776" y="1589"/>
                  </a:lnTo>
                  <a:lnTo>
                    <a:pt x="4776" y="1532"/>
                  </a:lnTo>
                  <a:lnTo>
                    <a:pt x="4776" y="1522"/>
                  </a:lnTo>
                  <a:lnTo>
                    <a:pt x="4776" y="1494"/>
                  </a:lnTo>
                  <a:lnTo>
                    <a:pt x="4776" y="1455"/>
                  </a:lnTo>
                  <a:lnTo>
                    <a:pt x="4776" y="1446"/>
                  </a:lnTo>
                  <a:lnTo>
                    <a:pt x="4776" y="1398"/>
                  </a:lnTo>
                  <a:cubicBezTo>
                    <a:pt x="4748" y="1120"/>
                    <a:pt x="4614" y="862"/>
                    <a:pt x="4422" y="680"/>
                  </a:cubicBezTo>
                  <a:lnTo>
                    <a:pt x="4394" y="651"/>
                  </a:lnTo>
                  <a:lnTo>
                    <a:pt x="4384" y="642"/>
                  </a:lnTo>
                  <a:lnTo>
                    <a:pt x="4365" y="623"/>
                  </a:lnTo>
                  <a:lnTo>
                    <a:pt x="4336" y="604"/>
                  </a:lnTo>
                  <a:cubicBezTo>
                    <a:pt x="4250" y="537"/>
                    <a:pt x="4154" y="479"/>
                    <a:pt x="4049" y="431"/>
                  </a:cubicBezTo>
                  <a:lnTo>
                    <a:pt x="2958" y="1"/>
                  </a:lnTo>
                  <a:lnTo>
                    <a:pt x="2680" y="278"/>
                  </a:lnTo>
                  <a:lnTo>
                    <a:pt x="2403" y="556"/>
                  </a:lnTo>
                  <a:lnTo>
                    <a:pt x="2125" y="278"/>
                  </a:lnTo>
                  <a:lnTo>
                    <a:pt x="1848" y="1"/>
                  </a:lnTo>
                  <a:close/>
                </a:path>
              </a:pathLst>
            </a:custGeom>
            <a:solidFill>
              <a:srgbClr val="8192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8" name="Google Shape;15256;p63">
              <a:extLst>
                <a:ext uri="{FF2B5EF4-FFF2-40B4-BE49-F238E27FC236}">
                  <a16:creationId xmlns:a16="http://schemas.microsoft.com/office/drawing/2014/main" id="{29D722B5-EE80-497F-953A-B07ECECCCF33}"/>
                </a:ext>
              </a:extLst>
            </p:cNvPr>
            <p:cNvSpPr/>
            <p:nvPr/>
          </p:nvSpPr>
          <p:spPr>
            <a:xfrm>
              <a:off x="5009217" y="2992262"/>
              <a:ext cx="51286" cy="65913"/>
            </a:xfrm>
            <a:custGeom>
              <a:avLst/>
              <a:gdLst/>
              <a:ahLst/>
              <a:cxnLst/>
              <a:rect l="l" t="t" r="r" b="b"/>
              <a:pathLst>
                <a:path w="1953" h="2510" extrusionOk="0">
                  <a:moveTo>
                    <a:pt x="1857" y="0"/>
                  </a:moveTo>
                  <a:lnTo>
                    <a:pt x="775" y="421"/>
                  </a:lnTo>
                  <a:cubicBezTo>
                    <a:pt x="306" y="613"/>
                    <a:pt x="0" y="1072"/>
                    <a:pt x="29" y="1579"/>
                  </a:cubicBezTo>
                  <a:lnTo>
                    <a:pt x="29" y="2278"/>
                  </a:lnTo>
                  <a:cubicBezTo>
                    <a:pt x="29" y="2410"/>
                    <a:pt x="134" y="2510"/>
                    <a:pt x="256" y="2510"/>
                  </a:cubicBezTo>
                  <a:cubicBezTo>
                    <a:pt x="266" y="2510"/>
                    <a:pt x="277" y="2509"/>
                    <a:pt x="287" y="2508"/>
                  </a:cubicBezTo>
                  <a:lnTo>
                    <a:pt x="345" y="2508"/>
                  </a:lnTo>
                  <a:lnTo>
                    <a:pt x="345" y="1579"/>
                  </a:lnTo>
                  <a:cubicBezTo>
                    <a:pt x="325" y="1072"/>
                    <a:pt x="622" y="613"/>
                    <a:pt x="1091" y="421"/>
                  </a:cubicBezTo>
                  <a:lnTo>
                    <a:pt x="1952" y="86"/>
                  </a:lnTo>
                  <a:lnTo>
                    <a:pt x="1857" y="0"/>
                  </a:lnTo>
                  <a:close/>
                </a:path>
              </a:pathLst>
            </a:custGeom>
            <a:solidFill>
              <a:srgbClr val="657A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79" name="Google Shape;15257;p63">
              <a:extLst>
                <a:ext uri="{FF2B5EF4-FFF2-40B4-BE49-F238E27FC236}">
                  <a16:creationId xmlns:a16="http://schemas.microsoft.com/office/drawing/2014/main" id="{B8808C08-68DC-40AB-AC8A-8510DAE38E75}"/>
                </a:ext>
              </a:extLst>
            </p:cNvPr>
            <p:cNvSpPr/>
            <p:nvPr/>
          </p:nvSpPr>
          <p:spPr>
            <a:xfrm>
              <a:off x="5032825" y="2887695"/>
              <a:ext cx="79436" cy="56091"/>
            </a:xfrm>
            <a:custGeom>
              <a:avLst/>
              <a:gdLst/>
              <a:ahLst/>
              <a:cxnLst/>
              <a:rect l="l" t="t" r="r" b="b"/>
              <a:pathLst>
                <a:path w="3025" h="2136" extrusionOk="0">
                  <a:moveTo>
                    <a:pt x="1455" y="1"/>
                  </a:moveTo>
                  <a:cubicBezTo>
                    <a:pt x="651" y="1"/>
                    <a:pt x="1" y="652"/>
                    <a:pt x="1" y="1456"/>
                  </a:cubicBezTo>
                  <a:lnTo>
                    <a:pt x="1" y="2135"/>
                  </a:lnTo>
                  <a:cubicBezTo>
                    <a:pt x="1" y="2135"/>
                    <a:pt x="326" y="2106"/>
                    <a:pt x="364" y="1944"/>
                  </a:cubicBezTo>
                  <a:cubicBezTo>
                    <a:pt x="383" y="1925"/>
                    <a:pt x="393" y="1915"/>
                    <a:pt x="403" y="1896"/>
                  </a:cubicBezTo>
                  <a:cubicBezTo>
                    <a:pt x="584" y="1896"/>
                    <a:pt x="1465" y="1877"/>
                    <a:pt x="1972" y="1274"/>
                  </a:cubicBezTo>
                  <a:cubicBezTo>
                    <a:pt x="2077" y="1570"/>
                    <a:pt x="2317" y="1800"/>
                    <a:pt x="2623" y="1886"/>
                  </a:cubicBezTo>
                  <a:cubicBezTo>
                    <a:pt x="2632" y="1905"/>
                    <a:pt x="2642" y="1925"/>
                    <a:pt x="2652" y="1944"/>
                  </a:cubicBezTo>
                  <a:cubicBezTo>
                    <a:pt x="2699" y="2106"/>
                    <a:pt x="3025" y="2135"/>
                    <a:pt x="3025" y="2135"/>
                  </a:cubicBezTo>
                  <a:lnTo>
                    <a:pt x="3025" y="1456"/>
                  </a:lnTo>
                  <a:cubicBezTo>
                    <a:pt x="3025" y="652"/>
                    <a:pt x="2374" y="1"/>
                    <a:pt x="1570" y="1"/>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0" name="Google Shape;15258;p63">
              <a:extLst>
                <a:ext uri="{FF2B5EF4-FFF2-40B4-BE49-F238E27FC236}">
                  <a16:creationId xmlns:a16="http://schemas.microsoft.com/office/drawing/2014/main" id="{F99B2FB6-78E9-425B-AFA2-D7CDA856118D}"/>
                </a:ext>
              </a:extLst>
            </p:cNvPr>
            <p:cNvSpPr/>
            <p:nvPr/>
          </p:nvSpPr>
          <p:spPr>
            <a:xfrm>
              <a:off x="5032825" y="2887459"/>
              <a:ext cx="43014" cy="56328"/>
            </a:xfrm>
            <a:custGeom>
              <a:avLst/>
              <a:gdLst/>
              <a:ahLst/>
              <a:cxnLst/>
              <a:rect l="l" t="t" r="r" b="b"/>
              <a:pathLst>
                <a:path w="1638" h="2145" extrusionOk="0">
                  <a:moveTo>
                    <a:pt x="1455" y="0"/>
                  </a:moveTo>
                  <a:cubicBezTo>
                    <a:pt x="651" y="0"/>
                    <a:pt x="1" y="651"/>
                    <a:pt x="1" y="1455"/>
                  </a:cubicBezTo>
                  <a:lnTo>
                    <a:pt x="1" y="2144"/>
                  </a:lnTo>
                  <a:cubicBezTo>
                    <a:pt x="87" y="2135"/>
                    <a:pt x="173" y="2106"/>
                    <a:pt x="249" y="2068"/>
                  </a:cubicBezTo>
                  <a:lnTo>
                    <a:pt x="259" y="1838"/>
                  </a:lnTo>
                  <a:lnTo>
                    <a:pt x="259" y="1455"/>
                  </a:lnTo>
                  <a:cubicBezTo>
                    <a:pt x="259" y="680"/>
                    <a:pt x="862" y="39"/>
                    <a:pt x="1637" y="0"/>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1" name="Google Shape;15259;p63">
              <a:extLst>
                <a:ext uri="{FF2B5EF4-FFF2-40B4-BE49-F238E27FC236}">
                  <a16:creationId xmlns:a16="http://schemas.microsoft.com/office/drawing/2014/main" id="{5AB6FBCF-B3F4-4C59-8C27-42290F91E7EA}"/>
                </a:ext>
              </a:extLst>
            </p:cNvPr>
            <p:cNvSpPr/>
            <p:nvPr/>
          </p:nvSpPr>
          <p:spPr>
            <a:xfrm>
              <a:off x="5101442" y="2937983"/>
              <a:ext cx="17358" cy="23371"/>
            </a:xfrm>
            <a:custGeom>
              <a:avLst/>
              <a:gdLst/>
              <a:ahLst/>
              <a:cxnLst/>
              <a:rect l="l" t="t" r="r" b="b"/>
              <a:pathLst>
                <a:path w="661" h="890" extrusionOk="0">
                  <a:moveTo>
                    <a:pt x="183" y="0"/>
                  </a:moveTo>
                  <a:cubicBezTo>
                    <a:pt x="87" y="0"/>
                    <a:pt x="0" y="78"/>
                    <a:pt x="0" y="182"/>
                  </a:cubicBezTo>
                  <a:lnTo>
                    <a:pt x="0" y="708"/>
                  </a:lnTo>
                  <a:cubicBezTo>
                    <a:pt x="0" y="812"/>
                    <a:pt x="87" y="890"/>
                    <a:pt x="183" y="890"/>
                  </a:cubicBezTo>
                  <a:cubicBezTo>
                    <a:pt x="202" y="890"/>
                    <a:pt x="221" y="887"/>
                    <a:pt x="240" y="880"/>
                  </a:cubicBezTo>
                  <a:cubicBezTo>
                    <a:pt x="278" y="871"/>
                    <a:pt x="307" y="852"/>
                    <a:pt x="345" y="833"/>
                  </a:cubicBezTo>
                  <a:cubicBezTo>
                    <a:pt x="374" y="804"/>
                    <a:pt x="412" y="775"/>
                    <a:pt x="450" y="746"/>
                  </a:cubicBezTo>
                  <a:cubicBezTo>
                    <a:pt x="661" y="498"/>
                    <a:pt x="555" y="105"/>
                    <a:pt x="240" y="10"/>
                  </a:cubicBezTo>
                  <a:cubicBezTo>
                    <a:pt x="221" y="3"/>
                    <a:pt x="202" y="0"/>
                    <a:pt x="183"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2" name="Google Shape;15260;p63">
              <a:extLst>
                <a:ext uri="{FF2B5EF4-FFF2-40B4-BE49-F238E27FC236}">
                  <a16:creationId xmlns:a16="http://schemas.microsoft.com/office/drawing/2014/main" id="{0CD25717-69FC-4F5B-B9CE-2582097ADA83}"/>
                </a:ext>
              </a:extLst>
            </p:cNvPr>
            <p:cNvSpPr/>
            <p:nvPr/>
          </p:nvSpPr>
          <p:spPr>
            <a:xfrm>
              <a:off x="5026286" y="2937957"/>
              <a:ext cx="17620" cy="23398"/>
            </a:xfrm>
            <a:custGeom>
              <a:avLst/>
              <a:gdLst/>
              <a:ahLst/>
              <a:cxnLst/>
              <a:rect l="l" t="t" r="r" b="b"/>
              <a:pathLst>
                <a:path w="671" h="891" extrusionOk="0">
                  <a:moveTo>
                    <a:pt x="484" y="1"/>
                  </a:moveTo>
                  <a:cubicBezTo>
                    <a:pt x="466" y="1"/>
                    <a:pt x="447" y="4"/>
                    <a:pt x="431" y="11"/>
                  </a:cubicBezTo>
                  <a:cubicBezTo>
                    <a:pt x="1" y="145"/>
                    <a:pt x="1" y="747"/>
                    <a:pt x="431" y="881"/>
                  </a:cubicBezTo>
                  <a:cubicBezTo>
                    <a:pt x="450" y="888"/>
                    <a:pt x="469" y="891"/>
                    <a:pt x="488" y="891"/>
                  </a:cubicBezTo>
                  <a:cubicBezTo>
                    <a:pt x="584" y="891"/>
                    <a:pt x="671" y="813"/>
                    <a:pt x="671" y="709"/>
                  </a:cubicBezTo>
                  <a:lnTo>
                    <a:pt x="671" y="183"/>
                  </a:lnTo>
                  <a:cubicBezTo>
                    <a:pt x="661" y="125"/>
                    <a:pt x="632" y="78"/>
                    <a:pt x="594" y="39"/>
                  </a:cubicBezTo>
                  <a:cubicBezTo>
                    <a:pt x="562" y="14"/>
                    <a:pt x="522" y="1"/>
                    <a:pt x="484"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3" name="Google Shape;15261;p63">
              <a:extLst>
                <a:ext uri="{FF2B5EF4-FFF2-40B4-BE49-F238E27FC236}">
                  <a16:creationId xmlns:a16="http://schemas.microsoft.com/office/drawing/2014/main" id="{E2FB0057-39E2-46EB-8428-6E8F5F4B1F6B}"/>
                </a:ext>
              </a:extLst>
            </p:cNvPr>
            <p:cNvSpPr/>
            <p:nvPr/>
          </p:nvSpPr>
          <p:spPr>
            <a:xfrm>
              <a:off x="5057956" y="2979027"/>
              <a:ext cx="29175" cy="33350"/>
            </a:xfrm>
            <a:custGeom>
              <a:avLst/>
              <a:gdLst/>
              <a:ahLst/>
              <a:cxnLst/>
              <a:rect l="l" t="t" r="r" b="b"/>
              <a:pathLst>
                <a:path w="1111" h="1270" extrusionOk="0">
                  <a:moveTo>
                    <a:pt x="185" y="1"/>
                  </a:moveTo>
                  <a:cubicBezTo>
                    <a:pt x="87" y="1"/>
                    <a:pt x="1" y="79"/>
                    <a:pt x="1" y="179"/>
                  </a:cubicBezTo>
                  <a:lnTo>
                    <a:pt x="1" y="715"/>
                  </a:lnTo>
                  <a:cubicBezTo>
                    <a:pt x="1" y="772"/>
                    <a:pt x="20" y="820"/>
                    <a:pt x="58" y="858"/>
                  </a:cubicBezTo>
                  <a:lnTo>
                    <a:pt x="422" y="1222"/>
                  </a:lnTo>
                  <a:cubicBezTo>
                    <a:pt x="460" y="1251"/>
                    <a:pt x="508" y="1270"/>
                    <a:pt x="556" y="1270"/>
                  </a:cubicBezTo>
                  <a:cubicBezTo>
                    <a:pt x="604" y="1270"/>
                    <a:pt x="651" y="1251"/>
                    <a:pt x="680" y="1212"/>
                  </a:cubicBezTo>
                  <a:lnTo>
                    <a:pt x="1063" y="820"/>
                  </a:lnTo>
                  <a:cubicBezTo>
                    <a:pt x="1092" y="782"/>
                    <a:pt x="1111" y="743"/>
                    <a:pt x="1111" y="696"/>
                  </a:cubicBezTo>
                  <a:lnTo>
                    <a:pt x="1111" y="188"/>
                  </a:lnTo>
                  <a:cubicBezTo>
                    <a:pt x="1111" y="140"/>
                    <a:pt x="1092" y="93"/>
                    <a:pt x="1063" y="54"/>
                  </a:cubicBezTo>
                  <a:cubicBezTo>
                    <a:pt x="1025" y="26"/>
                    <a:pt x="977" y="7"/>
                    <a:pt x="919" y="7"/>
                  </a:cubicBezTo>
                  <a:lnTo>
                    <a:pt x="881" y="7"/>
                  </a:lnTo>
                  <a:cubicBezTo>
                    <a:pt x="814" y="26"/>
                    <a:pt x="738" y="26"/>
                    <a:pt x="671" y="26"/>
                  </a:cubicBezTo>
                  <a:lnTo>
                    <a:pt x="450" y="26"/>
                  </a:lnTo>
                  <a:cubicBezTo>
                    <a:pt x="374" y="26"/>
                    <a:pt x="297" y="16"/>
                    <a:pt x="230" y="7"/>
                  </a:cubicBezTo>
                  <a:cubicBezTo>
                    <a:pt x="215" y="3"/>
                    <a:pt x="200" y="1"/>
                    <a:pt x="185" y="1"/>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4" name="Google Shape;15262;p63">
              <a:extLst>
                <a:ext uri="{FF2B5EF4-FFF2-40B4-BE49-F238E27FC236}">
                  <a16:creationId xmlns:a16="http://schemas.microsoft.com/office/drawing/2014/main" id="{6FF42AD4-5AF0-4EC4-BC32-93DE4098B457}"/>
                </a:ext>
              </a:extLst>
            </p:cNvPr>
            <p:cNvSpPr/>
            <p:nvPr/>
          </p:nvSpPr>
          <p:spPr>
            <a:xfrm>
              <a:off x="5057956" y="2979369"/>
              <a:ext cx="17883" cy="33271"/>
            </a:xfrm>
            <a:custGeom>
              <a:avLst/>
              <a:gdLst/>
              <a:ahLst/>
              <a:cxnLst/>
              <a:rect l="l" t="t" r="r" b="b"/>
              <a:pathLst>
                <a:path w="681" h="1267" extrusionOk="0">
                  <a:moveTo>
                    <a:pt x="189" y="0"/>
                  </a:moveTo>
                  <a:cubicBezTo>
                    <a:pt x="87" y="0"/>
                    <a:pt x="1" y="80"/>
                    <a:pt x="1" y="175"/>
                  </a:cubicBezTo>
                  <a:lnTo>
                    <a:pt x="1" y="711"/>
                  </a:lnTo>
                  <a:cubicBezTo>
                    <a:pt x="1" y="769"/>
                    <a:pt x="20" y="817"/>
                    <a:pt x="58" y="855"/>
                  </a:cubicBezTo>
                  <a:lnTo>
                    <a:pt x="422" y="1219"/>
                  </a:lnTo>
                  <a:cubicBezTo>
                    <a:pt x="460" y="1247"/>
                    <a:pt x="508" y="1266"/>
                    <a:pt x="556" y="1266"/>
                  </a:cubicBezTo>
                  <a:cubicBezTo>
                    <a:pt x="604" y="1266"/>
                    <a:pt x="651" y="1247"/>
                    <a:pt x="680" y="1209"/>
                  </a:cubicBezTo>
                  <a:cubicBezTo>
                    <a:pt x="642" y="1199"/>
                    <a:pt x="613" y="1180"/>
                    <a:pt x="594" y="1152"/>
                  </a:cubicBezTo>
                  <a:lnTo>
                    <a:pt x="221" y="797"/>
                  </a:lnTo>
                  <a:cubicBezTo>
                    <a:pt x="183" y="759"/>
                    <a:pt x="163" y="711"/>
                    <a:pt x="163" y="654"/>
                  </a:cubicBezTo>
                  <a:lnTo>
                    <a:pt x="163" y="118"/>
                  </a:lnTo>
                  <a:cubicBezTo>
                    <a:pt x="163" y="70"/>
                    <a:pt x="183" y="32"/>
                    <a:pt x="221" y="3"/>
                  </a:cubicBezTo>
                  <a:cubicBezTo>
                    <a:pt x="210" y="1"/>
                    <a:pt x="199" y="0"/>
                    <a:pt x="189"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5" name="Google Shape;15263;p63">
              <a:extLst>
                <a:ext uri="{FF2B5EF4-FFF2-40B4-BE49-F238E27FC236}">
                  <a16:creationId xmlns:a16="http://schemas.microsoft.com/office/drawing/2014/main" id="{EF1240AA-520C-4F5C-8BB6-2A3917A3691B}"/>
                </a:ext>
              </a:extLst>
            </p:cNvPr>
            <p:cNvSpPr/>
            <p:nvPr/>
          </p:nvSpPr>
          <p:spPr>
            <a:xfrm>
              <a:off x="5041386" y="2920520"/>
              <a:ext cx="62341" cy="66989"/>
            </a:xfrm>
            <a:custGeom>
              <a:avLst/>
              <a:gdLst/>
              <a:ahLst/>
              <a:cxnLst/>
              <a:rect l="l" t="t" r="r" b="b"/>
              <a:pathLst>
                <a:path w="2374" h="2551" extrusionOk="0">
                  <a:moveTo>
                    <a:pt x="1641" y="0"/>
                  </a:moveTo>
                  <a:cubicBezTo>
                    <a:pt x="1629" y="0"/>
                    <a:pt x="1617" y="5"/>
                    <a:pt x="1608" y="14"/>
                  </a:cubicBezTo>
                  <a:cubicBezTo>
                    <a:pt x="1349" y="206"/>
                    <a:pt x="1053" y="349"/>
                    <a:pt x="747" y="445"/>
                  </a:cubicBezTo>
                  <a:cubicBezTo>
                    <a:pt x="651" y="464"/>
                    <a:pt x="555" y="493"/>
                    <a:pt x="459" y="512"/>
                  </a:cubicBezTo>
                  <a:cubicBezTo>
                    <a:pt x="364" y="521"/>
                    <a:pt x="268" y="541"/>
                    <a:pt x="172" y="541"/>
                  </a:cubicBezTo>
                  <a:cubicBezTo>
                    <a:pt x="77" y="550"/>
                    <a:pt x="0" y="627"/>
                    <a:pt x="0" y="722"/>
                  </a:cubicBezTo>
                  <a:lnTo>
                    <a:pt x="0" y="1478"/>
                  </a:lnTo>
                  <a:cubicBezTo>
                    <a:pt x="0" y="2072"/>
                    <a:pt x="479" y="2550"/>
                    <a:pt x="1072" y="2550"/>
                  </a:cubicBezTo>
                  <a:lnTo>
                    <a:pt x="1302" y="2550"/>
                  </a:lnTo>
                  <a:cubicBezTo>
                    <a:pt x="1895" y="2550"/>
                    <a:pt x="2373" y="2072"/>
                    <a:pt x="2373" y="1478"/>
                  </a:cubicBezTo>
                  <a:lnTo>
                    <a:pt x="2373" y="694"/>
                  </a:lnTo>
                  <a:cubicBezTo>
                    <a:pt x="2373" y="617"/>
                    <a:pt x="2326" y="550"/>
                    <a:pt x="2259" y="531"/>
                  </a:cubicBezTo>
                  <a:cubicBezTo>
                    <a:pt x="2239" y="521"/>
                    <a:pt x="2220" y="512"/>
                    <a:pt x="2201" y="502"/>
                  </a:cubicBezTo>
                  <a:cubicBezTo>
                    <a:pt x="1991" y="416"/>
                    <a:pt x="1818" y="253"/>
                    <a:pt x="1713" y="52"/>
                  </a:cubicBezTo>
                  <a:lnTo>
                    <a:pt x="1704" y="43"/>
                  </a:lnTo>
                  <a:cubicBezTo>
                    <a:pt x="1691" y="17"/>
                    <a:pt x="1665" y="0"/>
                    <a:pt x="1641"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6" name="Google Shape;15264;p63">
              <a:extLst>
                <a:ext uri="{FF2B5EF4-FFF2-40B4-BE49-F238E27FC236}">
                  <a16:creationId xmlns:a16="http://schemas.microsoft.com/office/drawing/2014/main" id="{DDCA0315-16F4-43AF-B9DC-0D340A6FFC01}"/>
                </a:ext>
              </a:extLst>
            </p:cNvPr>
            <p:cNvSpPr/>
            <p:nvPr/>
          </p:nvSpPr>
          <p:spPr>
            <a:xfrm>
              <a:off x="5041386" y="2920625"/>
              <a:ext cx="45246" cy="66884"/>
            </a:xfrm>
            <a:custGeom>
              <a:avLst/>
              <a:gdLst/>
              <a:ahLst/>
              <a:cxnLst/>
              <a:rect l="l" t="t" r="r" b="b"/>
              <a:pathLst>
                <a:path w="1723" h="2547" extrusionOk="0">
                  <a:moveTo>
                    <a:pt x="1641" y="1"/>
                  </a:moveTo>
                  <a:cubicBezTo>
                    <a:pt x="1629" y="1"/>
                    <a:pt x="1617" y="4"/>
                    <a:pt x="1608" y="10"/>
                  </a:cubicBezTo>
                  <a:cubicBezTo>
                    <a:pt x="1349" y="211"/>
                    <a:pt x="1053" y="355"/>
                    <a:pt x="747" y="441"/>
                  </a:cubicBezTo>
                  <a:cubicBezTo>
                    <a:pt x="651" y="470"/>
                    <a:pt x="555" y="489"/>
                    <a:pt x="459" y="508"/>
                  </a:cubicBezTo>
                  <a:cubicBezTo>
                    <a:pt x="364" y="527"/>
                    <a:pt x="268" y="537"/>
                    <a:pt x="172" y="546"/>
                  </a:cubicBezTo>
                  <a:cubicBezTo>
                    <a:pt x="67" y="546"/>
                    <a:pt x="0" y="632"/>
                    <a:pt x="0" y="728"/>
                  </a:cubicBezTo>
                  <a:lnTo>
                    <a:pt x="0" y="1474"/>
                  </a:lnTo>
                  <a:cubicBezTo>
                    <a:pt x="0" y="2068"/>
                    <a:pt x="479" y="2546"/>
                    <a:pt x="1072" y="2546"/>
                  </a:cubicBezTo>
                  <a:lnTo>
                    <a:pt x="1292" y="2546"/>
                  </a:lnTo>
                  <a:cubicBezTo>
                    <a:pt x="699" y="2546"/>
                    <a:pt x="220" y="2068"/>
                    <a:pt x="220" y="1474"/>
                  </a:cubicBezTo>
                  <a:lnTo>
                    <a:pt x="220" y="728"/>
                  </a:lnTo>
                  <a:cubicBezTo>
                    <a:pt x="220" y="632"/>
                    <a:pt x="287" y="546"/>
                    <a:pt x="392" y="546"/>
                  </a:cubicBezTo>
                  <a:cubicBezTo>
                    <a:pt x="488" y="537"/>
                    <a:pt x="584" y="527"/>
                    <a:pt x="680" y="508"/>
                  </a:cubicBezTo>
                  <a:cubicBezTo>
                    <a:pt x="775" y="489"/>
                    <a:pt x="871" y="470"/>
                    <a:pt x="967" y="441"/>
                  </a:cubicBezTo>
                  <a:cubicBezTo>
                    <a:pt x="1235" y="364"/>
                    <a:pt x="1493" y="240"/>
                    <a:pt x="1723" y="87"/>
                  </a:cubicBezTo>
                  <a:lnTo>
                    <a:pt x="1713" y="58"/>
                  </a:lnTo>
                  <a:lnTo>
                    <a:pt x="1704" y="39"/>
                  </a:lnTo>
                  <a:cubicBezTo>
                    <a:pt x="1691" y="13"/>
                    <a:pt x="1665" y="1"/>
                    <a:pt x="1641"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7" name="Google Shape;15265;p63">
              <a:extLst>
                <a:ext uri="{FF2B5EF4-FFF2-40B4-BE49-F238E27FC236}">
                  <a16:creationId xmlns:a16="http://schemas.microsoft.com/office/drawing/2014/main" id="{068B87EB-D776-4BDF-9747-6FEABB6E2486}"/>
                </a:ext>
              </a:extLst>
            </p:cNvPr>
            <p:cNvSpPr>
              <a:spLocks noChangeAspect="1"/>
            </p:cNvSpPr>
            <p:nvPr/>
          </p:nvSpPr>
          <p:spPr>
            <a:xfrm>
              <a:off x="5010714" y="3211139"/>
              <a:ext cx="125680" cy="66648"/>
            </a:xfrm>
            <a:custGeom>
              <a:avLst/>
              <a:gdLst/>
              <a:ahLst/>
              <a:cxnLst/>
              <a:rect l="l" t="t" r="r" b="b"/>
              <a:pathLst>
                <a:path w="4786" h="2538" extrusionOk="0">
                  <a:moveTo>
                    <a:pt x="1819" y="1"/>
                  </a:moveTo>
                  <a:lnTo>
                    <a:pt x="737" y="441"/>
                  </a:lnTo>
                  <a:cubicBezTo>
                    <a:pt x="623" y="479"/>
                    <a:pt x="527" y="537"/>
                    <a:pt x="441" y="604"/>
                  </a:cubicBezTo>
                  <a:lnTo>
                    <a:pt x="412" y="632"/>
                  </a:lnTo>
                  <a:lnTo>
                    <a:pt x="402" y="642"/>
                  </a:lnTo>
                  <a:lnTo>
                    <a:pt x="383" y="652"/>
                  </a:lnTo>
                  <a:lnTo>
                    <a:pt x="355" y="680"/>
                  </a:lnTo>
                  <a:cubicBezTo>
                    <a:pt x="163" y="872"/>
                    <a:pt x="29" y="1121"/>
                    <a:pt x="0" y="1398"/>
                  </a:cubicBezTo>
                  <a:lnTo>
                    <a:pt x="0" y="1446"/>
                  </a:lnTo>
                  <a:lnTo>
                    <a:pt x="0" y="1475"/>
                  </a:lnTo>
                  <a:lnTo>
                    <a:pt x="0" y="1503"/>
                  </a:lnTo>
                  <a:lnTo>
                    <a:pt x="0" y="1532"/>
                  </a:lnTo>
                  <a:lnTo>
                    <a:pt x="0" y="1542"/>
                  </a:lnTo>
                  <a:lnTo>
                    <a:pt x="0" y="1599"/>
                  </a:lnTo>
                  <a:lnTo>
                    <a:pt x="0" y="1771"/>
                  </a:lnTo>
                  <a:lnTo>
                    <a:pt x="0" y="2307"/>
                  </a:lnTo>
                  <a:cubicBezTo>
                    <a:pt x="0" y="2436"/>
                    <a:pt x="115" y="2538"/>
                    <a:pt x="242" y="2538"/>
                  </a:cubicBezTo>
                  <a:cubicBezTo>
                    <a:pt x="248" y="2538"/>
                    <a:pt x="253" y="2537"/>
                    <a:pt x="259" y="2537"/>
                  </a:cubicBezTo>
                  <a:lnTo>
                    <a:pt x="4518" y="2537"/>
                  </a:lnTo>
                  <a:cubicBezTo>
                    <a:pt x="4524" y="2537"/>
                    <a:pt x="4530" y="2538"/>
                    <a:pt x="4536" y="2538"/>
                  </a:cubicBezTo>
                  <a:cubicBezTo>
                    <a:pt x="4671" y="2538"/>
                    <a:pt x="4776" y="2436"/>
                    <a:pt x="4786" y="2307"/>
                  </a:cubicBezTo>
                  <a:lnTo>
                    <a:pt x="4786" y="1771"/>
                  </a:lnTo>
                  <a:lnTo>
                    <a:pt x="4786" y="1590"/>
                  </a:lnTo>
                  <a:lnTo>
                    <a:pt x="4747" y="1590"/>
                  </a:lnTo>
                  <a:lnTo>
                    <a:pt x="4747" y="1532"/>
                  </a:lnTo>
                  <a:lnTo>
                    <a:pt x="4747" y="1523"/>
                  </a:lnTo>
                  <a:lnTo>
                    <a:pt x="4747" y="1494"/>
                  </a:lnTo>
                  <a:lnTo>
                    <a:pt x="4747" y="1456"/>
                  </a:lnTo>
                  <a:lnTo>
                    <a:pt x="4747" y="1446"/>
                  </a:lnTo>
                  <a:lnTo>
                    <a:pt x="4747" y="1398"/>
                  </a:lnTo>
                  <a:cubicBezTo>
                    <a:pt x="4719" y="1121"/>
                    <a:pt x="4585" y="872"/>
                    <a:pt x="4393" y="680"/>
                  </a:cubicBezTo>
                  <a:lnTo>
                    <a:pt x="4365" y="652"/>
                  </a:lnTo>
                  <a:lnTo>
                    <a:pt x="4355" y="642"/>
                  </a:lnTo>
                  <a:lnTo>
                    <a:pt x="4336" y="632"/>
                  </a:lnTo>
                  <a:lnTo>
                    <a:pt x="4307" y="604"/>
                  </a:lnTo>
                  <a:cubicBezTo>
                    <a:pt x="4221" y="537"/>
                    <a:pt x="4125" y="479"/>
                    <a:pt x="4020" y="441"/>
                  </a:cubicBezTo>
                  <a:lnTo>
                    <a:pt x="2929" y="1"/>
                  </a:lnTo>
                  <a:lnTo>
                    <a:pt x="2651" y="288"/>
                  </a:lnTo>
                  <a:lnTo>
                    <a:pt x="2374" y="556"/>
                  </a:lnTo>
                  <a:lnTo>
                    <a:pt x="2096" y="288"/>
                  </a:lnTo>
                  <a:lnTo>
                    <a:pt x="1819" y="1"/>
                  </a:lnTo>
                  <a:close/>
                </a:path>
              </a:pathLst>
            </a:custGeom>
            <a:solidFill>
              <a:srgbClr val="8192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8" name="Google Shape;15266;p63">
              <a:extLst>
                <a:ext uri="{FF2B5EF4-FFF2-40B4-BE49-F238E27FC236}">
                  <a16:creationId xmlns:a16="http://schemas.microsoft.com/office/drawing/2014/main" id="{C2DFAB22-54AD-4729-9D7C-40355717AFA5}"/>
                </a:ext>
              </a:extLst>
            </p:cNvPr>
            <p:cNvSpPr/>
            <p:nvPr/>
          </p:nvSpPr>
          <p:spPr>
            <a:xfrm>
              <a:off x="5009217" y="3211402"/>
              <a:ext cx="51286" cy="65939"/>
            </a:xfrm>
            <a:custGeom>
              <a:avLst/>
              <a:gdLst/>
              <a:ahLst/>
              <a:cxnLst/>
              <a:rect l="l" t="t" r="r" b="b"/>
              <a:pathLst>
                <a:path w="1953" h="2511" extrusionOk="0">
                  <a:moveTo>
                    <a:pt x="1857" y="0"/>
                  </a:moveTo>
                  <a:lnTo>
                    <a:pt x="775" y="422"/>
                  </a:lnTo>
                  <a:cubicBezTo>
                    <a:pt x="306" y="613"/>
                    <a:pt x="0" y="1072"/>
                    <a:pt x="29" y="1580"/>
                  </a:cubicBezTo>
                  <a:lnTo>
                    <a:pt x="29" y="2288"/>
                  </a:lnTo>
                  <a:cubicBezTo>
                    <a:pt x="29" y="2411"/>
                    <a:pt x="134" y="2510"/>
                    <a:pt x="255" y="2510"/>
                  </a:cubicBezTo>
                  <a:cubicBezTo>
                    <a:pt x="266" y="2510"/>
                    <a:pt x="277" y="2509"/>
                    <a:pt x="287" y="2508"/>
                  </a:cubicBezTo>
                  <a:lnTo>
                    <a:pt x="345" y="2508"/>
                  </a:lnTo>
                  <a:lnTo>
                    <a:pt x="345" y="1580"/>
                  </a:lnTo>
                  <a:cubicBezTo>
                    <a:pt x="325" y="1072"/>
                    <a:pt x="622" y="613"/>
                    <a:pt x="1091" y="422"/>
                  </a:cubicBezTo>
                  <a:lnTo>
                    <a:pt x="1952" y="87"/>
                  </a:lnTo>
                  <a:lnTo>
                    <a:pt x="1857" y="0"/>
                  </a:lnTo>
                  <a:close/>
                </a:path>
              </a:pathLst>
            </a:custGeom>
            <a:solidFill>
              <a:srgbClr val="657A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89" name="Google Shape;15267;p63">
              <a:extLst>
                <a:ext uri="{FF2B5EF4-FFF2-40B4-BE49-F238E27FC236}">
                  <a16:creationId xmlns:a16="http://schemas.microsoft.com/office/drawing/2014/main" id="{87AFB6F9-F191-42CB-8F1C-12FE42A5F5D9}"/>
                </a:ext>
              </a:extLst>
            </p:cNvPr>
            <p:cNvSpPr/>
            <p:nvPr/>
          </p:nvSpPr>
          <p:spPr>
            <a:xfrm>
              <a:off x="5032825" y="3106861"/>
              <a:ext cx="79436" cy="56301"/>
            </a:xfrm>
            <a:custGeom>
              <a:avLst/>
              <a:gdLst/>
              <a:ahLst/>
              <a:cxnLst/>
              <a:rect l="l" t="t" r="r" b="b"/>
              <a:pathLst>
                <a:path w="3025" h="2144" extrusionOk="0">
                  <a:moveTo>
                    <a:pt x="2661" y="1847"/>
                  </a:moveTo>
                  <a:lnTo>
                    <a:pt x="2652" y="1857"/>
                  </a:lnTo>
                  <a:lnTo>
                    <a:pt x="2623" y="1876"/>
                  </a:lnTo>
                  <a:lnTo>
                    <a:pt x="2623" y="1876"/>
                  </a:lnTo>
                  <a:lnTo>
                    <a:pt x="2661" y="1847"/>
                  </a:lnTo>
                  <a:close/>
                  <a:moveTo>
                    <a:pt x="1455" y="0"/>
                  </a:moveTo>
                  <a:cubicBezTo>
                    <a:pt x="651" y="0"/>
                    <a:pt x="1" y="651"/>
                    <a:pt x="1" y="1455"/>
                  </a:cubicBezTo>
                  <a:lnTo>
                    <a:pt x="1" y="2144"/>
                  </a:lnTo>
                  <a:cubicBezTo>
                    <a:pt x="1" y="2144"/>
                    <a:pt x="326" y="2106"/>
                    <a:pt x="364" y="1943"/>
                  </a:cubicBezTo>
                  <a:cubicBezTo>
                    <a:pt x="383" y="1933"/>
                    <a:pt x="393" y="1914"/>
                    <a:pt x="403" y="1895"/>
                  </a:cubicBezTo>
                  <a:cubicBezTo>
                    <a:pt x="584" y="1895"/>
                    <a:pt x="1465" y="1886"/>
                    <a:pt x="1972" y="1273"/>
                  </a:cubicBezTo>
                  <a:cubicBezTo>
                    <a:pt x="2077" y="1570"/>
                    <a:pt x="2317" y="1799"/>
                    <a:pt x="2623" y="1886"/>
                  </a:cubicBezTo>
                  <a:cubicBezTo>
                    <a:pt x="2632" y="1905"/>
                    <a:pt x="2642" y="1924"/>
                    <a:pt x="2652" y="1943"/>
                  </a:cubicBezTo>
                  <a:cubicBezTo>
                    <a:pt x="2699" y="2106"/>
                    <a:pt x="3025" y="2134"/>
                    <a:pt x="3025" y="2134"/>
                  </a:cubicBezTo>
                  <a:lnTo>
                    <a:pt x="3025" y="1455"/>
                  </a:lnTo>
                  <a:cubicBezTo>
                    <a:pt x="3025" y="651"/>
                    <a:pt x="2374" y="0"/>
                    <a:pt x="1570" y="0"/>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0" name="Google Shape;15268;p63">
              <a:extLst>
                <a:ext uri="{FF2B5EF4-FFF2-40B4-BE49-F238E27FC236}">
                  <a16:creationId xmlns:a16="http://schemas.microsoft.com/office/drawing/2014/main" id="{BF96BE9A-BE94-410F-95FE-55721332FB64}"/>
                </a:ext>
              </a:extLst>
            </p:cNvPr>
            <p:cNvSpPr/>
            <p:nvPr/>
          </p:nvSpPr>
          <p:spPr>
            <a:xfrm>
              <a:off x="5032825" y="3106861"/>
              <a:ext cx="43014" cy="56301"/>
            </a:xfrm>
            <a:custGeom>
              <a:avLst/>
              <a:gdLst/>
              <a:ahLst/>
              <a:cxnLst/>
              <a:rect l="l" t="t" r="r" b="b"/>
              <a:pathLst>
                <a:path w="1638" h="2144" extrusionOk="0">
                  <a:moveTo>
                    <a:pt x="1455" y="0"/>
                  </a:moveTo>
                  <a:cubicBezTo>
                    <a:pt x="651" y="0"/>
                    <a:pt x="1" y="651"/>
                    <a:pt x="1" y="1455"/>
                  </a:cubicBezTo>
                  <a:lnTo>
                    <a:pt x="1" y="2144"/>
                  </a:lnTo>
                  <a:cubicBezTo>
                    <a:pt x="87" y="2134"/>
                    <a:pt x="173" y="2106"/>
                    <a:pt x="249" y="2067"/>
                  </a:cubicBezTo>
                  <a:lnTo>
                    <a:pt x="249" y="1828"/>
                  </a:lnTo>
                  <a:lnTo>
                    <a:pt x="259" y="1838"/>
                  </a:lnTo>
                  <a:lnTo>
                    <a:pt x="259" y="1455"/>
                  </a:lnTo>
                  <a:cubicBezTo>
                    <a:pt x="259" y="680"/>
                    <a:pt x="862" y="38"/>
                    <a:pt x="1637" y="0"/>
                  </a:cubicBezTo>
                  <a:close/>
                </a:path>
              </a:pathLst>
            </a:custGeom>
            <a:solidFill>
              <a:srgbClr val="657E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1" name="Google Shape;15269;p63">
              <a:extLst>
                <a:ext uri="{FF2B5EF4-FFF2-40B4-BE49-F238E27FC236}">
                  <a16:creationId xmlns:a16="http://schemas.microsoft.com/office/drawing/2014/main" id="{8311102B-DB5D-4E30-B85D-3DDF27656B7B}"/>
                </a:ext>
              </a:extLst>
            </p:cNvPr>
            <p:cNvSpPr/>
            <p:nvPr/>
          </p:nvSpPr>
          <p:spPr>
            <a:xfrm>
              <a:off x="5101442" y="3157385"/>
              <a:ext cx="17358" cy="23345"/>
            </a:xfrm>
            <a:custGeom>
              <a:avLst/>
              <a:gdLst/>
              <a:ahLst/>
              <a:cxnLst/>
              <a:rect l="l" t="t" r="r" b="b"/>
              <a:pathLst>
                <a:path w="661" h="889" extrusionOk="0">
                  <a:moveTo>
                    <a:pt x="183" y="0"/>
                  </a:moveTo>
                  <a:cubicBezTo>
                    <a:pt x="87" y="0"/>
                    <a:pt x="0" y="78"/>
                    <a:pt x="0" y="182"/>
                  </a:cubicBezTo>
                  <a:lnTo>
                    <a:pt x="0" y="708"/>
                  </a:lnTo>
                  <a:cubicBezTo>
                    <a:pt x="0" y="805"/>
                    <a:pt x="90" y="889"/>
                    <a:pt x="187" y="889"/>
                  </a:cubicBezTo>
                  <a:cubicBezTo>
                    <a:pt x="204" y="889"/>
                    <a:pt x="222" y="886"/>
                    <a:pt x="240" y="880"/>
                  </a:cubicBezTo>
                  <a:cubicBezTo>
                    <a:pt x="278" y="871"/>
                    <a:pt x="307" y="852"/>
                    <a:pt x="345" y="832"/>
                  </a:cubicBezTo>
                  <a:cubicBezTo>
                    <a:pt x="374" y="804"/>
                    <a:pt x="412" y="775"/>
                    <a:pt x="450" y="746"/>
                  </a:cubicBezTo>
                  <a:cubicBezTo>
                    <a:pt x="661" y="497"/>
                    <a:pt x="555" y="105"/>
                    <a:pt x="240" y="9"/>
                  </a:cubicBezTo>
                  <a:cubicBezTo>
                    <a:pt x="221" y="3"/>
                    <a:pt x="202" y="0"/>
                    <a:pt x="183"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2" name="Google Shape;15270;p63">
              <a:extLst>
                <a:ext uri="{FF2B5EF4-FFF2-40B4-BE49-F238E27FC236}">
                  <a16:creationId xmlns:a16="http://schemas.microsoft.com/office/drawing/2014/main" id="{5F9EB605-2C32-4F2F-89F1-907644CA6BAF}"/>
                </a:ext>
              </a:extLst>
            </p:cNvPr>
            <p:cNvSpPr/>
            <p:nvPr/>
          </p:nvSpPr>
          <p:spPr>
            <a:xfrm>
              <a:off x="5026286" y="3157359"/>
              <a:ext cx="17620" cy="23371"/>
            </a:xfrm>
            <a:custGeom>
              <a:avLst/>
              <a:gdLst/>
              <a:ahLst/>
              <a:cxnLst/>
              <a:rect l="l" t="t" r="r" b="b"/>
              <a:pathLst>
                <a:path w="671" h="890" extrusionOk="0">
                  <a:moveTo>
                    <a:pt x="484" y="1"/>
                  </a:moveTo>
                  <a:cubicBezTo>
                    <a:pt x="466" y="1"/>
                    <a:pt x="447" y="4"/>
                    <a:pt x="431" y="10"/>
                  </a:cubicBezTo>
                  <a:cubicBezTo>
                    <a:pt x="1" y="144"/>
                    <a:pt x="1" y="747"/>
                    <a:pt x="431" y="881"/>
                  </a:cubicBezTo>
                  <a:cubicBezTo>
                    <a:pt x="449" y="887"/>
                    <a:pt x="467" y="890"/>
                    <a:pt x="484" y="890"/>
                  </a:cubicBezTo>
                  <a:cubicBezTo>
                    <a:pt x="581" y="890"/>
                    <a:pt x="671" y="805"/>
                    <a:pt x="671" y="699"/>
                  </a:cubicBezTo>
                  <a:lnTo>
                    <a:pt x="671" y="183"/>
                  </a:lnTo>
                  <a:cubicBezTo>
                    <a:pt x="661" y="125"/>
                    <a:pt x="632" y="68"/>
                    <a:pt x="594" y="39"/>
                  </a:cubicBezTo>
                  <a:cubicBezTo>
                    <a:pt x="562" y="14"/>
                    <a:pt x="522" y="1"/>
                    <a:pt x="484"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3" name="Google Shape;15271;p63">
              <a:extLst>
                <a:ext uri="{FF2B5EF4-FFF2-40B4-BE49-F238E27FC236}">
                  <a16:creationId xmlns:a16="http://schemas.microsoft.com/office/drawing/2014/main" id="{78C2F8F2-F92E-4CED-87F7-C037C14ADF89}"/>
                </a:ext>
              </a:extLst>
            </p:cNvPr>
            <p:cNvSpPr/>
            <p:nvPr/>
          </p:nvSpPr>
          <p:spPr>
            <a:xfrm>
              <a:off x="5057956" y="3198272"/>
              <a:ext cx="29175" cy="33271"/>
            </a:xfrm>
            <a:custGeom>
              <a:avLst/>
              <a:gdLst/>
              <a:ahLst/>
              <a:cxnLst/>
              <a:rect l="l" t="t" r="r" b="b"/>
              <a:pathLst>
                <a:path w="1111" h="1267" extrusionOk="0">
                  <a:moveTo>
                    <a:pt x="198" y="0"/>
                  </a:moveTo>
                  <a:cubicBezTo>
                    <a:pt x="95" y="0"/>
                    <a:pt x="1" y="81"/>
                    <a:pt x="1" y="185"/>
                  </a:cubicBezTo>
                  <a:lnTo>
                    <a:pt x="1" y="721"/>
                  </a:lnTo>
                  <a:cubicBezTo>
                    <a:pt x="1" y="768"/>
                    <a:pt x="20" y="826"/>
                    <a:pt x="58" y="864"/>
                  </a:cubicBezTo>
                  <a:lnTo>
                    <a:pt x="422" y="1218"/>
                  </a:lnTo>
                  <a:cubicBezTo>
                    <a:pt x="460" y="1247"/>
                    <a:pt x="508" y="1266"/>
                    <a:pt x="556" y="1266"/>
                  </a:cubicBezTo>
                  <a:cubicBezTo>
                    <a:pt x="604" y="1266"/>
                    <a:pt x="651" y="1247"/>
                    <a:pt x="680" y="1218"/>
                  </a:cubicBezTo>
                  <a:lnTo>
                    <a:pt x="1063" y="816"/>
                  </a:lnTo>
                  <a:cubicBezTo>
                    <a:pt x="1092" y="788"/>
                    <a:pt x="1111" y="740"/>
                    <a:pt x="1111" y="692"/>
                  </a:cubicBezTo>
                  <a:lnTo>
                    <a:pt x="1111" y="194"/>
                  </a:lnTo>
                  <a:cubicBezTo>
                    <a:pt x="1111" y="137"/>
                    <a:pt x="1092" y="89"/>
                    <a:pt x="1063" y="60"/>
                  </a:cubicBezTo>
                  <a:cubicBezTo>
                    <a:pt x="1025" y="22"/>
                    <a:pt x="977" y="3"/>
                    <a:pt x="919" y="3"/>
                  </a:cubicBezTo>
                  <a:lnTo>
                    <a:pt x="881" y="3"/>
                  </a:lnTo>
                  <a:cubicBezTo>
                    <a:pt x="814" y="22"/>
                    <a:pt x="738" y="31"/>
                    <a:pt x="671" y="31"/>
                  </a:cubicBezTo>
                  <a:lnTo>
                    <a:pt x="450" y="31"/>
                  </a:lnTo>
                  <a:cubicBezTo>
                    <a:pt x="374" y="31"/>
                    <a:pt x="297" y="22"/>
                    <a:pt x="230" y="3"/>
                  </a:cubicBezTo>
                  <a:cubicBezTo>
                    <a:pt x="220" y="1"/>
                    <a:pt x="209" y="0"/>
                    <a:pt x="198"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4" name="Google Shape;15272;p63">
              <a:extLst>
                <a:ext uri="{FF2B5EF4-FFF2-40B4-BE49-F238E27FC236}">
                  <a16:creationId xmlns:a16="http://schemas.microsoft.com/office/drawing/2014/main" id="{44585FAB-A341-4B78-AFE2-DB02496326C2}"/>
                </a:ext>
              </a:extLst>
            </p:cNvPr>
            <p:cNvSpPr/>
            <p:nvPr/>
          </p:nvSpPr>
          <p:spPr>
            <a:xfrm>
              <a:off x="5057956" y="3198508"/>
              <a:ext cx="17883" cy="33350"/>
            </a:xfrm>
            <a:custGeom>
              <a:avLst/>
              <a:gdLst/>
              <a:ahLst/>
              <a:cxnLst/>
              <a:rect l="l" t="t" r="r" b="b"/>
              <a:pathLst>
                <a:path w="681" h="1270" extrusionOk="0">
                  <a:moveTo>
                    <a:pt x="189" y="1"/>
                  </a:moveTo>
                  <a:cubicBezTo>
                    <a:pt x="87" y="1"/>
                    <a:pt x="1" y="81"/>
                    <a:pt x="1" y="185"/>
                  </a:cubicBezTo>
                  <a:lnTo>
                    <a:pt x="1" y="721"/>
                  </a:lnTo>
                  <a:cubicBezTo>
                    <a:pt x="1" y="769"/>
                    <a:pt x="20" y="826"/>
                    <a:pt x="58" y="865"/>
                  </a:cubicBezTo>
                  <a:lnTo>
                    <a:pt x="422" y="1219"/>
                  </a:lnTo>
                  <a:cubicBezTo>
                    <a:pt x="453" y="1250"/>
                    <a:pt x="492" y="1269"/>
                    <a:pt x="531" y="1269"/>
                  </a:cubicBezTo>
                  <a:cubicBezTo>
                    <a:pt x="539" y="1269"/>
                    <a:pt x="548" y="1268"/>
                    <a:pt x="556" y="1267"/>
                  </a:cubicBezTo>
                  <a:cubicBezTo>
                    <a:pt x="604" y="1267"/>
                    <a:pt x="651" y="1247"/>
                    <a:pt x="680" y="1219"/>
                  </a:cubicBezTo>
                  <a:cubicBezTo>
                    <a:pt x="642" y="1209"/>
                    <a:pt x="613" y="1190"/>
                    <a:pt x="594" y="1161"/>
                  </a:cubicBezTo>
                  <a:lnTo>
                    <a:pt x="221" y="798"/>
                  </a:lnTo>
                  <a:cubicBezTo>
                    <a:pt x="183" y="759"/>
                    <a:pt x="163" y="712"/>
                    <a:pt x="163" y="664"/>
                  </a:cubicBezTo>
                  <a:lnTo>
                    <a:pt x="163" y="128"/>
                  </a:lnTo>
                  <a:cubicBezTo>
                    <a:pt x="163" y="80"/>
                    <a:pt x="183" y="42"/>
                    <a:pt x="221" y="3"/>
                  </a:cubicBezTo>
                  <a:cubicBezTo>
                    <a:pt x="210" y="2"/>
                    <a:pt x="199" y="1"/>
                    <a:pt x="189" y="1"/>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5" name="Google Shape;15273;p63">
              <a:extLst>
                <a:ext uri="{FF2B5EF4-FFF2-40B4-BE49-F238E27FC236}">
                  <a16:creationId xmlns:a16="http://schemas.microsoft.com/office/drawing/2014/main" id="{9A67074B-7A33-497F-8429-ECF95A63DA73}"/>
                </a:ext>
              </a:extLst>
            </p:cNvPr>
            <p:cNvSpPr/>
            <p:nvPr/>
          </p:nvSpPr>
          <p:spPr>
            <a:xfrm>
              <a:off x="5041386" y="3139844"/>
              <a:ext cx="62341" cy="66805"/>
            </a:xfrm>
            <a:custGeom>
              <a:avLst/>
              <a:gdLst/>
              <a:ahLst/>
              <a:cxnLst/>
              <a:rect l="l" t="t" r="r" b="b"/>
              <a:pathLst>
                <a:path w="2374" h="2544" extrusionOk="0">
                  <a:moveTo>
                    <a:pt x="1648" y="0"/>
                  </a:moveTo>
                  <a:cubicBezTo>
                    <a:pt x="1633" y="0"/>
                    <a:pt x="1619" y="6"/>
                    <a:pt x="1608" y="17"/>
                  </a:cubicBezTo>
                  <a:cubicBezTo>
                    <a:pt x="1349" y="208"/>
                    <a:pt x="1053" y="352"/>
                    <a:pt x="747" y="438"/>
                  </a:cubicBezTo>
                  <a:cubicBezTo>
                    <a:pt x="651" y="467"/>
                    <a:pt x="555" y="486"/>
                    <a:pt x="459" y="505"/>
                  </a:cubicBezTo>
                  <a:cubicBezTo>
                    <a:pt x="364" y="524"/>
                    <a:pt x="268" y="534"/>
                    <a:pt x="172" y="543"/>
                  </a:cubicBezTo>
                  <a:cubicBezTo>
                    <a:pt x="77" y="543"/>
                    <a:pt x="0" y="630"/>
                    <a:pt x="0" y="725"/>
                  </a:cubicBezTo>
                  <a:lnTo>
                    <a:pt x="0" y="1472"/>
                  </a:lnTo>
                  <a:cubicBezTo>
                    <a:pt x="0" y="2065"/>
                    <a:pt x="479" y="2544"/>
                    <a:pt x="1072" y="2544"/>
                  </a:cubicBezTo>
                  <a:lnTo>
                    <a:pt x="1302" y="2544"/>
                  </a:lnTo>
                  <a:cubicBezTo>
                    <a:pt x="1895" y="2544"/>
                    <a:pt x="2373" y="2065"/>
                    <a:pt x="2373" y="1472"/>
                  </a:cubicBezTo>
                  <a:lnTo>
                    <a:pt x="2373" y="697"/>
                  </a:lnTo>
                  <a:cubicBezTo>
                    <a:pt x="2373" y="620"/>
                    <a:pt x="2326" y="553"/>
                    <a:pt x="2259" y="524"/>
                  </a:cubicBezTo>
                  <a:cubicBezTo>
                    <a:pt x="2239" y="515"/>
                    <a:pt x="2220" y="505"/>
                    <a:pt x="2201" y="496"/>
                  </a:cubicBezTo>
                  <a:cubicBezTo>
                    <a:pt x="1991" y="409"/>
                    <a:pt x="1818" y="256"/>
                    <a:pt x="1713" y="55"/>
                  </a:cubicBezTo>
                  <a:lnTo>
                    <a:pt x="1704" y="36"/>
                  </a:lnTo>
                  <a:cubicBezTo>
                    <a:pt x="1692" y="13"/>
                    <a:pt x="1670" y="0"/>
                    <a:pt x="1648" y="0"/>
                  </a:cubicBezTo>
                  <a:close/>
                </a:path>
              </a:pathLst>
            </a:custGeom>
            <a:solidFill>
              <a:srgbClr val="CBD6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sp>
          <p:nvSpPr>
            <p:cNvPr id="296" name="Google Shape;15274;p63">
              <a:extLst>
                <a:ext uri="{FF2B5EF4-FFF2-40B4-BE49-F238E27FC236}">
                  <a16:creationId xmlns:a16="http://schemas.microsoft.com/office/drawing/2014/main" id="{72BD1AD4-8B71-4401-B7C6-47876315ED11}"/>
                </a:ext>
              </a:extLst>
            </p:cNvPr>
            <p:cNvSpPr/>
            <p:nvPr/>
          </p:nvSpPr>
          <p:spPr>
            <a:xfrm>
              <a:off x="5041386" y="3139844"/>
              <a:ext cx="45246" cy="67068"/>
            </a:xfrm>
            <a:custGeom>
              <a:avLst/>
              <a:gdLst/>
              <a:ahLst/>
              <a:cxnLst/>
              <a:rect l="l" t="t" r="r" b="b"/>
              <a:pathLst>
                <a:path w="1723" h="2554" extrusionOk="0">
                  <a:moveTo>
                    <a:pt x="1648" y="0"/>
                  </a:moveTo>
                  <a:cubicBezTo>
                    <a:pt x="1633" y="0"/>
                    <a:pt x="1619" y="6"/>
                    <a:pt x="1608" y="17"/>
                  </a:cubicBezTo>
                  <a:cubicBezTo>
                    <a:pt x="1349" y="208"/>
                    <a:pt x="1053" y="352"/>
                    <a:pt x="747" y="438"/>
                  </a:cubicBezTo>
                  <a:cubicBezTo>
                    <a:pt x="651" y="467"/>
                    <a:pt x="555" y="486"/>
                    <a:pt x="459" y="505"/>
                  </a:cubicBezTo>
                  <a:cubicBezTo>
                    <a:pt x="364" y="524"/>
                    <a:pt x="268" y="534"/>
                    <a:pt x="172" y="543"/>
                  </a:cubicBezTo>
                  <a:cubicBezTo>
                    <a:pt x="67" y="553"/>
                    <a:pt x="0" y="630"/>
                    <a:pt x="0" y="725"/>
                  </a:cubicBezTo>
                  <a:lnTo>
                    <a:pt x="0" y="1472"/>
                  </a:lnTo>
                  <a:cubicBezTo>
                    <a:pt x="0" y="2065"/>
                    <a:pt x="479" y="2553"/>
                    <a:pt x="1072" y="2553"/>
                  </a:cubicBezTo>
                  <a:lnTo>
                    <a:pt x="1292" y="2553"/>
                  </a:lnTo>
                  <a:cubicBezTo>
                    <a:pt x="699" y="2553"/>
                    <a:pt x="220" y="2065"/>
                    <a:pt x="220" y="1472"/>
                  </a:cubicBezTo>
                  <a:lnTo>
                    <a:pt x="220" y="725"/>
                  </a:lnTo>
                  <a:cubicBezTo>
                    <a:pt x="220" y="630"/>
                    <a:pt x="287" y="553"/>
                    <a:pt x="392" y="543"/>
                  </a:cubicBezTo>
                  <a:cubicBezTo>
                    <a:pt x="488" y="534"/>
                    <a:pt x="584" y="524"/>
                    <a:pt x="680" y="505"/>
                  </a:cubicBezTo>
                  <a:cubicBezTo>
                    <a:pt x="775" y="486"/>
                    <a:pt x="871" y="467"/>
                    <a:pt x="967" y="438"/>
                  </a:cubicBezTo>
                  <a:cubicBezTo>
                    <a:pt x="1235" y="362"/>
                    <a:pt x="1493" y="247"/>
                    <a:pt x="1723" y="84"/>
                  </a:cubicBezTo>
                  <a:lnTo>
                    <a:pt x="1713" y="55"/>
                  </a:lnTo>
                  <a:lnTo>
                    <a:pt x="1704" y="36"/>
                  </a:lnTo>
                  <a:cubicBezTo>
                    <a:pt x="1692" y="13"/>
                    <a:pt x="1670" y="0"/>
                    <a:pt x="1648" y="0"/>
                  </a:cubicBezTo>
                  <a:close/>
                </a:path>
              </a:pathLst>
            </a:custGeom>
            <a:solidFill>
              <a:srgbClr val="B9C7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a:latin typeface="Century Gothic" panose="020B0502020202020204" pitchFamily="34" charset="0"/>
              </a:endParaRPr>
            </a:p>
          </p:txBody>
        </p:sp>
      </p:grpSp>
      <p:sp>
        <p:nvSpPr>
          <p:cNvPr id="297" name="CasellaDiTesto 296">
            <a:extLst>
              <a:ext uri="{FF2B5EF4-FFF2-40B4-BE49-F238E27FC236}">
                <a16:creationId xmlns:a16="http://schemas.microsoft.com/office/drawing/2014/main" id="{8378C74E-8484-41A0-900C-A974571DE7FB}"/>
              </a:ext>
            </a:extLst>
          </p:cNvPr>
          <p:cNvSpPr txBox="1"/>
          <p:nvPr/>
        </p:nvSpPr>
        <p:spPr>
          <a:xfrm>
            <a:off x="1739243" y="4866513"/>
            <a:ext cx="2264921" cy="523220"/>
          </a:xfrm>
          <a:prstGeom prst="rect">
            <a:avLst/>
          </a:prstGeom>
          <a:noFill/>
        </p:spPr>
        <p:txBody>
          <a:bodyPr wrap="square" rtlCol="0">
            <a:spAutoFit/>
          </a:bodyPr>
          <a:lstStyle/>
          <a:p>
            <a:r>
              <a:rPr lang="it-IT" sz="1400" dirty="0">
                <a:solidFill>
                  <a:srgbClr val="1F3D5F"/>
                </a:solidFill>
                <a:latin typeface="Century Gothic" panose="020B0502020202020204" pitchFamily="34" charset="0"/>
              </a:rPr>
              <a:t>Recruitment &amp; </a:t>
            </a:r>
            <a:r>
              <a:rPr lang="it-IT" sz="1400" dirty="0" err="1">
                <a:solidFill>
                  <a:srgbClr val="1F3D5F"/>
                </a:solidFill>
                <a:latin typeface="Century Gothic" panose="020B0502020202020204" pitchFamily="34" charset="0"/>
              </a:rPr>
              <a:t>Working</a:t>
            </a:r>
            <a:r>
              <a:rPr lang="it-IT" sz="1400" dirty="0">
                <a:solidFill>
                  <a:srgbClr val="1F3D5F"/>
                </a:solidFill>
                <a:latin typeface="Century Gothic" panose="020B0502020202020204" pitchFamily="34" charset="0"/>
              </a:rPr>
              <a:t> Conditions</a:t>
            </a:r>
          </a:p>
        </p:txBody>
      </p:sp>
      <p:sp>
        <p:nvSpPr>
          <p:cNvPr id="250" name="AutoShape 2" descr="bandiera dell'Unione europea e mappa di: immagine vettoriale stock (royalty  free) 753542980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AutoShape 4" descr="bandiera dell'Unione europea e mappa di: immagine vettoriale stock (royalty  free) 753542980 | Shutte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972167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314763" y="2420888"/>
            <a:ext cx="10127497" cy="3449983"/>
          </a:xfrm>
          <a:prstGeom prst="rect">
            <a:avLst/>
          </a:prstGeom>
        </p:spPr>
        <p:txBody>
          <a:bodyPr vert="horz" wrap="square" lIns="0" tIns="10478" rIns="0" bIns="0" rtlCol="0">
            <a:spAutoFit/>
          </a:bodyPr>
          <a:lstStyle/>
          <a:p>
            <a:pPr marL="352425" marR="2992278" indent="-342900">
              <a:spcAft>
                <a:spcPts val="600"/>
              </a:spcAft>
              <a:buFont typeface="Wingdings" panose="05000000000000000000" pitchFamily="2" charset="2"/>
              <a:buChar char="q"/>
            </a:pPr>
            <a:r>
              <a:rPr lang="en-US" sz="2200" spc="-11" dirty="0">
                <a:solidFill>
                  <a:srgbClr val="1F3D5F"/>
                </a:solidFill>
                <a:cs typeface="Calibri"/>
              </a:rPr>
              <a:t>Fostering </a:t>
            </a:r>
            <a:r>
              <a:rPr lang="en-US" sz="2200" b="1" spc="-4" dirty="0">
                <a:solidFill>
                  <a:srgbClr val="1F3D5F"/>
                </a:solidFill>
                <a:cs typeface="Calibri"/>
              </a:rPr>
              <a:t>new </a:t>
            </a:r>
            <a:r>
              <a:rPr lang="en-US" sz="2200" b="1" dirty="0">
                <a:solidFill>
                  <a:srgbClr val="1F3D5F"/>
                </a:solidFill>
                <a:cs typeface="Calibri"/>
              </a:rPr>
              <a:t>Skills </a:t>
            </a:r>
            <a:r>
              <a:rPr lang="en-US" sz="2200" b="1" spc="4" dirty="0">
                <a:solidFill>
                  <a:srgbClr val="1F3D5F"/>
                </a:solidFill>
                <a:cs typeface="Calibri"/>
              </a:rPr>
              <a:t> </a:t>
            </a:r>
            <a:r>
              <a:rPr lang="en-US" sz="2200" spc="-8" dirty="0">
                <a:solidFill>
                  <a:srgbClr val="1F3D5F"/>
                </a:solidFill>
                <a:cs typeface="Calibri"/>
              </a:rPr>
              <a:t>through </a:t>
            </a:r>
            <a:r>
              <a:rPr lang="en-US" sz="2200" spc="-11" dirty="0">
                <a:solidFill>
                  <a:srgbClr val="1F3D5F"/>
                </a:solidFill>
                <a:cs typeface="Calibri"/>
              </a:rPr>
              <a:t>Excellent</a:t>
            </a:r>
            <a:r>
              <a:rPr lang="en-US" sz="2200" spc="-8" dirty="0">
                <a:solidFill>
                  <a:srgbClr val="1F3D5F"/>
                </a:solidFill>
                <a:cs typeface="Calibri"/>
              </a:rPr>
              <a:t> </a:t>
            </a:r>
            <a:r>
              <a:rPr lang="en-US" sz="2200" spc="-19" dirty="0">
                <a:solidFill>
                  <a:srgbClr val="1F3D5F"/>
                </a:solidFill>
                <a:cs typeface="Calibri"/>
              </a:rPr>
              <a:t>Training, </a:t>
            </a:r>
            <a:r>
              <a:rPr lang="en-US" sz="2200" spc="-4" dirty="0">
                <a:solidFill>
                  <a:srgbClr val="1F3D5F"/>
                </a:solidFill>
                <a:cs typeface="Segoe UI Light"/>
              </a:rPr>
              <a:t>Knowledge </a:t>
            </a:r>
            <a:r>
              <a:rPr lang="en-US" sz="2200" spc="-8" dirty="0">
                <a:solidFill>
                  <a:srgbClr val="1F3D5F"/>
                </a:solidFill>
                <a:cs typeface="Segoe UI Light"/>
              </a:rPr>
              <a:t>and </a:t>
            </a:r>
            <a:r>
              <a:rPr lang="en-US" sz="2200" spc="-4" dirty="0">
                <a:solidFill>
                  <a:srgbClr val="1F3D5F"/>
                </a:solidFill>
                <a:cs typeface="Segoe UI Light"/>
              </a:rPr>
              <a:t> </a:t>
            </a:r>
            <a:r>
              <a:rPr lang="en-US" sz="2200" spc="-8" dirty="0">
                <a:solidFill>
                  <a:srgbClr val="1F3D5F"/>
                </a:solidFill>
                <a:cs typeface="Segoe UI Light"/>
              </a:rPr>
              <a:t>Innovation</a:t>
            </a:r>
          </a:p>
          <a:p>
            <a:pPr marL="352425" marR="2992278" indent="-342900">
              <a:spcAft>
                <a:spcPts val="600"/>
              </a:spcAft>
              <a:buFont typeface="Wingdings" panose="05000000000000000000" pitchFamily="2" charset="2"/>
              <a:buChar char="q"/>
            </a:pPr>
            <a:r>
              <a:rPr lang="en-US" sz="2200" spc="-8" dirty="0">
                <a:solidFill>
                  <a:srgbClr val="1F3D5F"/>
                </a:solidFill>
                <a:cs typeface="Segoe UI Light"/>
              </a:rPr>
              <a:t>Contribute </a:t>
            </a:r>
            <a:r>
              <a:rPr lang="en-US" sz="2200" spc="-4" dirty="0">
                <a:solidFill>
                  <a:srgbClr val="1F3D5F"/>
                </a:solidFill>
                <a:cs typeface="Segoe UI Light"/>
              </a:rPr>
              <a:t>to Excellent </a:t>
            </a:r>
            <a:r>
              <a:rPr lang="en-US" sz="2200" spc="-8" dirty="0">
                <a:solidFill>
                  <a:srgbClr val="1F3D5F"/>
                </a:solidFill>
                <a:cs typeface="Segoe UI Light"/>
              </a:rPr>
              <a:t>research, </a:t>
            </a:r>
            <a:r>
              <a:rPr lang="en-US" sz="2200" b="1" spc="-4" dirty="0">
                <a:solidFill>
                  <a:srgbClr val="1F3D5F"/>
                </a:solidFill>
                <a:cs typeface="Segoe UI Light"/>
              </a:rPr>
              <a:t>boosting</a:t>
            </a:r>
            <a:r>
              <a:rPr lang="en-US" sz="2200" b="1" spc="-45" dirty="0">
                <a:solidFill>
                  <a:srgbClr val="1F3D5F"/>
                </a:solidFill>
                <a:cs typeface="Segoe UI Light"/>
              </a:rPr>
              <a:t> </a:t>
            </a:r>
            <a:r>
              <a:rPr lang="en-US" sz="2200" b="1" spc="-8" dirty="0">
                <a:solidFill>
                  <a:srgbClr val="1F3D5F"/>
                </a:solidFill>
                <a:cs typeface="Segoe UI Light"/>
              </a:rPr>
              <a:t>jobs </a:t>
            </a:r>
            <a:r>
              <a:rPr lang="en-US" sz="2200" spc="-8" dirty="0">
                <a:solidFill>
                  <a:srgbClr val="1F3D5F"/>
                </a:solidFill>
                <a:cs typeface="Segoe UI Light"/>
              </a:rPr>
              <a:t>and international </a:t>
            </a:r>
            <a:r>
              <a:rPr lang="en-US" sz="2200" spc="-4" dirty="0">
                <a:solidFill>
                  <a:srgbClr val="1F3D5F"/>
                </a:solidFill>
                <a:cs typeface="Segoe UI Light"/>
              </a:rPr>
              <a:t>experience</a:t>
            </a:r>
          </a:p>
          <a:p>
            <a:pPr marL="352425" marR="2992278" indent="-342900">
              <a:spcAft>
                <a:spcPts val="600"/>
              </a:spcAft>
              <a:buFont typeface="Wingdings" panose="05000000000000000000" pitchFamily="2" charset="2"/>
              <a:buChar char="q"/>
            </a:pPr>
            <a:r>
              <a:rPr lang="it-IT" sz="2200" b="1" spc="-8" dirty="0">
                <a:solidFill>
                  <a:srgbClr val="1F3D5F"/>
                </a:solidFill>
                <a:cs typeface="Calibri"/>
              </a:rPr>
              <a:t>T</a:t>
            </a:r>
            <a:r>
              <a:rPr sz="2200" b="1" spc="-8" dirty="0">
                <a:solidFill>
                  <a:srgbClr val="1F3D5F"/>
                </a:solidFill>
                <a:cs typeface="Calibri"/>
              </a:rPr>
              <a:t>raining</a:t>
            </a:r>
            <a:r>
              <a:rPr sz="2200" spc="-8" dirty="0">
                <a:solidFill>
                  <a:srgbClr val="1F3D5F"/>
                </a:solidFill>
                <a:cs typeface="Calibri"/>
              </a:rPr>
              <a:t>,</a:t>
            </a:r>
            <a:r>
              <a:rPr sz="2200" spc="11" dirty="0">
                <a:solidFill>
                  <a:srgbClr val="1F3D5F"/>
                </a:solidFill>
                <a:cs typeface="Calibri"/>
              </a:rPr>
              <a:t> </a:t>
            </a:r>
            <a:r>
              <a:rPr lang="it-IT" sz="2200" b="1" spc="-4" dirty="0">
                <a:solidFill>
                  <a:srgbClr val="1F3D5F"/>
                </a:solidFill>
                <a:cs typeface="Calibri"/>
              </a:rPr>
              <a:t>S</a:t>
            </a:r>
            <a:r>
              <a:rPr sz="2200" b="1" spc="-4" dirty="0" err="1">
                <a:solidFill>
                  <a:srgbClr val="1F3D5F"/>
                </a:solidFill>
                <a:cs typeface="Calibri"/>
              </a:rPr>
              <a:t>upervision</a:t>
            </a:r>
            <a:r>
              <a:rPr sz="2200" b="1" spc="30" dirty="0">
                <a:solidFill>
                  <a:srgbClr val="1F3D5F"/>
                </a:solidFill>
                <a:cs typeface="Calibri"/>
              </a:rPr>
              <a:t> </a:t>
            </a:r>
            <a:r>
              <a:rPr sz="2200" spc="-4" dirty="0">
                <a:solidFill>
                  <a:srgbClr val="1F3D5F"/>
                </a:solidFill>
                <a:cs typeface="Calibri"/>
              </a:rPr>
              <a:t>and</a:t>
            </a:r>
            <a:r>
              <a:rPr sz="2200" spc="4" dirty="0">
                <a:solidFill>
                  <a:srgbClr val="1F3D5F"/>
                </a:solidFill>
                <a:cs typeface="Calibri"/>
              </a:rPr>
              <a:t> </a:t>
            </a:r>
            <a:r>
              <a:rPr lang="it-IT" sz="2200" b="1" spc="-11" dirty="0">
                <a:solidFill>
                  <a:srgbClr val="1F3D5F"/>
                </a:solidFill>
                <a:cs typeface="Calibri"/>
              </a:rPr>
              <a:t>C</a:t>
            </a:r>
            <a:r>
              <a:rPr sz="2200" b="1" spc="-11" dirty="0" err="1">
                <a:solidFill>
                  <a:srgbClr val="1F3D5F"/>
                </a:solidFill>
                <a:cs typeface="Calibri"/>
              </a:rPr>
              <a:t>areer</a:t>
            </a:r>
            <a:r>
              <a:rPr sz="2200" b="1" spc="-15" dirty="0">
                <a:solidFill>
                  <a:srgbClr val="1F3D5F"/>
                </a:solidFill>
                <a:cs typeface="Calibri"/>
              </a:rPr>
              <a:t> </a:t>
            </a:r>
            <a:r>
              <a:rPr sz="2200" b="1" spc="-4" dirty="0">
                <a:solidFill>
                  <a:srgbClr val="1F3D5F"/>
                </a:solidFill>
                <a:cs typeface="Calibri"/>
              </a:rPr>
              <a:t>guidance</a:t>
            </a:r>
            <a:r>
              <a:rPr sz="2200" b="1" dirty="0">
                <a:solidFill>
                  <a:srgbClr val="1F3D5F"/>
                </a:solidFill>
                <a:cs typeface="Calibri"/>
              </a:rPr>
              <a:t> </a:t>
            </a:r>
            <a:r>
              <a:rPr sz="2200" spc="-11" dirty="0">
                <a:solidFill>
                  <a:srgbClr val="1F3D5F"/>
                </a:solidFill>
                <a:cs typeface="Calibri"/>
              </a:rPr>
              <a:t>provided</a:t>
            </a:r>
            <a:endParaRPr lang="it-IT" sz="2200" spc="-11" dirty="0">
              <a:solidFill>
                <a:srgbClr val="1F3D5F"/>
              </a:solidFill>
              <a:cs typeface="Calibri"/>
            </a:endParaRPr>
          </a:p>
          <a:p>
            <a:pPr marL="352425" marR="2992278" indent="-342900">
              <a:spcAft>
                <a:spcPts val="600"/>
              </a:spcAft>
              <a:buFont typeface="Wingdings" panose="05000000000000000000" pitchFamily="2" charset="2"/>
              <a:buChar char="q"/>
            </a:pPr>
            <a:r>
              <a:rPr lang="en-US" sz="2200" spc="-15" dirty="0">
                <a:solidFill>
                  <a:srgbClr val="1F3D5F"/>
                </a:solidFill>
                <a:cs typeface="Calibri"/>
              </a:rPr>
              <a:t>From </a:t>
            </a:r>
            <a:r>
              <a:rPr lang="en-US" sz="2200" spc="-4" dirty="0">
                <a:solidFill>
                  <a:srgbClr val="1F3D5F"/>
                </a:solidFill>
                <a:cs typeface="Calibri"/>
              </a:rPr>
              <a:t>basic </a:t>
            </a:r>
            <a:r>
              <a:rPr lang="en-US" sz="2200" dirty="0">
                <a:solidFill>
                  <a:srgbClr val="1F3D5F"/>
                </a:solidFill>
                <a:cs typeface="Calibri"/>
              </a:rPr>
              <a:t> </a:t>
            </a:r>
            <a:r>
              <a:rPr lang="en-US" sz="2200" spc="-19" dirty="0">
                <a:solidFill>
                  <a:srgbClr val="1F3D5F"/>
                </a:solidFill>
                <a:cs typeface="Calibri"/>
              </a:rPr>
              <a:t>research </a:t>
            </a:r>
            <a:r>
              <a:rPr lang="en-US" sz="2200" spc="-23" dirty="0">
                <a:solidFill>
                  <a:srgbClr val="1F3D5F"/>
                </a:solidFill>
                <a:cs typeface="Calibri"/>
              </a:rPr>
              <a:t>to </a:t>
            </a:r>
            <a:r>
              <a:rPr lang="en-US" sz="2200" spc="-26" dirty="0">
                <a:solidFill>
                  <a:srgbClr val="1F3D5F"/>
                </a:solidFill>
                <a:cs typeface="Calibri"/>
              </a:rPr>
              <a:t>market </a:t>
            </a:r>
            <a:r>
              <a:rPr lang="en-US" sz="2200" spc="-533" dirty="0">
                <a:solidFill>
                  <a:srgbClr val="1F3D5F"/>
                </a:solidFill>
                <a:cs typeface="Calibri"/>
              </a:rPr>
              <a:t> </a:t>
            </a:r>
            <a:r>
              <a:rPr lang="en-US" sz="2200" spc="-26" dirty="0">
                <a:solidFill>
                  <a:srgbClr val="1F3D5F"/>
                </a:solidFill>
                <a:cs typeface="Calibri"/>
              </a:rPr>
              <a:t>take-up</a:t>
            </a:r>
            <a:r>
              <a:rPr lang="en-US" sz="2200" spc="-11" dirty="0">
                <a:solidFill>
                  <a:srgbClr val="1F3D5F"/>
                </a:solidFill>
                <a:cs typeface="Calibri"/>
              </a:rPr>
              <a:t> collaborations </a:t>
            </a:r>
            <a:r>
              <a:rPr lang="en-US" sz="2200" spc="-19" dirty="0">
                <a:solidFill>
                  <a:srgbClr val="1F3D5F"/>
                </a:solidFill>
                <a:cs typeface="Calibri"/>
              </a:rPr>
              <a:t>fostered </a:t>
            </a:r>
            <a:r>
              <a:rPr lang="en-US" sz="2200" spc="-461" dirty="0">
                <a:solidFill>
                  <a:srgbClr val="1F3D5F"/>
                </a:solidFill>
                <a:cs typeface="Calibri"/>
              </a:rPr>
              <a:t> </a:t>
            </a:r>
            <a:r>
              <a:rPr lang="en-US" sz="2200" b="1" spc="-8" dirty="0">
                <a:solidFill>
                  <a:srgbClr val="1F3D5F"/>
                </a:solidFill>
                <a:cs typeface="Calibri"/>
              </a:rPr>
              <a:t>knowledge </a:t>
            </a:r>
            <a:r>
              <a:rPr lang="en-US" sz="2200" b="1" spc="-19" dirty="0">
                <a:solidFill>
                  <a:srgbClr val="1F3D5F"/>
                </a:solidFill>
                <a:cs typeface="Calibri"/>
              </a:rPr>
              <a:t>transferred </a:t>
            </a:r>
          </a:p>
          <a:p>
            <a:pPr marL="352425" marR="2992278" indent="-342900">
              <a:spcAft>
                <a:spcPts val="600"/>
              </a:spcAft>
              <a:buFont typeface="Wingdings" panose="05000000000000000000" pitchFamily="2" charset="2"/>
              <a:buChar char="q"/>
            </a:pPr>
            <a:r>
              <a:rPr lang="en-US" sz="2200" b="1" spc="-19" dirty="0">
                <a:solidFill>
                  <a:srgbClr val="1F3D5F"/>
                </a:solidFill>
                <a:cs typeface="Calibri"/>
              </a:rPr>
              <a:t>R</a:t>
            </a:r>
            <a:r>
              <a:rPr lang="en-US" sz="2200" b="1" spc="-4" dirty="0">
                <a:solidFill>
                  <a:srgbClr val="1F3D5F"/>
                </a:solidFill>
                <a:cs typeface="Calibri"/>
              </a:rPr>
              <a:t>&amp;I</a:t>
            </a:r>
            <a:r>
              <a:rPr lang="en-US" sz="2200" spc="-23" dirty="0">
                <a:solidFill>
                  <a:srgbClr val="1F3D5F"/>
                </a:solidFill>
                <a:cs typeface="Calibri"/>
              </a:rPr>
              <a:t> </a:t>
            </a:r>
            <a:r>
              <a:rPr lang="en-US" sz="2200" spc="-4" dirty="0">
                <a:solidFill>
                  <a:srgbClr val="1F3D5F"/>
                </a:solidFill>
                <a:cs typeface="Calibri"/>
              </a:rPr>
              <a:t>methodologies</a:t>
            </a:r>
            <a:r>
              <a:rPr lang="en-US" sz="2200" spc="-11" dirty="0">
                <a:solidFill>
                  <a:srgbClr val="1F3D5F"/>
                </a:solidFill>
                <a:cs typeface="Calibri"/>
              </a:rPr>
              <a:t> </a:t>
            </a:r>
            <a:r>
              <a:rPr lang="en-US" sz="2200" spc="-4" dirty="0">
                <a:solidFill>
                  <a:srgbClr val="1F3D5F"/>
                </a:solidFill>
                <a:cs typeface="Calibri"/>
              </a:rPr>
              <a:t>applied </a:t>
            </a:r>
            <a:r>
              <a:rPr lang="en-US" sz="2200" spc="-461" dirty="0">
                <a:solidFill>
                  <a:srgbClr val="1F3D5F"/>
                </a:solidFill>
                <a:cs typeface="Calibri"/>
              </a:rPr>
              <a:t> </a:t>
            </a:r>
            <a:r>
              <a:rPr lang="en-US" sz="2200" spc="-4" dirty="0">
                <a:solidFill>
                  <a:srgbClr val="1F3D5F"/>
                </a:solidFill>
                <a:cs typeface="Calibri"/>
              </a:rPr>
              <a:t>the</a:t>
            </a:r>
            <a:r>
              <a:rPr lang="en-US" sz="2200" dirty="0">
                <a:solidFill>
                  <a:srgbClr val="1F3D5F"/>
                </a:solidFill>
                <a:cs typeface="Calibri"/>
              </a:rPr>
              <a:t> </a:t>
            </a:r>
            <a:r>
              <a:rPr lang="en-US" sz="2200" spc="-11" dirty="0">
                <a:solidFill>
                  <a:srgbClr val="1F3D5F"/>
                </a:solidFill>
                <a:cs typeface="Calibri"/>
              </a:rPr>
              <a:t>research</a:t>
            </a:r>
            <a:r>
              <a:rPr lang="en-US" sz="2200" spc="-8" dirty="0">
                <a:solidFill>
                  <a:srgbClr val="1F3D5F"/>
                </a:solidFill>
                <a:cs typeface="Calibri"/>
              </a:rPr>
              <a:t> conducted</a:t>
            </a:r>
          </a:p>
          <a:p>
            <a:pPr marL="9525">
              <a:spcBef>
                <a:spcPts val="311"/>
              </a:spcBef>
            </a:pPr>
            <a:endParaRPr sz="2000" dirty="0">
              <a:cs typeface="Calibri"/>
            </a:endParaRPr>
          </a:p>
        </p:txBody>
      </p:sp>
      <p:grpSp>
        <p:nvGrpSpPr>
          <p:cNvPr id="13" name="Google Shape;13204;p63">
            <a:extLst>
              <a:ext uri="{FF2B5EF4-FFF2-40B4-BE49-F238E27FC236}">
                <a16:creationId xmlns:a16="http://schemas.microsoft.com/office/drawing/2014/main" id="{B32E4D3D-F668-4BA9-9F8A-EBE371D1183C}"/>
              </a:ext>
            </a:extLst>
          </p:cNvPr>
          <p:cNvGrpSpPr/>
          <p:nvPr/>
        </p:nvGrpSpPr>
        <p:grpSpPr>
          <a:xfrm>
            <a:off x="683567" y="836712"/>
            <a:ext cx="704219" cy="667974"/>
            <a:chOff x="3542281" y="1505605"/>
            <a:chExt cx="366196" cy="357005"/>
          </a:xfrm>
        </p:grpSpPr>
        <p:sp>
          <p:nvSpPr>
            <p:cNvPr id="14" name="Google Shape;13205;p63">
              <a:extLst>
                <a:ext uri="{FF2B5EF4-FFF2-40B4-BE49-F238E27FC236}">
                  <a16:creationId xmlns:a16="http://schemas.microsoft.com/office/drawing/2014/main" id="{F4317226-F290-4931-B4EE-EF3564FCCB72}"/>
                </a:ext>
              </a:extLst>
            </p:cNvPr>
            <p:cNvSpPr/>
            <p:nvPr/>
          </p:nvSpPr>
          <p:spPr>
            <a:xfrm>
              <a:off x="3612133" y="1573592"/>
              <a:ext cx="226466" cy="226703"/>
            </a:xfrm>
            <a:custGeom>
              <a:avLst/>
              <a:gdLst/>
              <a:ahLst/>
              <a:cxnLst/>
              <a:rect l="l" t="t" r="r" b="b"/>
              <a:pathLst>
                <a:path w="8624" h="8633" extrusionOk="0">
                  <a:moveTo>
                    <a:pt x="4317" y="0"/>
                  </a:moveTo>
                  <a:cubicBezTo>
                    <a:pt x="1924" y="0"/>
                    <a:pt x="1" y="1933"/>
                    <a:pt x="1" y="4316"/>
                  </a:cubicBezTo>
                  <a:cubicBezTo>
                    <a:pt x="1" y="6699"/>
                    <a:pt x="1924" y="8632"/>
                    <a:pt x="4317" y="8632"/>
                  </a:cubicBezTo>
                  <a:cubicBezTo>
                    <a:pt x="6700" y="8632"/>
                    <a:pt x="8624" y="6699"/>
                    <a:pt x="8624" y="4316"/>
                  </a:cubicBezTo>
                  <a:cubicBezTo>
                    <a:pt x="8624" y="1933"/>
                    <a:pt x="6700" y="0"/>
                    <a:pt x="4317"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3206;p63">
              <a:extLst>
                <a:ext uri="{FF2B5EF4-FFF2-40B4-BE49-F238E27FC236}">
                  <a16:creationId xmlns:a16="http://schemas.microsoft.com/office/drawing/2014/main" id="{B13DC0D2-98BB-4C9F-A595-3461DF93290F}"/>
                </a:ext>
              </a:extLst>
            </p:cNvPr>
            <p:cNvSpPr/>
            <p:nvPr/>
          </p:nvSpPr>
          <p:spPr>
            <a:xfrm>
              <a:off x="3657379" y="1652740"/>
              <a:ext cx="135974" cy="136001"/>
            </a:xfrm>
            <a:custGeom>
              <a:avLst/>
              <a:gdLst/>
              <a:ahLst/>
              <a:cxnLst/>
              <a:rect l="l" t="t" r="r" b="b"/>
              <a:pathLst>
                <a:path w="5178" h="5179" extrusionOk="0">
                  <a:moveTo>
                    <a:pt x="2594" y="1"/>
                  </a:moveTo>
                  <a:cubicBezTo>
                    <a:pt x="1158" y="1"/>
                    <a:pt x="0" y="1159"/>
                    <a:pt x="0" y="2594"/>
                  </a:cubicBezTo>
                  <a:cubicBezTo>
                    <a:pt x="0" y="4020"/>
                    <a:pt x="1158" y="5178"/>
                    <a:pt x="2594" y="5178"/>
                  </a:cubicBezTo>
                  <a:cubicBezTo>
                    <a:pt x="4020" y="5178"/>
                    <a:pt x="5178" y="4020"/>
                    <a:pt x="5178" y="2594"/>
                  </a:cubicBezTo>
                  <a:cubicBezTo>
                    <a:pt x="5178" y="1159"/>
                    <a:pt x="4020" y="1"/>
                    <a:pt x="2594" y="1"/>
                  </a:cubicBezTo>
                  <a:close/>
                </a:path>
              </a:pathLst>
            </a:custGeom>
            <a:solidFill>
              <a:srgbClr val="FFFFF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3207;p63">
              <a:extLst>
                <a:ext uri="{FF2B5EF4-FFF2-40B4-BE49-F238E27FC236}">
                  <a16:creationId xmlns:a16="http://schemas.microsoft.com/office/drawing/2014/main" id="{9E2B6FE7-92A7-42D2-B61B-08E45ED36E79}"/>
                </a:ext>
              </a:extLst>
            </p:cNvPr>
            <p:cNvSpPr/>
            <p:nvPr/>
          </p:nvSpPr>
          <p:spPr>
            <a:xfrm>
              <a:off x="3542281" y="1681153"/>
              <a:ext cx="54805" cy="11318"/>
            </a:xfrm>
            <a:custGeom>
              <a:avLst/>
              <a:gdLst/>
              <a:ahLst/>
              <a:cxnLst/>
              <a:rect l="l" t="t" r="r" b="b"/>
              <a:pathLst>
                <a:path w="2087" h="431" extrusionOk="0">
                  <a:moveTo>
                    <a:pt x="287" y="0"/>
                  </a:moveTo>
                  <a:cubicBezTo>
                    <a:pt x="0" y="0"/>
                    <a:pt x="0" y="431"/>
                    <a:pt x="287" y="431"/>
                  </a:cubicBezTo>
                  <a:lnTo>
                    <a:pt x="1799" y="431"/>
                  </a:lnTo>
                  <a:cubicBezTo>
                    <a:pt x="2087" y="431"/>
                    <a:pt x="2087" y="0"/>
                    <a:pt x="1799"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3208;p63">
              <a:extLst>
                <a:ext uri="{FF2B5EF4-FFF2-40B4-BE49-F238E27FC236}">
                  <a16:creationId xmlns:a16="http://schemas.microsoft.com/office/drawing/2014/main" id="{B46FCA53-7B0D-4E03-A6AE-532E92CA4673}"/>
                </a:ext>
              </a:extLst>
            </p:cNvPr>
            <p:cNvSpPr/>
            <p:nvPr/>
          </p:nvSpPr>
          <p:spPr>
            <a:xfrm>
              <a:off x="3853909" y="1681153"/>
              <a:ext cx="54568" cy="11318"/>
            </a:xfrm>
            <a:custGeom>
              <a:avLst/>
              <a:gdLst/>
              <a:ahLst/>
              <a:cxnLst/>
              <a:rect l="l" t="t" r="r" b="b"/>
              <a:pathLst>
                <a:path w="2078" h="431" extrusionOk="0">
                  <a:moveTo>
                    <a:pt x="287" y="0"/>
                  </a:moveTo>
                  <a:cubicBezTo>
                    <a:pt x="0" y="0"/>
                    <a:pt x="0" y="431"/>
                    <a:pt x="287" y="431"/>
                  </a:cubicBezTo>
                  <a:lnTo>
                    <a:pt x="1790" y="431"/>
                  </a:lnTo>
                  <a:cubicBezTo>
                    <a:pt x="2077" y="431"/>
                    <a:pt x="2077" y="0"/>
                    <a:pt x="1790"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3209;p63">
              <a:extLst>
                <a:ext uri="{FF2B5EF4-FFF2-40B4-BE49-F238E27FC236}">
                  <a16:creationId xmlns:a16="http://schemas.microsoft.com/office/drawing/2014/main" id="{7ECCDB34-81D0-47EF-9370-BF1F73B385C5}"/>
                </a:ext>
              </a:extLst>
            </p:cNvPr>
            <p:cNvSpPr/>
            <p:nvPr/>
          </p:nvSpPr>
          <p:spPr>
            <a:xfrm>
              <a:off x="3719694" y="1505605"/>
              <a:ext cx="11344" cy="50918"/>
            </a:xfrm>
            <a:custGeom>
              <a:avLst/>
              <a:gdLst/>
              <a:ahLst/>
              <a:cxnLst/>
              <a:rect l="l" t="t" r="r" b="b"/>
              <a:pathLst>
                <a:path w="432" h="1939" extrusionOk="0">
                  <a:moveTo>
                    <a:pt x="216" y="0"/>
                  </a:moveTo>
                  <a:cubicBezTo>
                    <a:pt x="108" y="0"/>
                    <a:pt x="1" y="72"/>
                    <a:pt x="1" y="216"/>
                  </a:cubicBezTo>
                  <a:lnTo>
                    <a:pt x="1" y="1728"/>
                  </a:lnTo>
                  <a:cubicBezTo>
                    <a:pt x="1" y="1843"/>
                    <a:pt x="97" y="1938"/>
                    <a:pt x="221" y="1938"/>
                  </a:cubicBezTo>
                  <a:cubicBezTo>
                    <a:pt x="336" y="1938"/>
                    <a:pt x="431" y="1843"/>
                    <a:pt x="431" y="1728"/>
                  </a:cubicBezTo>
                  <a:lnTo>
                    <a:pt x="431" y="216"/>
                  </a:lnTo>
                  <a:cubicBezTo>
                    <a:pt x="431" y="72"/>
                    <a:pt x="324" y="0"/>
                    <a:pt x="216" y="0"/>
                  </a:cubicBezTo>
                  <a:close/>
                </a:path>
              </a:pathLst>
            </a:custGeom>
            <a:solidFill>
              <a:srgbClr val="B9C3CC"/>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3210;p63">
              <a:extLst>
                <a:ext uri="{FF2B5EF4-FFF2-40B4-BE49-F238E27FC236}">
                  <a16:creationId xmlns:a16="http://schemas.microsoft.com/office/drawing/2014/main" id="{0CF0F545-81EA-4787-AF20-8518540AB699}"/>
                </a:ext>
              </a:extLst>
            </p:cNvPr>
            <p:cNvSpPr/>
            <p:nvPr/>
          </p:nvSpPr>
          <p:spPr>
            <a:xfrm>
              <a:off x="3639023" y="1798850"/>
              <a:ext cx="25814" cy="31092"/>
            </a:xfrm>
            <a:custGeom>
              <a:avLst/>
              <a:gdLst/>
              <a:ahLst/>
              <a:cxnLst/>
              <a:rect l="l" t="t" r="r" b="b"/>
              <a:pathLst>
                <a:path w="983" h="1184" extrusionOk="0">
                  <a:moveTo>
                    <a:pt x="693" y="0"/>
                  </a:moveTo>
                  <a:cubicBezTo>
                    <a:pt x="626" y="0"/>
                    <a:pt x="560" y="33"/>
                    <a:pt x="518" y="112"/>
                  </a:cubicBezTo>
                  <a:lnTo>
                    <a:pt x="77" y="858"/>
                  </a:lnTo>
                  <a:cubicBezTo>
                    <a:pt x="1" y="1002"/>
                    <a:pt x="96" y="1184"/>
                    <a:pt x="269" y="1184"/>
                  </a:cubicBezTo>
                  <a:cubicBezTo>
                    <a:pt x="345" y="1174"/>
                    <a:pt x="412" y="1136"/>
                    <a:pt x="451" y="1069"/>
                  </a:cubicBezTo>
                  <a:lnTo>
                    <a:pt x="891" y="322"/>
                  </a:lnTo>
                  <a:cubicBezTo>
                    <a:pt x="982" y="152"/>
                    <a:pt x="837" y="0"/>
                    <a:pt x="693"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3211;p63">
              <a:extLst>
                <a:ext uri="{FF2B5EF4-FFF2-40B4-BE49-F238E27FC236}">
                  <a16:creationId xmlns:a16="http://schemas.microsoft.com/office/drawing/2014/main" id="{61E9A7B2-A48E-4961-97B6-85F413545F08}"/>
                </a:ext>
              </a:extLst>
            </p:cNvPr>
            <p:cNvSpPr/>
            <p:nvPr/>
          </p:nvSpPr>
          <p:spPr>
            <a:xfrm>
              <a:off x="3786053" y="1543761"/>
              <a:ext cx="25971" cy="31092"/>
            </a:xfrm>
            <a:custGeom>
              <a:avLst/>
              <a:gdLst/>
              <a:ahLst/>
              <a:cxnLst/>
              <a:rect l="l" t="t" r="r" b="b"/>
              <a:pathLst>
                <a:path w="989" h="1184" extrusionOk="0">
                  <a:moveTo>
                    <a:pt x="699" y="1"/>
                  </a:moveTo>
                  <a:cubicBezTo>
                    <a:pt x="631" y="1"/>
                    <a:pt x="563" y="33"/>
                    <a:pt x="517" y="112"/>
                  </a:cubicBezTo>
                  <a:lnTo>
                    <a:pt x="87" y="859"/>
                  </a:lnTo>
                  <a:cubicBezTo>
                    <a:pt x="0" y="1002"/>
                    <a:pt x="106" y="1184"/>
                    <a:pt x="278" y="1184"/>
                  </a:cubicBezTo>
                  <a:cubicBezTo>
                    <a:pt x="354" y="1184"/>
                    <a:pt x="421" y="1136"/>
                    <a:pt x="460" y="1069"/>
                  </a:cubicBezTo>
                  <a:lnTo>
                    <a:pt x="890" y="323"/>
                  </a:lnTo>
                  <a:cubicBezTo>
                    <a:pt x="988" y="153"/>
                    <a:pt x="845" y="1"/>
                    <a:pt x="699"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3212;p63">
              <a:extLst>
                <a:ext uri="{FF2B5EF4-FFF2-40B4-BE49-F238E27FC236}">
                  <a16:creationId xmlns:a16="http://schemas.microsoft.com/office/drawing/2014/main" id="{2AF7B3B2-3A91-4F84-B0C1-7B5B24FB8A85}"/>
                </a:ext>
              </a:extLst>
            </p:cNvPr>
            <p:cNvSpPr/>
            <p:nvPr/>
          </p:nvSpPr>
          <p:spPr>
            <a:xfrm>
              <a:off x="3579728" y="1601874"/>
              <a:ext cx="35950" cy="22741"/>
            </a:xfrm>
            <a:custGeom>
              <a:avLst/>
              <a:gdLst/>
              <a:ahLst/>
              <a:cxnLst/>
              <a:rect l="l" t="t" r="r" b="b"/>
              <a:pathLst>
                <a:path w="1369" h="866" extrusionOk="0">
                  <a:moveTo>
                    <a:pt x="309" y="1"/>
                  </a:moveTo>
                  <a:cubicBezTo>
                    <a:pt x="118" y="1"/>
                    <a:pt x="1" y="284"/>
                    <a:pt x="211" y="397"/>
                  </a:cubicBezTo>
                  <a:lnTo>
                    <a:pt x="957" y="837"/>
                  </a:lnTo>
                  <a:cubicBezTo>
                    <a:pt x="986" y="856"/>
                    <a:pt x="1024" y="866"/>
                    <a:pt x="1062" y="866"/>
                  </a:cubicBezTo>
                  <a:cubicBezTo>
                    <a:pt x="1283" y="866"/>
                    <a:pt x="1369" y="569"/>
                    <a:pt x="1168" y="464"/>
                  </a:cubicBezTo>
                  <a:lnTo>
                    <a:pt x="421" y="33"/>
                  </a:lnTo>
                  <a:cubicBezTo>
                    <a:pt x="382" y="11"/>
                    <a:pt x="344" y="1"/>
                    <a:pt x="309"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3213;p63">
              <a:extLst>
                <a:ext uri="{FF2B5EF4-FFF2-40B4-BE49-F238E27FC236}">
                  <a16:creationId xmlns:a16="http://schemas.microsoft.com/office/drawing/2014/main" id="{62F61D41-BE93-4CC2-ABB5-A221791B10F6}"/>
                </a:ext>
              </a:extLst>
            </p:cNvPr>
            <p:cNvSpPr/>
            <p:nvPr/>
          </p:nvSpPr>
          <p:spPr>
            <a:xfrm>
              <a:off x="3834818" y="1749167"/>
              <a:ext cx="35687" cy="22741"/>
            </a:xfrm>
            <a:custGeom>
              <a:avLst/>
              <a:gdLst/>
              <a:ahLst/>
              <a:cxnLst/>
              <a:rect l="l" t="t" r="r" b="b"/>
              <a:pathLst>
                <a:path w="1359" h="866" extrusionOk="0">
                  <a:moveTo>
                    <a:pt x="318" y="0"/>
                  </a:moveTo>
                  <a:cubicBezTo>
                    <a:pt x="124" y="0"/>
                    <a:pt x="1" y="285"/>
                    <a:pt x="211" y="406"/>
                  </a:cubicBezTo>
                  <a:lnTo>
                    <a:pt x="957" y="836"/>
                  </a:lnTo>
                  <a:cubicBezTo>
                    <a:pt x="986" y="855"/>
                    <a:pt x="1024" y="865"/>
                    <a:pt x="1062" y="865"/>
                  </a:cubicBezTo>
                  <a:cubicBezTo>
                    <a:pt x="1282" y="865"/>
                    <a:pt x="1359" y="568"/>
                    <a:pt x="1168" y="463"/>
                  </a:cubicBezTo>
                  <a:lnTo>
                    <a:pt x="431" y="32"/>
                  </a:lnTo>
                  <a:cubicBezTo>
                    <a:pt x="392" y="10"/>
                    <a:pt x="353" y="0"/>
                    <a:pt x="318"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3214;p63">
              <a:extLst>
                <a:ext uri="{FF2B5EF4-FFF2-40B4-BE49-F238E27FC236}">
                  <a16:creationId xmlns:a16="http://schemas.microsoft.com/office/drawing/2014/main" id="{C11E1E7E-4830-4246-8999-98722BA0FEB7}"/>
                </a:ext>
              </a:extLst>
            </p:cNvPr>
            <p:cNvSpPr/>
            <p:nvPr/>
          </p:nvSpPr>
          <p:spPr>
            <a:xfrm>
              <a:off x="3786000" y="1798850"/>
              <a:ext cx="25709" cy="31092"/>
            </a:xfrm>
            <a:custGeom>
              <a:avLst/>
              <a:gdLst/>
              <a:ahLst/>
              <a:cxnLst/>
              <a:rect l="l" t="t" r="r" b="b"/>
              <a:pathLst>
                <a:path w="979" h="1184" extrusionOk="0">
                  <a:moveTo>
                    <a:pt x="289" y="0"/>
                  </a:moveTo>
                  <a:cubicBezTo>
                    <a:pt x="143" y="0"/>
                    <a:pt x="0" y="152"/>
                    <a:pt x="98" y="322"/>
                  </a:cubicBezTo>
                  <a:lnTo>
                    <a:pt x="529" y="1069"/>
                  </a:lnTo>
                  <a:cubicBezTo>
                    <a:pt x="567" y="1136"/>
                    <a:pt x="634" y="1174"/>
                    <a:pt x="711" y="1184"/>
                  </a:cubicBezTo>
                  <a:cubicBezTo>
                    <a:pt x="883" y="1184"/>
                    <a:pt x="979" y="1002"/>
                    <a:pt x="902" y="858"/>
                  </a:cubicBezTo>
                  <a:lnTo>
                    <a:pt x="471" y="112"/>
                  </a:lnTo>
                  <a:cubicBezTo>
                    <a:pt x="426" y="33"/>
                    <a:pt x="357" y="0"/>
                    <a:pt x="289"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3215;p63">
              <a:extLst>
                <a:ext uri="{FF2B5EF4-FFF2-40B4-BE49-F238E27FC236}">
                  <a16:creationId xmlns:a16="http://schemas.microsoft.com/office/drawing/2014/main" id="{3B5153FA-6B2D-4E00-BC79-19FDF654ADD0}"/>
                </a:ext>
              </a:extLst>
            </p:cNvPr>
            <p:cNvSpPr/>
            <p:nvPr/>
          </p:nvSpPr>
          <p:spPr>
            <a:xfrm>
              <a:off x="3638472" y="1543761"/>
              <a:ext cx="25971" cy="31092"/>
            </a:xfrm>
            <a:custGeom>
              <a:avLst/>
              <a:gdLst/>
              <a:ahLst/>
              <a:cxnLst/>
              <a:rect l="l" t="t" r="r" b="b"/>
              <a:pathLst>
                <a:path w="989" h="1184" extrusionOk="0">
                  <a:moveTo>
                    <a:pt x="290" y="1"/>
                  </a:moveTo>
                  <a:cubicBezTo>
                    <a:pt x="143" y="1"/>
                    <a:pt x="0" y="153"/>
                    <a:pt x="98" y="323"/>
                  </a:cubicBezTo>
                  <a:lnTo>
                    <a:pt x="539" y="1069"/>
                  </a:lnTo>
                  <a:cubicBezTo>
                    <a:pt x="577" y="1136"/>
                    <a:pt x="644" y="1184"/>
                    <a:pt x="720" y="1184"/>
                  </a:cubicBezTo>
                  <a:cubicBezTo>
                    <a:pt x="883" y="1184"/>
                    <a:pt x="988" y="1002"/>
                    <a:pt x="912" y="859"/>
                  </a:cubicBezTo>
                  <a:lnTo>
                    <a:pt x="472" y="112"/>
                  </a:lnTo>
                  <a:cubicBezTo>
                    <a:pt x="426" y="33"/>
                    <a:pt x="358" y="1"/>
                    <a:pt x="290" y="1"/>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3216;p63">
              <a:extLst>
                <a:ext uri="{FF2B5EF4-FFF2-40B4-BE49-F238E27FC236}">
                  <a16:creationId xmlns:a16="http://schemas.microsoft.com/office/drawing/2014/main" id="{DC8579EE-E15B-4597-A7EC-6C79B76893D3}"/>
                </a:ext>
              </a:extLst>
            </p:cNvPr>
            <p:cNvSpPr/>
            <p:nvPr/>
          </p:nvSpPr>
          <p:spPr>
            <a:xfrm>
              <a:off x="3835317" y="1601507"/>
              <a:ext cx="36291" cy="23109"/>
            </a:xfrm>
            <a:custGeom>
              <a:avLst/>
              <a:gdLst/>
              <a:ahLst/>
              <a:cxnLst/>
              <a:rect l="l" t="t" r="r" b="b"/>
              <a:pathLst>
                <a:path w="1382" h="880" extrusionOk="0">
                  <a:moveTo>
                    <a:pt x="1059" y="0"/>
                  </a:moveTo>
                  <a:cubicBezTo>
                    <a:pt x="1021" y="0"/>
                    <a:pt x="980" y="11"/>
                    <a:pt x="938" y="38"/>
                  </a:cubicBezTo>
                  <a:lnTo>
                    <a:pt x="192" y="478"/>
                  </a:lnTo>
                  <a:cubicBezTo>
                    <a:pt x="0" y="583"/>
                    <a:pt x="77" y="880"/>
                    <a:pt x="297" y="880"/>
                  </a:cubicBezTo>
                  <a:cubicBezTo>
                    <a:pt x="335" y="880"/>
                    <a:pt x="373" y="870"/>
                    <a:pt x="402" y="851"/>
                  </a:cubicBezTo>
                  <a:lnTo>
                    <a:pt x="1149" y="411"/>
                  </a:lnTo>
                  <a:cubicBezTo>
                    <a:pt x="1381" y="307"/>
                    <a:pt x="1257" y="0"/>
                    <a:pt x="1059"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3217;p63">
              <a:extLst>
                <a:ext uri="{FF2B5EF4-FFF2-40B4-BE49-F238E27FC236}">
                  <a16:creationId xmlns:a16="http://schemas.microsoft.com/office/drawing/2014/main" id="{53314FCE-31E8-47C7-80A0-ED5BF1A47005}"/>
                </a:ext>
              </a:extLst>
            </p:cNvPr>
            <p:cNvSpPr/>
            <p:nvPr/>
          </p:nvSpPr>
          <p:spPr>
            <a:xfrm>
              <a:off x="3579964" y="1749167"/>
              <a:ext cx="35950" cy="22741"/>
            </a:xfrm>
            <a:custGeom>
              <a:avLst/>
              <a:gdLst/>
              <a:ahLst/>
              <a:cxnLst/>
              <a:rect l="l" t="t" r="r" b="b"/>
              <a:pathLst>
                <a:path w="1369" h="866" extrusionOk="0">
                  <a:moveTo>
                    <a:pt x="1057" y="0"/>
                  </a:moveTo>
                  <a:cubicBezTo>
                    <a:pt x="1023" y="0"/>
                    <a:pt x="986" y="10"/>
                    <a:pt x="948" y="32"/>
                  </a:cubicBezTo>
                  <a:lnTo>
                    <a:pt x="202" y="463"/>
                  </a:lnTo>
                  <a:cubicBezTo>
                    <a:pt x="1" y="568"/>
                    <a:pt x="87" y="865"/>
                    <a:pt x="307" y="865"/>
                  </a:cubicBezTo>
                  <a:cubicBezTo>
                    <a:pt x="345" y="865"/>
                    <a:pt x="384" y="855"/>
                    <a:pt x="412" y="836"/>
                  </a:cubicBezTo>
                  <a:lnTo>
                    <a:pt x="1159" y="406"/>
                  </a:lnTo>
                  <a:cubicBezTo>
                    <a:pt x="1369" y="285"/>
                    <a:pt x="1245" y="0"/>
                    <a:pt x="1057" y="0"/>
                  </a:cubicBezTo>
                  <a:close/>
                </a:path>
              </a:pathLst>
            </a:custGeom>
            <a:solidFill>
              <a:srgbClr val="E1E7EB"/>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3218;p63">
              <a:extLst>
                <a:ext uri="{FF2B5EF4-FFF2-40B4-BE49-F238E27FC236}">
                  <a16:creationId xmlns:a16="http://schemas.microsoft.com/office/drawing/2014/main" id="{8FEDF975-757B-4E24-8E7E-D4D2DF827CF6}"/>
                </a:ext>
              </a:extLst>
            </p:cNvPr>
            <p:cNvSpPr/>
            <p:nvPr/>
          </p:nvSpPr>
          <p:spPr>
            <a:xfrm>
              <a:off x="3737209" y="1591764"/>
              <a:ext cx="80776" cy="68302"/>
            </a:xfrm>
            <a:custGeom>
              <a:avLst/>
              <a:gdLst/>
              <a:ahLst/>
              <a:cxnLst/>
              <a:rect l="l" t="t" r="r" b="b"/>
              <a:pathLst>
                <a:path w="3076" h="2601" extrusionOk="0">
                  <a:moveTo>
                    <a:pt x="388" y="1"/>
                  </a:moveTo>
                  <a:cubicBezTo>
                    <a:pt x="95" y="1"/>
                    <a:pt x="1" y="473"/>
                    <a:pt x="348" y="543"/>
                  </a:cubicBezTo>
                  <a:cubicBezTo>
                    <a:pt x="1324" y="791"/>
                    <a:pt x="2119" y="1490"/>
                    <a:pt x="2502" y="2428"/>
                  </a:cubicBezTo>
                  <a:cubicBezTo>
                    <a:pt x="2540" y="2533"/>
                    <a:pt x="2645" y="2600"/>
                    <a:pt x="2750" y="2600"/>
                  </a:cubicBezTo>
                  <a:cubicBezTo>
                    <a:pt x="2942" y="2600"/>
                    <a:pt x="3076" y="2399"/>
                    <a:pt x="2999" y="2227"/>
                  </a:cubicBezTo>
                  <a:cubicBezTo>
                    <a:pt x="2559" y="1136"/>
                    <a:pt x="1621" y="313"/>
                    <a:pt x="482" y="16"/>
                  </a:cubicBezTo>
                  <a:cubicBezTo>
                    <a:pt x="449" y="6"/>
                    <a:pt x="417" y="1"/>
                    <a:pt x="388" y="1"/>
                  </a:cubicBezTo>
                  <a:close/>
                </a:path>
              </a:pathLst>
            </a:custGeom>
            <a:solidFill>
              <a:srgbClr val="1F3D5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13219;p63">
              <a:extLst>
                <a:ext uri="{FF2B5EF4-FFF2-40B4-BE49-F238E27FC236}">
                  <a16:creationId xmlns:a16="http://schemas.microsoft.com/office/drawing/2014/main" id="{E2DCCF10-222B-4C8E-AFC0-61D28B31DCBF}"/>
                </a:ext>
              </a:extLst>
            </p:cNvPr>
            <p:cNvSpPr/>
            <p:nvPr/>
          </p:nvSpPr>
          <p:spPr>
            <a:xfrm>
              <a:off x="3691307" y="1732150"/>
              <a:ext cx="68118" cy="102073"/>
            </a:xfrm>
            <a:custGeom>
              <a:avLst/>
              <a:gdLst/>
              <a:ahLst/>
              <a:cxnLst/>
              <a:rect l="l" t="t" r="r" b="b"/>
              <a:pathLst>
                <a:path w="2594" h="3887" extrusionOk="0">
                  <a:moveTo>
                    <a:pt x="871" y="1"/>
                  </a:moveTo>
                  <a:lnTo>
                    <a:pt x="871" y="412"/>
                  </a:lnTo>
                  <a:cubicBezTo>
                    <a:pt x="862" y="499"/>
                    <a:pt x="823" y="566"/>
                    <a:pt x="747" y="604"/>
                  </a:cubicBezTo>
                  <a:lnTo>
                    <a:pt x="230" y="872"/>
                  </a:lnTo>
                  <a:cubicBezTo>
                    <a:pt x="87" y="948"/>
                    <a:pt x="0" y="1101"/>
                    <a:pt x="0" y="1264"/>
                  </a:cubicBezTo>
                  <a:lnTo>
                    <a:pt x="0" y="2527"/>
                  </a:lnTo>
                  <a:cubicBezTo>
                    <a:pt x="0" y="2987"/>
                    <a:pt x="134" y="3446"/>
                    <a:pt x="402" y="3839"/>
                  </a:cubicBezTo>
                  <a:lnTo>
                    <a:pt x="431" y="3886"/>
                  </a:lnTo>
                  <a:lnTo>
                    <a:pt x="2154" y="3886"/>
                  </a:lnTo>
                  <a:lnTo>
                    <a:pt x="2192" y="3839"/>
                  </a:lnTo>
                  <a:cubicBezTo>
                    <a:pt x="2450" y="3446"/>
                    <a:pt x="2584" y="2987"/>
                    <a:pt x="2594" y="2527"/>
                  </a:cubicBezTo>
                  <a:lnTo>
                    <a:pt x="2594" y="1255"/>
                  </a:lnTo>
                  <a:cubicBezTo>
                    <a:pt x="2594" y="1101"/>
                    <a:pt x="2498" y="948"/>
                    <a:pt x="2364" y="872"/>
                  </a:cubicBezTo>
                  <a:lnTo>
                    <a:pt x="1847" y="613"/>
                  </a:lnTo>
                  <a:cubicBezTo>
                    <a:pt x="1771" y="575"/>
                    <a:pt x="1733" y="499"/>
                    <a:pt x="1733" y="422"/>
                  </a:cubicBezTo>
                  <a:lnTo>
                    <a:pt x="1733" y="1"/>
                  </a:lnTo>
                  <a:close/>
                </a:path>
              </a:pathLst>
            </a:custGeom>
            <a:solidFill>
              <a:srgbClr val="AAB8C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13220;p63">
              <a:extLst>
                <a:ext uri="{FF2B5EF4-FFF2-40B4-BE49-F238E27FC236}">
                  <a16:creationId xmlns:a16="http://schemas.microsoft.com/office/drawing/2014/main" id="{F8FC1B45-BB19-4AAF-8D7F-06C6E010ED1A}"/>
                </a:ext>
              </a:extLst>
            </p:cNvPr>
            <p:cNvSpPr/>
            <p:nvPr/>
          </p:nvSpPr>
          <p:spPr>
            <a:xfrm>
              <a:off x="3691307" y="1751267"/>
              <a:ext cx="68118" cy="82955"/>
            </a:xfrm>
            <a:custGeom>
              <a:avLst/>
              <a:gdLst/>
              <a:ahLst/>
              <a:cxnLst/>
              <a:rect l="l" t="t" r="r" b="b"/>
              <a:pathLst>
                <a:path w="2594" h="3159" extrusionOk="0">
                  <a:moveTo>
                    <a:pt x="508" y="0"/>
                  </a:moveTo>
                  <a:lnTo>
                    <a:pt x="240" y="144"/>
                  </a:lnTo>
                  <a:cubicBezTo>
                    <a:pt x="96" y="220"/>
                    <a:pt x="0" y="364"/>
                    <a:pt x="10" y="527"/>
                  </a:cubicBezTo>
                  <a:lnTo>
                    <a:pt x="10" y="1799"/>
                  </a:lnTo>
                  <a:cubicBezTo>
                    <a:pt x="10" y="2259"/>
                    <a:pt x="144" y="2718"/>
                    <a:pt x="402" y="3111"/>
                  </a:cubicBezTo>
                  <a:lnTo>
                    <a:pt x="441" y="3158"/>
                  </a:lnTo>
                  <a:lnTo>
                    <a:pt x="2163" y="3158"/>
                  </a:lnTo>
                  <a:lnTo>
                    <a:pt x="2202" y="3111"/>
                  </a:lnTo>
                  <a:cubicBezTo>
                    <a:pt x="2460" y="2718"/>
                    <a:pt x="2594" y="2259"/>
                    <a:pt x="2594" y="1799"/>
                  </a:cubicBezTo>
                  <a:lnTo>
                    <a:pt x="2594" y="527"/>
                  </a:lnTo>
                  <a:cubicBezTo>
                    <a:pt x="2594" y="373"/>
                    <a:pt x="2508" y="220"/>
                    <a:pt x="2364" y="144"/>
                  </a:cubicBezTo>
                  <a:lnTo>
                    <a:pt x="2087" y="0"/>
                  </a:lnTo>
                  <a:cubicBezTo>
                    <a:pt x="1876" y="230"/>
                    <a:pt x="1589" y="345"/>
                    <a:pt x="1301" y="345"/>
                  </a:cubicBezTo>
                  <a:cubicBezTo>
                    <a:pt x="1012" y="345"/>
                    <a:pt x="723" y="230"/>
                    <a:pt x="508"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13221;p63">
              <a:extLst>
                <a:ext uri="{FF2B5EF4-FFF2-40B4-BE49-F238E27FC236}">
                  <a16:creationId xmlns:a16="http://schemas.microsoft.com/office/drawing/2014/main" id="{8C54F2A0-F4AC-4943-9BE5-8938F73E7EAA}"/>
                </a:ext>
              </a:extLst>
            </p:cNvPr>
            <p:cNvSpPr/>
            <p:nvPr/>
          </p:nvSpPr>
          <p:spPr>
            <a:xfrm>
              <a:off x="3712656" y="1732150"/>
              <a:ext cx="25420" cy="17122"/>
            </a:xfrm>
            <a:custGeom>
              <a:avLst/>
              <a:gdLst/>
              <a:ahLst/>
              <a:cxnLst/>
              <a:rect l="l" t="t" r="r" b="b"/>
              <a:pathLst>
                <a:path w="968" h="652" extrusionOk="0">
                  <a:moveTo>
                    <a:pt x="58" y="1"/>
                  </a:moveTo>
                  <a:lnTo>
                    <a:pt x="58" y="412"/>
                  </a:lnTo>
                  <a:cubicBezTo>
                    <a:pt x="49" y="470"/>
                    <a:pt x="39" y="518"/>
                    <a:pt x="1" y="556"/>
                  </a:cubicBezTo>
                  <a:cubicBezTo>
                    <a:pt x="154" y="613"/>
                    <a:pt x="317" y="652"/>
                    <a:pt x="489" y="652"/>
                  </a:cubicBezTo>
                  <a:cubicBezTo>
                    <a:pt x="652" y="652"/>
                    <a:pt x="814" y="613"/>
                    <a:pt x="967" y="556"/>
                  </a:cubicBezTo>
                  <a:cubicBezTo>
                    <a:pt x="929" y="518"/>
                    <a:pt x="910" y="470"/>
                    <a:pt x="910" y="412"/>
                  </a:cubicBezTo>
                  <a:lnTo>
                    <a:pt x="910" y="1"/>
                  </a:lnTo>
                  <a:close/>
                </a:path>
              </a:pathLst>
            </a:custGeom>
            <a:solidFill>
              <a:srgbClr val="99A8B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3222;p63">
              <a:extLst>
                <a:ext uri="{FF2B5EF4-FFF2-40B4-BE49-F238E27FC236}">
                  <a16:creationId xmlns:a16="http://schemas.microsoft.com/office/drawing/2014/main" id="{9FD6E5D6-89B7-4FD8-AFBB-7940C0B31C33}"/>
                </a:ext>
              </a:extLst>
            </p:cNvPr>
            <p:cNvSpPr/>
            <p:nvPr/>
          </p:nvSpPr>
          <p:spPr>
            <a:xfrm>
              <a:off x="3702625" y="1686930"/>
              <a:ext cx="45509" cy="51049"/>
            </a:xfrm>
            <a:custGeom>
              <a:avLst/>
              <a:gdLst/>
              <a:ahLst/>
              <a:cxnLst/>
              <a:rect l="l" t="t" r="r" b="b"/>
              <a:pathLst>
                <a:path w="1733" h="1944" extrusionOk="0">
                  <a:moveTo>
                    <a:pt x="651" y="0"/>
                  </a:moveTo>
                  <a:cubicBezTo>
                    <a:pt x="297" y="0"/>
                    <a:pt x="0" y="287"/>
                    <a:pt x="0" y="641"/>
                  </a:cubicBezTo>
                  <a:lnTo>
                    <a:pt x="0" y="1072"/>
                  </a:lnTo>
                  <a:cubicBezTo>
                    <a:pt x="0" y="1551"/>
                    <a:pt x="392" y="1943"/>
                    <a:pt x="871" y="1943"/>
                  </a:cubicBezTo>
                  <a:cubicBezTo>
                    <a:pt x="1340" y="1943"/>
                    <a:pt x="1732" y="1551"/>
                    <a:pt x="1732" y="1072"/>
                  </a:cubicBezTo>
                  <a:lnTo>
                    <a:pt x="1732" y="641"/>
                  </a:lnTo>
                  <a:cubicBezTo>
                    <a:pt x="1732" y="287"/>
                    <a:pt x="1436" y="0"/>
                    <a:pt x="1081" y="0"/>
                  </a:cubicBezTo>
                  <a:close/>
                </a:path>
              </a:pathLst>
            </a:custGeom>
            <a:solidFill>
              <a:srgbClr val="BBC6CF"/>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13223;p63">
              <a:extLst>
                <a:ext uri="{FF2B5EF4-FFF2-40B4-BE49-F238E27FC236}">
                  <a16:creationId xmlns:a16="http://schemas.microsoft.com/office/drawing/2014/main" id="{C8F93579-6397-4296-90D2-BF9E1728CED3}"/>
                </a:ext>
              </a:extLst>
            </p:cNvPr>
            <p:cNvSpPr/>
            <p:nvPr/>
          </p:nvSpPr>
          <p:spPr>
            <a:xfrm>
              <a:off x="3702625" y="1686930"/>
              <a:ext cx="31171" cy="50944"/>
            </a:xfrm>
            <a:custGeom>
              <a:avLst/>
              <a:gdLst/>
              <a:ahLst/>
              <a:cxnLst/>
              <a:rect l="l" t="t" r="r" b="b"/>
              <a:pathLst>
                <a:path w="1187" h="1940" extrusionOk="0">
                  <a:moveTo>
                    <a:pt x="651" y="0"/>
                  </a:moveTo>
                  <a:cubicBezTo>
                    <a:pt x="297" y="0"/>
                    <a:pt x="0" y="287"/>
                    <a:pt x="0" y="641"/>
                  </a:cubicBezTo>
                  <a:lnTo>
                    <a:pt x="0" y="1072"/>
                  </a:lnTo>
                  <a:cubicBezTo>
                    <a:pt x="0" y="1569"/>
                    <a:pt x="409" y="1940"/>
                    <a:pt x="865" y="1940"/>
                  </a:cubicBezTo>
                  <a:cubicBezTo>
                    <a:pt x="971" y="1940"/>
                    <a:pt x="1080" y="1919"/>
                    <a:pt x="1187" y="1876"/>
                  </a:cubicBezTo>
                  <a:cubicBezTo>
                    <a:pt x="861" y="1742"/>
                    <a:pt x="651" y="1426"/>
                    <a:pt x="651" y="1072"/>
                  </a:cubicBezTo>
                  <a:lnTo>
                    <a:pt x="651" y="641"/>
                  </a:lnTo>
                  <a:cubicBezTo>
                    <a:pt x="651" y="326"/>
                    <a:pt x="881" y="58"/>
                    <a:pt x="1187" y="10"/>
                  </a:cubicBezTo>
                  <a:cubicBezTo>
                    <a:pt x="1158" y="0"/>
                    <a:pt x="1120" y="0"/>
                    <a:pt x="1081" y="0"/>
                  </a:cubicBezTo>
                  <a:close/>
                </a:path>
              </a:pathLst>
            </a:custGeom>
            <a:solidFill>
              <a:srgbClr val="AAB8C4"/>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13224;p63">
              <a:extLst>
                <a:ext uri="{FF2B5EF4-FFF2-40B4-BE49-F238E27FC236}">
                  <a16:creationId xmlns:a16="http://schemas.microsoft.com/office/drawing/2014/main" id="{E879AD9F-534A-4887-ADE1-20FFD5ED7524}"/>
                </a:ext>
              </a:extLst>
            </p:cNvPr>
            <p:cNvSpPr/>
            <p:nvPr/>
          </p:nvSpPr>
          <p:spPr>
            <a:xfrm>
              <a:off x="3702625" y="1834196"/>
              <a:ext cx="45509" cy="28177"/>
            </a:xfrm>
            <a:custGeom>
              <a:avLst/>
              <a:gdLst/>
              <a:ahLst/>
              <a:cxnLst/>
              <a:rect l="l" t="t" r="r" b="b"/>
              <a:pathLst>
                <a:path w="1733" h="1073" extrusionOk="0">
                  <a:moveTo>
                    <a:pt x="0" y="0"/>
                  </a:moveTo>
                  <a:lnTo>
                    <a:pt x="0" y="862"/>
                  </a:lnTo>
                  <a:cubicBezTo>
                    <a:pt x="0" y="977"/>
                    <a:pt x="96" y="1072"/>
                    <a:pt x="220" y="1072"/>
                  </a:cubicBezTo>
                  <a:lnTo>
                    <a:pt x="1512" y="1072"/>
                  </a:lnTo>
                  <a:cubicBezTo>
                    <a:pt x="1637" y="1072"/>
                    <a:pt x="1732" y="977"/>
                    <a:pt x="1732" y="862"/>
                  </a:cubicBezTo>
                  <a:lnTo>
                    <a:pt x="1732" y="0"/>
                  </a:lnTo>
                  <a:close/>
                </a:path>
              </a:pathLst>
            </a:custGeom>
            <a:solidFill>
              <a:srgbClr val="74879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3225;p63">
              <a:extLst>
                <a:ext uri="{FF2B5EF4-FFF2-40B4-BE49-F238E27FC236}">
                  <a16:creationId xmlns:a16="http://schemas.microsoft.com/office/drawing/2014/main" id="{2923B296-6D70-4C2C-A8C1-8618F325FD4C}"/>
                </a:ext>
              </a:extLst>
            </p:cNvPr>
            <p:cNvSpPr/>
            <p:nvPr/>
          </p:nvSpPr>
          <p:spPr>
            <a:xfrm>
              <a:off x="3691307" y="1759303"/>
              <a:ext cx="11344" cy="74920"/>
            </a:xfrm>
            <a:custGeom>
              <a:avLst/>
              <a:gdLst/>
              <a:ahLst/>
              <a:cxnLst/>
              <a:rect l="l" t="t" r="r" b="b"/>
              <a:pathLst>
                <a:path w="432" h="2853" extrusionOk="0">
                  <a:moveTo>
                    <a:pt x="67" y="1"/>
                  </a:moveTo>
                  <a:cubicBezTo>
                    <a:pt x="29" y="67"/>
                    <a:pt x="0" y="154"/>
                    <a:pt x="0" y="230"/>
                  </a:cubicBezTo>
                  <a:lnTo>
                    <a:pt x="0" y="1493"/>
                  </a:lnTo>
                  <a:cubicBezTo>
                    <a:pt x="0" y="1953"/>
                    <a:pt x="144" y="2412"/>
                    <a:pt x="402" y="2805"/>
                  </a:cubicBezTo>
                  <a:lnTo>
                    <a:pt x="431" y="2852"/>
                  </a:lnTo>
                  <a:lnTo>
                    <a:pt x="431" y="489"/>
                  </a:lnTo>
                  <a:cubicBezTo>
                    <a:pt x="431" y="355"/>
                    <a:pt x="374" y="230"/>
                    <a:pt x="259" y="144"/>
                  </a:cubicBezTo>
                  <a:lnTo>
                    <a:pt x="67" y="1"/>
                  </a:lnTo>
                  <a:close/>
                </a:path>
              </a:pathLst>
            </a:custGeom>
            <a:solidFill>
              <a:srgbClr val="8297A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3226;p63">
              <a:extLst>
                <a:ext uri="{FF2B5EF4-FFF2-40B4-BE49-F238E27FC236}">
                  <a16:creationId xmlns:a16="http://schemas.microsoft.com/office/drawing/2014/main" id="{09476BEF-BD8D-428A-8E9A-09D35E9F1D03}"/>
                </a:ext>
              </a:extLst>
            </p:cNvPr>
            <p:cNvSpPr/>
            <p:nvPr/>
          </p:nvSpPr>
          <p:spPr>
            <a:xfrm>
              <a:off x="3748107" y="1759303"/>
              <a:ext cx="11318" cy="74920"/>
            </a:xfrm>
            <a:custGeom>
              <a:avLst/>
              <a:gdLst/>
              <a:ahLst/>
              <a:cxnLst/>
              <a:rect l="l" t="t" r="r" b="b"/>
              <a:pathLst>
                <a:path w="431" h="2853" extrusionOk="0">
                  <a:moveTo>
                    <a:pt x="364" y="1"/>
                  </a:moveTo>
                  <a:lnTo>
                    <a:pt x="173" y="144"/>
                  </a:lnTo>
                  <a:cubicBezTo>
                    <a:pt x="58" y="230"/>
                    <a:pt x="0" y="355"/>
                    <a:pt x="0" y="489"/>
                  </a:cubicBezTo>
                  <a:lnTo>
                    <a:pt x="0" y="2852"/>
                  </a:lnTo>
                  <a:lnTo>
                    <a:pt x="29" y="2805"/>
                  </a:lnTo>
                  <a:cubicBezTo>
                    <a:pt x="287" y="2412"/>
                    <a:pt x="431" y="1953"/>
                    <a:pt x="431" y="1493"/>
                  </a:cubicBezTo>
                  <a:lnTo>
                    <a:pt x="431" y="230"/>
                  </a:lnTo>
                  <a:cubicBezTo>
                    <a:pt x="431" y="154"/>
                    <a:pt x="402" y="67"/>
                    <a:pt x="364" y="1"/>
                  </a:cubicBezTo>
                  <a:close/>
                </a:path>
              </a:pathLst>
            </a:custGeom>
            <a:solidFill>
              <a:srgbClr val="8297A8"/>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3227;p63">
              <a:extLst>
                <a:ext uri="{FF2B5EF4-FFF2-40B4-BE49-F238E27FC236}">
                  <a16:creationId xmlns:a16="http://schemas.microsoft.com/office/drawing/2014/main" id="{65E3AC15-A73B-4019-92D2-CC81A71F864D}"/>
                </a:ext>
              </a:extLst>
            </p:cNvPr>
            <p:cNvSpPr/>
            <p:nvPr/>
          </p:nvSpPr>
          <p:spPr>
            <a:xfrm>
              <a:off x="3722477" y="1845514"/>
              <a:ext cx="5803" cy="17095"/>
            </a:xfrm>
            <a:custGeom>
              <a:avLst/>
              <a:gdLst/>
              <a:ahLst/>
              <a:cxnLst/>
              <a:rect l="l" t="t" r="r" b="b"/>
              <a:pathLst>
                <a:path w="221" h="651" extrusionOk="0">
                  <a:moveTo>
                    <a:pt x="115" y="0"/>
                  </a:moveTo>
                  <a:cubicBezTo>
                    <a:pt x="48" y="0"/>
                    <a:pt x="0" y="48"/>
                    <a:pt x="0" y="105"/>
                  </a:cubicBezTo>
                  <a:lnTo>
                    <a:pt x="0" y="651"/>
                  </a:lnTo>
                  <a:lnTo>
                    <a:pt x="220" y="651"/>
                  </a:lnTo>
                  <a:lnTo>
                    <a:pt x="220" y="105"/>
                  </a:lnTo>
                  <a:cubicBezTo>
                    <a:pt x="220" y="48"/>
                    <a:pt x="172" y="0"/>
                    <a:pt x="115" y="0"/>
                  </a:cubicBezTo>
                  <a:close/>
                </a:path>
              </a:pathLst>
            </a:custGeom>
            <a:solidFill>
              <a:srgbClr val="61778A"/>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3228;p63">
              <a:extLst>
                <a:ext uri="{FF2B5EF4-FFF2-40B4-BE49-F238E27FC236}">
                  <a16:creationId xmlns:a16="http://schemas.microsoft.com/office/drawing/2014/main" id="{9FC0237A-39C3-42EC-949D-21D0D6612D06}"/>
                </a:ext>
              </a:extLst>
            </p:cNvPr>
            <p:cNvSpPr/>
            <p:nvPr/>
          </p:nvSpPr>
          <p:spPr>
            <a:xfrm>
              <a:off x="3702625" y="1686930"/>
              <a:ext cx="45509" cy="22662"/>
            </a:xfrm>
            <a:custGeom>
              <a:avLst/>
              <a:gdLst/>
              <a:ahLst/>
              <a:cxnLst/>
              <a:rect l="l" t="t" r="r" b="b"/>
              <a:pathLst>
                <a:path w="1733" h="863" extrusionOk="0">
                  <a:moveTo>
                    <a:pt x="651" y="0"/>
                  </a:moveTo>
                  <a:cubicBezTo>
                    <a:pt x="297" y="0"/>
                    <a:pt x="0" y="287"/>
                    <a:pt x="0" y="641"/>
                  </a:cubicBezTo>
                  <a:cubicBezTo>
                    <a:pt x="530" y="794"/>
                    <a:pt x="1076" y="862"/>
                    <a:pt x="1624" y="862"/>
                  </a:cubicBezTo>
                  <a:cubicBezTo>
                    <a:pt x="1660" y="862"/>
                    <a:pt x="1696" y="862"/>
                    <a:pt x="1732" y="862"/>
                  </a:cubicBezTo>
                  <a:lnTo>
                    <a:pt x="1732" y="641"/>
                  </a:lnTo>
                  <a:cubicBezTo>
                    <a:pt x="1732" y="287"/>
                    <a:pt x="1436" y="0"/>
                    <a:pt x="1081"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3229;p63">
              <a:extLst>
                <a:ext uri="{FF2B5EF4-FFF2-40B4-BE49-F238E27FC236}">
                  <a16:creationId xmlns:a16="http://schemas.microsoft.com/office/drawing/2014/main" id="{CFFF16D4-2B31-4CF5-8157-D29D7BDB36FD}"/>
                </a:ext>
              </a:extLst>
            </p:cNvPr>
            <p:cNvSpPr/>
            <p:nvPr/>
          </p:nvSpPr>
          <p:spPr>
            <a:xfrm>
              <a:off x="3702625" y="1686930"/>
              <a:ext cx="31171" cy="20640"/>
            </a:xfrm>
            <a:custGeom>
              <a:avLst/>
              <a:gdLst/>
              <a:ahLst/>
              <a:cxnLst/>
              <a:rect l="l" t="t" r="r" b="b"/>
              <a:pathLst>
                <a:path w="1187" h="786" extrusionOk="0">
                  <a:moveTo>
                    <a:pt x="651" y="0"/>
                  </a:moveTo>
                  <a:cubicBezTo>
                    <a:pt x="297" y="0"/>
                    <a:pt x="0" y="287"/>
                    <a:pt x="0" y="641"/>
                  </a:cubicBezTo>
                  <a:cubicBezTo>
                    <a:pt x="220" y="708"/>
                    <a:pt x="431" y="756"/>
                    <a:pt x="651" y="785"/>
                  </a:cubicBezTo>
                  <a:lnTo>
                    <a:pt x="651" y="641"/>
                  </a:lnTo>
                  <a:cubicBezTo>
                    <a:pt x="651" y="326"/>
                    <a:pt x="881" y="58"/>
                    <a:pt x="1187" y="10"/>
                  </a:cubicBezTo>
                  <a:cubicBezTo>
                    <a:pt x="1158" y="0"/>
                    <a:pt x="1120" y="0"/>
                    <a:pt x="1081" y="0"/>
                  </a:cubicBezTo>
                  <a:close/>
                </a:path>
              </a:pathLst>
            </a:custGeom>
            <a:solidFill>
              <a:srgbClr val="657A8D"/>
            </a:solidFill>
            <a:ln>
              <a:solidFill>
                <a:srgbClr val="1F3D5F">
                  <a:alpha val="96000"/>
                </a:srgb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aphicFrame>
        <p:nvGraphicFramePr>
          <p:cNvPr id="39" name="object 6">
            <a:extLst>
              <a:ext uri="{FF2B5EF4-FFF2-40B4-BE49-F238E27FC236}">
                <a16:creationId xmlns:a16="http://schemas.microsoft.com/office/drawing/2014/main" id="{0808DA33-C698-493A-8506-DDB727A532D2}"/>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40" name="CasellaDiTesto 39">
            <a:extLst>
              <a:ext uri="{FF2B5EF4-FFF2-40B4-BE49-F238E27FC236}">
                <a16:creationId xmlns:a16="http://schemas.microsoft.com/office/drawing/2014/main" id="{8B81EEC3-5710-45FB-ACA1-587CB499A993}"/>
              </a:ext>
            </a:extLst>
          </p:cNvPr>
          <p:cNvSpPr txBox="1"/>
          <p:nvPr/>
        </p:nvSpPr>
        <p:spPr>
          <a:xfrm>
            <a:off x="667385" y="231031"/>
            <a:ext cx="2204450" cy="461665"/>
          </a:xfrm>
          <a:prstGeom prst="rect">
            <a:avLst/>
          </a:prstGeom>
          <a:noFill/>
        </p:spPr>
        <p:txBody>
          <a:bodyPr wrap="none" rtlCol="0">
            <a:spAutoFit/>
          </a:bodyPr>
          <a:lstStyle/>
          <a:p>
            <a:r>
              <a:rPr lang="en-GB" sz="2400" dirty="0">
                <a:solidFill>
                  <a:srgbClr val="1F3D5F"/>
                </a:solidFill>
              </a:rPr>
              <a:t>MSCA Principles</a:t>
            </a:r>
          </a:p>
        </p:txBody>
      </p:sp>
      <p:sp>
        <p:nvSpPr>
          <p:cNvPr id="41" name="CasellaDiTesto 40">
            <a:extLst>
              <a:ext uri="{FF2B5EF4-FFF2-40B4-BE49-F238E27FC236}">
                <a16:creationId xmlns:a16="http://schemas.microsoft.com/office/drawing/2014/main" id="{75EDD8C8-6788-4611-9937-185A74B0EAA5}"/>
              </a:ext>
            </a:extLst>
          </p:cNvPr>
          <p:cNvSpPr txBox="1"/>
          <p:nvPr/>
        </p:nvSpPr>
        <p:spPr>
          <a:xfrm>
            <a:off x="1340417" y="1058739"/>
            <a:ext cx="1160511" cy="369332"/>
          </a:xfrm>
          <a:prstGeom prst="rect">
            <a:avLst/>
          </a:prstGeom>
          <a:noFill/>
        </p:spPr>
        <p:txBody>
          <a:bodyPr wrap="square" rtlCol="0">
            <a:spAutoFit/>
          </a:bodyPr>
          <a:lstStyle/>
          <a:p>
            <a:r>
              <a:rPr lang="it-IT" dirty="0">
                <a:solidFill>
                  <a:srgbClr val="1F3D5F"/>
                </a:solidFill>
              </a:rPr>
              <a:t>Excellence</a:t>
            </a:r>
          </a:p>
        </p:txBody>
      </p:sp>
      <p:sp>
        <p:nvSpPr>
          <p:cNvPr id="165" name="Rettangolo 164">
            <a:extLst>
              <a:ext uri="{FF2B5EF4-FFF2-40B4-BE49-F238E27FC236}">
                <a16:creationId xmlns:a16="http://schemas.microsoft.com/office/drawing/2014/main" id="{994BC143-91E4-4387-A0FB-BFEB8DF8B3A1}"/>
              </a:ext>
            </a:extLst>
          </p:cNvPr>
          <p:cNvSpPr/>
          <p:nvPr/>
        </p:nvSpPr>
        <p:spPr>
          <a:xfrm>
            <a:off x="2411760" y="4005064"/>
            <a:ext cx="4572000" cy="659155"/>
          </a:xfrm>
          <a:prstGeom prst="rect">
            <a:avLst/>
          </a:prstGeom>
        </p:spPr>
        <p:txBody>
          <a:bodyPr>
            <a:spAutoFit/>
          </a:bodyPr>
          <a:lstStyle/>
          <a:p>
            <a:pPr marL="9525" marR="3810" indent="476" algn="ctr">
              <a:lnSpc>
                <a:spcPct val="99800"/>
              </a:lnSpc>
              <a:spcBef>
                <a:spcPts val="75"/>
              </a:spcBef>
            </a:pPr>
            <a:endParaRPr lang="en-US" dirty="0">
              <a:latin typeface="Segoe UI Light"/>
              <a:cs typeface="Segoe UI Light"/>
            </a:endParaRPr>
          </a:p>
          <a:p>
            <a:pPr marL="9525" marR="3810" indent="476" algn="ctr">
              <a:lnSpc>
                <a:spcPct val="99800"/>
              </a:lnSpc>
              <a:spcBef>
                <a:spcPts val="75"/>
              </a:spcBef>
            </a:pPr>
            <a:endParaRPr lang="en-US" dirty="0">
              <a:latin typeface="Segoe UI Light"/>
              <a:cs typeface="Segoe UI Light"/>
            </a:endParaRPr>
          </a:p>
        </p:txBody>
      </p:sp>
    </p:spTree>
    <p:extLst>
      <p:ext uri="{BB962C8B-B14F-4D97-AF65-F5344CB8AC3E}">
        <p14:creationId xmlns:p14="http://schemas.microsoft.com/office/powerpoint/2010/main" val="4278130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065525" y="1913382"/>
            <a:ext cx="3354705" cy="3356134"/>
            <a:chOff x="4087367" y="1408175"/>
            <a:chExt cx="4472940" cy="4474845"/>
          </a:xfrm>
        </p:grpSpPr>
        <p:pic>
          <p:nvPicPr>
            <p:cNvPr id="4" name="object 4"/>
            <p:cNvPicPr/>
            <p:nvPr/>
          </p:nvPicPr>
          <p:blipFill>
            <a:blip r:embed="rId3" cstate="print"/>
            <a:stretch>
              <a:fillRect/>
            </a:stretch>
          </p:blipFill>
          <p:spPr>
            <a:xfrm>
              <a:off x="6245351" y="1408175"/>
              <a:ext cx="1679447" cy="2321052"/>
            </a:xfrm>
            <a:prstGeom prst="rect">
              <a:avLst/>
            </a:prstGeom>
          </p:spPr>
        </p:pic>
        <p:pic>
          <p:nvPicPr>
            <p:cNvPr id="5" name="object 5"/>
            <p:cNvPicPr/>
            <p:nvPr/>
          </p:nvPicPr>
          <p:blipFill>
            <a:blip r:embed="rId4" cstate="print"/>
            <a:stretch>
              <a:fillRect/>
            </a:stretch>
          </p:blipFill>
          <p:spPr>
            <a:xfrm>
              <a:off x="6239255" y="2045207"/>
              <a:ext cx="2321051" cy="1677924"/>
            </a:xfrm>
            <a:prstGeom prst="rect">
              <a:avLst/>
            </a:prstGeom>
          </p:spPr>
        </p:pic>
        <p:pic>
          <p:nvPicPr>
            <p:cNvPr id="6" name="object 6"/>
            <p:cNvPicPr/>
            <p:nvPr/>
          </p:nvPicPr>
          <p:blipFill>
            <a:blip r:embed="rId5" cstate="print"/>
            <a:stretch>
              <a:fillRect/>
            </a:stretch>
          </p:blipFill>
          <p:spPr>
            <a:xfrm>
              <a:off x="6239255" y="3566159"/>
              <a:ext cx="2321051" cy="1679448"/>
            </a:xfrm>
            <a:prstGeom prst="rect">
              <a:avLst/>
            </a:prstGeom>
          </p:spPr>
        </p:pic>
        <p:pic>
          <p:nvPicPr>
            <p:cNvPr id="7" name="object 7"/>
            <p:cNvPicPr/>
            <p:nvPr/>
          </p:nvPicPr>
          <p:blipFill>
            <a:blip r:embed="rId6" cstate="print"/>
            <a:stretch>
              <a:fillRect/>
            </a:stretch>
          </p:blipFill>
          <p:spPr>
            <a:xfrm>
              <a:off x="6245351" y="3560076"/>
              <a:ext cx="1679447" cy="2322575"/>
            </a:xfrm>
            <a:prstGeom prst="rect">
              <a:avLst/>
            </a:prstGeom>
          </p:spPr>
        </p:pic>
        <p:pic>
          <p:nvPicPr>
            <p:cNvPr id="8" name="object 8"/>
            <p:cNvPicPr/>
            <p:nvPr/>
          </p:nvPicPr>
          <p:blipFill>
            <a:blip r:embed="rId7" cstate="print"/>
            <a:stretch>
              <a:fillRect/>
            </a:stretch>
          </p:blipFill>
          <p:spPr>
            <a:xfrm>
              <a:off x="4724399" y="3560076"/>
              <a:ext cx="1677924" cy="2322575"/>
            </a:xfrm>
            <a:prstGeom prst="rect">
              <a:avLst/>
            </a:prstGeom>
          </p:spPr>
        </p:pic>
        <p:pic>
          <p:nvPicPr>
            <p:cNvPr id="9" name="object 9"/>
            <p:cNvPicPr/>
            <p:nvPr/>
          </p:nvPicPr>
          <p:blipFill>
            <a:blip r:embed="rId8" cstate="print"/>
            <a:stretch>
              <a:fillRect/>
            </a:stretch>
          </p:blipFill>
          <p:spPr>
            <a:xfrm>
              <a:off x="4087367" y="3566159"/>
              <a:ext cx="2321052" cy="1679448"/>
            </a:xfrm>
            <a:prstGeom prst="rect">
              <a:avLst/>
            </a:prstGeom>
          </p:spPr>
        </p:pic>
        <p:pic>
          <p:nvPicPr>
            <p:cNvPr id="10" name="object 10"/>
            <p:cNvPicPr/>
            <p:nvPr/>
          </p:nvPicPr>
          <p:blipFill>
            <a:blip r:embed="rId9" cstate="print"/>
            <a:stretch>
              <a:fillRect/>
            </a:stretch>
          </p:blipFill>
          <p:spPr>
            <a:xfrm>
              <a:off x="4087367" y="2045207"/>
              <a:ext cx="2321052" cy="1677924"/>
            </a:xfrm>
            <a:prstGeom prst="rect">
              <a:avLst/>
            </a:prstGeom>
          </p:spPr>
        </p:pic>
        <p:pic>
          <p:nvPicPr>
            <p:cNvPr id="11" name="object 11"/>
            <p:cNvPicPr/>
            <p:nvPr/>
          </p:nvPicPr>
          <p:blipFill>
            <a:blip r:embed="rId10" cstate="print"/>
            <a:stretch>
              <a:fillRect/>
            </a:stretch>
          </p:blipFill>
          <p:spPr>
            <a:xfrm>
              <a:off x="4724399" y="1408175"/>
              <a:ext cx="1677924" cy="2321052"/>
            </a:xfrm>
            <a:prstGeom prst="rect">
              <a:avLst/>
            </a:prstGeom>
          </p:spPr>
        </p:pic>
        <p:sp>
          <p:nvSpPr>
            <p:cNvPr id="12" name="object 12"/>
            <p:cNvSpPr/>
            <p:nvPr/>
          </p:nvSpPr>
          <p:spPr>
            <a:xfrm>
              <a:off x="6326251" y="1495043"/>
              <a:ext cx="1522095" cy="2152650"/>
            </a:xfrm>
            <a:custGeom>
              <a:avLst/>
              <a:gdLst/>
              <a:ahLst/>
              <a:cxnLst/>
              <a:rect l="l" t="t" r="r" b="b"/>
              <a:pathLst>
                <a:path w="1522095" h="2152650">
                  <a:moveTo>
                    <a:pt x="0" y="0"/>
                  </a:moveTo>
                  <a:lnTo>
                    <a:pt x="0" y="2152142"/>
                  </a:lnTo>
                  <a:lnTo>
                    <a:pt x="1521841" y="630301"/>
                  </a:lnTo>
                  <a:lnTo>
                    <a:pt x="1485858" y="595149"/>
                  </a:lnTo>
                  <a:lnTo>
                    <a:pt x="1449148" y="560922"/>
                  </a:lnTo>
                  <a:lnTo>
                    <a:pt x="1411728" y="527630"/>
                  </a:lnTo>
                  <a:lnTo>
                    <a:pt x="1373618" y="495278"/>
                  </a:lnTo>
                  <a:lnTo>
                    <a:pt x="1334834" y="463875"/>
                  </a:lnTo>
                  <a:lnTo>
                    <a:pt x="1295396" y="433428"/>
                  </a:lnTo>
                  <a:lnTo>
                    <a:pt x="1255323" y="403945"/>
                  </a:lnTo>
                  <a:lnTo>
                    <a:pt x="1214631" y="375434"/>
                  </a:lnTo>
                  <a:lnTo>
                    <a:pt x="1173340" y="347901"/>
                  </a:lnTo>
                  <a:lnTo>
                    <a:pt x="1131469" y="321355"/>
                  </a:lnTo>
                  <a:lnTo>
                    <a:pt x="1089034" y="295804"/>
                  </a:lnTo>
                  <a:lnTo>
                    <a:pt x="1046056" y="271254"/>
                  </a:lnTo>
                  <a:lnTo>
                    <a:pt x="1002551" y="247713"/>
                  </a:lnTo>
                  <a:lnTo>
                    <a:pt x="958539" y="225190"/>
                  </a:lnTo>
                  <a:lnTo>
                    <a:pt x="914038" y="203691"/>
                  </a:lnTo>
                  <a:lnTo>
                    <a:pt x="869066" y="183225"/>
                  </a:lnTo>
                  <a:lnTo>
                    <a:pt x="823642" y="163798"/>
                  </a:lnTo>
                  <a:lnTo>
                    <a:pt x="777784" y="145418"/>
                  </a:lnTo>
                  <a:lnTo>
                    <a:pt x="731510" y="128094"/>
                  </a:lnTo>
                  <a:lnTo>
                    <a:pt x="684838" y="111832"/>
                  </a:lnTo>
                  <a:lnTo>
                    <a:pt x="637788" y="96641"/>
                  </a:lnTo>
                  <a:lnTo>
                    <a:pt x="590377" y="82527"/>
                  </a:lnTo>
                  <a:lnTo>
                    <a:pt x="542624" y="69499"/>
                  </a:lnTo>
                  <a:lnTo>
                    <a:pt x="494547" y="57564"/>
                  </a:lnTo>
                  <a:lnTo>
                    <a:pt x="446164" y="46729"/>
                  </a:lnTo>
                  <a:lnTo>
                    <a:pt x="397494" y="37003"/>
                  </a:lnTo>
                  <a:lnTo>
                    <a:pt x="348555" y="28392"/>
                  </a:lnTo>
                  <a:lnTo>
                    <a:pt x="299366" y="20905"/>
                  </a:lnTo>
                  <a:lnTo>
                    <a:pt x="249945" y="14549"/>
                  </a:lnTo>
                  <a:lnTo>
                    <a:pt x="200310" y="9331"/>
                  </a:lnTo>
                  <a:lnTo>
                    <a:pt x="150479" y="5260"/>
                  </a:lnTo>
                  <a:lnTo>
                    <a:pt x="100472" y="2343"/>
                  </a:lnTo>
                  <a:lnTo>
                    <a:pt x="50306" y="587"/>
                  </a:lnTo>
                  <a:lnTo>
                    <a:pt x="0" y="0"/>
                  </a:lnTo>
                  <a:close/>
                </a:path>
              </a:pathLst>
            </a:custGeom>
            <a:solidFill>
              <a:srgbClr val="1A4289"/>
            </a:solidFill>
          </p:spPr>
          <p:txBody>
            <a:bodyPr wrap="square" lIns="0" tIns="0" rIns="0" bIns="0" rtlCol="0"/>
            <a:lstStyle/>
            <a:p>
              <a:endParaRPr sz="1400">
                <a:solidFill>
                  <a:srgbClr val="1F3D5F"/>
                </a:solidFill>
                <a:latin typeface="+mj-lt"/>
              </a:endParaRPr>
            </a:p>
          </p:txBody>
        </p:sp>
        <p:sp>
          <p:nvSpPr>
            <p:cNvPr id="13" name="object 13"/>
            <p:cNvSpPr/>
            <p:nvPr/>
          </p:nvSpPr>
          <p:spPr>
            <a:xfrm>
              <a:off x="6326251" y="2125344"/>
              <a:ext cx="2152650" cy="1522095"/>
            </a:xfrm>
            <a:custGeom>
              <a:avLst/>
              <a:gdLst/>
              <a:ahLst/>
              <a:cxnLst/>
              <a:rect l="l" t="t" r="r" b="b"/>
              <a:pathLst>
                <a:path w="2152650" h="1522095">
                  <a:moveTo>
                    <a:pt x="1521841" y="0"/>
                  </a:moveTo>
                  <a:lnTo>
                    <a:pt x="0" y="1521841"/>
                  </a:lnTo>
                  <a:lnTo>
                    <a:pt x="2152269" y="1521841"/>
                  </a:lnTo>
                  <a:lnTo>
                    <a:pt x="2151681" y="1471545"/>
                  </a:lnTo>
                  <a:lnTo>
                    <a:pt x="2149924" y="1421389"/>
                  </a:lnTo>
                  <a:lnTo>
                    <a:pt x="2147005" y="1371391"/>
                  </a:lnTo>
                  <a:lnTo>
                    <a:pt x="2142932" y="1321570"/>
                  </a:lnTo>
                  <a:lnTo>
                    <a:pt x="2137712" y="1271943"/>
                  </a:lnTo>
                  <a:lnTo>
                    <a:pt x="2131353" y="1222529"/>
                  </a:lnTo>
                  <a:lnTo>
                    <a:pt x="2123862" y="1173347"/>
                  </a:lnTo>
                  <a:lnTo>
                    <a:pt x="2115248" y="1124415"/>
                  </a:lnTo>
                  <a:lnTo>
                    <a:pt x="2105517" y="1075750"/>
                  </a:lnTo>
                  <a:lnTo>
                    <a:pt x="2094678" y="1027372"/>
                  </a:lnTo>
                  <a:lnTo>
                    <a:pt x="2082738" y="979300"/>
                  </a:lnTo>
                  <a:lnTo>
                    <a:pt x="2069705" y="931550"/>
                  </a:lnTo>
                  <a:lnTo>
                    <a:pt x="2055586" y="884142"/>
                  </a:lnTo>
                  <a:lnTo>
                    <a:pt x="2040389" y="837094"/>
                  </a:lnTo>
                  <a:lnTo>
                    <a:pt x="2024122" y="790424"/>
                  </a:lnTo>
                  <a:lnTo>
                    <a:pt x="2006792" y="744151"/>
                  </a:lnTo>
                  <a:lnTo>
                    <a:pt x="1988407" y="698293"/>
                  </a:lnTo>
                  <a:lnTo>
                    <a:pt x="1968974" y="652869"/>
                  </a:lnTo>
                  <a:lnTo>
                    <a:pt x="1948502" y="607896"/>
                  </a:lnTo>
                  <a:lnTo>
                    <a:pt x="1926998" y="563393"/>
                  </a:lnTo>
                  <a:lnTo>
                    <a:pt x="1904469" y="519379"/>
                  </a:lnTo>
                  <a:lnTo>
                    <a:pt x="1880924" y="475871"/>
                  </a:lnTo>
                  <a:lnTo>
                    <a:pt x="1856369" y="432889"/>
                  </a:lnTo>
                  <a:lnTo>
                    <a:pt x="1830812" y="390451"/>
                  </a:lnTo>
                  <a:lnTo>
                    <a:pt x="1804262" y="348574"/>
                  </a:lnTo>
                  <a:lnTo>
                    <a:pt x="1776725" y="307277"/>
                  </a:lnTo>
                  <a:lnTo>
                    <a:pt x="1748210" y="266580"/>
                  </a:lnTo>
                  <a:lnTo>
                    <a:pt x="1718723" y="226499"/>
                  </a:lnTo>
                  <a:lnTo>
                    <a:pt x="1688273" y="187054"/>
                  </a:lnTo>
                  <a:lnTo>
                    <a:pt x="1656868" y="148262"/>
                  </a:lnTo>
                  <a:lnTo>
                    <a:pt x="1624514" y="110142"/>
                  </a:lnTo>
                  <a:lnTo>
                    <a:pt x="1591220" y="72713"/>
                  </a:lnTo>
                  <a:lnTo>
                    <a:pt x="1556993" y="35993"/>
                  </a:lnTo>
                  <a:lnTo>
                    <a:pt x="1521841" y="0"/>
                  </a:lnTo>
                  <a:close/>
                </a:path>
              </a:pathLst>
            </a:custGeom>
            <a:solidFill>
              <a:schemeClr val="tx2">
                <a:lumMod val="60000"/>
                <a:lumOff val="40000"/>
              </a:schemeClr>
            </a:solidFill>
          </p:spPr>
          <p:txBody>
            <a:bodyPr wrap="square" lIns="0" tIns="0" rIns="0" bIns="0" rtlCol="0"/>
            <a:lstStyle/>
            <a:p>
              <a:endParaRPr sz="1400">
                <a:solidFill>
                  <a:srgbClr val="1F3D5F"/>
                </a:solidFill>
                <a:latin typeface="+mj-lt"/>
              </a:endParaRPr>
            </a:p>
          </p:txBody>
        </p:sp>
        <p:sp>
          <p:nvSpPr>
            <p:cNvPr id="14" name="object 14"/>
            <p:cNvSpPr/>
            <p:nvPr/>
          </p:nvSpPr>
          <p:spPr>
            <a:xfrm>
              <a:off x="6326251" y="3647186"/>
              <a:ext cx="2152650" cy="1522095"/>
            </a:xfrm>
            <a:custGeom>
              <a:avLst/>
              <a:gdLst/>
              <a:ahLst/>
              <a:cxnLst/>
              <a:rect l="l" t="t" r="r" b="b"/>
              <a:pathLst>
                <a:path w="2152650" h="1522095">
                  <a:moveTo>
                    <a:pt x="2152269" y="0"/>
                  </a:moveTo>
                  <a:lnTo>
                    <a:pt x="0" y="0"/>
                  </a:lnTo>
                  <a:lnTo>
                    <a:pt x="1521841" y="1521968"/>
                  </a:lnTo>
                  <a:lnTo>
                    <a:pt x="1556993" y="1485974"/>
                  </a:lnTo>
                  <a:lnTo>
                    <a:pt x="1591220" y="1449254"/>
                  </a:lnTo>
                  <a:lnTo>
                    <a:pt x="1624514" y="1411825"/>
                  </a:lnTo>
                  <a:lnTo>
                    <a:pt x="1656868" y="1373705"/>
                  </a:lnTo>
                  <a:lnTo>
                    <a:pt x="1688273" y="1334913"/>
                  </a:lnTo>
                  <a:lnTo>
                    <a:pt x="1718723" y="1295467"/>
                  </a:lnTo>
                  <a:lnTo>
                    <a:pt x="1748210" y="1255386"/>
                  </a:lnTo>
                  <a:lnTo>
                    <a:pt x="1776725" y="1214688"/>
                  </a:lnTo>
                  <a:lnTo>
                    <a:pt x="1804262" y="1173391"/>
                  </a:lnTo>
                  <a:lnTo>
                    <a:pt x="1830812" y="1131513"/>
                  </a:lnTo>
                  <a:lnTo>
                    <a:pt x="1856369" y="1089074"/>
                  </a:lnTo>
                  <a:lnTo>
                    <a:pt x="1880924" y="1046090"/>
                  </a:lnTo>
                  <a:lnTo>
                    <a:pt x="1904469" y="1002581"/>
                  </a:lnTo>
                  <a:lnTo>
                    <a:pt x="1926998" y="958565"/>
                  </a:lnTo>
                  <a:lnTo>
                    <a:pt x="1948502" y="914060"/>
                  </a:lnTo>
                  <a:lnTo>
                    <a:pt x="1968974" y="869085"/>
                  </a:lnTo>
                  <a:lnTo>
                    <a:pt x="1988407" y="823658"/>
                  </a:lnTo>
                  <a:lnTo>
                    <a:pt x="2006792" y="777797"/>
                  </a:lnTo>
                  <a:lnTo>
                    <a:pt x="2024122" y="731521"/>
                  </a:lnTo>
                  <a:lnTo>
                    <a:pt x="2040389" y="684847"/>
                  </a:lnTo>
                  <a:lnTo>
                    <a:pt x="2055586" y="637795"/>
                  </a:lnTo>
                  <a:lnTo>
                    <a:pt x="2069705" y="590383"/>
                  </a:lnTo>
                  <a:lnTo>
                    <a:pt x="2082738" y="542628"/>
                  </a:lnTo>
                  <a:lnTo>
                    <a:pt x="2094678" y="494550"/>
                  </a:lnTo>
                  <a:lnTo>
                    <a:pt x="2105517" y="446166"/>
                  </a:lnTo>
                  <a:lnTo>
                    <a:pt x="2115248" y="397496"/>
                  </a:lnTo>
                  <a:lnTo>
                    <a:pt x="2123862" y="348556"/>
                  </a:lnTo>
                  <a:lnTo>
                    <a:pt x="2131353" y="299367"/>
                  </a:lnTo>
                  <a:lnTo>
                    <a:pt x="2137712" y="249945"/>
                  </a:lnTo>
                  <a:lnTo>
                    <a:pt x="2142932" y="200310"/>
                  </a:lnTo>
                  <a:lnTo>
                    <a:pt x="2147005" y="150480"/>
                  </a:lnTo>
                  <a:lnTo>
                    <a:pt x="2149924" y="100472"/>
                  </a:lnTo>
                  <a:lnTo>
                    <a:pt x="2151681" y="50306"/>
                  </a:lnTo>
                  <a:lnTo>
                    <a:pt x="2152269" y="0"/>
                  </a:lnTo>
                  <a:close/>
                </a:path>
              </a:pathLst>
            </a:custGeom>
            <a:solidFill>
              <a:srgbClr val="A7A8AC"/>
            </a:solidFill>
          </p:spPr>
          <p:txBody>
            <a:bodyPr wrap="square" lIns="0" tIns="0" rIns="0" bIns="0" rtlCol="0"/>
            <a:lstStyle/>
            <a:p>
              <a:endParaRPr sz="1400">
                <a:solidFill>
                  <a:srgbClr val="1F3D5F"/>
                </a:solidFill>
                <a:latin typeface="+mj-lt"/>
              </a:endParaRPr>
            </a:p>
          </p:txBody>
        </p:sp>
        <p:sp>
          <p:nvSpPr>
            <p:cNvPr id="15" name="object 15"/>
            <p:cNvSpPr/>
            <p:nvPr/>
          </p:nvSpPr>
          <p:spPr>
            <a:xfrm>
              <a:off x="6326251" y="3647186"/>
              <a:ext cx="1522095" cy="2152650"/>
            </a:xfrm>
            <a:custGeom>
              <a:avLst/>
              <a:gdLst/>
              <a:ahLst/>
              <a:cxnLst/>
              <a:rect l="l" t="t" r="r" b="b"/>
              <a:pathLst>
                <a:path w="1522095" h="2152650">
                  <a:moveTo>
                    <a:pt x="0" y="0"/>
                  </a:moveTo>
                  <a:lnTo>
                    <a:pt x="0" y="2152284"/>
                  </a:lnTo>
                  <a:lnTo>
                    <a:pt x="50306" y="2151697"/>
                  </a:lnTo>
                  <a:lnTo>
                    <a:pt x="100472" y="2149941"/>
                  </a:lnTo>
                  <a:lnTo>
                    <a:pt x="150479" y="2147023"/>
                  </a:lnTo>
                  <a:lnTo>
                    <a:pt x="200310" y="2142951"/>
                  </a:lnTo>
                  <a:lnTo>
                    <a:pt x="249945" y="2137733"/>
                  </a:lnTo>
                  <a:lnTo>
                    <a:pt x="299366" y="2131377"/>
                  </a:lnTo>
                  <a:lnTo>
                    <a:pt x="348555" y="2123889"/>
                  </a:lnTo>
                  <a:lnTo>
                    <a:pt x="397494" y="2115278"/>
                  </a:lnTo>
                  <a:lnTo>
                    <a:pt x="446164" y="2105551"/>
                  </a:lnTo>
                  <a:lnTo>
                    <a:pt x="494547" y="2094716"/>
                  </a:lnTo>
                  <a:lnTo>
                    <a:pt x="542624" y="2082781"/>
                  </a:lnTo>
                  <a:lnTo>
                    <a:pt x="590377" y="2069752"/>
                  </a:lnTo>
                  <a:lnTo>
                    <a:pt x="637788" y="2055637"/>
                  </a:lnTo>
                  <a:lnTo>
                    <a:pt x="684838" y="2040445"/>
                  </a:lnTo>
                  <a:lnTo>
                    <a:pt x="731510" y="2024183"/>
                  </a:lnTo>
                  <a:lnTo>
                    <a:pt x="777784" y="2006858"/>
                  </a:lnTo>
                  <a:lnTo>
                    <a:pt x="823642" y="1988478"/>
                  </a:lnTo>
                  <a:lnTo>
                    <a:pt x="869066" y="1969050"/>
                  </a:lnTo>
                  <a:lnTo>
                    <a:pt x="914038" y="1948583"/>
                  </a:lnTo>
                  <a:lnTo>
                    <a:pt x="958539" y="1927084"/>
                  </a:lnTo>
                  <a:lnTo>
                    <a:pt x="1002551" y="1904560"/>
                  </a:lnTo>
                  <a:lnTo>
                    <a:pt x="1046056" y="1881019"/>
                  </a:lnTo>
                  <a:lnTo>
                    <a:pt x="1089034" y="1856468"/>
                  </a:lnTo>
                  <a:lnTo>
                    <a:pt x="1131469" y="1830916"/>
                  </a:lnTo>
                  <a:lnTo>
                    <a:pt x="1173340" y="1804369"/>
                  </a:lnTo>
                  <a:lnTo>
                    <a:pt x="1214631" y="1776836"/>
                  </a:lnTo>
                  <a:lnTo>
                    <a:pt x="1255323" y="1748324"/>
                  </a:lnTo>
                  <a:lnTo>
                    <a:pt x="1295396" y="1718841"/>
                  </a:lnTo>
                  <a:lnTo>
                    <a:pt x="1334834" y="1688394"/>
                  </a:lnTo>
                  <a:lnTo>
                    <a:pt x="1373618" y="1656990"/>
                  </a:lnTo>
                  <a:lnTo>
                    <a:pt x="1411728" y="1624639"/>
                  </a:lnTo>
                  <a:lnTo>
                    <a:pt x="1449148" y="1591346"/>
                  </a:lnTo>
                  <a:lnTo>
                    <a:pt x="1485858" y="1557119"/>
                  </a:lnTo>
                  <a:lnTo>
                    <a:pt x="1521841" y="1521968"/>
                  </a:lnTo>
                  <a:lnTo>
                    <a:pt x="0" y="0"/>
                  </a:lnTo>
                  <a:close/>
                </a:path>
              </a:pathLst>
            </a:custGeom>
            <a:solidFill>
              <a:schemeClr val="accent1">
                <a:lumMod val="40000"/>
                <a:lumOff val="60000"/>
              </a:schemeClr>
            </a:solidFill>
          </p:spPr>
          <p:txBody>
            <a:bodyPr wrap="square" lIns="0" tIns="0" rIns="0" bIns="0" rtlCol="0"/>
            <a:lstStyle/>
            <a:p>
              <a:endParaRPr sz="1400">
                <a:solidFill>
                  <a:srgbClr val="1F3D5F"/>
                </a:solidFill>
                <a:latin typeface="+mj-lt"/>
              </a:endParaRPr>
            </a:p>
          </p:txBody>
        </p:sp>
        <p:sp>
          <p:nvSpPr>
            <p:cNvPr id="16" name="object 16"/>
            <p:cNvSpPr/>
            <p:nvPr/>
          </p:nvSpPr>
          <p:spPr>
            <a:xfrm>
              <a:off x="4804410" y="3647186"/>
              <a:ext cx="1522095" cy="2152650"/>
            </a:xfrm>
            <a:custGeom>
              <a:avLst/>
              <a:gdLst/>
              <a:ahLst/>
              <a:cxnLst/>
              <a:rect l="l" t="t" r="r" b="b"/>
              <a:pathLst>
                <a:path w="1522095" h="2152650">
                  <a:moveTo>
                    <a:pt x="1521841" y="0"/>
                  </a:moveTo>
                  <a:lnTo>
                    <a:pt x="0" y="1521968"/>
                  </a:lnTo>
                  <a:lnTo>
                    <a:pt x="35982" y="1557119"/>
                  </a:lnTo>
                  <a:lnTo>
                    <a:pt x="72693" y="1591346"/>
                  </a:lnTo>
                  <a:lnTo>
                    <a:pt x="110114" y="1624639"/>
                  </a:lnTo>
                  <a:lnTo>
                    <a:pt x="148227" y="1656990"/>
                  </a:lnTo>
                  <a:lnTo>
                    <a:pt x="187013" y="1688394"/>
                  </a:lnTo>
                  <a:lnTo>
                    <a:pt x="226453" y="1718841"/>
                  </a:lnTo>
                  <a:lnTo>
                    <a:pt x="266530" y="1748324"/>
                  </a:lnTo>
                  <a:lnTo>
                    <a:pt x="307225" y="1776836"/>
                  </a:lnTo>
                  <a:lnTo>
                    <a:pt x="348519" y="1804369"/>
                  </a:lnTo>
                  <a:lnTo>
                    <a:pt x="390395" y="1830916"/>
                  </a:lnTo>
                  <a:lnTo>
                    <a:pt x="432833" y="1856468"/>
                  </a:lnTo>
                  <a:lnTo>
                    <a:pt x="475815" y="1881019"/>
                  </a:lnTo>
                  <a:lnTo>
                    <a:pt x="519323" y="1904560"/>
                  </a:lnTo>
                  <a:lnTo>
                    <a:pt x="563339" y="1927084"/>
                  </a:lnTo>
                  <a:lnTo>
                    <a:pt x="607843" y="1948583"/>
                  </a:lnTo>
                  <a:lnTo>
                    <a:pt x="652818" y="1969050"/>
                  </a:lnTo>
                  <a:lnTo>
                    <a:pt x="698246" y="1988478"/>
                  </a:lnTo>
                  <a:lnTo>
                    <a:pt x="744106" y="2006858"/>
                  </a:lnTo>
                  <a:lnTo>
                    <a:pt x="790383" y="2024183"/>
                  </a:lnTo>
                  <a:lnTo>
                    <a:pt x="837056" y="2040445"/>
                  </a:lnTo>
                  <a:lnTo>
                    <a:pt x="884108" y="2055637"/>
                  </a:lnTo>
                  <a:lnTo>
                    <a:pt x="931519" y="2069752"/>
                  </a:lnTo>
                  <a:lnTo>
                    <a:pt x="979273" y="2082781"/>
                  </a:lnTo>
                  <a:lnTo>
                    <a:pt x="1027349" y="2094716"/>
                  </a:lnTo>
                  <a:lnTo>
                    <a:pt x="1075731" y="2105551"/>
                  </a:lnTo>
                  <a:lnTo>
                    <a:pt x="1124398" y="2115278"/>
                  </a:lnTo>
                  <a:lnTo>
                    <a:pt x="1173334" y="2123889"/>
                  </a:lnTo>
                  <a:lnTo>
                    <a:pt x="1222519" y="2131377"/>
                  </a:lnTo>
                  <a:lnTo>
                    <a:pt x="1271936" y="2137733"/>
                  </a:lnTo>
                  <a:lnTo>
                    <a:pt x="1321565" y="2142951"/>
                  </a:lnTo>
                  <a:lnTo>
                    <a:pt x="1371389" y="2147023"/>
                  </a:lnTo>
                  <a:lnTo>
                    <a:pt x="1421388" y="2149941"/>
                  </a:lnTo>
                  <a:lnTo>
                    <a:pt x="1471545" y="2151697"/>
                  </a:lnTo>
                  <a:lnTo>
                    <a:pt x="1521841" y="2152284"/>
                  </a:lnTo>
                  <a:lnTo>
                    <a:pt x="1521841" y="0"/>
                  </a:lnTo>
                  <a:close/>
                </a:path>
              </a:pathLst>
            </a:custGeom>
            <a:solidFill>
              <a:srgbClr val="6885B8"/>
            </a:solidFill>
          </p:spPr>
          <p:txBody>
            <a:bodyPr wrap="square" lIns="0" tIns="0" rIns="0" bIns="0" rtlCol="0"/>
            <a:lstStyle/>
            <a:p>
              <a:endParaRPr sz="1400">
                <a:solidFill>
                  <a:srgbClr val="1F3D5F"/>
                </a:solidFill>
                <a:latin typeface="+mj-lt"/>
              </a:endParaRPr>
            </a:p>
          </p:txBody>
        </p:sp>
        <p:sp>
          <p:nvSpPr>
            <p:cNvPr id="17" name="object 17"/>
            <p:cNvSpPr/>
            <p:nvPr/>
          </p:nvSpPr>
          <p:spPr>
            <a:xfrm>
              <a:off x="4173982" y="3647186"/>
              <a:ext cx="2152650" cy="1522095"/>
            </a:xfrm>
            <a:custGeom>
              <a:avLst/>
              <a:gdLst/>
              <a:ahLst/>
              <a:cxnLst/>
              <a:rect l="l" t="t" r="r" b="b"/>
              <a:pathLst>
                <a:path w="2152650" h="1522095">
                  <a:moveTo>
                    <a:pt x="2152269" y="0"/>
                  </a:moveTo>
                  <a:lnTo>
                    <a:pt x="0" y="0"/>
                  </a:lnTo>
                  <a:lnTo>
                    <a:pt x="587" y="50306"/>
                  </a:lnTo>
                  <a:lnTo>
                    <a:pt x="2344" y="100472"/>
                  </a:lnTo>
                  <a:lnTo>
                    <a:pt x="5263" y="150480"/>
                  </a:lnTo>
                  <a:lnTo>
                    <a:pt x="9336" y="200310"/>
                  </a:lnTo>
                  <a:lnTo>
                    <a:pt x="14556" y="249945"/>
                  </a:lnTo>
                  <a:lnTo>
                    <a:pt x="20915" y="299367"/>
                  </a:lnTo>
                  <a:lnTo>
                    <a:pt x="28406" y="348556"/>
                  </a:lnTo>
                  <a:lnTo>
                    <a:pt x="37021" y="397496"/>
                  </a:lnTo>
                  <a:lnTo>
                    <a:pt x="46751" y="446166"/>
                  </a:lnTo>
                  <a:lnTo>
                    <a:pt x="57590" y="494550"/>
                  </a:lnTo>
                  <a:lnTo>
                    <a:pt x="69530" y="542628"/>
                  </a:lnTo>
                  <a:lnTo>
                    <a:pt x="82564" y="590383"/>
                  </a:lnTo>
                  <a:lnTo>
                    <a:pt x="96682" y="637795"/>
                  </a:lnTo>
                  <a:lnTo>
                    <a:pt x="111879" y="684847"/>
                  </a:lnTo>
                  <a:lnTo>
                    <a:pt x="128146" y="731521"/>
                  </a:lnTo>
                  <a:lnTo>
                    <a:pt x="145476" y="777797"/>
                  </a:lnTo>
                  <a:lnTo>
                    <a:pt x="163861" y="823658"/>
                  </a:lnTo>
                  <a:lnTo>
                    <a:pt x="183294" y="869085"/>
                  </a:lnTo>
                  <a:lnTo>
                    <a:pt x="203766" y="914060"/>
                  </a:lnTo>
                  <a:lnTo>
                    <a:pt x="225270" y="958565"/>
                  </a:lnTo>
                  <a:lnTo>
                    <a:pt x="247799" y="1002581"/>
                  </a:lnTo>
                  <a:lnTo>
                    <a:pt x="271345" y="1046090"/>
                  </a:lnTo>
                  <a:lnTo>
                    <a:pt x="295899" y="1089074"/>
                  </a:lnTo>
                  <a:lnTo>
                    <a:pt x="321456" y="1131513"/>
                  </a:lnTo>
                  <a:lnTo>
                    <a:pt x="348006" y="1173391"/>
                  </a:lnTo>
                  <a:lnTo>
                    <a:pt x="375543" y="1214688"/>
                  </a:lnTo>
                  <a:lnTo>
                    <a:pt x="404058" y="1255386"/>
                  </a:lnTo>
                  <a:lnTo>
                    <a:pt x="433545" y="1295467"/>
                  </a:lnTo>
                  <a:lnTo>
                    <a:pt x="463995" y="1334913"/>
                  </a:lnTo>
                  <a:lnTo>
                    <a:pt x="495400" y="1373705"/>
                  </a:lnTo>
                  <a:lnTo>
                    <a:pt x="527754" y="1411825"/>
                  </a:lnTo>
                  <a:lnTo>
                    <a:pt x="561048" y="1449254"/>
                  </a:lnTo>
                  <a:lnTo>
                    <a:pt x="595275" y="1485974"/>
                  </a:lnTo>
                  <a:lnTo>
                    <a:pt x="630428" y="1521968"/>
                  </a:lnTo>
                  <a:lnTo>
                    <a:pt x="2152269" y="0"/>
                  </a:lnTo>
                  <a:close/>
                </a:path>
              </a:pathLst>
            </a:custGeom>
            <a:solidFill>
              <a:srgbClr val="FFFFFF"/>
            </a:solidFill>
          </p:spPr>
          <p:txBody>
            <a:bodyPr wrap="square" lIns="0" tIns="0" rIns="0" bIns="0" rtlCol="0"/>
            <a:lstStyle/>
            <a:p>
              <a:endParaRPr sz="1400">
                <a:solidFill>
                  <a:srgbClr val="1F3D5F"/>
                </a:solidFill>
                <a:latin typeface="+mj-lt"/>
              </a:endParaRPr>
            </a:p>
          </p:txBody>
        </p:sp>
        <p:sp>
          <p:nvSpPr>
            <p:cNvPr id="18" name="object 18"/>
            <p:cNvSpPr/>
            <p:nvPr/>
          </p:nvSpPr>
          <p:spPr>
            <a:xfrm>
              <a:off x="4173982" y="2125344"/>
              <a:ext cx="2152650" cy="1522095"/>
            </a:xfrm>
            <a:custGeom>
              <a:avLst/>
              <a:gdLst/>
              <a:ahLst/>
              <a:cxnLst/>
              <a:rect l="l" t="t" r="r" b="b"/>
              <a:pathLst>
                <a:path w="2152650" h="1522095">
                  <a:moveTo>
                    <a:pt x="630428" y="0"/>
                  </a:moveTo>
                  <a:lnTo>
                    <a:pt x="595275" y="35993"/>
                  </a:lnTo>
                  <a:lnTo>
                    <a:pt x="561048" y="72713"/>
                  </a:lnTo>
                  <a:lnTo>
                    <a:pt x="527754" y="110142"/>
                  </a:lnTo>
                  <a:lnTo>
                    <a:pt x="495400" y="148262"/>
                  </a:lnTo>
                  <a:lnTo>
                    <a:pt x="463995" y="187054"/>
                  </a:lnTo>
                  <a:lnTo>
                    <a:pt x="433545" y="226499"/>
                  </a:lnTo>
                  <a:lnTo>
                    <a:pt x="404058" y="266580"/>
                  </a:lnTo>
                  <a:lnTo>
                    <a:pt x="375543" y="307277"/>
                  </a:lnTo>
                  <a:lnTo>
                    <a:pt x="348006" y="348574"/>
                  </a:lnTo>
                  <a:lnTo>
                    <a:pt x="321456" y="390451"/>
                  </a:lnTo>
                  <a:lnTo>
                    <a:pt x="295899" y="432889"/>
                  </a:lnTo>
                  <a:lnTo>
                    <a:pt x="271345" y="475871"/>
                  </a:lnTo>
                  <a:lnTo>
                    <a:pt x="247799" y="519379"/>
                  </a:lnTo>
                  <a:lnTo>
                    <a:pt x="225270" y="563393"/>
                  </a:lnTo>
                  <a:lnTo>
                    <a:pt x="203766" y="607896"/>
                  </a:lnTo>
                  <a:lnTo>
                    <a:pt x="183294" y="652869"/>
                  </a:lnTo>
                  <a:lnTo>
                    <a:pt x="163861" y="698293"/>
                  </a:lnTo>
                  <a:lnTo>
                    <a:pt x="145476" y="744151"/>
                  </a:lnTo>
                  <a:lnTo>
                    <a:pt x="128146" y="790424"/>
                  </a:lnTo>
                  <a:lnTo>
                    <a:pt x="111879" y="837094"/>
                  </a:lnTo>
                  <a:lnTo>
                    <a:pt x="96682" y="884142"/>
                  </a:lnTo>
                  <a:lnTo>
                    <a:pt x="82564" y="931550"/>
                  </a:lnTo>
                  <a:lnTo>
                    <a:pt x="69530" y="979300"/>
                  </a:lnTo>
                  <a:lnTo>
                    <a:pt x="57590" y="1027372"/>
                  </a:lnTo>
                  <a:lnTo>
                    <a:pt x="46751" y="1075750"/>
                  </a:lnTo>
                  <a:lnTo>
                    <a:pt x="37021" y="1124415"/>
                  </a:lnTo>
                  <a:lnTo>
                    <a:pt x="28406" y="1173347"/>
                  </a:lnTo>
                  <a:lnTo>
                    <a:pt x="20915" y="1222529"/>
                  </a:lnTo>
                  <a:lnTo>
                    <a:pt x="14556" y="1271943"/>
                  </a:lnTo>
                  <a:lnTo>
                    <a:pt x="9336" y="1321570"/>
                  </a:lnTo>
                  <a:lnTo>
                    <a:pt x="5263" y="1371391"/>
                  </a:lnTo>
                  <a:lnTo>
                    <a:pt x="2344" y="1421389"/>
                  </a:lnTo>
                  <a:lnTo>
                    <a:pt x="587" y="1471545"/>
                  </a:lnTo>
                  <a:lnTo>
                    <a:pt x="0" y="1521841"/>
                  </a:lnTo>
                  <a:lnTo>
                    <a:pt x="2152269" y="1521841"/>
                  </a:lnTo>
                  <a:lnTo>
                    <a:pt x="630428" y="0"/>
                  </a:lnTo>
                  <a:close/>
                </a:path>
              </a:pathLst>
            </a:custGeom>
            <a:solidFill>
              <a:srgbClr val="0F2852"/>
            </a:solidFill>
          </p:spPr>
          <p:txBody>
            <a:bodyPr wrap="square" lIns="0" tIns="0" rIns="0" bIns="0" rtlCol="0"/>
            <a:lstStyle/>
            <a:p>
              <a:endParaRPr sz="1400">
                <a:solidFill>
                  <a:srgbClr val="1F3D5F"/>
                </a:solidFill>
                <a:latin typeface="+mj-lt"/>
              </a:endParaRPr>
            </a:p>
          </p:txBody>
        </p:sp>
        <p:sp>
          <p:nvSpPr>
            <p:cNvPr id="19" name="object 19"/>
            <p:cNvSpPr/>
            <p:nvPr/>
          </p:nvSpPr>
          <p:spPr>
            <a:xfrm>
              <a:off x="4804410" y="1495043"/>
              <a:ext cx="1522095" cy="2152650"/>
            </a:xfrm>
            <a:custGeom>
              <a:avLst/>
              <a:gdLst/>
              <a:ahLst/>
              <a:cxnLst/>
              <a:rect l="l" t="t" r="r" b="b"/>
              <a:pathLst>
                <a:path w="1522095" h="2152650">
                  <a:moveTo>
                    <a:pt x="1521841" y="0"/>
                  </a:moveTo>
                  <a:lnTo>
                    <a:pt x="1471545" y="587"/>
                  </a:lnTo>
                  <a:lnTo>
                    <a:pt x="1421388" y="2343"/>
                  </a:lnTo>
                  <a:lnTo>
                    <a:pt x="1371389" y="5260"/>
                  </a:lnTo>
                  <a:lnTo>
                    <a:pt x="1321565" y="9331"/>
                  </a:lnTo>
                  <a:lnTo>
                    <a:pt x="1271936" y="14549"/>
                  </a:lnTo>
                  <a:lnTo>
                    <a:pt x="1222519" y="20905"/>
                  </a:lnTo>
                  <a:lnTo>
                    <a:pt x="1173334" y="28392"/>
                  </a:lnTo>
                  <a:lnTo>
                    <a:pt x="1124398" y="37003"/>
                  </a:lnTo>
                  <a:lnTo>
                    <a:pt x="1075731" y="46729"/>
                  </a:lnTo>
                  <a:lnTo>
                    <a:pt x="1027349" y="57564"/>
                  </a:lnTo>
                  <a:lnTo>
                    <a:pt x="979273" y="69499"/>
                  </a:lnTo>
                  <a:lnTo>
                    <a:pt x="931519" y="82527"/>
                  </a:lnTo>
                  <a:lnTo>
                    <a:pt x="884108" y="96641"/>
                  </a:lnTo>
                  <a:lnTo>
                    <a:pt x="837056" y="111832"/>
                  </a:lnTo>
                  <a:lnTo>
                    <a:pt x="790383" y="128094"/>
                  </a:lnTo>
                  <a:lnTo>
                    <a:pt x="744106" y="145418"/>
                  </a:lnTo>
                  <a:lnTo>
                    <a:pt x="698246" y="163798"/>
                  </a:lnTo>
                  <a:lnTo>
                    <a:pt x="652818" y="183225"/>
                  </a:lnTo>
                  <a:lnTo>
                    <a:pt x="607843" y="203691"/>
                  </a:lnTo>
                  <a:lnTo>
                    <a:pt x="563339" y="225190"/>
                  </a:lnTo>
                  <a:lnTo>
                    <a:pt x="519323" y="247713"/>
                  </a:lnTo>
                  <a:lnTo>
                    <a:pt x="475815" y="271254"/>
                  </a:lnTo>
                  <a:lnTo>
                    <a:pt x="432833" y="295804"/>
                  </a:lnTo>
                  <a:lnTo>
                    <a:pt x="390395" y="321355"/>
                  </a:lnTo>
                  <a:lnTo>
                    <a:pt x="348519" y="347901"/>
                  </a:lnTo>
                  <a:lnTo>
                    <a:pt x="307225" y="375434"/>
                  </a:lnTo>
                  <a:lnTo>
                    <a:pt x="266530" y="403945"/>
                  </a:lnTo>
                  <a:lnTo>
                    <a:pt x="226453" y="433428"/>
                  </a:lnTo>
                  <a:lnTo>
                    <a:pt x="187013" y="463875"/>
                  </a:lnTo>
                  <a:lnTo>
                    <a:pt x="148227" y="495278"/>
                  </a:lnTo>
                  <a:lnTo>
                    <a:pt x="110114" y="527630"/>
                  </a:lnTo>
                  <a:lnTo>
                    <a:pt x="72693" y="560922"/>
                  </a:lnTo>
                  <a:lnTo>
                    <a:pt x="35982" y="595149"/>
                  </a:lnTo>
                  <a:lnTo>
                    <a:pt x="0" y="630301"/>
                  </a:lnTo>
                  <a:lnTo>
                    <a:pt x="1521841" y="2152142"/>
                  </a:lnTo>
                  <a:lnTo>
                    <a:pt x="1521841" y="0"/>
                  </a:lnTo>
                  <a:close/>
                </a:path>
              </a:pathLst>
            </a:custGeom>
            <a:solidFill>
              <a:srgbClr val="1F3D5F"/>
            </a:solidFill>
          </p:spPr>
          <p:txBody>
            <a:bodyPr wrap="square" lIns="0" tIns="0" rIns="0" bIns="0" rtlCol="0"/>
            <a:lstStyle/>
            <a:p>
              <a:endParaRPr sz="1400">
                <a:solidFill>
                  <a:srgbClr val="1F3D5F"/>
                </a:solidFill>
                <a:latin typeface="+mj-lt"/>
              </a:endParaRPr>
            </a:p>
          </p:txBody>
        </p:sp>
      </p:grpSp>
      <p:sp>
        <p:nvSpPr>
          <p:cNvPr id="20" name="object 20"/>
          <p:cNvSpPr txBox="1"/>
          <p:nvPr/>
        </p:nvSpPr>
        <p:spPr>
          <a:xfrm>
            <a:off x="5549835" y="1708028"/>
            <a:ext cx="1071563" cy="225542"/>
          </a:xfrm>
          <a:prstGeom prst="rect">
            <a:avLst/>
          </a:prstGeom>
        </p:spPr>
        <p:txBody>
          <a:bodyPr vert="horz" wrap="square" lIns="0" tIns="10001" rIns="0" bIns="0" rtlCol="0">
            <a:spAutoFit/>
          </a:bodyPr>
          <a:lstStyle/>
          <a:p>
            <a:pPr marL="9525">
              <a:spcBef>
                <a:spcPts val="79"/>
              </a:spcBef>
            </a:pPr>
            <a:r>
              <a:rPr sz="1400" b="1" spc="-8" dirty="0">
                <a:solidFill>
                  <a:srgbClr val="1F3D5F"/>
                </a:solidFill>
                <a:latin typeface="+mj-lt"/>
                <a:cs typeface="Calibri"/>
              </a:rPr>
              <a:t>Physics</a:t>
            </a:r>
            <a:r>
              <a:rPr sz="1400" b="1" spc="-53" dirty="0">
                <a:solidFill>
                  <a:srgbClr val="1F3D5F"/>
                </a:solidFill>
                <a:latin typeface="+mj-lt"/>
                <a:cs typeface="Calibri"/>
              </a:rPr>
              <a:t> </a:t>
            </a:r>
            <a:r>
              <a:rPr sz="1400" b="1" dirty="0">
                <a:solidFill>
                  <a:srgbClr val="1F3D5F"/>
                </a:solidFill>
                <a:latin typeface="+mj-lt"/>
                <a:cs typeface="Calibri"/>
              </a:rPr>
              <a:t>(PHY)</a:t>
            </a:r>
            <a:endParaRPr sz="1400" dirty="0">
              <a:solidFill>
                <a:srgbClr val="1F3D5F"/>
              </a:solidFill>
              <a:latin typeface="+mj-lt"/>
              <a:cs typeface="Calibri"/>
            </a:endParaRPr>
          </a:p>
        </p:txBody>
      </p:sp>
      <p:sp>
        <p:nvSpPr>
          <p:cNvPr id="21" name="object 21"/>
          <p:cNvSpPr txBox="1"/>
          <p:nvPr/>
        </p:nvSpPr>
        <p:spPr>
          <a:xfrm>
            <a:off x="6462040" y="2640261"/>
            <a:ext cx="820579" cy="440986"/>
          </a:xfrm>
          <a:prstGeom prst="rect">
            <a:avLst/>
          </a:prstGeom>
        </p:spPr>
        <p:txBody>
          <a:bodyPr vert="horz" wrap="square" lIns="0" tIns="10001" rIns="0" bIns="0" rtlCol="0">
            <a:spAutoFit/>
          </a:bodyPr>
          <a:lstStyle/>
          <a:p>
            <a:pPr algn="ctr">
              <a:spcBef>
                <a:spcPts val="79"/>
              </a:spcBef>
            </a:pPr>
            <a:r>
              <a:rPr sz="1400" b="1" spc="-4" dirty="0">
                <a:solidFill>
                  <a:srgbClr val="1F3D5F"/>
                </a:solidFill>
                <a:latin typeface="+mj-lt"/>
                <a:cs typeface="Calibri"/>
              </a:rPr>
              <a:t>Chemistry</a:t>
            </a:r>
            <a:endParaRPr sz="1400" dirty="0">
              <a:solidFill>
                <a:srgbClr val="1F3D5F"/>
              </a:solidFill>
              <a:latin typeface="+mj-lt"/>
              <a:cs typeface="Calibri"/>
            </a:endParaRPr>
          </a:p>
          <a:p>
            <a:pPr algn="ctr">
              <a:spcBef>
                <a:spcPts val="30"/>
              </a:spcBef>
            </a:pPr>
            <a:r>
              <a:rPr sz="1400" b="1" spc="-4" dirty="0">
                <a:solidFill>
                  <a:srgbClr val="1F3D5F"/>
                </a:solidFill>
                <a:latin typeface="+mj-lt"/>
                <a:cs typeface="Calibri"/>
              </a:rPr>
              <a:t>(CHE)</a:t>
            </a:r>
            <a:endParaRPr sz="1400" dirty="0">
              <a:solidFill>
                <a:srgbClr val="1F3D5F"/>
              </a:solidFill>
              <a:latin typeface="+mj-lt"/>
              <a:cs typeface="Calibri"/>
            </a:endParaRPr>
          </a:p>
        </p:txBody>
      </p:sp>
      <p:sp>
        <p:nvSpPr>
          <p:cNvPr id="22" name="object 22"/>
          <p:cNvSpPr txBox="1"/>
          <p:nvPr/>
        </p:nvSpPr>
        <p:spPr>
          <a:xfrm>
            <a:off x="6609587" y="3742468"/>
            <a:ext cx="1028700" cy="877228"/>
          </a:xfrm>
          <a:prstGeom prst="rect">
            <a:avLst/>
          </a:prstGeom>
        </p:spPr>
        <p:txBody>
          <a:bodyPr vert="horz" wrap="square" lIns="0" tIns="5715" rIns="0" bIns="0" rtlCol="0">
            <a:spAutoFit/>
          </a:bodyPr>
          <a:lstStyle/>
          <a:p>
            <a:pPr marL="9049" marR="3810" indent="476" algn="ctr">
              <a:lnSpc>
                <a:spcPct val="101699"/>
              </a:lnSpc>
              <a:spcBef>
                <a:spcPts val="45"/>
              </a:spcBef>
            </a:pPr>
            <a:r>
              <a:rPr sz="1400" b="1" dirty="0">
                <a:solidFill>
                  <a:srgbClr val="1F3D5F"/>
                </a:solidFill>
                <a:latin typeface="+mj-lt"/>
                <a:cs typeface="Calibri"/>
              </a:rPr>
              <a:t>Social </a:t>
            </a:r>
            <a:r>
              <a:rPr sz="1400" b="1" spc="4" dirty="0">
                <a:solidFill>
                  <a:srgbClr val="1F3D5F"/>
                </a:solidFill>
                <a:latin typeface="+mj-lt"/>
                <a:cs typeface="Calibri"/>
              </a:rPr>
              <a:t> </a:t>
            </a:r>
            <a:r>
              <a:rPr sz="1400" b="1" dirty="0">
                <a:solidFill>
                  <a:srgbClr val="1F3D5F"/>
                </a:solidFill>
                <a:latin typeface="+mj-lt"/>
                <a:cs typeface="Calibri"/>
              </a:rPr>
              <a:t>Sciences</a:t>
            </a:r>
            <a:r>
              <a:rPr sz="1400" b="1" spc="-71" dirty="0">
                <a:solidFill>
                  <a:srgbClr val="1F3D5F"/>
                </a:solidFill>
                <a:latin typeface="+mj-lt"/>
                <a:cs typeface="Calibri"/>
              </a:rPr>
              <a:t> </a:t>
            </a:r>
            <a:r>
              <a:rPr sz="1400" b="1" dirty="0">
                <a:solidFill>
                  <a:srgbClr val="1F3D5F"/>
                </a:solidFill>
                <a:latin typeface="+mj-lt"/>
                <a:cs typeface="Calibri"/>
              </a:rPr>
              <a:t>and </a:t>
            </a:r>
            <a:r>
              <a:rPr sz="1400" b="1" spc="-326" dirty="0">
                <a:solidFill>
                  <a:srgbClr val="1F3D5F"/>
                </a:solidFill>
                <a:latin typeface="+mj-lt"/>
                <a:cs typeface="Calibri"/>
              </a:rPr>
              <a:t> </a:t>
            </a:r>
            <a:r>
              <a:rPr sz="1400" b="1" dirty="0">
                <a:solidFill>
                  <a:srgbClr val="1F3D5F"/>
                </a:solidFill>
                <a:latin typeface="+mj-lt"/>
                <a:cs typeface="Calibri"/>
              </a:rPr>
              <a:t>Humanities </a:t>
            </a:r>
            <a:r>
              <a:rPr sz="1400" b="1" spc="4" dirty="0">
                <a:solidFill>
                  <a:srgbClr val="1F3D5F"/>
                </a:solidFill>
                <a:latin typeface="+mj-lt"/>
                <a:cs typeface="Calibri"/>
              </a:rPr>
              <a:t> </a:t>
            </a:r>
            <a:r>
              <a:rPr sz="1400" b="1" dirty="0">
                <a:solidFill>
                  <a:srgbClr val="1F3D5F"/>
                </a:solidFill>
                <a:latin typeface="+mj-lt"/>
                <a:cs typeface="Calibri"/>
              </a:rPr>
              <a:t>(SOC)</a:t>
            </a:r>
            <a:endParaRPr sz="1400" dirty="0">
              <a:solidFill>
                <a:srgbClr val="1F3D5F"/>
              </a:solidFill>
              <a:latin typeface="+mj-lt"/>
              <a:cs typeface="Calibri"/>
            </a:endParaRPr>
          </a:p>
        </p:txBody>
      </p:sp>
      <p:sp>
        <p:nvSpPr>
          <p:cNvPr id="23" name="object 23"/>
          <p:cNvSpPr txBox="1"/>
          <p:nvPr/>
        </p:nvSpPr>
        <p:spPr>
          <a:xfrm>
            <a:off x="5311807" y="5059907"/>
            <a:ext cx="1059656" cy="440986"/>
          </a:xfrm>
          <a:prstGeom prst="rect">
            <a:avLst/>
          </a:prstGeom>
        </p:spPr>
        <p:txBody>
          <a:bodyPr vert="horz" wrap="square" lIns="0" tIns="10001" rIns="0" bIns="0" rtlCol="0">
            <a:spAutoFit/>
          </a:bodyPr>
          <a:lstStyle/>
          <a:p>
            <a:pPr algn="ctr">
              <a:spcBef>
                <a:spcPts val="79"/>
              </a:spcBef>
            </a:pPr>
            <a:r>
              <a:rPr sz="1400" b="1" spc="-4" dirty="0">
                <a:solidFill>
                  <a:srgbClr val="1F3D5F"/>
                </a:solidFill>
                <a:latin typeface="+mj-lt"/>
                <a:cs typeface="Calibri"/>
              </a:rPr>
              <a:t>Mathematics</a:t>
            </a:r>
            <a:endParaRPr sz="1400">
              <a:solidFill>
                <a:srgbClr val="1F3D5F"/>
              </a:solidFill>
              <a:latin typeface="+mj-lt"/>
              <a:cs typeface="Calibri"/>
            </a:endParaRPr>
          </a:p>
          <a:p>
            <a:pPr marL="476" algn="ctr">
              <a:spcBef>
                <a:spcPts val="30"/>
              </a:spcBef>
            </a:pPr>
            <a:r>
              <a:rPr sz="1400" b="1" spc="-26" dirty="0">
                <a:solidFill>
                  <a:srgbClr val="1F3D5F"/>
                </a:solidFill>
                <a:latin typeface="+mj-lt"/>
                <a:cs typeface="Calibri"/>
              </a:rPr>
              <a:t>(MAT)</a:t>
            </a:r>
            <a:endParaRPr sz="1400">
              <a:solidFill>
                <a:srgbClr val="1F3D5F"/>
              </a:solidFill>
              <a:latin typeface="+mj-lt"/>
              <a:cs typeface="Calibri"/>
            </a:endParaRPr>
          </a:p>
        </p:txBody>
      </p:sp>
      <p:sp>
        <p:nvSpPr>
          <p:cNvPr id="24" name="object 24"/>
          <p:cNvSpPr txBox="1"/>
          <p:nvPr/>
        </p:nvSpPr>
        <p:spPr>
          <a:xfrm>
            <a:off x="2871835" y="5187628"/>
            <a:ext cx="1600200" cy="657968"/>
          </a:xfrm>
          <a:prstGeom prst="rect">
            <a:avLst/>
          </a:prstGeom>
        </p:spPr>
        <p:txBody>
          <a:bodyPr vert="horz" wrap="square" lIns="0" tIns="6191" rIns="0" bIns="0" rtlCol="0">
            <a:spAutoFit/>
          </a:bodyPr>
          <a:lstStyle/>
          <a:p>
            <a:pPr marL="9525" marR="3810" algn="ctr">
              <a:lnSpc>
                <a:spcPct val="101800"/>
              </a:lnSpc>
              <a:spcBef>
                <a:spcPts val="806"/>
              </a:spcBef>
            </a:pPr>
            <a:r>
              <a:rPr sz="1400" b="1" spc="-4" dirty="0">
                <a:solidFill>
                  <a:srgbClr val="1F3D5F"/>
                </a:solidFill>
                <a:latin typeface="+mj-lt"/>
                <a:cs typeface="Calibri"/>
              </a:rPr>
              <a:t>Information</a:t>
            </a:r>
            <a:r>
              <a:rPr sz="1400" b="1" spc="-68" dirty="0">
                <a:solidFill>
                  <a:srgbClr val="1F3D5F"/>
                </a:solidFill>
                <a:latin typeface="+mj-lt"/>
                <a:cs typeface="Calibri"/>
              </a:rPr>
              <a:t> </a:t>
            </a:r>
            <a:r>
              <a:rPr sz="1400" b="1" dirty="0">
                <a:solidFill>
                  <a:srgbClr val="1F3D5F"/>
                </a:solidFill>
                <a:latin typeface="+mj-lt"/>
                <a:cs typeface="Calibri"/>
              </a:rPr>
              <a:t>Science </a:t>
            </a:r>
            <a:r>
              <a:rPr sz="1400" b="1" spc="-330" dirty="0">
                <a:solidFill>
                  <a:srgbClr val="1F3D5F"/>
                </a:solidFill>
                <a:latin typeface="+mj-lt"/>
                <a:cs typeface="Calibri"/>
              </a:rPr>
              <a:t> </a:t>
            </a:r>
            <a:r>
              <a:rPr sz="1400" b="1" dirty="0">
                <a:solidFill>
                  <a:srgbClr val="1F3D5F"/>
                </a:solidFill>
                <a:latin typeface="+mj-lt"/>
                <a:cs typeface="Calibri"/>
              </a:rPr>
              <a:t>and Engineering </a:t>
            </a:r>
            <a:r>
              <a:rPr sz="1400" b="1" spc="4" dirty="0">
                <a:solidFill>
                  <a:srgbClr val="1F3D5F"/>
                </a:solidFill>
                <a:latin typeface="+mj-lt"/>
                <a:cs typeface="Calibri"/>
              </a:rPr>
              <a:t> </a:t>
            </a:r>
            <a:r>
              <a:rPr sz="1400" b="1" spc="-4" dirty="0">
                <a:solidFill>
                  <a:srgbClr val="1F3D5F"/>
                </a:solidFill>
                <a:latin typeface="+mj-lt"/>
                <a:cs typeface="Calibri"/>
              </a:rPr>
              <a:t>(ENG)</a:t>
            </a:r>
            <a:endParaRPr sz="1400" dirty="0">
              <a:solidFill>
                <a:srgbClr val="1F3D5F"/>
              </a:solidFill>
              <a:latin typeface="+mj-lt"/>
              <a:cs typeface="Calibri"/>
            </a:endParaRPr>
          </a:p>
        </p:txBody>
      </p:sp>
      <p:sp>
        <p:nvSpPr>
          <p:cNvPr id="25" name="object 25"/>
          <p:cNvSpPr txBox="1"/>
          <p:nvPr/>
        </p:nvSpPr>
        <p:spPr>
          <a:xfrm>
            <a:off x="2111215" y="2268055"/>
            <a:ext cx="1039178" cy="877708"/>
          </a:xfrm>
          <a:prstGeom prst="rect">
            <a:avLst/>
          </a:prstGeom>
        </p:spPr>
        <p:txBody>
          <a:bodyPr vert="horz" wrap="square" lIns="0" tIns="6191" rIns="0" bIns="0" rtlCol="0">
            <a:spAutoFit/>
          </a:bodyPr>
          <a:lstStyle/>
          <a:p>
            <a:pPr marL="9049" marR="3810" algn="ctr">
              <a:lnSpc>
                <a:spcPct val="101699"/>
              </a:lnSpc>
              <a:spcBef>
                <a:spcPts val="49"/>
              </a:spcBef>
            </a:pPr>
            <a:r>
              <a:rPr sz="1400" b="1" spc="-8" dirty="0">
                <a:solidFill>
                  <a:srgbClr val="1F3D5F"/>
                </a:solidFill>
                <a:latin typeface="+mj-lt"/>
                <a:cs typeface="Calibri"/>
              </a:rPr>
              <a:t>E</a:t>
            </a:r>
            <a:r>
              <a:rPr sz="1400" b="1" spc="-19" dirty="0">
                <a:solidFill>
                  <a:srgbClr val="1F3D5F"/>
                </a:solidFill>
                <a:latin typeface="+mj-lt"/>
                <a:cs typeface="Calibri"/>
              </a:rPr>
              <a:t>n</a:t>
            </a:r>
            <a:r>
              <a:rPr sz="1400" b="1" spc="-4" dirty="0">
                <a:solidFill>
                  <a:srgbClr val="1F3D5F"/>
                </a:solidFill>
                <a:latin typeface="+mj-lt"/>
                <a:cs typeface="Calibri"/>
              </a:rPr>
              <a:t>vi</a:t>
            </a:r>
            <a:r>
              <a:rPr sz="1400" b="1" spc="-26" dirty="0">
                <a:solidFill>
                  <a:srgbClr val="1F3D5F"/>
                </a:solidFill>
                <a:latin typeface="+mj-lt"/>
                <a:cs typeface="Calibri"/>
              </a:rPr>
              <a:t>r</a:t>
            </a:r>
            <a:r>
              <a:rPr sz="1400" b="1" dirty="0">
                <a:solidFill>
                  <a:srgbClr val="1F3D5F"/>
                </a:solidFill>
                <a:latin typeface="+mj-lt"/>
                <a:cs typeface="Calibri"/>
              </a:rPr>
              <a:t>onme</a:t>
            </a:r>
            <a:r>
              <a:rPr sz="1400" b="1" spc="-15" dirty="0">
                <a:solidFill>
                  <a:srgbClr val="1F3D5F"/>
                </a:solidFill>
                <a:latin typeface="+mj-lt"/>
                <a:cs typeface="Calibri"/>
              </a:rPr>
              <a:t>n</a:t>
            </a:r>
            <a:r>
              <a:rPr sz="1400" b="1" dirty="0">
                <a:solidFill>
                  <a:srgbClr val="1F3D5F"/>
                </a:solidFill>
                <a:latin typeface="+mj-lt"/>
                <a:cs typeface="Calibri"/>
              </a:rPr>
              <a:t>t </a:t>
            </a:r>
            <a:r>
              <a:rPr sz="1400" dirty="0">
                <a:solidFill>
                  <a:srgbClr val="1F3D5F"/>
                </a:solidFill>
                <a:latin typeface="+mj-lt"/>
                <a:cs typeface="Times New Roman"/>
              </a:rPr>
              <a:t> </a:t>
            </a:r>
            <a:r>
              <a:rPr sz="1400" b="1" dirty="0">
                <a:solidFill>
                  <a:srgbClr val="1F3D5F"/>
                </a:solidFill>
                <a:latin typeface="+mj-lt"/>
                <a:cs typeface="Calibri"/>
              </a:rPr>
              <a:t>and </a:t>
            </a:r>
            <a:r>
              <a:rPr sz="1400" b="1" spc="4" dirty="0">
                <a:solidFill>
                  <a:srgbClr val="1F3D5F"/>
                </a:solidFill>
                <a:latin typeface="+mj-lt"/>
                <a:cs typeface="Calibri"/>
              </a:rPr>
              <a:t> </a:t>
            </a:r>
            <a:r>
              <a:rPr sz="1400" b="1" spc="-4" dirty="0">
                <a:solidFill>
                  <a:srgbClr val="1F3D5F"/>
                </a:solidFill>
                <a:latin typeface="+mj-lt"/>
                <a:cs typeface="Calibri"/>
              </a:rPr>
              <a:t>Geosciences </a:t>
            </a:r>
            <a:r>
              <a:rPr sz="1400" b="1" dirty="0">
                <a:solidFill>
                  <a:srgbClr val="1F3D5F"/>
                </a:solidFill>
                <a:latin typeface="+mj-lt"/>
                <a:cs typeface="Calibri"/>
              </a:rPr>
              <a:t> (ENV)</a:t>
            </a:r>
            <a:endParaRPr sz="1400">
              <a:solidFill>
                <a:srgbClr val="1F3D5F"/>
              </a:solidFill>
              <a:latin typeface="+mj-lt"/>
              <a:cs typeface="Calibri"/>
            </a:endParaRPr>
          </a:p>
        </p:txBody>
      </p:sp>
      <p:sp>
        <p:nvSpPr>
          <p:cNvPr id="26" name="object 26"/>
          <p:cNvSpPr txBox="1"/>
          <p:nvPr/>
        </p:nvSpPr>
        <p:spPr>
          <a:xfrm>
            <a:off x="2898457" y="1624013"/>
            <a:ext cx="1166813" cy="434510"/>
          </a:xfrm>
          <a:prstGeom prst="rect">
            <a:avLst/>
          </a:prstGeom>
        </p:spPr>
        <p:txBody>
          <a:bodyPr vert="horz" wrap="square" lIns="0" tIns="6191" rIns="0" bIns="0" rtlCol="0">
            <a:spAutoFit/>
          </a:bodyPr>
          <a:lstStyle/>
          <a:p>
            <a:pPr marL="9525" marR="3810" indent="194309">
              <a:lnSpc>
                <a:spcPct val="101499"/>
              </a:lnSpc>
              <a:spcBef>
                <a:spcPts val="49"/>
              </a:spcBef>
            </a:pPr>
            <a:r>
              <a:rPr sz="1400" b="1" spc="-4" dirty="0">
                <a:solidFill>
                  <a:srgbClr val="1F3D5F"/>
                </a:solidFill>
                <a:latin typeface="+mj-lt"/>
                <a:cs typeface="Calibri"/>
              </a:rPr>
              <a:t>Economic </a:t>
            </a:r>
            <a:r>
              <a:rPr sz="1400" b="1" dirty="0">
                <a:solidFill>
                  <a:srgbClr val="1F3D5F"/>
                </a:solidFill>
                <a:latin typeface="+mj-lt"/>
                <a:cs typeface="Calibri"/>
              </a:rPr>
              <a:t> Sciences</a:t>
            </a:r>
            <a:r>
              <a:rPr sz="1400" b="1" spc="-60" dirty="0">
                <a:solidFill>
                  <a:srgbClr val="1F3D5F"/>
                </a:solidFill>
                <a:latin typeface="+mj-lt"/>
                <a:cs typeface="Calibri"/>
              </a:rPr>
              <a:t> </a:t>
            </a:r>
            <a:r>
              <a:rPr sz="1400" b="1" spc="-11" dirty="0">
                <a:solidFill>
                  <a:srgbClr val="1F3D5F"/>
                </a:solidFill>
                <a:latin typeface="+mj-lt"/>
                <a:cs typeface="Calibri"/>
              </a:rPr>
              <a:t>(ECO)</a:t>
            </a:r>
            <a:endParaRPr sz="1400">
              <a:solidFill>
                <a:srgbClr val="1F3D5F"/>
              </a:solidFill>
              <a:latin typeface="+mj-lt"/>
              <a:cs typeface="Calibri"/>
            </a:endParaRPr>
          </a:p>
        </p:txBody>
      </p:sp>
      <p:grpSp>
        <p:nvGrpSpPr>
          <p:cNvPr id="54" name="Google Shape;16276;p64">
            <a:extLst>
              <a:ext uri="{FF2B5EF4-FFF2-40B4-BE49-F238E27FC236}">
                <a16:creationId xmlns:a16="http://schemas.microsoft.com/office/drawing/2014/main" id="{CF959A06-C997-491A-B75C-AF3BC2069CA5}"/>
              </a:ext>
            </a:extLst>
          </p:cNvPr>
          <p:cNvGrpSpPr>
            <a:grpSpLocks noChangeAspect="1"/>
          </p:cNvGrpSpPr>
          <p:nvPr/>
        </p:nvGrpSpPr>
        <p:grpSpPr>
          <a:xfrm>
            <a:off x="796986" y="836712"/>
            <a:ext cx="522267" cy="648000"/>
            <a:chOff x="2663464" y="3346815"/>
            <a:chExt cx="289528" cy="359232"/>
          </a:xfrm>
        </p:grpSpPr>
        <p:sp>
          <p:nvSpPr>
            <p:cNvPr id="55" name="Google Shape;16277;p64">
              <a:extLst>
                <a:ext uri="{FF2B5EF4-FFF2-40B4-BE49-F238E27FC236}">
                  <a16:creationId xmlns:a16="http://schemas.microsoft.com/office/drawing/2014/main" id="{85F62F35-E1E4-4F43-A5C9-5CD01552F9F2}"/>
                </a:ext>
              </a:extLst>
            </p:cNvPr>
            <p:cNvSpPr/>
            <p:nvPr/>
          </p:nvSpPr>
          <p:spPr>
            <a:xfrm>
              <a:off x="2663464" y="3490676"/>
              <a:ext cx="133674" cy="140666"/>
            </a:xfrm>
            <a:custGeom>
              <a:avLst/>
              <a:gdLst/>
              <a:ahLst/>
              <a:cxnLst/>
              <a:rect l="l" t="t" r="r" b="b"/>
              <a:pathLst>
                <a:path w="5105" h="5372" extrusionOk="0">
                  <a:moveTo>
                    <a:pt x="105" y="1"/>
                  </a:moveTo>
                  <a:cubicBezTo>
                    <a:pt x="48" y="1"/>
                    <a:pt x="0" y="49"/>
                    <a:pt x="0" y="115"/>
                  </a:cubicBezTo>
                  <a:lnTo>
                    <a:pt x="0" y="2023"/>
                  </a:lnTo>
                  <a:cubicBezTo>
                    <a:pt x="0" y="2128"/>
                    <a:pt x="48" y="2233"/>
                    <a:pt x="143" y="2300"/>
                  </a:cubicBezTo>
                  <a:lnTo>
                    <a:pt x="2862" y="4179"/>
                  </a:lnTo>
                  <a:cubicBezTo>
                    <a:pt x="2958" y="4246"/>
                    <a:pt x="3015" y="4351"/>
                    <a:pt x="3015" y="4466"/>
                  </a:cubicBezTo>
                  <a:lnTo>
                    <a:pt x="3015" y="5372"/>
                  </a:lnTo>
                  <a:lnTo>
                    <a:pt x="5104" y="5372"/>
                  </a:lnTo>
                  <a:lnTo>
                    <a:pt x="5104" y="2701"/>
                  </a:lnTo>
                  <a:cubicBezTo>
                    <a:pt x="5104" y="2596"/>
                    <a:pt x="5056" y="2500"/>
                    <a:pt x="4980" y="2434"/>
                  </a:cubicBezTo>
                  <a:lnTo>
                    <a:pt x="3387" y="1184"/>
                  </a:lnTo>
                  <a:cubicBezTo>
                    <a:pt x="3369" y="1171"/>
                    <a:pt x="3345" y="1163"/>
                    <a:pt x="3321" y="1163"/>
                  </a:cubicBezTo>
                  <a:cubicBezTo>
                    <a:pt x="3293" y="1163"/>
                    <a:pt x="3264" y="1173"/>
                    <a:pt x="3244" y="1193"/>
                  </a:cubicBezTo>
                  <a:lnTo>
                    <a:pt x="2910" y="1527"/>
                  </a:lnTo>
                  <a:cubicBezTo>
                    <a:pt x="2824" y="1613"/>
                    <a:pt x="2834" y="1756"/>
                    <a:pt x="2919" y="1842"/>
                  </a:cubicBezTo>
                  <a:lnTo>
                    <a:pt x="3778" y="2624"/>
                  </a:lnTo>
                  <a:cubicBezTo>
                    <a:pt x="3864" y="2691"/>
                    <a:pt x="3864" y="2815"/>
                    <a:pt x="3788" y="2901"/>
                  </a:cubicBezTo>
                  <a:lnTo>
                    <a:pt x="3721" y="2958"/>
                  </a:lnTo>
                  <a:cubicBezTo>
                    <a:pt x="3654" y="3035"/>
                    <a:pt x="3559" y="3082"/>
                    <a:pt x="3454" y="3082"/>
                  </a:cubicBezTo>
                  <a:lnTo>
                    <a:pt x="3311" y="3082"/>
                  </a:lnTo>
                  <a:cubicBezTo>
                    <a:pt x="3158" y="3082"/>
                    <a:pt x="3005" y="3035"/>
                    <a:pt x="2881" y="2949"/>
                  </a:cubicBezTo>
                  <a:lnTo>
                    <a:pt x="1030" y="1689"/>
                  </a:lnTo>
                  <a:cubicBezTo>
                    <a:pt x="935" y="1632"/>
                    <a:pt x="878" y="1527"/>
                    <a:pt x="878" y="1413"/>
                  </a:cubicBezTo>
                  <a:lnTo>
                    <a:pt x="878" y="688"/>
                  </a:lnTo>
                  <a:cubicBezTo>
                    <a:pt x="878" y="306"/>
                    <a:pt x="573" y="1"/>
                    <a:pt x="200"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78;p64">
              <a:extLst>
                <a:ext uri="{FF2B5EF4-FFF2-40B4-BE49-F238E27FC236}">
                  <a16:creationId xmlns:a16="http://schemas.microsoft.com/office/drawing/2014/main" id="{5EB17A55-E25C-48A5-960C-D55C7747485E}"/>
                </a:ext>
              </a:extLst>
            </p:cNvPr>
            <p:cNvSpPr/>
            <p:nvPr/>
          </p:nvSpPr>
          <p:spPr>
            <a:xfrm>
              <a:off x="2742386" y="3610839"/>
              <a:ext cx="54753" cy="20503"/>
            </a:xfrm>
            <a:custGeom>
              <a:avLst/>
              <a:gdLst/>
              <a:ahLst/>
              <a:cxnLst/>
              <a:rect l="l" t="t" r="r" b="b"/>
              <a:pathLst>
                <a:path w="2091" h="783" extrusionOk="0">
                  <a:moveTo>
                    <a:pt x="1" y="1"/>
                  </a:moveTo>
                  <a:lnTo>
                    <a:pt x="1" y="783"/>
                  </a:lnTo>
                  <a:lnTo>
                    <a:pt x="2090" y="783"/>
                  </a:lnTo>
                  <a:lnTo>
                    <a:pt x="2090"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79;p64">
              <a:extLst>
                <a:ext uri="{FF2B5EF4-FFF2-40B4-BE49-F238E27FC236}">
                  <a16:creationId xmlns:a16="http://schemas.microsoft.com/office/drawing/2014/main" id="{7F771EFF-FC79-435B-B8B9-CEDC76807682}"/>
                </a:ext>
              </a:extLst>
            </p:cNvPr>
            <p:cNvSpPr/>
            <p:nvPr/>
          </p:nvSpPr>
          <p:spPr>
            <a:xfrm>
              <a:off x="2819082" y="3490676"/>
              <a:ext cx="133910" cy="140666"/>
            </a:xfrm>
            <a:custGeom>
              <a:avLst/>
              <a:gdLst/>
              <a:ahLst/>
              <a:cxnLst/>
              <a:rect l="l" t="t" r="r" b="b"/>
              <a:pathLst>
                <a:path w="5114" h="5372" extrusionOk="0">
                  <a:moveTo>
                    <a:pt x="4914" y="1"/>
                  </a:moveTo>
                  <a:cubicBezTo>
                    <a:pt x="4532" y="1"/>
                    <a:pt x="4227" y="306"/>
                    <a:pt x="4227" y="688"/>
                  </a:cubicBezTo>
                  <a:lnTo>
                    <a:pt x="4227" y="1413"/>
                  </a:lnTo>
                  <a:cubicBezTo>
                    <a:pt x="4227" y="1527"/>
                    <a:pt x="4169" y="1632"/>
                    <a:pt x="4084" y="1689"/>
                  </a:cubicBezTo>
                  <a:lnTo>
                    <a:pt x="2233" y="2949"/>
                  </a:lnTo>
                  <a:cubicBezTo>
                    <a:pt x="2099" y="3035"/>
                    <a:pt x="1956" y="3082"/>
                    <a:pt x="1804" y="3082"/>
                  </a:cubicBezTo>
                  <a:lnTo>
                    <a:pt x="1651" y="3082"/>
                  </a:lnTo>
                  <a:cubicBezTo>
                    <a:pt x="1546" y="3082"/>
                    <a:pt x="1451" y="3035"/>
                    <a:pt x="1384" y="2958"/>
                  </a:cubicBezTo>
                  <a:lnTo>
                    <a:pt x="1317" y="2901"/>
                  </a:lnTo>
                  <a:cubicBezTo>
                    <a:pt x="1241" y="2815"/>
                    <a:pt x="1250" y="2691"/>
                    <a:pt x="1327" y="2624"/>
                  </a:cubicBezTo>
                  <a:lnTo>
                    <a:pt x="2185" y="1842"/>
                  </a:lnTo>
                  <a:cubicBezTo>
                    <a:pt x="2281" y="1756"/>
                    <a:pt x="2281" y="1613"/>
                    <a:pt x="2195" y="1527"/>
                  </a:cubicBezTo>
                  <a:lnTo>
                    <a:pt x="1861" y="1193"/>
                  </a:lnTo>
                  <a:cubicBezTo>
                    <a:pt x="1840" y="1173"/>
                    <a:pt x="1812" y="1163"/>
                    <a:pt x="1784" y="1163"/>
                  </a:cubicBezTo>
                  <a:cubicBezTo>
                    <a:pt x="1759" y="1163"/>
                    <a:pt x="1735" y="1171"/>
                    <a:pt x="1718" y="1184"/>
                  </a:cubicBezTo>
                  <a:lnTo>
                    <a:pt x="134" y="2443"/>
                  </a:lnTo>
                  <a:cubicBezTo>
                    <a:pt x="48" y="2500"/>
                    <a:pt x="1" y="2596"/>
                    <a:pt x="1" y="2701"/>
                  </a:cubicBezTo>
                  <a:lnTo>
                    <a:pt x="1" y="5372"/>
                  </a:lnTo>
                  <a:lnTo>
                    <a:pt x="2099" y="5372"/>
                  </a:lnTo>
                  <a:lnTo>
                    <a:pt x="2099" y="4466"/>
                  </a:lnTo>
                  <a:cubicBezTo>
                    <a:pt x="2090" y="4351"/>
                    <a:pt x="2147" y="4246"/>
                    <a:pt x="2242" y="4179"/>
                  </a:cubicBezTo>
                  <a:lnTo>
                    <a:pt x="4971" y="2300"/>
                  </a:lnTo>
                  <a:cubicBezTo>
                    <a:pt x="5057" y="2233"/>
                    <a:pt x="5114" y="2128"/>
                    <a:pt x="5114" y="2023"/>
                  </a:cubicBezTo>
                  <a:lnTo>
                    <a:pt x="5114" y="115"/>
                  </a:lnTo>
                  <a:cubicBezTo>
                    <a:pt x="5114" y="49"/>
                    <a:pt x="5057" y="1"/>
                    <a:pt x="4999"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80;p64">
              <a:extLst>
                <a:ext uri="{FF2B5EF4-FFF2-40B4-BE49-F238E27FC236}">
                  <a16:creationId xmlns:a16="http://schemas.microsoft.com/office/drawing/2014/main" id="{403E89F8-8680-42AB-B28E-CB0A0B4DF67C}"/>
                </a:ext>
              </a:extLst>
            </p:cNvPr>
            <p:cNvSpPr/>
            <p:nvPr/>
          </p:nvSpPr>
          <p:spPr>
            <a:xfrm>
              <a:off x="2819082" y="3610839"/>
              <a:ext cx="54988" cy="20503"/>
            </a:xfrm>
            <a:custGeom>
              <a:avLst/>
              <a:gdLst/>
              <a:ahLst/>
              <a:cxnLst/>
              <a:rect l="l" t="t" r="r" b="b"/>
              <a:pathLst>
                <a:path w="2100" h="783" extrusionOk="0">
                  <a:moveTo>
                    <a:pt x="1" y="1"/>
                  </a:moveTo>
                  <a:lnTo>
                    <a:pt x="1" y="783"/>
                  </a:lnTo>
                  <a:lnTo>
                    <a:pt x="2099" y="783"/>
                  </a:lnTo>
                  <a:lnTo>
                    <a:pt x="2099"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81;p64">
              <a:extLst>
                <a:ext uri="{FF2B5EF4-FFF2-40B4-BE49-F238E27FC236}">
                  <a16:creationId xmlns:a16="http://schemas.microsoft.com/office/drawing/2014/main" id="{08581978-9088-450F-8EFC-E73EDED619FB}"/>
                </a:ext>
              </a:extLst>
            </p:cNvPr>
            <p:cNvSpPr/>
            <p:nvPr/>
          </p:nvSpPr>
          <p:spPr>
            <a:xfrm>
              <a:off x="2714918" y="3346815"/>
              <a:ext cx="167898" cy="178189"/>
            </a:xfrm>
            <a:custGeom>
              <a:avLst/>
              <a:gdLst/>
              <a:ahLst/>
              <a:cxnLst/>
              <a:rect l="l" t="t" r="r" b="b"/>
              <a:pathLst>
                <a:path w="6412" h="6805" extrusionOk="0">
                  <a:moveTo>
                    <a:pt x="3548" y="1"/>
                  </a:moveTo>
                  <a:cubicBezTo>
                    <a:pt x="2981" y="1"/>
                    <a:pt x="2401" y="173"/>
                    <a:pt x="1880" y="553"/>
                  </a:cubicBezTo>
                  <a:cubicBezTo>
                    <a:pt x="0" y="1927"/>
                    <a:pt x="468" y="4856"/>
                    <a:pt x="2691" y="5571"/>
                  </a:cubicBezTo>
                  <a:lnTo>
                    <a:pt x="3368" y="6697"/>
                  </a:lnTo>
                  <a:cubicBezTo>
                    <a:pt x="3411" y="6769"/>
                    <a:pt x="3485" y="6804"/>
                    <a:pt x="3559" y="6804"/>
                  </a:cubicBezTo>
                  <a:cubicBezTo>
                    <a:pt x="3633" y="6804"/>
                    <a:pt x="3707" y="6769"/>
                    <a:pt x="3750" y="6697"/>
                  </a:cubicBezTo>
                  <a:lnTo>
                    <a:pt x="4436" y="5571"/>
                  </a:lnTo>
                  <a:cubicBezTo>
                    <a:pt x="5610" y="5190"/>
                    <a:pt x="6411" y="4093"/>
                    <a:pt x="6411" y="2852"/>
                  </a:cubicBezTo>
                  <a:cubicBezTo>
                    <a:pt x="6411" y="1170"/>
                    <a:pt x="5026" y="1"/>
                    <a:pt x="3548" y="1"/>
                  </a:cubicBezTo>
                  <a:close/>
                </a:path>
              </a:pathLst>
            </a:custGeom>
            <a:solidFill>
              <a:srgbClr val="94A3B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82;p64">
              <a:extLst>
                <a:ext uri="{FF2B5EF4-FFF2-40B4-BE49-F238E27FC236}">
                  <a16:creationId xmlns:a16="http://schemas.microsoft.com/office/drawing/2014/main" id="{23DF9DDC-F0DA-4DD7-BE89-0D1CE2563B18}"/>
                </a:ext>
              </a:extLst>
            </p:cNvPr>
            <p:cNvSpPr/>
            <p:nvPr/>
          </p:nvSpPr>
          <p:spPr>
            <a:xfrm>
              <a:off x="2757887" y="3372293"/>
              <a:ext cx="101467" cy="98744"/>
            </a:xfrm>
            <a:custGeom>
              <a:avLst/>
              <a:gdLst/>
              <a:ahLst/>
              <a:cxnLst/>
              <a:rect l="l" t="t" r="r" b="b"/>
              <a:pathLst>
                <a:path w="3875" h="3771" extrusionOk="0">
                  <a:moveTo>
                    <a:pt x="1919" y="918"/>
                  </a:moveTo>
                  <a:cubicBezTo>
                    <a:pt x="2099" y="918"/>
                    <a:pt x="2280" y="968"/>
                    <a:pt x="2442" y="1068"/>
                  </a:cubicBezTo>
                  <a:cubicBezTo>
                    <a:pt x="2557" y="1145"/>
                    <a:pt x="2652" y="1240"/>
                    <a:pt x="2729" y="1364"/>
                  </a:cubicBezTo>
                  <a:cubicBezTo>
                    <a:pt x="2939" y="1679"/>
                    <a:pt x="2939" y="2080"/>
                    <a:pt x="2729" y="2404"/>
                  </a:cubicBezTo>
                  <a:cubicBezTo>
                    <a:pt x="2652" y="2519"/>
                    <a:pt x="2557" y="2623"/>
                    <a:pt x="2442" y="2700"/>
                  </a:cubicBezTo>
                  <a:cubicBezTo>
                    <a:pt x="2280" y="2800"/>
                    <a:pt x="2099" y="2850"/>
                    <a:pt x="1919" y="2850"/>
                  </a:cubicBezTo>
                  <a:cubicBezTo>
                    <a:pt x="1739" y="2850"/>
                    <a:pt x="1560" y="2800"/>
                    <a:pt x="1403" y="2700"/>
                  </a:cubicBezTo>
                  <a:cubicBezTo>
                    <a:pt x="1279" y="2623"/>
                    <a:pt x="1183" y="2519"/>
                    <a:pt x="1107" y="2404"/>
                  </a:cubicBezTo>
                  <a:cubicBezTo>
                    <a:pt x="907" y="2080"/>
                    <a:pt x="907" y="1679"/>
                    <a:pt x="1107" y="1364"/>
                  </a:cubicBezTo>
                  <a:cubicBezTo>
                    <a:pt x="1183" y="1240"/>
                    <a:pt x="1279" y="1145"/>
                    <a:pt x="1403" y="1068"/>
                  </a:cubicBezTo>
                  <a:cubicBezTo>
                    <a:pt x="1560" y="968"/>
                    <a:pt x="1739" y="918"/>
                    <a:pt x="1919" y="918"/>
                  </a:cubicBezTo>
                  <a:close/>
                  <a:moveTo>
                    <a:pt x="1918" y="0"/>
                  </a:moveTo>
                  <a:cubicBezTo>
                    <a:pt x="1808" y="0"/>
                    <a:pt x="1698" y="76"/>
                    <a:pt x="1708" y="229"/>
                  </a:cubicBezTo>
                  <a:lnTo>
                    <a:pt x="1708" y="515"/>
                  </a:lnTo>
                  <a:cubicBezTo>
                    <a:pt x="1488" y="553"/>
                    <a:pt x="1279" y="639"/>
                    <a:pt x="1097" y="773"/>
                  </a:cubicBezTo>
                  <a:lnTo>
                    <a:pt x="897" y="563"/>
                  </a:lnTo>
                  <a:cubicBezTo>
                    <a:pt x="851" y="519"/>
                    <a:pt x="801" y="501"/>
                    <a:pt x="752" y="501"/>
                  </a:cubicBezTo>
                  <a:cubicBezTo>
                    <a:pt x="588" y="501"/>
                    <a:pt x="447" y="711"/>
                    <a:pt x="601" y="859"/>
                  </a:cubicBezTo>
                  <a:lnTo>
                    <a:pt x="811" y="1068"/>
                  </a:lnTo>
                  <a:cubicBezTo>
                    <a:pt x="678" y="1250"/>
                    <a:pt x="592" y="1460"/>
                    <a:pt x="554" y="1679"/>
                  </a:cubicBezTo>
                  <a:lnTo>
                    <a:pt x="258" y="1679"/>
                  </a:lnTo>
                  <a:cubicBezTo>
                    <a:pt x="0" y="1698"/>
                    <a:pt x="0" y="2070"/>
                    <a:pt x="258" y="2089"/>
                  </a:cubicBezTo>
                  <a:lnTo>
                    <a:pt x="563" y="2089"/>
                  </a:lnTo>
                  <a:cubicBezTo>
                    <a:pt x="592" y="2318"/>
                    <a:pt x="678" y="2519"/>
                    <a:pt x="811" y="2700"/>
                  </a:cubicBezTo>
                  <a:lnTo>
                    <a:pt x="601" y="2910"/>
                  </a:lnTo>
                  <a:cubicBezTo>
                    <a:pt x="455" y="3064"/>
                    <a:pt x="595" y="3268"/>
                    <a:pt x="755" y="3268"/>
                  </a:cubicBezTo>
                  <a:cubicBezTo>
                    <a:pt x="803" y="3268"/>
                    <a:pt x="853" y="3250"/>
                    <a:pt x="897" y="3205"/>
                  </a:cubicBezTo>
                  <a:lnTo>
                    <a:pt x="1107" y="2996"/>
                  </a:lnTo>
                  <a:cubicBezTo>
                    <a:pt x="1288" y="3129"/>
                    <a:pt x="1498" y="3215"/>
                    <a:pt x="1717" y="3253"/>
                  </a:cubicBezTo>
                  <a:lnTo>
                    <a:pt x="1717" y="3549"/>
                  </a:lnTo>
                  <a:cubicBezTo>
                    <a:pt x="1703" y="3697"/>
                    <a:pt x="1813" y="3771"/>
                    <a:pt x="1924" y="3771"/>
                  </a:cubicBezTo>
                  <a:cubicBezTo>
                    <a:pt x="2035" y="3771"/>
                    <a:pt x="2147" y="3697"/>
                    <a:pt x="2137" y="3549"/>
                  </a:cubicBezTo>
                  <a:lnTo>
                    <a:pt x="2137" y="3253"/>
                  </a:lnTo>
                  <a:cubicBezTo>
                    <a:pt x="2357" y="3215"/>
                    <a:pt x="2566" y="3129"/>
                    <a:pt x="2738" y="2996"/>
                  </a:cubicBezTo>
                  <a:lnTo>
                    <a:pt x="2948" y="3205"/>
                  </a:lnTo>
                  <a:cubicBezTo>
                    <a:pt x="2995" y="3250"/>
                    <a:pt x="3046" y="3268"/>
                    <a:pt x="3095" y="3268"/>
                  </a:cubicBezTo>
                  <a:cubicBezTo>
                    <a:pt x="3259" y="3268"/>
                    <a:pt x="3398" y="3064"/>
                    <a:pt x="3244" y="2910"/>
                  </a:cubicBezTo>
                  <a:lnTo>
                    <a:pt x="3034" y="2700"/>
                  </a:lnTo>
                  <a:cubicBezTo>
                    <a:pt x="3168" y="2519"/>
                    <a:pt x="3253" y="2318"/>
                    <a:pt x="3292" y="2089"/>
                  </a:cubicBezTo>
                  <a:lnTo>
                    <a:pt x="3587" y="2089"/>
                  </a:lnTo>
                  <a:cubicBezTo>
                    <a:pt x="3596" y="2090"/>
                    <a:pt x="3605" y="2091"/>
                    <a:pt x="3613" y="2091"/>
                  </a:cubicBezTo>
                  <a:cubicBezTo>
                    <a:pt x="3874" y="2091"/>
                    <a:pt x="3874" y="1678"/>
                    <a:pt x="3613" y="1678"/>
                  </a:cubicBezTo>
                  <a:cubicBezTo>
                    <a:pt x="3605" y="1678"/>
                    <a:pt x="3596" y="1678"/>
                    <a:pt x="3587" y="1679"/>
                  </a:cubicBezTo>
                  <a:lnTo>
                    <a:pt x="3578" y="1669"/>
                  </a:lnTo>
                  <a:lnTo>
                    <a:pt x="3282" y="1669"/>
                  </a:lnTo>
                  <a:cubicBezTo>
                    <a:pt x="3253" y="1450"/>
                    <a:pt x="3168" y="1240"/>
                    <a:pt x="3034" y="1059"/>
                  </a:cubicBezTo>
                  <a:lnTo>
                    <a:pt x="3234" y="859"/>
                  </a:lnTo>
                  <a:cubicBezTo>
                    <a:pt x="3388" y="705"/>
                    <a:pt x="3250" y="496"/>
                    <a:pt x="3092" y="496"/>
                  </a:cubicBezTo>
                  <a:cubicBezTo>
                    <a:pt x="3043" y="496"/>
                    <a:pt x="2993" y="516"/>
                    <a:pt x="2948" y="563"/>
                  </a:cubicBezTo>
                  <a:lnTo>
                    <a:pt x="2738" y="773"/>
                  </a:lnTo>
                  <a:cubicBezTo>
                    <a:pt x="2557" y="639"/>
                    <a:pt x="2347" y="553"/>
                    <a:pt x="2128" y="515"/>
                  </a:cubicBezTo>
                  <a:lnTo>
                    <a:pt x="2128" y="229"/>
                  </a:lnTo>
                  <a:cubicBezTo>
                    <a:pt x="2137" y="76"/>
                    <a:pt x="2027" y="0"/>
                    <a:pt x="1918" y="0"/>
                  </a:cubicBezTo>
                  <a:close/>
                </a:path>
              </a:pathLst>
            </a:custGeom>
            <a:solidFill>
              <a:srgbClr val="53687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83;p64">
              <a:extLst>
                <a:ext uri="{FF2B5EF4-FFF2-40B4-BE49-F238E27FC236}">
                  <a16:creationId xmlns:a16="http://schemas.microsoft.com/office/drawing/2014/main" id="{371C69E3-837B-4E48-B455-6977F56EB393}"/>
                </a:ext>
              </a:extLst>
            </p:cNvPr>
            <p:cNvSpPr/>
            <p:nvPr/>
          </p:nvSpPr>
          <p:spPr>
            <a:xfrm>
              <a:off x="2789597" y="3403323"/>
              <a:ext cx="36999" cy="36423"/>
            </a:xfrm>
            <a:custGeom>
              <a:avLst/>
              <a:gdLst/>
              <a:ahLst/>
              <a:cxnLst/>
              <a:rect l="l" t="t" r="r" b="b"/>
              <a:pathLst>
                <a:path w="1413" h="1391" extrusionOk="0">
                  <a:moveTo>
                    <a:pt x="726" y="418"/>
                  </a:moveTo>
                  <a:cubicBezTo>
                    <a:pt x="783" y="418"/>
                    <a:pt x="850" y="446"/>
                    <a:pt x="888" y="484"/>
                  </a:cubicBezTo>
                  <a:lnTo>
                    <a:pt x="917" y="513"/>
                  </a:lnTo>
                  <a:cubicBezTo>
                    <a:pt x="955" y="561"/>
                    <a:pt x="983" y="618"/>
                    <a:pt x="983" y="675"/>
                  </a:cubicBezTo>
                  <a:lnTo>
                    <a:pt x="983" y="694"/>
                  </a:lnTo>
                  <a:lnTo>
                    <a:pt x="983" y="713"/>
                  </a:lnTo>
                  <a:cubicBezTo>
                    <a:pt x="983" y="771"/>
                    <a:pt x="955" y="837"/>
                    <a:pt x="917" y="885"/>
                  </a:cubicBezTo>
                  <a:lnTo>
                    <a:pt x="888" y="904"/>
                  </a:lnTo>
                  <a:cubicBezTo>
                    <a:pt x="850" y="942"/>
                    <a:pt x="783" y="971"/>
                    <a:pt x="726" y="971"/>
                  </a:cubicBezTo>
                  <a:lnTo>
                    <a:pt x="697" y="971"/>
                  </a:lnTo>
                  <a:cubicBezTo>
                    <a:pt x="630" y="971"/>
                    <a:pt x="573" y="942"/>
                    <a:pt x="526" y="904"/>
                  </a:cubicBezTo>
                  <a:lnTo>
                    <a:pt x="497" y="885"/>
                  </a:lnTo>
                  <a:cubicBezTo>
                    <a:pt x="459" y="837"/>
                    <a:pt x="430" y="771"/>
                    <a:pt x="430" y="713"/>
                  </a:cubicBezTo>
                  <a:lnTo>
                    <a:pt x="430" y="694"/>
                  </a:lnTo>
                  <a:lnTo>
                    <a:pt x="430" y="675"/>
                  </a:lnTo>
                  <a:cubicBezTo>
                    <a:pt x="430" y="618"/>
                    <a:pt x="459" y="561"/>
                    <a:pt x="497" y="513"/>
                  </a:cubicBezTo>
                  <a:lnTo>
                    <a:pt x="526" y="484"/>
                  </a:lnTo>
                  <a:cubicBezTo>
                    <a:pt x="573" y="446"/>
                    <a:pt x="630" y="418"/>
                    <a:pt x="697" y="418"/>
                  </a:cubicBezTo>
                  <a:close/>
                  <a:moveTo>
                    <a:pt x="707" y="0"/>
                  </a:moveTo>
                  <a:cubicBezTo>
                    <a:pt x="635" y="0"/>
                    <a:pt x="564" y="12"/>
                    <a:pt x="497" y="36"/>
                  </a:cubicBezTo>
                  <a:cubicBezTo>
                    <a:pt x="459" y="46"/>
                    <a:pt x="421" y="65"/>
                    <a:pt x="382" y="84"/>
                  </a:cubicBezTo>
                  <a:cubicBezTo>
                    <a:pt x="258" y="151"/>
                    <a:pt x="153" y="246"/>
                    <a:pt x="87" y="380"/>
                  </a:cubicBezTo>
                  <a:cubicBezTo>
                    <a:pt x="68" y="408"/>
                    <a:pt x="58" y="446"/>
                    <a:pt x="39" y="484"/>
                  </a:cubicBezTo>
                  <a:cubicBezTo>
                    <a:pt x="1" y="628"/>
                    <a:pt x="1" y="771"/>
                    <a:pt x="39" y="904"/>
                  </a:cubicBezTo>
                  <a:cubicBezTo>
                    <a:pt x="58" y="942"/>
                    <a:pt x="68" y="981"/>
                    <a:pt x="87" y="1019"/>
                  </a:cubicBezTo>
                  <a:cubicBezTo>
                    <a:pt x="153" y="1143"/>
                    <a:pt x="258" y="1248"/>
                    <a:pt x="382" y="1314"/>
                  </a:cubicBezTo>
                  <a:cubicBezTo>
                    <a:pt x="421" y="1334"/>
                    <a:pt x="459" y="1343"/>
                    <a:pt x="497" y="1362"/>
                  </a:cubicBezTo>
                  <a:cubicBezTo>
                    <a:pt x="564" y="1381"/>
                    <a:pt x="635" y="1391"/>
                    <a:pt x="707" y="1391"/>
                  </a:cubicBezTo>
                  <a:cubicBezTo>
                    <a:pt x="778" y="1391"/>
                    <a:pt x="850" y="1381"/>
                    <a:pt x="917" y="1362"/>
                  </a:cubicBezTo>
                  <a:cubicBezTo>
                    <a:pt x="955" y="1343"/>
                    <a:pt x="993" y="1334"/>
                    <a:pt x="1031" y="1314"/>
                  </a:cubicBezTo>
                  <a:cubicBezTo>
                    <a:pt x="1155" y="1248"/>
                    <a:pt x="1260" y="1143"/>
                    <a:pt x="1327" y="1019"/>
                  </a:cubicBezTo>
                  <a:cubicBezTo>
                    <a:pt x="1346" y="981"/>
                    <a:pt x="1355" y="942"/>
                    <a:pt x="1375" y="904"/>
                  </a:cubicBezTo>
                  <a:cubicBezTo>
                    <a:pt x="1413" y="771"/>
                    <a:pt x="1413" y="628"/>
                    <a:pt x="1375" y="484"/>
                  </a:cubicBezTo>
                  <a:cubicBezTo>
                    <a:pt x="1355" y="446"/>
                    <a:pt x="1346" y="408"/>
                    <a:pt x="1327" y="380"/>
                  </a:cubicBezTo>
                  <a:cubicBezTo>
                    <a:pt x="1260" y="246"/>
                    <a:pt x="1155" y="151"/>
                    <a:pt x="1031" y="84"/>
                  </a:cubicBezTo>
                  <a:cubicBezTo>
                    <a:pt x="993" y="65"/>
                    <a:pt x="955" y="46"/>
                    <a:pt x="917" y="36"/>
                  </a:cubicBezTo>
                  <a:cubicBezTo>
                    <a:pt x="850" y="12"/>
                    <a:pt x="778" y="0"/>
                    <a:pt x="707" y="0"/>
                  </a:cubicBezTo>
                  <a:close/>
                </a:path>
              </a:pathLst>
            </a:custGeom>
            <a:solidFill>
              <a:srgbClr val="1F3D5F"/>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84;p64">
              <a:extLst>
                <a:ext uri="{FF2B5EF4-FFF2-40B4-BE49-F238E27FC236}">
                  <a16:creationId xmlns:a16="http://schemas.microsoft.com/office/drawing/2014/main" id="{331DD795-BAEE-4E3F-ADB2-8EF7571CF66A}"/>
                </a:ext>
              </a:extLst>
            </p:cNvPr>
            <p:cNvSpPr/>
            <p:nvPr/>
          </p:nvSpPr>
          <p:spPr>
            <a:xfrm>
              <a:off x="2734137" y="3660564"/>
              <a:ext cx="63001" cy="45483"/>
            </a:xfrm>
            <a:custGeom>
              <a:avLst/>
              <a:gdLst/>
              <a:ahLst/>
              <a:cxnLst/>
              <a:rect l="l" t="t" r="r" b="b"/>
              <a:pathLst>
                <a:path w="2406" h="1737" extrusionOk="0">
                  <a:moveTo>
                    <a:pt x="1" y="0"/>
                  </a:moveTo>
                  <a:lnTo>
                    <a:pt x="1" y="1517"/>
                  </a:lnTo>
                  <a:cubicBezTo>
                    <a:pt x="1" y="1641"/>
                    <a:pt x="96" y="1736"/>
                    <a:pt x="220" y="1736"/>
                  </a:cubicBezTo>
                  <a:lnTo>
                    <a:pt x="2186" y="1736"/>
                  </a:lnTo>
                  <a:cubicBezTo>
                    <a:pt x="2300" y="1736"/>
                    <a:pt x="2405" y="1641"/>
                    <a:pt x="2405" y="1517"/>
                  </a:cubicBezTo>
                  <a:lnTo>
                    <a:pt x="2405" y="0"/>
                  </a:lnTo>
                  <a:close/>
                </a:path>
              </a:pathLst>
            </a:custGeom>
            <a:solidFill>
              <a:srgbClr val="E9EEF1"/>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85;p64">
              <a:extLst>
                <a:ext uri="{FF2B5EF4-FFF2-40B4-BE49-F238E27FC236}">
                  <a16:creationId xmlns:a16="http://schemas.microsoft.com/office/drawing/2014/main" id="{746C4182-86D6-4769-9983-9A4C08EA31D9}"/>
                </a:ext>
              </a:extLst>
            </p:cNvPr>
            <p:cNvSpPr/>
            <p:nvPr/>
          </p:nvSpPr>
          <p:spPr>
            <a:xfrm>
              <a:off x="2734137" y="3629325"/>
              <a:ext cx="63001" cy="31265"/>
            </a:xfrm>
            <a:custGeom>
              <a:avLst/>
              <a:gdLst/>
              <a:ahLst/>
              <a:cxnLst/>
              <a:rect l="l" t="t" r="r" b="b"/>
              <a:pathLst>
                <a:path w="2406" h="1194" extrusionOk="0">
                  <a:moveTo>
                    <a:pt x="220" y="1"/>
                  </a:moveTo>
                  <a:cubicBezTo>
                    <a:pt x="106" y="1"/>
                    <a:pt x="1" y="96"/>
                    <a:pt x="1" y="220"/>
                  </a:cubicBezTo>
                  <a:lnTo>
                    <a:pt x="1" y="1193"/>
                  </a:lnTo>
                  <a:lnTo>
                    <a:pt x="2405" y="1193"/>
                  </a:lnTo>
                  <a:lnTo>
                    <a:pt x="2405" y="1"/>
                  </a:lnTo>
                  <a:close/>
                </a:path>
              </a:pathLst>
            </a:custGeom>
            <a:solidFill>
              <a:srgbClr val="95A6B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86;p64">
              <a:extLst>
                <a:ext uri="{FF2B5EF4-FFF2-40B4-BE49-F238E27FC236}">
                  <a16:creationId xmlns:a16="http://schemas.microsoft.com/office/drawing/2014/main" id="{BBAA989B-D253-43FB-9B57-FCDFE5B3FE3E}"/>
                </a:ext>
              </a:extLst>
            </p:cNvPr>
            <p:cNvSpPr/>
            <p:nvPr/>
          </p:nvSpPr>
          <p:spPr>
            <a:xfrm>
              <a:off x="2819082" y="3660564"/>
              <a:ext cx="62975" cy="45483"/>
            </a:xfrm>
            <a:custGeom>
              <a:avLst/>
              <a:gdLst/>
              <a:ahLst/>
              <a:cxnLst/>
              <a:rect l="l" t="t" r="r" b="b"/>
              <a:pathLst>
                <a:path w="2405" h="1737" extrusionOk="0">
                  <a:moveTo>
                    <a:pt x="1" y="0"/>
                  </a:moveTo>
                  <a:lnTo>
                    <a:pt x="1" y="1517"/>
                  </a:lnTo>
                  <a:cubicBezTo>
                    <a:pt x="1" y="1641"/>
                    <a:pt x="105" y="1736"/>
                    <a:pt x="229" y="1736"/>
                  </a:cubicBezTo>
                  <a:lnTo>
                    <a:pt x="2185" y="1736"/>
                  </a:lnTo>
                  <a:cubicBezTo>
                    <a:pt x="2309" y="1736"/>
                    <a:pt x="2405" y="1641"/>
                    <a:pt x="2405" y="1517"/>
                  </a:cubicBezTo>
                  <a:lnTo>
                    <a:pt x="2405" y="0"/>
                  </a:lnTo>
                  <a:close/>
                </a:path>
              </a:pathLst>
            </a:custGeom>
            <a:solidFill>
              <a:srgbClr val="E9EEF1"/>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287;p64">
              <a:extLst>
                <a:ext uri="{FF2B5EF4-FFF2-40B4-BE49-F238E27FC236}">
                  <a16:creationId xmlns:a16="http://schemas.microsoft.com/office/drawing/2014/main" id="{FF3E35BE-0612-428C-96C1-8E0711557481}"/>
                </a:ext>
              </a:extLst>
            </p:cNvPr>
            <p:cNvSpPr/>
            <p:nvPr/>
          </p:nvSpPr>
          <p:spPr>
            <a:xfrm>
              <a:off x="2819082" y="3629090"/>
              <a:ext cx="62975" cy="31239"/>
            </a:xfrm>
            <a:custGeom>
              <a:avLst/>
              <a:gdLst/>
              <a:ahLst/>
              <a:cxnLst/>
              <a:rect l="l" t="t" r="r" b="b"/>
              <a:pathLst>
                <a:path w="2405" h="1193" extrusionOk="0">
                  <a:moveTo>
                    <a:pt x="1" y="0"/>
                  </a:moveTo>
                  <a:lnTo>
                    <a:pt x="1" y="1193"/>
                  </a:lnTo>
                  <a:lnTo>
                    <a:pt x="2405" y="1193"/>
                  </a:lnTo>
                  <a:lnTo>
                    <a:pt x="2405" y="219"/>
                  </a:lnTo>
                  <a:cubicBezTo>
                    <a:pt x="2405" y="95"/>
                    <a:pt x="2309" y="0"/>
                    <a:pt x="2185" y="0"/>
                  </a:cubicBezTo>
                  <a:close/>
                </a:path>
              </a:pathLst>
            </a:custGeom>
            <a:solidFill>
              <a:srgbClr val="95A6B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94" name="object 6">
            <a:extLst>
              <a:ext uri="{FF2B5EF4-FFF2-40B4-BE49-F238E27FC236}">
                <a16:creationId xmlns:a16="http://schemas.microsoft.com/office/drawing/2014/main" id="{B20A08D4-FB03-4D4B-9F86-E2D5FA9144F0}"/>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95" name="CasellaDiTesto 94">
            <a:extLst>
              <a:ext uri="{FF2B5EF4-FFF2-40B4-BE49-F238E27FC236}">
                <a16:creationId xmlns:a16="http://schemas.microsoft.com/office/drawing/2014/main" id="{BBBFF202-B5BD-42E8-8F61-FE24CBA12826}"/>
              </a:ext>
            </a:extLst>
          </p:cNvPr>
          <p:cNvSpPr txBox="1"/>
          <p:nvPr/>
        </p:nvSpPr>
        <p:spPr>
          <a:xfrm>
            <a:off x="667385" y="231031"/>
            <a:ext cx="2204450" cy="461665"/>
          </a:xfrm>
          <a:prstGeom prst="rect">
            <a:avLst/>
          </a:prstGeom>
          <a:noFill/>
        </p:spPr>
        <p:txBody>
          <a:bodyPr wrap="none" rtlCol="0">
            <a:spAutoFit/>
          </a:bodyPr>
          <a:lstStyle/>
          <a:p>
            <a:r>
              <a:rPr lang="en-GB" sz="2400" dirty="0">
                <a:solidFill>
                  <a:srgbClr val="1F3D5F"/>
                </a:solidFill>
              </a:rPr>
              <a:t>MSCA Principles</a:t>
            </a:r>
          </a:p>
        </p:txBody>
      </p:sp>
      <p:sp>
        <p:nvSpPr>
          <p:cNvPr id="97" name="CasellaDiTesto 96">
            <a:extLst>
              <a:ext uri="{FF2B5EF4-FFF2-40B4-BE49-F238E27FC236}">
                <a16:creationId xmlns:a16="http://schemas.microsoft.com/office/drawing/2014/main" id="{9A9E9BF2-AB4B-4925-AD62-5471550C7A45}"/>
              </a:ext>
            </a:extLst>
          </p:cNvPr>
          <p:cNvSpPr txBox="1"/>
          <p:nvPr/>
        </p:nvSpPr>
        <p:spPr>
          <a:xfrm>
            <a:off x="1479158" y="1099142"/>
            <a:ext cx="1385342" cy="369332"/>
          </a:xfrm>
          <a:prstGeom prst="rect">
            <a:avLst/>
          </a:prstGeom>
          <a:noFill/>
        </p:spPr>
        <p:txBody>
          <a:bodyPr wrap="square" rtlCol="0">
            <a:spAutoFit/>
          </a:bodyPr>
          <a:lstStyle/>
          <a:p>
            <a:r>
              <a:rPr lang="it-IT" dirty="0">
                <a:solidFill>
                  <a:srgbClr val="1F3D5F"/>
                </a:solidFill>
              </a:rPr>
              <a:t>Bottom Up</a:t>
            </a:r>
          </a:p>
        </p:txBody>
      </p:sp>
      <p:sp>
        <p:nvSpPr>
          <p:cNvPr id="154" name="Rettangolo 153">
            <a:extLst>
              <a:ext uri="{FF2B5EF4-FFF2-40B4-BE49-F238E27FC236}">
                <a16:creationId xmlns:a16="http://schemas.microsoft.com/office/drawing/2014/main" id="{4BBC7BE7-B464-48C8-A27B-F288E1A7C481}"/>
              </a:ext>
            </a:extLst>
          </p:cNvPr>
          <p:cNvSpPr/>
          <p:nvPr/>
        </p:nvSpPr>
        <p:spPr>
          <a:xfrm>
            <a:off x="1691054" y="4368809"/>
            <a:ext cx="2110578" cy="302968"/>
          </a:xfrm>
          <a:prstGeom prst="rect">
            <a:avLst/>
          </a:prstGeom>
        </p:spPr>
        <p:txBody>
          <a:bodyPr wrap="none">
            <a:spAutoFit/>
          </a:bodyPr>
          <a:lstStyle/>
          <a:p>
            <a:pPr marL="401479" marR="527209" indent="-327184">
              <a:lnSpc>
                <a:spcPct val="101499"/>
              </a:lnSpc>
              <a:spcBef>
                <a:spcPts val="49"/>
              </a:spcBef>
            </a:pPr>
            <a:r>
              <a:rPr lang="it-IT" sz="1400" b="1" spc="-4" dirty="0">
                <a:solidFill>
                  <a:srgbClr val="1F3D5F"/>
                </a:solidFill>
                <a:latin typeface="+mj-lt"/>
                <a:cs typeface="Calibri"/>
              </a:rPr>
              <a:t>Life Sciences  (LIF)</a:t>
            </a:r>
          </a:p>
        </p:txBody>
      </p:sp>
      <p:sp>
        <p:nvSpPr>
          <p:cNvPr id="155" name="CasellaDiTesto 154">
            <a:extLst>
              <a:ext uri="{FF2B5EF4-FFF2-40B4-BE49-F238E27FC236}">
                <a16:creationId xmlns:a16="http://schemas.microsoft.com/office/drawing/2014/main" id="{F86CC000-34C6-427A-9F8C-785699272729}"/>
              </a:ext>
            </a:extLst>
          </p:cNvPr>
          <p:cNvSpPr txBox="1"/>
          <p:nvPr/>
        </p:nvSpPr>
        <p:spPr>
          <a:xfrm>
            <a:off x="3776932" y="1163416"/>
            <a:ext cx="2222083" cy="369332"/>
          </a:xfrm>
          <a:prstGeom prst="rect">
            <a:avLst/>
          </a:prstGeom>
          <a:noFill/>
        </p:spPr>
        <p:txBody>
          <a:bodyPr wrap="none" rtlCol="0">
            <a:spAutoFit/>
          </a:bodyPr>
          <a:lstStyle/>
          <a:p>
            <a:r>
              <a:rPr lang="it-IT" b="1" dirty="0">
                <a:solidFill>
                  <a:srgbClr val="1F3D5F"/>
                </a:solidFill>
              </a:rPr>
              <a:t>SCIENTIFIC DOMAINS</a:t>
            </a:r>
          </a:p>
        </p:txBody>
      </p:sp>
    </p:spTree>
    <p:extLst>
      <p:ext uri="{BB962C8B-B14F-4D97-AF65-F5344CB8AC3E}">
        <p14:creationId xmlns:p14="http://schemas.microsoft.com/office/powerpoint/2010/main" val="2594645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flipH="1">
            <a:off x="781498" y="2654383"/>
            <a:ext cx="7989148" cy="1657665"/>
          </a:xfrm>
          <a:prstGeom prst="rect">
            <a:avLst/>
          </a:prstGeom>
        </p:spPr>
        <p:txBody>
          <a:bodyPr vert="horz" wrap="square" lIns="0" tIns="41433" rIns="0" bIns="0" rtlCol="0">
            <a:spAutoFit/>
          </a:bodyPr>
          <a:lstStyle/>
          <a:p>
            <a:pPr>
              <a:spcBef>
                <a:spcPts val="0"/>
              </a:spcBef>
              <a:spcAft>
                <a:spcPts val="600"/>
              </a:spcAft>
              <a:buFont typeface="Wingdings" panose="05000000000000000000" pitchFamily="2" charset="2"/>
              <a:buChar char="q"/>
            </a:pPr>
            <a:r>
              <a:rPr lang="en-US" sz="1800" spc="-8" dirty="0">
                <a:solidFill>
                  <a:srgbClr val="1F3D5F"/>
                </a:solidFill>
              </a:rPr>
              <a:t>3</a:t>
            </a:r>
            <a:r>
              <a:rPr lang="en-US" sz="1800" spc="-26" dirty="0">
                <a:solidFill>
                  <a:srgbClr val="1F3D5F"/>
                </a:solidFill>
              </a:rPr>
              <a:t> </a:t>
            </a:r>
            <a:r>
              <a:rPr lang="en-US" sz="1800" spc="-45" dirty="0">
                <a:solidFill>
                  <a:srgbClr val="1F3D5F"/>
                </a:solidFill>
              </a:rPr>
              <a:t>I’s </a:t>
            </a:r>
            <a:r>
              <a:rPr lang="en-US" sz="1800" spc="-8" dirty="0">
                <a:solidFill>
                  <a:srgbClr val="1F3D5F"/>
                </a:solidFill>
                <a:latin typeface="+mn-lt"/>
              </a:rPr>
              <a:t>(</a:t>
            </a:r>
            <a:r>
              <a:rPr lang="en-US" sz="1800" spc="-45" dirty="0">
                <a:solidFill>
                  <a:srgbClr val="1F3D5F"/>
                </a:solidFill>
                <a:latin typeface="+mn-lt"/>
              </a:rPr>
              <a:t>= International, Inter-sectorial, Interdisciplinary) </a:t>
            </a:r>
            <a:r>
              <a:rPr lang="en-US" sz="1800" spc="-45" dirty="0">
                <a:solidFill>
                  <a:srgbClr val="1F3D5F"/>
                </a:solidFill>
              </a:rPr>
              <a:t>i</a:t>
            </a:r>
            <a:r>
              <a:rPr lang="en-US" sz="1800" spc="-4" dirty="0">
                <a:solidFill>
                  <a:srgbClr val="1F3D5F"/>
                </a:solidFill>
                <a:latin typeface="+mn-lt"/>
              </a:rPr>
              <a:t>s</a:t>
            </a:r>
            <a:r>
              <a:rPr lang="en-US" sz="1800" spc="-23" dirty="0">
                <a:solidFill>
                  <a:srgbClr val="1F3D5F"/>
                </a:solidFill>
                <a:latin typeface="+mn-lt"/>
              </a:rPr>
              <a:t> </a:t>
            </a:r>
            <a:r>
              <a:rPr lang="en-US" sz="1800" dirty="0">
                <a:solidFill>
                  <a:srgbClr val="1F3D5F"/>
                </a:solidFill>
                <a:latin typeface="+mn-lt"/>
              </a:rPr>
              <a:t>a</a:t>
            </a:r>
            <a:r>
              <a:rPr lang="en-US" sz="1800" spc="-15" dirty="0">
                <a:solidFill>
                  <a:srgbClr val="1F3D5F"/>
                </a:solidFill>
                <a:latin typeface="+mn-lt"/>
              </a:rPr>
              <a:t> </a:t>
            </a:r>
            <a:r>
              <a:rPr lang="en-US" sz="1800" spc="-49" dirty="0">
                <a:solidFill>
                  <a:srgbClr val="1F3D5F"/>
                </a:solidFill>
                <a:latin typeface="+mn-lt"/>
              </a:rPr>
              <a:t>key </a:t>
            </a:r>
            <a:r>
              <a:rPr lang="en-US" sz="1800" spc="-19" dirty="0">
                <a:solidFill>
                  <a:srgbClr val="1F3D5F"/>
                </a:solidFill>
                <a:latin typeface="+mn-lt"/>
              </a:rPr>
              <a:t>requirement</a:t>
            </a:r>
            <a:endParaRPr lang="en-US" sz="1800" spc="-45" dirty="0">
              <a:solidFill>
                <a:srgbClr val="1F3D5F"/>
              </a:solidFill>
              <a:latin typeface="+mn-lt"/>
            </a:endParaRPr>
          </a:p>
          <a:p>
            <a:pPr>
              <a:spcBef>
                <a:spcPts val="0"/>
              </a:spcBef>
              <a:spcAft>
                <a:spcPts val="600"/>
              </a:spcAft>
              <a:buFont typeface="Wingdings" panose="05000000000000000000" pitchFamily="2" charset="2"/>
              <a:buChar char="q"/>
            </a:pPr>
            <a:r>
              <a:rPr lang="en-US" sz="1800" spc="-4" dirty="0">
                <a:solidFill>
                  <a:srgbClr val="1F3D5F"/>
                </a:solidFill>
                <a:latin typeface="+mn-lt"/>
              </a:rPr>
              <a:t>Nurturing </a:t>
            </a:r>
            <a:r>
              <a:rPr lang="en-US" sz="1800" dirty="0">
                <a:solidFill>
                  <a:srgbClr val="1F3D5F"/>
                </a:solidFill>
                <a:latin typeface="+mn-lt"/>
              </a:rPr>
              <a:t> </a:t>
            </a:r>
            <a:r>
              <a:rPr lang="en-US" sz="1800" spc="-8" dirty="0">
                <a:solidFill>
                  <a:srgbClr val="1F3D5F"/>
                </a:solidFill>
                <a:latin typeface="+mn-lt"/>
              </a:rPr>
              <a:t>Excellence </a:t>
            </a:r>
            <a:r>
              <a:rPr lang="en-US" sz="1800" spc="-4" dirty="0">
                <a:solidFill>
                  <a:srgbClr val="1F3D5F"/>
                </a:solidFill>
                <a:latin typeface="+mn-lt"/>
              </a:rPr>
              <a:t> </a:t>
            </a:r>
            <a:r>
              <a:rPr lang="en-US" sz="1800" spc="-8" dirty="0">
                <a:solidFill>
                  <a:srgbClr val="1F3D5F"/>
                </a:solidFill>
                <a:latin typeface="+mn-lt"/>
              </a:rPr>
              <a:t>through</a:t>
            </a:r>
            <a:r>
              <a:rPr lang="en-US" sz="1800" spc="-71" dirty="0">
                <a:solidFill>
                  <a:srgbClr val="1F3D5F"/>
                </a:solidFill>
                <a:latin typeface="+mn-lt"/>
              </a:rPr>
              <a:t> </a:t>
            </a:r>
            <a:r>
              <a:rPr lang="en-US" sz="1800" spc="-4" dirty="0">
                <a:solidFill>
                  <a:srgbClr val="1F3D5F"/>
                </a:solidFill>
                <a:latin typeface="+mn-lt"/>
              </a:rPr>
              <a:t>mobility </a:t>
            </a:r>
            <a:r>
              <a:rPr lang="en-US" sz="1800" spc="-398" dirty="0">
                <a:solidFill>
                  <a:srgbClr val="1F3D5F"/>
                </a:solidFill>
                <a:latin typeface="+mn-lt"/>
              </a:rPr>
              <a:t> </a:t>
            </a:r>
            <a:r>
              <a:rPr lang="en-US" sz="1800" dirty="0">
                <a:solidFill>
                  <a:srgbClr val="1F3D5F"/>
                </a:solidFill>
                <a:latin typeface="+mn-lt"/>
              </a:rPr>
              <a:t>of </a:t>
            </a:r>
            <a:r>
              <a:rPr lang="en-US" sz="1800" spc="-11" dirty="0">
                <a:solidFill>
                  <a:srgbClr val="1F3D5F"/>
                </a:solidFill>
                <a:latin typeface="+mn-lt"/>
              </a:rPr>
              <a:t>Researchers </a:t>
            </a:r>
            <a:r>
              <a:rPr lang="en-US" sz="1800" spc="-8" dirty="0">
                <a:solidFill>
                  <a:srgbClr val="1F3D5F"/>
                </a:solidFill>
                <a:latin typeface="+mn-lt"/>
              </a:rPr>
              <a:t> </a:t>
            </a:r>
            <a:r>
              <a:rPr lang="en-US" sz="1800" spc="-4" dirty="0">
                <a:solidFill>
                  <a:srgbClr val="1F3D5F"/>
                </a:solidFill>
                <a:latin typeface="+mn-lt"/>
              </a:rPr>
              <a:t>across </a:t>
            </a:r>
            <a:r>
              <a:rPr lang="en-US" sz="1800" b="1" spc="-8" dirty="0">
                <a:solidFill>
                  <a:srgbClr val="1F3D5F"/>
                </a:solidFill>
                <a:latin typeface="+mn-lt"/>
              </a:rPr>
              <a:t>Borders, </a:t>
            </a:r>
            <a:r>
              <a:rPr lang="en-US" sz="1800" b="1" spc="-4" dirty="0">
                <a:solidFill>
                  <a:srgbClr val="1F3D5F"/>
                </a:solidFill>
                <a:latin typeface="+mn-lt"/>
              </a:rPr>
              <a:t> </a:t>
            </a:r>
            <a:r>
              <a:rPr lang="en-US" sz="1800" b="1" spc="-8" dirty="0">
                <a:solidFill>
                  <a:srgbClr val="1F3D5F"/>
                </a:solidFill>
                <a:latin typeface="+mn-lt"/>
              </a:rPr>
              <a:t>Sectors </a:t>
            </a:r>
            <a:r>
              <a:rPr lang="en-US" sz="1800" b="1" dirty="0">
                <a:solidFill>
                  <a:srgbClr val="1F3D5F"/>
                </a:solidFill>
                <a:latin typeface="+mn-lt"/>
              </a:rPr>
              <a:t>and </a:t>
            </a:r>
            <a:r>
              <a:rPr lang="en-US" sz="1800" b="1" spc="4" dirty="0">
                <a:solidFill>
                  <a:srgbClr val="1F3D5F"/>
                </a:solidFill>
                <a:latin typeface="+mn-lt"/>
              </a:rPr>
              <a:t> </a:t>
            </a:r>
            <a:r>
              <a:rPr lang="en-US" sz="1800" b="1" spc="-8" dirty="0">
                <a:solidFill>
                  <a:srgbClr val="1F3D5F"/>
                </a:solidFill>
                <a:latin typeface="+mn-lt"/>
              </a:rPr>
              <a:t>Disciplines</a:t>
            </a:r>
          </a:p>
          <a:p>
            <a:pPr>
              <a:spcBef>
                <a:spcPts val="0"/>
              </a:spcBef>
              <a:spcAft>
                <a:spcPts val="600"/>
              </a:spcAft>
              <a:buFont typeface="Wingdings" panose="05000000000000000000" pitchFamily="2" charset="2"/>
              <a:buChar char="q"/>
            </a:pPr>
            <a:r>
              <a:rPr lang="en-US" sz="1800" spc="-4" dirty="0">
                <a:solidFill>
                  <a:srgbClr val="1F3D5F"/>
                </a:solidFill>
                <a:latin typeface="+mn-lt"/>
                <a:cs typeface="Segoe UI Light"/>
              </a:rPr>
              <a:t>Fostering </a:t>
            </a:r>
            <a:r>
              <a:rPr lang="en-US" sz="1800" spc="-15" dirty="0">
                <a:solidFill>
                  <a:srgbClr val="1F3D5F"/>
                </a:solidFill>
                <a:latin typeface="+mn-lt"/>
              </a:rPr>
              <a:t>to</a:t>
            </a:r>
            <a:r>
              <a:rPr lang="en-US" sz="1800" spc="-4" dirty="0">
                <a:solidFill>
                  <a:srgbClr val="1F3D5F"/>
                </a:solidFill>
                <a:latin typeface="+mn-lt"/>
              </a:rPr>
              <a:t> </a:t>
            </a:r>
            <a:r>
              <a:rPr lang="en-US" sz="1800" spc="-8" dirty="0">
                <a:solidFill>
                  <a:srgbClr val="1F3D5F"/>
                </a:solidFill>
                <a:latin typeface="+mn-lt"/>
              </a:rPr>
              <a:t>set-up</a:t>
            </a:r>
            <a:r>
              <a:rPr lang="en-US" sz="1800" spc="19" dirty="0">
                <a:solidFill>
                  <a:srgbClr val="1F3D5F"/>
                </a:solidFill>
                <a:latin typeface="+mn-lt"/>
              </a:rPr>
              <a:t> </a:t>
            </a:r>
            <a:r>
              <a:rPr lang="en-US" sz="1800" b="1" spc="-15" dirty="0">
                <a:solidFill>
                  <a:srgbClr val="1F3D5F"/>
                </a:solidFill>
                <a:latin typeface="+mn-lt"/>
              </a:rPr>
              <a:t>strategic</a:t>
            </a:r>
            <a:r>
              <a:rPr lang="en-US" sz="1800" b="1" spc="-4" dirty="0">
                <a:solidFill>
                  <a:srgbClr val="1F3D5F"/>
                </a:solidFill>
                <a:latin typeface="+mn-lt"/>
              </a:rPr>
              <a:t> </a:t>
            </a:r>
            <a:r>
              <a:rPr lang="en-US" sz="1800" b="1" spc="-11" dirty="0">
                <a:solidFill>
                  <a:srgbClr val="1F3D5F"/>
                </a:solidFill>
                <a:latin typeface="+mn-lt"/>
              </a:rPr>
              <a:t>collaborations </a:t>
            </a:r>
            <a:r>
              <a:rPr lang="en-US" sz="1800" b="1" spc="-465" dirty="0">
                <a:solidFill>
                  <a:srgbClr val="1F3D5F"/>
                </a:solidFill>
                <a:latin typeface="+mn-lt"/>
              </a:rPr>
              <a:t> </a:t>
            </a:r>
            <a:r>
              <a:rPr lang="en-US" sz="1800" spc="-8" dirty="0">
                <a:solidFill>
                  <a:srgbClr val="1F3D5F"/>
                </a:solidFill>
                <a:latin typeface="+mn-lt"/>
              </a:rPr>
              <a:t>worldwide</a:t>
            </a:r>
            <a:endParaRPr lang="en-US" sz="1800" dirty="0">
              <a:solidFill>
                <a:srgbClr val="1F3D5F"/>
              </a:solidFill>
              <a:latin typeface="+mn-lt"/>
            </a:endParaRPr>
          </a:p>
          <a:p>
            <a:pPr>
              <a:spcBef>
                <a:spcPts val="0"/>
              </a:spcBef>
              <a:spcAft>
                <a:spcPts val="600"/>
              </a:spcAft>
              <a:buFont typeface="Wingdings" panose="05000000000000000000" pitchFamily="2" charset="2"/>
              <a:buChar char="q"/>
            </a:pPr>
            <a:r>
              <a:rPr lang="en-US" sz="1800" spc="-15" dirty="0">
                <a:solidFill>
                  <a:srgbClr val="1F3D5F"/>
                </a:solidFill>
                <a:latin typeface="+mn-lt"/>
              </a:rPr>
              <a:t>Attracting</a:t>
            </a:r>
            <a:r>
              <a:rPr lang="en-US" sz="1800" spc="-8" dirty="0">
                <a:solidFill>
                  <a:srgbClr val="1F3D5F"/>
                </a:solidFill>
                <a:latin typeface="+mn-lt"/>
              </a:rPr>
              <a:t> </a:t>
            </a:r>
            <a:r>
              <a:rPr lang="en-US" sz="1800" b="1" spc="-15" dirty="0">
                <a:solidFill>
                  <a:srgbClr val="1F3D5F"/>
                </a:solidFill>
                <a:latin typeface="+mn-lt"/>
              </a:rPr>
              <a:t>foreign</a:t>
            </a:r>
            <a:r>
              <a:rPr lang="en-US" sz="1800" b="1" spc="-4" dirty="0">
                <a:solidFill>
                  <a:srgbClr val="1F3D5F"/>
                </a:solidFill>
                <a:latin typeface="+mn-lt"/>
              </a:rPr>
              <a:t> </a:t>
            </a:r>
            <a:r>
              <a:rPr lang="en-US" sz="1800" b="1" spc="-11" dirty="0">
                <a:solidFill>
                  <a:srgbClr val="1F3D5F"/>
                </a:solidFill>
                <a:latin typeface="+mn-lt"/>
              </a:rPr>
              <a:t>talents</a:t>
            </a:r>
            <a:r>
              <a:rPr lang="en-US" sz="1800" b="1" spc="4" dirty="0">
                <a:solidFill>
                  <a:srgbClr val="1F3D5F"/>
                </a:solidFill>
                <a:latin typeface="+mn-lt"/>
              </a:rPr>
              <a:t> </a:t>
            </a:r>
            <a:r>
              <a:rPr lang="en-US" sz="1800" spc="-15" dirty="0">
                <a:solidFill>
                  <a:srgbClr val="1F3D5F"/>
                </a:solidFill>
                <a:latin typeface="+mn-lt"/>
              </a:rPr>
              <a:t>to</a:t>
            </a:r>
            <a:r>
              <a:rPr lang="en-US" sz="1800" spc="-4" dirty="0">
                <a:solidFill>
                  <a:srgbClr val="1F3D5F"/>
                </a:solidFill>
                <a:latin typeface="+mn-lt"/>
              </a:rPr>
              <a:t> </a:t>
            </a:r>
            <a:r>
              <a:rPr lang="en-US" sz="1800" spc="-11" dirty="0">
                <a:solidFill>
                  <a:srgbClr val="1F3D5F"/>
                </a:solidFill>
                <a:latin typeface="+mn-lt"/>
              </a:rPr>
              <a:t>Europe</a:t>
            </a:r>
          </a:p>
        </p:txBody>
      </p:sp>
      <p:graphicFrame>
        <p:nvGraphicFramePr>
          <p:cNvPr id="6" name="object 6">
            <a:extLst>
              <a:ext uri="{FF2B5EF4-FFF2-40B4-BE49-F238E27FC236}">
                <a16:creationId xmlns:a16="http://schemas.microsoft.com/office/drawing/2014/main" id="{A8B75615-60ED-4D1F-96FE-E5E8B563C2F1}"/>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7" name="CasellaDiTesto 6">
            <a:extLst>
              <a:ext uri="{FF2B5EF4-FFF2-40B4-BE49-F238E27FC236}">
                <a16:creationId xmlns:a16="http://schemas.microsoft.com/office/drawing/2014/main" id="{4327E92E-7063-4045-9E36-1A42359FA767}"/>
              </a:ext>
            </a:extLst>
          </p:cNvPr>
          <p:cNvSpPr txBox="1"/>
          <p:nvPr/>
        </p:nvSpPr>
        <p:spPr>
          <a:xfrm>
            <a:off x="667385" y="60910"/>
            <a:ext cx="2204450" cy="461665"/>
          </a:xfrm>
          <a:prstGeom prst="rect">
            <a:avLst/>
          </a:prstGeom>
          <a:noFill/>
        </p:spPr>
        <p:txBody>
          <a:bodyPr wrap="none" rtlCol="0">
            <a:spAutoFit/>
          </a:bodyPr>
          <a:lstStyle/>
          <a:p>
            <a:r>
              <a:rPr lang="en-GB" sz="2400" dirty="0">
                <a:solidFill>
                  <a:srgbClr val="1F3D5F"/>
                </a:solidFill>
              </a:rPr>
              <a:t>MSCA Principles</a:t>
            </a:r>
          </a:p>
        </p:txBody>
      </p:sp>
      <p:grpSp>
        <p:nvGrpSpPr>
          <p:cNvPr id="8" name="Google Shape;14631;p63">
            <a:extLst>
              <a:ext uri="{FF2B5EF4-FFF2-40B4-BE49-F238E27FC236}">
                <a16:creationId xmlns:a16="http://schemas.microsoft.com/office/drawing/2014/main" id="{FA425E54-8C1A-4AE7-8742-7B4F07CA6C0F}"/>
              </a:ext>
            </a:extLst>
          </p:cNvPr>
          <p:cNvGrpSpPr>
            <a:grpSpLocks noChangeAspect="1"/>
          </p:cNvGrpSpPr>
          <p:nvPr/>
        </p:nvGrpSpPr>
        <p:grpSpPr>
          <a:xfrm>
            <a:off x="687704" y="869122"/>
            <a:ext cx="724915" cy="648000"/>
            <a:chOff x="6191390" y="1981489"/>
            <a:chExt cx="389068" cy="347787"/>
          </a:xfrm>
        </p:grpSpPr>
        <p:sp>
          <p:nvSpPr>
            <p:cNvPr id="9" name="Google Shape;14632;p63">
              <a:extLst>
                <a:ext uri="{FF2B5EF4-FFF2-40B4-BE49-F238E27FC236}">
                  <a16:creationId xmlns:a16="http://schemas.microsoft.com/office/drawing/2014/main" id="{EAE8FDD3-5C80-4059-A0CC-B2DEAD7C40C1}"/>
                </a:ext>
              </a:extLst>
            </p:cNvPr>
            <p:cNvSpPr/>
            <p:nvPr/>
          </p:nvSpPr>
          <p:spPr>
            <a:xfrm>
              <a:off x="6260769" y="2030464"/>
              <a:ext cx="250074" cy="250100"/>
            </a:xfrm>
            <a:custGeom>
              <a:avLst/>
              <a:gdLst/>
              <a:ahLst/>
              <a:cxnLst/>
              <a:rect l="l" t="t" r="r" b="b"/>
              <a:pathLst>
                <a:path w="9523" h="9524" extrusionOk="0">
                  <a:moveTo>
                    <a:pt x="4766" y="1"/>
                  </a:moveTo>
                  <a:cubicBezTo>
                    <a:pt x="2134" y="1"/>
                    <a:pt x="0" y="2125"/>
                    <a:pt x="0" y="4757"/>
                  </a:cubicBezTo>
                  <a:cubicBezTo>
                    <a:pt x="0" y="7389"/>
                    <a:pt x="2134" y="9523"/>
                    <a:pt x="4766" y="9523"/>
                  </a:cubicBezTo>
                  <a:cubicBezTo>
                    <a:pt x="7398" y="9523"/>
                    <a:pt x="9523" y="7389"/>
                    <a:pt x="9523" y="4757"/>
                  </a:cubicBezTo>
                  <a:cubicBezTo>
                    <a:pt x="9523" y="2125"/>
                    <a:pt x="7398" y="1"/>
                    <a:pt x="4766" y="1"/>
                  </a:cubicBezTo>
                  <a:close/>
                </a:path>
              </a:pathLst>
            </a:custGeom>
            <a:solidFill>
              <a:srgbClr val="8192A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3;p63">
              <a:extLst>
                <a:ext uri="{FF2B5EF4-FFF2-40B4-BE49-F238E27FC236}">
                  <a16:creationId xmlns:a16="http://schemas.microsoft.com/office/drawing/2014/main" id="{642F4662-52BD-44D6-9D40-6D17A730D480}"/>
                </a:ext>
              </a:extLst>
            </p:cNvPr>
            <p:cNvSpPr/>
            <p:nvPr/>
          </p:nvSpPr>
          <p:spPr>
            <a:xfrm>
              <a:off x="6236137" y="2032985"/>
              <a:ext cx="238021" cy="247553"/>
            </a:xfrm>
            <a:custGeom>
              <a:avLst/>
              <a:gdLst/>
              <a:ahLst/>
              <a:cxnLst/>
              <a:rect l="l" t="t" r="r" b="b"/>
              <a:pathLst>
                <a:path w="9064" h="9427" extrusionOk="0">
                  <a:moveTo>
                    <a:pt x="4738" y="1"/>
                  </a:moveTo>
                  <a:lnTo>
                    <a:pt x="4738" y="1"/>
                  </a:lnTo>
                  <a:cubicBezTo>
                    <a:pt x="1618" y="651"/>
                    <a:pt x="0" y="4116"/>
                    <a:pt x="1512" y="6920"/>
                  </a:cubicBezTo>
                  <a:cubicBezTo>
                    <a:pt x="2388" y="8553"/>
                    <a:pt x="4039" y="9427"/>
                    <a:pt x="5712" y="9427"/>
                  </a:cubicBezTo>
                  <a:cubicBezTo>
                    <a:pt x="6911" y="9427"/>
                    <a:pt x="8120" y="8978"/>
                    <a:pt x="9063" y="8040"/>
                  </a:cubicBezTo>
                  <a:lnTo>
                    <a:pt x="9063" y="8040"/>
                  </a:lnTo>
                  <a:cubicBezTo>
                    <a:pt x="8738" y="8107"/>
                    <a:pt x="8413" y="8145"/>
                    <a:pt x="8087" y="8145"/>
                  </a:cubicBezTo>
                  <a:cubicBezTo>
                    <a:pt x="6154" y="8145"/>
                    <a:pt x="4422" y="6977"/>
                    <a:pt x="3685" y="5197"/>
                  </a:cubicBezTo>
                  <a:cubicBezTo>
                    <a:pt x="2948" y="3408"/>
                    <a:pt x="3369" y="1359"/>
                    <a:pt x="4738" y="1"/>
                  </a:cubicBezTo>
                  <a:close/>
                </a:path>
              </a:pathLst>
            </a:custGeom>
            <a:solidFill>
              <a:srgbClr val="6E8294"/>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34;p63">
              <a:extLst>
                <a:ext uri="{FF2B5EF4-FFF2-40B4-BE49-F238E27FC236}">
                  <a16:creationId xmlns:a16="http://schemas.microsoft.com/office/drawing/2014/main" id="{90DD5035-C337-4F9B-A70D-7B52A634D1F2}"/>
                </a:ext>
              </a:extLst>
            </p:cNvPr>
            <p:cNvSpPr/>
            <p:nvPr/>
          </p:nvSpPr>
          <p:spPr>
            <a:xfrm>
              <a:off x="6312291" y="2031724"/>
              <a:ext cx="198552" cy="246818"/>
            </a:xfrm>
            <a:custGeom>
              <a:avLst/>
              <a:gdLst/>
              <a:ahLst/>
              <a:cxnLst/>
              <a:rect l="l" t="t" r="r" b="b"/>
              <a:pathLst>
                <a:path w="7561" h="9399" extrusionOk="0">
                  <a:moveTo>
                    <a:pt x="3493" y="1"/>
                  </a:moveTo>
                  <a:lnTo>
                    <a:pt x="3819" y="393"/>
                  </a:lnTo>
                  <a:cubicBezTo>
                    <a:pt x="3857" y="441"/>
                    <a:pt x="3866" y="498"/>
                    <a:pt x="3847" y="556"/>
                  </a:cubicBezTo>
                  <a:lnTo>
                    <a:pt x="3627" y="1073"/>
                  </a:lnTo>
                  <a:cubicBezTo>
                    <a:pt x="3611" y="1105"/>
                    <a:pt x="3582" y="1122"/>
                    <a:pt x="3554" y="1122"/>
                  </a:cubicBezTo>
                  <a:cubicBezTo>
                    <a:pt x="3532" y="1122"/>
                    <a:pt x="3510" y="1112"/>
                    <a:pt x="3493" y="1092"/>
                  </a:cubicBezTo>
                  <a:lnTo>
                    <a:pt x="3292" y="795"/>
                  </a:lnTo>
                  <a:cubicBezTo>
                    <a:pt x="3254" y="747"/>
                    <a:pt x="3206" y="728"/>
                    <a:pt x="3149" y="728"/>
                  </a:cubicBezTo>
                  <a:lnTo>
                    <a:pt x="2929" y="738"/>
                  </a:lnTo>
                  <a:cubicBezTo>
                    <a:pt x="2842" y="747"/>
                    <a:pt x="2775" y="785"/>
                    <a:pt x="2728" y="852"/>
                  </a:cubicBezTo>
                  <a:lnTo>
                    <a:pt x="2115" y="1762"/>
                  </a:lnTo>
                  <a:cubicBezTo>
                    <a:pt x="2058" y="1848"/>
                    <a:pt x="2106" y="1963"/>
                    <a:pt x="2211" y="1982"/>
                  </a:cubicBezTo>
                  <a:lnTo>
                    <a:pt x="2488" y="2039"/>
                  </a:lnTo>
                  <a:cubicBezTo>
                    <a:pt x="2501" y="2042"/>
                    <a:pt x="2513" y="2043"/>
                    <a:pt x="2526" y="2043"/>
                  </a:cubicBezTo>
                  <a:cubicBezTo>
                    <a:pt x="2608" y="2043"/>
                    <a:pt x="2685" y="1990"/>
                    <a:pt x="2718" y="1915"/>
                  </a:cubicBezTo>
                  <a:lnTo>
                    <a:pt x="2852" y="1541"/>
                  </a:lnTo>
                  <a:cubicBezTo>
                    <a:pt x="2874" y="1480"/>
                    <a:pt x="2932" y="1445"/>
                    <a:pt x="2990" y="1445"/>
                  </a:cubicBezTo>
                  <a:cubicBezTo>
                    <a:pt x="3031" y="1445"/>
                    <a:pt x="3073" y="1463"/>
                    <a:pt x="3101" y="1503"/>
                  </a:cubicBezTo>
                  <a:lnTo>
                    <a:pt x="3225" y="1656"/>
                  </a:lnTo>
                  <a:lnTo>
                    <a:pt x="3149" y="2164"/>
                  </a:lnTo>
                  <a:cubicBezTo>
                    <a:pt x="3149" y="2192"/>
                    <a:pt x="3120" y="2221"/>
                    <a:pt x="3091" y="2221"/>
                  </a:cubicBezTo>
                  <a:lnTo>
                    <a:pt x="2450" y="2317"/>
                  </a:lnTo>
                  <a:cubicBezTo>
                    <a:pt x="2421" y="2326"/>
                    <a:pt x="2393" y="2336"/>
                    <a:pt x="2373" y="2355"/>
                  </a:cubicBezTo>
                  <a:lnTo>
                    <a:pt x="1742" y="2814"/>
                  </a:lnTo>
                  <a:cubicBezTo>
                    <a:pt x="1675" y="2862"/>
                    <a:pt x="1627" y="2929"/>
                    <a:pt x="1608" y="3006"/>
                  </a:cubicBezTo>
                  <a:lnTo>
                    <a:pt x="1550" y="3264"/>
                  </a:lnTo>
                  <a:cubicBezTo>
                    <a:pt x="1533" y="3335"/>
                    <a:pt x="1457" y="3390"/>
                    <a:pt x="1386" y="3390"/>
                  </a:cubicBezTo>
                  <a:cubicBezTo>
                    <a:pt x="1380" y="3390"/>
                    <a:pt x="1374" y="3389"/>
                    <a:pt x="1369" y="3389"/>
                  </a:cubicBezTo>
                  <a:lnTo>
                    <a:pt x="1081" y="3350"/>
                  </a:lnTo>
                  <a:cubicBezTo>
                    <a:pt x="1075" y="3349"/>
                    <a:pt x="1068" y="3349"/>
                    <a:pt x="1062" y="3349"/>
                  </a:cubicBezTo>
                  <a:cubicBezTo>
                    <a:pt x="994" y="3349"/>
                    <a:pt x="935" y="3394"/>
                    <a:pt x="909" y="3456"/>
                  </a:cubicBezTo>
                  <a:lnTo>
                    <a:pt x="747" y="3886"/>
                  </a:lnTo>
                  <a:cubicBezTo>
                    <a:pt x="718" y="3972"/>
                    <a:pt x="766" y="4078"/>
                    <a:pt x="861" y="4106"/>
                  </a:cubicBezTo>
                  <a:lnTo>
                    <a:pt x="1215" y="4202"/>
                  </a:lnTo>
                  <a:cubicBezTo>
                    <a:pt x="1234" y="4208"/>
                    <a:pt x="1253" y="4210"/>
                    <a:pt x="1272" y="4210"/>
                  </a:cubicBezTo>
                  <a:cubicBezTo>
                    <a:pt x="1347" y="4210"/>
                    <a:pt x="1414" y="4166"/>
                    <a:pt x="1445" y="4097"/>
                  </a:cubicBezTo>
                  <a:lnTo>
                    <a:pt x="1684" y="3580"/>
                  </a:lnTo>
                  <a:cubicBezTo>
                    <a:pt x="1723" y="3503"/>
                    <a:pt x="1790" y="3436"/>
                    <a:pt x="1885" y="3408"/>
                  </a:cubicBezTo>
                  <a:lnTo>
                    <a:pt x="2268" y="3283"/>
                  </a:lnTo>
                  <a:lnTo>
                    <a:pt x="2785" y="3915"/>
                  </a:lnTo>
                  <a:lnTo>
                    <a:pt x="2737" y="4068"/>
                  </a:lnTo>
                  <a:cubicBezTo>
                    <a:pt x="2708" y="4154"/>
                    <a:pt x="2756" y="4250"/>
                    <a:pt x="2842" y="4279"/>
                  </a:cubicBezTo>
                  <a:cubicBezTo>
                    <a:pt x="2862" y="4288"/>
                    <a:pt x="2881" y="4288"/>
                    <a:pt x="2900" y="4288"/>
                  </a:cubicBezTo>
                  <a:cubicBezTo>
                    <a:pt x="2976" y="4288"/>
                    <a:pt x="3043" y="4240"/>
                    <a:pt x="3063" y="4173"/>
                  </a:cubicBezTo>
                  <a:lnTo>
                    <a:pt x="3110" y="4020"/>
                  </a:lnTo>
                  <a:cubicBezTo>
                    <a:pt x="3149" y="3915"/>
                    <a:pt x="3130" y="3790"/>
                    <a:pt x="3053" y="3704"/>
                  </a:cubicBezTo>
                  <a:lnTo>
                    <a:pt x="2622" y="3168"/>
                  </a:lnTo>
                  <a:lnTo>
                    <a:pt x="2728" y="3140"/>
                  </a:lnTo>
                  <a:lnTo>
                    <a:pt x="3101" y="3369"/>
                  </a:lnTo>
                  <a:cubicBezTo>
                    <a:pt x="3177" y="3417"/>
                    <a:pt x="3235" y="3494"/>
                    <a:pt x="3254" y="3590"/>
                  </a:cubicBezTo>
                  <a:lnTo>
                    <a:pt x="3340" y="3982"/>
                  </a:lnTo>
                  <a:cubicBezTo>
                    <a:pt x="3350" y="4068"/>
                    <a:pt x="3426" y="4116"/>
                    <a:pt x="3503" y="4125"/>
                  </a:cubicBezTo>
                  <a:lnTo>
                    <a:pt x="3541" y="4125"/>
                  </a:lnTo>
                  <a:cubicBezTo>
                    <a:pt x="3627" y="4097"/>
                    <a:pt x="3685" y="4011"/>
                    <a:pt x="3665" y="3924"/>
                  </a:cubicBezTo>
                  <a:lnTo>
                    <a:pt x="3627" y="3695"/>
                  </a:lnTo>
                  <a:cubicBezTo>
                    <a:pt x="3608" y="3609"/>
                    <a:pt x="3665" y="3532"/>
                    <a:pt x="3742" y="3523"/>
                  </a:cubicBezTo>
                  <a:cubicBezTo>
                    <a:pt x="3809" y="3513"/>
                    <a:pt x="3857" y="3465"/>
                    <a:pt x="3866" y="3408"/>
                  </a:cubicBezTo>
                  <a:lnTo>
                    <a:pt x="3943" y="3006"/>
                  </a:lnTo>
                  <a:cubicBezTo>
                    <a:pt x="3969" y="2936"/>
                    <a:pt x="4028" y="2890"/>
                    <a:pt x="4096" y="2890"/>
                  </a:cubicBezTo>
                  <a:cubicBezTo>
                    <a:pt x="4102" y="2890"/>
                    <a:pt x="4109" y="2890"/>
                    <a:pt x="4115" y="2891"/>
                  </a:cubicBezTo>
                  <a:lnTo>
                    <a:pt x="4201" y="2891"/>
                  </a:lnTo>
                  <a:cubicBezTo>
                    <a:pt x="4240" y="2891"/>
                    <a:pt x="4288" y="2881"/>
                    <a:pt x="4316" y="2853"/>
                  </a:cubicBezTo>
                  <a:cubicBezTo>
                    <a:pt x="4348" y="2821"/>
                    <a:pt x="4380" y="2802"/>
                    <a:pt x="4417" y="2802"/>
                  </a:cubicBezTo>
                  <a:cubicBezTo>
                    <a:pt x="4425" y="2802"/>
                    <a:pt x="4432" y="2803"/>
                    <a:pt x="4441" y="2805"/>
                  </a:cubicBezTo>
                  <a:lnTo>
                    <a:pt x="4699" y="2824"/>
                  </a:lnTo>
                  <a:cubicBezTo>
                    <a:pt x="4756" y="2843"/>
                    <a:pt x="4795" y="2891"/>
                    <a:pt x="4804" y="2939"/>
                  </a:cubicBezTo>
                  <a:lnTo>
                    <a:pt x="4833" y="3054"/>
                  </a:lnTo>
                  <a:cubicBezTo>
                    <a:pt x="4852" y="3140"/>
                    <a:pt x="4795" y="3226"/>
                    <a:pt x="4709" y="3245"/>
                  </a:cubicBezTo>
                  <a:lnTo>
                    <a:pt x="3972" y="3465"/>
                  </a:lnTo>
                  <a:cubicBezTo>
                    <a:pt x="3886" y="3484"/>
                    <a:pt x="3857" y="3590"/>
                    <a:pt x="3914" y="3656"/>
                  </a:cubicBezTo>
                  <a:lnTo>
                    <a:pt x="3981" y="3733"/>
                  </a:lnTo>
                  <a:cubicBezTo>
                    <a:pt x="4005" y="3765"/>
                    <a:pt x="4042" y="3783"/>
                    <a:pt x="4081" y="3783"/>
                  </a:cubicBezTo>
                  <a:cubicBezTo>
                    <a:pt x="4089" y="3783"/>
                    <a:pt x="4097" y="3783"/>
                    <a:pt x="4106" y="3781"/>
                  </a:cubicBezTo>
                  <a:lnTo>
                    <a:pt x="4536" y="3752"/>
                  </a:lnTo>
                  <a:cubicBezTo>
                    <a:pt x="4542" y="3751"/>
                    <a:pt x="4548" y="3751"/>
                    <a:pt x="4553" y="3751"/>
                  </a:cubicBezTo>
                  <a:cubicBezTo>
                    <a:pt x="4624" y="3751"/>
                    <a:pt x="4691" y="3806"/>
                    <a:pt x="4709" y="3877"/>
                  </a:cubicBezTo>
                  <a:lnTo>
                    <a:pt x="4728" y="3991"/>
                  </a:lnTo>
                  <a:cubicBezTo>
                    <a:pt x="4766" y="4183"/>
                    <a:pt x="4632" y="4365"/>
                    <a:pt x="4431" y="4384"/>
                  </a:cubicBezTo>
                  <a:lnTo>
                    <a:pt x="3598" y="4451"/>
                  </a:lnTo>
                  <a:cubicBezTo>
                    <a:pt x="3512" y="4460"/>
                    <a:pt x="3464" y="4547"/>
                    <a:pt x="3484" y="4633"/>
                  </a:cubicBezTo>
                  <a:cubicBezTo>
                    <a:pt x="3516" y="4731"/>
                    <a:pt x="3437" y="4823"/>
                    <a:pt x="3341" y="4823"/>
                  </a:cubicBezTo>
                  <a:cubicBezTo>
                    <a:pt x="3325" y="4823"/>
                    <a:pt x="3309" y="4820"/>
                    <a:pt x="3292" y="4814"/>
                  </a:cubicBezTo>
                  <a:lnTo>
                    <a:pt x="2680" y="4614"/>
                  </a:lnTo>
                  <a:cubicBezTo>
                    <a:pt x="2594" y="4585"/>
                    <a:pt x="2536" y="4508"/>
                    <a:pt x="2517" y="4432"/>
                  </a:cubicBezTo>
                  <a:cubicBezTo>
                    <a:pt x="2498" y="4307"/>
                    <a:pt x="2393" y="4231"/>
                    <a:pt x="2278" y="4231"/>
                  </a:cubicBezTo>
                  <a:lnTo>
                    <a:pt x="1694" y="4250"/>
                  </a:lnTo>
                  <a:cubicBezTo>
                    <a:pt x="1483" y="4250"/>
                    <a:pt x="1273" y="4298"/>
                    <a:pt x="1081" y="4384"/>
                  </a:cubicBezTo>
                  <a:lnTo>
                    <a:pt x="881" y="4470"/>
                  </a:lnTo>
                  <a:cubicBezTo>
                    <a:pt x="766" y="4518"/>
                    <a:pt x="689" y="4633"/>
                    <a:pt x="680" y="4757"/>
                  </a:cubicBezTo>
                  <a:lnTo>
                    <a:pt x="680" y="4920"/>
                  </a:lnTo>
                  <a:lnTo>
                    <a:pt x="86" y="5599"/>
                  </a:lnTo>
                  <a:cubicBezTo>
                    <a:pt x="38" y="5657"/>
                    <a:pt x="10" y="5733"/>
                    <a:pt x="0" y="5810"/>
                  </a:cubicBezTo>
                  <a:lnTo>
                    <a:pt x="0" y="6528"/>
                  </a:lnTo>
                  <a:cubicBezTo>
                    <a:pt x="0" y="6671"/>
                    <a:pt x="57" y="6796"/>
                    <a:pt x="153" y="6891"/>
                  </a:cubicBezTo>
                  <a:lnTo>
                    <a:pt x="670" y="7389"/>
                  </a:lnTo>
                  <a:cubicBezTo>
                    <a:pt x="756" y="7465"/>
                    <a:pt x="861" y="7513"/>
                    <a:pt x="976" y="7523"/>
                  </a:cubicBezTo>
                  <a:lnTo>
                    <a:pt x="2527" y="7657"/>
                  </a:lnTo>
                  <a:cubicBezTo>
                    <a:pt x="2622" y="7666"/>
                    <a:pt x="2699" y="7753"/>
                    <a:pt x="2680" y="7848"/>
                  </a:cubicBezTo>
                  <a:lnTo>
                    <a:pt x="2670" y="7925"/>
                  </a:lnTo>
                  <a:cubicBezTo>
                    <a:pt x="2661" y="8040"/>
                    <a:pt x="2708" y="8155"/>
                    <a:pt x="2804" y="8231"/>
                  </a:cubicBezTo>
                  <a:lnTo>
                    <a:pt x="3187" y="8509"/>
                  </a:lnTo>
                  <a:lnTo>
                    <a:pt x="3130" y="8700"/>
                  </a:lnTo>
                  <a:cubicBezTo>
                    <a:pt x="3082" y="8824"/>
                    <a:pt x="3130" y="8958"/>
                    <a:pt x="3225" y="9045"/>
                  </a:cubicBezTo>
                  <a:lnTo>
                    <a:pt x="3627" y="9399"/>
                  </a:lnTo>
                  <a:cubicBezTo>
                    <a:pt x="4020" y="9332"/>
                    <a:pt x="4402" y="9207"/>
                    <a:pt x="4766" y="9045"/>
                  </a:cubicBezTo>
                  <a:lnTo>
                    <a:pt x="5398" y="8288"/>
                  </a:lnTo>
                  <a:cubicBezTo>
                    <a:pt x="5503" y="8174"/>
                    <a:pt x="5580" y="8030"/>
                    <a:pt x="5647" y="7887"/>
                  </a:cubicBezTo>
                  <a:lnTo>
                    <a:pt x="6355" y="6269"/>
                  </a:lnTo>
                  <a:cubicBezTo>
                    <a:pt x="6431" y="6097"/>
                    <a:pt x="6307" y="5906"/>
                    <a:pt x="6115" y="5896"/>
                  </a:cubicBezTo>
                  <a:cubicBezTo>
                    <a:pt x="6106" y="5896"/>
                    <a:pt x="6097" y="5897"/>
                    <a:pt x="6088" y="5897"/>
                  </a:cubicBezTo>
                  <a:cubicBezTo>
                    <a:pt x="5897" y="5897"/>
                    <a:pt x="5717" y="5803"/>
                    <a:pt x="5589" y="5657"/>
                  </a:cubicBezTo>
                  <a:lnTo>
                    <a:pt x="4890" y="4824"/>
                  </a:lnTo>
                  <a:cubicBezTo>
                    <a:pt x="4784" y="4696"/>
                    <a:pt x="4899" y="4541"/>
                    <a:pt x="5025" y="4541"/>
                  </a:cubicBezTo>
                  <a:cubicBezTo>
                    <a:pt x="5068" y="4541"/>
                    <a:pt x="5112" y="4560"/>
                    <a:pt x="5149" y="4604"/>
                  </a:cubicBezTo>
                  <a:lnTo>
                    <a:pt x="5847" y="5446"/>
                  </a:lnTo>
                  <a:cubicBezTo>
                    <a:pt x="5914" y="5513"/>
                    <a:pt x="6001" y="5551"/>
                    <a:pt x="6087" y="5561"/>
                  </a:cubicBezTo>
                  <a:cubicBezTo>
                    <a:pt x="6192" y="5561"/>
                    <a:pt x="6297" y="5494"/>
                    <a:pt x="6345" y="5408"/>
                  </a:cubicBezTo>
                  <a:lnTo>
                    <a:pt x="6747" y="4604"/>
                  </a:lnTo>
                  <a:cubicBezTo>
                    <a:pt x="6785" y="4527"/>
                    <a:pt x="6766" y="4441"/>
                    <a:pt x="6699" y="4393"/>
                  </a:cubicBezTo>
                  <a:lnTo>
                    <a:pt x="6575" y="4307"/>
                  </a:lnTo>
                  <a:cubicBezTo>
                    <a:pt x="6537" y="4279"/>
                    <a:pt x="6527" y="4221"/>
                    <a:pt x="6556" y="4173"/>
                  </a:cubicBezTo>
                  <a:lnTo>
                    <a:pt x="6613" y="4087"/>
                  </a:lnTo>
                  <a:cubicBezTo>
                    <a:pt x="6672" y="3985"/>
                    <a:pt x="6778" y="3931"/>
                    <a:pt x="6885" y="3931"/>
                  </a:cubicBezTo>
                  <a:cubicBezTo>
                    <a:pt x="6969" y="3931"/>
                    <a:pt x="7054" y="3963"/>
                    <a:pt x="7120" y="4030"/>
                  </a:cubicBezTo>
                  <a:lnTo>
                    <a:pt x="7561" y="4460"/>
                  </a:lnTo>
                  <a:cubicBezTo>
                    <a:pt x="7551" y="4269"/>
                    <a:pt x="7532" y="4068"/>
                    <a:pt x="7494" y="3886"/>
                  </a:cubicBezTo>
                  <a:cubicBezTo>
                    <a:pt x="7139" y="1857"/>
                    <a:pt x="5532" y="297"/>
                    <a:pt x="349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4635;p63">
              <a:extLst>
                <a:ext uri="{FF2B5EF4-FFF2-40B4-BE49-F238E27FC236}">
                  <a16:creationId xmlns:a16="http://schemas.microsoft.com/office/drawing/2014/main" id="{6762C990-0250-4B5C-A215-8B061585888F}"/>
                </a:ext>
              </a:extLst>
            </p:cNvPr>
            <p:cNvSpPr/>
            <p:nvPr/>
          </p:nvSpPr>
          <p:spPr>
            <a:xfrm>
              <a:off x="6342175" y="2077469"/>
              <a:ext cx="15861" cy="25656"/>
            </a:xfrm>
            <a:custGeom>
              <a:avLst/>
              <a:gdLst/>
              <a:ahLst/>
              <a:cxnLst/>
              <a:rect l="l" t="t" r="r" b="b"/>
              <a:pathLst>
                <a:path w="604" h="977" extrusionOk="0">
                  <a:moveTo>
                    <a:pt x="432" y="0"/>
                  </a:moveTo>
                  <a:cubicBezTo>
                    <a:pt x="336" y="0"/>
                    <a:pt x="259" y="77"/>
                    <a:pt x="259" y="173"/>
                  </a:cubicBezTo>
                  <a:lnTo>
                    <a:pt x="259" y="536"/>
                  </a:lnTo>
                  <a:lnTo>
                    <a:pt x="106" y="680"/>
                  </a:lnTo>
                  <a:cubicBezTo>
                    <a:pt x="1" y="795"/>
                    <a:pt x="77" y="977"/>
                    <a:pt x="231" y="977"/>
                  </a:cubicBezTo>
                  <a:cubicBezTo>
                    <a:pt x="269" y="977"/>
                    <a:pt x="317" y="957"/>
                    <a:pt x="345" y="929"/>
                  </a:cubicBezTo>
                  <a:lnTo>
                    <a:pt x="556" y="737"/>
                  </a:lnTo>
                  <a:cubicBezTo>
                    <a:pt x="585" y="709"/>
                    <a:pt x="604" y="661"/>
                    <a:pt x="604" y="613"/>
                  </a:cubicBezTo>
                  <a:lnTo>
                    <a:pt x="594" y="173"/>
                  </a:lnTo>
                  <a:cubicBezTo>
                    <a:pt x="594" y="77"/>
                    <a:pt x="518" y="0"/>
                    <a:pt x="432"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36;p63">
              <a:extLst>
                <a:ext uri="{FF2B5EF4-FFF2-40B4-BE49-F238E27FC236}">
                  <a16:creationId xmlns:a16="http://schemas.microsoft.com/office/drawing/2014/main" id="{58610164-7786-43E0-A0BE-412D1FE92C35}"/>
                </a:ext>
              </a:extLst>
            </p:cNvPr>
            <p:cNvSpPr/>
            <p:nvPr/>
          </p:nvSpPr>
          <p:spPr>
            <a:xfrm>
              <a:off x="6312527" y="2161396"/>
              <a:ext cx="143774" cy="117146"/>
            </a:xfrm>
            <a:custGeom>
              <a:avLst/>
              <a:gdLst/>
              <a:ahLst/>
              <a:cxnLst/>
              <a:rect l="l" t="t" r="r" b="b"/>
              <a:pathLst>
                <a:path w="5475" h="4461" extrusionOk="0">
                  <a:moveTo>
                    <a:pt x="661" y="1"/>
                  </a:moveTo>
                  <a:lnTo>
                    <a:pt x="87" y="661"/>
                  </a:lnTo>
                  <a:cubicBezTo>
                    <a:pt x="29" y="719"/>
                    <a:pt x="1" y="795"/>
                    <a:pt x="1" y="881"/>
                  </a:cubicBezTo>
                  <a:lnTo>
                    <a:pt x="1" y="1599"/>
                  </a:lnTo>
                  <a:cubicBezTo>
                    <a:pt x="1" y="1733"/>
                    <a:pt x="58" y="1858"/>
                    <a:pt x="154" y="1953"/>
                  </a:cubicBezTo>
                  <a:lnTo>
                    <a:pt x="671" y="2460"/>
                  </a:lnTo>
                  <a:cubicBezTo>
                    <a:pt x="757" y="2537"/>
                    <a:pt x="862" y="2585"/>
                    <a:pt x="977" y="2594"/>
                  </a:cubicBezTo>
                  <a:lnTo>
                    <a:pt x="2527" y="2728"/>
                  </a:lnTo>
                  <a:cubicBezTo>
                    <a:pt x="2623" y="2738"/>
                    <a:pt x="2690" y="2824"/>
                    <a:pt x="2680" y="2920"/>
                  </a:cubicBezTo>
                  <a:lnTo>
                    <a:pt x="2671" y="2987"/>
                  </a:lnTo>
                  <a:cubicBezTo>
                    <a:pt x="2661" y="3111"/>
                    <a:pt x="2709" y="3226"/>
                    <a:pt x="2805" y="3293"/>
                  </a:cubicBezTo>
                  <a:lnTo>
                    <a:pt x="3188" y="3580"/>
                  </a:lnTo>
                  <a:lnTo>
                    <a:pt x="3121" y="3762"/>
                  </a:lnTo>
                  <a:cubicBezTo>
                    <a:pt x="3073" y="3886"/>
                    <a:pt x="3121" y="4020"/>
                    <a:pt x="3216" y="4107"/>
                  </a:cubicBezTo>
                  <a:lnTo>
                    <a:pt x="3618" y="4461"/>
                  </a:lnTo>
                  <a:lnTo>
                    <a:pt x="3628" y="4461"/>
                  </a:lnTo>
                  <a:cubicBezTo>
                    <a:pt x="3915" y="4403"/>
                    <a:pt x="4192" y="4327"/>
                    <a:pt x="4470" y="4231"/>
                  </a:cubicBezTo>
                  <a:lnTo>
                    <a:pt x="4527" y="4202"/>
                  </a:lnTo>
                  <a:cubicBezTo>
                    <a:pt x="4594" y="4183"/>
                    <a:pt x="4652" y="4154"/>
                    <a:pt x="4709" y="4135"/>
                  </a:cubicBezTo>
                  <a:lnTo>
                    <a:pt x="4767" y="4107"/>
                  </a:lnTo>
                  <a:lnTo>
                    <a:pt x="5389" y="3350"/>
                  </a:lnTo>
                  <a:cubicBezTo>
                    <a:pt x="5417" y="3322"/>
                    <a:pt x="5446" y="3284"/>
                    <a:pt x="5475" y="3245"/>
                  </a:cubicBezTo>
                  <a:cubicBezTo>
                    <a:pt x="5379" y="3245"/>
                    <a:pt x="5274" y="3255"/>
                    <a:pt x="5178" y="3255"/>
                  </a:cubicBezTo>
                  <a:cubicBezTo>
                    <a:pt x="3130" y="3255"/>
                    <a:pt x="1312" y="1944"/>
                    <a:pt x="661" y="1"/>
                  </a:cubicBezTo>
                  <a:close/>
                </a:path>
              </a:pathLst>
            </a:custGeom>
            <a:solidFill>
              <a:srgbClr val="869FB2"/>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37;p63">
              <a:extLst>
                <a:ext uri="{FF2B5EF4-FFF2-40B4-BE49-F238E27FC236}">
                  <a16:creationId xmlns:a16="http://schemas.microsoft.com/office/drawing/2014/main" id="{10C5F202-ABB9-4316-A634-F8EB7F8A897F}"/>
                </a:ext>
              </a:extLst>
            </p:cNvPr>
            <p:cNvSpPr/>
            <p:nvPr/>
          </p:nvSpPr>
          <p:spPr>
            <a:xfrm>
              <a:off x="6241730" y="2077679"/>
              <a:ext cx="338728" cy="251597"/>
            </a:xfrm>
            <a:custGeom>
              <a:avLst/>
              <a:gdLst/>
              <a:ahLst/>
              <a:cxnLst/>
              <a:rect l="l" t="t" r="r" b="b"/>
              <a:pathLst>
                <a:path w="12899" h="9581" extrusionOk="0">
                  <a:moveTo>
                    <a:pt x="11296" y="1"/>
                  </a:moveTo>
                  <a:cubicBezTo>
                    <a:pt x="11159" y="1"/>
                    <a:pt x="11024" y="135"/>
                    <a:pt x="11099" y="299"/>
                  </a:cubicBezTo>
                  <a:cubicBezTo>
                    <a:pt x="12420" y="3103"/>
                    <a:pt x="11482" y="6443"/>
                    <a:pt x="8889" y="8146"/>
                  </a:cubicBezTo>
                  <a:cubicBezTo>
                    <a:pt x="7847" y="8829"/>
                    <a:pt x="6665" y="9161"/>
                    <a:pt x="5492" y="9161"/>
                  </a:cubicBezTo>
                  <a:cubicBezTo>
                    <a:pt x="3754" y="9161"/>
                    <a:pt x="2034" y="8434"/>
                    <a:pt x="811" y="7046"/>
                  </a:cubicBezTo>
                  <a:lnTo>
                    <a:pt x="811" y="7046"/>
                  </a:lnTo>
                  <a:lnTo>
                    <a:pt x="1529" y="7285"/>
                  </a:lnTo>
                  <a:cubicBezTo>
                    <a:pt x="1557" y="7295"/>
                    <a:pt x="1584" y="7300"/>
                    <a:pt x="1609" y="7300"/>
                  </a:cubicBezTo>
                  <a:cubicBezTo>
                    <a:pt x="1821" y="7300"/>
                    <a:pt x="1903" y="6970"/>
                    <a:pt x="1663" y="6893"/>
                  </a:cubicBezTo>
                  <a:lnTo>
                    <a:pt x="285" y="6433"/>
                  </a:lnTo>
                  <a:cubicBezTo>
                    <a:pt x="264" y="6426"/>
                    <a:pt x="242" y="6423"/>
                    <a:pt x="221" y="6423"/>
                  </a:cubicBezTo>
                  <a:cubicBezTo>
                    <a:pt x="102" y="6423"/>
                    <a:pt x="1" y="6531"/>
                    <a:pt x="17" y="6653"/>
                  </a:cubicBezTo>
                  <a:lnTo>
                    <a:pt x="247" y="8261"/>
                  </a:lnTo>
                  <a:cubicBezTo>
                    <a:pt x="256" y="8366"/>
                    <a:pt x="352" y="8443"/>
                    <a:pt x="448" y="8443"/>
                  </a:cubicBezTo>
                  <a:lnTo>
                    <a:pt x="476" y="8443"/>
                  </a:lnTo>
                  <a:cubicBezTo>
                    <a:pt x="601" y="8424"/>
                    <a:pt x="677" y="8319"/>
                    <a:pt x="658" y="8204"/>
                  </a:cubicBezTo>
                  <a:lnTo>
                    <a:pt x="534" y="7352"/>
                  </a:lnTo>
                  <a:lnTo>
                    <a:pt x="534" y="7352"/>
                  </a:lnTo>
                  <a:cubicBezTo>
                    <a:pt x="1834" y="8816"/>
                    <a:pt x="3652" y="9581"/>
                    <a:pt x="5492" y="9581"/>
                  </a:cubicBezTo>
                  <a:cubicBezTo>
                    <a:pt x="6754" y="9581"/>
                    <a:pt x="8026" y="9221"/>
                    <a:pt x="9147" y="8481"/>
                  </a:cubicBezTo>
                  <a:cubicBezTo>
                    <a:pt x="11903" y="6663"/>
                    <a:pt x="12899" y="3103"/>
                    <a:pt x="11482" y="117"/>
                  </a:cubicBezTo>
                  <a:lnTo>
                    <a:pt x="11482" y="117"/>
                  </a:lnTo>
                  <a:lnTo>
                    <a:pt x="11482" y="126"/>
                  </a:lnTo>
                  <a:cubicBezTo>
                    <a:pt x="11439" y="38"/>
                    <a:pt x="11367" y="1"/>
                    <a:pt x="11296" y="1"/>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38;p63">
              <a:extLst>
                <a:ext uri="{FF2B5EF4-FFF2-40B4-BE49-F238E27FC236}">
                  <a16:creationId xmlns:a16="http://schemas.microsoft.com/office/drawing/2014/main" id="{B867A0A9-4BA5-41D9-BE82-1A02246FCDD6}"/>
                </a:ext>
              </a:extLst>
            </p:cNvPr>
            <p:cNvSpPr/>
            <p:nvPr/>
          </p:nvSpPr>
          <p:spPr>
            <a:xfrm>
              <a:off x="6191390" y="1981489"/>
              <a:ext cx="338807" cy="251676"/>
            </a:xfrm>
            <a:custGeom>
              <a:avLst/>
              <a:gdLst/>
              <a:ahLst/>
              <a:cxnLst/>
              <a:rect l="l" t="t" r="r" b="b"/>
              <a:pathLst>
                <a:path w="12902" h="9584" extrusionOk="0">
                  <a:moveTo>
                    <a:pt x="7403" y="1"/>
                  </a:moveTo>
                  <a:cubicBezTo>
                    <a:pt x="6141" y="1"/>
                    <a:pt x="4870" y="360"/>
                    <a:pt x="3752" y="1100"/>
                  </a:cubicBezTo>
                  <a:cubicBezTo>
                    <a:pt x="996" y="2909"/>
                    <a:pt x="1" y="6479"/>
                    <a:pt x="1417" y="9465"/>
                  </a:cubicBezTo>
                  <a:cubicBezTo>
                    <a:pt x="1456" y="9548"/>
                    <a:pt x="1524" y="9583"/>
                    <a:pt x="1593" y="9583"/>
                  </a:cubicBezTo>
                  <a:cubicBezTo>
                    <a:pt x="1728" y="9583"/>
                    <a:pt x="1867" y="9448"/>
                    <a:pt x="1790" y="9283"/>
                  </a:cubicBezTo>
                  <a:cubicBezTo>
                    <a:pt x="1398" y="8450"/>
                    <a:pt x="1197" y="7541"/>
                    <a:pt x="1197" y="6622"/>
                  </a:cubicBezTo>
                  <a:cubicBezTo>
                    <a:pt x="1197" y="4038"/>
                    <a:pt x="2805" y="1722"/>
                    <a:pt x="5226" y="813"/>
                  </a:cubicBezTo>
                  <a:cubicBezTo>
                    <a:pt x="5937" y="546"/>
                    <a:pt x="6674" y="417"/>
                    <a:pt x="7405" y="417"/>
                  </a:cubicBezTo>
                  <a:cubicBezTo>
                    <a:pt x="9165" y="417"/>
                    <a:pt x="10884" y="1166"/>
                    <a:pt x="12088" y="2545"/>
                  </a:cubicBezTo>
                  <a:lnTo>
                    <a:pt x="11370" y="2306"/>
                  </a:lnTo>
                  <a:cubicBezTo>
                    <a:pt x="11343" y="2297"/>
                    <a:pt x="11318" y="2294"/>
                    <a:pt x="11294" y="2294"/>
                  </a:cubicBezTo>
                  <a:cubicBezTo>
                    <a:pt x="11081" y="2294"/>
                    <a:pt x="11004" y="2612"/>
                    <a:pt x="11236" y="2698"/>
                  </a:cubicBezTo>
                  <a:lnTo>
                    <a:pt x="12614" y="3148"/>
                  </a:lnTo>
                  <a:cubicBezTo>
                    <a:pt x="12634" y="3158"/>
                    <a:pt x="12653" y="3167"/>
                    <a:pt x="12672" y="3167"/>
                  </a:cubicBezTo>
                  <a:cubicBezTo>
                    <a:pt x="12806" y="3167"/>
                    <a:pt x="12901" y="3053"/>
                    <a:pt x="12882" y="2928"/>
                  </a:cubicBezTo>
                  <a:lnTo>
                    <a:pt x="12653" y="1320"/>
                  </a:lnTo>
                  <a:cubicBezTo>
                    <a:pt x="12635" y="1196"/>
                    <a:pt x="12543" y="1139"/>
                    <a:pt x="12450" y="1139"/>
                  </a:cubicBezTo>
                  <a:cubicBezTo>
                    <a:pt x="12336" y="1139"/>
                    <a:pt x="12220" y="1225"/>
                    <a:pt x="12241" y="1378"/>
                  </a:cubicBezTo>
                  <a:lnTo>
                    <a:pt x="12366" y="2229"/>
                  </a:lnTo>
                  <a:cubicBezTo>
                    <a:pt x="11066" y="765"/>
                    <a:pt x="9244" y="1"/>
                    <a:pt x="7403" y="1"/>
                  </a:cubicBezTo>
                  <a:close/>
                </a:path>
              </a:pathLst>
            </a:custGeom>
            <a:solidFill>
              <a:srgbClr val="E3E9ED"/>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CasellaDiTesto 15">
            <a:extLst>
              <a:ext uri="{FF2B5EF4-FFF2-40B4-BE49-F238E27FC236}">
                <a16:creationId xmlns:a16="http://schemas.microsoft.com/office/drawing/2014/main" id="{12E061F0-DC78-4C53-994C-6ACBE34D244F}"/>
              </a:ext>
            </a:extLst>
          </p:cNvPr>
          <p:cNvSpPr txBox="1"/>
          <p:nvPr/>
        </p:nvSpPr>
        <p:spPr>
          <a:xfrm>
            <a:off x="1504669" y="1019660"/>
            <a:ext cx="1160511" cy="369332"/>
          </a:xfrm>
          <a:prstGeom prst="rect">
            <a:avLst/>
          </a:prstGeom>
          <a:noFill/>
        </p:spPr>
        <p:txBody>
          <a:bodyPr wrap="square" rtlCol="0">
            <a:spAutoFit/>
          </a:bodyPr>
          <a:lstStyle/>
          <a:p>
            <a:r>
              <a:rPr lang="it-IT" dirty="0" err="1">
                <a:solidFill>
                  <a:srgbClr val="1F3D5F"/>
                </a:solidFill>
              </a:rPr>
              <a:t>Mobility</a:t>
            </a:r>
            <a:endParaRPr lang="it-IT" dirty="0">
              <a:solidFill>
                <a:srgbClr val="1F3D5F"/>
              </a:solidFill>
            </a:endParaRPr>
          </a:p>
        </p:txBody>
      </p:sp>
      <p:sp>
        <p:nvSpPr>
          <p:cNvPr id="30" name="Rettangolo 29">
            <a:extLst>
              <a:ext uri="{FF2B5EF4-FFF2-40B4-BE49-F238E27FC236}">
                <a16:creationId xmlns:a16="http://schemas.microsoft.com/office/drawing/2014/main" id="{745399E3-9878-4E1B-A97B-FD24A332F789}"/>
              </a:ext>
            </a:extLst>
          </p:cNvPr>
          <p:cNvSpPr/>
          <p:nvPr/>
        </p:nvSpPr>
        <p:spPr>
          <a:xfrm>
            <a:off x="687704" y="1647122"/>
            <a:ext cx="7931492" cy="1015663"/>
          </a:xfrm>
          <a:prstGeom prst="rect">
            <a:avLst/>
          </a:prstGeom>
        </p:spPr>
        <p:txBody>
          <a:bodyPr wrap="square">
            <a:spAutoFit/>
          </a:bodyPr>
          <a:lstStyle/>
          <a:p>
            <a:pPr>
              <a:spcBef>
                <a:spcPts val="0"/>
              </a:spcBef>
              <a:spcAft>
                <a:spcPts val="600"/>
              </a:spcAft>
            </a:pPr>
            <a:r>
              <a:rPr lang="en-US" sz="2000" b="1" spc="-11" dirty="0">
                <a:solidFill>
                  <a:srgbClr val="1F3D5F"/>
                </a:solidFill>
              </a:rPr>
              <a:t>Physical</a:t>
            </a:r>
            <a:r>
              <a:rPr lang="en-US" sz="2000" b="1" dirty="0">
                <a:solidFill>
                  <a:srgbClr val="1F3D5F"/>
                </a:solidFill>
                <a:cs typeface="Calibri"/>
              </a:rPr>
              <a:t> </a:t>
            </a:r>
            <a:r>
              <a:rPr lang="en-US" sz="2000" b="1" spc="-8" dirty="0">
                <a:solidFill>
                  <a:srgbClr val="1F3D5F"/>
                </a:solidFill>
              </a:rPr>
              <a:t>mobility</a:t>
            </a:r>
            <a:r>
              <a:rPr lang="en-US" sz="2000" spc="19" dirty="0">
                <a:solidFill>
                  <a:srgbClr val="1F3D5F"/>
                </a:solidFill>
              </a:rPr>
              <a:t> </a:t>
            </a:r>
            <a:r>
              <a:rPr lang="en-US" sz="2000" spc="-11" dirty="0">
                <a:solidFill>
                  <a:srgbClr val="1F3D5F"/>
                </a:solidFill>
              </a:rPr>
              <a:t>researchers</a:t>
            </a:r>
            <a:r>
              <a:rPr lang="en-US" sz="2000" spc="11" dirty="0">
                <a:solidFill>
                  <a:srgbClr val="1F3D5F"/>
                </a:solidFill>
              </a:rPr>
              <a:t> </a:t>
            </a:r>
            <a:r>
              <a:rPr lang="en-US" sz="2000" spc="-4" dirty="0">
                <a:solidFill>
                  <a:srgbClr val="1F3D5F"/>
                </a:solidFill>
              </a:rPr>
              <a:t>who</a:t>
            </a:r>
            <a:r>
              <a:rPr lang="en-US" sz="2000" spc="19" dirty="0">
                <a:solidFill>
                  <a:srgbClr val="1F3D5F"/>
                </a:solidFill>
              </a:rPr>
              <a:t> </a:t>
            </a:r>
            <a:r>
              <a:rPr lang="en-US" sz="2000" spc="-8" dirty="0">
                <a:solidFill>
                  <a:srgbClr val="1F3D5F"/>
                </a:solidFill>
              </a:rPr>
              <a:t>receive</a:t>
            </a:r>
            <a:r>
              <a:rPr lang="en-US" sz="2000" spc="4" dirty="0">
                <a:solidFill>
                  <a:srgbClr val="1F3D5F"/>
                </a:solidFill>
              </a:rPr>
              <a:t> </a:t>
            </a:r>
            <a:r>
              <a:rPr lang="en-US" sz="2000" spc="-8" dirty="0">
                <a:solidFill>
                  <a:srgbClr val="1F3D5F"/>
                </a:solidFill>
              </a:rPr>
              <a:t>funding </a:t>
            </a:r>
            <a:r>
              <a:rPr lang="en-US" sz="2000" spc="-4" dirty="0">
                <a:solidFill>
                  <a:srgbClr val="1F3D5F"/>
                </a:solidFill>
              </a:rPr>
              <a:t> </a:t>
            </a:r>
            <a:r>
              <a:rPr lang="en-US" sz="2000" spc="-19" dirty="0">
                <a:solidFill>
                  <a:srgbClr val="1F3D5F"/>
                </a:solidFill>
              </a:rPr>
              <a:t>have</a:t>
            </a:r>
            <a:r>
              <a:rPr lang="en-US" sz="2000" spc="-4" dirty="0">
                <a:solidFill>
                  <a:srgbClr val="1F3D5F"/>
                </a:solidFill>
              </a:rPr>
              <a:t> </a:t>
            </a:r>
            <a:r>
              <a:rPr lang="en-US" sz="2000" spc="-11" dirty="0">
                <a:solidFill>
                  <a:srgbClr val="1F3D5F"/>
                </a:solidFill>
              </a:rPr>
              <a:t>to</a:t>
            </a:r>
            <a:r>
              <a:rPr lang="en-US" sz="2000" dirty="0">
                <a:solidFill>
                  <a:srgbClr val="1F3D5F"/>
                </a:solidFill>
              </a:rPr>
              <a:t> </a:t>
            </a:r>
            <a:r>
              <a:rPr lang="en-US" sz="2000" spc="-11" dirty="0">
                <a:solidFill>
                  <a:srgbClr val="1F3D5F"/>
                </a:solidFill>
              </a:rPr>
              <a:t>move</a:t>
            </a:r>
            <a:r>
              <a:rPr lang="en-US" sz="2000" dirty="0">
                <a:solidFill>
                  <a:srgbClr val="1F3D5F"/>
                </a:solidFill>
              </a:rPr>
              <a:t> </a:t>
            </a:r>
            <a:r>
              <a:rPr lang="en-US" sz="2000" spc="-15" dirty="0">
                <a:solidFill>
                  <a:srgbClr val="1F3D5F"/>
                </a:solidFill>
              </a:rPr>
              <a:t>from</a:t>
            </a:r>
            <a:r>
              <a:rPr lang="en-US" sz="2000" spc="4" dirty="0">
                <a:solidFill>
                  <a:srgbClr val="1F3D5F"/>
                </a:solidFill>
              </a:rPr>
              <a:t> </a:t>
            </a:r>
            <a:r>
              <a:rPr lang="en-US" sz="2000" spc="-8" dirty="0">
                <a:solidFill>
                  <a:srgbClr val="1F3D5F"/>
                </a:solidFill>
              </a:rPr>
              <a:t>one</a:t>
            </a:r>
            <a:r>
              <a:rPr lang="en-US" sz="2000" dirty="0">
                <a:solidFill>
                  <a:srgbClr val="1F3D5F"/>
                </a:solidFill>
              </a:rPr>
              <a:t> </a:t>
            </a:r>
            <a:r>
              <a:rPr lang="en-US" sz="2000" spc="-11" dirty="0">
                <a:solidFill>
                  <a:srgbClr val="1F3D5F"/>
                </a:solidFill>
              </a:rPr>
              <a:t>country</a:t>
            </a:r>
            <a:r>
              <a:rPr lang="en-US" sz="2000" spc="30" dirty="0">
                <a:solidFill>
                  <a:srgbClr val="1F3D5F"/>
                </a:solidFill>
              </a:rPr>
              <a:t> </a:t>
            </a:r>
            <a:r>
              <a:rPr lang="en-US" sz="2000" spc="-15" dirty="0">
                <a:solidFill>
                  <a:srgbClr val="1F3D5F"/>
                </a:solidFill>
              </a:rPr>
              <a:t>to</a:t>
            </a:r>
            <a:r>
              <a:rPr lang="en-US" sz="2000" dirty="0">
                <a:solidFill>
                  <a:srgbClr val="1F3D5F"/>
                </a:solidFill>
              </a:rPr>
              <a:t> </a:t>
            </a:r>
            <a:r>
              <a:rPr lang="en-US" sz="2000" spc="-4" dirty="0">
                <a:solidFill>
                  <a:srgbClr val="1F3D5F"/>
                </a:solidFill>
              </a:rPr>
              <a:t>another </a:t>
            </a:r>
            <a:r>
              <a:rPr lang="en-US" sz="2000" spc="-15" dirty="0">
                <a:solidFill>
                  <a:srgbClr val="1F3D5F"/>
                </a:solidFill>
              </a:rPr>
              <a:t>to</a:t>
            </a:r>
            <a:r>
              <a:rPr lang="en-US" sz="2000" dirty="0">
                <a:solidFill>
                  <a:srgbClr val="1F3D5F"/>
                </a:solidFill>
              </a:rPr>
              <a:t> </a:t>
            </a:r>
            <a:r>
              <a:rPr lang="en-US" sz="2000" spc="-8" dirty="0">
                <a:solidFill>
                  <a:srgbClr val="1F3D5F"/>
                </a:solidFill>
              </a:rPr>
              <a:t>acquire </a:t>
            </a:r>
            <a:r>
              <a:rPr lang="en-US" sz="2000" spc="-461" dirty="0">
                <a:solidFill>
                  <a:srgbClr val="1F3D5F"/>
                </a:solidFill>
              </a:rPr>
              <a:t> </a:t>
            </a:r>
            <a:r>
              <a:rPr lang="en-US" sz="2000" spc="-11" dirty="0">
                <a:solidFill>
                  <a:srgbClr val="1F3D5F"/>
                </a:solidFill>
              </a:rPr>
              <a:t>new</a:t>
            </a:r>
            <a:r>
              <a:rPr lang="en-US" sz="2000" spc="4" dirty="0">
                <a:solidFill>
                  <a:srgbClr val="1F3D5F"/>
                </a:solidFill>
              </a:rPr>
              <a:t> </a:t>
            </a:r>
            <a:r>
              <a:rPr lang="en-US" sz="2000" spc="-8" dirty="0">
                <a:solidFill>
                  <a:srgbClr val="1F3D5F"/>
                </a:solidFill>
              </a:rPr>
              <a:t>knowledge,</a:t>
            </a:r>
            <a:r>
              <a:rPr lang="en-US" sz="2000" spc="11" dirty="0">
                <a:solidFill>
                  <a:srgbClr val="1F3D5F"/>
                </a:solidFill>
              </a:rPr>
              <a:t> </a:t>
            </a:r>
            <a:r>
              <a:rPr lang="en-US" sz="2000" spc="-8" dirty="0">
                <a:solidFill>
                  <a:srgbClr val="1F3D5F"/>
                </a:solidFill>
              </a:rPr>
              <a:t>skills</a:t>
            </a:r>
            <a:r>
              <a:rPr lang="en-US" sz="2000" spc="19" dirty="0">
                <a:solidFill>
                  <a:srgbClr val="1F3D5F"/>
                </a:solidFill>
              </a:rPr>
              <a:t> </a:t>
            </a:r>
            <a:r>
              <a:rPr lang="en-US" sz="2000" spc="-4" dirty="0">
                <a:solidFill>
                  <a:srgbClr val="1F3D5F"/>
                </a:solidFill>
              </a:rPr>
              <a:t>and</a:t>
            </a:r>
            <a:r>
              <a:rPr lang="en-US" sz="2000" spc="15" dirty="0">
                <a:solidFill>
                  <a:srgbClr val="1F3D5F"/>
                </a:solidFill>
              </a:rPr>
              <a:t> </a:t>
            </a:r>
            <a:r>
              <a:rPr lang="en-US" sz="2000" spc="-8" dirty="0">
                <a:solidFill>
                  <a:srgbClr val="1F3D5F"/>
                </a:solidFill>
              </a:rPr>
              <a:t>competences,</a:t>
            </a:r>
            <a:r>
              <a:rPr lang="en-US" sz="2000" spc="8" dirty="0">
                <a:solidFill>
                  <a:srgbClr val="1F3D5F"/>
                </a:solidFill>
              </a:rPr>
              <a:t> </a:t>
            </a:r>
            <a:r>
              <a:rPr lang="en-US" sz="2000" spc="-4" dirty="0">
                <a:solidFill>
                  <a:srgbClr val="1F3D5F"/>
                </a:solidFill>
              </a:rPr>
              <a:t>and</a:t>
            </a:r>
            <a:r>
              <a:rPr lang="en-US" sz="2000" spc="15" dirty="0">
                <a:solidFill>
                  <a:srgbClr val="1F3D5F"/>
                </a:solidFill>
              </a:rPr>
              <a:t> </a:t>
            </a:r>
            <a:r>
              <a:rPr lang="en-US" sz="2000" spc="-11" dirty="0">
                <a:solidFill>
                  <a:srgbClr val="1F3D5F"/>
                </a:solidFill>
              </a:rPr>
              <a:t>develop </a:t>
            </a:r>
            <a:r>
              <a:rPr lang="en-US" sz="2000" spc="-461" dirty="0">
                <a:solidFill>
                  <a:srgbClr val="1F3D5F"/>
                </a:solidFill>
              </a:rPr>
              <a:t> </a:t>
            </a:r>
            <a:r>
              <a:rPr lang="en-US" sz="2000" spc="-4" dirty="0">
                <a:solidFill>
                  <a:srgbClr val="1F3D5F"/>
                </a:solidFill>
              </a:rPr>
              <a:t>their</a:t>
            </a:r>
            <a:r>
              <a:rPr lang="en-US" sz="2000" spc="4" dirty="0">
                <a:solidFill>
                  <a:srgbClr val="1F3D5F"/>
                </a:solidFill>
              </a:rPr>
              <a:t> </a:t>
            </a:r>
            <a:r>
              <a:rPr lang="en-US" sz="2000" spc="-11" dirty="0">
                <a:solidFill>
                  <a:srgbClr val="1F3D5F"/>
                </a:solidFill>
              </a:rPr>
              <a:t>research</a:t>
            </a:r>
            <a:r>
              <a:rPr lang="en-US" sz="2000" spc="4" dirty="0">
                <a:solidFill>
                  <a:srgbClr val="1F3D5F"/>
                </a:solidFill>
              </a:rPr>
              <a:t> </a:t>
            </a:r>
            <a:r>
              <a:rPr lang="en-US" sz="2000" spc="-38" dirty="0">
                <a:solidFill>
                  <a:srgbClr val="1F3D5F"/>
                </a:solidFill>
              </a:rPr>
              <a:t>career</a:t>
            </a:r>
          </a:p>
        </p:txBody>
      </p:sp>
      <p:grpSp>
        <p:nvGrpSpPr>
          <p:cNvPr id="4" name="Group 4"/>
          <p:cNvGrpSpPr>
            <a:grpSpLocks noChangeAspect="1"/>
          </p:cNvGrpSpPr>
          <p:nvPr/>
        </p:nvGrpSpPr>
        <p:grpSpPr bwMode="auto">
          <a:xfrm>
            <a:off x="4471988" y="4221163"/>
            <a:ext cx="4672012" cy="2566987"/>
            <a:chOff x="2817" y="2659"/>
            <a:chExt cx="2943" cy="1617"/>
          </a:xfrm>
        </p:grpSpPr>
        <p:sp>
          <p:nvSpPr>
            <p:cNvPr id="5" name="AutoShape 3"/>
            <p:cNvSpPr>
              <a:spLocks noChangeAspect="1" noChangeArrowheads="1" noTextEdit="1"/>
            </p:cNvSpPr>
            <p:nvPr/>
          </p:nvSpPr>
          <p:spPr bwMode="auto">
            <a:xfrm>
              <a:off x="2817" y="2659"/>
              <a:ext cx="2943" cy="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 y="2659"/>
              <a:ext cx="2945"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3312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CB943624-3328-4603-95D2-A46801FCE4DE}"/>
              </a:ext>
            </a:extLst>
          </p:cNvPr>
          <p:cNvSpPr>
            <a:spLocks noGrp="1"/>
          </p:cNvSpPr>
          <p:nvPr>
            <p:ph type="title"/>
          </p:nvPr>
        </p:nvSpPr>
        <p:spPr>
          <a:xfrm>
            <a:off x="359568" y="153642"/>
            <a:ext cx="8784431" cy="792088"/>
          </a:xfrm>
        </p:spPr>
        <p:txBody>
          <a:bodyPr/>
          <a:lstStyle/>
          <a:p>
            <a:pPr algn="ctr"/>
            <a:r>
              <a:rPr lang="it-IT" dirty="0" err="1" smtClean="0">
                <a:solidFill>
                  <a:srgbClr val="C00000"/>
                </a:solidFill>
              </a:rPr>
              <a:t>Horizon</a:t>
            </a:r>
            <a:r>
              <a:rPr lang="it-IT" dirty="0" smtClean="0">
                <a:solidFill>
                  <a:srgbClr val="C00000"/>
                </a:solidFill>
              </a:rPr>
              <a:t> Europe:  EU Framework </a:t>
            </a:r>
            <a:r>
              <a:rPr lang="it-IT" dirty="0" err="1" smtClean="0">
                <a:solidFill>
                  <a:srgbClr val="C00000"/>
                </a:solidFill>
              </a:rPr>
              <a:t>Programme</a:t>
            </a:r>
            <a:r>
              <a:rPr lang="it-IT" dirty="0" smtClean="0">
                <a:solidFill>
                  <a:srgbClr val="C00000"/>
                </a:solidFill>
              </a:rPr>
              <a:t> for Research and </a:t>
            </a:r>
            <a:r>
              <a:rPr lang="it-IT" dirty="0" err="1" smtClean="0">
                <a:solidFill>
                  <a:srgbClr val="C00000"/>
                </a:solidFill>
              </a:rPr>
              <a:t>Innovation</a:t>
            </a:r>
            <a:r>
              <a:rPr lang="it-IT" dirty="0" smtClean="0">
                <a:solidFill>
                  <a:srgbClr val="C00000"/>
                </a:solidFill>
              </a:rPr>
              <a:t> 2021-2027</a:t>
            </a:r>
            <a:endParaRPr lang="it-IT" dirty="0">
              <a:solidFill>
                <a:srgbClr val="C00000"/>
              </a:solidFill>
            </a:endParaRPr>
          </a:p>
        </p:txBody>
      </p:sp>
      <p:pic>
        <p:nvPicPr>
          <p:cNvPr id="9" name="Immagine 4">
            <a:extLst>
              <a:ext uri="{FF2B5EF4-FFF2-40B4-BE49-F238E27FC236}">
                <a16:creationId xmlns:a16="http://schemas.microsoft.com/office/drawing/2014/main" id="{63B7BEA7-4B7B-4017-98E6-8DE9CFEA165D}"/>
              </a:ext>
            </a:extLst>
          </p:cNvPr>
          <p:cNvPicPr>
            <a:picLocks noChangeAspect="1"/>
          </p:cNvPicPr>
          <p:nvPr/>
        </p:nvPicPr>
        <p:blipFill>
          <a:blip r:embed="rId3"/>
          <a:stretch>
            <a:fillRect/>
          </a:stretch>
        </p:blipFill>
        <p:spPr>
          <a:xfrm>
            <a:off x="215885" y="945730"/>
            <a:ext cx="8799024" cy="4596688"/>
          </a:xfrm>
          <a:prstGeom prst="rect">
            <a:avLst/>
          </a:prstGeom>
          <a:noFill/>
          <a:ln cap="flat">
            <a:noFill/>
          </a:ln>
        </p:spPr>
      </p:pic>
      <p:sp>
        <p:nvSpPr>
          <p:cNvPr id="8" name="CasellaDiTesto 7"/>
          <p:cNvSpPr txBox="1"/>
          <p:nvPr/>
        </p:nvSpPr>
        <p:spPr>
          <a:xfrm>
            <a:off x="1875072" y="6154980"/>
            <a:ext cx="290464" cy="369332"/>
          </a:xfrm>
          <a:prstGeom prst="rect">
            <a:avLst/>
          </a:prstGeom>
          <a:noFill/>
        </p:spPr>
        <p:txBody>
          <a:bodyPr wrap="none" rtlCol="0">
            <a:spAutoFit/>
          </a:bodyPr>
          <a:lstStyle/>
          <a:p>
            <a:r>
              <a:rPr lang="it-IT">
                <a:solidFill>
                  <a:srgbClr val="BE2B0A"/>
                </a:solidFill>
              </a:rPr>
              <a:t>  </a:t>
            </a:r>
          </a:p>
        </p:txBody>
      </p:sp>
      <p:sp>
        <p:nvSpPr>
          <p:cNvPr id="10" name="CasellaDiTesto 9"/>
          <p:cNvSpPr txBox="1"/>
          <p:nvPr/>
        </p:nvSpPr>
        <p:spPr>
          <a:xfrm>
            <a:off x="3523906" y="5605563"/>
            <a:ext cx="2217465" cy="923330"/>
          </a:xfrm>
          <a:prstGeom prst="rect">
            <a:avLst/>
          </a:prstGeom>
          <a:noFill/>
        </p:spPr>
        <p:txBody>
          <a:bodyPr wrap="square" rtlCol="0">
            <a:spAutoFit/>
          </a:bodyPr>
          <a:lstStyle/>
          <a:p>
            <a:pPr marL="285744" indent="-285744">
              <a:buFont typeface="Wingdings" panose="05000000000000000000" pitchFamily="2" charset="2"/>
              <a:buChar char="Ø"/>
            </a:pPr>
            <a:r>
              <a:rPr lang="it-IT" b="1" dirty="0">
                <a:solidFill>
                  <a:srgbClr val="0070C0"/>
                </a:solidFill>
              </a:rPr>
              <a:t>Global </a:t>
            </a:r>
            <a:r>
              <a:rPr lang="it-IT" b="1" dirty="0" err="1">
                <a:solidFill>
                  <a:srgbClr val="0070C0"/>
                </a:solidFill>
              </a:rPr>
              <a:t>Challenges</a:t>
            </a:r>
            <a:endParaRPr lang="it-IT" b="1" dirty="0">
              <a:solidFill>
                <a:srgbClr val="0070C0"/>
              </a:solidFill>
            </a:endParaRPr>
          </a:p>
          <a:p>
            <a:pPr marL="285744" indent="-285744">
              <a:buFont typeface="Wingdings" panose="05000000000000000000" pitchFamily="2" charset="2"/>
              <a:buChar char="Ø"/>
            </a:pPr>
            <a:r>
              <a:rPr lang="it-IT" b="1" dirty="0">
                <a:solidFill>
                  <a:srgbClr val="0070C0"/>
                </a:solidFill>
              </a:rPr>
              <a:t>Top-down</a:t>
            </a:r>
          </a:p>
          <a:p>
            <a:r>
              <a:rPr lang="it-IT" b="1" dirty="0">
                <a:solidFill>
                  <a:srgbClr val="0070C0"/>
                </a:solidFill>
              </a:rPr>
              <a:t>     </a:t>
            </a:r>
            <a:r>
              <a:rPr lang="it-IT" b="1" dirty="0" err="1">
                <a:solidFill>
                  <a:srgbClr val="0070C0"/>
                </a:solidFill>
              </a:rPr>
              <a:t>approach</a:t>
            </a:r>
            <a:endParaRPr lang="it-IT" b="1" dirty="0">
              <a:solidFill>
                <a:srgbClr val="0070C0"/>
              </a:solidFill>
            </a:endParaRPr>
          </a:p>
        </p:txBody>
      </p:sp>
      <p:sp>
        <p:nvSpPr>
          <p:cNvPr id="11" name="CasellaDiTesto 10"/>
          <p:cNvSpPr txBox="1"/>
          <p:nvPr/>
        </p:nvSpPr>
        <p:spPr>
          <a:xfrm>
            <a:off x="6660232" y="5605563"/>
            <a:ext cx="1659197" cy="923330"/>
          </a:xfrm>
          <a:prstGeom prst="rect">
            <a:avLst/>
          </a:prstGeom>
          <a:noFill/>
        </p:spPr>
        <p:txBody>
          <a:bodyPr wrap="square" rtlCol="0">
            <a:spAutoFit/>
          </a:bodyPr>
          <a:lstStyle/>
          <a:p>
            <a:pPr marL="285744" indent="-285744">
              <a:buFont typeface="Wingdings" panose="05000000000000000000" pitchFamily="2" charset="2"/>
              <a:buChar char="Ø"/>
            </a:pPr>
            <a:r>
              <a:rPr lang="it-IT" b="1" dirty="0" err="1">
                <a:solidFill>
                  <a:srgbClr val="0070C0"/>
                </a:solidFill>
              </a:rPr>
              <a:t>Innovation</a:t>
            </a:r>
            <a:endParaRPr lang="it-IT" b="1" dirty="0">
              <a:solidFill>
                <a:srgbClr val="0070C0"/>
              </a:solidFill>
            </a:endParaRPr>
          </a:p>
          <a:p>
            <a:pPr marL="285744" indent="-285744">
              <a:buFont typeface="Wingdings" panose="05000000000000000000" pitchFamily="2" charset="2"/>
              <a:buChar char="Ø"/>
            </a:pPr>
            <a:r>
              <a:rPr lang="it-IT" b="1" dirty="0">
                <a:solidFill>
                  <a:srgbClr val="0070C0"/>
                </a:solidFill>
              </a:rPr>
              <a:t>Bottom-up</a:t>
            </a:r>
          </a:p>
          <a:p>
            <a:r>
              <a:rPr lang="it-IT" b="1" dirty="0">
                <a:solidFill>
                  <a:srgbClr val="0070C0"/>
                </a:solidFill>
              </a:rPr>
              <a:t>    </a:t>
            </a:r>
            <a:r>
              <a:rPr lang="it-IT" b="1" dirty="0" err="1">
                <a:solidFill>
                  <a:srgbClr val="0070C0"/>
                </a:solidFill>
              </a:rPr>
              <a:t>approach</a:t>
            </a:r>
            <a:endParaRPr lang="it-IT" b="1" dirty="0">
              <a:solidFill>
                <a:srgbClr val="0070C0"/>
              </a:solidFill>
            </a:endParaRPr>
          </a:p>
        </p:txBody>
      </p:sp>
      <p:sp>
        <p:nvSpPr>
          <p:cNvPr id="12" name="Rettangolo 11"/>
          <p:cNvSpPr/>
          <p:nvPr/>
        </p:nvSpPr>
        <p:spPr>
          <a:xfrm>
            <a:off x="815708" y="5328564"/>
            <a:ext cx="2409191" cy="1477328"/>
          </a:xfrm>
          <a:prstGeom prst="rect">
            <a:avLst/>
          </a:prstGeom>
        </p:spPr>
        <p:txBody>
          <a:bodyPr wrap="square">
            <a:spAutoFit/>
          </a:bodyPr>
          <a:lstStyle/>
          <a:p>
            <a:endParaRPr lang="it-IT" b="1" dirty="0">
              <a:solidFill>
                <a:srgbClr val="0070C0"/>
              </a:solidFill>
              <a:latin typeface="Arial" panose="020B0604020202020204" pitchFamily="34" charset="0"/>
            </a:endParaRPr>
          </a:p>
          <a:p>
            <a:pPr marL="285744" indent="-285744">
              <a:buFont typeface="Wingdings" panose="05000000000000000000" pitchFamily="2" charset="2"/>
              <a:buChar char="Ø"/>
            </a:pPr>
            <a:r>
              <a:rPr lang="it-IT" b="1" dirty="0" err="1">
                <a:solidFill>
                  <a:srgbClr val="0070C0"/>
                </a:solidFill>
              </a:rPr>
              <a:t>Fundamental</a:t>
            </a:r>
            <a:r>
              <a:rPr lang="it-IT" b="1" dirty="0">
                <a:solidFill>
                  <a:srgbClr val="0070C0"/>
                </a:solidFill>
              </a:rPr>
              <a:t> Science</a:t>
            </a:r>
          </a:p>
          <a:p>
            <a:pPr marL="285744" indent="-285744">
              <a:buFont typeface="Wingdings" panose="05000000000000000000" pitchFamily="2" charset="2"/>
              <a:buChar char="Ø"/>
            </a:pPr>
            <a:r>
              <a:rPr lang="it-IT" b="1" dirty="0">
                <a:solidFill>
                  <a:srgbClr val="0070C0"/>
                </a:solidFill>
              </a:rPr>
              <a:t>Bottom up </a:t>
            </a:r>
            <a:r>
              <a:rPr lang="it-IT" b="1" dirty="0" err="1">
                <a:solidFill>
                  <a:srgbClr val="0070C0"/>
                </a:solidFill>
              </a:rPr>
              <a:t>approach</a:t>
            </a:r>
            <a:endParaRPr lang="it-IT" b="1" dirty="0">
              <a:solidFill>
                <a:srgbClr val="0070C0"/>
              </a:solidFill>
            </a:endParaRPr>
          </a:p>
        </p:txBody>
      </p:sp>
    </p:spTree>
    <p:extLst>
      <p:ext uri="{BB962C8B-B14F-4D97-AF65-F5344CB8AC3E}">
        <p14:creationId xmlns:p14="http://schemas.microsoft.com/office/powerpoint/2010/main" val="3590543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23155" y="1450235"/>
            <a:ext cx="6944201" cy="635591"/>
          </a:xfrm>
          <a:prstGeom prst="rect">
            <a:avLst/>
          </a:prstGeom>
        </p:spPr>
        <p:txBody>
          <a:bodyPr vert="horz" wrap="square" lIns="0" tIns="45244" rIns="0" bIns="0" rtlCol="0">
            <a:spAutoFit/>
          </a:bodyPr>
          <a:lstStyle/>
          <a:p>
            <a:pPr marL="9525" marR="3810" algn="just">
              <a:lnSpc>
                <a:spcPts val="2273"/>
              </a:lnSpc>
              <a:spcBef>
                <a:spcPts val="356"/>
              </a:spcBef>
            </a:pPr>
            <a:r>
              <a:rPr lang="en-US" spc="-4" dirty="0">
                <a:solidFill>
                  <a:srgbClr val="1F3D5F"/>
                </a:solidFill>
                <a:cs typeface="Calibri"/>
              </a:rPr>
              <a:t>The</a:t>
            </a:r>
            <a:r>
              <a:rPr lang="en-US" spc="4" dirty="0">
                <a:solidFill>
                  <a:srgbClr val="1F3D5F"/>
                </a:solidFill>
                <a:cs typeface="Calibri"/>
              </a:rPr>
              <a:t> </a:t>
            </a:r>
            <a:r>
              <a:rPr lang="en-US" spc="-4" dirty="0">
                <a:solidFill>
                  <a:srgbClr val="1F3D5F"/>
                </a:solidFill>
                <a:cs typeface="Calibri"/>
              </a:rPr>
              <a:t>MSCA</a:t>
            </a:r>
            <a:r>
              <a:rPr lang="en-US" spc="30" dirty="0">
                <a:solidFill>
                  <a:srgbClr val="1F3D5F"/>
                </a:solidFill>
                <a:cs typeface="Calibri"/>
              </a:rPr>
              <a:t> </a:t>
            </a:r>
            <a:r>
              <a:rPr lang="en-US" spc="-8" dirty="0">
                <a:solidFill>
                  <a:srgbClr val="1F3D5F"/>
                </a:solidFill>
                <a:cs typeface="Calibri"/>
              </a:rPr>
              <a:t>endorse</a:t>
            </a:r>
            <a:r>
              <a:rPr lang="en-US" spc="23" dirty="0">
                <a:solidFill>
                  <a:srgbClr val="1F3D5F"/>
                </a:solidFill>
                <a:cs typeface="Calibri"/>
              </a:rPr>
              <a:t> </a:t>
            </a:r>
            <a:r>
              <a:rPr lang="en-US" b="1" spc="-4" dirty="0">
                <a:solidFill>
                  <a:srgbClr val="1F3D5F"/>
                </a:solidFill>
                <a:cs typeface="Calibri"/>
              </a:rPr>
              <a:t>Open</a:t>
            </a:r>
            <a:r>
              <a:rPr lang="en-US" b="1" spc="19" dirty="0">
                <a:solidFill>
                  <a:srgbClr val="1F3D5F"/>
                </a:solidFill>
                <a:cs typeface="Calibri"/>
              </a:rPr>
              <a:t> </a:t>
            </a:r>
            <a:r>
              <a:rPr lang="en-US" b="1" spc="-4" dirty="0">
                <a:solidFill>
                  <a:srgbClr val="1F3D5F"/>
                </a:solidFill>
                <a:cs typeface="Calibri"/>
              </a:rPr>
              <a:t>Science</a:t>
            </a:r>
            <a:r>
              <a:rPr lang="en-US" b="1" spc="4" dirty="0">
                <a:solidFill>
                  <a:srgbClr val="1F3D5F"/>
                </a:solidFill>
                <a:cs typeface="Calibri"/>
              </a:rPr>
              <a:t> </a:t>
            </a:r>
            <a:r>
              <a:rPr lang="en-US" spc="-4" dirty="0">
                <a:solidFill>
                  <a:srgbClr val="1F3D5F"/>
                </a:solidFill>
                <a:cs typeface="Calibri"/>
              </a:rPr>
              <a:t>and</a:t>
            </a:r>
            <a:r>
              <a:rPr lang="en-US" spc="19" dirty="0">
                <a:solidFill>
                  <a:srgbClr val="1F3D5F"/>
                </a:solidFill>
                <a:cs typeface="Calibri"/>
              </a:rPr>
              <a:t> </a:t>
            </a:r>
            <a:r>
              <a:rPr lang="en-US" b="1" spc="-8" dirty="0">
                <a:solidFill>
                  <a:srgbClr val="1F3D5F"/>
                </a:solidFill>
                <a:cs typeface="Calibri"/>
              </a:rPr>
              <a:t>Responsible</a:t>
            </a:r>
            <a:r>
              <a:rPr lang="en-US" b="1" spc="30" dirty="0">
                <a:solidFill>
                  <a:srgbClr val="1F3D5F"/>
                </a:solidFill>
                <a:cs typeface="Calibri"/>
              </a:rPr>
              <a:t> </a:t>
            </a:r>
            <a:r>
              <a:rPr lang="en-US" b="1" spc="-11" dirty="0">
                <a:solidFill>
                  <a:srgbClr val="1F3D5F"/>
                </a:solidFill>
                <a:cs typeface="Calibri"/>
              </a:rPr>
              <a:t>Research</a:t>
            </a:r>
            <a:r>
              <a:rPr lang="en-US" b="1" spc="19" dirty="0">
                <a:solidFill>
                  <a:srgbClr val="1F3D5F"/>
                </a:solidFill>
                <a:cs typeface="Calibri"/>
              </a:rPr>
              <a:t> </a:t>
            </a:r>
            <a:r>
              <a:rPr lang="en-US" b="1" spc="-4" dirty="0">
                <a:solidFill>
                  <a:srgbClr val="1F3D5F"/>
                </a:solidFill>
                <a:cs typeface="Calibri"/>
              </a:rPr>
              <a:t>and </a:t>
            </a:r>
            <a:r>
              <a:rPr lang="en-US" b="1" spc="-465" dirty="0">
                <a:solidFill>
                  <a:srgbClr val="1F3D5F"/>
                </a:solidFill>
                <a:cs typeface="Calibri"/>
              </a:rPr>
              <a:t> </a:t>
            </a:r>
            <a:r>
              <a:rPr lang="en-US" b="1" spc="-8" dirty="0">
                <a:solidFill>
                  <a:srgbClr val="1F3D5F"/>
                </a:solidFill>
                <a:cs typeface="Calibri"/>
              </a:rPr>
              <a:t>Innovation</a:t>
            </a:r>
            <a:r>
              <a:rPr lang="en-US" b="1" spc="8" dirty="0">
                <a:solidFill>
                  <a:srgbClr val="1F3D5F"/>
                </a:solidFill>
                <a:cs typeface="Calibri"/>
              </a:rPr>
              <a:t> </a:t>
            </a:r>
            <a:r>
              <a:rPr lang="en-US" b="1" dirty="0">
                <a:solidFill>
                  <a:srgbClr val="1F3D5F"/>
                </a:solidFill>
                <a:cs typeface="Calibri"/>
              </a:rPr>
              <a:t>(RRI</a:t>
            </a:r>
            <a:r>
              <a:rPr lang="en-US" b="1" dirty="0" smtClean="0">
                <a:solidFill>
                  <a:srgbClr val="1F3D5F"/>
                </a:solidFill>
                <a:cs typeface="Calibri"/>
              </a:rPr>
              <a:t>) and supports DORA declaration</a:t>
            </a:r>
            <a:endParaRPr lang="en-US" b="1" dirty="0">
              <a:solidFill>
                <a:srgbClr val="1F3D5F"/>
              </a:solidFill>
              <a:cs typeface="Calibri"/>
            </a:endParaRPr>
          </a:p>
        </p:txBody>
      </p:sp>
      <p:graphicFrame>
        <p:nvGraphicFramePr>
          <p:cNvPr id="8" name="object 6">
            <a:extLst>
              <a:ext uri="{FF2B5EF4-FFF2-40B4-BE49-F238E27FC236}">
                <a16:creationId xmlns:a16="http://schemas.microsoft.com/office/drawing/2014/main" id="{49FCC2C0-28E4-4FB8-A136-8E7E3D0C4093}"/>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9" name="CasellaDiTesto 8">
            <a:extLst>
              <a:ext uri="{FF2B5EF4-FFF2-40B4-BE49-F238E27FC236}">
                <a16:creationId xmlns:a16="http://schemas.microsoft.com/office/drawing/2014/main" id="{05F19506-F317-407C-A110-3BD156E5F579}"/>
              </a:ext>
            </a:extLst>
          </p:cNvPr>
          <p:cNvSpPr txBox="1"/>
          <p:nvPr/>
        </p:nvSpPr>
        <p:spPr>
          <a:xfrm>
            <a:off x="667385" y="231031"/>
            <a:ext cx="2204450" cy="461665"/>
          </a:xfrm>
          <a:prstGeom prst="rect">
            <a:avLst/>
          </a:prstGeom>
          <a:noFill/>
        </p:spPr>
        <p:txBody>
          <a:bodyPr wrap="none" rtlCol="0">
            <a:spAutoFit/>
          </a:bodyPr>
          <a:lstStyle/>
          <a:p>
            <a:r>
              <a:rPr lang="en-GB" sz="2400" dirty="0">
                <a:solidFill>
                  <a:srgbClr val="1F3D5F"/>
                </a:solidFill>
              </a:rPr>
              <a:t>MSCA Principles</a:t>
            </a:r>
          </a:p>
        </p:txBody>
      </p:sp>
      <p:grpSp>
        <p:nvGrpSpPr>
          <p:cNvPr id="10" name="Google Shape;16107;p64">
            <a:extLst>
              <a:ext uri="{FF2B5EF4-FFF2-40B4-BE49-F238E27FC236}">
                <a16:creationId xmlns:a16="http://schemas.microsoft.com/office/drawing/2014/main" id="{642B8470-4689-4924-998A-278DD0532B28}"/>
              </a:ext>
            </a:extLst>
          </p:cNvPr>
          <p:cNvGrpSpPr>
            <a:grpSpLocks noChangeAspect="1"/>
          </p:cNvGrpSpPr>
          <p:nvPr/>
        </p:nvGrpSpPr>
        <p:grpSpPr>
          <a:xfrm>
            <a:off x="599541" y="917848"/>
            <a:ext cx="436524" cy="720000"/>
            <a:chOff x="2689440" y="2882162"/>
            <a:chExt cx="222337" cy="366721"/>
          </a:xfrm>
        </p:grpSpPr>
        <p:sp>
          <p:nvSpPr>
            <p:cNvPr id="11" name="Google Shape;16108;p64">
              <a:extLst>
                <a:ext uri="{FF2B5EF4-FFF2-40B4-BE49-F238E27FC236}">
                  <a16:creationId xmlns:a16="http://schemas.microsoft.com/office/drawing/2014/main" id="{89136B0B-B3CE-4EDC-B71B-B235C9C2303E}"/>
                </a:ext>
              </a:extLst>
            </p:cNvPr>
            <p:cNvSpPr/>
            <p:nvPr/>
          </p:nvSpPr>
          <p:spPr>
            <a:xfrm>
              <a:off x="2689440" y="3022566"/>
              <a:ext cx="30741" cy="46976"/>
            </a:xfrm>
            <a:custGeom>
              <a:avLst/>
              <a:gdLst/>
              <a:ahLst/>
              <a:cxnLst/>
              <a:rect l="l" t="t" r="r" b="b"/>
              <a:pathLst>
                <a:path w="1174" h="1794" extrusionOk="0">
                  <a:moveTo>
                    <a:pt x="735" y="0"/>
                  </a:moveTo>
                  <a:lnTo>
                    <a:pt x="77" y="1469"/>
                  </a:lnTo>
                  <a:cubicBezTo>
                    <a:pt x="0" y="1622"/>
                    <a:pt x="115" y="1794"/>
                    <a:pt x="277" y="1794"/>
                  </a:cubicBezTo>
                  <a:lnTo>
                    <a:pt x="1174" y="1794"/>
                  </a:lnTo>
                  <a:lnTo>
                    <a:pt x="1174" y="0"/>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109;p64">
              <a:extLst>
                <a:ext uri="{FF2B5EF4-FFF2-40B4-BE49-F238E27FC236}">
                  <a16:creationId xmlns:a16="http://schemas.microsoft.com/office/drawing/2014/main" id="{D000EDE7-6486-4BA8-9225-BA28A0DC9765}"/>
                </a:ext>
              </a:extLst>
            </p:cNvPr>
            <p:cNvSpPr/>
            <p:nvPr/>
          </p:nvSpPr>
          <p:spPr>
            <a:xfrm>
              <a:off x="2719422" y="3061268"/>
              <a:ext cx="162635" cy="187616"/>
            </a:xfrm>
            <a:custGeom>
              <a:avLst/>
              <a:gdLst/>
              <a:ahLst/>
              <a:cxnLst/>
              <a:rect l="l" t="t" r="r" b="b"/>
              <a:pathLst>
                <a:path w="6211" h="7165" extrusionOk="0">
                  <a:moveTo>
                    <a:pt x="1622" y="1"/>
                  </a:moveTo>
                  <a:lnTo>
                    <a:pt x="1622" y="4466"/>
                  </a:lnTo>
                  <a:cubicBezTo>
                    <a:pt x="1622" y="4513"/>
                    <a:pt x="1603" y="4561"/>
                    <a:pt x="1584" y="4599"/>
                  </a:cubicBezTo>
                  <a:lnTo>
                    <a:pt x="76" y="6812"/>
                  </a:lnTo>
                  <a:cubicBezTo>
                    <a:pt x="0" y="6908"/>
                    <a:pt x="19" y="7041"/>
                    <a:pt x="115" y="7108"/>
                  </a:cubicBezTo>
                  <a:cubicBezTo>
                    <a:pt x="154" y="7148"/>
                    <a:pt x="204" y="7165"/>
                    <a:pt x="256" y="7165"/>
                  </a:cubicBezTo>
                  <a:cubicBezTo>
                    <a:pt x="278" y="7165"/>
                    <a:pt x="301" y="7162"/>
                    <a:pt x="324" y="7156"/>
                  </a:cubicBezTo>
                  <a:lnTo>
                    <a:pt x="5991" y="5477"/>
                  </a:lnTo>
                  <a:cubicBezTo>
                    <a:pt x="6153" y="5429"/>
                    <a:pt x="6211" y="5238"/>
                    <a:pt x="6096" y="5114"/>
                  </a:cubicBezTo>
                  <a:lnTo>
                    <a:pt x="5314" y="4217"/>
                  </a:lnTo>
                  <a:lnTo>
                    <a:pt x="5314" y="1"/>
                  </a:lnTo>
                  <a:close/>
                </a:path>
              </a:pathLst>
            </a:custGeom>
            <a:solidFill>
              <a:srgbClr val="C8D3DC"/>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10;p64">
              <a:extLst>
                <a:ext uri="{FF2B5EF4-FFF2-40B4-BE49-F238E27FC236}">
                  <a16:creationId xmlns:a16="http://schemas.microsoft.com/office/drawing/2014/main" id="{00EFB11D-56A2-4A4D-AF0A-07EBC8FCE32A}"/>
                </a:ext>
              </a:extLst>
            </p:cNvPr>
            <p:cNvSpPr/>
            <p:nvPr/>
          </p:nvSpPr>
          <p:spPr>
            <a:xfrm>
              <a:off x="2761867" y="3061268"/>
              <a:ext cx="96701" cy="86227"/>
            </a:xfrm>
            <a:custGeom>
              <a:avLst/>
              <a:gdLst/>
              <a:ahLst/>
              <a:cxnLst/>
              <a:rect l="l" t="t" r="r" b="b"/>
              <a:pathLst>
                <a:path w="3693" h="3293" extrusionOk="0">
                  <a:moveTo>
                    <a:pt x="1" y="1"/>
                  </a:moveTo>
                  <a:lnTo>
                    <a:pt x="1" y="3292"/>
                  </a:lnTo>
                  <a:lnTo>
                    <a:pt x="106" y="3292"/>
                  </a:lnTo>
                  <a:lnTo>
                    <a:pt x="3483" y="1432"/>
                  </a:lnTo>
                  <a:cubicBezTo>
                    <a:pt x="3550" y="1394"/>
                    <a:pt x="3626" y="1356"/>
                    <a:pt x="3693" y="1317"/>
                  </a:cubicBezTo>
                  <a:lnTo>
                    <a:pt x="3693" y="1"/>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11;p64">
              <a:extLst>
                <a:ext uri="{FF2B5EF4-FFF2-40B4-BE49-F238E27FC236}">
                  <a16:creationId xmlns:a16="http://schemas.microsoft.com/office/drawing/2014/main" id="{FA5B1046-973F-481B-B039-2B4A1E8C8220}"/>
                </a:ext>
              </a:extLst>
            </p:cNvPr>
            <p:cNvSpPr/>
            <p:nvPr/>
          </p:nvSpPr>
          <p:spPr>
            <a:xfrm>
              <a:off x="2722407" y="3171690"/>
              <a:ext cx="159650" cy="77193"/>
            </a:xfrm>
            <a:custGeom>
              <a:avLst/>
              <a:gdLst/>
              <a:ahLst/>
              <a:cxnLst/>
              <a:rect l="l" t="t" r="r" b="b"/>
              <a:pathLst>
                <a:path w="6097" h="2948" extrusionOk="0">
                  <a:moveTo>
                    <a:pt x="5200" y="0"/>
                  </a:moveTo>
                  <a:cubicBezTo>
                    <a:pt x="5181" y="0"/>
                    <a:pt x="1279" y="2176"/>
                    <a:pt x="1" y="2891"/>
                  </a:cubicBezTo>
                  <a:cubicBezTo>
                    <a:pt x="40" y="2931"/>
                    <a:pt x="90" y="2948"/>
                    <a:pt x="142" y="2948"/>
                  </a:cubicBezTo>
                  <a:cubicBezTo>
                    <a:pt x="164" y="2948"/>
                    <a:pt x="187" y="2945"/>
                    <a:pt x="210" y="2939"/>
                  </a:cubicBezTo>
                  <a:lnTo>
                    <a:pt x="5877" y="1260"/>
                  </a:lnTo>
                  <a:cubicBezTo>
                    <a:pt x="6039" y="1212"/>
                    <a:pt x="6097" y="1012"/>
                    <a:pt x="5982" y="888"/>
                  </a:cubicBezTo>
                  <a:lnTo>
                    <a:pt x="5200" y="0"/>
                  </a:ln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12;p64">
              <a:extLst>
                <a:ext uri="{FF2B5EF4-FFF2-40B4-BE49-F238E27FC236}">
                  <a16:creationId xmlns:a16="http://schemas.microsoft.com/office/drawing/2014/main" id="{B885878E-86B1-46A4-9A1F-5C1A074B55A2}"/>
                </a:ext>
              </a:extLst>
            </p:cNvPr>
            <p:cNvSpPr/>
            <p:nvPr/>
          </p:nvSpPr>
          <p:spPr>
            <a:xfrm>
              <a:off x="2708659" y="2882162"/>
              <a:ext cx="203117" cy="254335"/>
            </a:xfrm>
            <a:custGeom>
              <a:avLst/>
              <a:gdLst/>
              <a:ahLst/>
              <a:cxnLst/>
              <a:rect l="l" t="t" r="r" b="b"/>
              <a:pathLst>
                <a:path w="7757" h="9713" extrusionOk="0">
                  <a:moveTo>
                    <a:pt x="3874" y="1"/>
                  </a:moveTo>
                  <a:cubicBezTo>
                    <a:pt x="1737" y="1"/>
                    <a:pt x="1" y="1680"/>
                    <a:pt x="1" y="3750"/>
                  </a:cubicBezTo>
                  <a:cubicBezTo>
                    <a:pt x="1" y="3807"/>
                    <a:pt x="1" y="6259"/>
                    <a:pt x="1" y="7995"/>
                  </a:cubicBezTo>
                  <a:lnTo>
                    <a:pt x="1" y="8424"/>
                  </a:lnTo>
                  <a:lnTo>
                    <a:pt x="1" y="9025"/>
                  </a:lnTo>
                  <a:cubicBezTo>
                    <a:pt x="1" y="9398"/>
                    <a:pt x="316" y="9712"/>
                    <a:pt x="688" y="9712"/>
                  </a:cubicBezTo>
                  <a:lnTo>
                    <a:pt x="2033" y="9712"/>
                  </a:lnTo>
                  <a:lnTo>
                    <a:pt x="5305" y="7900"/>
                  </a:lnTo>
                  <a:cubicBezTo>
                    <a:pt x="6822" y="7070"/>
                    <a:pt x="7757" y="5477"/>
                    <a:pt x="7757" y="3750"/>
                  </a:cubicBezTo>
                  <a:cubicBezTo>
                    <a:pt x="7757" y="1680"/>
                    <a:pt x="6021" y="1"/>
                    <a:pt x="3874" y="1"/>
                  </a:cubicBezTo>
                  <a:close/>
                </a:path>
              </a:pathLst>
            </a:custGeom>
            <a:solidFill>
              <a:srgbClr val="DFE5EA"/>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13;p64">
              <a:extLst>
                <a:ext uri="{FF2B5EF4-FFF2-40B4-BE49-F238E27FC236}">
                  <a16:creationId xmlns:a16="http://schemas.microsoft.com/office/drawing/2014/main" id="{0797F53A-2783-42BB-93BD-53D9432A2A68}"/>
                </a:ext>
              </a:extLst>
            </p:cNvPr>
            <p:cNvSpPr/>
            <p:nvPr/>
          </p:nvSpPr>
          <p:spPr>
            <a:xfrm>
              <a:off x="2708659" y="3091512"/>
              <a:ext cx="40246" cy="11260"/>
            </a:xfrm>
            <a:custGeom>
              <a:avLst/>
              <a:gdLst/>
              <a:ahLst/>
              <a:cxnLst/>
              <a:rect l="l" t="t" r="r" b="b"/>
              <a:pathLst>
                <a:path w="1537" h="430" extrusionOk="0">
                  <a:moveTo>
                    <a:pt x="1" y="0"/>
                  </a:moveTo>
                  <a:lnTo>
                    <a:pt x="1" y="429"/>
                  </a:lnTo>
                  <a:lnTo>
                    <a:pt x="1317" y="429"/>
                  </a:lnTo>
                  <a:cubicBezTo>
                    <a:pt x="1441" y="429"/>
                    <a:pt x="1537" y="334"/>
                    <a:pt x="1537" y="220"/>
                  </a:cubicBezTo>
                  <a:cubicBezTo>
                    <a:pt x="1537" y="96"/>
                    <a:pt x="1441" y="0"/>
                    <a:pt x="1327" y="0"/>
                  </a:cubicBezTo>
                  <a:close/>
                </a:path>
              </a:pathLst>
            </a:custGeom>
            <a:solidFill>
              <a:srgbClr val="B5C4D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14;p64">
              <a:extLst>
                <a:ext uri="{FF2B5EF4-FFF2-40B4-BE49-F238E27FC236}">
                  <a16:creationId xmlns:a16="http://schemas.microsoft.com/office/drawing/2014/main" id="{46D7F8F2-E8CD-476E-A6B4-681C2AC34F1A}"/>
                </a:ext>
              </a:extLst>
            </p:cNvPr>
            <p:cNvSpPr/>
            <p:nvPr/>
          </p:nvSpPr>
          <p:spPr>
            <a:xfrm>
              <a:off x="2755871" y="2907641"/>
              <a:ext cx="127181" cy="127181"/>
            </a:xfrm>
            <a:custGeom>
              <a:avLst/>
              <a:gdLst/>
              <a:ahLst/>
              <a:cxnLst/>
              <a:rect l="l" t="t" r="r" b="b"/>
              <a:pathLst>
                <a:path w="4857" h="4857" extrusionOk="0">
                  <a:moveTo>
                    <a:pt x="2434" y="1"/>
                  </a:moveTo>
                  <a:cubicBezTo>
                    <a:pt x="1088" y="1"/>
                    <a:pt x="1" y="1088"/>
                    <a:pt x="1" y="2424"/>
                  </a:cubicBezTo>
                  <a:cubicBezTo>
                    <a:pt x="1" y="3769"/>
                    <a:pt x="1088" y="4857"/>
                    <a:pt x="2434" y="4857"/>
                  </a:cubicBezTo>
                  <a:cubicBezTo>
                    <a:pt x="3769" y="4857"/>
                    <a:pt x="4857" y="3769"/>
                    <a:pt x="4857" y="2424"/>
                  </a:cubicBezTo>
                  <a:cubicBezTo>
                    <a:pt x="4857" y="1088"/>
                    <a:pt x="3769" y="1"/>
                    <a:pt x="2434" y="1"/>
                  </a:cubicBezTo>
                  <a:close/>
                </a:path>
              </a:pathLst>
            </a:custGeom>
            <a:solidFill>
              <a:srgbClr val="9DABB7"/>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6115;p64">
              <a:extLst>
                <a:ext uri="{FF2B5EF4-FFF2-40B4-BE49-F238E27FC236}">
                  <a16:creationId xmlns:a16="http://schemas.microsoft.com/office/drawing/2014/main" id="{398B9C64-C8B1-40C5-BF5C-7CAEBC779514}"/>
                </a:ext>
              </a:extLst>
            </p:cNvPr>
            <p:cNvSpPr/>
            <p:nvPr/>
          </p:nvSpPr>
          <p:spPr>
            <a:xfrm>
              <a:off x="2788602" y="2927122"/>
              <a:ext cx="84028" cy="60985"/>
            </a:xfrm>
            <a:custGeom>
              <a:avLst/>
              <a:gdLst/>
              <a:ahLst/>
              <a:cxnLst/>
              <a:rect l="l" t="t" r="r" b="b"/>
              <a:pathLst>
                <a:path w="3209" h="2329" extrusionOk="0">
                  <a:moveTo>
                    <a:pt x="1613" y="430"/>
                  </a:moveTo>
                  <a:cubicBezTo>
                    <a:pt x="2262" y="430"/>
                    <a:pt x="2586" y="1222"/>
                    <a:pt x="2128" y="1680"/>
                  </a:cubicBezTo>
                  <a:cubicBezTo>
                    <a:pt x="1981" y="1827"/>
                    <a:pt x="1794" y="1897"/>
                    <a:pt x="1611" y="1897"/>
                  </a:cubicBezTo>
                  <a:cubicBezTo>
                    <a:pt x="1331" y="1897"/>
                    <a:pt x="1057" y="1735"/>
                    <a:pt x="936" y="1441"/>
                  </a:cubicBezTo>
                  <a:cubicBezTo>
                    <a:pt x="735" y="964"/>
                    <a:pt x="1088" y="430"/>
                    <a:pt x="1613" y="430"/>
                  </a:cubicBezTo>
                  <a:close/>
                  <a:moveTo>
                    <a:pt x="1628" y="0"/>
                  </a:moveTo>
                  <a:cubicBezTo>
                    <a:pt x="1480" y="0"/>
                    <a:pt x="1324" y="30"/>
                    <a:pt x="1165" y="96"/>
                  </a:cubicBezTo>
                  <a:cubicBezTo>
                    <a:pt x="1" y="583"/>
                    <a:pt x="344" y="2329"/>
                    <a:pt x="1613" y="2329"/>
                  </a:cubicBezTo>
                  <a:cubicBezTo>
                    <a:pt x="1918" y="2329"/>
                    <a:pt x="2214" y="2205"/>
                    <a:pt x="2433" y="1985"/>
                  </a:cubicBezTo>
                  <a:cubicBezTo>
                    <a:pt x="3208" y="1210"/>
                    <a:pt x="2572" y="0"/>
                    <a:pt x="1628" y="0"/>
                  </a:cubicBezTo>
                  <a:close/>
                </a:path>
              </a:pathLst>
            </a:custGeom>
            <a:solidFill>
              <a:srgbClr val="E7ECF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16;p64">
              <a:extLst>
                <a:ext uri="{FF2B5EF4-FFF2-40B4-BE49-F238E27FC236}">
                  <a16:creationId xmlns:a16="http://schemas.microsoft.com/office/drawing/2014/main" id="{AE9D6798-A115-4153-A778-DE34CD501865}"/>
                </a:ext>
              </a:extLst>
            </p:cNvPr>
            <p:cNvSpPr/>
            <p:nvPr/>
          </p:nvSpPr>
          <p:spPr>
            <a:xfrm>
              <a:off x="2777369" y="2969385"/>
              <a:ext cx="44017" cy="39696"/>
            </a:xfrm>
            <a:custGeom>
              <a:avLst/>
              <a:gdLst/>
              <a:ahLst/>
              <a:cxnLst/>
              <a:rect l="l" t="t" r="r" b="b"/>
              <a:pathLst>
                <a:path w="1681" h="1516" extrusionOk="0">
                  <a:moveTo>
                    <a:pt x="1369" y="1"/>
                  </a:moveTo>
                  <a:cubicBezTo>
                    <a:pt x="1319" y="1"/>
                    <a:pt x="1268" y="20"/>
                    <a:pt x="1221" y="66"/>
                  </a:cubicBezTo>
                  <a:lnTo>
                    <a:pt x="143" y="1153"/>
                  </a:lnTo>
                  <a:cubicBezTo>
                    <a:pt x="0" y="1287"/>
                    <a:pt x="96" y="1516"/>
                    <a:pt x="296" y="1516"/>
                  </a:cubicBezTo>
                  <a:cubicBezTo>
                    <a:pt x="344" y="1516"/>
                    <a:pt x="401" y="1497"/>
                    <a:pt x="439" y="1449"/>
                  </a:cubicBezTo>
                  <a:lnTo>
                    <a:pt x="1527" y="371"/>
                  </a:lnTo>
                  <a:cubicBezTo>
                    <a:pt x="1681" y="217"/>
                    <a:pt x="1536" y="1"/>
                    <a:pt x="1369" y="1"/>
                  </a:cubicBezTo>
                  <a:close/>
                </a:path>
              </a:pathLst>
            </a:custGeom>
            <a:solidFill>
              <a:srgbClr val="E7ECF0"/>
            </a:solidFill>
            <a:ln>
              <a:solidFill>
                <a:srgbClr val="1F3D5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CasellaDiTesto 19">
            <a:extLst>
              <a:ext uri="{FF2B5EF4-FFF2-40B4-BE49-F238E27FC236}">
                <a16:creationId xmlns:a16="http://schemas.microsoft.com/office/drawing/2014/main" id="{9103C23A-6523-45C0-8583-41917645B4CB}"/>
              </a:ext>
            </a:extLst>
          </p:cNvPr>
          <p:cNvSpPr txBox="1"/>
          <p:nvPr/>
        </p:nvSpPr>
        <p:spPr>
          <a:xfrm>
            <a:off x="1193190" y="1014144"/>
            <a:ext cx="4242905" cy="369332"/>
          </a:xfrm>
          <a:prstGeom prst="rect">
            <a:avLst/>
          </a:prstGeom>
          <a:noFill/>
        </p:spPr>
        <p:txBody>
          <a:bodyPr wrap="square" rtlCol="0">
            <a:spAutoFit/>
          </a:bodyPr>
          <a:lstStyle>
            <a:defPPr>
              <a:defRPr lang="it-IT"/>
            </a:defPPr>
            <a:lvl1pPr>
              <a:defRPr>
                <a:solidFill>
                  <a:srgbClr val="1F3D5F"/>
                </a:solidFill>
              </a:defRPr>
            </a:lvl1pPr>
          </a:lstStyle>
          <a:p>
            <a:r>
              <a:rPr lang="it-IT" dirty="0"/>
              <a:t>Open Science </a:t>
            </a:r>
            <a:r>
              <a:rPr lang="it-IT" dirty="0" smtClean="0"/>
              <a:t>&amp; RRI</a:t>
            </a:r>
            <a:endParaRPr lang="it-IT" dirty="0"/>
          </a:p>
        </p:txBody>
      </p:sp>
      <p:grpSp>
        <p:nvGrpSpPr>
          <p:cNvPr id="23" name="object 4"/>
          <p:cNvGrpSpPr/>
          <p:nvPr/>
        </p:nvGrpSpPr>
        <p:grpSpPr>
          <a:xfrm>
            <a:off x="716292" y="2336588"/>
            <a:ext cx="7097078" cy="2556986"/>
            <a:chOff x="986027" y="2808732"/>
            <a:chExt cx="9462770" cy="3409315"/>
          </a:xfrm>
        </p:grpSpPr>
        <p:pic>
          <p:nvPicPr>
            <p:cNvPr id="24" name="object 5"/>
            <p:cNvPicPr/>
            <p:nvPr/>
          </p:nvPicPr>
          <p:blipFill>
            <a:blip r:embed="rId3" cstate="print"/>
            <a:stretch>
              <a:fillRect/>
            </a:stretch>
          </p:blipFill>
          <p:spPr>
            <a:xfrm>
              <a:off x="986027" y="2808732"/>
              <a:ext cx="4792977" cy="3409187"/>
            </a:xfrm>
            <a:prstGeom prst="rect">
              <a:avLst/>
            </a:prstGeom>
          </p:spPr>
        </p:pic>
        <p:pic>
          <p:nvPicPr>
            <p:cNvPr id="25" name="object 6"/>
            <p:cNvPicPr/>
            <p:nvPr/>
          </p:nvPicPr>
          <p:blipFill>
            <a:blip r:embed="rId4" cstate="print"/>
            <a:stretch>
              <a:fillRect/>
            </a:stretch>
          </p:blipFill>
          <p:spPr>
            <a:xfrm>
              <a:off x="6685788" y="3122678"/>
              <a:ext cx="3762755" cy="3054093"/>
            </a:xfrm>
            <a:prstGeom prst="rect">
              <a:avLst/>
            </a:prstGeom>
          </p:spPr>
        </p:pic>
      </p:grpSp>
      <p:grpSp>
        <p:nvGrpSpPr>
          <p:cNvPr id="2" name="Group 4"/>
          <p:cNvGrpSpPr>
            <a:grpSpLocks noChangeAspect="1"/>
          </p:cNvGrpSpPr>
          <p:nvPr/>
        </p:nvGrpSpPr>
        <p:grpSpPr bwMode="auto">
          <a:xfrm>
            <a:off x="3175224" y="4827019"/>
            <a:ext cx="3040062" cy="1878012"/>
            <a:chOff x="3601" y="691"/>
            <a:chExt cx="1915" cy="1183"/>
          </a:xfrm>
        </p:grpSpPr>
        <p:sp>
          <p:nvSpPr>
            <p:cNvPr id="4" name="AutoShape 3"/>
            <p:cNvSpPr>
              <a:spLocks noChangeAspect="1" noChangeArrowheads="1" noTextEdit="1"/>
            </p:cNvSpPr>
            <p:nvPr/>
          </p:nvSpPr>
          <p:spPr bwMode="auto">
            <a:xfrm>
              <a:off x="3601" y="691"/>
              <a:ext cx="1915"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 y="691"/>
              <a:ext cx="1919"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8084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395536" y="1412776"/>
            <a:ext cx="8485187" cy="4824412"/>
            <a:chOff x="249" y="663"/>
            <a:chExt cx="5345" cy="3039"/>
          </a:xfrm>
        </p:grpSpPr>
        <p:sp>
          <p:nvSpPr>
            <p:cNvPr id="3" name="AutoShape 3"/>
            <p:cNvSpPr>
              <a:spLocks noChangeAspect="1" noChangeArrowheads="1" noTextEdit="1"/>
            </p:cNvSpPr>
            <p:nvPr/>
          </p:nvSpPr>
          <p:spPr bwMode="auto">
            <a:xfrm>
              <a:off x="249" y="663"/>
              <a:ext cx="5345" cy="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663"/>
              <a:ext cx="5349" cy="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4080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89180" y="2992793"/>
            <a:ext cx="8662988" cy="2426970"/>
            <a:chOff x="385574" y="1789176"/>
            <a:chExt cx="11550650" cy="3235960"/>
          </a:xfrm>
        </p:grpSpPr>
        <p:pic>
          <p:nvPicPr>
            <p:cNvPr id="4" name="object 4"/>
            <p:cNvPicPr/>
            <p:nvPr/>
          </p:nvPicPr>
          <p:blipFill>
            <a:blip r:embed="rId3" cstate="print"/>
            <a:stretch>
              <a:fillRect/>
            </a:stretch>
          </p:blipFill>
          <p:spPr>
            <a:xfrm>
              <a:off x="385574" y="1833372"/>
              <a:ext cx="5143497" cy="3191255"/>
            </a:xfrm>
            <a:prstGeom prst="rect">
              <a:avLst/>
            </a:prstGeom>
          </p:spPr>
        </p:pic>
        <p:pic>
          <p:nvPicPr>
            <p:cNvPr id="5" name="object 5"/>
            <p:cNvPicPr/>
            <p:nvPr/>
          </p:nvPicPr>
          <p:blipFill>
            <a:blip r:embed="rId4" cstate="print"/>
            <a:stretch>
              <a:fillRect/>
            </a:stretch>
          </p:blipFill>
          <p:spPr>
            <a:xfrm>
              <a:off x="5605272" y="1789176"/>
              <a:ext cx="6330695" cy="3226307"/>
            </a:xfrm>
            <a:prstGeom prst="rect">
              <a:avLst/>
            </a:prstGeom>
          </p:spPr>
        </p:pic>
      </p:grpSp>
      <p:sp>
        <p:nvSpPr>
          <p:cNvPr id="6" name="object 6"/>
          <p:cNvSpPr txBox="1"/>
          <p:nvPr/>
        </p:nvSpPr>
        <p:spPr>
          <a:xfrm>
            <a:off x="1177576" y="5422678"/>
            <a:ext cx="2000726" cy="563616"/>
          </a:xfrm>
          <a:prstGeom prst="rect">
            <a:avLst/>
          </a:prstGeom>
        </p:spPr>
        <p:txBody>
          <a:bodyPr vert="horz" wrap="square" lIns="0" tIns="9525" rIns="0" bIns="0" rtlCol="0">
            <a:spAutoFit/>
          </a:bodyPr>
          <a:lstStyle/>
          <a:p>
            <a:pPr marL="9525" algn="ctr">
              <a:spcBef>
                <a:spcPts val="75"/>
              </a:spcBef>
            </a:pPr>
            <a:r>
              <a:rPr b="1" spc="-8" dirty="0">
                <a:solidFill>
                  <a:srgbClr val="1F3D5F"/>
                </a:solidFill>
                <a:latin typeface="Calibri"/>
                <a:cs typeface="Calibri"/>
              </a:rPr>
              <a:t>European</a:t>
            </a:r>
            <a:r>
              <a:rPr b="1" spc="-15" dirty="0">
                <a:solidFill>
                  <a:srgbClr val="1F3D5F"/>
                </a:solidFill>
                <a:latin typeface="Calibri"/>
                <a:cs typeface="Calibri"/>
              </a:rPr>
              <a:t> </a:t>
            </a:r>
            <a:r>
              <a:rPr b="1" spc="-8" dirty="0">
                <a:solidFill>
                  <a:srgbClr val="1F3D5F"/>
                </a:solidFill>
                <a:latin typeface="Calibri"/>
                <a:cs typeface="Calibri"/>
              </a:rPr>
              <a:t>Green</a:t>
            </a:r>
            <a:r>
              <a:rPr b="1" spc="-19" dirty="0">
                <a:solidFill>
                  <a:srgbClr val="1F3D5F"/>
                </a:solidFill>
                <a:latin typeface="Calibri"/>
                <a:cs typeface="Calibri"/>
              </a:rPr>
              <a:t> </a:t>
            </a:r>
            <a:r>
              <a:rPr b="1" spc="-4" dirty="0">
                <a:solidFill>
                  <a:srgbClr val="1F3D5F"/>
                </a:solidFill>
                <a:latin typeface="Calibri"/>
                <a:cs typeface="Calibri"/>
              </a:rPr>
              <a:t>Deal</a:t>
            </a:r>
            <a:endParaRPr b="1" dirty="0">
              <a:solidFill>
                <a:srgbClr val="1F3D5F"/>
              </a:solidFill>
              <a:latin typeface="Calibri"/>
              <a:cs typeface="Calibri"/>
            </a:endParaRPr>
          </a:p>
        </p:txBody>
      </p:sp>
      <p:sp>
        <p:nvSpPr>
          <p:cNvPr id="7" name="object 7"/>
          <p:cNvSpPr txBox="1"/>
          <p:nvPr/>
        </p:nvSpPr>
        <p:spPr>
          <a:xfrm>
            <a:off x="4098688" y="5457672"/>
            <a:ext cx="5009816" cy="563616"/>
          </a:xfrm>
          <a:prstGeom prst="rect">
            <a:avLst/>
          </a:prstGeom>
        </p:spPr>
        <p:txBody>
          <a:bodyPr vert="horz" wrap="square" lIns="0" tIns="9525" rIns="0" bIns="0" rtlCol="0">
            <a:spAutoFit/>
          </a:bodyPr>
          <a:lstStyle/>
          <a:p>
            <a:pPr algn="ctr">
              <a:spcBef>
                <a:spcPts val="75"/>
              </a:spcBef>
            </a:pPr>
            <a:r>
              <a:rPr b="1" spc="-4" dirty="0">
                <a:solidFill>
                  <a:srgbClr val="1F3D5F"/>
                </a:solidFill>
                <a:latin typeface="Calibri"/>
                <a:cs typeface="Calibri"/>
              </a:rPr>
              <a:t>United</a:t>
            </a:r>
            <a:r>
              <a:rPr b="1" spc="-8" dirty="0">
                <a:solidFill>
                  <a:srgbClr val="1F3D5F"/>
                </a:solidFill>
                <a:latin typeface="Calibri"/>
                <a:cs typeface="Calibri"/>
              </a:rPr>
              <a:t> </a:t>
            </a:r>
            <a:r>
              <a:rPr b="1" spc="-19" dirty="0">
                <a:solidFill>
                  <a:srgbClr val="1F3D5F"/>
                </a:solidFill>
                <a:latin typeface="Calibri"/>
                <a:cs typeface="Calibri"/>
              </a:rPr>
              <a:t>Nation’s </a:t>
            </a:r>
            <a:r>
              <a:rPr b="1" spc="-4" dirty="0">
                <a:solidFill>
                  <a:srgbClr val="1F3D5F"/>
                </a:solidFill>
                <a:latin typeface="Calibri"/>
                <a:cs typeface="Calibri"/>
              </a:rPr>
              <a:t>2030</a:t>
            </a:r>
            <a:r>
              <a:rPr b="1" spc="-15" dirty="0">
                <a:solidFill>
                  <a:srgbClr val="1F3D5F"/>
                </a:solidFill>
                <a:latin typeface="Calibri"/>
                <a:cs typeface="Calibri"/>
              </a:rPr>
              <a:t> </a:t>
            </a:r>
            <a:r>
              <a:rPr b="1" spc="-4" dirty="0">
                <a:solidFill>
                  <a:srgbClr val="1F3D5F"/>
                </a:solidFill>
                <a:latin typeface="Calibri"/>
                <a:cs typeface="Calibri"/>
              </a:rPr>
              <a:t>Agenda</a:t>
            </a:r>
            <a:r>
              <a:rPr b="1" dirty="0">
                <a:solidFill>
                  <a:srgbClr val="1F3D5F"/>
                </a:solidFill>
                <a:latin typeface="Calibri"/>
                <a:cs typeface="Calibri"/>
              </a:rPr>
              <a:t> and</a:t>
            </a:r>
            <a:r>
              <a:rPr b="1" spc="-8" dirty="0">
                <a:solidFill>
                  <a:srgbClr val="1F3D5F"/>
                </a:solidFill>
                <a:latin typeface="Calibri"/>
                <a:cs typeface="Calibri"/>
              </a:rPr>
              <a:t> </a:t>
            </a:r>
            <a:r>
              <a:rPr b="1" dirty="0">
                <a:solidFill>
                  <a:srgbClr val="1F3D5F"/>
                </a:solidFill>
                <a:latin typeface="Calibri"/>
                <a:cs typeface="Calibri"/>
              </a:rPr>
              <a:t>the</a:t>
            </a:r>
            <a:r>
              <a:rPr b="1" spc="-8" dirty="0">
                <a:solidFill>
                  <a:srgbClr val="1F3D5F"/>
                </a:solidFill>
                <a:latin typeface="Calibri"/>
                <a:cs typeface="Calibri"/>
              </a:rPr>
              <a:t> Sustainable</a:t>
            </a:r>
            <a:endParaRPr b="1" dirty="0">
              <a:solidFill>
                <a:srgbClr val="1F3D5F"/>
              </a:solidFill>
              <a:latin typeface="Calibri"/>
              <a:cs typeface="Calibri"/>
            </a:endParaRPr>
          </a:p>
          <a:p>
            <a:pPr algn="ctr">
              <a:lnSpc>
                <a:spcPct val="100000"/>
              </a:lnSpc>
            </a:pPr>
            <a:r>
              <a:rPr b="1" spc="-8" dirty="0">
                <a:solidFill>
                  <a:srgbClr val="1F3D5F"/>
                </a:solidFill>
                <a:latin typeface="Calibri"/>
                <a:cs typeface="Calibri"/>
              </a:rPr>
              <a:t>Development</a:t>
            </a:r>
            <a:r>
              <a:rPr b="1" spc="-23" dirty="0">
                <a:solidFill>
                  <a:srgbClr val="1F3D5F"/>
                </a:solidFill>
                <a:latin typeface="Calibri"/>
                <a:cs typeface="Calibri"/>
              </a:rPr>
              <a:t> </a:t>
            </a:r>
            <a:r>
              <a:rPr b="1" spc="-4" dirty="0">
                <a:solidFill>
                  <a:srgbClr val="1F3D5F"/>
                </a:solidFill>
                <a:latin typeface="Calibri"/>
                <a:cs typeface="Calibri"/>
              </a:rPr>
              <a:t>Goals</a:t>
            </a:r>
            <a:endParaRPr b="1" dirty="0">
              <a:solidFill>
                <a:srgbClr val="1F3D5F"/>
              </a:solidFill>
              <a:latin typeface="Calibri"/>
              <a:cs typeface="Calibri"/>
            </a:endParaRPr>
          </a:p>
        </p:txBody>
      </p:sp>
      <p:grpSp>
        <p:nvGrpSpPr>
          <p:cNvPr id="9" name="Google Shape;1940;p69">
            <a:extLst>
              <a:ext uri="{FF2B5EF4-FFF2-40B4-BE49-F238E27FC236}">
                <a16:creationId xmlns:a16="http://schemas.microsoft.com/office/drawing/2014/main" id="{D09013CB-8B21-496C-8939-4CED85426BD1}"/>
              </a:ext>
            </a:extLst>
          </p:cNvPr>
          <p:cNvGrpSpPr/>
          <p:nvPr/>
        </p:nvGrpSpPr>
        <p:grpSpPr>
          <a:xfrm>
            <a:off x="667385" y="849627"/>
            <a:ext cx="859335" cy="746983"/>
            <a:chOff x="763575" y="3331700"/>
            <a:chExt cx="2284250" cy="1985600"/>
          </a:xfrm>
        </p:grpSpPr>
        <p:sp>
          <p:nvSpPr>
            <p:cNvPr id="10" name="Google Shape;1941;p69">
              <a:extLst>
                <a:ext uri="{FF2B5EF4-FFF2-40B4-BE49-F238E27FC236}">
                  <a16:creationId xmlns:a16="http://schemas.microsoft.com/office/drawing/2014/main" id="{4FDBDE51-61EC-4324-B0B9-BF3CB4650DA7}"/>
                </a:ext>
              </a:extLst>
            </p:cNvPr>
            <p:cNvSpPr/>
            <p:nvPr/>
          </p:nvSpPr>
          <p:spPr>
            <a:xfrm>
              <a:off x="763575" y="3331700"/>
              <a:ext cx="2284250" cy="1985600"/>
            </a:xfrm>
            <a:custGeom>
              <a:avLst/>
              <a:gdLst/>
              <a:ahLst/>
              <a:cxnLst/>
              <a:rect l="l" t="t" r="r" b="b"/>
              <a:pathLst>
                <a:path w="91370" h="79424" extrusionOk="0">
                  <a:moveTo>
                    <a:pt x="58117" y="0"/>
                  </a:moveTo>
                  <a:lnTo>
                    <a:pt x="52494" y="5472"/>
                  </a:lnTo>
                  <a:cubicBezTo>
                    <a:pt x="49363" y="8481"/>
                    <a:pt x="47053" y="15198"/>
                    <a:pt x="45989" y="20061"/>
                  </a:cubicBezTo>
                  <a:cubicBezTo>
                    <a:pt x="43801" y="30214"/>
                    <a:pt x="45959" y="35016"/>
                    <a:pt x="47387" y="36931"/>
                  </a:cubicBezTo>
                  <a:cubicBezTo>
                    <a:pt x="48147" y="37934"/>
                    <a:pt x="48877" y="38846"/>
                    <a:pt x="49637" y="39667"/>
                  </a:cubicBezTo>
                  <a:cubicBezTo>
                    <a:pt x="48117" y="38512"/>
                    <a:pt x="46263" y="37904"/>
                    <a:pt x="44165" y="37904"/>
                  </a:cubicBezTo>
                  <a:cubicBezTo>
                    <a:pt x="43284" y="37904"/>
                    <a:pt x="40548" y="38086"/>
                    <a:pt x="38238" y="40396"/>
                  </a:cubicBezTo>
                  <a:cubicBezTo>
                    <a:pt x="36141" y="37964"/>
                    <a:pt x="33162" y="37630"/>
                    <a:pt x="31551" y="37630"/>
                  </a:cubicBezTo>
                  <a:lnTo>
                    <a:pt x="31065" y="37630"/>
                  </a:lnTo>
                  <a:cubicBezTo>
                    <a:pt x="29271" y="37691"/>
                    <a:pt x="27630" y="38360"/>
                    <a:pt x="26323" y="39423"/>
                  </a:cubicBezTo>
                  <a:cubicBezTo>
                    <a:pt x="26566" y="38268"/>
                    <a:pt x="26779" y="36992"/>
                    <a:pt x="26961" y="35715"/>
                  </a:cubicBezTo>
                  <a:cubicBezTo>
                    <a:pt x="27782" y="35563"/>
                    <a:pt x="28329" y="35350"/>
                    <a:pt x="28816" y="35016"/>
                  </a:cubicBezTo>
                  <a:cubicBezTo>
                    <a:pt x="30487" y="33861"/>
                    <a:pt x="30791" y="31916"/>
                    <a:pt x="30943" y="30244"/>
                  </a:cubicBezTo>
                  <a:cubicBezTo>
                    <a:pt x="31095" y="28633"/>
                    <a:pt x="31126" y="26384"/>
                    <a:pt x="31034" y="24378"/>
                  </a:cubicBezTo>
                  <a:cubicBezTo>
                    <a:pt x="30913" y="21885"/>
                    <a:pt x="30761" y="18815"/>
                    <a:pt x="27995" y="17782"/>
                  </a:cubicBezTo>
                  <a:cubicBezTo>
                    <a:pt x="27569" y="17630"/>
                    <a:pt x="27144" y="17569"/>
                    <a:pt x="26414" y="17539"/>
                  </a:cubicBezTo>
                  <a:cubicBezTo>
                    <a:pt x="26414" y="16171"/>
                    <a:pt x="26353" y="14742"/>
                    <a:pt x="26323" y="13618"/>
                  </a:cubicBezTo>
                  <a:cubicBezTo>
                    <a:pt x="26171" y="10639"/>
                    <a:pt x="24104" y="7660"/>
                    <a:pt x="20457" y="7660"/>
                  </a:cubicBezTo>
                  <a:cubicBezTo>
                    <a:pt x="18815" y="7660"/>
                    <a:pt x="17204" y="8329"/>
                    <a:pt x="16049" y="9514"/>
                  </a:cubicBezTo>
                  <a:cubicBezTo>
                    <a:pt x="15593" y="10001"/>
                    <a:pt x="15198" y="10578"/>
                    <a:pt x="14925" y="11186"/>
                  </a:cubicBezTo>
                  <a:cubicBezTo>
                    <a:pt x="13922" y="9332"/>
                    <a:pt x="12068" y="8146"/>
                    <a:pt x="9818" y="8146"/>
                  </a:cubicBezTo>
                  <a:cubicBezTo>
                    <a:pt x="8116" y="8146"/>
                    <a:pt x="6475" y="8876"/>
                    <a:pt x="5350" y="10092"/>
                  </a:cubicBezTo>
                  <a:cubicBezTo>
                    <a:pt x="4195" y="11308"/>
                    <a:pt x="3587" y="12888"/>
                    <a:pt x="3709" y="14560"/>
                  </a:cubicBezTo>
                  <a:cubicBezTo>
                    <a:pt x="3739" y="15411"/>
                    <a:pt x="3830" y="16840"/>
                    <a:pt x="3952" y="18359"/>
                  </a:cubicBezTo>
                  <a:cubicBezTo>
                    <a:pt x="2462" y="18663"/>
                    <a:pt x="1520" y="19241"/>
                    <a:pt x="851" y="20517"/>
                  </a:cubicBezTo>
                  <a:cubicBezTo>
                    <a:pt x="548" y="21095"/>
                    <a:pt x="0" y="22311"/>
                    <a:pt x="183" y="27630"/>
                  </a:cubicBezTo>
                  <a:cubicBezTo>
                    <a:pt x="365" y="32949"/>
                    <a:pt x="1064" y="34104"/>
                    <a:pt x="1824" y="34925"/>
                  </a:cubicBezTo>
                  <a:cubicBezTo>
                    <a:pt x="2432" y="35563"/>
                    <a:pt x="3101" y="35928"/>
                    <a:pt x="3891" y="36141"/>
                  </a:cubicBezTo>
                  <a:cubicBezTo>
                    <a:pt x="4864" y="41582"/>
                    <a:pt x="6414" y="43436"/>
                    <a:pt x="7539" y="44348"/>
                  </a:cubicBezTo>
                  <a:cubicBezTo>
                    <a:pt x="8055" y="44743"/>
                    <a:pt x="8572" y="45047"/>
                    <a:pt x="9210" y="45351"/>
                  </a:cubicBezTo>
                  <a:cubicBezTo>
                    <a:pt x="9271" y="46779"/>
                    <a:pt x="9788" y="48633"/>
                    <a:pt x="11277" y="49667"/>
                  </a:cubicBezTo>
                  <a:cubicBezTo>
                    <a:pt x="11612" y="49910"/>
                    <a:pt x="12007" y="50092"/>
                    <a:pt x="12341" y="50214"/>
                  </a:cubicBezTo>
                  <a:cubicBezTo>
                    <a:pt x="13162" y="54500"/>
                    <a:pt x="15046" y="58785"/>
                    <a:pt x="17630" y="62129"/>
                  </a:cubicBezTo>
                  <a:cubicBezTo>
                    <a:pt x="18025" y="62676"/>
                    <a:pt x="18451" y="63162"/>
                    <a:pt x="18907" y="63649"/>
                  </a:cubicBezTo>
                  <a:cubicBezTo>
                    <a:pt x="17326" y="65138"/>
                    <a:pt x="16444" y="67418"/>
                    <a:pt x="16718" y="69697"/>
                  </a:cubicBezTo>
                  <a:cubicBezTo>
                    <a:pt x="17052" y="72919"/>
                    <a:pt x="19697" y="75321"/>
                    <a:pt x="22828" y="75321"/>
                  </a:cubicBezTo>
                  <a:lnTo>
                    <a:pt x="22980" y="75321"/>
                  </a:lnTo>
                  <a:cubicBezTo>
                    <a:pt x="23192" y="75321"/>
                    <a:pt x="23466" y="75321"/>
                    <a:pt x="23709" y="75290"/>
                  </a:cubicBezTo>
                  <a:cubicBezTo>
                    <a:pt x="23800" y="75655"/>
                    <a:pt x="24043" y="76020"/>
                    <a:pt x="24256" y="76354"/>
                  </a:cubicBezTo>
                  <a:cubicBezTo>
                    <a:pt x="25107" y="77448"/>
                    <a:pt x="26384" y="78087"/>
                    <a:pt x="27782" y="78087"/>
                  </a:cubicBezTo>
                  <a:lnTo>
                    <a:pt x="28208" y="78087"/>
                  </a:lnTo>
                  <a:cubicBezTo>
                    <a:pt x="28968" y="78664"/>
                    <a:pt x="29879" y="78968"/>
                    <a:pt x="30882" y="78968"/>
                  </a:cubicBezTo>
                  <a:cubicBezTo>
                    <a:pt x="31825" y="78968"/>
                    <a:pt x="32737" y="78664"/>
                    <a:pt x="33496" y="78087"/>
                  </a:cubicBezTo>
                  <a:cubicBezTo>
                    <a:pt x="34287" y="78938"/>
                    <a:pt x="35381" y="79424"/>
                    <a:pt x="36627" y="79424"/>
                  </a:cubicBezTo>
                  <a:lnTo>
                    <a:pt x="39363" y="79424"/>
                  </a:lnTo>
                  <a:cubicBezTo>
                    <a:pt x="40822" y="79424"/>
                    <a:pt x="42129" y="78695"/>
                    <a:pt x="42889" y="77600"/>
                  </a:cubicBezTo>
                  <a:cubicBezTo>
                    <a:pt x="43497" y="77995"/>
                    <a:pt x="44226" y="78178"/>
                    <a:pt x="44986" y="78178"/>
                  </a:cubicBezTo>
                  <a:cubicBezTo>
                    <a:pt x="45472" y="78178"/>
                    <a:pt x="45959" y="78087"/>
                    <a:pt x="46384" y="77935"/>
                  </a:cubicBezTo>
                  <a:lnTo>
                    <a:pt x="48968" y="77084"/>
                  </a:lnTo>
                  <a:cubicBezTo>
                    <a:pt x="50062" y="76719"/>
                    <a:pt x="50944" y="75929"/>
                    <a:pt x="51430" y="74986"/>
                  </a:cubicBezTo>
                  <a:cubicBezTo>
                    <a:pt x="51582" y="75017"/>
                    <a:pt x="51704" y="75017"/>
                    <a:pt x="51855" y="75017"/>
                  </a:cubicBezTo>
                  <a:cubicBezTo>
                    <a:pt x="53497" y="75017"/>
                    <a:pt x="55017" y="74105"/>
                    <a:pt x="55777" y="72676"/>
                  </a:cubicBezTo>
                  <a:cubicBezTo>
                    <a:pt x="55777" y="72615"/>
                    <a:pt x="55807" y="72615"/>
                    <a:pt x="55807" y="72585"/>
                  </a:cubicBezTo>
                  <a:cubicBezTo>
                    <a:pt x="56932" y="72403"/>
                    <a:pt x="57935" y="71795"/>
                    <a:pt x="58573" y="70883"/>
                  </a:cubicBezTo>
                  <a:cubicBezTo>
                    <a:pt x="59211" y="70001"/>
                    <a:pt x="59454" y="68877"/>
                    <a:pt x="59302" y="67813"/>
                  </a:cubicBezTo>
                  <a:cubicBezTo>
                    <a:pt x="59211" y="66719"/>
                    <a:pt x="58695" y="66020"/>
                    <a:pt x="56749" y="63284"/>
                  </a:cubicBezTo>
                  <a:cubicBezTo>
                    <a:pt x="56476" y="62950"/>
                    <a:pt x="56232" y="62585"/>
                    <a:pt x="56020" y="62281"/>
                  </a:cubicBezTo>
                  <a:cubicBezTo>
                    <a:pt x="58208" y="59940"/>
                    <a:pt x="60093" y="57083"/>
                    <a:pt x="61643" y="53922"/>
                  </a:cubicBezTo>
                  <a:cubicBezTo>
                    <a:pt x="63619" y="53618"/>
                    <a:pt x="66628" y="53132"/>
                    <a:pt x="69546" y="52342"/>
                  </a:cubicBezTo>
                  <a:cubicBezTo>
                    <a:pt x="73193" y="51339"/>
                    <a:pt x="76020" y="50123"/>
                    <a:pt x="77905" y="48694"/>
                  </a:cubicBezTo>
                  <a:cubicBezTo>
                    <a:pt x="80427" y="46779"/>
                    <a:pt x="82920" y="43071"/>
                    <a:pt x="85595" y="37326"/>
                  </a:cubicBezTo>
                  <a:cubicBezTo>
                    <a:pt x="87418" y="33375"/>
                    <a:pt x="88634" y="29910"/>
                    <a:pt x="88665" y="29758"/>
                  </a:cubicBezTo>
                  <a:lnTo>
                    <a:pt x="91370" y="21946"/>
                  </a:lnTo>
                  <a:lnTo>
                    <a:pt x="83619" y="24986"/>
                  </a:lnTo>
                  <a:cubicBezTo>
                    <a:pt x="83467" y="25016"/>
                    <a:pt x="79394" y="26657"/>
                    <a:pt x="74865" y="28694"/>
                  </a:cubicBezTo>
                  <a:cubicBezTo>
                    <a:pt x="71673" y="30153"/>
                    <a:pt x="69363" y="31308"/>
                    <a:pt x="67661" y="32281"/>
                  </a:cubicBezTo>
                  <a:cubicBezTo>
                    <a:pt x="67600" y="31916"/>
                    <a:pt x="67570" y="31612"/>
                    <a:pt x="67509" y="31277"/>
                  </a:cubicBezTo>
                  <a:cubicBezTo>
                    <a:pt x="66932" y="27964"/>
                    <a:pt x="65321" y="24408"/>
                    <a:pt x="62524" y="20001"/>
                  </a:cubicBezTo>
                  <a:cubicBezTo>
                    <a:pt x="60214" y="16384"/>
                    <a:pt x="59242" y="10426"/>
                    <a:pt x="59029" y="8724"/>
                  </a:cubicBezTo>
                  <a:cubicBezTo>
                    <a:pt x="58938" y="8146"/>
                    <a:pt x="58907" y="7842"/>
                    <a:pt x="58907" y="7812"/>
                  </a:cubicBezTo>
                  <a:lnTo>
                    <a:pt x="58117" y="0"/>
                  </a:ln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dirty="0"/>
            </a:p>
          </p:txBody>
        </p:sp>
        <p:grpSp>
          <p:nvGrpSpPr>
            <p:cNvPr id="11" name="Google Shape;1942;p69">
              <a:extLst>
                <a:ext uri="{FF2B5EF4-FFF2-40B4-BE49-F238E27FC236}">
                  <a16:creationId xmlns:a16="http://schemas.microsoft.com/office/drawing/2014/main" id="{D7371CBE-2F02-4FDC-AFFF-F95664000089}"/>
                </a:ext>
              </a:extLst>
            </p:cNvPr>
            <p:cNvGrpSpPr/>
            <p:nvPr/>
          </p:nvGrpSpPr>
          <p:grpSpPr>
            <a:xfrm>
              <a:off x="857050" y="3539150"/>
              <a:ext cx="2032725" cy="1683925"/>
              <a:chOff x="857050" y="3539150"/>
              <a:chExt cx="2032725" cy="1683925"/>
            </a:xfrm>
          </p:grpSpPr>
          <p:sp>
            <p:nvSpPr>
              <p:cNvPr id="12" name="Google Shape;1943;p69">
                <a:extLst>
                  <a:ext uri="{FF2B5EF4-FFF2-40B4-BE49-F238E27FC236}">
                    <a16:creationId xmlns:a16="http://schemas.microsoft.com/office/drawing/2014/main" id="{A607F18D-0B77-47FC-BF8F-2E0FCA5A2675}"/>
                  </a:ext>
                </a:extLst>
              </p:cNvPr>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417" y="23709"/>
                    </a:cubicBezTo>
                    <a:cubicBezTo>
                      <a:pt x="16870" y="20639"/>
                      <a:pt x="15199" y="17295"/>
                      <a:pt x="13010" y="13861"/>
                    </a:cubicBezTo>
                    <a:cubicBezTo>
                      <a:pt x="10335" y="9727"/>
                      <a:pt x="9271" y="3465"/>
                      <a:pt x="8937" y="1034"/>
                    </a:cubicBezTo>
                    <a:cubicBezTo>
                      <a:pt x="8846" y="396"/>
                      <a:pt x="8815" y="0"/>
                      <a:pt x="8815"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dirty="0"/>
              </a:p>
            </p:txBody>
          </p:sp>
          <p:sp>
            <p:nvSpPr>
              <p:cNvPr id="13" name="Google Shape;1944;p69">
                <a:extLst>
                  <a:ext uri="{FF2B5EF4-FFF2-40B4-BE49-F238E27FC236}">
                    <a16:creationId xmlns:a16="http://schemas.microsoft.com/office/drawing/2014/main" id="{3601E12B-C875-4012-8A3A-07EA603D713C}"/>
                  </a:ext>
                </a:extLst>
              </p:cNvPr>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387" y="23709"/>
                    </a:cubicBezTo>
                    <a:lnTo>
                      <a:pt x="17387" y="23709"/>
                    </a:lnTo>
                    <a:cubicBezTo>
                      <a:pt x="17326" y="23983"/>
                      <a:pt x="17265" y="24195"/>
                      <a:pt x="17174" y="24469"/>
                    </a:cubicBezTo>
                    <a:cubicBezTo>
                      <a:pt x="16597" y="26080"/>
                      <a:pt x="16901" y="27660"/>
                      <a:pt x="15168" y="28268"/>
                    </a:cubicBezTo>
                    <a:cubicBezTo>
                      <a:pt x="14878" y="28372"/>
                      <a:pt x="14615" y="28418"/>
                      <a:pt x="14371" y="28418"/>
                    </a:cubicBezTo>
                    <a:cubicBezTo>
                      <a:pt x="13190" y="28418"/>
                      <a:pt x="12478" y="27327"/>
                      <a:pt x="11369" y="26445"/>
                    </a:cubicBezTo>
                    <a:cubicBezTo>
                      <a:pt x="8815" y="24408"/>
                      <a:pt x="7873" y="20153"/>
                      <a:pt x="7326" y="17052"/>
                    </a:cubicBezTo>
                    <a:cubicBezTo>
                      <a:pt x="6475" y="11885"/>
                      <a:pt x="6627" y="5897"/>
                      <a:pt x="8937" y="1034"/>
                    </a:cubicBezTo>
                    <a:cubicBezTo>
                      <a:pt x="8846" y="396"/>
                      <a:pt x="8815" y="0"/>
                      <a:pt x="8815"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14" name="Google Shape;1945;p69">
                <a:extLst>
                  <a:ext uri="{FF2B5EF4-FFF2-40B4-BE49-F238E27FC236}">
                    <a16:creationId xmlns:a16="http://schemas.microsoft.com/office/drawing/2014/main" id="{23D1C916-AAA1-4539-87C0-0403A0A06D83}"/>
                  </a:ext>
                </a:extLst>
              </p:cNvPr>
              <p:cNvSpPr/>
              <p:nvPr/>
            </p:nvSpPr>
            <p:spPr>
              <a:xfrm>
                <a:off x="2233975" y="4044475"/>
                <a:ext cx="655800" cy="549425"/>
              </a:xfrm>
              <a:custGeom>
                <a:avLst/>
                <a:gdLst/>
                <a:ahLst/>
                <a:cxnLst/>
                <a:rect l="l" t="t" r="r" b="b"/>
                <a:pathLst>
                  <a:path w="26232" h="21977" extrusionOk="0">
                    <a:moveTo>
                      <a:pt x="26232" y="0"/>
                    </a:moveTo>
                    <a:cubicBezTo>
                      <a:pt x="26231" y="1"/>
                      <a:pt x="22189" y="1612"/>
                      <a:pt x="17660" y="3678"/>
                    </a:cubicBezTo>
                    <a:cubicBezTo>
                      <a:pt x="13405" y="5624"/>
                      <a:pt x="8815" y="7994"/>
                      <a:pt x="6900" y="9697"/>
                    </a:cubicBezTo>
                    <a:cubicBezTo>
                      <a:pt x="3040" y="13223"/>
                      <a:pt x="0" y="21976"/>
                      <a:pt x="0" y="21976"/>
                    </a:cubicBezTo>
                    <a:cubicBezTo>
                      <a:pt x="0" y="21976"/>
                      <a:pt x="4924" y="21429"/>
                      <a:pt x="9727" y="20153"/>
                    </a:cubicBezTo>
                    <a:cubicBezTo>
                      <a:pt x="12402" y="19423"/>
                      <a:pt x="15076" y="18420"/>
                      <a:pt x="16779" y="17144"/>
                    </a:cubicBezTo>
                    <a:cubicBezTo>
                      <a:pt x="21581" y="13557"/>
                      <a:pt x="26231" y="1"/>
                      <a:pt x="26232"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dirty="0"/>
              </a:p>
            </p:txBody>
          </p:sp>
          <p:sp>
            <p:nvSpPr>
              <p:cNvPr id="15" name="Google Shape;1946;p69">
                <a:extLst>
                  <a:ext uri="{FF2B5EF4-FFF2-40B4-BE49-F238E27FC236}">
                    <a16:creationId xmlns:a16="http://schemas.microsoft.com/office/drawing/2014/main" id="{F197C20B-842F-4EC6-84E2-A6814678BDBC}"/>
                  </a:ext>
                </a:extLst>
              </p:cNvPr>
              <p:cNvSpPr/>
              <p:nvPr/>
            </p:nvSpPr>
            <p:spPr>
              <a:xfrm>
                <a:off x="2233975" y="4136425"/>
                <a:ext cx="441500" cy="457475"/>
              </a:xfrm>
              <a:custGeom>
                <a:avLst/>
                <a:gdLst/>
                <a:ahLst/>
                <a:cxnLst/>
                <a:rect l="l" t="t" r="r" b="b"/>
                <a:pathLst>
                  <a:path w="17660" h="18299" extrusionOk="0">
                    <a:moveTo>
                      <a:pt x="17660" y="0"/>
                    </a:moveTo>
                    <a:lnTo>
                      <a:pt x="17660" y="0"/>
                    </a:lnTo>
                    <a:cubicBezTo>
                      <a:pt x="13405" y="1946"/>
                      <a:pt x="8815" y="4316"/>
                      <a:pt x="6900" y="6019"/>
                    </a:cubicBezTo>
                    <a:cubicBezTo>
                      <a:pt x="3040" y="9545"/>
                      <a:pt x="0" y="18298"/>
                      <a:pt x="0" y="18298"/>
                    </a:cubicBezTo>
                    <a:cubicBezTo>
                      <a:pt x="0" y="18298"/>
                      <a:pt x="4924" y="17751"/>
                      <a:pt x="9727" y="16475"/>
                    </a:cubicBezTo>
                    <a:cubicBezTo>
                      <a:pt x="9605" y="16353"/>
                      <a:pt x="9453" y="16232"/>
                      <a:pt x="9332" y="16110"/>
                    </a:cubicBezTo>
                    <a:cubicBezTo>
                      <a:pt x="5684" y="12584"/>
                      <a:pt x="10061" y="6748"/>
                      <a:pt x="12766" y="4013"/>
                    </a:cubicBezTo>
                    <a:cubicBezTo>
                      <a:pt x="14286" y="2432"/>
                      <a:pt x="15958" y="1155"/>
                      <a:pt x="17660"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16" name="Google Shape;1947;p69">
                <a:extLst>
                  <a:ext uri="{FF2B5EF4-FFF2-40B4-BE49-F238E27FC236}">
                    <a16:creationId xmlns:a16="http://schemas.microsoft.com/office/drawing/2014/main" id="{FB83B801-F7B4-4F39-9179-BD0F704A22C5}"/>
                  </a:ext>
                </a:extLst>
              </p:cNvPr>
              <p:cNvSpPr/>
              <p:nvPr/>
            </p:nvSpPr>
            <p:spPr>
              <a:xfrm>
                <a:off x="1145050" y="4382125"/>
                <a:ext cx="1150825" cy="632000"/>
              </a:xfrm>
              <a:custGeom>
                <a:avLst/>
                <a:gdLst/>
                <a:ahLst/>
                <a:cxnLst/>
                <a:rect l="l" t="t" r="r" b="b"/>
                <a:pathLst>
                  <a:path w="46033" h="25280" extrusionOk="0">
                    <a:moveTo>
                      <a:pt x="45738" y="0"/>
                    </a:moveTo>
                    <a:cubicBezTo>
                      <a:pt x="45548" y="0"/>
                      <a:pt x="45297" y="215"/>
                      <a:pt x="45138" y="598"/>
                    </a:cubicBezTo>
                    <a:cubicBezTo>
                      <a:pt x="42858" y="6100"/>
                      <a:pt x="41034" y="11236"/>
                      <a:pt x="37052" y="15917"/>
                    </a:cubicBezTo>
                    <a:cubicBezTo>
                      <a:pt x="33709" y="19778"/>
                      <a:pt x="28420" y="23364"/>
                      <a:pt x="22797" y="23364"/>
                    </a:cubicBezTo>
                    <a:cubicBezTo>
                      <a:pt x="17356" y="23364"/>
                      <a:pt x="11064" y="21845"/>
                      <a:pt x="7508" y="17620"/>
                    </a:cubicBezTo>
                    <a:cubicBezTo>
                      <a:pt x="4924" y="14550"/>
                      <a:pt x="2310" y="9899"/>
                      <a:pt x="1733" y="1662"/>
                    </a:cubicBezTo>
                    <a:cubicBezTo>
                      <a:pt x="1718" y="1506"/>
                      <a:pt x="1465" y="1429"/>
                      <a:pt x="1193" y="1429"/>
                    </a:cubicBezTo>
                    <a:cubicBezTo>
                      <a:pt x="883" y="1429"/>
                      <a:pt x="549" y="1528"/>
                      <a:pt x="517" y="1723"/>
                    </a:cubicBezTo>
                    <a:cubicBezTo>
                      <a:pt x="0" y="7315"/>
                      <a:pt x="2097" y="13638"/>
                      <a:pt x="5380" y="17923"/>
                    </a:cubicBezTo>
                    <a:cubicBezTo>
                      <a:pt x="8967" y="22604"/>
                      <a:pt x="15046" y="25279"/>
                      <a:pt x="22523" y="25279"/>
                    </a:cubicBezTo>
                    <a:cubicBezTo>
                      <a:pt x="35046" y="25279"/>
                      <a:pt x="44408" y="12118"/>
                      <a:pt x="45989" y="568"/>
                    </a:cubicBezTo>
                    <a:cubicBezTo>
                      <a:pt x="46032" y="177"/>
                      <a:pt x="45910" y="0"/>
                      <a:pt x="45738"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17" name="Google Shape;1948;p69">
                <a:extLst>
                  <a:ext uri="{FF2B5EF4-FFF2-40B4-BE49-F238E27FC236}">
                    <a16:creationId xmlns:a16="http://schemas.microsoft.com/office/drawing/2014/main" id="{67F94D00-E8CA-4FB9-8E0E-D9921406AB41}"/>
                  </a:ext>
                </a:extLst>
              </p:cNvPr>
              <p:cNvSpPr/>
              <p:nvPr/>
            </p:nvSpPr>
            <p:spPr>
              <a:xfrm>
                <a:off x="1075900" y="4376675"/>
                <a:ext cx="176300" cy="66125"/>
              </a:xfrm>
              <a:custGeom>
                <a:avLst/>
                <a:gdLst/>
                <a:ahLst/>
                <a:cxnLst/>
                <a:rect l="l" t="t" r="r" b="b"/>
                <a:pathLst>
                  <a:path w="7052" h="2645" extrusionOk="0">
                    <a:moveTo>
                      <a:pt x="6314" y="1"/>
                    </a:moveTo>
                    <a:cubicBezTo>
                      <a:pt x="5894" y="1"/>
                      <a:pt x="5212" y="44"/>
                      <a:pt x="4438" y="87"/>
                    </a:cubicBezTo>
                    <a:cubicBezTo>
                      <a:pt x="2766" y="208"/>
                      <a:pt x="730" y="390"/>
                      <a:pt x="578" y="421"/>
                    </a:cubicBezTo>
                    <a:cubicBezTo>
                      <a:pt x="0" y="573"/>
                      <a:pt x="334" y="2305"/>
                      <a:pt x="730" y="2549"/>
                    </a:cubicBezTo>
                    <a:cubicBezTo>
                      <a:pt x="820" y="2616"/>
                      <a:pt x="1226" y="2645"/>
                      <a:pt x="1790" y="2645"/>
                    </a:cubicBezTo>
                    <a:cubicBezTo>
                      <a:pt x="3501" y="2645"/>
                      <a:pt x="6664" y="2382"/>
                      <a:pt x="6869" y="2153"/>
                    </a:cubicBezTo>
                    <a:cubicBezTo>
                      <a:pt x="6930" y="2032"/>
                      <a:pt x="7021" y="1637"/>
                      <a:pt x="7021" y="1272"/>
                    </a:cubicBezTo>
                    <a:cubicBezTo>
                      <a:pt x="7052" y="694"/>
                      <a:pt x="6930" y="26"/>
                      <a:pt x="6687" y="26"/>
                    </a:cubicBezTo>
                    <a:cubicBezTo>
                      <a:pt x="6616" y="8"/>
                      <a:pt x="6487" y="1"/>
                      <a:pt x="6314"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18" name="Google Shape;1949;p69">
                <a:extLst>
                  <a:ext uri="{FF2B5EF4-FFF2-40B4-BE49-F238E27FC236}">
                    <a16:creationId xmlns:a16="http://schemas.microsoft.com/office/drawing/2014/main" id="{3EA729A3-5929-4C1D-884C-5B4F8CFA230D}"/>
                  </a:ext>
                </a:extLst>
              </p:cNvPr>
              <p:cNvSpPr/>
              <p:nvPr/>
            </p:nvSpPr>
            <p:spPr>
              <a:xfrm>
                <a:off x="1075900" y="4378825"/>
                <a:ext cx="175550" cy="63975"/>
              </a:xfrm>
              <a:custGeom>
                <a:avLst/>
                <a:gdLst/>
                <a:ahLst/>
                <a:cxnLst/>
                <a:rect l="l" t="t" r="r" b="b"/>
                <a:pathLst>
                  <a:path w="7022" h="2559" extrusionOk="0">
                    <a:moveTo>
                      <a:pt x="4438" y="1"/>
                    </a:moveTo>
                    <a:lnTo>
                      <a:pt x="4438" y="1"/>
                    </a:lnTo>
                    <a:cubicBezTo>
                      <a:pt x="2766" y="122"/>
                      <a:pt x="730" y="304"/>
                      <a:pt x="578" y="335"/>
                    </a:cubicBezTo>
                    <a:cubicBezTo>
                      <a:pt x="0" y="487"/>
                      <a:pt x="334" y="2219"/>
                      <a:pt x="730" y="2463"/>
                    </a:cubicBezTo>
                    <a:cubicBezTo>
                      <a:pt x="820" y="2530"/>
                      <a:pt x="1226" y="2559"/>
                      <a:pt x="1790" y="2559"/>
                    </a:cubicBezTo>
                    <a:cubicBezTo>
                      <a:pt x="3501" y="2559"/>
                      <a:pt x="6664" y="2296"/>
                      <a:pt x="6869" y="2067"/>
                    </a:cubicBezTo>
                    <a:cubicBezTo>
                      <a:pt x="6930" y="1946"/>
                      <a:pt x="7021" y="1551"/>
                      <a:pt x="7021" y="1186"/>
                    </a:cubicBezTo>
                    <a:lnTo>
                      <a:pt x="7021" y="1186"/>
                    </a:lnTo>
                    <a:cubicBezTo>
                      <a:pt x="5959" y="1335"/>
                      <a:pt x="5191" y="1397"/>
                      <a:pt x="4646" y="1397"/>
                    </a:cubicBezTo>
                    <a:cubicBezTo>
                      <a:pt x="2198" y="1397"/>
                      <a:pt x="4264" y="150"/>
                      <a:pt x="443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19" name="Google Shape;1950;p69">
                <a:extLst>
                  <a:ext uri="{FF2B5EF4-FFF2-40B4-BE49-F238E27FC236}">
                    <a16:creationId xmlns:a16="http://schemas.microsoft.com/office/drawing/2014/main" id="{C291B6B6-AFC9-4167-91AF-C9C2D7E1A0AD}"/>
                  </a:ext>
                </a:extLst>
              </p:cNvPr>
              <p:cNvSpPr/>
              <p:nvPr/>
            </p:nvSpPr>
            <p:spPr>
              <a:xfrm>
                <a:off x="1084250" y="4434875"/>
                <a:ext cx="177075" cy="66775"/>
              </a:xfrm>
              <a:custGeom>
                <a:avLst/>
                <a:gdLst/>
                <a:ahLst/>
                <a:cxnLst/>
                <a:rect l="l" t="t" r="r" b="b"/>
                <a:pathLst>
                  <a:path w="7083" h="2671" extrusionOk="0">
                    <a:moveTo>
                      <a:pt x="6438" y="0"/>
                    </a:moveTo>
                    <a:cubicBezTo>
                      <a:pt x="5944" y="0"/>
                      <a:pt x="4806" y="59"/>
                      <a:pt x="3648" y="160"/>
                    </a:cubicBezTo>
                    <a:cubicBezTo>
                      <a:pt x="2189" y="251"/>
                      <a:pt x="730" y="433"/>
                      <a:pt x="578" y="464"/>
                    </a:cubicBezTo>
                    <a:cubicBezTo>
                      <a:pt x="0" y="616"/>
                      <a:pt x="335" y="2318"/>
                      <a:pt x="730" y="2591"/>
                    </a:cubicBezTo>
                    <a:cubicBezTo>
                      <a:pt x="813" y="2647"/>
                      <a:pt x="1166" y="2671"/>
                      <a:pt x="1663" y="2671"/>
                    </a:cubicBezTo>
                    <a:cubicBezTo>
                      <a:pt x="3338" y="2671"/>
                      <a:pt x="6659" y="2400"/>
                      <a:pt x="6870" y="2166"/>
                    </a:cubicBezTo>
                    <a:cubicBezTo>
                      <a:pt x="6931" y="2135"/>
                      <a:pt x="6931" y="2044"/>
                      <a:pt x="6961" y="1953"/>
                    </a:cubicBezTo>
                    <a:cubicBezTo>
                      <a:pt x="7083" y="1376"/>
                      <a:pt x="7022" y="38"/>
                      <a:pt x="6657" y="8"/>
                    </a:cubicBezTo>
                    <a:cubicBezTo>
                      <a:pt x="6615" y="3"/>
                      <a:pt x="6541" y="0"/>
                      <a:pt x="6438"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0" name="Google Shape;1951;p69">
                <a:extLst>
                  <a:ext uri="{FF2B5EF4-FFF2-40B4-BE49-F238E27FC236}">
                    <a16:creationId xmlns:a16="http://schemas.microsoft.com/office/drawing/2014/main" id="{4C89BC70-453B-42B4-8D7A-1E1D61CDF1A6}"/>
                  </a:ext>
                </a:extLst>
              </p:cNvPr>
              <p:cNvSpPr/>
              <p:nvPr/>
            </p:nvSpPr>
            <p:spPr>
              <a:xfrm>
                <a:off x="1084250" y="4438850"/>
                <a:ext cx="174050" cy="62800"/>
              </a:xfrm>
              <a:custGeom>
                <a:avLst/>
                <a:gdLst/>
                <a:ahLst/>
                <a:cxnLst/>
                <a:rect l="l" t="t" r="r" b="b"/>
                <a:pathLst>
                  <a:path w="6962" h="2512" extrusionOk="0">
                    <a:moveTo>
                      <a:pt x="3648" y="1"/>
                    </a:moveTo>
                    <a:cubicBezTo>
                      <a:pt x="2189" y="92"/>
                      <a:pt x="730" y="274"/>
                      <a:pt x="578" y="305"/>
                    </a:cubicBezTo>
                    <a:cubicBezTo>
                      <a:pt x="0" y="457"/>
                      <a:pt x="335" y="2159"/>
                      <a:pt x="730" y="2432"/>
                    </a:cubicBezTo>
                    <a:cubicBezTo>
                      <a:pt x="813" y="2488"/>
                      <a:pt x="1166" y="2512"/>
                      <a:pt x="1663" y="2512"/>
                    </a:cubicBezTo>
                    <a:cubicBezTo>
                      <a:pt x="3338" y="2512"/>
                      <a:pt x="6659" y="2241"/>
                      <a:pt x="6870" y="2007"/>
                    </a:cubicBezTo>
                    <a:cubicBezTo>
                      <a:pt x="6931" y="1976"/>
                      <a:pt x="6931" y="1885"/>
                      <a:pt x="6961" y="1794"/>
                    </a:cubicBezTo>
                    <a:cubicBezTo>
                      <a:pt x="6718" y="1794"/>
                      <a:pt x="6535" y="1794"/>
                      <a:pt x="6353" y="1855"/>
                    </a:cubicBezTo>
                    <a:cubicBezTo>
                      <a:pt x="6284" y="1856"/>
                      <a:pt x="6216" y="1856"/>
                      <a:pt x="6150" y="1856"/>
                    </a:cubicBezTo>
                    <a:cubicBezTo>
                      <a:pt x="2442" y="1856"/>
                      <a:pt x="3558" y="210"/>
                      <a:pt x="364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1" name="Google Shape;1952;p69">
                <a:extLst>
                  <a:ext uri="{FF2B5EF4-FFF2-40B4-BE49-F238E27FC236}">
                    <a16:creationId xmlns:a16="http://schemas.microsoft.com/office/drawing/2014/main" id="{AD8B8137-6061-421E-AE51-343F4AA799A8}"/>
                  </a:ext>
                </a:extLst>
              </p:cNvPr>
              <p:cNvSpPr/>
              <p:nvPr/>
            </p:nvSpPr>
            <p:spPr>
              <a:xfrm>
                <a:off x="943675" y="4088550"/>
                <a:ext cx="414150" cy="312725"/>
              </a:xfrm>
              <a:custGeom>
                <a:avLst/>
                <a:gdLst/>
                <a:ahLst/>
                <a:cxnLst/>
                <a:rect l="l" t="t" r="r" b="b"/>
                <a:pathLst>
                  <a:path w="16566" h="12509" extrusionOk="0">
                    <a:moveTo>
                      <a:pt x="16566" y="0"/>
                    </a:moveTo>
                    <a:lnTo>
                      <a:pt x="7599" y="365"/>
                    </a:lnTo>
                    <a:lnTo>
                      <a:pt x="0" y="669"/>
                    </a:lnTo>
                    <a:cubicBezTo>
                      <a:pt x="0" y="669"/>
                      <a:pt x="456" y="9332"/>
                      <a:pt x="2827" y="11247"/>
                    </a:cubicBezTo>
                    <a:cubicBezTo>
                      <a:pt x="3878" y="12104"/>
                      <a:pt x="6087" y="12509"/>
                      <a:pt x="8326" y="12509"/>
                    </a:cubicBezTo>
                    <a:cubicBezTo>
                      <a:pt x="11007" y="12509"/>
                      <a:pt x="13731" y="11928"/>
                      <a:pt x="14560" y="10852"/>
                    </a:cubicBezTo>
                    <a:cubicBezTo>
                      <a:pt x="14894" y="10396"/>
                      <a:pt x="15198" y="9514"/>
                      <a:pt x="15472" y="8450"/>
                    </a:cubicBezTo>
                    <a:cubicBezTo>
                      <a:pt x="16262" y="5107"/>
                      <a:pt x="16566" y="0"/>
                      <a:pt x="1656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dirty="0"/>
              </a:p>
            </p:txBody>
          </p:sp>
          <p:sp>
            <p:nvSpPr>
              <p:cNvPr id="22" name="Google Shape;1953;p69">
                <a:extLst>
                  <a:ext uri="{FF2B5EF4-FFF2-40B4-BE49-F238E27FC236}">
                    <a16:creationId xmlns:a16="http://schemas.microsoft.com/office/drawing/2014/main" id="{D48BD28D-DC5F-4542-9E12-9A8FF39ADA5E}"/>
                  </a:ext>
                </a:extLst>
              </p:cNvPr>
              <p:cNvSpPr/>
              <p:nvPr/>
            </p:nvSpPr>
            <p:spPr>
              <a:xfrm>
                <a:off x="943675" y="4096900"/>
                <a:ext cx="386800" cy="303500"/>
              </a:xfrm>
              <a:custGeom>
                <a:avLst/>
                <a:gdLst/>
                <a:ahLst/>
                <a:cxnLst/>
                <a:rect l="l" t="t" r="r" b="b"/>
                <a:pathLst>
                  <a:path w="15472" h="12140" extrusionOk="0">
                    <a:moveTo>
                      <a:pt x="7599" y="1"/>
                    </a:moveTo>
                    <a:lnTo>
                      <a:pt x="0" y="305"/>
                    </a:lnTo>
                    <a:cubicBezTo>
                      <a:pt x="0" y="305"/>
                      <a:pt x="456" y="8967"/>
                      <a:pt x="2827" y="10852"/>
                    </a:cubicBezTo>
                    <a:cubicBezTo>
                      <a:pt x="3883" y="11728"/>
                      <a:pt x="6109" y="12139"/>
                      <a:pt x="8359" y="12139"/>
                    </a:cubicBezTo>
                    <a:cubicBezTo>
                      <a:pt x="11030" y="12139"/>
                      <a:pt x="13735" y="11559"/>
                      <a:pt x="14560" y="10487"/>
                    </a:cubicBezTo>
                    <a:cubicBezTo>
                      <a:pt x="14894" y="10031"/>
                      <a:pt x="15198" y="9150"/>
                      <a:pt x="15472" y="8086"/>
                    </a:cubicBezTo>
                    <a:lnTo>
                      <a:pt x="15472" y="8086"/>
                    </a:lnTo>
                    <a:cubicBezTo>
                      <a:pt x="14073" y="8885"/>
                      <a:pt x="12596" y="9500"/>
                      <a:pt x="11126" y="9500"/>
                    </a:cubicBezTo>
                    <a:cubicBezTo>
                      <a:pt x="10360" y="9500"/>
                      <a:pt x="9595" y="9333"/>
                      <a:pt x="8845" y="8937"/>
                    </a:cubicBezTo>
                    <a:cubicBezTo>
                      <a:pt x="5350" y="7053"/>
                      <a:pt x="5502" y="2736"/>
                      <a:pt x="7599"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3" name="Google Shape;1954;p69">
                <a:extLst>
                  <a:ext uri="{FF2B5EF4-FFF2-40B4-BE49-F238E27FC236}">
                    <a16:creationId xmlns:a16="http://schemas.microsoft.com/office/drawing/2014/main" id="{D927A90A-5C03-4A22-8FB8-09BE52C8917B}"/>
                  </a:ext>
                </a:extLst>
              </p:cNvPr>
              <p:cNvSpPr/>
              <p:nvPr/>
            </p:nvSpPr>
            <p:spPr>
              <a:xfrm>
                <a:off x="950725" y="3630775"/>
                <a:ext cx="123675" cy="327100"/>
              </a:xfrm>
              <a:custGeom>
                <a:avLst/>
                <a:gdLst/>
                <a:ahLst/>
                <a:cxnLst/>
                <a:rect l="l" t="t" r="r" b="b"/>
                <a:pathLst>
                  <a:path w="4947" h="13084" extrusionOk="0">
                    <a:moveTo>
                      <a:pt x="2384" y="0"/>
                    </a:moveTo>
                    <a:cubicBezTo>
                      <a:pt x="1213" y="0"/>
                      <a:pt x="1" y="949"/>
                      <a:pt x="83" y="2415"/>
                    </a:cubicBezTo>
                    <a:cubicBezTo>
                      <a:pt x="265" y="5120"/>
                      <a:pt x="752" y="13083"/>
                      <a:pt x="752" y="13083"/>
                    </a:cubicBezTo>
                    <a:lnTo>
                      <a:pt x="4946" y="12901"/>
                    </a:lnTo>
                    <a:cubicBezTo>
                      <a:pt x="4946" y="12901"/>
                      <a:pt x="4733" y="6032"/>
                      <a:pt x="4460" y="2293"/>
                    </a:cubicBezTo>
                    <a:cubicBezTo>
                      <a:pt x="4335" y="678"/>
                      <a:pt x="3374" y="0"/>
                      <a:pt x="2384"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4" name="Google Shape;1955;p69">
                <a:extLst>
                  <a:ext uri="{FF2B5EF4-FFF2-40B4-BE49-F238E27FC236}">
                    <a16:creationId xmlns:a16="http://schemas.microsoft.com/office/drawing/2014/main" id="{2732117B-DCCD-4BE2-A2F2-B293A88DAFD3}"/>
                  </a:ext>
                </a:extLst>
              </p:cNvPr>
              <p:cNvSpPr/>
              <p:nvPr/>
            </p:nvSpPr>
            <p:spPr>
              <a:xfrm>
                <a:off x="1218300" y="3619225"/>
                <a:ext cx="115975" cy="325725"/>
              </a:xfrm>
              <a:custGeom>
                <a:avLst/>
                <a:gdLst/>
                <a:ahLst/>
                <a:cxnLst/>
                <a:rect l="l" t="t" r="r" b="b"/>
                <a:pathLst>
                  <a:path w="4639" h="13029" extrusionOk="0">
                    <a:moveTo>
                      <a:pt x="2336" y="1"/>
                    </a:moveTo>
                    <a:cubicBezTo>
                      <a:pt x="1189" y="1"/>
                      <a:pt x="0" y="917"/>
                      <a:pt x="49" y="2360"/>
                    </a:cubicBezTo>
                    <a:cubicBezTo>
                      <a:pt x="110" y="5035"/>
                      <a:pt x="414" y="13029"/>
                      <a:pt x="414" y="13029"/>
                    </a:cubicBezTo>
                    <a:lnTo>
                      <a:pt x="4639" y="12998"/>
                    </a:lnTo>
                    <a:cubicBezTo>
                      <a:pt x="4639" y="12998"/>
                      <a:pt x="4608" y="6068"/>
                      <a:pt x="4395" y="2360"/>
                    </a:cubicBezTo>
                    <a:cubicBezTo>
                      <a:pt x="4310" y="701"/>
                      <a:pt x="3339" y="1"/>
                      <a:pt x="2336"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5" name="Google Shape;1956;p69">
                <a:extLst>
                  <a:ext uri="{FF2B5EF4-FFF2-40B4-BE49-F238E27FC236}">
                    <a16:creationId xmlns:a16="http://schemas.microsoft.com/office/drawing/2014/main" id="{3D3B8E0A-BF75-4524-B4ED-62DDFA7269FC}"/>
                  </a:ext>
                </a:extLst>
              </p:cNvPr>
              <p:cNvSpPr/>
              <p:nvPr/>
            </p:nvSpPr>
            <p:spPr>
              <a:xfrm>
                <a:off x="857050" y="3864700"/>
                <a:ext cx="595000" cy="286575"/>
              </a:xfrm>
              <a:custGeom>
                <a:avLst/>
                <a:gdLst/>
                <a:ahLst/>
                <a:cxnLst/>
                <a:rect l="l" t="t" r="r" b="b"/>
                <a:pathLst>
                  <a:path w="23800" h="11463" extrusionOk="0">
                    <a:moveTo>
                      <a:pt x="21069" y="1"/>
                    </a:moveTo>
                    <a:cubicBezTo>
                      <a:pt x="19133" y="1"/>
                      <a:pt x="15996" y="73"/>
                      <a:pt x="12736" y="170"/>
                    </a:cubicBezTo>
                    <a:cubicBezTo>
                      <a:pt x="6930" y="352"/>
                      <a:pt x="760" y="687"/>
                      <a:pt x="608" y="991"/>
                    </a:cubicBezTo>
                    <a:cubicBezTo>
                      <a:pt x="0" y="2207"/>
                      <a:pt x="304" y="10413"/>
                      <a:pt x="1003" y="11143"/>
                    </a:cubicBezTo>
                    <a:cubicBezTo>
                      <a:pt x="1203" y="11371"/>
                      <a:pt x="3348" y="11463"/>
                      <a:pt x="6229" y="11463"/>
                    </a:cubicBezTo>
                    <a:cubicBezTo>
                      <a:pt x="12551" y="11463"/>
                      <a:pt x="22414" y="11023"/>
                      <a:pt x="23040" y="10626"/>
                    </a:cubicBezTo>
                    <a:cubicBezTo>
                      <a:pt x="23253" y="10413"/>
                      <a:pt x="23405" y="9654"/>
                      <a:pt x="23526" y="8590"/>
                    </a:cubicBezTo>
                    <a:cubicBezTo>
                      <a:pt x="23800" y="5611"/>
                      <a:pt x="23557" y="292"/>
                      <a:pt x="23010" y="79"/>
                    </a:cubicBezTo>
                    <a:cubicBezTo>
                      <a:pt x="22878" y="24"/>
                      <a:pt x="22166" y="1"/>
                      <a:pt x="21069"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dirty="0"/>
              </a:p>
            </p:txBody>
          </p:sp>
          <p:sp>
            <p:nvSpPr>
              <p:cNvPr id="26" name="Google Shape;1957;p69">
                <a:extLst>
                  <a:ext uri="{FF2B5EF4-FFF2-40B4-BE49-F238E27FC236}">
                    <a16:creationId xmlns:a16="http://schemas.microsoft.com/office/drawing/2014/main" id="{1CECB036-4D54-4872-BE11-6B67920856FC}"/>
                  </a:ext>
                </a:extLst>
              </p:cNvPr>
              <p:cNvSpPr/>
              <p:nvPr/>
            </p:nvSpPr>
            <p:spPr>
              <a:xfrm>
                <a:off x="857050" y="3868950"/>
                <a:ext cx="588175" cy="282325"/>
              </a:xfrm>
              <a:custGeom>
                <a:avLst/>
                <a:gdLst/>
                <a:ahLst/>
                <a:cxnLst/>
                <a:rect l="l" t="t" r="r" b="b"/>
                <a:pathLst>
                  <a:path w="23527" h="11293" extrusionOk="0">
                    <a:moveTo>
                      <a:pt x="12736" y="0"/>
                    </a:moveTo>
                    <a:lnTo>
                      <a:pt x="12736" y="0"/>
                    </a:lnTo>
                    <a:cubicBezTo>
                      <a:pt x="6930" y="182"/>
                      <a:pt x="760" y="517"/>
                      <a:pt x="608" y="821"/>
                    </a:cubicBezTo>
                    <a:cubicBezTo>
                      <a:pt x="0" y="2037"/>
                      <a:pt x="304" y="10243"/>
                      <a:pt x="1003" y="10973"/>
                    </a:cubicBezTo>
                    <a:cubicBezTo>
                      <a:pt x="1203" y="11201"/>
                      <a:pt x="3348" y="11293"/>
                      <a:pt x="6229" y="11293"/>
                    </a:cubicBezTo>
                    <a:cubicBezTo>
                      <a:pt x="12551" y="11293"/>
                      <a:pt x="22414" y="10853"/>
                      <a:pt x="23040" y="10456"/>
                    </a:cubicBezTo>
                    <a:cubicBezTo>
                      <a:pt x="23253" y="10243"/>
                      <a:pt x="23405" y="9484"/>
                      <a:pt x="23526" y="8420"/>
                    </a:cubicBezTo>
                    <a:lnTo>
                      <a:pt x="23526" y="8420"/>
                    </a:lnTo>
                    <a:cubicBezTo>
                      <a:pt x="23070" y="8572"/>
                      <a:pt x="22614" y="8663"/>
                      <a:pt x="22189" y="8724"/>
                    </a:cubicBezTo>
                    <a:cubicBezTo>
                      <a:pt x="20493" y="9028"/>
                      <a:pt x="18797" y="9226"/>
                      <a:pt x="17101" y="9226"/>
                    </a:cubicBezTo>
                    <a:cubicBezTo>
                      <a:pt x="16092" y="9226"/>
                      <a:pt x="15083" y="9156"/>
                      <a:pt x="14073" y="8997"/>
                    </a:cubicBezTo>
                    <a:cubicBezTo>
                      <a:pt x="11946" y="8693"/>
                      <a:pt x="7873" y="7812"/>
                      <a:pt x="6535" y="5806"/>
                    </a:cubicBezTo>
                    <a:cubicBezTo>
                      <a:pt x="4347" y="2493"/>
                      <a:pt x="9544" y="638"/>
                      <a:pt x="1273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7" name="Google Shape;1958;p69">
                <a:extLst>
                  <a:ext uri="{FF2B5EF4-FFF2-40B4-BE49-F238E27FC236}">
                    <a16:creationId xmlns:a16="http://schemas.microsoft.com/office/drawing/2014/main" id="{A4C9ADAD-C4A4-4112-9D55-7BFA95371CA2}"/>
                  </a:ext>
                </a:extLst>
              </p:cNvPr>
              <p:cNvSpPr/>
              <p:nvPr/>
            </p:nvSpPr>
            <p:spPr>
              <a:xfrm>
                <a:off x="2130625" y="3813650"/>
                <a:ext cx="532400" cy="892125"/>
              </a:xfrm>
              <a:custGeom>
                <a:avLst/>
                <a:gdLst/>
                <a:ahLst/>
                <a:cxnLst/>
                <a:rect l="l" t="t" r="r" b="b"/>
                <a:pathLst>
                  <a:path w="21296" h="35685" extrusionOk="0">
                    <a:moveTo>
                      <a:pt x="243" y="1"/>
                    </a:moveTo>
                    <a:cubicBezTo>
                      <a:pt x="228" y="1"/>
                      <a:pt x="213" y="8"/>
                      <a:pt x="213" y="24"/>
                    </a:cubicBezTo>
                    <a:cubicBezTo>
                      <a:pt x="0" y="4644"/>
                      <a:pt x="1155" y="8443"/>
                      <a:pt x="3709" y="12303"/>
                    </a:cubicBezTo>
                    <a:cubicBezTo>
                      <a:pt x="7478" y="18048"/>
                      <a:pt x="5745" y="23671"/>
                      <a:pt x="4165" y="29811"/>
                    </a:cubicBezTo>
                    <a:cubicBezTo>
                      <a:pt x="4134" y="29963"/>
                      <a:pt x="4286" y="30054"/>
                      <a:pt x="4377" y="30054"/>
                    </a:cubicBezTo>
                    <a:cubicBezTo>
                      <a:pt x="3222" y="31726"/>
                      <a:pt x="2158" y="33550"/>
                      <a:pt x="1338" y="35526"/>
                    </a:cubicBezTo>
                    <a:cubicBezTo>
                      <a:pt x="1316" y="35613"/>
                      <a:pt x="1372" y="35684"/>
                      <a:pt x="1428" y="35684"/>
                    </a:cubicBezTo>
                    <a:cubicBezTo>
                      <a:pt x="1450" y="35684"/>
                      <a:pt x="1472" y="35673"/>
                      <a:pt x="1490" y="35647"/>
                    </a:cubicBezTo>
                    <a:cubicBezTo>
                      <a:pt x="4316" y="32152"/>
                      <a:pt x="6718" y="28200"/>
                      <a:pt x="10000" y="25161"/>
                    </a:cubicBezTo>
                    <a:cubicBezTo>
                      <a:pt x="13435" y="22030"/>
                      <a:pt x="17721" y="19933"/>
                      <a:pt x="21216" y="16954"/>
                    </a:cubicBezTo>
                    <a:cubicBezTo>
                      <a:pt x="21295" y="16849"/>
                      <a:pt x="21147" y="16699"/>
                      <a:pt x="21047" y="16699"/>
                    </a:cubicBezTo>
                    <a:cubicBezTo>
                      <a:pt x="21031" y="16699"/>
                      <a:pt x="21016" y="16702"/>
                      <a:pt x="21004" y="16711"/>
                    </a:cubicBezTo>
                    <a:cubicBezTo>
                      <a:pt x="14681" y="19902"/>
                      <a:pt x="8693" y="24006"/>
                      <a:pt x="4560" y="29659"/>
                    </a:cubicBezTo>
                    <a:cubicBezTo>
                      <a:pt x="6566" y="25313"/>
                      <a:pt x="8025" y="20176"/>
                      <a:pt x="6505" y="15434"/>
                    </a:cubicBezTo>
                    <a:cubicBezTo>
                      <a:pt x="5806" y="13215"/>
                      <a:pt x="4286" y="11483"/>
                      <a:pt x="3161" y="9507"/>
                    </a:cubicBezTo>
                    <a:cubicBezTo>
                      <a:pt x="1581" y="6650"/>
                      <a:pt x="578" y="3276"/>
                      <a:pt x="274" y="24"/>
                    </a:cubicBezTo>
                    <a:cubicBezTo>
                      <a:pt x="274" y="8"/>
                      <a:pt x="259" y="1"/>
                      <a:pt x="24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8" name="Google Shape;1959;p69">
                <a:extLst>
                  <a:ext uri="{FF2B5EF4-FFF2-40B4-BE49-F238E27FC236}">
                    <a16:creationId xmlns:a16="http://schemas.microsoft.com/office/drawing/2014/main" id="{BB0333BD-E8BC-4F8B-A8AA-747CA640AD98}"/>
                  </a:ext>
                </a:extLst>
              </p:cNvPr>
              <p:cNvSpPr/>
              <p:nvPr/>
            </p:nvSpPr>
            <p:spPr>
              <a:xfrm>
                <a:off x="1409475" y="4369550"/>
                <a:ext cx="278900" cy="503225"/>
              </a:xfrm>
              <a:custGeom>
                <a:avLst/>
                <a:gdLst/>
                <a:ahLst/>
                <a:cxnLst/>
                <a:rect l="l" t="t" r="r" b="b"/>
                <a:pathLst>
                  <a:path w="11156" h="20129" extrusionOk="0">
                    <a:moveTo>
                      <a:pt x="5862" y="1"/>
                    </a:moveTo>
                    <a:cubicBezTo>
                      <a:pt x="5754" y="1"/>
                      <a:pt x="5645" y="3"/>
                      <a:pt x="5533" y="7"/>
                    </a:cubicBezTo>
                    <a:cubicBezTo>
                      <a:pt x="1095" y="159"/>
                      <a:pt x="1" y="6238"/>
                      <a:pt x="1" y="10037"/>
                    </a:cubicBezTo>
                    <a:cubicBezTo>
                      <a:pt x="1" y="14221"/>
                      <a:pt x="1210" y="20129"/>
                      <a:pt x="5801" y="20129"/>
                    </a:cubicBezTo>
                    <a:cubicBezTo>
                      <a:pt x="5813" y="20129"/>
                      <a:pt x="5825" y="20129"/>
                      <a:pt x="5837" y="20129"/>
                    </a:cubicBezTo>
                    <a:cubicBezTo>
                      <a:pt x="10974" y="20068"/>
                      <a:pt x="11156" y="13290"/>
                      <a:pt x="10974" y="10128"/>
                    </a:cubicBezTo>
                    <a:cubicBezTo>
                      <a:pt x="10974" y="9916"/>
                      <a:pt x="10852" y="9794"/>
                      <a:pt x="10700" y="9733"/>
                    </a:cubicBezTo>
                    <a:cubicBezTo>
                      <a:pt x="10578" y="9612"/>
                      <a:pt x="10396" y="9521"/>
                      <a:pt x="10183" y="9521"/>
                    </a:cubicBezTo>
                    <a:cubicBezTo>
                      <a:pt x="8299" y="9612"/>
                      <a:pt x="6475" y="9673"/>
                      <a:pt x="4621" y="9794"/>
                    </a:cubicBezTo>
                    <a:cubicBezTo>
                      <a:pt x="3750" y="9824"/>
                      <a:pt x="3888" y="11011"/>
                      <a:pt x="4770" y="11011"/>
                    </a:cubicBezTo>
                    <a:cubicBezTo>
                      <a:pt x="4781" y="11011"/>
                      <a:pt x="4792" y="11010"/>
                      <a:pt x="4803" y="11010"/>
                    </a:cubicBezTo>
                    <a:cubicBezTo>
                      <a:pt x="6414" y="10949"/>
                      <a:pt x="8025" y="10858"/>
                      <a:pt x="9636" y="10797"/>
                    </a:cubicBezTo>
                    <a:lnTo>
                      <a:pt x="9636" y="10797"/>
                    </a:lnTo>
                    <a:cubicBezTo>
                      <a:pt x="9667" y="11922"/>
                      <a:pt x="10092" y="18730"/>
                      <a:pt x="5806" y="18730"/>
                    </a:cubicBezTo>
                    <a:cubicBezTo>
                      <a:pt x="2676" y="18730"/>
                      <a:pt x="1521" y="13290"/>
                      <a:pt x="1521" y="10068"/>
                    </a:cubicBezTo>
                    <a:cubicBezTo>
                      <a:pt x="1521" y="8548"/>
                      <a:pt x="2007" y="1435"/>
                      <a:pt x="5958" y="1435"/>
                    </a:cubicBezTo>
                    <a:cubicBezTo>
                      <a:pt x="9028" y="1435"/>
                      <a:pt x="9423" y="3897"/>
                      <a:pt x="9575" y="5478"/>
                    </a:cubicBezTo>
                    <a:cubicBezTo>
                      <a:pt x="9603" y="5835"/>
                      <a:pt x="9898" y="6000"/>
                      <a:pt x="10207" y="6000"/>
                    </a:cubicBezTo>
                    <a:cubicBezTo>
                      <a:pt x="10581" y="6000"/>
                      <a:pt x="10977" y="5759"/>
                      <a:pt x="10943" y="5326"/>
                    </a:cubicBezTo>
                    <a:cubicBezTo>
                      <a:pt x="10736" y="2663"/>
                      <a:pt x="9780" y="1"/>
                      <a:pt x="5862"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29" name="Google Shape;1960;p69">
                <a:extLst>
                  <a:ext uri="{FF2B5EF4-FFF2-40B4-BE49-F238E27FC236}">
                    <a16:creationId xmlns:a16="http://schemas.microsoft.com/office/drawing/2014/main" id="{C823C539-FB31-4D49-9A45-9AF98F233D1F}"/>
                  </a:ext>
                </a:extLst>
              </p:cNvPr>
              <p:cNvSpPr/>
              <p:nvPr/>
            </p:nvSpPr>
            <p:spPr>
              <a:xfrm>
                <a:off x="1723325" y="4375025"/>
                <a:ext cx="302450" cy="496225"/>
              </a:xfrm>
              <a:custGeom>
                <a:avLst/>
                <a:gdLst/>
                <a:ahLst/>
                <a:cxnLst/>
                <a:rect l="l" t="t" r="r" b="b"/>
                <a:pathLst>
                  <a:path w="12098" h="19849" extrusionOk="0">
                    <a:moveTo>
                      <a:pt x="5927" y="1338"/>
                    </a:moveTo>
                    <a:cubicBezTo>
                      <a:pt x="9514" y="1338"/>
                      <a:pt x="9970" y="7326"/>
                      <a:pt x="9970" y="9849"/>
                    </a:cubicBezTo>
                    <a:cubicBezTo>
                      <a:pt x="9940" y="13101"/>
                      <a:pt x="8906" y="18359"/>
                      <a:pt x="5897" y="18359"/>
                    </a:cubicBezTo>
                    <a:cubicBezTo>
                      <a:pt x="2553" y="18359"/>
                      <a:pt x="1520" y="14104"/>
                      <a:pt x="1611" y="9849"/>
                    </a:cubicBezTo>
                    <a:cubicBezTo>
                      <a:pt x="1672" y="5593"/>
                      <a:pt x="2827" y="1338"/>
                      <a:pt x="5927" y="1338"/>
                    </a:cubicBezTo>
                    <a:close/>
                    <a:moveTo>
                      <a:pt x="5836" y="1"/>
                    </a:moveTo>
                    <a:cubicBezTo>
                      <a:pt x="5228" y="31"/>
                      <a:pt x="0" y="122"/>
                      <a:pt x="0" y="10609"/>
                    </a:cubicBezTo>
                    <a:cubicBezTo>
                      <a:pt x="0" y="13861"/>
                      <a:pt x="1216" y="19849"/>
                      <a:pt x="5532" y="19849"/>
                    </a:cubicBezTo>
                    <a:cubicBezTo>
                      <a:pt x="8055" y="19849"/>
                      <a:pt x="11368" y="17904"/>
                      <a:pt x="11368" y="9788"/>
                    </a:cubicBezTo>
                    <a:cubicBezTo>
                      <a:pt x="11368" y="8329"/>
                      <a:pt x="12098" y="1"/>
                      <a:pt x="5836"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30" name="Google Shape;1961;p69">
                <a:extLst>
                  <a:ext uri="{FF2B5EF4-FFF2-40B4-BE49-F238E27FC236}">
                    <a16:creationId xmlns:a16="http://schemas.microsoft.com/office/drawing/2014/main" id="{69D664D7-3364-4D72-81D1-6306F0DAE54F}"/>
                  </a:ext>
                </a:extLst>
              </p:cNvPr>
              <p:cNvSpPr/>
              <p:nvPr/>
            </p:nvSpPr>
            <p:spPr>
              <a:xfrm>
                <a:off x="1273450" y="4978225"/>
                <a:ext cx="137600" cy="144550"/>
              </a:xfrm>
              <a:custGeom>
                <a:avLst/>
                <a:gdLst/>
                <a:ahLst/>
                <a:cxnLst/>
                <a:rect l="l" t="t" r="r" b="b"/>
                <a:pathLst>
                  <a:path w="5504" h="5782" extrusionOk="0">
                    <a:moveTo>
                      <a:pt x="2851" y="0"/>
                    </a:moveTo>
                    <a:cubicBezTo>
                      <a:pt x="2469" y="0"/>
                      <a:pt x="2081" y="86"/>
                      <a:pt x="1703" y="280"/>
                    </a:cubicBezTo>
                    <a:cubicBezTo>
                      <a:pt x="609" y="827"/>
                      <a:pt x="1" y="2317"/>
                      <a:pt x="92" y="3533"/>
                    </a:cubicBezTo>
                    <a:cubicBezTo>
                      <a:pt x="244" y="4748"/>
                      <a:pt x="1247" y="5782"/>
                      <a:pt x="2493" y="5782"/>
                    </a:cubicBezTo>
                    <a:cubicBezTo>
                      <a:pt x="3588" y="5751"/>
                      <a:pt x="4439" y="4991"/>
                      <a:pt x="4773" y="3988"/>
                    </a:cubicBezTo>
                    <a:cubicBezTo>
                      <a:pt x="5077" y="3776"/>
                      <a:pt x="5016" y="3229"/>
                      <a:pt x="4591" y="3016"/>
                    </a:cubicBezTo>
                    <a:cubicBezTo>
                      <a:pt x="3861" y="2621"/>
                      <a:pt x="3527" y="2408"/>
                      <a:pt x="2949" y="2195"/>
                    </a:cubicBezTo>
                    <a:cubicBezTo>
                      <a:pt x="2879" y="2173"/>
                      <a:pt x="2810" y="2162"/>
                      <a:pt x="2746" y="2162"/>
                    </a:cubicBezTo>
                    <a:cubicBezTo>
                      <a:pt x="2197" y="2162"/>
                      <a:pt x="1892" y="2899"/>
                      <a:pt x="2463" y="3198"/>
                    </a:cubicBezTo>
                    <a:cubicBezTo>
                      <a:pt x="2889" y="3411"/>
                      <a:pt x="3314" y="3654"/>
                      <a:pt x="3709" y="3836"/>
                    </a:cubicBezTo>
                    <a:cubicBezTo>
                      <a:pt x="3496" y="4323"/>
                      <a:pt x="3071" y="4718"/>
                      <a:pt x="2493" y="4718"/>
                    </a:cubicBezTo>
                    <a:cubicBezTo>
                      <a:pt x="1521" y="4718"/>
                      <a:pt x="1126" y="3684"/>
                      <a:pt x="1278" y="2864"/>
                    </a:cubicBezTo>
                    <a:cubicBezTo>
                      <a:pt x="1452" y="1740"/>
                      <a:pt x="2145" y="1135"/>
                      <a:pt x="2947" y="1135"/>
                    </a:cubicBezTo>
                    <a:cubicBezTo>
                      <a:pt x="3403" y="1135"/>
                      <a:pt x="3895" y="1331"/>
                      <a:pt x="4348" y="1739"/>
                    </a:cubicBezTo>
                    <a:cubicBezTo>
                      <a:pt x="4468" y="1853"/>
                      <a:pt x="4597" y="1900"/>
                      <a:pt x="4720" y="1900"/>
                    </a:cubicBezTo>
                    <a:cubicBezTo>
                      <a:pt x="5154" y="1900"/>
                      <a:pt x="5504" y="1304"/>
                      <a:pt x="5077" y="949"/>
                    </a:cubicBezTo>
                    <a:cubicBezTo>
                      <a:pt x="4456" y="390"/>
                      <a:pt x="3666" y="0"/>
                      <a:pt x="2851"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31" name="Google Shape;1962;p69">
                <a:extLst>
                  <a:ext uri="{FF2B5EF4-FFF2-40B4-BE49-F238E27FC236}">
                    <a16:creationId xmlns:a16="http://schemas.microsoft.com/office/drawing/2014/main" id="{D956D5DD-5CFA-41C2-B3EB-0F4DBB66060A}"/>
                  </a:ext>
                </a:extLst>
              </p:cNvPr>
              <p:cNvSpPr/>
              <p:nvPr/>
            </p:nvSpPr>
            <p:spPr>
              <a:xfrm>
                <a:off x="1442475" y="5049600"/>
                <a:ext cx="147875" cy="162475"/>
              </a:xfrm>
              <a:custGeom>
                <a:avLst/>
                <a:gdLst/>
                <a:ahLst/>
                <a:cxnLst/>
                <a:rect l="l" t="t" r="r" b="b"/>
                <a:pathLst>
                  <a:path w="5915" h="6499" extrusionOk="0">
                    <a:moveTo>
                      <a:pt x="2419" y="1225"/>
                    </a:moveTo>
                    <a:cubicBezTo>
                      <a:pt x="3179" y="1377"/>
                      <a:pt x="4243" y="1559"/>
                      <a:pt x="4426" y="2228"/>
                    </a:cubicBezTo>
                    <a:cubicBezTo>
                      <a:pt x="4547" y="2896"/>
                      <a:pt x="3878" y="3048"/>
                      <a:pt x="3422" y="3048"/>
                    </a:cubicBezTo>
                    <a:cubicBezTo>
                      <a:pt x="2936" y="3048"/>
                      <a:pt x="2480" y="2896"/>
                      <a:pt x="2055" y="2592"/>
                    </a:cubicBezTo>
                    <a:cubicBezTo>
                      <a:pt x="2055" y="2592"/>
                      <a:pt x="2024" y="2592"/>
                      <a:pt x="2024" y="2532"/>
                    </a:cubicBezTo>
                    <a:lnTo>
                      <a:pt x="2419" y="1225"/>
                    </a:lnTo>
                    <a:close/>
                    <a:moveTo>
                      <a:pt x="2018" y="1"/>
                    </a:moveTo>
                    <a:cubicBezTo>
                      <a:pt x="1803" y="1"/>
                      <a:pt x="1633" y="159"/>
                      <a:pt x="1538" y="374"/>
                    </a:cubicBezTo>
                    <a:cubicBezTo>
                      <a:pt x="1508" y="465"/>
                      <a:pt x="1447" y="495"/>
                      <a:pt x="1447" y="617"/>
                    </a:cubicBezTo>
                    <a:cubicBezTo>
                      <a:pt x="991" y="2076"/>
                      <a:pt x="565" y="3535"/>
                      <a:pt x="109" y="5024"/>
                    </a:cubicBezTo>
                    <a:cubicBezTo>
                      <a:pt x="0" y="5424"/>
                      <a:pt x="326" y="5683"/>
                      <a:pt x="652" y="5683"/>
                    </a:cubicBezTo>
                    <a:cubicBezTo>
                      <a:pt x="870" y="5683"/>
                      <a:pt x="1088" y="5566"/>
                      <a:pt x="1173" y="5298"/>
                    </a:cubicBezTo>
                    <a:lnTo>
                      <a:pt x="1660" y="3687"/>
                    </a:lnTo>
                    <a:cubicBezTo>
                      <a:pt x="2055" y="3899"/>
                      <a:pt x="2511" y="4051"/>
                      <a:pt x="2997" y="4082"/>
                    </a:cubicBezTo>
                    <a:cubicBezTo>
                      <a:pt x="2997" y="4751"/>
                      <a:pt x="3027" y="5389"/>
                      <a:pt x="3119" y="5997"/>
                    </a:cubicBezTo>
                    <a:cubicBezTo>
                      <a:pt x="3149" y="6331"/>
                      <a:pt x="3438" y="6498"/>
                      <a:pt x="3711" y="6498"/>
                    </a:cubicBezTo>
                    <a:cubicBezTo>
                      <a:pt x="3985" y="6498"/>
                      <a:pt x="4243" y="6331"/>
                      <a:pt x="4213" y="5997"/>
                    </a:cubicBezTo>
                    <a:cubicBezTo>
                      <a:pt x="4122" y="5358"/>
                      <a:pt x="4091" y="4690"/>
                      <a:pt x="4091" y="4051"/>
                    </a:cubicBezTo>
                    <a:cubicBezTo>
                      <a:pt x="4790" y="3960"/>
                      <a:pt x="5337" y="3535"/>
                      <a:pt x="5489" y="2775"/>
                    </a:cubicBezTo>
                    <a:cubicBezTo>
                      <a:pt x="5915" y="799"/>
                      <a:pt x="3483" y="465"/>
                      <a:pt x="2207" y="39"/>
                    </a:cubicBezTo>
                    <a:cubicBezTo>
                      <a:pt x="2141" y="13"/>
                      <a:pt x="2078" y="1"/>
                      <a:pt x="2018"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32" name="Google Shape;1963;p69">
                <a:extLst>
                  <a:ext uri="{FF2B5EF4-FFF2-40B4-BE49-F238E27FC236}">
                    <a16:creationId xmlns:a16="http://schemas.microsoft.com/office/drawing/2014/main" id="{EBD8EE2C-68CE-484F-A800-27DD650832CB}"/>
                  </a:ext>
                </a:extLst>
              </p:cNvPr>
              <p:cNvSpPr/>
              <p:nvPr/>
            </p:nvSpPr>
            <p:spPr>
              <a:xfrm>
                <a:off x="1664050" y="5080200"/>
                <a:ext cx="101075" cy="142875"/>
              </a:xfrm>
              <a:custGeom>
                <a:avLst/>
                <a:gdLst/>
                <a:ahLst/>
                <a:cxnLst/>
                <a:rect l="l" t="t" r="r" b="b"/>
                <a:pathLst>
                  <a:path w="4043" h="5715" extrusionOk="0">
                    <a:moveTo>
                      <a:pt x="547" y="1"/>
                    </a:moveTo>
                    <a:cubicBezTo>
                      <a:pt x="183" y="1"/>
                      <a:pt x="31" y="274"/>
                      <a:pt x="31" y="548"/>
                    </a:cubicBezTo>
                    <a:cubicBezTo>
                      <a:pt x="31" y="578"/>
                      <a:pt x="0" y="639"/>
                      <a:pt x="0" y="669"/>
                    </a:cubicBezTo>
                    <a:lnTo>
                      <a:pt x="0" y="5077"/>
                    </a:lnTo>
                    <a:cubicBezTo>
                      <a:pt x="0" y="5198"/>
                      <a:pt x="31" y="5259"/>
                      <a:pt x="61" y="5350"/>
                    </a:cubicBezTo>
                    <a:cubicBezTo>
                      <a:pt x="152" y="5533"/>
                      <a:pt x="304" y="5715"/>
                      <a:pt x="547" y="5715"/>
                    </a:cubicBezTo>
                    <a:lnTo>
                      <a:pt x="3283" y="5715"/>
                    </a:lnTo>
                    <a:cubicBezTo>
                      <a:pt x="4043" y="5715"/>
                      <a:pt x="4043" y="4651"/>
                      <a:pt x="3344" y="4651"/>
                    </a:cubicBezTo>
                    <a:lnTo>
                      <a:pt x="1095" y="4651"/>
                    </a:lnTo>
                    <a:lnTo>
                      <a:pt x="1095" y="3861"/>
                    </a:lnTo>
                    <a:lnTo>
                      <a:pt x="2736" y="3861"/>
                    </a:lnTo>
                    <a:cubicBezTo>
                      <a:pt x="3435" y="3861"/>
                      <a:pt x="3435" y="2767"/>
                      <a:pt x="2736" y="2767"/>
                    </a:cubicBezTo>
                    <a:lnTo>
                      <a:pt x="1095" y="2767"/>
                    </a:lnTo>
                    <a:lnTo>
                      <a:pt x="1095" y="1095"/>
                    </a:lnTo>
                    <a:lnTo>
                      <a:pt x="3253" y="1095"/>
                    </a:lnTo>
                    <a:cubicBezTo>
                      <a:pt x="3982" y="1095"/>
                      <a:pt x="3982" y="1"/>
                      <a:pt x="3253" y="1"/>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33" name="Google Shape;1964;p69">
                <a:extLst>
                  <a:ext uri="{FF2B5EF4-FFF2-40B4-BE49-F238E27FC236}">
                    <a16:creationId xmlns:a16="http://schemas.microsoft.com/office/drawing/2014/main" id="{FE65D104-2AA3-445D-BE7F-5F6B5E4C192F}"/>
                  </a:ext>
                </a:extLst>
              </p:cNvPr>
              <p:cNvSpPr/>
              <p:nvPr/>
            </p:nvSpPr>
            <p:spPr>
              <a:xfrm>
                <a:off x="1836550" y="5033700"/>
                <a:ext cx="137450" cy="159125"/>
              </a:xfrm>
              <a:custGeom>
                <a:avLst/>
                <a:gdLst/>
                <a:ahLst/>
                <a:cxnLst/>
                <a:rect l="l" t="t" r="r" b="b"/>
                <a:pathLst>
                  <a:path w="5498" h="6365" extrusionOk="0">
                    <a:moveTo>
                      <a:pt x="3200" y="0"/>
                    </a:moveTo>
                    <a:cubicBezTo>
                      <a:pt x="3140" y="0"/>
                      <a:pt x="3076" y="12"/>
                      <a:pt x="3009" y="37"/>
                    </a:cubicBezTo>
                    <a:lnTo>
                      <a:pt x="426" y="888"/>
                    </a:lnTo>
                    <a:cubicBezTo>
                      <a:pt x="91" y="1010"/>
                      <a:pt x="0" y="1344"/>
                      <a:pt x="122" y="1617"/>
                    </a:cubicBezTo>
                    <a:lnTo>
                      <a:pt x="122" y="1739"/>
                    </a:lnTo>
                    <a:lnTo>
                      <a:pt x="1520" y="5903"/>
                    </a:lnTo>
                    <a:cubicBezTo>
                      <a:pt x="1550" y="6025"/>
                      <a:pt x="1642" y="6116"/>
                      <a:pt x="1672" y="6146"/>
                    </a:cubicBezTo>
                    <a:cubicBezTo>
                      <a:pt x="1761" y="6280"/>
                      <a:pt x="1899" y="6365"/>
                      <a:pt x="2074" y="6365"/>
                    </a:cubicBezTo>
                    <a:cubicBezTo>
                      <a:pt x="2138" y="6365"/>
                      <a:pt x="2207" y="6353"/>
                      <a:pt x="2280" y="6329"/>
                    </a:cubicBezTo>
                    <a:lnTo>
                      <a:pt x="4863" y="5447"/>
                    </a:lnTo>
                    <a:cubicBezTo>
                      <a:pt x="5498" y="5227"/>
                      <a:pt x="5231" y="4355"/>
                      <a:pt x="4699" y="4355"/>
                    </a:cubicBezTo>
                    <a:cubicBezTo>
                      <a:pt x="4645" y="4355"/>
                      <a:pt x="4588" y="4364"/>
                      <a:pt x="4529" y="4383"/>
                    </a:cubicBezTo>
                    <a:lnTo>
                      <a:pt x="2432" y="5113"/>
                    </a:lnTo>
                    <a:lnTo>
                      <a:pt x="2158" y="4353"/>
                    </a:lnTo>
                    <a:lnTo>
                      <a:pt x="3739" y="3836"/>
                    </a:lnTo>
                    <a:cubicBezTo>
                      <a:pt x="4338" y="3618"/>
                      <a:pt x="4107" y="2766"/>
                      <a:pt x="3572" y="2766"/>
                    </a:cubicBezTo>
                    <a:cubicBezTo>
                      <a:pt x="3510" y="2766"/>
                      <a:pt x="3444" y="2778"/>
                      <a:pt x="3374" y="2803"/>
                    </a:cubicBezTo>
                    <a:lnTo>
                      <a:pt x="1824" y="3320"/>
                    </a:lnTo>
                    <a:lnTo>
                      <a:pt x="1307" y="1739"/>
                    </a:lnTo>
                    <a:lnTo>
                      <a:pt x="3344" y="1040"/>
                    </a:lnTo>
                    <a:cubicBezTo>
                      <a:pt x="3970" y="849"/>
                      <a:pt x="3718" y="0"/>
                      <a:pt x="3200"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sp>
            <p:nvSpPr>
              <p:cNvPr id="34" name="Google Shape;1965;p69">
                <a:extLst>
                  <a:ext uri="{FF2B5EF4-FFF2-40B4-BE49-F238E27FC236}">
                    <a16:creationId xmlns:a16="http://schemas.microsoft.com/office/drawing/2014/main" id="{519210C0-B847-4B2B-971E-6ED937DB9DAA}"/>
                  </a:ext>
                </a:extLst>
              </p:cNvPr>
              <p:cNvSpPr/>
              <p:nvPr/>
            </p:nvSpPr>
            <p:spPr>
              <a:xfrm>
                <a:off x="1977825" y="4931225"/>
                <a:ext cx="176650" cy="180375"/>
              </a:xfrm>
              <a:custGeom>
                <a:avLst/>
                <a:gdLst/>
                <a:ahLst/>
                <a:cxnLst/>
                <a:rect l="l" t="t" r="r" b="b"/>
                <a:pathLst>
                  <a:path w="7066" h="7215" extrusionOk="0">
                    <a:moveTo>
                      <a:pt x="3746" y="0"/>
                    </a:moveTo>
                    <a:cubicBezTo>
                      <a:pt x="3358" y="0"/>
                      <a:pt x="2978" y="397"/>
                      <a:pt x="3255" y="823"/>
                    </a:cubicBezTo>
                    <a:cubicBezTo>
                      <a:pt x="3863" y="1704"/>
                      <a:pt x="4471" y="2616"/>
                      <a:pt x="5109" y="3467"/>
                    </a:cubicBezTo>
                    <a:cubicBezTo>
                      <a:pt x="3620" y="3102"/>
                      <a:pt x="2282" y="2616"/>
                      <a:pt x="823" y="2221"/>
                    </a:cubicBezTo>
                    <a:cubicBezTo>
                      <a:pt x="767" y="2205"/>
                      <a:pt x="713" y="2198"/>
                      <a:pt x="662" y="2198"/>
                    </a:cubicBezTo>
                    <a:cubicBezTo>
                      <a:pt x="220" y="2198"/>
                      <a:pt x="1" y="2745"/>
                      <a:pt x="246" y="3072"/>
                    </a:cubicBezTo>
                    <a:cubicBezTo>
                      <a:pt x="246" y="3102"/>
                      <a:pt x="276" y="3133"/>
                      <a:pt x="307" y="3163"/>
                    </a:cubicBezTo>
                    <a:cubicBezTo>
                      <a:pt x="1219" y="4470"/>
                      <a:pt x="1978" y="5686"/>
                      <a:pt x="2860" y="6963"/>
                    </a:cubicBezTo>
                    <a:cubicBezTo>
                      <a:pt x="2981" y="7140"/>
                      <a:pt x="3154" y="7214"/>
                      <a:pt x="3324" y="7214"/>
                    </a:cubicBezTo>
                    <a:cubicBezTo>
                      <a:pt x="3708" y="7214"/>
                      <a:pt x="4076" y="6837"/>
                      <a:pt x="3802" y="6416"/>
                    </a:cubicBezTo>
                    <a:cubicBezTo>
                      <a:pt x="3164" y="5443"/>
                      <a:pt x="2526" y="4531"/>
                      <a:pt x="1887" y="3589"/>
                    </a:cubicBezTo>
                    <a:lnTo>
                      <a:pt x="1887" y="3589"/>
                    </a:lnTo>
                    <a:cubicBezTo>
                      <a:pt x="3255" y="4014"/>
                      <a:pt x="4653" y="4501"/>
                      <a:pt x="6051" y="4774"/>
                    </a:cubicBezTo>
                    <a:cubicBezTo>
                      <a:pt x="6209" y="4849"/>
                      <a:pt x="6360" y="4883"/>
                      <a:pt x="6492" y="4883"/>
                    </a:cubicBezTo>
                    <a:cubicBezTo>
                      <a:pt x="6845" y="4883"/>
                      <a:pt x="7066" y="4642"/>
                      <a:pt x="6933" y="4288"/>
                    </a:cubicBezTo>
                    <a:cubicBezTo>
                      <a:pt x="6933" y="4075"/>
                      <a:pt x="4988" y="1461"/>
                      <a:pt x="4197" y="245"/>
                    </a:cubicBezTo>
                    <a:cubicBezTo>
                      <a:pt x="4079" y="73"/>
                      <a:pt x="3912" y="0"/>
                      <a:pt x="3746" y="0"/>
                    </a:cubicBezTo>
                    <a:close/>
                  </a:path>
                </a:pathLst>
              </a:custGeom>
              <a:solidFill>
                <a:srgbClr val="CFD9E0"/>
              </a:solidFill>
              <a:ln>
                <a:solidFill>
                  <a:srgbClr val="1F3D5F"/>
                </a:solidFill>
              </a:ln>
            </p:spPr>
            <p:txBody>
              <a:bodyPr spcFirstLastPara="1" wrap="square" lIns="91425" tIns="91425" rIns="91425" bIns="91425" anchor="ctr" anchorCtr="0">
                <a:noAutofit/>
              </a:bodyPr>
              <a:lstStyle/>
              <a:p>
                <a:endParaRPr/>
              </a:p>
            </p:txBody>
          </p:sp>
        </p:grpSp>
      </p:grpSp>
      <p:sp>
        <p:nvSpPr>
          <p:cNvPr id="35" name="CasellaDiTesto 34">
            <a:extLst>
              <a:ext uri="{FF2B5EF4-FFF2-40B4-BE49-F238E27FC236}">
                <a16:creationId xmlns:a16="http://schemas.microsoft.com/office/drawing/2014/main" id="{6F961479-4E53-4804-866A-02CB0F1F6E27}"/>
              </a:ext>
            </a:extLst>
          </p:cNvPr>
          <p:cNvSpPr txBox="1"/>
          <p:nvPr/>
        </p:nvSpPr>
        <p:spPr>
          <a:xfrm>
            <a:off x="1766614" y="969778"/>
            <a:ext cx="2175080" cy="646331"/>
          </a:xfrm>
          <a:prstGeom prst="rect">
            <a:avLst/>
          </a:prstGeom>
          <a:noFill/>
        </p:spPr>
        <p:txBody>
          <a:bodyPr wrap="square" rtlCol="0">
            <a:spAutoFit/>
          </a:bodyPr>
          <a:lstStyle/>
          <a:p>
            <a:r>
              <a:rPr lang="it-IT" dirty="0">
                <a:solidFill>
                  <a:srgbClr val="1F3D5F"/>
                </a:solidFill>
              </a:rPr>
              <a:t>Green Deal &amp; MSCA Green Charter</a:t>
            </a:r>
          </a:p>
        </p:txBody>
      </p:sp>
      <p:grpSp>
        <p:nvGrpSpPr>
          <p:cNvPr id="36" name="Gruppo 35">
            <a:extLst>
              <a:ext uri="{FF2B5EF4-FFF2-40B4-BE49-F238E27FC236}">
                <a16:creationId xmlns:a16="http://schemas.microsoft.com/office/drawing/2014/main" id="{E20BEB3A-3AF4-4104-9DD4-584FF04A279C}"/>
              </a:ext>
            </a:extLst>
          </p:cNvPr>
          <p:cNvGrpSpPr/>
          <p:nvPr/>
        </p:nvGrpSpPr>
        <p:grpSpPr>
          <a:xfrm>
            <a:off x="3941694" y="868541"/>
            <a:ext cx="659155" cy="779463"/>
            <a:chOff x="7355061" y="2110111"/>
            <a:chExt cx="659155" cy="779463"/>
          </a:xfrm>
        </p:grpSpPr>
        <p:grpSp>
          <p:nvGrpSpPr>
            <p:cNvPr id="37" name="Google Shape;11440;p61">
              <a:extLst>
                <a:ext uri="{FF2B5EF4-FFF2-40B4-BE49-F238E27FC236}">
                  <a16:creationId xmlns:a16="http://schemas.microsoft.com/office/drawing/2014/main" id="{DEE0BCEB-CB16-4A43-9511-3ADA5A3BECCD}"/>
                </a:ext>
              </a:extLst>
            </p:cNvPr>
            <p:cNvGrpSpPr>
              <a:grpSpLocks noChangeAspect="1"/>
            </p:cNvGrpSpPr>
            <p:nvPr/>
          </p:nvGrpSpPr>
          <p:grpSpPr>
            <a:xfrm>
              <a:off x="7470783" y="2110111"/>
              <a:ext cx="423180" cy="360000"/>
              <a:chOff x="3569125" y="3702947"/>
              <a:chExt cx="388728" cy="330692"/>
            </a:xfrm>
          </p:grpSpPr>
          <p:sp>
            <p:nvSpPr>
              <p:cNvPr id="39" name="Google Shape;11441;p61">
                <a:extLst>
                  <a:ext uri="{FF2B5EF4-FFF2-40B4-BE49-F238E27FC236}">
                    <a16:creationId xmlns:a16="http://schemas.microsoft.com/office/drawing/2014/main" id="{5F749AC7-0FFD-410C-A34C-50490C032E19}"/>
                  </a:ext>
                </a:extLst>
              </p:cNvPr>
              <p:cNvSpPr/>
              <p:nvPr/>
            </p:nvSpPr>
            <p:spPr>
              <a:xfrm>
                <a:off x="3569125" y="3702947"/>
                <a:ext cx="388728" cy="330692"/>
              </a:xfrm>
              <a:custGeom>
                <a:avLst/>
                <a:gdLst/>
                <a:ahLst/>
                <a:cxnLst/>
                <a:rect l="l" t="t" r="r" b="b"/>
                <a:pathLst>
                  <a:path w="14796" h="12587" extrusionOk="0">
                    <a:moveTo>
                      <a:pt x="7402" y="0"/>
                    </a:moveTo>
                    <a:cubicBezTo>
                      <a:pt x="6946" y="0"/>
                      <a:pt x="6490" y="226"/>
                      <a:pt x="6230" y="677"/>
                    </a:cubicBezTo>
                    <a:lnTo>
                      <a:pt x="521" y="10555"/>
                    </a:lnTo>
                    <a:cubicBezTo>
                      <a:pt x="1" y="11456"/>
                      <a:pt x="653" y="12587"/>
                      <a:pt x="1693" y="12587"/>
                    </a:cubicBezTo>
                    <a:lnTo>
                      <a:pt x="13103" y="12587"/>
                    </a:lnTo>
                    <a:cubicBezTo>
                      <a:pt x="14144" y="12587"/>
                      <a:pt x="14796" y="11456"/>
                      <a:pt x="14275" y="10555"/>
                    </a:cubicBezTo>
                    <a:lnTo>
                      <a:pt x="8574" y="671"/>
                    </a:lnTo>
                    <a:cubicBezTo>
                      <a:pt x="8311" y="224"/>
                      <a:pt x="7856" y="0"/>
                      <a:pt x="7402" y="0"/>
                    </a:cubicBezTo>
                    <a:close/>
                  </a:path>
                </a:pathLst>
              </a:custGeom>
              <a:solidFill>
                <a:srgbClr val="BD2B0B"/>
              </a:solidFill>
              <a:ln>
                <a:solidFill>
                  <a:srgbClr val="BD2B0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442;p61">
                <a:extLst>
                  <a:ext uri="{FF2B5EF4-FFF2-40B4-BE49-F238E27FC236}">
                    <a16:creationId xmlns:a16="http://schemas.microsoft.com/office/drawing/2014/main" id="{DE70E736-C732-4EF0-90C3-D28A3A634FC6}"/>
                  </a:ext>
                </a:extLst>
              </p:cNvPr>
              <p:cNvSpPr/>
              <p:nvPr/>
            </p:nvSpPr>
            <p:spPr>
              <a:xfrm>
                <a:off x="3607036" y="3733135"/>
                <a:ext cx="313089" cy="270265"/>
              </a:xfrm>
              <a:custGeom>
                <a:avLst/>
                <a:gdLst/>
                <a:ahLst/>
                <a:cxnLst/>
                <a:rect l="l" t="t" r="r" b="b"/>
                <a:pathLst>
                  <a:path w="11917" h="10287" extrusionOk="0">
                    <a:moveTo>
                      <a:pt x="5959" y="0"/>
                    </a:moveTo>
                    <a:cubicBezTo>
                      <a:pt x="5891" y="0"/>
                      <a:pt x="5823" y="35"/>
                      <a:pt x="5785" y="104"/>
                    </a:cubicBezTo>
                    <a:lnTo>
                      <a:pt x="77" y="9981"/>
                    </a:lnTo>
                    <a:cubicBezTo>
                      <a:pt x="1" y="10120"/>
                      <a:pt x="98" y="10286"/>
                      <a:pt x="250" y="10286"/>
                    </a:cubicBezTo>
                    <a:lnTo>
                      <a:pt x="11667" y="10286"/>
                    </a:lnTo>
                    <a:cubicBezTo>
                      <a:pt x="11820" y="10286"/>
                      <a:pt x="11917" y="10120"/>
                      <a:pt x="11841" y="9981"/>
                    </a:cubicBezTo>
                    <a:lnTo>
                      <a:pt x="6132" y="104"/>
                    </a:lnTo>
                    <a:cubicBezTo>
                      <a:pt x="6094" y="35"/>
                      <a:pt x="6026" y="0"/>
                      <a:pt x="5959" y="0"/>
                    </a:cubicBezTo>
                    <a:close/>
                  </a:path>
                </a:pathLst>
              </a:custGeom>
              <a:solidFill>
                <a:schemeClr val="bg1"/>
              </a:solidFill>
              <a:ln>
                <a:solidFill>
                  <a:srgbClr val="BD2B0B"/>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443;p61">
                <a:extLst>
                  <a:ext uri="{FF2B5EF4-FFF2-40B4-BE49-F238E27FC236}">
                    <a16:creationId xmlns:a16="http://schemas.microsoft.com/office/drawing/2014/main" id="{3E634D4A-9E49-47C4-9838-FB69B01E865B}"/>
                  </a:ext>
                </a:extLst>
              </p:cNvPr>
              <p:cNvSpPr/>
              <p:nvPr/>
            </p:nvSpPr>
            <p:spPr>
              <a:xfrm>
                <a:off x="3731489" y="3930126"/>
                <a:ext cx="55987" cy="47816"/>
              </a:xfrm>
              <a:custGeom>
                <a:avLst/>
                <a:gdLst/>
                <a:ahLst/>
                <a:cxnLst/>
                <a:rect l="l" t="t" r="r" b="b"/>
                <a:pathLst>
                  <a:path w="2131" h="1820" extrusionOk="0">
                    <a:moveTo>
                      <a:pt x="1215" y="0"/>
                    </a:moveTo>
                    <a:cubicBezTo>
                      <a:pt x="410" y="0"/>
                      <a:pt x="1" y="978"/>
                      <a:pt x="577" y="1554"/>
                    </a:cubicBezTo>
                    <a:cubicBezTo>
                      <a:pt x="760" y="1738"/>
                      <a:pt x="988" y="1820"/>
                      <a:pt x="1211" y="1820"/>
                    </a:cubicBezTo>
                    <a:cubicBezTo>
                      <a:pt x="1679" y="1820"/>
                      <a:pt x="2130" y="1458"/>
                      <a:pt x="2130" y="909"/>
                    </a:cubicBezTo>
                    <a:cubicBezTo>
                      <a:pt x="2130" y="409"/>
                      <a:pt x="1721" y="0"/>
                      <a:pt x="1215" y="0"/>
                    </a:cubicBezTo>
                    <a:close/>
                  </a:path>
                </a:pathLst>
              </a:custGeom>
              <a:solidFill>
                <a:srgbClr val="BD2B0B"/>
              </a:solidFill>
              <a:ln>
                <a:solidFill>
                  <a:srgbClr val="BD2B0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444;p61">
                <a:extLst>
                  <a:ext uri="{FF2B5EF4-FFF2-40B4-BE49-F238E27FC236}">
                    <a16:creationId xmlns:a16="http://schemas.microsoft.com/office/drawing/2014/main" id="{FBE3AE33-015C-47B3-9B73-61235E65425E}"/>
                  </a:ext>
                </a:extLst>
              </p:cNvPr>
              <p:cNvSpPr/>
              <p:nvPr/>
            </p:nvSpPr>
            <p:spPr>
              <a:xfrm>
                <a:off x="3742812" y="3798185"/>
                <a:ext cx="41379" cy="112446"/>
              </a:xfrm>
              <a:custGeom>
                <a:avLst/>
                <a:gdLst/>
                <a:ahLst/>
                <a:cxnLst/>
                <a:rect l="l" t="t" r="r" b="b"/>
                <a:pathLst>
                  <a:path w="1575" h="4280" extrusionOk="0">
                    <a:moveTo>
                      <a:pt x="534" y="0"/>
                    </a:moveTo>
                    <a:cubicBezTo>
                      <a:pt x="236" y="0"/>
                      <a:pt x="0" y="236"/>
                      <a:pt x="0" y="534"/>
                    </a:cubicBezTo>
                    <a:lnTo>
                      <a:pt x="0" y="3746"/>
                    </a:lnTo>
                    <a:cubicBezTo>
                      <a:pt x="0" y="4037"/>
                      <a:pt x="236" y="4280"/>
                      <a:pt x="534" y="4280"/>
                    </a:cubicBezTo>
                    <a:lnTo>
                      <a:pt x="1040" y="4280"/>
                    </a:lnTo>
                    <a:cubicBezTo>
                      <a:pt x="1339" y="4280"/>
                      <a:pt x="1575" y="4037"/>
                      <a:pt x="1575" y="3746"/>
                    </a:cubicBezTo>
                    <a:lnTo>
                      <a:pt x="1575" y="534"/>
                    </a:lnTo>
                    <a:cubicBezTo>
                      <a:pt x="1575" y="236"/>
                      <a:pt x="1339" y="0"/>
                      <a:pt x="1040" y="0"/>
                    </a:cubicBezTo>
                    <a:close/>
                  </a:path>
                </a:pathLst>
              </a:custGeom>
              <a:solidFill>
                <a:srgbClr val="BD2B0B"/>
              </a:solidFill>
              <a:ln>
                <a:solidFill>
                  <a:srgbClr val="BD2B0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CasellaDiTesto 37">
              <a:extLst>
                <a:ext uri="{FF2B5EF4-FFF2-40B4-BE49-F238E27FC236}">
                  <a16:creationId xmlns:a16="http://schemas.microsoft.com/office/drawing/2014/main" id="{67FF4A79-AE6E-44BE-88B9-DA545C4AEC82}"/>
                </a:ext>
              </a:extLst>
            </p:cNvPr>
            <p:cNvSpPr txBox="1"/>
            <p:nvPr/>
          </p:nvSpPr>
          <p:spPr>
            <a:xfrm>
              <a:off x="7355061" y="2520242"/>
              <a:ext cx="659155" cy="369332"/>
            </a:xfrm>
            <a:prstGeom prst="rect">
              <a:avLst/>
            </a:prstGeom>
            <a:noFill/>
          </p:spPr>
          <p:txBody>
            <a:bodyPr wrap="none" rtlCol="0">
              <a:spAutoFit/>
            </a:bodyPr>
            <a:lstStyle/>
            <a:p>
              <a:r>
                <a:rPr lang="it-IT" b="1" dirty="0">
                  <a:solidFill>
                    <a:srgbClr val="BD2B0B"/>
                  </a:solidFill>
                </a:rPr>
                <a:t>NEW</a:t>
              </a:r>
            </a:p>
          </p:txBody>
        </p:sp>
      </p:grpSp>
      <p:graphicFrame>
        <p:nvGraphicFramePr>
          <p:cNvPr id="45" name="object 6">
            <a:extLst>
              <a:ext uri="{FF2B5EF4-FFF2-40B4-BE49-F238E27FC236}">
                <a16:creationId xmlns:a16="http://schemas.microsoft.com/office/drawing/2014/main" id="{4640ADD2-A40D-4702-A46C-5FF2EF81647D}"/>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46" name="CasellaDiTesto 45">
            <a:extLst>
              <a:ext uri="{FF2B5EF4-FFF2-40B4-BE49-F238E27FC236}">
                <a16:creationId xmlns:a16="http://schemas.microsoft.com/office/drawing/2014/main" id="{83BE65FC-77BC-4B2F-B645-9EF30CD6E755}"/>
              </a:ext>
            </a:extLst>
          </p:cNvPr>
          <p:cNvSpPr txBox="1"/>
          <p:nvPr/>
        </p:nvSpPr>
        <p:spPr>
          <a:xfrm>
            <a:off x="667385" y="231031"/>
            <a:ext cx="2204450" cy="461665"/>
          </a:xfrm>
          <a:prstGeom prst="rect">
            <a:avLst/>
          </a:prstGeom>
          <a:noFill/>
        </p:spPr>
        <p:txBody>
          <a:bodyPr wrap="none" rtlCol="0">
            <a:spAutoFit/>
          </a:bodyPr>
          <a:lstStyle/>
          <a:p>
            <a:r>
              <a:rPr lang="en-GB" sz="2400" dirty="0">
                <a:solidFill>
                  <a:srgbClr val="1F3D5F"/>
                </a:solidFill>
              </a:rPr>
              <a:t>MSCA Principles</a:t>
            </a:r>
          </a:p>
        </p:txBody>
      </p:sp>
      <p:sp>
        <p:nvSpPr>
          <p:cNvPr id="48" name="CasellaDiTesto 47">
            <a:extLst>
              <a:ext uri="{FF2B5EF4-FFF2-40B4-BE49-F238E27FC236}">
                <a16:creationId xmlns:a16="http://schemas.microsoft.com/office/drawing/2014/main" id="{605FF6A8-9C8D-45BE-AC92-9DF147293DB1}"/>
              </a:ext>
            </a:extLst>
          </p:cNvPr>
          <p:cNvSpPr txBox="1"/>
          <p:nvPr/>
        </p:nvSpPr>
        <p:spPr>
          <a:xfrm>
            <a:off x="383023" y="2039192"/>
            <a:ext cx="8568953" cy="707886"/>
          </a:xfrm>
          <a:prstGeom prst="rect">
            <a:avLst/>
          </a:prstGeom>
          <a:noFill/>
        </p:spPr>
        <p:txBody>
          <a:bodyPr wrap="square" rtlCol="0">
            <a:spAutoFit/>
          </a:bodyPr>
          <a:lstStyle/>
          <a:p>
            <a:pPr algn="just"/>
            <a:r>
              <a:rPr lang="it-IT" sz="2000" dirty="0">
                <a:solidFill>
                  <a:srgbClr val="1F3D5F"/>
                </a:solidFill>
              </a:rPr>
              <a:t>‘</a:t>
            </a:r>
            <a:r>
              <a:rPr lang="it-IT" sz="2000" b="1" dirty="0" err="1">
                <a:solidFill>
                  <a:srgbClr val="1F3D5F"/>
                </a:solidFill>
              </a:rPr>
              <a:t>Greener</a:t>
            </a:r>
            <a:r>
              <a:rPr lang="it-IT" sz="2000" b="1" dirty="0">
                <a:solidFill>
                  <a:srgbClr val="1F3D5F"/>
                </a:solidFill>
              </a:rPr>
              <a:t> MSCA</a:t>
            </a:r>
            <a:r>
              <a:rPr lang="it-IT" sz="2000" dirty="0">
                <a:solidFill>
                  <a:srgbClr val="1F3D5F"/>
                </a:solidFill>
              </a:rPr>
              <a:t>’ </a:t>
            </a:r>
            <a:r>
              <a:rPr lang="it-IT" sz="2000" dirty="0" err="1">
                <a:solidFill>
                  <a:srgbClr val="1F3D5F"/>
                </a:solidFill>
              </a:rPr>
              <a:t>promotes</a:t>
            </a:r>
            <a:r>
              <a:rPr lang="it-IT" sz="2000" dirty="0">
                <a:solidFill>
                  <a:srgbClr val="1F3D5F"/>
                </a:solidFill>
              </a:rPr>
              <a:t> </a:t>
            </a:r>
            <a:r>
              <a:rPr lang="it-IT" sz="2000" dirty="0" err="1">
                <a:solidFill>
                  <a:srgbClr val="1F3D5F"/>
                </a:solidFill>
              </a:rPr>
              <a:t>sustainable</a:t>
            </a:r>
            <a:r>
              <a:rPr lang="it-IT" sz="2000" dirty="0">
                <a:solidFill>
                  <a:srgbClr val="1F3D5F"/>
                </a:solidFill>
              </a:rPr>
              <a:t> </a:t>
            </a:r>
            <a:r>
              <a:rPr lang="it-IT" sz="2000" dirty="0" err="1">
                <a:solidFill>
                  <a:srgbClr val="1F3D5F"/>
                </a:solidFill>
              </a:rPr>
              <a:t>behaviors</a:t>
            </a:r>
            <a:r>
              <a:rPr lang="it-IT" sz="2000" dirty="0">
                <a:solidFill>
                  <a:srgbClr val="1F3D5F"/>
                </a:solidFill>
              </a:rPr>
              <a:t> and policies, </a:t>
            </a:r>
            <a:r>
              <a:rPr lang="it-IT" sz="2000" dirty="0" err="1">
                <a:solidFill>
                  <a:srgbClr val="1F3D5F"/>
                </a:solidFill>
              </a:rPr>
              <a:t>through</a:t>
            </a:r>
            <a:r>
              <a:rPr lang="it-IT" sz="2000" dirty="0">
                <a:solidFill>
                  <a:srgbClr val="1F3D5F"/>
                </a:solidFill>
              </a:rPr>
              <a:t> MSCA Green Charter, Green Deal </a:t>
            </a:r>
            <a:r>
              <a:rPr lang="it-IT" sz="2000" dirty="0" err="1">
                <a:solidFill>
                  <a:srgbClr val="1F3D5F"/>
                </a:solidFill>
              </a:rPr>
              <a:t>thematic</a:t>
            </a:r>
            <a:r>
              <a:rPr lang="it-IT" sz="2000" dirty="0">
                <a:solidFill>
                  <a:srgbClr val="1F3D5F"/>
                </a:solidFill>
              </a:rPr>
              <a:t> clustering </a:t>
            </a:r>
            <a:r>
              <a:rPr lang="it-IT" sz="2000" dirty="0" err="1">
                <a:solidFill>
                  <a:srgbClr val="1F3D5F"/>
                </a:solidFill>
              </a:rPr>
              <a:t>events</a:t>
            </a:r>
            <a:r>
              <a:rPr lang="it-IT" sz="2000" dirty="0">
                <a:solidFill>
                  <a:srgbClr val="1F3D5F"/>
                </a:solidFill>
              </a:rPr>
              <a:t>….</a:t>
            </a:r>
          </a:p>
        </p:txBody>
      </p:sp>
      <p:sp>
        <p:nvSpPr>
          <p:cNvPr id="2" name="AutoShape 2" descr="https://euc-powerpoint.officeapps.live.com/pods/GetClipboardImage.ashx?Id=f5302a04-9ca5-423b-93df-130eca5e64a5&amp;DC=GEU5&amp;pkey=d301edaa-9314-4939-9d41-d23dac49e572&amp;wdwaccluster=GEU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4" descr="https://euc-powerpoint.officeapps.live.com/pods/GetClipboardImage.ashx?Id=f5302a04-9ca5-423b-93df-130eca5e64a5&amp;DC=GEU5&amp;pkey=d301edaa-9314-4939-9d41-d23dac49e572&amp;wdwaccluster=GEU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4140387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1066354" y="2633662"/>
            <a:ext cx="6437312" cy="4224338"/>
            <a:chOff x="793" y="1336"/>
            <a:chExt cx="3584" cy="2661"/>
          </a:xfrm>
        </p:grpSpPr>
        <p:sp>
          <p:nvSpPr>
            <p:cNvPr id="8" name="AutoShape 3"/>
            <p:cNvSpPr>
              <a:spLocks noChangeAspect="1" noChangeArrowheads="1" noTextEdit="1"/>
            </p:cNvSpPr>
            <p:nvPr/>
          </p:nvSpPr>
          <p:spPr bwMode="auto">
            <a:xfrm>
              <a:off x="793" y="1336"/>
              <a:ext cx="3584" cy="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1336"/>
              <a:ext cx="3587"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4"/>
          <p:cNvGrpSpPr>
            <a:grpSpLocks noChangeAspect="1"/>
          </p:cNvGrpSpPr>
          <p:nvPr/>
        </p:nvGrpSpPr>
        <p:grpSpPr bwMode="auto">
          <a:xfrm>
            <a:off x="611560" y="260648"/>
            <a:ext cx="5184775" cy="2927350"/>
            <a:chOff x="249" y="119"/>
            <a:chExt cx="3266" cy="1844"/>
          </a:xfrm>
        </p:grpSpPr>
        <p:sp>
          <p:nvSpPr>
            <p:cNvPr id="11" name="AutoShape 3"/>
            <p:cNvSpPr>
              <a:spLocks noChangeAspect="1" noChangeArrowheads="1" noTextEdit="1"/>
            </p:cNvSpPr>
            <p:nvPr/>
          </p:nvSpPr>
          <p:spPr bwMode="auto">
            <a:xfrm>
              <a:off x="249" y="119"/>
              <a:ext cx="3266" cy="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2579" b="16511"/>
            <a:stretch/>
          </p:blipFill>
          <p:spPr bwMode="auto">
            <a:xfrm>
              <a:off x="249" y="119"/>
              <a:ext cx="2858"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ttangolo 5"/>
          <p:cNvSpPr/>
          <p:nvPr/>
        </p:nvSpPr>
        <p:spPr>
          <a:xfrm>
            <a:off x="4860032" y="607622"/>
            <a:ext cx="4572000" cy="1754326"/>
          </a:xfrm>
          <a:prstGeom prst="rect">
            <a:avLst/>
          </a:prstGeom>
        </p:spPr>
        <p:txBody>
          <a:bodyPr>
            <a:spAutoFit/>
          </a:bodyPr>
          <a:lstStyle/>
          <a:p>
            <a:pPr marL="285750" indent="-285750">
              <a:buFont typeface="Wingdings" panose="05000000000000000000" pitchFamily="2" charset="2"/>
              <a:buChar char="Ø"/>
            </a:pPr>
            <a:r>
              <a:rPr lang="en-US" b="1" dirty="0"/>
              <a:t>Objective</a:t>
            </a:r>
            <a:r>
              <a:rPr lang="en-US" dirty="0"/>
              <a:t>: to train creative, entrepreneurial, innovative and resilient </a:t>
            </a:r>
            <a:r>
              <a:rPr lang="en-US" dirty="0">
                <a:solidFill>
                  <a:srgbClr val="C00000"/>
                </a:solidFill>
              </a:rPr>
              <a:t>doctoral candidates</a:t>
            </a:r>
            <a:r>
              <a:rPr lang="en-US" dirty="0"/>
              <a:t>, able to face current and future challenges and to convert knowledge and ideas into products and services for economic and social benefit</a:t>
            </a:r>
            <a:endParaRPr lang="it-IT" dirty="0"/>
          </a:p>
        </p:txBody>
      </p:sp>
    </p:spTree>
    <p:extLst>
      <p:ext uri="{BB962C8B-B14F-4D97-AF65-F5344CB8AC3E}">
        <p14:creationId xmlns:p14="http://schemas.microsoft.com/office/powerpoint/2010/main" val="1856702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4679504" y="140529"/>
            <a:ext cx="4464496" cy="418074"/>
          </a:xfrm>
        </p:spPr>
        <p:txBody>
          <a:bodyPr/>
          <a:lstStyle/>
          <a:p>
            <a:r>
              <a:rPr lang="it-IT" dirty="0" smtClean="0">
                <a:latin typeface="+mn-lt"/>
              </a:rPr>
              <a:t>MSCA </a:t>
            </a:r>
            <a:r>
              <a:rPr lang="it-IT" dirty="0" err="1">
                <a:latin typeface="+mn-lt"/>
              </a:rPr>
              <a:t>Doctoral</a:t>
            </a:r>
            <a:r>
              <a:rPr lang="it-IT" dirty="0">
                <a:latin typeface="+mn-lt"/>
              </a:rPr>
              <a:t> Networks</a:t>
            </a:r>
          </a:p>
          <a:p>
            <a:endParaRPr lang="it-IT" dirty="0"/>
          </a:p>
        </p:txBody>
      </p:sp>
      <p:grpSp>
        <p:nvGrpSpPr>
          <p:cNvPr id="3" name="Group 4"/>
          <p:cNvGrpSpPr>
            <a:grpSpLocks noChangeAspect="1"/>
          </p:cNvGrpSpPr>
          <p:nvPr/>
        </p:nvGrpSpPr>
        <p:grpSpPr bwMode="auto">
          <a:xfrm>
            <a:off x="827584" y="3033157"/>
            <a:ext cx="6456363" cy="3151188"/>
            <a:chOff x="340" y="2024"/>
            <a:chExt cx="4067" cy="1985"/>
          </a:xfrm>
        </p:grpSpPr>
        <p:sp>
          <p:nvSpPr>
            <p:cNvPr id="6" name="AutoShape 3"/>
            <p:cNvSpPr>
              <a:spLocks noChangeAspect="1" noChangeArrowheads="1" noTextEdit="1"/>
            </p:cNvSpPr>
            <p:nvPr/>
          </p:nvSpPr>
          <p:spPr bwMode="auto">
            <a:xfrm>
              <a:off x="340" y="2024"/>
              <a:ext cx="4067"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2024"/>
              <a:ext cx="4070" cy="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8"/>
          <p:cNvGrpSpPr>
            <a:grpSpLocks noChangeAspect="1"/>
          </p:cNvGrpSpPr>
          <p:nvPr/>
        </p:nvGrpSpPr>
        <p:grpSpPr bwMode="auto">
          <a:xfrm>
            <a:off x="395536" y="496425"/>
            <a:ext cx="7780338" cy="2259553"/>
            <a:chOff x="1202" y="663"/>
            <a:chExt cx="4039" cy="1173"/>
          </a:xfrm>
        </p:grpSpPr>
        <p:sp>
          <p:nvSpPr>
            <p:cNvPr id="8" name="AutoShape 7"/>
            <p:cNvSpPr>
              <a:spLocks noChangeAspect="1" noChangeArrowheads="1" noTextEdit="1"/>
            </p:cNvSpPr>
            <p:nvPr/>
          </p:nvSpPr>
          <p:spPr bwMode="auto">
            <a:xfrm>
              <a:off x="1202" y="663"/>
              <a:ext cx="4039" cy="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356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663"/>
              <a:ext cx="4042"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1068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noChangeAspect="1"/>
          </p:cNvGrpSpPr>
          <p:nvPr/>
        </p:nvGrpSpPr>
        <p:grpSpPr bwMode="auto">
          <a:xfrm>
            <a:off x="518397" y="476672"/>
            <a:ext cx="8604250" cy="4535488"/>
            <a:chOff x="0" y="1616"/>
            <a:chExt cx="5420" cy="2857"/>
          </a:xfrm>
        </p:grpSpPr>
        <p:sp>
          <p:nvSpPr>
            <p:cNvPr id="11" name="AutoShape 3"/>
            <p:cNvSpPr>
              <a:spLocks noChangeAspect="1" noChangeArrowheads="1" noTextEdit="1"/>
            </p:cNvSpPr>
            <p:nvPr/>
          </p:nvSpPr>
          <p:spPr bwMode="auto">
            <a:xfrm>
              <a:off x="0" y="1616"/>
              <a:ext cx="5420" cy="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5425" cy="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Segnaposto testo 1"/>
          <p:cNvSpPr>
            <a:spLocks noGrp="1"/>
          </p:cNvSpPr>
          <p:nvPr>
            <p:ph type="body" sz="quarter" idx="10"/>
          </p:nvPr>
        </p:nvSpPr>
        <p:spPr>
          <a:xfrm>
            <a:off x="4679504" y="140529"/>
            <a:ext cx="4464496" cy="418074"/>
          </a:xfrm>
        </p:spPr>
        <p:txBody>
          <a:bodyPr/>
          <a:lstStyle/>
          <a:p>
            <a:r>
              <a:rPr lang="it-IT" dirty="0" smtClean="0">
                <a:latin typeface="+mn-lt"/>
              </a:rPr>
              <a:t>MSCA </a:t>
            </a:r>
            <a:r>
              <a:rPr lang="it-IT" dirty="0" err="1">
                <a:latin typeface="+mn-lt"/>
              </a:rPr>
              <a:t>Doctoral</a:t>
            </a:r>
            <a:r>
              <a:rPr lang="it-IT" dirty="0">
                <a:latin typeface="+mn-lt"/>
              </a:rPr>
              <a:t> Networks</a:t>
            </a:r>
          </a:p>
          <a:p>
            <a:endParaRPr lang="it-IT" dirty="0"/>
          </a:p>
        </p:txBody>
      </p:sp>
      <p:grpSp>
        <p:nvGrpSpPr>
          <p:cNvPr id="15" name="Group 8"/>
          <p:cNvGrpSpPr>
            <a:grpSpLocks noChangeAspect="1"/>
          </p:cNvGrpSpPr>
          <p:nvPr/>
        </p:nvGrpSpPr>
        <p:grpSpPr bwMode="auto">
          <a:xfrm>
            <a:off x="1331913" y="4292600"/>
            <a:ext cx="6081712" cy="2363788"/>
            <a:chOff x="839" y="2704"/>
            <a:chExt cx="3831" cy="1489"/>
          </a:xfrm>
        </p:grpSpPr>
        <p:sp>
          <p:nvSpPr>
            <p:cNvPr id="17" name="AutoShape 7"/>
            <p:cNvSpPr>
              <a:spLocks noChangeAspect="1" noChangeArrowheads="1" noTextEdit="1"/>
            </p:cNvSpPr>
            <p:nvPr/>
          </p:nvSpPr>
          <p:spPr bwMode="auto">
            <a:xfrm>
              <a:off x="839" y="2704"/>
              <a:ext cx="3831" cy="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 y="2704"/>
              <a:ext cx="3835" cy="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7893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a:t>2-Postdoctoral </a:t>
            </a:r>
            <a:r>
              <a:rPr lang="it-IT" dirty="0" err="1"/>
              <a:t>Fellowships</a:t>
            </a:r>
            <a:endParaRPr lang="it-IT" dirty="0"/>
          </a:p>
        </p:txBody>
      </p:sp>
      <p:sp>
        <p:nvSpPr>
          <p:cNvPr id="5" name="Rettangolo 4"/>
          <p:cNvSpPr/>
          <p:nvPr/>
        </p:nvSpPr>
        <p:spPr>
          <a:xfrm>
            <a:off x="755254" y="980728"/>
            <a:ext cx="8064896" cy="923330"/>
          </a:xfrm>
          <a:prstGeom prst="rect">
            <a:avLst/>
          </a:prstGeom>
        </p:spPr>
        <p:txBody>
          <a:bodyPr wrap="square">
            <a:spAutoFit/>
          </a:bodyPr>
          <a:lstStyle/>
          <a:p>
            <a:pPr marL="285750" indent="-285750">
              <a:buFont typeface="Wingdings" panose="05000000000000000000" pitchFamily="2" charset="2"/>
              <a:buChar char="Ø"/>
            </a:pPr>
            <a:r>
              <a:rPr lang="en-US" dirty="0">
                <a:solidFill>
                  <a:srgbClr val="000000"/>
                </a:solidFill>
                <a:latin typeface="Calibri" panose="020F0502020204030204" pitchFamily="34" charset="0"/>
              </a:rPr>
              <a:t>Objective: to enhance the creative and innovative potential of </a:t>
            </a:r>
            <a:r>
              <a:rPr lang="en-US" dirty="0">
                <a:solidFill>
                  <a:srgbClr val="C00000"/>
                </a:solidFill>
                <a:latin typeface="Calibri" panose="020F0502020204030204" pitchFamily="34" charset="0"/>
              </a:rPr>
              <a:t>researchers holding a PhD</a:t>
            </a:r>
            <a:r>
              <a:rPr lang="en-US" dirty="0">
                <a:solidFill>
                  <a:srgbClr val="000000"/>
                </a:solidFill>
                <a:latin typeface="Calibri" panose="020F0502020204030204" pitchFamily="34" charset="0"/>
              </a:rPr>
              <a:t>, wishing to acquire new skills through advanced training, international, interdisciplinary and inter-sectoral mobility</a:t>
            </a:r>
            <a:endParaRPr lang="it-IT" dirty="0"/>
          </a:p>
        </p:txBody>
      </p:sp>
      <p:grpSp>
        <p:nvGrpSpPr>
          <p:cNvPr id="3" name="Group 4"/>
          <p:cNvGrpSpPr>
            <a:grpSpLocks noChangeAspect="1"/>
          </p:cNvGrpSpPr>
          <p:nvPr/>
        </p:nvGrpSpPr>
        <p:grpSpPr bwMode="auto">
          <a:xfrm>
            <a:off x="611188" y="2060575"/>
            <a:ext cx="7164387" cy="4681538"/>
            <a:chOff x="385" y="1298"/>
            <a:chExt cx="4513" cy="2949"/>
          </a:xfrm>
        </p:grpSpPr>
        <p:sp>
          <p:nvSpPr>
            <p:cNvPr id="6" name="AutoShape 3"/>
            <p:cNvSpPr>
              <a:spLocks noChangeAspect="1" noChangeArrowheads="1" noTextEdit="1"/>
            </p:cNvSpPr>
            <p:nvPr/>
          </p:nvSpPr>
          <p:spPr bwMode="auto">
            <a:xfrm>
              <a:off x="385" y="1298"/>
              <a:ext cx="4513" cy="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 y="1298"/>
              <a:ext cx="4517" cy="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41100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62016" y="-404647"/>
            <a:ext cx="6181359" cy="3833647"/>
            <a:chOff x="1655" y="581"/>
            <a:chExt cx="3937" cy="2510"/>
          </a:xfrm>
        </p:grpSpPr>
        <p:sp>
          <p:nvSpPr>
            <p:cNvPr id="5" name="AutoShape 3"/>
            <p:cNvSpPr>
              <a:spLocks noChangeAspect="1" noChangeArrowheads="1" noTextEdit="1"/>
            </p:cNvSpPr>
            <p:nvPr/>
          </p:nvSpPr>
          <p:spPr bwMode="auto">
            <a:xfrm>
              <a:off x="1655" y="581"/>
              <a:ext cx="3901" cy="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56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 y="868"/>
              <a:ext cx="3904"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8"/>
          <p:cNvGrpSpPr>
            <a:grpSpLocks noChangeAspect="1"/>
          </p:cNvGrpSpPr>
          <p:nvPr/>
        </p:nvGrpSpPr>
        <p:grpSpPr bwMode="auto">
          <a:xfrm>
            <a:off x="303196" y="2636237"/>
            <a:ext cx="6418830" cy="2185988"/>
            <a:chOff x="247" y="2782"/>
            <a:chExt cx="3835" cy="1377"/>
          </a:xfrm>
        </p:grpSpPr>
        <p:sp>
          <p:nvSpPr>
            <p:cNvPr id="8" name="AutoShape 7"/>
            <p:cNvSpPr>
              <a:spLocks noChangeAspect="1" noChangeArrowheads="1" noTextEdit="1"/>
            </p:cNvSpPr>
            <p:nvPr/>
          </p:nvSpPr>
          <p:spPr bwMode="auto">
            <a:xfrm>
              <a:off x="247" y="2782"/>
              <a:ext cx="3831"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5609"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7253"/>
            <a:stretch/>
          </p:blipFill>
          <p:spPr bwMode="auto">
            <a:xfrm>
              <a:off x="247" y="2882"/>
              <a:ext cx="3835"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object 9"/>
          <p:cNvPicPr/>
          <p:nvPr/>
        </p:nvPicPr>
        <p:blipFill>
          <a:blip r:embed="rId4" cstate="print"/>
          <a:stretch>
            <a:fillRect/>
          </a:stretch>
        </p:blipFill>
        <p:spPr>
          <a:xfrm>
            <a:off x="6776056" y="1254702"/>
            <a:ext cx="518241" cy="497892"/>
          </a:xfrm>
          <a:prstGeom prst="rect">
            <a:avLst/>
          </a:prstGeom>
        </p:spPr>
      </p:pic>
      <p:pic>
        <p:nvPicPr>
          <p:cNvPr id="12" name="object 10"/>
          <p:cNvPicPr/>
          <p:nvPr/>
        </p:nvPicPr>
        <p:blipFill>
          <a:blip r:embed="rId5" cstate="print"/>
          <a:stretch>
            <a:fillRect/>
          </a:stretch>
        </p:blipFill>
        <p:spPr>
          <a:xfrm>
            <a:off x="6785783" y="683592"/>
            <a:ext cx="440899" cy="428666"/>
          </a:xfrm>
          <a:prstGeom prst="rect">
            <a:avLst/>
          </a:prstGeom>
        </p:spPr>
      </p:pic>
      <p:pic>
        <p:nvPicPr>
          <p:cNvPr id="13" name="object 11"/>
          <p:cNvPicPr/>
          <p:nvPr/>
        </p:nvPicPr>
        <p:blipFill>
          <a:blip r:embed="rId5" cstate="print"/>
          <a:stretch>
            <a:fillRect/>
          </a:stretch>
        </p:blipFill>
        <p:spPr>
          <a:xfrm>
            <a:off x="8269063" y="911238"/>
            <a:ext cx="556406" cy="537829"/>
          </a:xfrm>
          <a:prstGeom prst="rect">
            <a:avLst/>
          </a:prstGeom>
        </p:spPr>
      </p:pic>
      <p:grpSp>
        <p:nvGrpSpPr>
          <p:cNvPr id="14" name="object 12"/>
          <p:cNvGrpSpPr/>
          <p:nvPr/>
        </p:nvGrpSpPr>
        <p:grpSpPr>
          <a:xfrm>
            <a:off x="7290658" y="1298412"/>
            <a:ext cx="842240" cy="134236"/>
            <a:chOff x="2094610" y="3200145"/>
            <a:chExt cx="911225" cy="153670"/>
          </a:xfrm>
        </p:grpSpPr>
        <p:sp>
          <p:nvSpPr>
            <p:cNvPr id="15" name="object 13"/>
            <p:cNvSpPr/>
            <p:nvPr/>
          </p:nvSpPr>
          <p:spPr>
            <a:xfrm>
              <a:off x="2100960" y="3206495"/>
              <a:ext cx="898525" cy="140970"/>
            </a:xfrm>
            <a:custGeom>
              <a:avLst/>
              <a:gdLst/>
              <a:ahLst/>
              <a:cxnLst/>
              <a:rect l="l" t="t" r="r" b="b"/>
              <a:pathLst>
                <a:path w="898525" h="140970">
                  <a:moveTo>
                    <a:pt x="829944" y="0"/>
                  </a:moveTo>
                  <a:lnTo>
                    <a:pt x="831595" y="12954"/>
                  </a:lnTo>
                  <a:lnTo>
                    <a:pt x="0" y="115062"/>
                  </a:lnTo>
                  <a:lnTo>
                    <a:pt x="3175" y="140843"/>
                  </a:lnTo>
                  <a:lnTo>
                    <a:pt x="834770" y="38735"/>
                  </a:lnTo>
                  <a:lnTo>
                    <a:pt x="836294" y="51689"/>
                  </a:lnTo>
                  <a:lnTo>
                    <a:pt x="898144" y="17780"/>
                  </a:lnTo>
                  <a:lnTo>
                    <a:pt x="829944" y="0"/>
                  </a:lnTo>
                  <a:close/>
                </a:path>
              </a:pathLst>
            </a:custGeom>
            <a:solidFill>
              <a:srgbClr val="CDFFCD"/>
            </a:solidFill>
          </p:spPr>
          <p:txBody>
            <a:bodyPr wrap="square" lIns="0" tIns="0" rIns="0" bIns="0" rtlCol="0"/>
            <a:lstStyle/>
            <a:p>
              <a:endParaRPr/>
            </a:p>
          </p:txBody>
        </p:sp>
        <p:sp>
          <p:nvSpPr>
            <p:cNvPr id="16" name="object 14"/>
            <p:cNvSpPr/>
            <p:nvPr/>
          </p:nvSpPr>
          <p:spPr>
            <a:xfrm>
              <a:off x="2100960" y="3206495"/>
              <a:ext cx="898525" cy="140970"/>
            </a:xfrm>
            <a:custGeom>
              <a:avLst/>
              <a:gdLst/>
              <a:ahLst/>
              <a:cxnLst/>
              <a:rect l="l" t="t" r="r" b="b"/>
              <a:pathLst>
                <a:path w="898525" h="140970">
                  <a:moveTo>
                    <a:pt x="0" y="115062"/>
                  </a:moveTo>
                  <a:lnTo>
                    <a:pt x="831595" y="12954"/>
                  </a:lnTo>
                  <a:lnTo>
                    <a:pt x="829944" y="0"/>
                  </a:lnTo>
                  <a:lnTo>
                    <a:pt x="898144" y="17780"/>
                  </a:lnTo>
                  <a:lnTo>
                    <a:pt x="836294" y="51689"/>
                  </a:lnTo>
                  <a:lnTo>
                    <a:pt x="834770" y="38735"/>
                  </a:lnTo>
                  <a:lnTo>
                    <a:pt x="3175" y="140843"/>
                  </a:lnTo>
                  <a:lnTo>
                    <a:pt x="0" y="115062"/>
                  </a:lnTo>
                  <a:close/>
                </a:path>
              </a:pathLst>
            </a:custGeom>
            <a:ln w="12699">
              <a:solidFill>
                <a:srgbClr val="008000"/>
              </a:solidFill>
            </a:ln>
          </p:spPr>
          <p:txBody>
            <a:bodyPr wrap="square" lIns="0" tIns="0" rIns="0" bIns="0" rtlCol="0"/>
            <a:lstStyle/>
            <a:p>
              <a:endParaRPr/>
            </a:p>
          </p:txBody>
        </p:sp>
      </p:grpSp>
      <p:grpSp>
        <p:nvGrpSpPr>
          <p:cNvPr id="17" name="object 15"/>
          <p:cNvGrpSpPr/>
          <p:nvPr/>
        </p:nvGrpSpPr>
        <p:grpSpPr>
          <a:xfrm>
            <a:off x="7290658" y="887052"/>
            <a:ext cx="842240" cy="134236"/>
            <a:chOff x="2094610" y="2729229"/>
            <a:chExt cx="911225" cy="153670"/>
          </a:xfrm>
        </p:grpSpPr>
        <p:sp>
          <p:nvSpPr>
            <p:cNvPr id="18" name="object 16"/>
            <p:cNvSpPr/>
            <p:nvPr/>
          </p:nvSpPr>
          <p:spPr>
            <a:xfrm>
              <a:off x="2100960" y="2735579"/>
              <a:ext cx="898525" cy="140970"/>
            </a:xfrm>
            <a:custGeom>
              <a:avLst/>
              <a:gdLst/>
              <a:ahLst/>
              <a:cxnLst/>
              <a:rect l="l" t="t" r="r" b="b"/>
              <a:pathLst>
                <a:path w="898525" h="140969">
                  <a:moveTo>
                    <a:pt x="3175" y="0"/>
                  </a:moveTo>
                  <a:lnTo>
                    <a:pt x="0" y="25781"/>
                  </a:lnTo>
                  <a:lnTo>
                    <a:pt x="831595" y="127888"/>
                  </a:lnTo>
                  <a:lnTo>
                    <a:pt x="829944" y="140843"/>
                  </a:lnTo>
                  <a:lnTo>
                    <a:pt x="898144" y="122936"/>
                  </a:lnTo>
                  <a:lnTo>
                    <a:pt x="836294" y="89153"/>
                  </a:lnTo>
                  <a:lnTo>
                    <a:pt x="834770" y="102107"/>
                  </a:lnTo>
                  <a:lnTo>
                    <a:pt x="3175" y="0"/>
                  </a:lnTo>
                  <a:close/>
                </a:path>
              </a:pathLst>
            </a:custGeom>
            <a:solidFill>
              <a:srgbClr val="CDFFCD"/>
            </a:solidFill>
          </p:spPr>
          <p:txBody>
            <a:bodyPr wrap="square" lIns="0" tIns="0" rIns="0" bIns="0" rtlCol="0"/>
            <a:lstStyle/>
            <a:p>
              <a:endParaRPr/>
            </a:p>
          </p:txBody>
        </p:sp>
        <p:sp>
          <p:nvSpPr>
            <p:cNvPr id="19" name="object 17"/>
            <p:cNvSpPr/>
            <p:nvPr/>
          </p:nvSpPr>
          <p:spPr>
            <a:xfrm>
              <a:off x="2100960" y="2735579"/>
              <a:ext cx="898525" cy="140970"/>
            </a:xfrm>
            <a:custGeom>
              <a:avLst/>
              <a:gdLst/>
              <a:ahLst/>
              <a:cxnLst/>
              <a:rect l="l" t="t" r="r" b="b"/>
              <a:pathLst>
                <a:path w="898525" h="140969">
                  <a:moveTo>
                    <a:pt x="3175" y="0"/>
                  </a:moveTo>
                  <a:lnTo>
                    <a:pt x="834770" y="102107"/>
                  </a:lnTo>
                  <a:lnTo>
                    <a:pt x="836294" y="89153"/>
                  </a:lnTo>
                  <a:lnTo>
                    <a:pt x="898144" y="122936"/>
                  </a:lnTo>
                  <a:lnTo>
                    <a:pt x="829944" y="140843"/>
                  </a:lnTo>
                  <a:lnTo>
                    <a:pt x="831595" y="127888"/>
                  </a:lnTo>
                  <a:lnTo>
                    <a:pt x="0" y="25781"/>
                  </a:lnTo>
                  <a:lnTo>
                    <a:pt x="3175" y="0"/>
                  </a:lnTo>
                  <a:close/>
                </a:path>
              </a:pathLst>
            </a:custGeom>
            <a:ln w="12699">
              <a:solidFill>
                <a:srgbClr val="008000"/>
              </a:solidFill>
            </a:ln>
          </p:spPr>
          <p:txBody>
            <a:bodyPr wrap="square" lIns="0" tIns="0" rIns="0" bIns="0" rtlCol="0"/>
            <a:lstStyle/>
            <a:p>
              <a:endParaRPr/>
            </a:p>
          </p:txBody>
        </p:sp>
      </p:grpSp>
      <p:pic>
        <p:nvPicPr>
          <p:cNvPr id="20" name="object 18"/>
          <p:cNvPicPr/>
          <p:nvPr/>
        </p:nvPicPr>
        <p:blipFill>
          <a:blip r:embed="rId6" cstate="print"/>
          <a:stretch>
            <a:fillRect/>
          </a:stretch>
        </p:blipFill>
        <p:spPr>
          <a:xfrm>
            <a:off x="8487061" y="3554780"/>
            <a:ext cx="602688" cy="621666"/>
          </a:xfrm>
          <a:prstGeom prst="rect">
            <a:avLst/>
          </a:prstGeom>
        </p:spPr>
      </p:pic>
      <p:pic>
        <p:nvPicPr>
          <p:cNvPr id="21" name="object 19"/>
          <p:cNvPicPr/>
          <p:nvPr/>
        </p:nvPicPr>
        <p:blipFill>
          <a:blip r:embed="rId7" cstate="print"/>
          <a:stretch>
            <a:fillRect/>
          </a:stretch>
        </p:blipFill>
        <p:spPr>
          <a:xfrm>
            <a:off x="6630018" y="3510771"/>
            <a:ext cx="553589" cy="548480"/>
          </a:xfrm>
          <a:prstGeom prst="rect">
            <a:avLst/>
          </a:prstGeom>
        </p:spPr>
      </p:pic>
      <p:grpSp>
        <p:nvGrpSpPr>
          <p:cNvPr id="22" name="object 20"/>
          <p:cNvGrpSpPr/>
          <p:nvPr/>
        </p:nvGrpSpPr>
        <p:grpSpPr>
          <a:xfrm>
            <a:off x="7236057" y="3689238"/>
            <a:ext cx="1061163" cy="79876"/>
            <a:chOff x="5730240" y="2851404"/>
            <a:chExt cx="1148080" cy="91440"/>
          </a:xfrm>
        </p:grpSpPr>
        <p:sp>
          <p:nvSpPr>
            <p:cNvPr id="23" name="object 21"/>
            <p:cNvSpPr/>
            <p:nvPr/>
          </p:nvSpPr>
          <p:spPr>
            <a:xfrm>
              <a:off x="5736336" y="2857500"/>
              <a:ext cx="1135380" cy="79375"/>
            </a:xfrm>
            <a:custGeom>
              <a:avLst/>
              <a:gdLst/>
              <a:ahLst/>
              <a:cxnLst/>
              <a:rect l="l" t="t" r="r" b="b"/>
              <a:pathLst>
                <a:path w="1135379" h="79375">
                  <a:moveTo>
                    <a:pt x="1035558" y="0"/>
                  </a:moveTo>
                  <a:lnTo>
                    <a:pt x="1035558" y="19812"/>
                  </a:lnTo>
                  <a:lnTo>
                    <a:pt x="0" y="19812"/>
                  </a:lnTo>
                  <a:lnTo>
                    <a:pt x="0" y="59436"/>
                  </a:lnTo>
                  <a:lnTo>
                    <a:pt x="1035558" y="59436"/>
                  </a:lnTo>
                  <a:lnTo>
                    <a:pt x="1035558" y="79248"/>
                  </a:lnTo>
                  <a:lnTo>
                    <a:pt x="1135380" y="39624"/>
                  </a:lnTo>
                  <a:lnTo>
                    <a:pt x="1035558" y="0"/>
                  </a:lnTo>
                  <a:close/>
                </a:path>
              </a:pathLst>
            </a:custGeom>
            <a:solidFill>
              <a:srgbClr val="C5D9F0"/>
            </a:solidFill>
          </p:spPr>
          <p:txBody>
            <a:bodyPr wrap="square" lIns="0" tIns="0" rIns="0" bIns="0" rtlCol="0"/>
            <a:lstStyle/>
            <a:p>
              <a:endParaRPr/>
            </a:p>
          </p:txBody>
        </p:sp>
        <p:sp>
          <p:nvSpPr>
            <p:cNvPr id="24" name="object 22"/>
            <p:cNvSpPr/>
            <p:nvPr/>
          </p:nvSpPr>
          <p:spPr>
            <a:xfrm>
              <a:off x="5736336" y="2857500"/>
              <a:ext cx="1135380" cy="79375"/>
            </a:xfrm>
            <a:custGeom>
              <a:avLst/>
              <a:gdLst/>
              <a:ahLst/>
              <a:cxnLst/>
              <a:rect l="l" t="t" r="r" b="b"/>
              <a:pathLst>
                <a:path w="1135379" h="79375">
                  <a:moveTo>
                    <a:pt x="0" y="19812"/>
                  </a:moveTo>
                  <a:lnTo>
                    <a:pt x="1035558" y="19812"/>
                  </a:lnTo>
                  <a:lnTo>
                    <a:pt x="1035558" y="0"/>
                  </a:lnTo>
                  <a:lnTo>
                    <a:pt x="1135380" y="39624"/>
                  </a:lnTo>
                  <a:lnTo>
                    <a:pt x="1035558" y="79248"/>
                  </a:lnTo>
                  <a:lnTo>
                    <a:pt x="1035558" y="59436"/>
                  </a:lnTo>
                  <a:lnTo>
                    <a:pt x="0" y="59436"/>
                  </a:lnTo>
                  <a:lnTo>
                    <a:pt x="0" y="19812"/>
                  </a:lnTo>
                  <a:close/>
                </a:path>
              </a:pathLst>
            </a:custGeom>
            <a:ln w="12192">
              <a:solidFill>
                <a:srgbClr val="003553"/>
              </a:solidFill>
            </a:ln>
          </p:spPr>
          <p:txBody>
            <a:bodyPr wrap="square" lIns="0" tIns="0" rIns="0" bIns="0" rtlCol="0"/>
            <a:lstStyle/>
            <a:p>
              <a:endParaRPr/>
            </a:p>
          </p:txBody>
        </p:sp>
      </p:grpSp>
      <p:grpSp>
        <p:nvGrpSpPr>
          <p:cNvPr id="25" name="object 23"/>
          <p:cNvGrpSpPr/>
          <p:nvPr/>
        </p:nvGrpSpPr>
        <p:grpSpPr>
          <a:xfrm>
            <a:off x="7236057" y="3919546"/>
            <a:ext cx="1061163" cy="81540"/>
            <a:chOff x="5730240" y="3115055"/>
            <a:chExt cx="1148080" cy="93345"/>
          </a:xfrm>
        </p:grpSpPr>
        <p:sp>
          <p:nvSpPr>
            <p:cNvPr id="26" name="object 24"/>
            <p:cNvSpPr/>
            <p:nvPr/>
          </p:nvSpPr>
          <p:spPr>
            <a:xfrm>
              <a:off x="5736336" y="3121151"/>
              <a:ext cx="1135380" cy="81280"/>
            </a:xfrm>
            <a:custGeom>
              <a:avLst/>
              <a:gdLst/>
              <a:ahLst/>
              <a:cxnLst/>
              <a:rect l="l" t="t" r="r" b="b"/>
              <a:pathLst>
                <a:path w="1135379" h="81280">
                  <a:moveTo>
                    <a:pt x="101726" y="0"/>
                  </a:moveTo>
                  <a:lnTo>
                    <a:pt x="0" y="40386"/>
                  </a:lnTo>
                  <a:lnTo>
                    <a:pt x="101726" y="80772"/>
                  </a:lnTo>
                  <a:lnTo>
                    <a:pt x="101726" y="60579"/>
                  </a:lnTo>
                  <a:lnTo>
                    <a:pt x="1135380" y="60579"/>
                  </a:lnTo>
                  <a:lnTo>
                    <a:pt x="1135380" y="20193"/>
                  </a:lnTo>
                  <a:lnTo>
                    <a:pt x="101726" y="20193"/>
                  </a:lnTo>
                  <a:lnTo>
                    <a:pt x="101726" y="0"/>
                  </a:lnTo>
                  <a:close/>
                </a:path>
              </a:pathLst>
            </a:custGeom>
            <a:solidFill>
              <a:srgbClr val="C5D9F0"/>
            </a:solidFill>
          </p:spPr>
          <p:txBody>
            <a:bodyPr wrap="square" lIns="0" tIns="0" rIns="0" bIns="0" rtlCol="0"/>
            <a:lstStyle/>
            <a:p>
              <a:endParaRPr/>
            </a:p>
          </p:txBody>
        </p:sp>
        <p:sp>
          <p:nvSpPr>
            <p:cNvPr id="27" name="object 25"/>
            <p:cNvSpPr/>
            <p:nvPr/>
          </p:nvSpPr>
          <p:spPr>
            <a:xfrm>
              <a:off x="5736336" y="3121151"/>
              <a:ext cx="1135380" cy="81280"/>
            </a:xfrm>
            <a:custGeom>
              <a:avLst/>
              <a:gdLst/>
              <a:ahLst/>
              <a:cxnLst/>
              <a:rect l="l" t="t" r="r" b="b"/>
              <a:pathLst>
                <a:path w="1135379" h="81280">
                  <a:moveTo>
                    <a:pt x="1135380" y="60579"/>
                  </a:moveTo>
                  <a:lnTo>
                    <a:pt x="101726" y="60579"/>
                  </a:lnTo>
                  <a:lnTo>
                    <a:pt x="101726" y="80772"/>
                  </a:lnTo>
                  <a:lnTo>
                    <a:pt x="0" y="40386"/>
                  </a:lnTo>
                  <a:lnTo>
                    <a:pt x="101726" y="0"/>
                  </a:lnTo>
                  <a:lnTo>
                    <a:pt x="101726" y="20193"/>
                  </a:lnTo>
                  <a:lnTo>
                    <a:pt x="1135380" y="20193"/>
                  </a:lnTo>
                  <a:lnTo>
                    <a:pt x="1135380" y="60579"/>
                  </a:lnTo>
                  <a:close/>
                </a:path>
              </a:pathLst>
            </a:custGeom>
            <a:ln w="12192">
              <a:solidFill>
                <a:srgbClr val="003553"/>
              </a:solidFill>
            </a:ln>
          </p:spPr>
          <p:txBody>
            <a:bodyPr wrap="square" lIns="0" tIns="0" rIns="0" bIns="0" rtlCol="0"/>
            <a:lstStyle/>
            <a:p>
              <a:endParaRPr/>
            </a:p>
          </p:txBody>
        </p:sp>
      </p:grpSp>
      <p:sp>
        <p:nvSpPr>
          <p:cNvPr id="28" name="CasellaDiTesto 27">
            <a:extLst>
              <a:ext uri="{FF2B5EF4-FFF2-40B4-BE49-F238E27FC236}">
                <a16:creationId xmlns:a16="http://schemas.microsoft.com/office/drawing/2014/main" id="{C942F365-2F48-416F-AFF8-BCA8BE83F63E}"/>
              </a:ext>
            </a:extLst>
          </p:cNvPr>
          <p:cNvSpPr txBox="1"/>
          <p:nvPr/>
        </p:nvSpPr>
        <p:spPr>
          <a:xfrm>
            <a:off x="6511700" y="39942"/>
            <a:ext cx="2500300" cy="400110"/>
          </a:xfrm>
          <a:prstGeom prst="rect">
            <a:avLst/>
          </a:prstGeom>
          <a:noFill/>
        </p:spPr>
        <p:txBody>
          <a:bodyPr wrap="none" rtlCol="0">
            <a:spAutoFit/>
          </a:bodyPr>
          <a:lstStyle/>
          <a:p>
            <a:r>
              <a:rPr lang="it-IT" sz="2000" b="1" dirty="0" err="1">
                <a:solidFill>
                  <a:srgbClr val="1F3D5F"/>
                </a:solidFill>
              </a:rPr>
              <a:t>European</a:t>
            </a:r>
            <a:r>
              <a:rPr lang="it-IT" sz="2000" b="1" dirty="0">
                <a:solidFill>
                  <a:srgbClr val="1F3D5F"/>
                </a:solidFill>
              </a:rPr>
              <a:t> </a:t>
            </a:r>
            <a:r>
              <a:rPr lang="it-IT" sz="2000" b="1" dirty="0" err="1">
                <a:solidFill>
                  <a:srgbClr val="1F3D5F"/>
                </a:solidFill>
              </a:rPr>
              <a:t>Fellowships</a:t>
            </a:r>
            <a:endParaRPr lang="it-IT" sz="2000" b="1" dirty="0">
              <a:solidFill>
                <a:srgbClr val="1F3D5F"/>
              </a:solidFill>
            </a:endParaRPr>
          </a:p>
        </p:txBody>
      </p:sp>
      <p:sp>
        <p:nvSpPr>
          <p:cNvPr id="29" name="CasellaDiTesto 28">
            <a:extLst>
              <a:ext uri="{FF2B5EF4-FFF2-40B4-BE49-F238E27FC236}">
                <a16:creationId xmlns:a16="http://schemas.microsoft.com/office/drawing/2014/main" id="{3A6A27FF-823C-4A04-99B2-A3627B023FA0}"/>
              </a:ext>
            </a:extLst>
          </p:cNvPr>
          <p:cNvSpPr txBox="1"/>
          <p:nvPr/>
        </p:nvSpPr>
        <p:spPr>
          <a:xfrm>
            <a:off x="6610981" y="2610676"/>
            <a:ext cx="2170018" cy="400110"/>
          </a:xfrm>
          <a:prstGeom prst="rect">
            <a:avLst/>
          </a:prstGeom>
          <a:noFill/>
        </p:spPr>
        <p:txBody>
          <a:bodyPr wrap="none" rtlCol="0">
            <a:spAutoFit/>
          </a:bodyPr>
          <a:lstStyle/>
          <a:p>
            <a:r>
              <a:rPr lang="it-IT" sz="2000" b="1" dirty="0">
                <a:solidFill>
                  <a:srgbClr val="1F3D5F"/>
                </a:solidFill>
              </a:rPr>
              <a:t>Global </a:t>
            </a:r>
            <a:r>
              <a:rPr lang="it-IT" sz="2000" b="1" dirty="0" err="1">
                <a:solidFill>
                  <a:srgbClr val="1F3D5F"/>
                </a:solidFill>
              </a:rPr>
              <a:t>Fellowships</a:t>
            </a:r>
            <a:endParaRPr lang="it-IT" sz="2000" b="1" dirty="0">
              <a:solidFill>
                <a:srgbClr val="1F3D5F"/>
              </a:solidFill>
            </a:endParaRPr>
          </a:p>
        </p:txBody>
      </p:sp>
      <p:sp>
        <p:nvSpPr>
          <p:cNvPr id="30" name="CasellaDiTesto 29">
            <a:extLst>
              <a:ext uri="{FF2B5EF4-FFF2-40B4-BE49-F238E27FC236}">
                <a16:creationId xmlns:a16="http://schemas.microsoft.com/office/drawing/2014/main" id="{2879C7EA-32A0-4CEF-9F2D-1760C7F44896}"/>
              </a:ext>
            </a:extLst>
          </p:cNvPr>
          <p:cNvSpPr txBox="1"/>
          <p:nvPr/>
        </p:nvSpPr>
        <p:spPr>
          <a:xfrm>
            <a:off x="6776056" y="1694529"/>
            <a:ext cx="2165217" cy="295738"/>
          </a:xfrm>
          <a:prstGeom prst="rect">
            <a:avLst/>
          </a:prstGeom>
          <a:noFill/>
        </p:spPr>
        <p:txBody>
          <a:bodyPr wrap="none" rtlCol="0">
            <a:spAutoFit/>
          </a:bodyPr>
          <a:lstStyle/>
          <a:p>
            <a:r>
              <a:rPr lang="it-IT" sz="1600" dirty="0">
                <a:solidFill>
                  <a:srgbClr val="1F3D5F"/>
                </a:solidFill>
              </a:rPr>
              <a:t>Incoming phase 1- 2 </a:t>
            </a:r>
            <a:r>
              <a:rPr lang="it-IT" sz="1600" dirty="0" err="1">
                <a:solidFill>
                  <a:srgbClr val="1F3D5F"/>
                </a:solidFill>
              </a:rPr>
              <a:t>years</a:t>
            </a:r>
            <a:endParaRPr lang="it-IT" sz="1600" dirty="0">
              <a:solidFill>
                <a:srgbClr val="1F3D5F"/>
              </a:solidFill>
            </a:endParaRPr>
          </a:p>
        </p:txBody>
      </p:sp>
      <p:sp>
        <p:nvSpPr>
          <p:cNvPr id="31" name="CasellaDiTesto 30">
            <a:extLst>
              <a:ext uri="{FF2B5EF4-FFF2-40B4-BE49-F238E27FC236}">
                <a16:creationId xmlns:a16="http://schemas.microsoft.com/office/drawing/2014/main" id="{FFF6075A-91DE-406C-926E-28F92B4C0631}"/>
              </a:ext>
            </a:extLst>
          </p:cNvPr>
          <p:cNvSpPr txBox="1"/>
          <p:nvPr/>
        </p:nvSpPr>
        <p:spPr>
          <a:xfrm>
            <a:off x="7123062" y="4189549"/>
            <a:ext cx="1712368" cy="295738"/>
          </a:xfrm>
          <a:prstGeom prst="rect">
            <a:avLst/>
          </a:prstGeom>
          <a:noFill/>
        </p:spPr>
        <p:txBody>
          <a:bodyPr wrap="none" rtlCol="0">
            <a:spAutoFit/>
          </a:bodyPr>
          <a:lstStyle/>
          <a:p>
            <a:r>
              <a:rPr lang="it-IT" sz="1600" dirty="0">
                <a:solidFill>
                  <a:srgbClr val="1F3D5F"/>
                </a:solidFill>
              </a:rPr>
              <a:t>Return phase 1 </a:t>
            </a:r>
            <a:r>
              <a:rPr lang="it-IT" sz="1600" dirty="0" err="1">
                <a:solidFill>
                  <a:srgbClr val="1F3D5F"/>
                </a:solidFill>
              </a:rPr>
              <a:t>year</a:t>
            </a:r>
            <a:endParaRPr lang="it-IT" sz="1600" dirty="0">
              <a:solidFill>
                <a:srgbClr val="1F3D5F"/>
              </a:solidFill>
            </a:endParaRPr>
          </a:p>
        </p:txBody>
      </p:sp>
      <p:sp>
        <p:nvSpPr>
          <p:cNvPr id="32" name="CasellaDiTesto 31">
            <a:extLst>
              <a:ext uri="{FF2B5EF4-FFF2-40B4-BE49-F238E27FC236}">
                <a16:creationId xmlns:a16="http://schemas.microsoft.com/office/drawing/2014/main" id="{5C2BC094-00FC-4337-8238-D86B0BCE9211}"/>
              </a:ext>
            </a:extLst>
          </p:cNvPr>
          <p:cNvSpPr txBox="1"/>
          <p:nvPr/>
        </p:nvSpPr>
        <p:spPr>
          <a:xfrm>
            <a:off x="6917972" y="3326844"/>
            <a:ext cx="2122546" cy="295738"/>
          </a:xfrm>
          <a:prstGeom prst="rect">
            <a:avLst/>
          </a:prstGeom>
          <a:noFill/>
        </p:spPr>
        <p:txBody>
          <a:bodyPr wrap="none" rtlCol="0">
            <a:spAutoFit/>
          </a:bodyPr>
          <a:lstStyle/>
          <a:p>
            <a:r>
              <a:rPr lang="it-IT" sz="1600" dirty="0" err="1">
                <a:solidFill>
                  <a:srgbClr val="1F3D5F"/>
                </a:solidFill>
              </a:rPr>
              <a:t>Outgoing</a:t>
            </a:r>
            <a:r>
              <a:rPr lang="it-IT" sz="1600" dirty="0">
                <a:solidFill>
                  <a:srgbClr val="1F3D5F"/>
                </a:solidFill>
              </a:rPr>
              <a:t> phase 1-2 </a:t>
            </a:r>
            <a:r>
              <a:rPr lang="it-IT" sz="1600" dirty="0" err="1">
                <a:solidFill>
                  <a:srgbClr val="1F3D5F"/>
                </a:solidFill>
              </a:rPr>
              <a:t>years</a:t>
            </a:r>
            <a:endParaRPr lang="it-IT" sz="1600" dirty="0">
              <a:solidFill>
                <a:srgbClr val="1F3D5F"/>
              </a:solidFill>
            </a:endParaRPr>
          </a:p>
        </p:txBody>
      </p:sp>
      <p:sp>
        <p:nvSpPr>
          <p:cNvPr id="33" name="Rettangolo 32"/>
          <p:cNvSpPr/>
          <p:nvPr/>
        </p:nvSpPr>
        <p:spPr>
          <a:xfrm>
            <a:off x="406626" y="5345856"/>
            <a:ext cx="8361025" cy="1528624"/>
          </a:xfrm>
          <a:prstGeom prst="rect">
            <a:avLst/>
          </a:prstGeom>
        </p:spPr>
        <p:txBody>
          <a:bodyPr wrap="square">
            <a:spAutoFit/>
          </a:bodyPr>
          <a:lstStyle/>
          <a:p>
            <a:pPr marL="403384" indent="-285750">
              <a:spcBef>
                <a:spcPts val="495"/>
              </a:spcBef>
              <a:buFont typeface="Wingdings" panose="05000000000000000000" pitchFamily="2" charset="2"/>
              <a:buChar char="q"/>
            </a:pPr>
            <a:r>
              <a:rPr lang="en-US" spc="-8" dirty="0">
                <a:solidFill>
                  <a:srgbClr val="1F3D5F"/>
                </a:solidFill>
                <a:cs typeface="Calibri"/>
              </a:rPr>
              <a:t>Supported</a:t>
            </a:r>
            <a:r>
              <a:rPr lang="en-US" spc="26" dirty="0">
                <a:solidFill>
                  <a:srgbClr val="1F3D5F"/>
                </a:solidFill>
                <a:cs typeface="Calibri"/>
              </a:rPr>
              <a:t> </a:t>
            </a:r>
            <a:r>
              <a:rPr lang="en-US" spc="-11" dirty="0">
                <a:solidFill>
                  <a:srgbClr val="1F3D5F"/>
                </a:solidFill>
                <a:cs typeface="Calibri"/>
              </a:rPr>
              <a:t>researchers</a:t>
            </a:r>
            <a:r>
              <a:rPr lang="en-US" spc="4" dirty="0">
                <a:solidFill>
                  <a:srgbClr val="1F3D5F"/>
                </a:solidFill>
                <a:cs typeface="Calibri"/>
              </a:rPr>
              <a:t> </a:t>
            </a:r>
            <a:r>
              <a:rPr lang="en-US" spc="-11" dirty="0">
                <a:solidFill>
                  <a:srgbClr val="1F3D5F"/>
                </a:solidFill>
                <a:cs typeface="Calibri"/>
              </a:rPr>
              <a:t>must</a:t>
            </a:r>
            <a:r>
              <a:rPr lang="en-US" spc="11" dirty="0">
                <a:solidFill>
                  <a:srgbClr val="1F3D5F"/>
                </a:solidFill>
                <a:cs typeface="Calibri"/>
              </a:rPr>
              <a:t> </a:t>
            </a:r>
            <a:r>
              <a:rPr lang="en-US" spc="-19" dirty="0">
                <a:solidFill>
                  <a:srgbClr val="1F3D5F"/>
                </a:solidFill>
                <a:cs typeface="Calibri"/>
              </a:rPr>
              <a:t>have</a:t>
            </a:r>
            <a:r>
              <a:rPr lang="en-US" spc="8" dirty="0">
                <a:solidFill>
                  <a:srgbClr val="1F3D5F"/>
                </a:solidFill>
                <a:cs typeface="Calibri"/>
              </a:rPr>
              <a:t> </a:t>
            </a:r>
            <a:r>
              <a:rPr lang="en-US" spc="-4" dirty="0">
                <a:solidFill>
                  <a:srgbClr val="1F3D5F"/>
                </a:solidFill>
                <a:cs typeface="Calibri"/>
              </a:rPr>
              <a:t>a </a:t>
            </a:r>
            <a:r>
              <a:rPr lang="en-US" b="1" spc="-8" dirty="0">
                <a:solidFill>
                  <a:srgbClr val="1F3D5F"/>
                </a:solidFill>
                <a:cs typeface="Calibri"/>
              </a:rPr>
              <a:t>maximum</a:t>
            </a:r>
            <a:r>
              <a:rPr lang="en-US" b="1" dirty="0">
                <a:solidFill>
                  <a:srgbClr val="1F3D5F"/>
                </a:solidFill>
                <a:cs typeface="Calibri"/>
              </a:rPr>
              <a:t> </a:t>
            </a:r>
            <a:r>
              <a:rPr lang="en-US" b="1" spc="-4" dirty="0">
                <a:solidFill>
                  <a:srgbClr val="1F3D5F"/>
                </a:solidFill>
                <a:cs typeface="Calibri"/>
              </a:rPr>
              <a:t>of</a:t>
            </a:r>
            <a:r>
              <a:rPr lang="en-US" b="1" spc="8" dirty="0">
                <a:solidFill>
                  <a:srgbClr val="1F3D5F"/>
                </a:solidFill>
                <a:cs typeface="Calibri"/>
              </a:rPr>
              <a:t> </a:t>
            </a:r>
            <a:r>
              <a:rPr lang="en-US" b="1" spc="-4" dirty="0">
                <a:solidFill>
                  <a:srgbClr val="BD2B0B"/>
                </a:solidFill>
                <a:cs typeface="Calibri"/>
              </a:rPr>
              <a:t>8</a:t>
            </a:r>
            <a:r>
              <a:rPr lang="en-US" b="1" spc="8" dirty="0">
                <a:solidFill>
                  <a:srgbClr val="BD2B0B"/>
                </a:solidFill>
                <a:cs typeface="Calibri"/>
              </a:rPr>
              <a:t> </a:t>
            </a:r>
            <a:r>
              <a:rPr lang="en-US" b="1" spc="-19" dirty="0">
                <a:solidFill>
                  <a:srgbClr val="BD2B0B"/>
                </a:solidFill>
                <a:cs typeface="Calibri"/>
              </a:rPr>
              <a:t>years</a:t>
            </a:r>
            <a:r>
              <a:rPr lang="en-US" b="1" spc="-19" dirty="0">
                <a:solidFill>
                  <a:srgbClr val="1F3D5F"/>
                </a:solidFill>
                <a:cs typeface="Calibri"/>
              </a:rPr>
              <a:t> full-time</a:t>
            </a:r>
            <a:r>
              <a:rPr lang="en-US" b="1" spc="-465" dirty="0">
                <a:solidFill>
                  <a:srgbClr val="1F3D5F"/>
                </a:solidFill>
                <a:cs typeface="Calibri"/>
              </a:rPr>
              <a:t> </a:t>
            </a:r>
            <a:r>
              <a:rPr lang="en-US" b="1" spc="8" dirty="0">
                <a:solidFill>
                  <a:srgbClr val="1F3D5F"/>
                </a:solidFill>
                <a:cs typeface="Calibri"/>
              </a:rPr>
              <a:t> </a:t>
            </a:r>
            <a:r>
              <a:rPr lang="en-US" b="1" spc="-11" dirty="0">
                <a:solidFill>
                  <a:srgbClr val="1F3D5F"/>
                </a:solidFill>
                <a:cs typeface="Calibri"/>
              </a:rPr>
              <a:t>equivalent</a:t>
            </a:r>
            <a:r>
              <a:rPr lang="en-US" b="1" spc="30" dirty="0">
                <a:solidFill>
                  <a:srgbClr val="1F3D5F"/>
                </a:solidFill>
                <a:cs typeface="Calibri"/>
              </a:rPr>
              <a:t> </a:t>
            </a:r>
            <a:r>
              <a:rPr lang="en-US" b="1" spc="-11" dirty="0">
                <a:solidFill>
                  <a:srgbClr val="1F3D5F"/>
                </a:solidFill>
                <a:cs typeface="Calibri"/>
              </a:rPr>
              <a:t>experience</a:t>
            </a:r>
            <a:r>
              <a:rPr lang="en-US" b="1" spc="26" dirty="0">
                <a:solidFill>
                  <a:srgbClr val="1F3D5F"/>
                </a:solidFill>
                <a:cs typeface="Calibri"/>
              </a:rPr>
              <a:t> </a:t>
            </a:r>
            <a:r>
              <a:rPr lang="en-US" b="1" spc="-4" dirty="0">
                <a:solidFill>
                  <a:srgbClr val="1F3D5F"/>
                </a:solidFill>
                <a:cs typeface="Calibri"/>
              </a:rPr>
              <a:t>in</a:t>
            </a:r>
            <a:r>
              <a:rPr lang="en-US" b="1" dirty="0">
                <a:solidFill>
                  <a:srgbClr val="1F3D5F"/>
                </a:solidFill>
                <a:cs typeface="Calibri"/>
              </a:rPr>
              <a:t> </a:t>
            </a:r>
            <a:r>
              <a:rPr lang="en-US" b="1" spc="-15" dirty="0">
                <a:solidFill>
                  <a:srgbClr val="1F3D5F"/>
                </a:solidFill>
                <a:cs typeface="Calibri"/>
              </a:rPr>
              <a:t>research (maternity, paternity, research in Third Country etc.)</a:t>
            </a:r>
            <a:endParaRPr lang="en-US" dirty="0">
              <a:solidFill>
                <a:srgbClr val="1F3D5F"/>
              </a:solidFill>
              <a:cs typeface="Calibri"/>
            </a:endParaRPr>
          </a:p>
          <a:p>
            <a:pPr marL="465773" indent="-285750">
              <a:spcBef>
                <a:spcPts val="157"/>
              </a:spcBef>
              <a:buFont typeface="Wingdings" panose="05000000000000000000" pitchFamily="2" charset="2"/>
              <a:buChar char="q"/>
              <a:tabLst>
                <a:tab pos="352425" algn="l"/>
              </a:tabLst>
            </a:pPr>
            <a:r>
              <a:rPr lang="en-US" spc="-34" dirty="0">
                <a:solidFill>
                  <a:srgbClr val="1F3D5F"/>
                </a:solidFill>
                <a:cs typeface="Calibri"/>
              </a:rPr>
              <a:t>Years</a:t>
            </a:r>
            <a:r>
              <a:rPr lang="en-US" spc="-8" dirty="0">
                <a:solidFill>
                  <a:srgbClr val="1F3D5F"/>
                </a:solidFill>
                <a:cs typeface="Calibri"/>
              </a:rPr>
              <a:t> </a:t>
            </a:r>
            <a:r>
              <a:rPr lang="en-US" b="1" spc="-4" dirty="0">
                <a:solidFill>
                  <a:srgbClr val="C00000"/>
                </a:solidFill>
                <a:cs typeface="Calibri"/>
              </a:rPr>
              <a:t>outside</a:t>
            </a:r>
            <a:r>
              <a:rPr lang="en-US" b="1" dirty="0">
                <a:solidFill>
                  <a:srgbClr val="C00000"/>
                </a:solidFill>
                <a:cs typeface="Calibri"/>
              </a:rPr>
              <a:t> </a:t>
            </a:r>
            <a:r>
              <a:rPr lang="en-US" b="1" spc="-8" dirty="0">
                <a:solidFill>
                  <a:srgbClr val="C00000"/>
                </a:solidFill>
                <a:cs typeface="Calibri"/>
              </a:rPr>
              <a:t>research</a:t>
            </a:r>
            <a:r>
              <a:rPr lang="en-US" b="1" spc="-4" dirty="0">
                <a:solidFill>
                  <a:srgbClr val="C00000"/>
                </a:solidFill>
                <a:cs typeface="Calibri"/>
              </a:rPr>
              <a:t> </a:t>
            </a:r>
            <a:r>
              <a:rPr lang="en-US" b="1" dirty="0">
                <a:solidFill>
                  <a:srgbClr val="C00000"/>
                </a:solidFill>
                <a:cs typeface="Calibri"/>
              </a:rPr>
              <a:t>and</a:t>
            </a:r>
            <a:r>
              <a:rPr lang="en-US" b="1" spc="-8" dirty="0">
                <a:solidFill>
                  <a:srgbClr val="C00000"/>
                </a:solidFill>
                <a:cs typeface="Calibri"/>
              </a:rPr>
              <a:t> career</a:t>
            </a:r>
            <a:r>
              <a:rPr lang="en-US" b="1" spc="-26" dirty="0">
                <a:solidFill>
                  <a:srgbClr val="C00000"/>
                </a:solidFill>
                <a:cs typeface="Calibri"/>
              </a:rPr>
              <a:t> </a:t>
            </a:r>
            <a:r>
              <a:rPr lang="en-US" b="1" spc="-8" dirty="0">
                <a:solidFill>
                  <a:srgbClr val="C00000"/>
                </a:solidFill>
                <a:cs typeface="Calibri"/>
              </a:rPr>
              <a:t>breaks</a:t>
            </a:r>
            <a:r>
              <a:rPr lang="en-US" b="1" spc="11" dirty="0">
                <a:solidFill>
                  <a:srgbClr val="C00000"/>
                </a:solidFill>
                <a:cs typeface="Calibri"/>
              </a:rPr>
              <a:t> </a:t>
            </a:r>
            <a:r>
              <a:rPr lang="en-US" dirty="0">
                <a:solidFill>
                  <a:srgbClr val="1F3D5F"/>
                </a:solidFill>
                <a:cs typeface="Calibri"/>
              </a:rPr>
              <a:t>will</a:t>
            </a:r>
            <a:r>
              <a:rPr lang="en-US" spc="-11" dirty="0">
                <a:solidFill>
                  <a:srgbClr val="1F3D5F"/>
                </a:solidFill>
                <a:cs typeface="Calibri"/>
              </a:rPr>
              <a:t> </a:t>
            </a:r>
            <a:r>
              <a:rPr lang="en-US" spc="-4" dirty="0">
                <a:solidFill>
                  <a:srgbClr val="1F3D5F"/>
                </a:solidFill>
                <a:cs typeface="Calibri"/>
              </a:rPr>
              <a:t>not</a:t>
            </a:r>
            <a:r>
              <a:rPr lang="en-US" spc="-11" dirty="0">
                <a:solidFill>
                  <a:srgbClr val="1F3D5F"/>
                </a:solidFill>
                <a:cs typeface="Calibri"/>
              </a:rPr>
              <a:t> </a:t>
            </a:r>
            <a:r>
              <a:rPr lang="en-US" spc="-4" dirty="0">
                <a:solidFill>
                  <a:srgbClr val="1F3D5F"/>
                </a:solidFill>
                <a:cs typeface="Calibri"/>
              </a:rPr>
              <a:t>be</a:t>
            </a:r>
            <a:r>
              <a:rPr lang="en-US" dirty="0">
                <a:solidFill>
                  <a:srgbClr val="1F3D5F"/>
                </a:solidFill>
                <a:cs typeface="Calibri"/>
              </a:rPr>
              <a:t> </a:t>
            </a:r>
            <a:r>
              <a:rPr lang="en-US" spc="-11" dirty="0">
                <a:solidFill>
                  <a:srgbClr val="1F3D5F"/>
                </a:solidFill>
                <a:cs typeface="Calibri"/>
              </a:rPr>
              <a:t>counted</a:t>
            </a:r>
          </a:p>
          <a:p>
            <a:pPr marL="465773" indent="-285750">
              <a:spcBef>
                <a:spcPts val="157"/>
              </a:spcBef>
              <a:buFont typeface="Wingdings" panose="05000000000000000000" pitchFamily="2" charset="2"/>
              <a:buChar char="q"/>
              <a:tabLst>
                <a:tab pos="352425" algn="l"/>
              </a:tabLst>
            </a:pPr>
            <a:r>
              <a:rPr lang="en-US" b="1" spc="-11" dirty="0">
                <a:solidFill>
                  <a:srgbClr val="1F3D5F"/>
                </a:solidFill>
                <a:cs typeface="Calibri"/>
              </a:rPr>
              <a:t>Working conditions</a:t>
            </a:r>
            <a:r>
              <a:rPr lang="en-US" spc="-11" dirty="0">
                <a:solidFill>
                  <a:srgbClr val="1F3D5F"/>
                </a:solidFill>
                <a:cs typeface="Calibri"/>
              </a:rPr>
              <a:t>: generally full-time employment contract including social security</a:t>
            </a:r>
            <a:endParaRPr lang="en-US" dirty="0">
              <a:solidFill>
                <a:srgbClr val="1F3D5F"/>
              </a:solidFill>
              <a:cs typeface="Calibri"/>
            </a:endParaRPr>
          </a:p>
        </p:txBody>
      </p:sp>
    </p:spTree>
    <p:extLst>
      <p:ext uri="{BB962C8B-B14F-4D97-AF65-F5344CB8AC3E}">
        <p14:creationId xmlns:p14="http://schemas.microsoft.com/office/powerpoint/2010/main" val="638630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439" y="2002535"/>
            <a:ext cx="2736533" cy="4004943"/>
          </a:xfrm>
          <a:prstGeom prst="rect">
            <a:avLst/>
          </a:prstGeom>
          <a:solidFill>
            <a:schemeClr val="tx2">
              <a:lumMod val="20000"/>
              <a:lumOff val="80000"/>
              <a:alpha val="90194"/>
            </a:schemeClr>
          </a:solidFill>
        </p:spPr>
        <p:txBody>
          <a:bodyPr vert="horz" wrap="square" lIns="0" tIns="49530" rIns="0" bIns="0" rtlCol="0">
            <a:spAutoFit/>
          </a:bodyPr>
          <a:lstStyle/>
          <a:p>
            <a:pPr marL="362426" marR="144304" indent="-285750">
              <a:spcBef>
                <a:spcPts val="390"/>
              </a:spcBef>
              <a:buFont typeface="Arial" panose="020B0604020202020204" pitchFamily="34" charset="0"/>
              <a:buChar char="•"/>
              <a:tabLst>
                <a:tab pos="206693" algn="l"/>
              </a:tabLst>
            </a:pPr>
            <a:r>
              <a:rPr sz="1400" spc="-4" dirty="0">
                <a:solidFill>
                  <a:srgbClr val="1F3D5F"/>
                </a:solidFill>
                <a:cs typeface="Segoe UI Light"/>
              </a:rPr>
              <a:t>Increase set </a:t>
            </a:r>
            <a:r>
              <a:rPr sz="1400" spc="-19" dirty="0">
                <a:solidFill>
                  <a:srgbClr val="1F3D5F"/>
                </a:solidFill>
                <a:cs typeface="Segoe UI Light"/>
              </a:rPr>
              <a:t>of </a:t>
            </a:r>
            <a:r>
              <a:rPr sz="1400" spc="-4" dirty="0">
                <a:solidFill>
                  <a:srgbClr val="1F3D5F"/>
                </a:solidFill>
                <a:cs typeface="Segoe UI Light"/>
              </a:rPr>
              <a:t>skills, both </a:t>
            </a:r>
            <a:r>
              <a:rPr sz="1400" spc="-8" dirty="0">
                <a:solidFill>
                  <a:srgbClr val="1F3D5F"/>
                </a:solidFill>
                <a:cs typeface="Segoe UI Light"/>
              </a:rPr>
              <a:t>research- </a:t>
            </a:r>
            <a:r>
              <a:rPr sz="1400" spc="-341" dirty="0">
                <a:solidFill>
                  <a:srgbClr val="1F3D5F"/>
                </a:solidFill>
                <a:cs typeface="Segoe UI Light"/>
              </a:rPr>
              <a:t> </a:t>
            </a:r>
            <a:r>
              <a:rPr sz="1400" spc="-4" dirty="0">
                <a:solidFill>
                  <a:srgbClr val="1F3D5F"/>
                </a:solidFill>
                <a:cs typeface="Segoe UI Light"/>
              </a:rPr>
              <a:t>related</a:t>
            </a:r>
            <a:r>
              <a:rPr sz="1400" spc="-23" dirty="0">
                <a:solidFill>
                  <a:srgbClr val="1F3D5F"/>
                </a:solidFill>
                <a:cs typeface="Segoe UI Light"/>
              </a:rPr>
              <a:t> </a:t>
            </a:r>
            <a:r>
              <a:rPr sz="1400" spc="-4" dirty="0">
                <a:solidFill>
                  <a:srgbClr val="1F3D5F"/>
                </a:solidFill>
                <a:cs typeface="Segoe UI Light"/>
              </a:rPr>
              <a:t>and</a:t>
            </a:r>
            <a:r>
              <a:rPr sz="1400" spc="-11" dirty="0">
                <a:solidFill>
                  <a:srgbClr val="1F3D5F"/>
                </a:solidFill>
                <a:cs typeface="Segoe UI Light"/>
              </a:rPr>
              <a:t> </a:t>
            </a:r>
            <a:r>
              <a:rPr sz="1400" dirty="0">
                <a:solidFill>
                  <a:srgbClr val="1F3D5F"/>
                </a:solidFill>
                <a:cs typeface="Segoe UI Light"/>
              </a:rPr>
              <a:t>transferable</a:t>
            </a:r>
            <a:r>
              <a:rPr sz="1400" spc="-19" dirty="0">
                <a:solidFill>
                  <a:srgbClr val="1F3D5F"/>
                </a:solidFill>
                <a:cs typeface="Segoe UI Light"/>
              </a:rPr>
              <a:t> </a:t>
            </a:r>
            <a:r>
              <a:rPr sz="1400" dirty="0">
                <a:solidFill>
                  <a:srgbClr val="1F3D5F"/>
                </a:solidFill>
                <a:cs typeface="Segoe UI Light"/>
              </a:rPr>
              <a:t>ones</a:t>
            </a:r>
          </a:p>
          <a:p>
            <a:pPr marL="362426" marR="174784" indent="-285750">
              <a:spcBef>
                <a:spcPts val="244"/>
              </a:spcBef>
              <a:buFont typeface="Arial" panose="020B0604020202020204" pitchFamily="34" charset="0"/>
              <a:buChar char="•"/>
              <a:tabLst>
                <a:tab pos="206693" algn="l"/>
              </a:tabLst>
            </a:pPr>
            <a:r>
              <a:rPr lang="it-IT" sz="1400" spc="-4" dirty="0">
                <a:solidFill>
                  <a:srgbClr val="1F3D5F"/>
                </a:solidFill>
                <a:cs typeface="Segoe UI Light"/>
              </a:rPr>
              <a:t>I</a:t>
            </a:r>
            <a:r>
              <a:rPr sz="1400" spc="-4" dirty="0" err="1">
                <a:solidFill>
                  <a:srgbClr val="1F3D5F"/>
                </a:solidFill>
                <a:cs typeface="Segoe UI Light"/>
              </a:rPr>
              <a:t>mproved</a:t>
            </a:r>
            <a:r>
              <a:rPr sz="1400" spc="-4" dirty="0">
                <a:solidFill>
                  <a:srgbClr val="1F3D5F"/>
                </a:solidFill>
                <a:cs typeface="Segoe UI Light"/>
              </a:rPr>
              <a:t> employability and career </a:t>
            </a:r>
            <a:r>
              <a:rPr sz="1400" spc="-341" dirty="0">
                <a:solidFill>
                  <a:srgbClr val="1F3D5F"/>
                </a:solidFill>
                <a:cs typeface="Segoe UI Light"/>
              </a:rPr>
              <a:t> </a:t>
            </a:r>
            <a:r>
              <a:rPr sz="1400" spc="-4" dirty="0">
                <a:solidFill>
                  <a:srgbClr val="1F3D5F"/>
                </a:solidFill>
                <a:cs typeface="Segoe UI Light"/>
              </a:rPr>
              <a:t>prospects both in and outside </a:t>
            </a:r>
            <a:r>
              <a:rPr sz="1400" dirty="0">
                <a:solidFill>
                  <a:srgbClr val="1F3D5F"/>
                </a:solidFill>
                <a:cs typeface="Segoe UI Light"/>
              </a:rPr>
              <a:t> </a:t>
            </a:r>
            <a:r>
              <a:rPr sz="1400" spc="-4" dirty="0">
                <a:solidFill>
                  <a:srgbClr val="1F3D5F"/>
                </a:solidFill>
                <a:cs typeface="Segoe UI Light"/>
              </a:rPr>
              <a:t>academia</a:t>
            </a:r>
            <a:endParaRPr sz="1400" dirty="0">
              <a:solidFill>
                <a:srgbClr val="1F3D5F"/>
              </a:solidFill>
              <a:cs typeface="Segoe UI Light"/>
            </a:endParaRPr>
          </a:p>
          <a:p>
            <a:pPr marL="362426" indent="-285750">
              <a:spcBef>
                <a:spcPts val="244"/>
              </a:spcBef>
              <a:buFont typeface="Arial" panose="020B0604020202020204" pitchFamily="34" charset="0"/>
              <a:buChar char="•"/>
              <a:tabLst>
                <a:tab pos="206693" algn="l"/>
              </a:tabLst>
            </a:pPr>
            <a:r>
              <a:rPr sz="1400" dirty="0">
                <a:solidFill>
                  <a:srgbClr val="1F3D5F"/>
                </a:solidFill>
                <a:cs typeface="Segoe UI Light"/>
              </a:rPr>
              <a:t>New</a:t>
            </a:r>
            <a:r>
              <a:rPr sz="1400" spc="-19" dirty="0">
                <a:solidFill>
                  <a:srgbClr val="1F3D5F"/>
                </a:solidFill>
                <a:cs typeface="Segoe UI Light"/>
              </a:rPr>
              <a:t> </a:t>
            </a:r>
            <a:r>
              <a:rPr sz="1400" dirty="0">
                <a:solidFill>
                  <a:srgbClr val="1F3D5F"/>
                </a:solidFill>
                <a:cs typeface="Segoe UI Light"/>
              </a:rPr>
              <a:t>mind-sets</a:t>
            </a:r>
            <a:r>
              <a:rPr sz="1400" spc="-38" dirty="0">
                <a:solidFill>
                  <a:srgbClr val="1F3D5F"/>
                </a:solidFill>
                <a:cs typeface="Segoe UI Light"/>
              </a:rPr>
              <a:t> </a:t>
            </a:r>
            <a:r>
              <a:rPr sz="1400" dirty="0">
                <a:solidFill>
                  <a:srgbClr val="1F3D5F"/>
                </a:solidFill>
                <a:cs typeface="Segoe UI Light"/>
              </a:rPr>
              <a:t>and</a:t>
            </a:r>
            <a:r>
              <a:rPr sz="1400" spc="-19" dirty="0">
                <a:solidFill>
                  <a:srgbClr val="1F3D5F"/>
                </a:solidFill>
                <a:cs typeface="Segoe UI Light"/>
              </a:rPr>
              <a:t> </a:t>
            </a:r>
            <a:r>
              <a:rPr sz="1400" spc="-4" dirty="0">
                <a:solidFill>
                  <a:srgbClr val="1F3D5F"/>
                </a:solidFill>
                <a:cs typeface="Segoe UI Light"/>
              </a:rPr>
              <a:t>approaches</a:t>
            </a:r>
            <a:r>
              <a:rPr sz="1400" spc="-38" dirty="0">
                <a:solidFill>
                  <a:srgbClr val="1F3D5F"/>
                </a:solidFill>
                <a:cs typeface="Segoe UI Light"/>
              </a:rPr>
              <a:t> </a:t>
            </a:r>
            <a:r>
              <a:rPr sz="1400" dirty="0">
                <a:solidFill>
                  <a:srgbClr val="1F3D5F"/>
                </a:solidFill>
                <a:cs typeface="Segoe UI Light"/>
              </a:rPr>
              <a:t>to</a:t>
            </a:r>
            <a:r>
              <a:rPr lang="it-IT" sz="1400" dirty="0">
                <a:solidFill>
                  <a:srgbClr val="1F3D5F"/>
                </a:solidFill>
                <a:cs typeface="Segoe UI Light"/>
              </a:rPr>
              <a:t> </a:t>
            </a:r>
            <a:r>
              <a:rPr sz="1400" spc="-4" dirty="0">
                <a:solidFill>
                  <a:srgbClr val="1F3D5F"/>
                </a:solidFill>
                <a:cs typeface="Segoe UI Light"/>
              </a:rPr>
              <a:t>R&amp;I</a:t>
            </a:r>
            <a:endParaRPr sz="1400" dirty="0">
              <a:solidFill>
                <a:srgbClr val="1F3D5F"/>
              </a:solidFill>
              <a:cs typeface="Segoe UI Light"/>
            </a:endParaRPr>
          </a:p>
          <a:p>
            <a:pPr marL="362426" marR="545783" indent="-285750">
              <a:lnSpc>
                <a:spcPts val="1523"/>
              </a:lnSpc>
              <a:spcBef>
                <a:spcPts val="311"/>
              </a:spcBef>
              <a:buFont typeface="Arial" panose="020B0604020202020204" pitchFamily="34" charset="0"/>
              <a:buChar char="•"/>
              <a:tabLst>
                <a:tab pos="206693" algn="l"/>
              </a:tabLst>
            </a:pPr>
            <a:r>
              <a:rPr sz="1400" spc="-4" dirty="0">
                <a:solidFill>
                  <a:srgbClr val="1F3D5F"/>
                </a:solidFill>
                <a:cs typeface="Segoe UI Light"/>
              </a:rPr>
              <a:t>Increase in higher impact R&amp;I </a:t>
            </a:r>
            <a:r>
              <a:rPr sz="1400" spc="-341" dirty="0">
                <a:solidFill>
                  <a:srgbClr val="1F3D5F"/>
                </a:solidFill>
                <a:cs typeface="Segoe UI Light"/>
              </a:rPr>
              <a:t> </a:t>
            </a:r>
            <a:r>
              <a:rPr sz="1400" spc="-4" dirty="0">
                <a:solidFill>
                  <a:srgbClr val="1F3D5F"/>
                </a:solidFill>
                <a:cs typeface="Segoe UI Light"/>
              </a:rPr>
              <a:t>output</a:t>
            </a:r>
            <a:endParaRPr sz="1400" dirty="0">
              <a:solidFill>
                <a:srgbClr val="1F3D5F"/>
              </a:solidFill>
              <a:cs typeface="Segoe UI Light"/>
            </a:endParaRPr>
          </a:p>
          <a:p>
            <a:pPr marL="362426" indent="-285750">
              <a:spcBef>
                <a:spcPts val="199"/>
              </a:spcBef>
              <a:buFont typeface="Arial" panose="020B0604020202020204" pitchFamily="34" charset="0"/>
              <a:buChar char="•"/>
              <a:tabLst>
                <a:tab pos="206693" algn="l"/>
              </a:tabLst>
            </a:pPr>
            <a:r>
              <a:rPr sz="1400" dirty="0">
                <a:solidFill>
                  <a:srgbClr val="1F3D5F"/>
                </a:solidFill>
                <a:cs typeface="Segoe UI Light"/>
              </a:rPr>
              <a:t>Enhanced</a:t>
            </a:r>
            <a:r>
              <a:rPr sz="1400" spc="-23" dirty="0">
                <a:solidFill>
                  <a:srgbClr val="1F3D5F"/>
                </a:solidFill>
                <a:cs typeface="Segoe UI Light"/>
              </a:rPr>
              <a:t> </a:t>
            </a:r>
            <a:r>
              <a:rPr sz="1400" spc="-4" dirty="0">
                <a:solidFill>
                  <a:srgbClr val="1F3D5F"/>
                </a:solidFill>
                <a:cs typeface="Segoe UI Light"/>
              </a:rPr>
              <a:t>networking</a:t>
            </a:r>
            <a:r>
              <a:rPr sz="1400" spc="-30" dirty="0">
                <a:solidFill>
                  <a:srgbClr val="1F3D5F"/>
                </a:solidFill>
                <a:cs typeface="Segoe UI Light"/>
              </a:rPr>
              <a:t> </a:t>
            </a:r>
            <a:r>
              <a:rPr sz="1400" spc="-4" dirty="0">
                <a:solidFill>
                  <a:srgbClr val="1F3D5F"/>
                </a:solidFill>
                <a:cs typeface="Segoe UI Light"/>
              </a:rPr>
              <a:t>and</a:t>
            </a:r>
            <a:r>
              <a:rPr lang="it-IT" sz="1400" spc="-4" dirty="0">
                <a:solidFill>
                  <a:srgbClr val="1F3D5F"/>
                </a:solidFill>
                <a:cs typeface="Segoe UI Light"/>
              </a:rPr>
              <a:t> </a:t>
            </a:r>
            <a:r>
              <a:rPr sz="1400" dirty="0">
                <a:solidFill>
                  <a:srgbClr val="1F3D5F"/>
                </a:solidFill>
                <a:cs typeface="Segoe UI Light"/>
              </a:rPr>
              <a:t>communication</a:t>
            </a:r>
            <a:r>
              <a:rPr sz="1400" spc="-49" dirty="0">
                <a:solidFill>
                  <a:srgbClr val="1F3D5F"/>
                </a:solidFill>
                <a:cs typeface="Segoe UI Light"/>
              </a:rPr>
              <a:t> </a:t>
            </a:r>
            <a:r>
              <a:rPr sz="1400" dirty="0">
                <a:solidFill>
                  <a:srgbClr val="1F3D5F"/>
                </a:solidFill>
                <a:cs typeface="Segoe UI Light"/>
              </a:rPr>
              <a:t>capacities</a:t>
            </a:r>
          </a:p>
          <a:p>
            <a:pPr marL="362426" marR="341948" indent="-285750">
              <a:lnSpc>
                <a:spcPct val="99700"/>
              </a:lnSpc>
              <a:spcBef>
                <a:spcPts val="259"/>
              </a:spcBef>
              <a:buFont typeface="Arial" panose="020B0604020202020204" pitchFamily="34" charset="0"/>
              <a:buChar char="•"/>
              <a:tabLst>
                <a:tab pos="206693" algn="l"/>
              </a:tabLst>
            </a:pPr>
            <a:r>
              <a:rPr sz="1400" spc="-4" dirty="0">
                <a:solidFill>
                  <a:srgbClr val="1F3D5F"/>
                </a:solidFill>
                <a:cs typeface="Segoe UI Light"/>
              </a:rPr>
              <a:t>Greater </a:t>
            </a:r>
            <a:r>
              <a:rPr sz="1400" dirty="0">
                <a:solidFill>
                  <a:srgbClr val="1F3D5F"/>
                </a:solidFill>
                <a:cs typeface="Segoe UI Light"/>
              </a:rPr>
              <a:t>contribution to the </a:t>
            </a:r>
            <a:r>
              <a:rPr sz="1400" spc="4" dirty="0">
                <a:solidFill>
                  <a:srgbClr val="1F3D5F"/>
                </a:solidFill>
                <a:cs typeface="Segoe UI Light"/>
              </a:rPr>
              <a:t> </a:t>
            </a:r>
            <a:r>
              <a:rPr sz="1400" dirty="0">
                <a:solidFill>
                  <a:srgbClr val="1F3D5F"/>
                </a:solidFill>
                <a:cs typeface="Segoe UI Light"/>
              </a:rPr>
              <a:t>knowledge-based</a:t>
            </a:r>
            <a:r>
              <a:rPr sz="1400" spc="-56" dirty="0">
                <a:solidFill>
                  <a:srgbClr val="1F3D5F"/>
                </a:solidFill>
                <a:cs typeface="Segoe UI Light"/>
              </a:rPr>
              <a:t> </a:t>
            </a:r>
            <a:r>
              <a:rPr sz="1400" dirty="0">
                <a:solidFill>
                  <a:srgbClr val="1F3D5F"/>
                </a:solidFill>
                <a:cs typeface="Segoe UI Light"/>
              </a:rPr>
              <a:t>economy</a:t>
            </a:r>
            <a:r>
              <a:rPr sz="1400" spc="-49" dirty="0">
                <a:solidFill>
                  <a:srgbClr val="1F3D5F"/>
                </a:solidFill>
                <a:cs typeface="Segoe UI Light"/>
              </a:rPr>
              <a:t> </a:t>
            </a:r>
            <a:r>
              <a:rPr sz="1400" spc="-4" dirty="0">
                <a:solidFill>
                  <a:srgbClr val="1F3D5F"/>
                </a:solidFill>
                <a:cs typeface="Segoe UI Light"/>
              </a:rPr>
              <a:t>and </a:t>
            </a:r>
            <a:r>
              <a:rPr sz="1400" spc="-338" dirty="0">
                <a:solidFill>
                  <a:srgbClr val="1F3D5F"/>
                </a:solidFill>
                <a:cs typeface="Segoe UI Light"/>
              </a:rPr>
              <a:t> </a:t>
            </a:r>
            <a:r>
              <a:rPr sz="1400" spc="-4" dirty="0">
                <a:solidFill>
                  <a:srgbClr val="1F3D5F"/>
                </a:solidFill>
                <a:cs typeface="Segoe UI Light"/>
              </a:rPr>
              <a:t>society</a:t>
            </a:r>
            <a:endParaRPr sz="1400" dirty="0">
              <a:solidFill>
                <a:srgbClr val="1F3D5F"/>
              </a:solidFill>
              <a:cs typeface="Segoe UI Light"/>
            </a:endParaRPr>
          </a:p>
          <a:p>
            <a:pPr marL="362426" marR="475774" indent="-285750">
              <a:lnSpc>
                <a:spcPts val="1523"/>
              </a:lnSpc>
              <a:spcBef>
                <a:spcPts val="310"/>
              </a:spcBef>
              <a:buFont typeface="Arial" panose="020B0604020202020204" pitchFamily="34" charset="0"/>
              <a:buChar char="•"/>
              <a:tabLst>
                <a:tab pos="206693" algn="l"/>
              </a:tabLst>
            </a:pPr>
            <a:r>
              <a:rPr sz="1400" dirty="0">
                <a:solidFill>
                  <a:srgbClr val="1F3D5F"/>
                </a:solidFill>
                <a:cs typeface="Segoe UI Light"/>
              </a:rPr>
              <a:t>Experience</a:t>
            </a:r>
            <a:r>
              <a:rPr sz="1400" spc="-30" dirty="0">
                <a:solidFill>
                  <a:srgbClr val="1F3D5F"/>
                </a:solidFill>
                <a:cs typeface="Segoe UI Light"/>
              </a:rPr>
              <a:t> </a:t>
            </a:r>
            <a:r>
              <a:rPr sz="1400" spc="-19" dirty="0">
                <a:solidFill>
                  <a:srgbClr val="1F3D5F"/>
                </a:solidFill>
                <a:cs typeface="Segoe UI Light"/>
              </a:rPr>
              <a:t>of </a:t>
            </a:r>
            <a:r>
              <a:rPr sz="1400" spc="-4" dirty="0">
                <a:solidFill>
                  <a:srgbClr val="1F3D5F"/>
                </a:solidFill>
                <a:cs typeface="Segoe UI Light"/>
              </a:rPr>
              <a:t>mobility</a:t>
            </a:r>
            <a:r>
              <a:rPr sz="1400" spc="-19" dirty="0">
                <a:solidFill>
                  <a:srgbClr val="1F3D5F"/>
                </a:solidFill>
                <a:cs typeface="Segoe UI Light"/>
              </a:rPr>
              <a:t> </a:t>
            </a:r>
            <a:r>
              <a:rPr sz="1400" spc="-4" dirty="0">
                <a:solidFill>
                  <a:srgbClr val="1F3D5F"/>
                </a:solidFill>
                <a:cs typeface="Segoe UI Light"/>
              </a:rPr>
              <a:t>and</a:t>
            </a:r>
            <a:r>
              <a:rPr sz="1400" spc="-15" dirty="0">
                <a:solidFill>
                  <a:srgbClr val="1F3D5F"/>
                </a:solidFill>
                <a:cs typeface="Segoe UI Light"/>
              </a:rPr>
              <a:t> </a:t>
            </a:r>
            <a:r>
              <a:rPr sz="1400" dirty="0">
                <a:solidFill>
                  <a:srgbClr val="1F3D5F"/>
                </a:solidFill>
                <a:cs typeface="Segoe UI Light"/>
              </a:rPr>
              <a:t>the </a:t>
            </a:r>
            <a:r>
              <a:rPr sz="1400" spc="-338" dirty="0">
                <a:solidFill>
                  <a:srgbClr val="1F3D5F"/>
                </a:solidFill>
                <a:cs typeface="Segoe UI Light"/>
              </a:rPr>
              <a:t> </a:t>
            </a:r>
            <a:r>
              <a:rPr sz="1400" dirty="0">
                <a:solidFill>
                  <a:srgbClr val="1F3D5F"/>
                </a:solidFill>
                <a:cs typeface="Segoe UI Light"/>
              </a:rPr>
              <a:t>benefits</a:t>
            </a:r>
            <a:r>
              <a:rPr sz="1400" spc="-23" dirty="0">
                <a:solidFill>
                  <a:srgbClr val="1F3D5F"/>
                </a:solidFill>
                <a:cs typeface="Segoe UI Light"/>
              </a:rPr>
              <a:t> </a:t>
            </a:r>
            <a:r>
              <a:rPr sz="1400" dirty="0">
                <a:solidFill>
                  <a:srgbClr val="1F3D5F"/>
                </a:solidFill>
                <a:cs typeface="Segoe UI Light"/>
              </a:rPr>
              <a:t>that</a:t>
            </a:r>
            <a:r>
              <a:rPr sz="1400" spc="-8" dirty="0">
                <a:solidFill>
                  <a:srgbClr val="1F3D5F"/>
                </a:solidFill>
                <a:cs typeface="Segoe UI Light"/>
              </a:rPr>
              <a:t> </a:t>
            </a:r>
            <a:r>
              <a:rPr sz="1400" spc="-4" dirty="0">
                <a:solidFill>
                  <a:srgbClr val="1F3D5F"/>
                </a:solidFill>
                <a:cs typeface="Segoe UI Light"/>
              </a:rPr>
              <a:t>it</a:t>
            </a:r>
            <a:r>
              <a:rPr sz="1400" dirty="0">
                <a:solidFill>
                  <a:srgbClr val="1F3D5F"/>
                </a:solidFill>
                <a:cs typeface="Segoe UI Light"/>
              </a:rPr>
              <a:t> </a:t>
            </a:r>
            <a:r>
              <a:rPr sz="1400" spc="-4" dirty="0">
                <a:solidFill>
                  <a:srgbClr val="1F3D5F"/>
                </a:solidFill>
                <a:cs typeface="Segoe UI Light"/>
              </a:rPr>
              <a:t>brings</a:t>
            </a:r>
            <a:endParaRPr sz="1400" dirty="0">
              <a:solidFill>
                <a:srgbClr val="1F3D5F"/>
              </a:solidFill>
              <a:cs typeface="Segoe UI Light"/>
            </a:endParaRPr>
          </a:p>
        </p:txBody>
      </p:sp>
      <p:sp>
        <p:nvSpPr>
          <p:cNvPr id="4" name="object 4"/>
          <p:cNvSpPr txBox="1"/>
          <p:nvPr/>
        </p:nvSpPr>
        <p:spPr>
          <a:xfrm>
            <a:off x="3175443" y="1663611"/>
            <a:ext cx="2736533" cy="273632"/>
          </a:xfrm>
          <a:prstGeom prst="rect">
            <a:avLst/>
          </a:prstGeom>
          <a:solidFill>
            <a:srgbClr val="1F3D5F"/>
          </a:solidFill>
        </p:spPr>
        <p:txBody>
          <a:bodyPr vert="horz" wrap="square" lIns="0" tIns="57626" rIns="0" bIns="0" rtlCol="0">
            <a:spAutoFit/>
          </a:bodyPr>
          <a:lstStyle>
            <a:defPPr>
              <a:defRPr lang="it-IT"/>
            </a:defPPr>
            <a:lvl1pPr marL="916781" marR="256699" indent="-655320" algn="ctr">
              <a:spcBef>
                <a:spcPts val="454"/>
              </a:spcBef>
              <a:defRPr sz="1400" b="1">
                <a:solidFill>
                  <a:srgbClr val="FFFFFF"/>
                </a:solidFill>
                <a:cs typeface="Segoe UI Light"/>
              </a:defRPr>
            </a:lvl1pPr>
          </a:lstStyle>
          <a:p>
            <a:r>
              <a:rPr dirty="0"/>
              <a:t>Host </a:t>
            </a:r>
            <a:r>
              <a:rPr dirty="0" err="1"/>
              <a:t>Organistion</a:t>
            </a:r>
            <a:r>
              <a:rPr dirty="0"/>
              <a:t> </a:t>
            </a:r>
          </a:p>
        </p:txBody>
      </p:sp>
      <p:sp>
        <p:nvSpPr>
          <p:cNvPr id="5" name="object 5"/>
          <p:cNvSpPr txBox="1"/>
          <p:nvPr/>
        </p:nvSpPr>
        <p:spPr>
          <a:xfrm>
            <a:off x="3179825" y="2002536"/>
            <a:ext cx="2736533" cy="3407343"/>
          </a:xfrm>
          <a:prstGeom prst="rect">
            <a:avLst/>
          </a:prstGeom>
          <a:solidFill>
            <a:schemeClr val="accent1">
              <a:lumMod val="20000"/>
              <a:lumOff val="80000"/>
              <a:alpha val="90194"/>
            </a:schemeClr>
          </a:solidFill>
        </p:spPr>
        <p:txBody>
          <a:bodyPr vert="horz" wrap="square" lIns="0" tIns="49530" rIns="0" bIns="0" rtlCol="0">
            <a:spAutoFit/>
          </a:bodyPr>
          <a:lstStyle/>
          <a:p>
            <a:pPr marL="206693" marR="303848" indent="-129540">
              <a:spcBef>
                <a:spcPts val="390"/>
              </a:spcBef>
              <a:buChar char="•"/>
              <a:tabLst>
                <a:tab pos="207169" algn="l"/>
              </a:tabLst>
            </a:pPr>
            <a:r>
              <a:rPr sz="1400" spc="-4" dirty="0">
                <a:solidFill>
                  <a:srgbClr val="1F3D5F"/>
                </a:solidFill>
                <a:cs typeface="Segoe UI Light"/>
              </a:rPr>
              <a:t>Enhanced working conditions for  researchers</a:t>
            </a:r>
          </a:p>
          <a:p>
            <a:pPr marL="206693" marR="111919" indent="-129540">
              <a:spcBef>
                <a:spcPts val="244"/>
              </a:spcBef>
              <a:buChar char="•"/>
              <a:tabLst>
                <a:tab pos="207169" algn="l"/>
              </a:tabLst>
            </a:pPr>
            <a:r>
              <a:rPr sz="1400" spc="-4" dirty="0">
                <a:solidFill>
                  <a:srgbClr val="1F3D5F"/>
                </a:solidFill>
                <a:cs typeface="Segoe UI Light"/>
              </a:rPr>
              <a:t>Enhanced quality and sustainability  of research training and supervision</a:t>
            </a:r>
          </a:p>
          <a:p>
            <a:pPr marL="206693" indent="-129540">
              <a:lnSpc>
                <a:spcPts val="1526"/>
              </a:lnSpc>
              <a:spcBef>
                <a:spcPts val="251"/>
              </a:spcBef>
              <a:buChar char="•"/>
              <a:tabLst>
                <a:tab pos="207169" algn="l"/>
              </a:tabLst>
            </a:pPr>
            <a:r>
              <a:rPr sz="1400" spc="-4" dirty="0">
                <a:solidFill>
                  <a:srgbClr val="1F3D5F"/>
                </a:solidFill>
                <a:cs typeface="Segoe UI Light"/>
              </a:rPr>
              <a:t>Enhanced cooperation and</a:t>
            </a:r>
          </a:p>
          <a:p>
            <a:pPr marL="206693">
              <a:lnSpc>
                <a:spcPts val="1526"/>
              </a:lnSpc>
            </a:pPr>
            <a:r>
              <a:rPr sz="1400" spc="-4" dirty="0">
                <a:solidFill>
                  <a:srgbClr val="1F3D5F"/>
                </a:solidFill>
                <a:cs typeface="Segoe UI Light"/>
              </a:rPr>
              <a:t>stronger networks</a:t>
            </a:r>
          </a:p>
          <a:p>
            <a:pPr marL="206693" indent="-129540">
              <a:spcBef>
                <a:spcPts val="255"/>
              </a:spcBef>
              <a:buChar char="•"/>
              <a:tabLst>
                <a:tab pos="207169" algn="l"/>
              </a:tabLst>
            </a:pPr>
            <a:r>
              <a:rPr sz="1400" spc="-4" dirty="0">
                <a:solidFill>
                  <a:srgbClr val="1F3D5F"/>
                </a:solidFill>
                <a:cs typeface="Segoe UI Light"/>
              </a:rPr>
              <a:t>Increased global attractiveness</a:t>
            </a:r>
          </a:p>
          <a:p>
            <a:pPr marL="206693" marR="398621" indent="-129540">
              <a:spcBef>
                <a:spcPts val="251"/>
              </a:spcBef>
              <a:buChar char="•"/>
              <a:tabLst>
                <a:tab pos="207169" algn="l"/>
              </a:tabLst>
            </a:pPr>
            <a:r>
              <a:rPr sz="1400" spc="-4" dirty="0">
                <a:solidFill>
                  <a:srgbClr val="1F3D5F"/>
                </a:solidFill>
                <a:cs typeface="Segoe UI Light"/>
              </a:rPr>
              <a:t>Better transfer of knowledge  between sectors and disciplines</a:t>
            </a:r>
          </a:p>
          <a:p>
            <a:pPr marL="206693" indent="-129540">
              <a:lnSpc>
                <a:spcPts val="1526"/>
              </a:lnSpc>
              <a:spcBef>
                <a:spcPts val="251"/>
              </a:spcBef>
              <a:buChar char="•"/>
              <a:tabLst>
                <a:tab pos="207169" algn="l"/>
              </a:tabLst>
            </a:pPr>
            <a:r>
              <a:rPr sz="1400" spc="-4" dirty="0">
                <a:solidFill>
                  <a:srgbClr val="1F3D5F"/>
                </a:solidFill>
                <a:cs typeface="Segoe UI Light"/>
              </a:rPr>
              <a:t>Stronger R&amp;I capacity among</a:t>
            </a:r>
          </a:p>
          <a:p>
            <a:pPr marL="206693">
              <a:lnSpc>
                <a:spcPts val="1526"/>
              </a:lnSpc>
            </a:pPr>
            <a:r>
              <a:rPr sz="1400" spc="-4" dirty="0">
                <a:solidFill>
                  <a:srgbClr val="1F3D5F"/>
                </a:solidFill>
                <a:cs typeface="Segoe UI Light"/>
              </a:rPr>
              <a:t>participating organisations</a:t>
            </a:r>
          </a:p>
          <a:p>
            <a:pPr marL="206693" marR="321469" indent="-129540">
              <a:spcBef>
                <a:spcPts val="255"/>
              </a:spcBef>
              <a:buChar char="•"/>
              <a:tabLst>
                <a:tab pos="207169" algn="l"/>
              </a:tabLst>
            </a:pPr>
            <a:r>
              <a:rPr sz="1400" spc="-4" dirty="0">
                <a:solidFill>
                  <a:srgbClr val="1F3D5F"/>
                </a:solidFill>
                <a:cs typeface="Segoe UI Light"/>
              </a:rPr>
              <a:t>Feedback of research results into  teaching and education</a:t>
            </a:r>
          </a:p>
        </p:txBody>
      </p:sp>
      <p:sp>
        <p:nvSpPr>
          <p:cNvPr id="7" name="object 7"/>
          <p:cNvSpPr txBox="1"/>
          <p:nvPr/>
        </p:nvSpPr>
        <p:spPr>
          <a:xfrm>
            <a:off x="6276212" y="2002536"/>
            <a:ext cx="2736533" cy="1822294"/>
          </a:xfrm>
          <a:prstGeom prst="rect">
            <a:avLst/>
          </a:prstGeom>
          <a:solidFill>
            <a:schemeClr val="tx2">
              <a:lumMod val="20000"/>
              <a:lumOff val="80000"/>
              <a:alpha val="90194"/>
            </a:schemeClr>
          </a:solidFill>
        </p:spPr>
        <p:txBody>
          <a:bodyPr vert="horz" wrap="square" lIns="0" tIns="49530" rIns="0" bIns="0" rtlCol="0">
            <a:spAutoFit/>
          </a:bodyPr>
          <a:lstStyle/>
          <a:p>
            <a:pPr marL="206693" indent="-129540">
              <a:spcBef>
                <a:spcPts val="390"/>
              </a:spcBef>
              <a:buChar char="•"/>
              <a:tabLst>
                <a:tab pos="207645" algn="l"/>
              </a:tabLst>
            </a:pPr>
            <a:r>
              <a:rPr sz="1400" spc="-4" dirty="0">
                <a:solidFill>
                  <a:srgbClr val="1F3D5F"/>
                </a:solidFill>
                <a:cs typeface="Segoe UI Light"/>
              </a:rPr>
              <a:t>Helps build international profile</a:t>
            </a:r>
          </a:p>
          <a:p>
            <a:pPr marL="206693" marR="293370" indent="-129540">
              <a:lnSpc>
                <a:spcPts val="1523"/>
              </a:lnSpc>
              <a:spcBef>
                <a:spcPts val="310"/>
              </a:spcBef>
              <a:buChar char="•"/>
              <a:tabLst>
                <a:tab pos="207645" algn="l"/>
              </a:tabLst>
            </a:pPr>
            <a:r>
              <a:rPr sz="1400" spc="-4" dirty="0">
                <a:solidFill>
                  <a:srgbClr val="1F3D5F"/>
                </a:solidFill>
                <a:cs typeface="Segoe UI Light"/>
              </a:rPr>
              <a:t>Helps to develop leadership skills  and independence</a:t>
            </a:r>
          </a:p>
          <a:p>
            <a:pPr marL="206693" marR="300038" indent="-129540">
              <a:spcBef>
                <a:spcPts val="199"/>
              </a:spcBef>
              <a:buChar char="•"/>
              <a:tabLst>
                <a:tab pos="207645" algn="l"/>
              </a:tabLst>
            </a:pPr>
            <a:r>
              <a:rPr sz="1400" spc="-4" dirty="0">
                <a:solidFill>
                  <a:srgbClr val="1F3D5F"/>
                </a:solidFill>
                <a:cs typeface="Segoe UI Light"/>
              </a:rPr>
              <a:t>Helps to develop/expand skills of  the research group</a:t>
            </a:r>
          </a:p>
          <a:p>
            <a:pPr marL="206693" indent="-129540">
              <a:lnSpc>
                <a:spcPts val="1526"/>
              </a:lnSpc>
              <a:spcBef>
                <a:spcPts val="251"/>
              </a:spcBef>
              <a:buChar char="•"/>
              <a:tabLst>
                <a:tab pos="207645" algn="l"/>
              </a:tabLst>
            </a:pPr>
            <a:r>
              <a:rPr sz="1400" spc="-4" dirty="0">
                <a:solidFill>
                  <a:srgbClr val="1F3D5F"/>
                </a:solidFill>
                <a:cs typeface="Segoe UI Light"/>
              </a:rPr>
              <a:t>Build/strength existing and new</a:t>
            </a:r>
          </a:p>
          <a:p>
            <a:pPr marL="206693">
              <a:lnSpc>
                <a:spcPts val="1526"/>
              </a:lnSpc>
            </a:pPr>
            <a:r>
              <a:rPr sz="1400" spc="-4" dirty="0">
                <a:solidFill>
                  <a:srgbClr val="1F3D5F"/>
                </a:solidFill>
                <a:cs typeface="Segoe UI Light"/>
              </a:rPr>
              <a:t>collaborations/networks</a:t>
            </a:r>
          </a:p>
          <a:p>
            <a:pPr marL="206693" indent="-129540">
              <a:spcBef>
                <a:spcPts val="255"/>
              </a:spcBef>
              <a:buChar char="•"/>
              <a:tabLst>
                <a:tab pos="207645" algn="l"/>
              </a:tabLst>
            </a:pPr>
            <a:r>
              <a:rPr sz="1400" spc="-4" dirty="0">
                <a:solidFill>
                  <a:srgbClr val="1F3D5F"/>
                </a:solidFill>
                <a:cs typeface="Segoe UI Light"/>
              </a:rPr>
              <a:t>Develops funding ID</a:t>
            </a:r>
          </a:p>
        </p:txBody>
      </p:sp>
      <p:graphicFrame>
        <p:nvGraphicFramePr>
          <p:cNvPr id="9" name="object 6">
            <a:extLst>
              <a:ext uri="{FF2B5EF4-FFF2-40B4-BE49-F238E27FC236}">
                <a16:creationId xmlns:a16="http://schemas.microsoft.com/office/drawing/2014/main" id="{F84A3C05-1214-4678-8886-0496CD1AE513}"/>
              </a:ext>
            </a:extLst>
          </p:cNvPr>
          <p:cNvGraphicFramePr>
            <a:graphicFrameLocks noGrp="1"/>
          </p:cNvGraphicFramePr>
          <p:nvPr>
            <p:extLst/>
          </p:nvPr>
        </p:nvGraphicFramePr>
        <p:xfrm>
          <a:off x="667385" y="620688"/>
          <a:ext cx="7809230" cy="130809"/>
        </p:xfrm>
        <a:graphic>
          <a:graphicData uri="http://schemas.openxmlformats.org/drawingml/2006/table">
            <a:tbl>
              <a:tblPr firstRow="1" bandRow="1">
                <a:tableStyleId>{2D5ABB26-0587-4C30-8999-92F81FD0307C}</a:tableStyleId>
              </a:tblPr>
              <a:tblGrid>
                <a:gridCol w="4902200">
                  <a:extLst>
                    <a:ext uri="{9D8B030D-6E8A-4147-A177-3AD203B41FA5}">
                      <a16:colId xmlns:a16="http://schemas.microsoft.com/office/drawing/2014/main" val="20000"/>
                    </a:ext>
                  </a:extLst>
                </a:gridCol>
                <a:gridCol w="96583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964565">
                  <a:extLst>
                    <a:ext uri="{9D8B030D-6E8A-4147-A177-3AD203B41FA5}">
                      <a16:colId xmlns:a16="http://schemas.microsoft.com/office/drawing/2014/main" val="20003"/>
                    </a:ext>
                  </a:extLst>
                </a:gridCol>
              </a:tblGrid>
              <a:tr h="130809">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tc>
                  <a:txBody>
                    <a:bodyPr/>
                    <a:lstStyle/>
                    <a:p>
                      <a:pPr>
                        <a:lnSpc>
                          <a:spcPct val="100000"/>
                        </a:lnSpc>
                      </a:pPr>
                      <a:endParaRPr sz="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F3D5F"/>
                    </a:solidFill>
                  </a:tcPr>
                </a:tc>
                <a:extLst>
                  <a:ext uri="{0D108BD9-81ED-4DB2-BD59-A6C34878D82A}">
                    <a16:rowId xmlns:a16="http://schemas.microsoft.com/office/drawing/2014/main" val="10000"/>
                  </a:ext>
                </a:extLst>
              </a:tr>
            </a:tbl>
          </a:graphicData>
        </a:graphic>
      </p:graphicFrame>
      <p:sp>
        <p:nvSpPr>
          <p:cNvPr id="10" name="CasellaDiTesto 9">
            <a:extLst>
              <a:ext uri="{FF2B5EF4-FFF2-40B4-BE49-F238E27FC236}">
                <a16:creationId xmlns:a16="http://schemas.microsoft.com/office/drawing/2014/main" id="{0BD38598-30C4-4239-80A8-3D11293CA381}"/>
              </a:ext>
            </a:extLst>
          </p:cNvPr>
          <p:cNvSpPr txBox="1"/>
          <p:nvPr/>
        </p:nvSpPr>
        <p:spPr>
          <a:xfrm>
            <a:off x="667385" y="231031"/>
            <a:ext cx="4477316" cy="461665"/>
          </a:xfrm>
          <a:prstGeom prst="rect">
            <a:avLst/>
          </a:prstGeom>
          <a:noFill/>
        </p:spPr>
        <p:txBody>
          <a:bodyPr wrap="none" rtlCol="0">
            <a:spAutoFit/>
          </a:bodyPr>
          <a:lstStyle/>
          <a:p>
            <a:r>
              <a:rPr lang="en-GB" sz="2400" dirty="0">
                <a:solidFill>
                  <a:srgbClr val="1F3D5F"/>
                </a:solidFill>
              </a:rPr>
              <a:t>Postdoctoral Fellowships - Impacts</a:t>
            </a:r>
          </a:p>
        </p:txBody>
      </p:sp>
      <p:sp>
        <p:nvSpPr>
          <p:cNvPr id="15" name="object 4">
            <a:extLst>
              <a:ext uri="{FF2B5EF4-FFF2-40B4-BE49-F238E27FC236}">
                <a16:creationId xmlns:a16="http://schemas.microsoft.com/office/drawing/2014/main" id="{7AF04E9E-A1B7-4777-ABC3-830C36920810}"/>
              </a:ext>
            </a:extLst>
          </p:cNvPr>
          <p:cNvSpPr txBox="1"/>
          <p:nvPr/>
        </p:nvSpPr>
        <p:spPr>
          <a:xfrm>
            <a:off x="83438" y="1670102"/>
            <a:ext cx="2736533" cy="273632"/>
          </a:xfrm>
          <a:prstGeom prst="rect">
            <a:avLst/>
          </a:prstGeom>
          <a:solidFill>
            <a:srgbClr val="1F3D5F"/>
          </a:solidFill>
        </p:spPr>
        <p:txBody>
          <a:bodyPr vert="horz" wrap="square" lIns="0" tIns="57626" rIns="0" bIns="0" rtlCol="0">
            <a:spAutoFit/>
          </a:bodyPr>
          <a:lstStyle/>
          <a:p>
            <a:pPr marL="916781" marR="256699" indent="-655320" algn="ctr">
              <a:spcBef>
                <a:spcPts val="454"/>
              </a:spcBef>
            </a:pPr>
            <a:r>
              <a:rPr lang="it-IT" sz="1400" b="1" dirty="0" err="1">
                <a:solidFill>
                  <a:srgbClr val="FFFFFF"/>
                </a:solidFill>
                <a:cs typeface="Segoe UI Light"/>
              </a:rPr>
              <a:t>Postdoctoral</a:t>
            </a:r>
            <a:r>
              <a:rPr lang="it-IT" sz="1400" b="1" dirty="0">
                <a:solidFill>
                  <a:srgbClr val="FFFFFF"/>
                </a:solidFill>
                <a:cs typeface="Segoe UI Light"/>
              </a:rPr>
              <a:t> Fellow</a:t>
            </a:r>
            <a:endParaRPr sz="1400" b="1" dirty="0">
              <a:cs typeface="Segoe UI Light"/>
            </a:endParaRPr>
          </a:p>
        </p:txBody>
      </p:sp>
      <p:sp>
        <p:nvSpPr>
          <p:cNvPr id="16" name="object 4">
            <a:extLst>
              <a:ext uri="{FF2B5EF4-FFF2-40B4-BE49-F238E27FC236}">
                <a16:creationId xmlns:a16="http://schemas.microsoft.com/office/drawing/2014/main" id="{7EF32FB8-AB77-4456-901B-63596B810D6A}"/>
              </a:ext>
            </a:extLst>
          </p:cNvPr>
          <p:cNvSpPr txBox="1"/>
          <p:nvPr/>
        </p:nvSpPr>
        <p:spPr>
          <a:xfrm>
            <a:off x="6267448" y="1663611"/>
            <a:ext cx="2736533" cy="273632"/>
          </a:xfrm>
          <a:prstGeom prst="rect">
            <a:avLst/>
          </a:prstGeom>
          <a:solidFill>
            <a:srgbClr val="1F3D5F"/>
          </a:solidFill>
        </p:spPr>
        <p:txBody>
          <a:bodyPr vert="horz" wrap="square" lIns="0" tIns="57626" rIns="0" bIns="0" rtlCol="0">
            <a:spAutoFit/>
          </a:bodyPr>
          <a:lstStyle>
            <a:defPPr>
              <a:defRPr lang="it-IT"/>
            </a:defPPr>
            <a:lvl1pPr marL="916781" marR="256699" indent="-655320" algn="ctr">
              <a:spcBef>
                <a:spcPts val="454"/>
              </a:spcBef>
              <a:defRPr sz="1400" b="1">
                <a:solidFill>
                  <a:srgbClr val="FFFFFF"/>
                </a:solidFill>
                <a:cs typeface="Segoe UI Light"/>
              </a:defRPr>
            </a:lvl1pPr>
          </a:lstStyle>
          <a:p>
            <a:r>
              <a:rPr lang="it-IT" dirty="0"/>
              <a:t>Supervisor/s</a:t>
            </a:r>
            <a:endParaRPr dirty="0"/>
          </a:p>
        </p:txBody>
      </p:sp>
    </p:spTree>
    <p:extLst>
      <p:ext uri="{BB962C8B-B14F-4D97-AF65-F5344CB8AC3E}">
        <p14:creationId xmlns:p14="http://schemas.microsoft.com/office/powerpoint/2010/main" val="1457705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0" y="78935"/>
            <a:ext cx="6969270" cy="4608512"/>
            <a:chOff x="521" y="663"/>
            <a:chExt cx="3947" cy="2610"/>
          </a:xfrm>
        </p:grpSpPr>
        <p:sp>
          <p:nvSpPr>
            <p:cNvPr id="3" name="AutoShape 3"/>
            <p:cNvSpPr>
              <a:spLocks noChangeAspect="1" noChangeArrowheads="1" noTextEdit="1"/>
            </p:cNvSpPr>
            <p:nvPr/>
          </p:nvSpPr>
          <p:spPr bwMode="auto">
            <a:xfrm>
              <a:off x="521" y="663"/>
              <a:ext cx="3947" cy="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663"/>
              <a:ext cx="3950" cy="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p:cNvGrpSpPr>
            <a:grpSpLocks noChangeAspect="1"/>
          </p:cNvGrpSpPr>
          <p:nvPr/>
        </p:nvGrpSpPr>
        <p:grpSpPr bwMode="auto">
          <a:xfrm>
            <a:off x="583624" y="4923632"/>
            <a:ext cx="2555875" cy="1163637"/>
            <a:chOff x="238" y="3475"/>
            <a:chExt cx="1610" cy="733"/>
          </a:xfrm>
        </p:grpSpPr>
        <p:sp>
          <p:nvSpPr>
            <p:cNvPr id="9" name="AutoShape 7"/>
            <p:cNvSpPr>
              <a:spLocks noChangeAspect="1" noChangeArrowheads="1" noTextEdit="1"/>
            </p:cNvSpPr>
            <p:nvPr/>
          </p:nvSpPr>
          <p:spPr bwMode="auto">
            <a:xfrm>
              <a:off x="238" y="3475"/>
              <a:ext cx="1610"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 y="3475"/>
              <a:ext cx="1613"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
          <p:cNvGrpSpPr>
            <a:grpSpLocks noChangeAspect="1"/>
          </p:cNvGrpSpPr>
          <p:nvPr/>
        </p:nvGrpSpPr>
        <p:grpSpPr bwMode="auto">
          <a:xfrm>
            <a:off x="3384009" y="4945857"/>
            <a:ext cx="2643187" cy="1141412"/>
            <a:chOff x="2109" y="3489"/>
            <a:chExt cx="1665" cy="719"/>
          </a:xfrm>
        </p:grpSpPr>
        <p:sp>
          <p:nvSpPr>
            <p:cNvPr id="11" name="AutoShape 11"/>
            <p:cNvSpPr>
              <a:spLocks noChangeAspect="1" noChangeArrowheads="1" noTextEdit="1"/>
            </p:cNvSpPr>
            <p:nvPr/>
          </p:nvSpPr>
          <p:spPr bwMode="auto">
            <a:xfrm>
              <a:off x="2109" y="3489"/>
              <a:ext cx="1665"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dirty="0"/>
            </a:p>
          </p:txBody>
        </p:sp>
        <p:pic>
          <p:nvPicPr>
            <p:cNvPr id="308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 y="3489"/>
              <a:ext cx="166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
          <p:cNvGrpSpPr>
            <a:grpSpLocks noChangeAspect="1"/>
          </p:cNvGrpSpPr>
          <p:nvPr/>
        </p:nvGrpSpPr>
        <p:grpSpPr bwMode="auto">
          <a:xfrm>
            <a:off x="6443663" y="4687888"/>
            <a:ext cx="2336800" cy="1635125"/>
            <a:chOff x="4059" y="2953"/>
            <a:chExt cx="1472" cy="1030"/>
          </a:xfrm>
        </p:grpSpPr>
        <p:sp>
          <p:nvSpPr>
            <p:cNvPr id="6" name="AutoShape 3"/>
            <p:cNvSpPr>
              <a:spLocks noChangeAspect="1" noChangeArrowheads="1" noTextEdit="1"/>
            </p:cNvSpPr>
            <p:nvPr/>
          </p:nvSpPr>
          <p:spPr bwMode="auto">
            <a:xfrm>
              <a:off x="4059" y="2953"/>
              <a:ext cx="1472"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 y="2953"/>
              <a:ext cx="1476"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6923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err="1"/>
              <a:t>Foundamental</a:t>
            </a:r>
            <a:r>
              <a:rPr lang="it-IT" dirty="0"/>
              <a:t> </a:t>
            </a:r>
            <a:r>
              <a:rPr lang="it-IT" dirty="0" err="1"/>
              <a:t>objectives</a:t>
            </a:r>
            <a:r>
              <a:rPr lang="it-IT" dirty="0"/>
              <a:t> of </a:t>
            </a:r>
            <a:r>
              <a:rPr lang="it-IT" dirty="0" err="1"/>
              <a:t>Horizon</a:t>
            </a:r>
            <a:r>
              <a:rPr lang="it-IT" dirty="0"/>
              <a:t> Europe</a:t>
            </a:r>
          </a:p>
        </p:txBody>
      </p:sp>
      <p:grpSp>
        <p:nvGrpSpPr>
          <p:cNvPr id="3" name="Group 4"/>
          <p:cNvGrpSpPr>
            <a:grpSpLocks noChangeAspect="1"/>
          </p:cNvGrpSpPr>
          <p:nvPr/>
        </p:nvGrpSpPr>
        <p:grpSpPr bwMode="auto">
          <a:xfrm>
            <a:off x="317500" y="188640"/>
            <a:ext cx="8826500" cy="4822825"/>
            <a:chOff x="125" y="724"/>
            <a:chExt cx="5560" cy="3038"/>
          </a:xfrm>
        </p:grpSpPr>
        <p:sp>
          <p:nvSpPr>
            <p:cNvPr id="5" name="AutoShape 3"/>
            <p:cNvSpPr>
              <a:spLocks noChangeAspect="1" noChangeArrowheads="1" noTextEdit="1"/>
            </p:cNvSpPr>
            <p:nvPr/>
          </p:nvSpPr>
          <p:spPr bwMode="auto">
            <a:xfrm>
              <a:off x="125" y="724"/>
              <a:ext cx="5556" cy="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5" y="1178"/>
              <a:ext cx="5560" cy="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magine 5"/>
          <p:cNvPicPr>
            <a:picLocks noChangeAspect="1"/>
          </p:cNvPicPr>
          <p:nvPr/>
        </p:nvPicPr>
        <p:blipFill>
          <a:blip r:embed="rId4"/>
          <a:stretch>
            <a:fillRect/>
          </a:stretch>
        </p:blipFill>
        <p:spPr>
          <a:xfrm>
            <a:off x="3923928" y="4120837"/>
            <a:ext cx="2151668" cy="2633939"/>
          </a:xfrm>
          <a:prstGeom prst="rect">
            <a:avLst/>
          </a:prstGeom>
        </p:spPr>
      </p:pic>
    </p:spTree>
    <p:extLst>
      <p:ext uri="{BB962C8B-B14F-4D97-AF65-F5344CB8AC3E}">
        <p14:creationId xmlns:p14="http://schemas.microsoft.com/office/powerpoint/2010/main" val="1657553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4"/>
          <p:cNvGrpSpPr>
            <a:grpSpLocks noChangeAspect="1"/>
          </p:cNvGrpSpPr>
          <p:nvPr/>
        </p:nvGrpSpPr>
        <p:grpSpPr bwMode="auto">
          <a:xfrm>
            <a:off x="179388" y="0"/>
            <a:ext cx="6480175" cy="3636963"/>
            <a:chOff x="113" y="0"/>
            <a:chExt cx="4082" cy="2291"/>
          </a:xfrm>
        </p:grpSpPr>
        <p:sp>
          <p:nvSpPr>
            <p:cNvPr id="15" name="AutoShape 3"/>
            <p:cNvSpPr>
              <a:spLocks noChangeAspect="1" noChangeArrowheads="1" noTextEdit="1"/>
            </p:cNvSpPr>
            <p:nvPr/>
          </p:nvSpPr>
          <p:spPr bwMode="auto">
            <a:xfrm>
              <a:off x="113" y="0"/>
              <a:ext cx="4082" cy="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0"/>
              <a:ext cx="4085" cy="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8"/>
          <p:cNvGrpSpPr>
            <a:grpSpLocks noChangeAspect="1"/>
          </p:cNvGrpSpPr>
          <p:nvPr/>
        </p:nvGrpSpPr>
        <p:grpSpPr bwMode="auto">
          <a:xfrm>
            <a:off x="468313" y="3636963"/>
            <a:ext cx="7272337" cy="3121025"/>
            <a:chOff x="295" y="2291"/>
            <a:chExt cx="4581" cy="1966"/>
          </a:xfrm>
        </p:grpSpPr>
        <p:sp>
          <p:nvSpPr>
            <p:cNvPr id="17" name="AutoShape 7"/>
            <p:cNvSpPr>
              <a:spLocks noChangeAspect="1" noChangeArrowheads="1" noTextEdit="1"/>
            </p:cNvSpPr>
            <p:nvPr/>
          </p:nvSpPr>
          <p:spPr bwMode="auto">
            <a:xfrm>
              <a:off x="295" y="2291"/>
              <a:ext cx="4581" cy="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53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2291"/>
              <a:ext cx="4585" cy="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2"/>
          <p:cNvGrpSpPr>
            <a:grpSpLocks noChangeAspect="1"/>
          </p:cNvGrpSpPr>
          <p:nvPr/>
        </p:nvGrpSpPr>
        <p:grpSpPr bwMode="auto">
          <a:xfrm>
            <a:off x="809808" y="1628800"/>
            <a:ext cx="8362894" cy="2951609"/>
            <a:chOff x="3288" y="754"/>
            <a:chExt cx="5525" cy="1950"/>
          </a:xfrm>
        </p:grpSpPr>
        <p:sp>
          <p:nvSpPr>
            <p:cNvPr id="19" name="AutoShape 11"/>
            <p:cNvSpPr>
              <a:spLocks noChangeAspect="1" noChangeArrowheads="1" noTextEdit="1"/>
            </p:cNvSpPr>
            <p:nvPr/>
          </p:nvSpPr>
          <p:spPr bwMode="auto">
            <a:xfrm>
              <a:off x="3288" y="1298"/>
              <a:ext cx="1985"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5373"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53143" t="16926" r="-4" b="2520"/>
            <a:stretch/>
          </p:blipFill>
          <p:spPr bwMode="auto">
            <a:xfrm>
              <a:off x="6690" y="754"/>
              <a:ext cx="2123" cy="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2363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7504" y="-44605"/>
            <a:ext cx="6768752" cy="3798476"/>
          </a:xfrm>
          <a:prstGeom prst="rect">
            <a:avLst/>
          </a:prstGeom>
        </p:spPr>
      </p:pic>
      <p:pic>
        <p:nvPicPr>
          <p:cNvPr id="3" name="Immagine 2"/>
          <p:cNvPicPr>
            <a:picLocks noChangeAspect="1"/>
          </p:cNvPicPr>
          <p:nvPr/>
        </p:nvPicPr>
        <p:blipFill>
          <a:blip r:embed="rId3"/>
          <a:stretch>
            <a:fillRect/>
          </a:stretch>
        </p:blipFill>
        <p:spPr>
          <a:xfrm>
            <a:off x="2555776" y="3068960"/>
            <a:ext cx="6602928" cy="3705420"/>
          </a:xfrm>
          <a:prstGeom prst="rect">
            <a:avLst/>
          </a:prstGeom>
        </p:spPr>
      </p:pic>
      <p:pic>
        <p:nvPicPr>
          <p:cNvPr id="4" name="Immagine 3"/>
          <p:cNvPicPr>
            <a:picLocks noChangeAspect="1"/>
          </p:cNvPicPr>
          <p:nvPr/>
        </p:nvPicPr>
        <p:blipFill>
          <a:blip r:embed="rId4"/>
          <a:stretch>
            <a:fillRect/>
          </a:stretch>
        </p:blipFill>
        <p:spPr>
          <a:xfrm>
            <a:off x="1259632" y="5298168"/>
            <a:ext cx="5403705" cy="1559832"/>
          </a:xfrm>
          <a:prstGeom prst="rect">
            <a:avLst/>
          </a:prstGeom>
        </p:spPr>
      </p:pic>
      <p:sp>
        <p:nvSpPr>
          <p:cNvPr id="5" name="CasellaDiTesto 4"/>
          <p:cNvSpPr txBox="1"/>
          <p:nvPr/>
        </p:nvSpPr>
        <p:spPr>
          <a:xfrm>
            <a:off x="431540" y="3972021"/>
            <a:ext cx="1800200" cy="923330"/>
          </a:xfrm>
          <a:prstGeom prst="rect">
            <a:avLst/>
          </a:prstGeom>
          <a:noFill/>
        </p:spPr>
        <p:txBody>
          <a:bodyPr wrap="square" rtlCol="0">
            <a:spAutoFit/>
          </a:bodyPr>
          <a:lstStyle/>
          <a:p>
            <a:r>
              <a:rPr lang="it-IT" dirty="0" err="1" smtClean="0"/>
              <a:t>Interdisciplinary</a:t>
            </a:r>
            <a:r>
              <a:rPr lang="it-IT" dirty="0" smtClean="0"/>
              <a:t>: first </a:t>
            </a:r>
            <a:r>
              <a:rPr lang="it-IT" dirty="0" err="1" smtClean="0"/>
              <a:t>level</a:t>
            </a:r>
            <a:r>
              <a:rPr lang="it-IT" dirty="0" smtClean="0"/>
              <a:t> keyword MSCA </a:t>
            </a:r>
            <a:endParaRPr lang="it-IT" dirty="0"/>
          </a:p>
        </p:txBody>
      </p:sp>
    </p:spTree>
    <p:extLst>
      <p:ext uri="{BB962C8B-B14F-4D97-AF65-F5344CB8AC3E}">
        <p14:creationId xmlns:p14="http://schemas.microsoft.com/office/powerpoint/2010/main" val="2744932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912813" y="4149725"/>
            <a:ext cx="7029450" cy="2484438"/>
            <a:chOff x="575" y="2614"/>
            <a:chExt cx="4428" cy="1565"/>
          </a:xfrm>
        </p:grpSpPr>
        <p:sp>
          <p:nvSpPr>
            <p:cNvPr id="5" name="AutoShape 3"/>
            <p:cNvSpPr>
              <a:spLocks noChangeAspect="1" noChangeArrowheads="1" noTextEdit="1"/>
            </p:cNvSpPr>
            <p:nvPr/>
          </p:nvSpPr>
          <p:spPr bwMode="auto">
            <a:xfrm>
              <a:off x="575" y="2614"/>
              <a:ext cx="4428"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 y="2614"/>
              <a:ext cx="4431"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p:cNvGrpSpPr>
            <a:grpSpLocks noChangeAspect="1"/>
          </p:cNvGrpSpPr>
          <p:nvPr/>
        </p:nvGrpSpPr>
        <p:grpSpPr bwMode="auto">
          <a:xfrm>
            <a:off x="1116013" y="260350"/>
            <a:ext cx="6624637" cy="3717925"/>
            <a:chOff x="703" y="164"/>
            <a:chExt cx="4173" cy="2342"/>
          </a:xfrm>
        </p:grpSpPr>
        <p:sp>
          <p:nvSpPr>
            <p:cNvPr id="7" name="AutoShape 7"/>
            <p:cNvSpPr>
              <a:spLocks noChangeAspect="1" noChangeArrowheads="1" noTextEdit="1"/>
            </p:cNvSpPr>
            <p:nvPr/>
          </p:nvSpPr>
          <p:spPr bwMode="auto">
            <a:xfrm>
              <a:off x="703" y="164"/>
              <a:ext cx="4173" cy="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63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 y="164"/>
              <a:ext cx="4176"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1750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92088" y="333375"/>
            <a:ext cx="8759825" cy="5832475"/>
            <a:chOff x="121" y="210"/>
            <a:chExt cx="5518" cy="3674"/>
          </a:xfrm>
        </p:grpSpPr>
        <p:sp>
          <p:nvSpPr>
            <p:cNvPr id="4" name="AutoShape 3"/>
            <p:cNvSpPr>
              <a:spLocks noChangeAspect="1" noChangeArrowheads="1" noTextEdit="1"/>
            </p:cNvSpPr>
            <p:nvPr/>
          </p:nvSpPr>
          <p:spPr bwMode="auto">
            <a:xfrm>
              <a:off x="121" y="210"/>
              <a:ext cx="5518"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 y="210"/>
              <a:ext cx="5523" cy="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7658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75357" y="404664"/>
            <a:ext cx="6428891" cy="648071"/>
          </a:xfrm>
        </p:spPr>
        <p:txBody>
          <a:bodyPr/>
          <a:lstStyle/>
          <a:p>
            <a:r>
              <a:rPr lang="it-IT" dirty="0">
                <a:solidFill>
                  <a:srgbClr val="800080"/>
                </a:solidFill>
              </a:rPr>
              <a:t> </a:t>
            </a:r>
            <a:r>
              <a:rPr lang="it-IT" sz="2800" dirty="0" smtClean="0">
                <a:solidFill>
                  <a:srgbClr val="800080"/>
                </a:solidFill>
                <a:latin typeface="+mj-lt"/>
              </a:rPr>
              <a:t>MSCA </a:t>
            </a:r>
            <a:r>
              <a:rPr lang="it-IT" sz="2800" dirty="0">
                <a:solidFill>
                  <a:srgbClr val="800080"/>
                </a:solidFill>
                <a:latin typeface="+mj-lt"/>
              </a:rPr>
              <a:t>and </a:t>
            </a:r>
            <a:r>
              <a:rPr lang="it-IT" sz="2800" dirty="0" err="1" smtClean="0">
                <a:solidFill>
                  <a:srgbClr val="800080"/>
                </a:solidFill>
                <a:latin typeface="+mj-lt"/>
              </a:rPr>
              <a:t>Citizens</a:t>
            </a:r>
            <a:r>
              <a:rPr lang="it-IT" sz="2800" dirty="0" smtClean="0">
                <a:solidFill>
                  <a:srgbClr val="800080"/>
                </a:solidFill>
                <a:latin typeface="+mj-lt"/>
              </a:rPr>
              <a:t>..from Night in H2020</a:t>
            </a:r>
          </a:p>
          <a:p>
            <a:endParaRPr lang="it-IT" dirty="0"/>
          </a:p>
        </p:txBody>
      </p:sp>
      <p:sp>
        <p:nvSpPr>
          <p:cNvPr id="6" name="Rettangolo 5"/>
          <p:cNvSpPr/>
          <p:nvPr/>
        </p:nvSpPr>
        <p:spPr>
          <a:xfrm>
            <a:off x="899592" y="6286791"/>
            <a:ext cx="7344816" cy="646331"/>
          </a:xfrm>
          <a:prstGeom prst="rect">
            <a:avLst/>
          </a:prstGeom>
        </p:spPr>
        <p:txBody>
          <a:bodyPr wrap="square">
            <a:spAutoFit/>
          </a:bodyPr>
          <a:lstStyle/>
          <a:p>
            <a:r>
              <a:rPr lang="it-IT" sz="900" dirty="0">
                <a:solidFill>
                  <a:srgbClr val="84085B"/>
                </a:solidFill>
                <a:latin typeface="ECSquareSansPro-Regular"/>
                <a:hlinkClick r:id="rId3"/>
              </a:rPr>
              <a:t>https://ec.europa.eu/research/mariecurieactions/msca-acthttps://marie-sklodowska-curie-actions.ec.europa.eu/actions/msca-citizens/join-a-celebration-of-scienceions_en</a:t>
            </a:r>
            <a:endParaRPr lang="it-IT" sz="900" dirty="0">
              <a:solidFill>
                <a:srgbClr val="84085B"/>
              </a:solidFill>
              <a:latin typeface="ECSquareSansPro-Regular"/>
            </a:endParaRPr>
          </a:p>
          <a:p>
            <a:endParaRPr lang="it-IT" dirty="0"/>
          </a:p>
        </p:txBody>
      </p:sp>
      <p:grpSp>
        <p:nvGrpSpPr>
          <p:cNvPr id="3" name="Group 4"/>
          <p:cNvGrpSpPr>
            <a:grpSpLocks noChangeAspect="1"/>
          </p:cNvGrpSpPr>
          <p:nvPr/>
        </p:nvGrpSpPr>
        <p:grpSpPr bwMode="auto">
          <a:xfrm>
            <a:off x="375357" y="800708"/>
            <a:ext cx="6681788" cy="4565650"/>
            <a:chOff x="340" y="618"/>
            <a:chExt cx="4209" cy="2876"/>
          </a:xfrm>
        </p:grpSpPr>
        <p:sp>
          <p:nvSpPr>
            <p:cNvPr id="7" name="AutoShape 3"/>
            <p:cNvSpPr>
              <a:spLocks noChangeAspect="1" noChangeArrowheads="1" noTextEdit="1"/>
            </p:cNvSpPr>
            <p:nvPr/>
          </p:nvSpPr>
          <p:spPr bwMode="auto">
            <a:xfrm>
              <a:off x="340" y="618"/>
              <a:ext cx="4205" cy="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66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47220"/>
            <a:stretch/>
          </p:blipFill>
          <p:spPr bwMode="auto">
            <a:xfrm>
              <a:off x="340" y="618"/>
              <a:ext cx="4209"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Immagine 4"/>
          <p:cNvPicPr>
            <a:picLocks noChangeAspect="1"/>
          </p:cNvPicPr>
          <p:nvPr/>
        </p:nvPicPr>
        <p:blipFill>
          <a:blip r:embed="rId5"/>
          <a:stretch>
            <a:fillRect/>
          </a:stretch>
        </p:blipFill>
        <p:spPr>
          <a:xfrm>
            <a:off x="5965700" y="2681383"/>
            <a:ext cx="2424563" cy="3483714"/>
          </a:xfrm>
          <a:prstGeom prst="rect">
            <a:avLst/>
          </a:prstGeom>
        </p:spPr>
      </p:pic>
      <p:sp>
        <p:nvSpPr>
          <p:cNvPr id="8" name="CasellaDiTesto 7"/>
          <p:cNvSpPr txBox="1"/>
          <p:nvPr/>
        </p:nvSpPr>
        <p:spPr>
          <a:xfrm>
            <a:off x="6722361" y="675755"/>
            <a:ext cx="3001832" cy="400110"/>
          </a:xfrm>
          <a:prstGeom prst="rect">
            <a:avLst/>
          </a:prstGeom>
          <a:noFill/>
        </p:spPr>
        <p:txBody>
          <a:bodyPr wrap="square" rtlCol="0">
            <a:spAutoFit/>
          </a:bodyPr>
          <a:lstStyle/>
          <a:p>
            <a:r>
              <a:rPr lang="it-IT" sz="2000" b="1" dirty="0" smtClean="0"/>
              <a:t>26 </a:t>
            </a:r>
            <a:r>
              <a:rPr lang="it-IT" sz="2000" b="1" dirty="0" err="1" smtClean="0"/>
              <a:t>September</a:t>
            </a:r>
            <a:r>
              <a:rPr lang="it-IT" sz="2000" b="1" dirty="0" smtClean="0"/>
              <a:t> 2025</a:t>
            </a:r>
            <a:endParaRPr lang="it-IT" sz="2000" b="1" dirty="0"/>
          </a:p>
        </p:txBody>
      </p:sp>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705" y="3381649"/>
            <a:ext cx="4645406" cy="2612199"/>
          </a:xfrm>
          <a:prstGeom prst="rect">
            <a:avLst/>
          </a:prstGeom>
        </p:spPr>
      </p:pic>
      <p:sp>
        <p:nvSpPr>
          <p:cNvPr id="4" name="Rettangolo 3"/>
          <p:cNvSpPr/>
          <p:nvPr/>
        </p:nvSpPr>
        <p:spPr>
          <a:xfrm>
            <a:off x="5965700" y="6439859"/>
            <a:ext cx="1852687" cy="338554"/>
          </a:xfrm>
          <a:prstGeom prst="rect">
            <a:avLst/>
          </a:prstGeom>
        </p:spPr>
        <p:txBody>
          <a:bodyPr wrap="none">
            <a:spAutoFit/>
          </a:bodyPr>
          <a:lstStyle/>
          <a:p>
            <a:r>
              <a:rPr lang="it-IT" sz="1600" dirty="0" smtClean="0"/>
              <a:t>image</a:t>
            </a:r>
            <a:r>
              <a:rPr lang="it-IT" sz="1600" dirty="0"/>
              <a:t>: </a:t>
            </a:r>
            <a:r>
              <a:rPr lang="it-IT" sz="1600" dirty="0" smtClean="0"/>
              <a:t>Flaticon.com</a:t>
            </a:r>
            <a:endParaRPr lang="it-IT" sz="1600" dirty="0"/>
          </a:p>
        </p:txBody>
      </p:sp>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0312" y="1317229"/>
            <a:ext cx="1099661" cy="1099661"/>
          </a:xfrm>
          <a:prstGeom prst="rect">
            <a:avLst/>
          </a:prstGeom>
        </p:spPr>
      </p:pic>
    </p:spTree>
    <p:extLst>
      <p:ext uri="{BB962C8B-B14F-4D97-AF65-F5344CB8AC3E}">
        <p14:creationId xmlns:p14="http://schemas.microsoft.com/office/powerpoint/2010/main" val="24045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15590" y="4005064"/>
            <a:ext cx="4716524" cy="2652190"/>
          </a:xfrm>
          <a:prstGeom prst="rect">
            <a:avLst/>
          </a:prstGeom>
        </p:spPr>
      </p:pic>
      <p:sp>
        <p:nvSpPr>
          <p:cNvPr id="3" name="Segnaposto testo 2"/>
          <p:cNvSpPr>
            <a:spLocks noGrp="1"/>
          </p:cNvSpPr>
          <p:nvPr>
            <p:ph type="body" sz="quarter" idx="11"/>
          </p:nvPr>
        </p:nvSpPr>
        <p:spPr>
          <a:xfrm>
            <a:off x="467544" y="260648"/>
            <a:ext cx="8424862" cy="4320381"/>
          </a:xfrm>
        </p:spPr>
        <p:txBody>
          <a:bodyPr/>
          <a:lstStyle/>
          <a:p>
            <a:r>
              <a:rPr lang="en-US" sz="2400" b="1" dirty="0">
                <a:solidFill>
                  <a:srgbClr val="800080"/>
                </a:solidFill>
              </a:rPr>
              <a:t>The European Researchers’ Night</a:t>
            </a:r>
          </a:p>
          <a:p>
            <a:pPr lvl="1">
              <a:buFont typeface="Arial" panose="020B0604020202020204" pitchFamily="34" charset="0"/>
              <a:buChar char="•"/>
            </a:pPr>
            <a:r>
              <a:rPr lang="en-US" sz="2400" dirty="0" smtClean="0"/>
              <a:t>brings research and researchers closer to the public, attracting over </a:t>
            </a:r>
            <a:r>
              <a:rPr lang="en-US" sz="2400" dirty="0" smtClean="0">
                <a:effectLst>
                  <a:outerShdw blurRad="38100" dist="38100" dir="2700000" algn="tl">
                    <a:srgbClr val="000000">
                      <a:alpha val="43137"/>
                    </a:srgbClr>
                  </a:outerShdw>
                </a:effectLst>
              </a:rPr>
              <a:t>1.5 million visitors across Europe and beyond each year</a:t>
            </a:r>
          </a:p>
          <a:p>
            <a:pPr lvl="1">
              <a:buFont typeface="Arial" panose="020B0604020202020204" pitchFamily="34" charset="0"/>
              <a:buChar char="•"/>
            </a:pPr>
            <a:r>
              <a:rPr lang="en-US" sz="2400" dirty="0" smtClean="0"/>
              <a:t> promotes </a:t>
            </a:r>
            <a:r>
              <a:rPr lang="en-US" sz="2400" dirty="0" smtClean="0">
                <a:effectLst>
                  <a:outerShdw blurRad="38100" dist="38100" dir="2700000" algn="tl">
                    <a:srgbClr val="000000">
                      <a:alpha val="43137"/>
                    </a:srgbClr>
                  </a:outerShdw>
                </a:effectLst>
              </a:rPr>
              <a:t>excellent research projects </a:t>
            </a:r>
            <a:r>
              <a:rPr lang="en-US" sz="2400" dirty="0" smtClean="0"/>
              <a:t>across Europe and beyond</a:t>
            </a:r>
          </a:p>
          <a:p>
            <a:pPr lvl="1">
              <a:buFont typeface="Arial" panose="020B0604020202020204" pitchFamily="34" charset="0"/>
              <a:buChar char="•"/>
            </a:pPr>
            <a:r>
              <a:rPr lang="en-US" sz="2400" dirty="0" smtClean="0"/>
              <a:t> increases the interest of </a:t>
            </a:r>
            <a:r>
              <a:rPr lang="en-US" sz="2400" dirty="0" smtClean="0">
                <a:effectLst>
                  <a:outerShdw blurRad="38100" dist="38100" dir="2700000" algn="tl">
                    <a:srgbClr val="000000">
                      <a:alpha val="43137"/>
                    </a:srgbClr>
                  </a:outerShdw>
                </a:effectLst>
              </a:rPr>
              <a:t>young people in science and research careers</a:t>
            </a:r>
          </a:p>
          <a:p>
            <a:pPr lvl="1">
              <a:buFont typeface="Arial" panose="020B0604020202020204" pitchFamily="34" charset="0"/>
              <a:buChar char="•"/>
            </a:pPr>
            <a:r>
              <a:rPr lang="en-US" sz="2400" dirty="0" smtClean="0"/>
              <a:t>shows how researchers’ work affects </a:t>
            </a:r>
            <a:r>
              <a:rPr lang="en-US" sz="2400" dirty="0" smtClean="0">
                <a:effectLst>
                  <a:outerShdw blurRad="38100" dist="38100" dir="2700000" algn="tl">
                    <a:srgbClr val="000000">
                      <a:alpha val="43137"/>
                    </a:srgbClr>
                  </a:outerShdw>
                </a:effectLst>
              </a:rPr>
              <a:t>our daily lives</a:t>
            </a:r>
          </a:p>
          <a:p>
            <a:pPr lvl="1"/>
            <a:endParaRPr lang="it-IT" sz="2400" dirty="0"/>
          </a:p>
        </p:txBody>
      </p:sp>
      <p:sp>
        <p:nvSpPr>
          <p:cNvPr id="6" name="CasellaDiTesto 5"/>
          <p:cNvSpPr txBox="1"/>
          <p:nvPr/>
        </p:nvSpPr>
        <p:spPr>
          <a:xfrm>
            <a:off x="5436096" y="4257863"/>
            <a:ext cx="2664296" cy="646331"/>
          </a:xfrm>
          <a:prstGeom prst="rect">
            <a:avLst/>
          </a:prstGeom>
          <a:noFill/>
        </p:spPr>
        <p:txBody>
          <a:bodyPr wrap="square" rtlCol="0">
            <a:spAutoFit/>
          </a:bodyPr>
          <a:lstStyle/>
          <a:p>
            <a:r>
              <a:rPr lang="it-IT" b="1" dirty="0" smtClean="0">
                <a:solidFill>
                  <a:srgbClr val="9F1FA9"/>
                </a:solidFill>
              </a:rPr>
              <a:t>455 </a:t>
            </a:r>
            <a:r>
              <a:rPr lang="it-IT" b="1" dirty="0" err="1" smtClean="0">
                <a:solidFill>
                  <a:srgbClr val="9F1FA9"/>
                </a:solidFill>
              </a:rPr>
              <a:t>cities</a:t>
            </a:r>
            <a:endParaRPr lang="it-IT" b="1" dirty="0">
              <a:solidFill>
                <a:srgbClr val="9F1FA9"/>
              </a:solidFill>
            </a:endParaRPr>
          </a:p>
          <a:p>
            <a:r>
              <a:rPr lang="it-IT" b="1" dirty="0" smtClean="0">
                <a:solidFill>
                  <a:srgbClr val="9F1FA9"/>
                </a:solidFill>
              </a:rPr>
              <a:t>25 </a:t>
            </a:r>
            <a:r>
              <a:rPr lang="it-IT" b="1" dirty="0" err="1" smtClean="0">
                <a:solidFill>
                  <a:srgbClr val="9F1FA9"/>
                </a:solidFill>
              </a:rPr>
              <a:t>countries</a:t>
            </a:r>
            <a:r>
              <a:rPr lang="it-IT" b="1" dirty="0" smtClean="0">
                <a:solidFill>
                  <a:srgbClr val="9F1FA9"/>
                </a:solidFill>
              </a:rPr>
              <a:t> in 2024</a:t>
            </a:r>
            <a:endParaRPr lang="it-IT" b="1" dirty="0" smtClean="0">
              <a:solidFill>
                <a:srgbClr val="9F1FA9"/>
              </a:solidFill>
            </a:endParaRPr>
          </a:p>
        </p:txBody>
      </p:sp>
      <p:pic>
        <p:nvPicPr>
          <p:cNvPr id="7" name="Immagine 6"/>
          <p:cNvPicPr>
            <a:picLocks noChangeAspect="1"/>
          </p:cNvPicPr>
          <p:nvPr/>
        </p:nvPicPr>
        <p:blipFill>
          <a:blip r:embed="rId4"/>
          <a:stretch>
            <a:fillRect/>
          </a:stretch>
        </p:blipFill>
        <p:spPr>
          <a:xfrm>
            <a:off x="5436096" y="6021288"/>
            <a:ext cx="2241460" cy="474155"/>
          </a:xfrm>
          <a:prstGeom prst="rect">
            <a:avLst/>
          </a:prstGeom>
        </p:spPr>
      </p:pic>
    </p:spTree>
    <p:extLst>
      <p:ext uri="{BB962C8B-B14F-4D97-AF65-F5344CB8AC3E}">
        <p14:creationId xmlns:p14="http://schemas.microsoft.com/office/powerpoint/2010/main" val="3382185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solidFill>
                  <a:srgbClr val="9F1FA9"/>
                </a:solidFill>
              </a:rPr>
              <a:t>Who</a:t>
            </a:r>
            <a:r>
              <a:rPr lang="it-IT" dirty="0" smtClean="0">
                <a:solidFill>
                  <a:srgbClr val="9F1FA9"/>
                </a:solidFill>
              </a:rPr>
              <a:t> can </a:t>
            </a:r>
            <a:r>
              <a:rPr lang="it-IT" dirty="0" err="1" smtClean="0">
                <a:solidFill>
                  <a:srgbClr val="9F1FA9"/>
                </a:solidFill>
              </a:rPr>
              <a:t>apply</a:t>
            </a:r>
            <a:endParaRPr lang="it-IT" dirty="0">
              <a:solidFill>
                <a:srgbClr val="9F1FA9"/>
              </a:solidFill>
            </a:endParaRPr>
          </a:p>
        </p:txBody>
      </p:sp>
      <p:sp>
        <p:nvSpPr>
          <p:cNvPr id="3" name="Segnaposto testo 2"/>
          <p:cNvSpPr>
            <a:spLocks noGrp="1"/>
          </p:cNvSpPr>
          <p:nvPr>
            <p:ph type="body" sz="quarter" idx="11"/>
          </p:nvPr>
        </p:nvSpPr>
        <p:spPr>
          <a:xfrm>
            <a:off x="395288" y="908720"/>
            <a:ext cx="8424862" cy="4320381"/>
          </a:xfrm>
        </p:spPr>
        <p:txBody>
          <a:bodyPr/>
          <a:lstStyle/>
          <a:p>
            <a:pPr marL="285750" indent="-285750">
              <a:buFont typeface="Arial" panose="020B0604020202020204" pitchFamily="34" charset="0"/>
              <a:buChar char="•"/>
            </a:pPr>
            <a:r>
              <a:rPr lang="en-US" dirty="0"/>
              <a:t>higher education institutions</a:t>
            </a:r>
          </a:p>
          <a:p>
            <a:pPr marL="285750" indent="-285750">
              <a:buFont typeface="Arial" panose="020B0604020202020204" pitchFamily="34" charset="0"/>
              <a:buChar char="•"/>
            </a:pPr>
            <a:r>
              <a:rPr lang="en-US" dirty="0"/>
              <a:t>research institutions and infrastructures</a:t>
            </a:r>
          </a:p>
          <a:p>
            <a:pPr marL="285750" indent="-285750">
              <a:buFont typeface="Arial" panose="020B0604020202020204" pitchFamily="34" charset="0"/>
              <a:buChar char="•"/>
            </a:pPr>
            <a:r>
              <a:rPr lang="en-US" dirty="0"/>
              <a:t>museums, scientific </a:t>
            </a:r>
            <a:r>
              <a:rPr lang="en-US" dirty="0" err="1"/>
              <a:t>centres</a:t>
            </a:r>
            <a:r>
              <a:rPr lang="en-US" dirty="0"/>
              <a:t> and festivals</a:t>
            </a:r>
          </a:p>
          <a:p>
            <a:pPr marL="285750" indent="-285750">
              <a:buFont typeface="Arial" panose="020B0604020202020204" pitchFamily="34" charset="0"/>
              <a:buChar char="•"/>
            </a:pPr>
            <a:r>
              <a:rPr lang="en-US" dirty="0"/>
              <a:t>science communication companies</a:t>
            </a:r>
          </a:p>
          <a:p>
            <a:pPr marL="285750" indent="-285750">
              <a:buFont typeface="Arial" panose="020B0604020202020204" pitchFamily="34" charset="0"/>
              <a:buChar char="•"/>
            </a:pPr>
            <a:r>
              <a:rPr lang="en-US" dirty="0" err="1"/>
              <a:t>organisations</a:t>
            </a:r>
            <a:r>
              <a:rPr lang="en-US" dirty="0"/>
              <a:t> involved in science engagement</a:t>
            </a:r>
          </a:p>
          <a:p>
            <a:pPr marL="285750" indent="-285750">
              <a:buFont typeface="Arial" panose="020B0604020202020204" pitchFamily="34" charset="0"/>
              <a:buChar char="•"/>
            </a:pPr>
            <a:r>
              <a:rPr lang="en-US" dirty="0"/>
              <a:t>local, regional and national governments, education authorities and agencies</a:t>
            </a:r>
          </a:p>
          <a:p>
            <a:pPr marL="285750" indent="-285750">
              <a:buFont typeface="Arial" panose="020B0604020202020204" pitchFamily="34" charset="0"/>
              <a:buChar char="•"/>
            </a:pPr>
            <a:r>
              <a:rPr lang="en-US" dirty="0"/>
              <a:t>other </a:t>
            </a:r>
            <a:r>
              <a:rPr lang="en-US" dirty="0" smtClean="0"/>
              <a:t>socio-economic actors</a:t>
            </a:r>
          </a:p>
          <a:p>
            <a:pPr marL="285750" indent="-285750">
              <a:buFont typeface="Arial" panose="020B0604020202020204" pitchFamily="34" charset="0"/>
              <a:buChar char="•"/>
            </a:pPr>
            <a:endParaRPr lang="en-US" dirty="0" smtClean="0"/>
          </a:p>
          <a:p>
            <a:r>
              <a:rPr lang="en-US" dirty="0"/>
              <a:t>For each call, </a:t>
            </a:r>
            <a:r>
              <a:rPr lang="en-US" b="1" dirty="0"/>
              <a:t>around 45 projects are funded across Europe </a:t>
            </a:r>
            <a:r>
              <a:rPr lang="en-US" b="1" dirty="0" smtClean="0"/>
              <a:t>and beyond</a:t>
            </a:r>
            <a:r>
              <a:rPr lang="en-US" b="1" dirty="0"/>
              <a:t>. </a:t>
            </a:r>
            <a:r>
              <a:rPr lang="en-US" dirty="0"/>
              <a:t>If you are selected, you will join this vibrant family of </a:t>
            </a:r>
            <a:r>
              <a:rPr lang="en-US" dirty="0" smtClean="0"/>
              <a:t>science outreach </a:t>
            </a:r>
            <a:r>
              <a:rPr lang="en-US" dirty="0"/>
              <a:t>professionals with dedicated beneficiary meetings to </a:t>
            </a:r>
            <a:r>
              <a:rPr lang="en-US" dirty="0" smtClean="0"/>
              <a:t>allow </a:t>
            </a:r>
            <a:r>
              <a:rPr lang="it-IT" dirty="0" err="1" smtClean="0"/>
              <a:t>mutual</a:t>
            </a:r>
            <a:r>
              <a:rPr lang="it-IT" dirty="0" smtClean="0"/>
              <a:t> </a:t>
            </a:r>
            <a:r>
              <a:rPr lang="it-IT" dirty="0" err="1"/>
              <a:t>learning</a:t>
            </a:r>
            <a:r>
              <a:rPr lang="it-IT" dirty="0"/>
              <a:t>.</a:t>
            </a:r>
          </a:p>
          <a:p>
            <a:r>
              <a:rPr lang="en-US" dirty="0"/>
              <a:t>• </a:t>
            </a:r>
            <a:r>
              <a:rPr lang="en-US" b="1" dirty="0"/>
              <a:t>Projects run for two years (2026 &amp; 2027). </a:t>
            </a:r>
            <a:r>
              <a:rPr lang="en-US" dirty="0"/>
              <a:t>So, you will </a:t>
            </a:r>
            <a:r>
              <a:rPr lang="en-US" dirty="0" smtClean="0"/>
              <a:t>have funding </a:t>
            </a:r>
            <a:r>
              <a:rPr lang="en-US" dirty="0"/>
              <a:t>for two consecutive years.</a:t>
            </a:r>
          </a:p>
          <a:p>
            <a:r>
              <a:rPr lang="en-US" dirty="0"/>
              <a:t>• We have </a:t>
            </a:r>
            <a:r>
              <a:rPr lang="en-US" b="1" dirty="0"/>
              <a:t>increased the maximum contribution from €300 000 </a:t>
            </a:r>
            <a:r>
              <a:rPr lang="en-US" b="1" dirty="0" smtClean="0"/>
              <a:t>to </a:t>
            </a:r>
            <a:r>
              <a:rPr lang="it-IT" b="1" dirty="0" smtClean="0"/>
              <a:t>€</a:t>
            </a:r>
            <a:r>
              <a:rPr lang="it-IT" b="1" dirty="0"/>
              <a:t>350 000.</a:t>
            </a:r>
            <a:endParaRPr lang="en-US" dirty="0"/>
          </a:p>
        </p:txBody>
      </p:sp>
      <p:pic>
        <p:nvPicPr>
          <p:cNvPr id="4" name="Immagine 3"/>
          <p:cNvPicPr>
            <a:picLocks noChangeAspect="1"/>
          </p:cNvPicPr>
          <p:nvPr/>
        </p:nvPicPr>
        <p:blipFill>
          <a:blip r:embed="rId3"/>
          <a:stretch>
            <a:fillRect/>
          </a:stretch>
        </p:blipFill>
        <p:spPr>
          <a:xfrm>
            <a:off x="5436096" y="6021288"/>
            <a:ext cx="2241460" cy="474155"/>
          </a:xfrm>
          <a:prstGeom prst="rect">
            <a:avLst/>
          </a:prstGeom>
        </p:spPr>
      </p:pic>
      <p:grpSp>
        <p:nvGrpSpPr>
          <p:cNvPr id="6" name="Group 4"/>
          <p:cNvGrpSpPr>
            <a:grpSpLocks noChangeAspect="1"/>
          </p:cNvGrpSpPr>
          <p:nvPr/>
        </p:nvGrpSpPr>
        <p:grpSpPr bwMode="auto">
          <a:xfrm>
            <a:off x="4642304" y="548680"/>
            <a:ext cx="4424362" cy="1655762"/>
            <a:chOff x="2981" y="73"/>
            <a:chExt cx="2787" cy="1043"/>
          </a:xfrm>
        </p:grpSpPr>
        <p:sp>
          <p:nvSpPr>
            <p:cNvPr id="7" name="AutoShape 3"/>
            <p:cNvSpPr>
              <a:spLocks noChangeAspect="1" noChangeArrowheads="1" noTextEdit="1"/>
            </p:cNvSpPr>
            <p:nvPr/>
          </p:nvSpPr>
          <p:spPr bwMode="auto">
            <a:xfrm>
              <a:off x="2981" y="73"/>
              <a:ext cx="2787"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 y="73"/>
              <a:ext cx="2792"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6608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75" y="548680"/>
            <a:ext cx="8424862" cy="792088"/>
          </a:xfrm>
        </p:spPr>
        <p:txBody>
          <a:bodyPr/>
          <a:lstStyle/>
          <a:p>
            <a:r>
              <a:rPr lang="it-IT" dirty="0" smtClean="0">
                <a:solidFill>
                  <a:srgbClr val="9F1FA9"/>
                </a:solidFill>
              </a:rPr>
              <a:t>Be part of the International </a:t>
            </a:r>
            <a:r>
              <a:rPr lang="it-IT" dirty="0" err="1" smtClean="0">
                <a:solidFill>
                  <a:srgbClr val="9F1FA9"/>
                </a:solidFill>
              </a:rPr>
              <a:t>Celebration</a:t>
            </a:r>
            <a:r>
              <a:rPr lang="it-IT" dirty="0" smtClean="0">
                <a:solidFill>
                  <a:srgbClr val="9F1FA9"/>
                </a:solidFill>
              </a:rPr>
              <a:t> of Science </a:t>
            </a:r>
            <a:endParaRPr lang="it-IT" dirty="0">
              <a:solidFill>
                <a:srgbClr val="9F1FA9"/>
              </a:solidFill>
            </a:endParaRPr>
          </a:p>
        </p:txBody>
      </p:sp>
      <p:sp>
        <p:nvSpPr>
          <p:cNvPr id="5" name="Rettangolo 4"/>
          <p:cNvSpPr/>
          <p:nvPr/>
        </p:nvSpPr>
        <p:spPr>
          <a:xfrm>
            <a:off x="539552" y="1340768"/>
            <a:ext cx="8424936" cy="923330"/>
          </a:xfrm>
          <a:prstGeom prst="rect">
            <a:avLst/>
          </a:prstGeom>
        </p:spPr>
        <p:txBody>
          <a:bodyPr wrap="square">
            <a:spAutoFit/>
          </a:bodyPr>
          <a:lstStyle/>
          <a:p>
            <a:r>
              <a:rPr lang="it-IT" dirty="0">
                <a:hlinkClick r:id="rId3"/>
              </a:rPr>
              <a:t>https://</a:t>
            </a:r>
            <a:r>
              <a:rPr lang="it-IT" dirty="0" smtClean="0">
                <a:hlinkClick r:id="rId3"/>
              </a:rPr>
              <a:t>marie-sklodowska-curie-actions.ec.europa.eu/actions/msca-citizens/join-a-celebration-of-science</a:t>
            </a:r>
            <a:endParaRPr lang="it-IT" dirty="0" smtClean="0"/>
          </a:p>
          <a:p>
            <a:endParaRPr lang="it-IT" dirty="0"/>
          </a:p>
        </p:txBody>
      </p:sp>
      <p:pic>
        <p:nvPicPr>
          <p:cNvPr id="6" name="Immagine 5"/>
          <p:cNvPicPr>
            <a:picLocks noChangeAspect="1"/>
          </p:cNvPicPr>
          <p:nvPr/>
        </p:nvPicPr>
        <p:blipFill rotWithShape="1">
          <a:blip r:embed="rId4"/>
          <a:srcRect l="30313" t="27600" r="13775" b="3800"/>
          <a:stretch/>
        </p:blipFill>
        <p:spPr>
          <a:xfrm>
            <a:off x="899592" y="2186607"/>
            <a:ext cx="6768752" cy="4671393"/>
          </a:xfrm>
          <a:prstGeom prst="rect">
            <a:avLst/>
          </a:prstGeom>
        </p:spPr>
      </p:pic>
      <p:pic>
        <p:nvPicPr>
          <p:cNvPr id="7" name="Immagine 6"/>
          <p:cNvPicPr>
            <a:picLocks noChangeAspect="1"/>
          </p:cNvPicPr>
          <p:nvPr/>
        </p:nvPicPr>
        <p:blipFill>
          <a:blip r:embed="rId5"/>
          <a:stretch>
            <a:fillRect/>
          </a:stretch>
        </p:blipFill>
        <p:spPr>
          <a:xfrm>
            <a:off x="6567559" y="1949529"/>
            <a:ext cx="2241460" cy="474155"/>
          </a:xfrm>
          <a:prstGeom prst="rect">
            <a:avLst/>
          </a:prstGeom>
        </p:spPr>
      </p:pic>
    </p:spTree>
    <p:extLst>
      <p:ext uri="{BB962C8B-B14F-4D97-AF65-F5344CB8AC3E}">
        <p14:creationId xmlns:p14="http://schemas.microsoft.com/office/powerpoint/2010/main" val="4052598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15887" y="476672"/>
            <a:ext cx="8912225" cy="4795838"/>
            <a:chOff x="73" y="436"/>
            <a:chExt cx="5614" cy="3021"/>
          </a:xfrm>
        </p:grpSpPr>
        <p:sp>
          <p:nvSpPr>
            <p:cNvPr id="4" name="AutoShape 3"/>
            <p:cNvSpPr>
              <a:spLocks noChangeAspect="1" noChangeArrowheads="1" noTextEdit="1"/>
            </p:cNvSpPr>
            <p:nvPr/>
          </p:nvSpPr>
          <p:spPr bwMode="auto">
            <a:xfrm>
              <a:off x="73" y="436"/>
              <a:ext cx="5614" cy="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 y="436"/>
              <a:ext cx="5618" cy="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69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DF3A661-EEEE-4832-BFB7-C3C139814727}"/>
              </a:ext>
            </a:extLst>
          </p:cNvPr>
          <p:cNvSpPr>
            <a:spLocks noGrp="1"/>
          </p:cNvSpPr>
          <p:nvPr>
            <p:ph type="body" sz="quarter" idx="10"/>
          </p:nvPr>
        </p:nvSpPr>
        <p:spPr/>
        <p:txBody>
          <a:bodyPr/>
          <a:lstStyle/>
          <a:p>
            <a:r>
              <a:rPr lang="en-US"/>
              <a:t>Dissemination and exploitation of research results </a:t>
            </a:r>
            <a:endParaRPr lang="it-IT"/>
          </a:p>
        </p:txBody>
      </p:sp>
      <p:sp>
        <p:nvSpPr>
          <p:cNvPr id="3" name="Segnaposto testo 2">
            <a:extLst>
              <a:ext uri="{FF2B5EF4-FFF2-40B4-BE49-F238E27FC236}">
                <a16:creationId xmlns:a16="http://schemas.microsoft.com/office/drawing/2014/main" id="{336891E8-725B-43FC-B291-001E3D3BAA7B}"/>
              </a:ext>
            </a:extLst>
          </p:cNvPr>
          <p:cNvSpPr>
            <a:spLocks noGrp="1"/>
          </p:cNvSpPr>
          <p:nvPr>
            <p:ph type="body" sz="quarter" idx="11"/>
          </p:nvPr>
        </p:nvSpPr>
        <p:spPr>
          <a:xfrm>
            <a:off x="395289" y="1196752"/>
            <a:ext cx="8424862" cy="648071"/>
          </a:xfrm>
        </p:spPr>
        <p:txBody>
          <a:bodyPr/>
          <a:lstStyle/>
          <a:p>
            <a:pPr marL="285750" indent="-285750">
              <a:buFont typeface="Arial" panose="020B0604020202020204" pitchFamily="34" charset="0"/>
              <a:buChar char="•"/>
            </a:pPr>
            <a:r>
              <a:rPr lang="en-US" dirty="0">
                <a:latin typeface="+mn-lt"/>
              </a:rPr>
              <a:t>Dissemination and exploitation is an </a:t>
            </a:r>
            <a:r>
              <a:rPr lang="en-US" b="1" dirty="0">
                <a:latin typeface="+mn-lt"/>
              </a:rPr>
              <a:t>obligation</a:t>
            </a:r>
            <a:r>
              <a:rPr lang="en-US" dirty="0">
                <a:latin typeface="+mn-lt"/>
              </a:rPr>
              <a:t> and </a:t>
            </a:r>
            <a:r>
              <a:rPr lang="en-US" b="1" dirty="0">
                <a:latin typeface="+mn-lt"/>
              </a:rPr>
              <a:t>opportunity</a:t>
            </a:r>
            <a:r>
              <a:rPr lang="en-US" dirty="0">
                <a:latin typeface="+mn-lt"/>
              </a:rPr>
              <a:t> for a project to further scale-up the results, bring value to the work done, help to diffuse knowledge</a:t>
            </a:r>
          </a:p>
          <a:p>
            <a:pPr marL="285750" indent="-285750">
              <a:buFont typeface="Arial" panose="020B0604020202020204" pitchFamily="34" charset="0"/>
              <a:buChar char="•"/>
            </a:pPr>
            <a:endParaRPr lang="it-IT" dirty="0">
              <a:latin typeface="+mn-lt"/>
            </a:endParaRPr>
          </a:p>
        </p:txBody>
      </p:sp>
      <p:sp>
        <p:nvSpPr>
          <p:cNvPr id="4" name="Rettangolo con angoli arrotondati 3">
            <a:extLst>
              <a:ext uri="{FF2B5EF4-FFF2-40B4-BE49-F238E27FC236}">
                <a16:creationId xmlns:a16="http://schemas.microsoft.com/office/drawing/2014/main" id="{DF4A20B3-551C-4385-B5F6-60B909626105}"/>
              </a:ext>
            </a:extLst>
          </p:cNvPr>
          <p:cNvSpPr/>
          <p:nvPr/>
        </p:nvSpPr>
        <p:spPr>
          <a:xfrm>
            <a:off x="467544" y="2204864"/>
            <a:ext cx="2304256" cy="64807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2000" b="1" dirty="0" err="1"/>
              <a:t>Dissemination</a:t>
            </a:r>
            <a:endParaRPr lang="it-IT" sz="2000" b="1" dirty="0"/>
          </a:p>
        </p:txBody>
      </p:sp>
      <p:sp>
        <p:nvSpPr>
          <p:cNvPr id="5" name="Rettangolo con angoli arrotondati 4">
            <a:extLst>
              <a:ext uri="{FF2B5EF4-FFF2-40B4-BE49-F238E27FC236}">
                <a16:creationId xmlns:a16="http://schemas.microsoft.com/office/drawing/2014/main" id="{64BBDA2B-9603-4A84-B560-260D114FE082}"/>
              </a:ext>
            </a:extLst>
          </p:cNvPr>
          <p:cNvSpPr/>
          <p:nvPr/>
        </p:nvSpPr>
        <p:spPr>
          <a:xfrm>
            <a:off x="467544" y="3735854"/>
            <a:ext cx="2304256" cy="6480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b="1"/>
              <a:t>Exploitation</a:t>
            </a:r>
          </a:p>
        </p:txBody>
      </p:sp>
      <p:sp>
        <p:nvSpPr>
          <p:cNvPr id="6" name="Rettangolo con angoli arrotondati 5">
            <a:extLst>
              <a:ext uri="{FF2B5EF4-FFF2-40B4-BE49-F238E27FC236}">
                <a16:creationId xmlns:a16="http://schemas.microsoft.com/office/drawing/2014/main" id="{862E4AFD-D485-4618-B856-BEB3DF53131F}"/>
              </a:ext>
            </a:extLst>
          </p:cNvPr>
          <p:cNvSpPr/>
          <p:nvPr/>
        </p:nvSpPr>
        <p:spPr>
          <a:xfrm>
            <a:off x="467544" y="5394031"/>
            <a:ext cx="2304256" cy="6480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b="1"/>
              <a:t>Communication</a:t>
            </a:r>
          </a:p>
        </p:txBody>
      </p:sp>
      <p:sp>
        <p:nvSpPr>
          <p:cNvPr id="9" name="Segnaposto testo 2">
            <a:extLst>
              <a:ext uri="{FF2B5EF4-FFF2-40B4-BE49-F238E27FC236}">
                <a16:creationId xmlns:a16="http://schemas.microsoft.com/office/drawing/2014/main" id="{62D2A815-8FE8-4A25-A63E-B5FA4388410B}"/>
              </a:ext>
            </a:extLst>
          </p:cNvPr>
          <p:cNvSpPr txBox="1">
            <a:spLocks/>
          </p:cNvSpPr>
          <p:nvPr/>
        </p:nvSpPr>
        <p:spPr>
          <a:xfrm>
            <a:off x="3128495" y="2060848"/>
            <a:ext cx="5688311" cy="4464501"/>
          </a:xfrm>
          <a:prstGeom prst="rect">
            <a:avLst/>
          </a:prstGeom>
        </p:spPr>
        <p:txBody>
          <a:bodyPr/>
          <a:lstStyle>
            <a:lvl1pPr marL="0" indent="0" algn="l" defTabSz="914377"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mn-lt"/>
              </a:rPr>
              <a:t>The </a:t>
            </a:r>
            <a:r>
              <a:rPr lang="en-US" b="1" dirty="0">
                <a:latin typeface="+mn-lt"/>
              </a:rPr>
              <a:t>public disclosure of the results by appropriate means </a:t>
            </a:r>
            <a:r>
              <a:rPr lang="en-US" dirty="0">
                <a:latin typeface="+mn-lt"/>
              </a:rPr>
              <a:t>(other than resulting from protecting or exploiting the results), including by scientific publications in any medium.</a:t>
            </a:r>
          </a:p>
          <a:p>
            <a:endParaRPr lang="en-US" dirty="0">
              <a:latin typeface="+mn-lt"/>
            </a:endParaRPr>
          </a:p>
          <a:p>
            <a:r>
              <a:rPr lang="en-US" dirty="0">
                <a:latin typeface="+mn-lt"/>
              </a:rPr>
              <a:t>The </a:t>
            </a:r>
            <a:r>
              <a:rPr lang="en-US" b="1" dirty="0">
                <a:latin typeface="+mn-lt"/>
              </a:rPr>
              <a:t>use of results </a:t>
            </a:r>
            <a:r>
              <a:rPr lang="en-US" dirty="0">
                <a:latin typeface="+mn-lt"/>
              </a:rPr>
              <a:t>in further research and innovation activities other than those covered by the action concerned, </a:t>
            </a:r>
            <a:r>
              <a:rPr lang="en-US" b="1" dirty="0">
                <a:latin typeface="+mn-lt"/>
              </a:rPr>
              <a:t>including</a:t>
            </a:r>
            <a:r>
              <a:rPr lang="en-US" dirty="0">
                <a:latin typeface="+mn-lt"/>
              </a:rPr>
              <a:t> among other things</a:t>
            </a:r>
            <a:r>
              <a:rPr lang="en-US" b="1" dirty="0">
                <a:latin typeface="+mn-lt"/>
              </a:rPr>
              <a:t>, commercial exploitation</a:t>
            </a:r>
            <a:r>
              <a:rPr lang="en-US" dirty="0">
                <a:latin typeface="+mn-lt"/>
              </a:rPr>
              <a:t> such as developing, creating, manufacturing and marketing a product or process, creating and providing a service, or in </a:t>
            </a:r>
            <a:r>
              <a:rPr lang="en-US" dirty="0" err="1">
                <a:latin typeface="+mn-lt"/>
              </a:rPr>
              <a:t>standardisation</a:t>
            </a:r>
            <a:r>
              <a:rPr lang="en-US" dirty="0">
                <a:latin typeface="+mn-lt"/>
              </a:rPr>
              <a:t> activities.</a:t>
            </a:r>
          </a:p>
          <a:p>
            <a:endParaRPr lang="en-US" dirty="0">
              <a:latin typeface="+mn-lt"/>
            </a:endParaRPr>
          </a:p>
          <a:p>
            <a:r>
              <a:rPr lang="en-US" dirty="0">
                <a:latin typeface="+mn-lt"/>
              </a:rPr>
              <a:t>Taking strategic and targeted measures for </a:t>
            </a:r>
            <a:r>
              <a:rPr lang="en-US" b="1" dirty="0">
                <a:latin typeface="+mn-lt"/>
              </a:rPr>
              <a:t>promoting the action itself and its results to a multitude of audiences</a:t>
            </a:r>
            <a:r>
              <a:rPr lang="en-US" dirty="0">
                <a:latin typeface="+mn-lt"/>
              </a:rPr>
              <a:t>, including the media and the public, and possibly engaging in a two-way exchange</a:t>
            </a:r>
            <a:endParaRPr lang="it-IT" dirty="0">
              <a:latin typeface="+mn-lt"/>
            </a:endParaRPr>
          </a:p>
        </p:txBody>
      </p:sp>
    </p:spTree>
    <p:extLst>
      <p:ext uri="{BB962C8B-B14F-4D97-AF65-F5344CB8AC3E}">
        <p14:creationId xmlns:p14="http://schemas.microsoft.com/office/powerpoint/2010/main" val="483604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37181" y="260648"/>
            <a:ext cx="8223251" cy="4430712"/>
            <a:chOff x="295" y="255"/>
            <a:chExt cx="5180" cy="2791"/>
          </a:xfrm>
        </p:grpSpPr>
        <p:sp>
          <p:nvSpPr>
            <p:cNvPr id="3" name="AutoShape 3"/>
            <p:cNvSpPr>
              <a:spLocks noChangeAspect="1" noChangeArrowheads="1" noTextEdit="1"/>
            </p:cNvSpPr>
            <p:nvPr/>
          </p:nvSpPr>
          <p:spPr bwMode="auto">
            <a:xfrm>
              <a:off x="295" y="255"/>
              <a:ext cx="5180"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255"/>
              <a:ext cx="5184" cy="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asellaDiTesto 5"/>
          <p:cNvSpPr txBox="1"/>
          <p:nvPr/>
        </p:nvSpPr>
        <p:spPr>
          <a:xfrm>
            <a:off x="827584" y="4664672"/>
            <a:ext cx="8136904" cy="2031325"/>
          </a:xfrm>
          <a:prstGeom prst="rect">
            <a:avLst/>
          </a:prstGeom>
          <a:noFill/>
        </p:spPr>
        <p:txBody>
          <a:bodyPr wrap="square" rtlCol="0">
            <a:spAutoFit/>
          </a:bodyPr>
          <a:lstStyle/>
          <a:p>
            <a:pPr marL="285744" indent="-285744">
              <a:buFont typeface="Wingdings" panose="05000000000000000000" pitchFamily="2" charset="2"/>
              <a:buChar char="ü"/>
            </a:pPr>
            <a:r>
              <a:rPr lang="it-IT"/>
              <a:t>Three </a:t>
            </a:r>
            <a:r>
              <a:rPr lang="it-IT" err="1">
                <a:solidFill>
                  <a:srgbClr val="BD2B0B"/>
                </a:solidFill>
              </a:rPr>
              <a:t>pillars</a:t>
            </a:r>
            <a:r>
              <a:rPr lang="it-IT"/>
              <a:t> </a:t>
            </a:r>
            <a:r>
              <a:rPr lang="it-IT" err="1"/>
              <a:t>structure</a:t>
            </a:r>
            <a:endParaRPr lang="it-IT"/>
          </a:p>
          <a:p>
            <a:pPr marL="285744" indent="-285744">
              <a:buFont typeface="Wingdings" panose="05000000000000000000" pitchFamily="2" charset="2"/>
              <a:buChar char="ü"/>
            </a:pPr>
            <a:r>
              <a:rPr lang="it-IT"/>
              <a:t> A new cross-</a:t>
            </a:r>
            <a:r>
              <a:rPr lang="it-IT" err="1"/>
              <a:t>sectoral</a:t>
            </a:r>
            <a:r>
              <a:rPr lang="it-IT"/>
              <a:t> </a:t>
            </a:r>
            <a:r>
              <a:rPr lang="it-IT">
                <a:solidFill>
                  <a:srgbClr val="BD2B0B"/>
                </a:solidFill>
              </a:rPr>
              <a:t>clusters</a:t>
            </a:r>
            <a:r>
              <a:rPr lang="it-IT"/>
              <a:t> </a:t>
            </a:r>
            <a:r>
              <a:rPr lang="it-IT" err="1"/>
              <a:t>approach</a:t>
            </a:r>
            <a:endParaRPr lang="it-IT"/>
          </a:p>
          <a:p>
            <a:pPr marL="285744" indent="-285744">
              <a:buFont typeface="Wingdings" panose="05000000000000000000" pitchFamily="2" charset="2"/>
              <a:buChar char="ü"/>
            </a:pPr>
            <a:r>
              <a:rPr lang="it-IT"/>
              <a:t> Strategic planning </a:t>
            </a:r>
            <a:r>
              <a:rPr lang="it-IT" err="1"/>
              <a:t>as</a:t>
            </a:r>
            <a:r>
              <a:rPr lang="it-IT"/>
              <a:t> </a:t>
            </a:r>
            <a:r>
              <a:rPr lang="it-IT" err="1">
                <a:solidFill>
                  <a:srgbClr val="BD2B0B"/>
                </a:solidFill>
              </a:rPr>
              <a:t>direction-setting</a:t>
            </a:r>
            <a:r>
              <a:rPr lang="it-IT"/>
              <a:t> for the work </a:t>
            </a:r>
            <a:r>
              <a:rPr lang="it-IT" err="1"/>
              <a:t>programmes</a:t>
            </a:r>
            <a:endParaRPr lang="it-IT"/>
          </a:p>
          <a:p>
            <a:pPr marL="285744" indent="-285744">
              <a:buFont typeface="Wingdings" panose="05000000000000000000" pitchFamily="2" charset="2"/>
              <a:buChar char="ü"/>
            </a:pPr>
            <a:r>
              <a:rPr lang="it-IT"/>
              <a:t> </a:t>
            </a:r>
            <a:r>
              <a:rPr lang="it-IT">
                <a:solidFill>
                  <a:srgbClr val="BD2B0B"/>
                </a:solidFill>
              </a:rPr>
              <a:t>Impact </a:t>
            </a:r>
            <a:r>
              <a:rPr lang="it-IT" err="1">
                <a:solidFill>
                  <a:srgbClr val="BD2B0B"/>
                </a:solidFill>
              </a:rPr>
              <a:t>pathways</a:t>
            </a:r>
            <a:r>
              <a:rPr lang="it-IT">
                <a:solidFill>
                  <a:srgbClr val="BD2B0B"/>
                </a:solidFill>
              </a:rPr>
              <a:t> </a:t>
            </a:r>
            <a:r>
              <a:rPr lang="it-IT"/>
              <a:t>to </a:t>
            </a:r>
            <a:r>
              <a:rPr lang="it-IT" err="1"/>
              <a:t>track</a:t>
            </a:r>
            <a:r>
              <a:rPr lang="it-IT"/>
              <a:t> progress with the </a:t>
            </a:r>
            <a:r>
              <a:rPr lang="it-IT" err="1"/>
              <a:t>achievement</a:t>
            </a:r>
            <a:r>
              <a:rPr lang="it-IT"/>
              <a:t> of the </a:t>
            </a:r>
            <a:r>
              <a:rPr lang="it-IT" err="1"/>
              <a:t>Programmes’s</a:t>
            </a:r>
            <a:r>
              <a:rPr lang="it-IT"/>
              <a:t> </a:t>
            </a:r>
            <a:r>
              <a:rPr lang="it-IT" err="1"/>
              <a:t>objectives</a:t>
            </a:r>
            <a:r>
              <a:rPr lang="it-IT"/>
              <a:t> over time.</a:t>
            </a:r>
          </a:p>
          <a:p>
            <a:endParaRPr lang="it-IT"/>
          </a:p>
          <a:p>
            <a:endParaRPr lang="it-IT"/>
          </a:p>
        </p:txBody>
      </p:sp>
    </p:spTree>
    <p:extLst>
      <p:ext uri="{BB962C8B-B14F-4D97-AF65-F5344CB8AC3E}">
        <p14:creationId xmlns:p14="http://schemas.microsoft.com/office/powerpoint/2010/main" val="3164243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96838" y="115888"/>
            <a:ext cx="8950325" cy="4897437"/>
            <a:chOff x="61" y="73"/>
            <a:chExt cx="5638" cy="3085"/>
          </a:xfrm>
        </p:grpSpPr>
        <p:sp>
          <p:nvSpPr>
            <p:cNvPr id="5" name="AutoShape 3"/>
            <p:cNvSpPr>
              <a:spLocks noChangeAspect="1" noChangeArrowheads="1" noTextEdit="1"/>
            </p:cNvSpPr>
            <p:nvPr/>
          </p:nvSpPr>
          <p:spPr bwMode="auto">
            <a:xfrm>
              <a:off x="61" y="73"/>
              <a:ext cx="5638" cy="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 y="73"/>
              <a:ext cx="5642"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p:cNvGrpSpPr>
            <a:grpSpLocks noChangeAspect="1"/>
          </p:cNvGrpSpPr>
          <p:nvPr/>
        </p:nvGrpSpPr>
        <p:grpSpPr bwMode="auto">
          <a:xfrm>
            <a:off x="1835150" y="5516563"/>
            <a:ext cx="5883275" cy="749300"/>
            <a:chOff x="1156" y="3475"/>
            <a:chExt cx="3706" cy="472"/>
          </a:xfrm>
        </p:grpSpPr>
        <p:sp>
          <p:nvSpPr>
            <p:cNvPr id="7" name="AutoShape 7"/>
            <p:cNvSpPr>
              <a:spLocks noChangeAspect="1" noChangeArrowheads="1" noTextEdit="1"/>
            </p:cNvSpPr>
            <p:nvPr/>
          </p:nvSpPr>
          <p:spPr bwMode="auto">
            <a:xfrm>
              <a:off x="1156" y="3475"/>
              <a:ext cx="3706"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12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 y="3475"/>
              <a:ext cx="370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85006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3311" y="404664"/>
            <a:ext cx="9387039" cy="5615870"/>
            <a:chOff x="115" y="346"/>
            <a:chExt cx="5534" cy="3359"/>
          </a:xfrm>
        </p:grpSpPr>
        <p:sp>
          <p:nvSpPr>
            <p:cNvPr id="4" name="AutoShape 3"/>
            <p:cNvSpPr>
              <a:spLocks noChangeAspect="1" noChangeArrowheads="1" noTextEdit="1"/>
            </p:cNvSpPr>
            <p:nvPr/>
          </p:nvSpPr>
          <p:spPr bwMode="auto">
            <a:xfrm>
              <a:off x="115" y="346"/>
              <a:ext cx="5530" cy="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2736"/>
            <a:stretch/>
          </p:blipFill>
          <p:spPr bwMode="auto">
            <a:xfrm>
              <a:off x="115" y="438"/>
              <a:ext cx="5534" cy="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0246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3284984"/>
            <a:ext cx="7038528" cy="2585323"/>
          </a:xfrm>
          <a:prstGeom prst="rect">
            <a:avLst/>
          </a:prstGeom>
        </p:spPr>
        <p:txBody>
          <a:bodyPr wrap="square">
            <a:spAutoFit/>
          </a:bodyPr>
          <a:lstStyle/>
          <a:p>
            <a:r>
              <a:rPr lang="en-US" i="1" dirty="0">
                <a:solidFill>
                  <a:srgbClr val="000000"/>
                </a:solidFill>
                <a:latin typeface="Open Sans"/>
              </a:rPr>
              <a:t>Science is Wonderful!</a:t>
            </a:r>
            <a:r>
              <a:rPr lang="en-US" dirty="0">
                <a:solidFill>
                  <a:srgbClr val="000000"/>
                </a:solidFill>
                <a:latin typeface="Open Sans"/>
              </a:rPr>
              <a:t> bridges this research with schools across the European Union. It celebrates the </a:t>
            </a:r>
            <a:r>
              <a:rPr lang="en-US" dirty="0">
                <a:solidFill>
                  <a:srgbClr val="9F1FA9"/>
                </a:solidFill>
                <a:latin typeface="Open Sans"/>
              </a:rPr>
              <a:t>value and impact of EU-funded research by giving primary and secondary school students the chance to interact with leading researchers</a:t>
            </a:r>
            <a:r>
              <a:rPr lang="en-US" dirty="0">
                <a:solidFill>
                  <a:srgbClr val="000000"/>
                </a:solidFill>
                <a:latin typeface="Open Sans"/>
              </a:rPr>
              <a:t> and innovators, learn more about their work in engaging formats and ask questions about scientific careers. Since its inception in 2015, </a:t>
            </a:r>
            <a:r>
              <a:rPr lang="en-US" i="1" dirty="0">
                <a:solidFill>
                  <a:srgbClr val="000000"/>
                </a:solidFill>
                <a:latin typeface="Open Sans"/>
              </a:rPr>
              <a:t>Science is Wonderful!</a:t>
            </a:r>
            <a:r>
              <a:rPr lang="en-US" dirty="0">
                <a:solidFill>
                  <a:srgbClr val="000000"/>
                </a:solidFill>
                <a:latin typeface="Open Sans"/>
              </a:rPr>
              <a:t> has </a:t>
            </a:r>
            <a:r>
              <a:rPr lang="en-US" dirty="0" err="1">
                <a:solidFill>
                  <a:srgbClr val="000000"/>
                </a:solidFill>
                <a:latin typeface="Open Sans"/>
              </a:rPr>
              <a:t>organised</a:t>
            </a:r>
            <a:r>
              <a:rPr lang="en-US" dirty="0">
                <a:solidFill>
                  <a:srgbClr val="000000"/>
                </a:solidFill>
                <a:latin typeface="Open Sans"/>
              </a:rPr>
              <a:t> an annual science fair that interactively showcases research projects and innovations through presentations, hands-on experiments, games and quizzes.</a:t>
            </a:r>
            <a:endParaRPr lang="it-IT" dirty="0"/>
          </a:p>
        </p:txBody>
      </p:sp>
      <p:sp>
        <p:nvSpPr>
          <p:cNvPr id="3" name="Rettangolo 2"/>
          <p:cNvSpPr/>
          <p:nvPr/>
        </p:nvSpPr>
        <p:spPr>
          <a:xfrm>
            <a:off x="3131840" y="6259849"/>
            <a:ext cx="4326826" cy="369332"/>
          </a:xfrm>
          <a:prstGeom prst="rect">
            <a:avLst/>
          </a:prstGeom>
        </p:spPr>
        <p:txBody>
          <a:bodyPr wrap="none">
            <a:spAutoFit/>
          </a:bodyPr>
          <a:lstStyle/>
          <a:p>
            <a:r>
              <a:rPr lang="en-US" b="1" dirty="0">
                <a:solidFill>
                  <a:srgbClr val="0E3051"/>
                </a:solidFill>
                <a:latin typeface="Open Sans"/>
              </a:rPr>
              <a:t>resources for educators and students</a:t>
            </a:r>
            <a:endParaRPr lang="en-US" b="1" i="0" dirty="0">
              <a:solidFill>
                <a:srgbClr val="0E3051"/>
              </a:solidFill>
              <a:effectLst/>
              <a:latin typeface="Open Sans"/>
            </a:endParaRPr>
          </a:p>
        </p:txBody>
      </p:sp>
      <p:pic>
        <p:nvPicPr>
          <p:cNvPr id="4" name="Immagine 3"/>
          <p:cNvPicPr>
            <a:picLocks noChangeAspect="1"/>
          </p:cNvPicPr>
          <p:nvPr/>
        </p:nvPicPr>
        <p:blipFill rotWithShape="1">
          <a:blip r:embed="rId2"/>
          <a:srcRect l="388" t="33694" r="2750"/>
          <a:stretch/>
        </p:blipFill>
        <p:spPr>
          <a:xfrm>
            <a:off x="520524" y="445314"/>
            <a:ext cx="7417596" cy="2697510"/>
          </a:xfrm>
          <a:prstGeom prst="rect">
            <a:avLst/>
          </a:prstGeom>
        </p:spPr>
      </p:pic>
    </p:spTree>
    <p:extLst>
      <p:ext uri="{BB962C8B-B14F-4D97-AF65-F5344CB8AC3E}">
        <p14:creationId xmlns:p14="http://schemas.microsoft.com/office/powerpoint/2010/main" val="2537255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80528" y="332656"/>
            <a:ext cx="9794932" cy="5263350"/>
            <a:chOff x="2154" y="709"/>
            <a:chExt cx="4725" cy="2539"/>
          </a:xfrm>
        </p:grpSpPr>
        <p:sp>
          <p:nvSpPr>
            <p:cNvPr id="6" name="AutoShape 3"/>
            <p:cNvSpPr>
              <a:spLocks noChangeAspect="1" noChangeArrowheads="1" noTextEdit="1"/>
            </p:cNvSpPr>
            <p:nvPr/>
          </p:nvSpPr>
          <p:spPr bwMode="auto">
            <a:xfrm>
              <a:off x="2154" y="709"/>
              <a:ext cx="4511"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744"/>
              <a:ext cx="4515"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4220" t="18684" r="650" b="-2886"/>
          <a:stretch/>
        </p:blipFill>
        <p:spPr bwMode="auto">
          <a:xfrm>
            <a:off x="6211243" y="2636912"/>
            <a:ext cx="3181350" cy="421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282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7504" y="260648"/>
            <a:ext cx="4968552" cy="3726414"/>
          </a:xfrm>
          <a:prstGeom prst="rect">
            <a:avLst/>
          </a:prstGeom>
        </p:spPr>
      </p:pic>
      <p:pic>
        <p:nvPicPr>
          <p:cNvPr id="2" name="Immagine 1"/>
          <p:cNvPicPr>
            <a:picLocks noChangeAspect="1"/>
          </p:cNvPicPr>
          <p:nvPr/>
        </p:nvPicPr>
        <p:blipFill rotWithShape="1">
          <a:blip r:embed="rId3"/>
          <a:srcRect l="40156" t="26283" r="14170"/>
          <a:stretch/>
        </p:blipFill>
        <p:spPr>
          <a:xfrm>
            <a:off x="5076056" y="3396498"/>
            <a:ext cx="3699338" cy="3171903"/>
          </a:xfrm>
          <a:prstGeom prst="rect">
            <a:avLst/>
          </a:prstGeom>
        </p:spPr>
      </p:pic>
      <p:sp>
        <p:nvSpPr>
          <p:cNvPr id="3" name="Rettangolo 2"/>
          <p:cNvSpPr/>
          <p:nvPr/>
        </p:nvSpPr>
        <p:spPr>
          <a:xfrm>
            <a:off x="5421235" y="2852936"/>
            <a:ext cx="3326552" cy="369332"/>
          </a:xfrm>
          <a:prstGeom prst="rect">
            <a:avLst/>
          </a:prstGeom>
        </p:spPr>
        <p:txBody>
          <a:bodyPr wrap="none">
            <a:spAutoFit/>
          </a:bodyPr>
          <a:lstStyle/>
          <a:p>
            <a:r>
              <a:rPr lang="it-IT" dirty="0">
                <a:solidFill>
                  <a:srgbClr val="000000"/>
                </a:solidFill>
                <a:latin typeface="Open Sans"/>
              </a:rPr>
              <a:t> </a:t>
            </a:r>
            <a:r>
              <a:rPr lang="it-IT" b="1" dirty="0" err="1" smtClean="0">
                <a:solidFill>
                  <a:srgbClr val="9F1FA9"/>
                </a:solidFill>
                <a:latin typeface="Open Sans"/>
              </a:rPr>
              <a:t>Why</a:t>
            </a:r>
            <a:r>
              <a:rPr lang="it-IT" b="1" dirty="0" smtClean="0">
                <a:solidFill>
                  <a:srgbClr val="9F1FA9"/>
                </a:solidFill>
                <a:latin typeface="Open Sans"/>
              </a:rPr>
              <a:t> </a:t>
            </a:r>
            <a:r>
              <a:rPr lang="it-IT" b="1" dirty="0" err="1">
                <a:solidFill>
                  <a:srgbClr val="9F1FA9"/>
                </a:solidFill>
                <a:latin typeface="Open Sans"/>
              </a:rPr>
              <a:t>is</a:t>
            </a:r>
            <a:r>
              <a:rPr lang="it-IT" b="1" dirty="0">
                <a:solidFill>
                  <a:srgbClr val="9F1FA9"/>
                </a:solidFill>
                <a:latin typeface="Open Sans"/>
              </a:rPr>
              <a:t> science </a:t>
            </a:r>
            <a:r>
              <a:rPr lang="it-IT" b="1" dirty="0" err="1">
                <a:solidFill>
                  <a:srgbClr val="9F1FA9"/>
                </a:solidFill>
                <a:latin typeface="Open Sans"/>
              </a:rPr>
              <a:t>wonderful</a:t>
            </a:r>
            <a:r>
              <a:rPr lang="it-IT" b="1" dirty="0" smtClean="0">
                <a:solidFill>
                  <a:srgbClr val="9F1FA9"/>
                </a:solidFill>
                <a:latin typeface="Open Sans"/>
              </a:rPr>
              <a:t>?</a:t>
            </a:r>
            <a:endParaRPr lang="it-IT" b="1" dirty="0">
              <a:solidFill>
                <a:srgbClr val="9F1FA9"/>
              </a:solidFill>
            </a:endParaRPr>
          </a:p>
        </p:txBody>
      </p:sp>
    </p:spTree>
    <p:extLst>
      <p:ext uri="{BB962C8B-B14F-4D97-AF65-F5344CB8AC3E}">
        <p14:creationId xmlns:p14="http://schemas.microsoft.com/office/powerpoint/2010/main" val="2606346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12F0B44-F532-41E8-BA71-DDCFFA1A3ED6}"/>
              </a:ext>
            </a:extLst>
          </p:cNvPr>
          <p:cNvSpPr>
            <a:spLocks noGrp="1"/>
          </p:cNvSpPr>
          <p:nvPr>
            <p:ph type="title"/>
          </p:nvPr>
        </p:nvSpPr>
        <p:spPr/>
        <p:txBody>
          <a:bodyPr/>
          <a:lstStyle/>
          <a:p>
            <a:r>
              <a:rPr lang="it-IT" dirty="0"/>
              <a:t>Credits:</a:t>
            </a:r>
          </a:p>
        </p:txBody>
      </p:sp>
      <p:sp>
        <p:nvSpPr>
          <p:cNvPr id="6" name="Segnaposto testo 5">
            <a:extLst>
              <a:ext uri="{FF2B5EF4-FFF2-40B4-BE49-F238E27FC236}">
                <a16:creationId xmlns:a16="http://schemas.microsoft.com/office/drawing/2014/main" id="{66547EA5-FFAF-4CF5-9A38-E44C436C164F}"/>
              </a:ext>
            </a:extLst>
          </p:cNvPr>
          <p:cNvSpPr>
            <a:spLocks noGrp="1"/>
          </p:cNvSpPr>
          <p:nvPr>
            <p:ph type="body" sz="quarter" idx="10"/>
          </p:nvPr>
        </p:nvSpPr>
        <p:spPr/>
        <p:txBody>
          <a:bodyPr/>
          <a:lstStyle/>
          <a:p>
            <a:r>
              <a:rPr lang="it-IT" dirty="0" smtClean="0"/>
              <a:t>Manuela Minguzzi. </a:t>
            </a:r>
            <a:r>
              <a:rPr lang="it-IT" dirty="0" err="1" smtClean="0"/>
              <a:t>PhD</a:t>
            </a:r>
            <a:endParaRPr lang="it-IT" dirty="0"/>
          </a:p>
        </p:txBody>
      </p:sp>
      <p:sp>
        <p:nvSpPr>
          <p:cNvPr id="7" name="Segnaposto testo 6">
            <a:extLst>
              <a:ext uri="{FF2B5EF4-FFF2-40B4-BE49-F238E27FC236}">
                <a16:creationId xmlns:a16="http://schemas.microsoft.com/office/drawing/2014/main" id="{DB0D49E7-E5EA-470B-A233-C58C3859C264}"/>
              </a:ext>
            </a:extLst>
          </p:cNvPr>
          <p:cNvSpPr>
            <a:spLocks noGrp="1"/>
          </p:cNvSpPr>
          <p:nvPr>
            <p:ph type="body" sz="quarter" idx="11"/>
          </p:nvPr>
        </p:nvSpPr>
        <p:spPr/>
        <p:txBody>
          <a:bodyPr/>
          <a:lstStyle/>
          <a:p>
            <a:r>
              <a:rPr lang="en-US" dirty="0"/>
              <a:t>Research Developer – Social Sciences and Humanities &amp; Excellent Science </a:t>
            </a:r>
            <a:r>
              <a:rPr lang="en-US" dirty="0" smtClean="0"/>
              <a:t>Unit</a:t>
            </a:r>
          </a:p>
          <a:p>
            <a:r>
              <a:rPr lang="en-US" dirty="0" smtClean="0"/>
              <a:t>Research Division ARIC</a:t>
            </a:r>
          </a:p>
          <a:p>
            <a:r>
              <a:rPr lang="en-US" dirty="0" smtClean="0"/>
              <a:t>University of Bologna, Italy</a:t>
            </a:r>
            <a:endParaRPr lang="en-US" dirty="0"/>
          </a:p>
          <a:p>
            <a:endParaRPr lang="it-IT" dirty="0"/>
          </a:p>
        </p:txBody>
      </p:sp>
      <p:sp>
        <p:nvSpPr>
          <p:cNvPr id="8" name="Segnaposto testo 7">
            <a:extLst>
              <a:ext uri="{FF2B5EF4-FFF2-40B4-BE49-F238E27FC236}">
                <a16:creationId xmlns:a16="http://schemas.microsoft.com/office/drawing/2014/main" id="{E7C9DCD1-3E60-423B-8BF2-211CEFF3AD07}"/>
              </a:ext>
            </a:extLst>
          </p:cNvPr>
          <p:cNvSpPr>
            <a:spLocks noGrp="1"/>
          </p:cNvSpPr>
          <p:nvPr>
            <p:ph type="body" sz="quarter" idx="12"/>
          </p:nvPr>
        </p:nvSpPr>
        <p:spPr/>
        <p:txBody>
          <a:bodyPr/>
          <a:lstStyle/>
          <a:p>
            <a:r>
              <a:rPr lang="it-IT" dirty="0" smtClean="0">
                <a:hlinkClick r:id="rId2"/>
              </a:rPr>
              <a:t>manuela.minguzzi3@unibo.it</a:t>
            </a:r>
            <a:endParaRPr lang="it-IT" dirty="0" smtClean="0"/>
          </a:p>
          <a:p>
            <a:r>
              <a:rPr lang="it-IT" dirty="0" smtClean="0">
                <a:hlinkClick r:id="rId3"/>
              </a:rPr>
              <a:t>es@unibo.it</a:t>
            </a:r>
            <a:endParaRPr lang="it-IT" dirty="0" smtClean="0"/>
          </a:p>
          <a:p>
            <a:endParaRPr lang="it-IT" dirty="0"/>
          </a:p>
        </p:txBody>
      </p:sp>
    </p:spTree>
    <p:extLst>
      <p:ext uri="{BB962C8B-B14F-4D97-AF65-F5344CB8AC3E}">
        <p14:creationId xmlns:p14="http://schemas.microsoft.com/office/powerpoint/2010/main" val="2254969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95288" y="1412776"/>
            <a:ext cx="8539163" cy="4895851"/>
            <a:chOff x="249" y="714"/>
            <a:chExt cx="5379" cy="3084"/>
          </a:xfrm>
        </p:grpSpPr>
        <p:sp>
          <p:nvSpPr>
            <p:cNvPr id="5" name="AutoShape 3"/>
            <p:cNvSpPr>
              <a:spLocks noChangeAspect="1" noChangeArrowheads="1" noTextEdit="1"/>
            </p:cNvSpPr>
            <p:nvPr/>
          </p:nvSpPr>
          <p:spPr bwMode="auto">
            <a:xfrm>
              <a:off x="249" y="714"/>
              <a:ext cx="5379"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14"/>
              <a:ext cx="5383" cy="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Segnaposto testo 3"/>
          <p:cNvSpPr>
            <a:spLocks noGrp="1"/>
          </p:cNvSpPr>
          <p:nvPr>
            <p:ph type="body" sz="quarter" idx="10"/>
          </p:nvPr>
        </p:nvSpPr>
        <p:spPr/>
        <p:txBody>
          <a:bodyPr/>
          <a:lstStyle/>
          <a:p>
            <a:r>
              <a:rPr lang="it-IT" dirty="0"/>
              <a:t>A </a:t>
            </a:r>
            <a:r>
              <a:rPr lang="it-IT" dirty="0" err="1"/>
              <a:t>key</a:t>
            </a:r>
            <a:r>
              <a:rPr lang="it-IT" dirty="0"/>
              <a:t> </a:t>
            </a:r>
            <a:r>
              <a:rPr lang="it-IT" dirty="0" err="1"/>
              <a:t>pathway</a:t>
            </a:r>
            <a:r>
              <a:rPr lang="it-IT" dirty="0"/>
              <a:t> to be </a:t>
            </a:r>
            <a:r>
              <a:rPr lang="it-IT" dirty="0" err="1"/>
              <a:t>oriented</a:t>
            </a:r>
            <a:r>
              <a:rPr lang="it-IT" dirty="0"/>
              <a:t> in the HE </a:t>
            </a:r>
            <a:r>
              <a:rPr lang="it-IT" dirty="0" err="1"/>
              <a:t>funding</a:t>
            </a:r>
            <a:r>
              <a:rPr lang="it-IT" dirty="0"/>
              <a:t> </a:t>
            </a:r>
            <a:r>
              <a:rPr lang="it-IT" dirty="0" err="1"/>
              <a:t>landscape</a:t>
            </a:r>
            <a:endParaRPr lang="it-IT" dirty="0"/>
          </a:p>
          <a:p>
            <a:endParaRPr lang="it-IT" dirty="0"/>
          </a:p>
        </p:txBody>
      </p:sp>
    </p:spTree>
    <p:extLst>
      <p:ext uri="{BB962C8B-B14F-4D97-AF65-F5344CB8AC3E}">
        <p14:creationId xmlns:p14="http://schemas.microsoft.com/office/powerpoint/2010/main" val="3069945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err="1"/>
              <a:t>Missions</a:t>
            </a:r>
            <a:r>
              <a:rPr lang="it-IT"/>
              <a:t>: the </a:t>
            </a:r>
            <a:r>
              <a:rPr lang="it-IT" err="1"/>
              <a:t>sense</a:t>
            </a:r>
            <a:r>
              <a:rPr lang="it-IT"/>
              <a:t> of </a:t>
            </a:r>
            <a:r>
              <a:rPr lang="it-IT" err="1"/>
              <a:t>Destinations</a:t>
            </a:r>
            <a:endParaRPr lang="it-IT"/>
          </a:p>
        </p:txBody>
      </p:sp>
      <p:grpSp>
        <p:nvGrpSpPr>
          <p:cNvPr id="3" name="Group 4"/>
          <p:cNvGrpSpPr>
            <a:grpSpLocks noChangeAspect="1"/>
          </p:cNvGrpSpPr>
          <p:nvPr/>
        </p:nvGrpSpPr>
        <p:grpSpPr bwMode="auto">
          <a:xfrm>
            <a:off x="155986" y="902763"/>
            <a:ext cx="8969251" cy="4603751"/>
            <a:chOff x="-3" y="754"/>
            <a:chExt cx="5782" cy="2900"/>
          </a:xfrm>
        </p:grpSpPr>
        <p:sp>
          <p:nvSpPr>
            <p:cNvPr id="5" name="AutoShape 3"/>
            <p:cNvSpPr>
              <a:spLocks noChangeAspect="1" noChangeArrowheads="1" noTextEdit="1"/>
            </p:cNvSpPr>
            <p:nvPr/>
          </p:nvSpPr>
          <p:spPr bwMode="auto">
            <a:xfrm>
              <a:off x="-3" y="754"/>
              <a:ext cx="5782" cy="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754"/>
              <a:ext cx="5873"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4"/>
          <p:cNvGrpSpPr>
            <a:grpSpLocks noChangeAspect="1"/>
          </p:cNvGrpSpPr>
          <p:nvPr/>
        </p:nvGrpSpPr>
        <p:grpSpPr bwMode="auto">
          <a:xfrm>
            <a:off x="1603102" y="5229200"/>
            <a:ext cx="5065650" cy="2742054"/>
            <a:chOff x="198" y="119"/>
            <a:chExt cx="5278" cy="2857"/>
          </a:xfrm>
        </p:grpSpPr>
        <p:sp>
          <p:nvSpPr>
            <p:cNvPr id="8" name="AutoShape 3"/>
            <p:cNvSpPr>
              <a:spLocks noChangeAspect="1" noChangeArrowheads="1" noTextEdit="1"/>
            </p:cNvSpPr>
            <p:nvPr/>
          </p:nvSpPr>
          <p:spPr bwMode="auto">
            <a:xfrm>
              <a:off x="198" y="119"/>
              <a:ext cx="5274" cy="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 b="43076"/>
            <a:stretch/>
          </p:blipFill>
          <p:spPr bwMode="auto">
            <a:xfrm>
              <a:off x="198" y="119"/>
              <a:ext cx="5278"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0450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a:latin typeface="+mj-lt"/>
              </a:rPr>
              <a:t>Pillar II: </a:t>
            </a:r>
            <a:r>
              <a:rPr lang="it-IT" err="1">
                <a:latin typeface="+mj-lt"/>
              </a:rPr>
              <a:t>specific</a:t>
            </a:r>
            <a:r>
              <a:rPr lang="it-IT">
                <a:latin typeface="+mj-lt"/>
              </a:rPr>
              <a:t> </a:t>
            </a:r>
            <a:r>
              <a:rPr lang="it-IT" err="1">
                <a:latin typeface="+mj-lt"/>
              </a:rPr>
              <a:t>objectives</a:t>
            </a:r>
            <a:r>
              <a:rPr lang="it-IT">
                <a:latin typeface="+mj-lt"/>
              </a:rPr>
              <a:t> and </a:t>
            </a:r>
            <a:r>
              <a:rPr lang="it-IT" err="1">
                <a:latin typeface="+mj-lt"/>
              </a:rPr>
              <a:t>key</a:t>
            </a:r>
            <a:r>
              <a:rPr lang="it-IT">
                <a:latin typeface="+mj-lt"/>
              </a:rPr>
              <a:t> </a:t>
            </a:r>
            <a:r>
              <a:rPr lang="it-IT" err="1">
                <a:latin typeface="+mj-lt"/>
              </a:rPr>
              <a:t>elements</a:t>
            </a:r>
            <a:endParaRPr lang="it-IT">
              <a:latin typeface="+mj-lt"/>
            </a:endParaRPr>
          </a:p>
        </p:txBody>
      </p:sp>
      <p:sp>
        <p:nvSpPr>
          <p:cNvPr id="3" name="Segnaposto testo 2"/>
          <p:cNvSpPr>
            <a:spLocks noGrp="1"/>
          </p:cNvSpPr>
          <p:nvPr>
            <p:ph type="body" sz="quarter" idx="11"/>
          </p:nvPr>
        </p:nvSpPr>
        <p:spPr>
          <a:xfrm>
            <a:off x="395289" y="986596"/>
            <a:ext cx="8424863" cy="4536405"/>
          </a:xfrm>
        </p:spPr>
        <p:txBody>
          <a:bodyPr/>
          <a:lstStyle/>
          <a:p>
            <a:pPr marL="285744" indent="-285744">
              <a:buFont typeface="Wingdings" panose="05000000000000000000" pitchFamily="2" charset="2"/>
              <a:buChar char="Ø"/>
            </a:pPr>
            <a:r>
              <a:rPr lang="en-US" dirty="0">
                <a:latin typeface="+mn-lt"/>
              </a:rPr>
              <a:t>to generate knowledge, strengthen </a:t>
            </a:r>
            <a:r>
              <a:rPr lang="en-US" b="1" dirty="0">
                <a:latin typeface="+mn-lt"/>
              </a:rPr>
              <a:t>the impact of research and innovation </a:t>
            </a:r>
            <a:r>
              <a:rPr lang="en-US" dirty="0">
                <a:latin typeface="+mn-lt"/>
              </a:rPr>
              <a:t>in developing, supporting and implementing </a:t>
            </a:r>
            <a:r>
              <a:rPr lang="en-US" dirty="0">
                <a:solidFill>
                  <a:srgbClr val="BD2B0B"/>
                </a:solidFill>
                <a:latin typeface="+mn-lt"/>
              </a:rPr>
              <a:t>Union policies </a:t>
            </a:r>
            <a:r>
              <a:rPr lang="en-US" dirty="0">
                <a:latin typeface="+mn-lt"/>
              </a:rPr>
              <a:t>and support the access to and uptake of </a:t>
            </a:r>
            <a:r>
              <a:rPr lang="en-US" dirty="0">
                <a:solidFill>
                  <a:srgbClr val="BD2B0B"/>
                </a:solidFill>
                <a:latin typeface="+mn-lt"/>
              </a:rPr>
              <a:t>innovative solutions in European industry</a:t>
            </a:r>
            <a:r>
              <a:rPr lang="en-US" dirty="0">
                <a:latin typeface="+mn-lt"/>
              </a:rPr>
              <a:t>, notably in </a:t>
            </a:r>
            <a:r>
              <a:rPr lang="en-US" dirty="0">
                <a:solidFill>
                  <a:srgbClr val="BD2B0B"/>
                </a:solidFill>
                <a:latin typeface="+mn-lt"/>
              </a:rPr>
              <a:t>SMEs</a:t>
            </a:r>
            <a:r>
              <a:rPr lang="en-US" dirty="0">
                <a:latin typeface="+mn-lt"/>
              </a:rPr>
              <a:t>, and society to address global challenges, including </a:t>
            </a:r>
            <a:r>
              <a:rPr lang="en-US" dirty="0">
                <a:solidFill>
                  <a:srgbClr val="BD2B0B"/>
                </a:solidFill>
                <a:latin typeface="+mn-lt"/>
              </a:rPr>
              <a:t>climate change </a:t>
            </a:r>
            <a:r>
              <a:rPr lang="en-US" dirty="0">
                <a:latin typeface="+mn-lt"/>
              </a:rPr>
              <a:t>and the </a:t>
            </a:r>
            <a:r>
              <a:rPr lang="en-US" dirty="0">
                <a:solidFill>
                  <a:srgbClr val="BD2B0B"/>
                </a:solidFill>
                <a:latin typeface="+mn-lt"/>
              </a:rPr>
              <a:t>Sustainable Development Goals</a:t>
            </a:r>
          </a:p>
          <a:p>
            <a:pPr marL="285744" indent="-285744">
              <a:buFont typeface="Wingdings" panose="05000000000000000000" pitchFamily="2" charset="2"/>
              <a:buChar char="Ø"/>
            </a:pPr>
            <a:r>
              <a:rPr lang="en-US" b="1" dirty="0">
                <a:latin typeface="+mn-lt"/>
              </a:rPr>
              <a:t>Top Down: the EC defines the topic, the priorities</a:t>
            </a:r>
          </a:p>
          <a:p>
            <a:pPr marL="285744" indent="-285744">
              <a:buFont typeface="Wingdings" panose="05000000000000000000" pitchFamily="2" charset="2"/>
              <a:buChar char="Ø"/>
            </a:pPr>
            <a:r>
              <a:rPr lang="en-US" b="1" dirty="0" err="1">
                <a:solidFill>
                  <a:srgbClr val="BE2B0A"/>
                </a:solidFill>
                <a:latin typeface="+mn-lt"/>
              </a:rPr>
              <a:t>Sistematic</a:t>
            </a:r>
            <a:r>
              <a:rPr lang="en-US" b="1" dirty="0">
                <a:solidFill>
                  <a:srgbClr val="BE2B0A"/>
                </a:solidFill>
                <a:latin typeface="+mn-lt"/>
              </a:rPr>
              <a:t> approach based on Impact</a:t>
            </a:r>
          </a:p>
          <a:p>
            <a:pPr marL="285744" indent="-285744">
              <a:buFont typeface="Wingdings" panose="05000000000000000000" pitchFamily="2" charset="2"/>
              <a:buChar char="Ø"/>
            </a:pPr>
            <a:r>
              <a:rPr lang="en-US" dirty="0">
                <a:latin typeface="+mn-lt"/>
              </a:rPr>
              <a:t>Based on </a:t>
            </a:r>
            <a:r>
              <a:rPr lang="en-US" b="1" dirty="0">
                <a:solidFill>
                  <a:srgbClr val="BD2B0B"/>
                </a:solidFill>
                <a:latin typeface="+mn-lt"/>
              </a:rPr>
              <a:t>collaborative approach </a:t>
            </a:r>
            <a:r>
              <a:rPr lang="en-US" dirty="0">
                <a:latin typeface="+mn-lt"/>
              </a:rPr>
              <a:t>at interdisciplinary, </a:t>
            </a:r>
            <a:r>
              <a:rPr lang="en-US" dirty="0" err="1">
                <a:latin typeface="+mn-lt"/>
              </a:rPr>
              <a:t>intersectoral</a:t>
            </a:r>
            <a:r>
              <a:rPr lang="en-US" dirty="0">
                <a:latin typeface="+mn-lt"/>
              </a:rPr>
              <a:t>, transversal and international collaborations, to gain higher impact and innovative potential at the intersection between disciplines and sectors</a:t>
            </a:r>
          </a:p>
          <a:p>
            <a:pPr marL="285744" indent="-285744">
              <a:buFont typeface="Wingdings" panose="05000000000000000000" pitchFamily="2" charset="2"/>
              <a:buChar char="Ø"/>
            </a:pPr>
            <a:r>
              <a:rPr lang="en-US" dirty="0">
                <a:latin typeface="+mn-lt"/>
              </a:rPr>
              <a:t> Essential role of </a:t>
            </a:r>
            <a:r>
              <a:rPr lang="en-US" dirty="0">
                <a:solidFill>
                  <a:srgbClr val="BD2B0B"/>
                </a:solidFill>
                <a:latin typeface="+mn-lt"/>
              </a:rPr>
              <a:t>Industry </a:t>
            </a:r>
            <a:r>
              <a:rPr lang="en-US" dirty="0">
                <a:latin typeface="+mn-lt"/>
              </a:rPr>
              <a:t>to gain </a:t>
            </a:r>
            <a:r>
              <a:rPr lang="en-US" dirty="0" smtClean="0">
                <a:latin typeface="+mn-lt"/>
              </a:rPr>
              <a:t>objectives</a:t>
            </a:r>
            <a:endParaRPr lang="en-US" dirty="0">
              <a:latin typeface="+mn-lt"/>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1" y="4437112"/>
            <a:ext cx="4184480" cy="2168267"/>
          </a:xfrm>
          <a:prstGeom prst="rect">
            <a:avLst/>
          </a:prstGeom>
        </p:spPr>
      </p:pic>
      <p:sp>
        <p:nvSpPr>
          <p:cNvPr id="6" name="Ovale 5"/>
          <p:cNvSpPr/>
          <p:nvPr/>
        </p:nvSpPr>
        <p:spPr>
          <a:xfrm>
            <a:off x="4355976" y="4384259"/>
            <a:ext cx="1512168" cy="1944216"/>
          </a:xfrm>
          <a:prstGeom prst="ellipse">
            <a:avLst/>
          </a:prstGeom>
          <a:noFill/>
          <a:ln>
            <a:solidFill>
              <a:srgbClr val="BE2B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57920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0" y="620688"/>
            <a:ext cx="8986838" cy="4751387"/>
            <a:chOff x="0" y="709"/>
            <a:chExt cx="5661" cy="2993"/>
          </a:xfrm>
        </p:grpSpPr>
        <p:sp>
          <p:nvSpPr>
            <p:cNvPr id="4" name="AutoShape 3"/>
            <p:cNvSpPr>
              <a:spLocks noChangeAspect="1" noChangeArrowheads="1" noTextEdit="1"/>
            </p:cNvSpPr>
            <p:nvPr/>
          </p:nvSpPr>
          <p:spPr bwMode="auto">
            <a:xfrm>
              <a:off x="0" y="709"/>
              <a:ext cx="5657"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33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1623"/>
            <a:stretch/>
          </p:blipFill>
          <p:spPr bwMode="auto">
            <a:xfrm>
              <a:off x="0" y="709"/>
              <a:ext cx="5661" cy="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AutoShape 7"/>
          <p:cNvSpPr>
            <a:spLocks noChangeAspect="1" noChangeArrowheads="1" noTextEdit="1"/>
          </p:cNvSpPr>
          <p:nvPr/>
        </p:nvSpPr>
        <p:spPr bwMode="auto">
          <a:xfrm>
            <a:off x="323851" y="115888"/>
            <a:ext cx="8064500" cy="62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241152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err="1" smtClean="0"/>
              <a:t>Each</a:t>
            </a:r>
            <a:r>
              <a:rPr lang="it-IT" dirty="0" smtClean="0"/>
              <a:t> Cluster </a:t>
            </a:r>
            <a:r>
              <a:rPr lang="it-IT" dirty="0" err="1" smtClean="0"/>
              <a:t>addresses</a:t>
            </a:r>
            <a:r>
              <a:rPr lang="it-IT" dirty="0" smtClean="0"/>
              <a:t> </a:t>
            </a:r>
            <a:r>
              <a:rPr lang="it-IT" dirty="0" err="1" smtClean="0"/>
              <a:t>several</a:t>
            </a:r>
            <a:r>
              <a:rPr lang="it-IT" dirty="0" smtClean="0"/>
              <a:t> Area of </a:t>
            </a:r>
            <a:r>
              <a:rPr lang="it-IT" dirty="0" err="1" smtClean="0"/>
              <a:t>Intervention</a:t>
            </a:r>
            <a:r>
              <a:rPr lang="it-IT" dirty="0" smtClean="0"/>
              <a:t> and </a:t>
            </a:r>
            <a:r>
              <a:rPr lang="it-IT" dirty="0" err="1" smtClean="0"/>
              <a:t>each</a:t>
            </a:r>
            <a:r>
              <a:rPr lang="it-IT" dirty="0" smtClean="0"/>
              <a:t> </a:t>
            </a:r>
            <a:r>
              <a:rPr lang="it-IT" dirty="0" err="1" smtClean="0"/>
              <a:t>years</a:t>
            </a:r>
            <a:r>
              <a:rPr lang="it-IT" dirty="0" smtClean="0"/>
              <a:t> </a:t>
            </a:r>
            <a:r>
              <a:rPr lang="it-IT" dirty="0" err="1" smtClean="0"/>
              <a:t>specific</a:t>
            </a:r>
            <a:r>
              <a:rPr lang="it-IT" dirty="0" smtClean="0"/>
              <a:t> </a:t>
            </a:r>
            <a:r>
              <a:rPr lang="it-IT" dirty="0" err="1" smtClean="0"/>
              <a:t>topics</a:t>
            </a:r>
            <a:r>
              <a:rPr lang="it-IT" dirty="0" smtClean="0"/>
              <a:t> are </a:t>
            </a:r>
            <a:r>
              <a:rPr lang="it-IT" dirty="0" err="1" smtClean="0"/>
              <a:t>published</a:t>
            </a:r>
            <a:endParaRPr lang="it-IT"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16566"/>
            <a:ext cx="7198790" cy="552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65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PERTIN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IAPOS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a1c122-5799-4d42-bed7-967e0589af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5069D56F957B488C0054083115CEEB" ma:contentTypeVersion="17" ma:contentTypeDescription="Create a new document." ma:contentTypeScope="" ma:versionID="a0303e01ae5e4a1e2c68c37d7e30a7b7">
  <xsd:schema xmlns:xsd="http://www.w3.org/2001/XMLSchema" xmlns:xs="http://www.w3.org/2001/XMLSchema" xmlns:p="http://schemas.microsoft.com/office/2006/metadata/properties" xmlns:ns3="a5b6e8bb-9b74-4fad-b62c-ab5cb9aedc21" xmlns:ns4="34a1c122-5799-4d42-bed7-967e0589af71" targetNamespace="http://schemas.microsoft.com/office/2006/metadata/properties" ma:root="true" ma:fieldsID="0046a4dbc41c0052cc86425963a809ab" ns3:_="" ns4:_="">
    <xsd:import namespace="a5b6e8bb-9b74-4fad-b62c-ab5cb9aedc21"/>
    <xsd:import namespace="34a1c122-5799-4d42-bed7-967e0589af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6e8bb-9b74-4fad-b62c-ab5cb9aedc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a1c122-5799-4d42-bed7-967e0589af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59CEFC-D4B3-4DDF-A1AE-C583FCF212BF}">
  <ds:schemaRefs>
    <ds:schemaRef ds:uri="http://purl.org/dc/terms/"/>
    <ds:schemaRef ds:uri="http://schemas.openxmlformats.org/package/2006/metadata/core-properties"/>
    <ds:schemaRef ds:uri="http://schemas.microsoft.com/office/2006/documentManagement/types"/>
    <ds:schemaRef ds:uri="a5b6e8bb-9b74-4fad-b62c-ab5cb9aedc21"/>
    <ds:schemaRef ds:uri="http://purl.org/dc/elements/1.1/"/>
    <ds:schemaRef ds:uri="http://schemas.microsoft.com/office/2006/metadata/properties"/>
    <ds:schemaRef ds:uri="http://schemas.microsoft.com/office/infopath/2007/PartnerControls"/>
    <ds:schemaRef ds:uri="34a1c122-5799-4d42-bed7-967e0589af71"/>
    <ds:schemaRef ds:uri="http://www.w3.org/XML/1998/namespace"/>
    <ds:schemaRef ds:uri="http://purl.org/dc/dcmitype/"/>
  </ds:schemaRefs>
</ds:datastoreItem>
</file>

<file path=customXml/itemProps2.xml><?xml version="1.0" encoding="utf-8"?>
<ds:datastoreItem xmlns:ds="http://schemas.openxmlformats.org/officeDocument/2006/customXml" ds:itemID="{7679EB8B-035B-4CEC-A9CC-9E9779C1E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6e8bb-9b74-4fad-b62c-ab5cb9aedc21"/>
    <ds:schemaRef ds:uri="34a1c122-5799-4d42-bed7-967e0589a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16CB08-66BD-4992-B181-E70D80F51D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2412</TotalTime>
  <Words>2395</Words>
  <Application>Microsoft Office PowerPoint</Application>
  <PresentationFormat>Presentazione su schermo (4:3)</PresentationFormat>
  <Paragraphs>250</Paragraphs>
  <Slides>45</Slides>
  <Notes>21</Notes>
  <HiddenSlides>2</HiddenSlides>
  <MMClips>0</MMClips>
  <ScaleCrop>false</ScaleCrop>
  <HeadingPairs>
    <vt:vector size="6" baseType="variant">
      <vt:variant>
        <vt:lpstr>Caratteri utilizzati</vt:lpstr>
      </vt:variant>
      <vt:variant>
        <vt:i4>10</vt:i4>
      </vt:variant>
      <vt:variant>
        <vt:lpstr>Tema</vt:lpstr>
      </vt:variant>
      <vt:variant>
        <vt:i4>4</vt:i4>
      </vt:variant>
      <vt:variant>
        <vt:lpstr>Titoli diapositive</vt:lpstr>
      </vt:variant>
      <vt:variant>
        <vt:i4>45</vt:i4>
      </vt:variant>
    </vt:vector>
  </HeadingPairs>
  <TitlesOfParts>
    <vt:vector size="59" baseType="lpstr">
      <vt:lpstr>Arial</vt:lpstr>
      <vt:lpstr>Calibri</vt:lpstr>
      <vt:lpstr>Calibri Light</vt:lpstr>
      <vt:lpstr>Century Gothic</vt:lpstr>
      <vt:lpstr>Chronicle Display Bold</vt:lpstr>
      <vt:lpstr>ECSquareSansPro-Regular</vt:lpstr>
      <vt:lpstr>Open Sans</vt:lpstr>
      <vt:lpstr>Segoe UI Light</vt:lpstr>
      <vt:lpstr>Times New Roman</vt:lpstr>
      <vt:lpstr>Wingdings</vt:lpstr>
      <vt:lpstr>COPERTINA</vt:lpstr>
      <vt:lpstr>DIAPOSITIVE</vt:lpstr>
      <vt:lpstr>CHIUSURA</vt:lpstr>
      <vt:lpstr>1_DIAPOSITIVE</vt:lpstr>
      <vt:lpstr>Horizon Europe and Marie Sklodowska Curie Actions: opportunities for research, networking and disseminating knowledge</vt:lpstr>
      <vt:lpstr>Horizon Europe:  EU Framework Programme for Research and Innovation 2021-2027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Who can apply</vt:lpstr>
      <vt:lpstr>Be part of the International Celebration of Science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Credits:</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Manuela Minguzzi UNIBO</cp:lastModifiedBy>
  <cp:revision>121</cp:revision>
  <dcterms:created xsi:type="dcterms:W3CDTF">2017-11-13T10:11:35Z</dcterms:created>
  <dcterms:modified xsi:type="dcterms:W3CDTF">2025-09-17T07:34:23Z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0x010100785069D56F957B488C0054083115CEEB</vt:lpwstr>
  </property>
</Properties>
</file>