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67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90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77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87.xml" ContentType="application/vnd.openxmlformats-officedocument.presentationml.slideLayout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Layouts/slideLayout9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embeddings/oleObject1.bin" ContentType="application/vnd.openxmlformats-officedocument.oleObject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6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embeddings/oleObject7.bin" ContentType="application/vnd.openxmlformats-officedocument.oleObject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7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88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9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embeddings/oleObject2.bin" ContentType="application/vnd.openxmlformats-officedocument.oleObject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3.xml" ContentType="application/vnd.openxmlformats-officedocument.them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3.xml" ContentType="application/vnd.openxmlformats-officedocument.presentationml.slide+xml"/>
  <Override PartName="/ppt/slideLayouts/slideLayout69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9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embeddings/oleObject3.bin" ContentType="application/vnd.openxmlformats-officedocument.oleObject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8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slideLayouts/slideLayout9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44.xml" ContentType="application/vnd.openxmlformats-officedocument.presentationml.slide+xml"/>
  <Override PartName="/ppt/slideLayouts/slideLayout108.xml" ContentType="application/vnd.openxmlformats-officedocument.presentationml.slideLayout+xml"/>
  <Override PartName="/ppt/slideLayouts/slideLayout131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embeddings/oleObject4.bin" ContentType="application/vnd.openxmlformats-officedocument.oleObject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13.xml" ContentType="application/vnd.openxmlformats-officedocument.presentationml.slideLayout+xml"/>
  <Default Extension="rels" ContentType="application/vnd.openxmlformats-package.relationships+xml"/>
  <Override PartName="/ppt/slides/slide26.xml" ContentType="application/vnd.openxmlformats-officedocument.presentationml.slide+xml"/>
  <Override PartName="/ppt/slideLayouts/slideLayout85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109.xml" ContentType="application/vnd.openxmlformats-officedocument.presentationml.slideLayout+xml"/>
  <Override PartName="/ppt/slideLayouts/slideLayout132.xml" ContentType="application/vnd.openxmlformats-officedocument.presentationml.slideLayout+xml"/>
  <Default Extension="wmf" ContentType="image/x-wmf"/>
  <Override PartName="/ppt/slideLayouts/slideLayout1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embeddings/oleObject5.bin" ContentType="application/vnd.openxmlformats-officedocument.oleObject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30.xml" ContentType="application/vnd.openxmlformats-officedocument.presentationml.slide+xml"/>
  <Override PartName="/ppt/slideMasters/slideMaster11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40.xml" ContentType="application/vnd.openxmlformats-officedocument.presentationml.slide+xml"/>
  <Override PartName="/ppt/slideLayouts/slideLayout66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8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133.xml" ContentType="application/vnd.openxmlformats-officedocument.presentationml.slideLayout+xml"/>
  <Default Extension="pdf" ContentType="application/pdf"/>
  <Override PartName="/ppt/slideLayouts/slideLayout1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embeddings/oleObject6.bin" ContentType="application/vnd.openxmlformats-officedocument.oleObject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</p:sldMasterIdLst>
  <p:notesMasterIdLst>
    <p:notesMasterId r:id="rId60"/>
  </p:notesMasterIdLst>
  <p:sldIdLst>
    <p:sldId id="256" r:id="rId13"/>
    <p:sldId id="357" r:id="rId14"/>
    <p:sldId id="257" r:id="rId15"/>
    <p:sldId id="259" r:id="rId16"/>
    <p:sldId id="310" r:id="rId17"/>
    <p:sldId id="311" r:id="rId18"/>
    <p:sldId id="267" r:id="rId19"/>
    <p:sldId id="263" r:id="rId20"/>
    <p:sldId id="264" r:id="rId21"/>
    <p:sldId id="304" r:id="rId22"/>
    <p:sldId id="302" r:id="rId23"/>
    <p:sldId id="312" r:id="rId24"/>
    <p:sldId id="314" r:id="rId25"/>
    <p:sldId id="306" r:id="rId26"/>
    <p:sldId id="278" r:id="rId27"/>
    <p:sldId id="295" r:id="rId28"/>
    <p:sldId id="327" r:id="rId29"/>
    <p:sldId id="313" r:id="rId30"/>
    <p:sldId id="317" r:id="rId31"/>
    <p:sldId id="318" r:id="rId32"/>
    <p:sldId id="321" r:id="rId33"/>
    <p:sldId id="324" r:id="rId34"/>
    <p:sldId id="339" r:id="rId35"/>
    <p:sldId id="322" r:id="rId36"/>
    <p:sldId id="351" r:id="rId37"/>
    <p:sldId id="343" r:id="rId38"/>
    <p:sldId id="349" r:id="rId39"/>
    <p:sldId id="326" r:id="rId40"/>
    <p:sldId id="350" r:id="rId41"/>
    <p:sldId id="354" r:id="rId42"/>
    <p:sldId id="352" r:id="rId43"/>
    <p:sldId id="334" r:id="rId44"/>
    <p:sldId id="344" r:id="rId45"/>
    <p:sldId id="345" r:id="rId46"/>
    <p:sldId id="346" r:id="rId47"/>
    <p:sldId id="355" r:id="rId48"/>
    <p:sldId id="335" r:id="rId49"/>
    <p:sldId id="348" r:id="rId50"/>
    <p:sldId id="347" r:id="rId51"/>
    <p:sldId id="353" r:id="rId52"/>
    <p:sldId id="336" r:id="rId53"/>
    <p:sldId id="338" r:id="rId54"/>
    <p:sldId id="356" r:id="rId55"/>
    <p:sldId id="337" r:id="rId56"/>
    <p:sldId id="293" r:id="rId57"/>
    <p:sldId id="341" r:id="rId58"/>
    <p:sldId id="294" r:id="rId5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D34F12"/>
    <a:srgbClr val="B40D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40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slide" Target="slides/slide42.xml"/><Relationship Id="rId55" Type="http://schemas.openxmlformats.org/officeDocument/2006/relationships/slide" Target="slides/slide43.xml"/><Relationship Id="rId56" Type="http://schemas.openxmlformats.org/officeDocument/2006/relationships/slide" Target="slides/slide44.xml"/><Relationship Id="rId57" Type="http://schemas.openxmlformats.org/officeDocument/2006/relationships/slide" Target="slides/slide45.xml"/><Relationship Id="rId58" Type="http://schemas.openxmlformats.org/officeDocument/2006/relationships/slide" Target="slides/slide46.xml"/><Relationship Id="rId59" Type="http://schemas.openxmlformats.org/officeDocument/2006/relationships/slide" Target="slides/slide4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A4AD7F-A781-C245-84C4-407DFC764C6C}" type="datetime1">
              <a:rPr lang="en-US"/>
              <a:pPr>
                <a:defRPr/>
              </a:pPr>
              <a:t>9/13/11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5D20549-D240-2244-BF3B-E95809BD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1D4334-03B8-724C-BFB2-E4363172DBD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10773" y="2275840"/>
            <a:ext cx="5743787" cy="31089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10773" y="5601548"/>
            <a:ext cx="5743787" cy="31112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0875" y="8882063"/>
            <a:ext cx="3033713" cy="677862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43413" y="8882063"/>
            <a:ext cx="4117975" cy="677862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20213" y="8882063"/>
            <a:ext cx="3033712" cy="677862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fld id="{88B55381-821B-4A4F-9635-2C65A1D0C67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5" y="8891588"/>
            <a:ext cx="3033713" cy="676275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20213" y="8886825"/>
            <a:ext cx="3033712" cy="677863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fld id="{9D3ADC04-495F-2A49-B36F-BBB6207E4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443413" y="8886825"/>
            <a:ext cx="4117975" cy="677863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246" r:id="rId12"/>
    <p:sldLayoutId id="214748424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3.xml"/><Relationship Id="rId3" Type="http://schemas.openxmlformats.org/officeDocument/2006/relationships/image" Target="../media/image16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7.jpeg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d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df"/><Relationship Id="rId3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.jpeg"/><Relationship Id="rId5" Type="http://schemas.openxmlformats.org/officeDocument/2006/relationships/image" Target="../media/image37.pdf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Relationship Id="rId4" Type="http://schemas.openxmlformats.org/officeDocument/2006/relationships/image" Target="../media/image41.pdf"/><Relationship Id="rId5" Type="http://schemas.openxmlformats.org/officeDocument/2006/relationships/image" Target="../media/image42.png"/><Relationship Id="rId6" Type="http://schemas.openxmlformats.org/officeDocument/2006/relationships/image" Target="../media/image43.pdf"/><Relationship Id="rId7" Type="http://schemas.openxmlformats.org/officeDocument/2006/relationships/image" Target="../media/image44.png"/><Relationship Id="rId8" Type="http://schemas.openxmlformats.org/officeDocument/2006/relationships/image" Target="../media/image45.pdf"/><Relationship Id="rId9" Type="http://schemas.openxmlformats.org/officeDocument/2006/relationships/image" Target="../media/image46.png"/><Relationship Id="rId10" Type="http://schemas.openxmlformats.org/officeDocument/2006/relationships/image" Target="../media/image47.pd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df"/><Relationship Id="rId4" Type="http://schemas.openxmlformats.org/officeDocument/2006/relationships/image" Target="../media/image50.png"/><Relationship Id="rId5" Type="http://schemas.openxmlformats.org/officeDocument/2006/relationships/image" Target="../media/image51.pdf"/><Relationship Id="rId6" Type="http://schemas.openxmlformats.org/officeDocument/2006/relationships/image" Target="../media/image52.png"/><Relationship Id="rId7" Type="http://schemas.openxmlformats.org/officeDocument/2006/relationships/image" Target="../media/image53.pdf"/><Relationship Id="rId8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df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pd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df"/><Relationship Id="rId5" Type="http://schemas.openxmlformats.org/officeDocument/2006/relationships/image" Target="../media/image62.png"/><Relationship Id="rId6" Type="http://schemas.openxmlformats.org/officeDocument/2006/relationships/image" Target="../media/image63.pdf"/><Relationship Id="rId7" Type="http://schemas.openxmlformats.org/officeDocument/2006/relationships/image" Target="../media/image64.png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pd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df"/><Relationship Id="rId5" Type="http://schemas.openxmlformats.org/officeDocument/2006/relationships/image" Target="../media/image68.png"/><Relationship Id="rId6" Type="http://schemas.openxmlformats.org/officeDocument/2006/relationships/image" Target="../media/image69.pdf"/><Relationship Id="rId7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5.pdf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pdf"/><Relationship Id="rId1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1.pdf"/><Relationship Id="rId3" Type="http://schemas.openxmlformats.org/officeDocument/2006/relationships/image" Target="../media/image72.png"/><Relationship Id="rId4" Type="http://schemas.openxmlformats.org/officeDocument/2006/relationships/image" Target="../media/image73.pdf"/><Relationship Id="rId5" Type="http://schemas.openxmlformats.org/officeDocument/2006/relationships/image" Target="../media/image74.png"/><Relationship Id="rId6" Type="http://schemas.openxmlformats.org/officeDocument/2006/relationships/image" Target="../media/image75.pdf"/><Relationship Id="rId7" Type="http://schemas.openxmlformats.org/officeDocument/2006/relationships/image" Target="../media/image76.png"/><Relationship Id="rId8" Type="http://schemas.openxmlformats.org/officeDocument/2006/relationships/image" Target="../media/image1.jpeg"/><Relationship Id="rId9" Type="http://schemas.openxmlformats.org/officeDocument/2006/relationships/image" Target="../media/image77.pdf"/><Relationship Id="rId10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1.pdf"/><Relationship Id="rId3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1.jpe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10464800" cy="5181600"/>
          </a:xfrm>
        </p:spPr>
        <p:txBody>
          <a:bodyPr/>
          <a:lstStyle/>
          <a:p>
            <a:pPr eaLnBrk="1" hangingPunct="1"/>
            <a:r>
              <a:rPr lang="en-US" sz="9600" b="1" dirty="0" smtClean="0">
                <a:solidFill>
                  <a:srgbClr val="1422FF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/>
            </a:r>
            <a:br>
              <a:rPr lang="en-US" sz="9600" b="1" dirty="0" smtClean="0">
                <a:solidFill>
                  <a:srgbClr val="1422FF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</a:br>
            <a:r>
              <a:rPr lang="en-US" sz="9600" b="1" dirty="0" smtClean="0">
                <a:solidFill>
                  <a:srgbClr val="1422FF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/>
            </a:r>
            <a:br>
              <a:rPr lang="en-US" sz="9600" b="1" dirty="0" smtClean="0">
                <a:solidFill>
                  <a:srgbClr val="1422FF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</a:br>
            <a:r>
              <a:rPr lang="en-US" sz="9600" b="1" dirty="0" err="1" smtClean="0">
                <a:solidFill>
                  <a:srgbClr val="1422FF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Chern</a:t>
            </a:r>
            <a:r>
              <a:rPr lang="en-US" sz="9600" b="1" dirty="0" smtClean="0">
                <a:solidFill>
                  <a:srgbClr val="1422FF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-Simons Inflation and </a:t>
            </a:r>
            <a:r>
              <a:rPr lang="en-US" sz="9600" b="1" dirty="0" err="1" smtClean="0">
                <a:solidFill>
                  <a:srgbClr val="1422FF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Baryogenesis</a:t>
            </a:r>
            <a:r>
              <a:rPr lang="en-US" sz="9600" b="1" dirty="0" smtClean="0">
                <a:solidFill>
                  <a:srgbClr val="1422FF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? </a:t>
            </a:r>
            <a:r>
              <a:rPr lang="en-US" dirty="0" smtClean="0">
                <a:solidFill>
                  <a:srgbClr val="1422FF"/>
                </a:solidFill>
                <a:latin typeface="Stencil" charset="0"/>
                <a:ea typeface="ヒラギノ明朝 ProN W3" charset="-128"/>
                <a:cs typeface="ヒラギノ明朝 ProN W3" charset="-128"/>
                <a:sym typeface="Stencil" charset="0"/>
              </a:rPr>
              <a:t/>
            </a:r>
            <a:br>
              <a:rPr lang="en-US" dirty="0" smtClean="0">
                <a:solidFill>
                  <a:srgbClr val="1422FF"/>
                </a:solidFill>
                <a:latin typeface="Stencil" charset="0"/>
                <a:ea typeface="ヒラギノ明朝 ProN W3" charset="-128"/>
                <a:cs typeface="ヒラギノ明朝 ProN W3" charset="-128"/>
                <a:sym typeface="Stencil" charset="0"/>
              </a:rPr>
            </a:br>
            <a:endParaRPr lang="en-US" dirty="0" smtClean="0">
              <a:solidFill>
                <a:srgbClr val="1422FF"/>
              </a:solidFill>
              <a:latin typeface="Stencil" charset="0"/>
              <a:ea typeface="ヒラギノ明朝 ProN W3" charset="-128"/>
              <a:cs typeface="ヒラギノ明朝 ProN W3" charset="-128"/>
              <a:sym typeface="Stencil" charset="0"/>
            </a:endParaRPr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5200" y="5803900"/>
            <a:ext cx="10464800" cy="3924300"/>
          </a:xfrm>
        </p:spPr>
        <p:txBody>
          <a:bodyPr/>
          <a:lstStyle/>
          <a:p>
            <a:pPr marL="0" indent="0" eaLnBrk="1" hangingPunct="1"/>
            <a:r>
              <a:rPr lang="en-US" dirty="0" err="1">
                <a:solidFill>
                  <a:srgbClr val="020013"/>
                </a:solidFill>
                <a:latin typeface="Skia" charset="0"/>
                <a:ea typeface="Skia" charset="0"/>
                <a:cs typeface="Skia" charset="0"/>
                <a:sym typeface="Skia" charset="0"/>
              </a:rPr>
              <a:t>Stephon</a:t>
            </a:r>
            <a:r>
              <a:rPr lang="en-US" dirty="0">
                <a:solidFill>
                  <a:srgbClr val="020013"/>
                </a:solidFill>
                <a:latin typeface="Skia" charset="0"/>
                <a:ea typeface="Skia" charset="0"/>
                <a:cs typeface="Skia" charset="0"/>
                <a:sym typeface="Skia" charset="0"/>
              </a:rPr>
              <a:t> </a:t>
            </a:r>
            <a:r>
              <a:rPr lang="en-US" dirty="0" smtClean="0">
                <a:solidFill>
                  <a:srgbClr val="020013"/>
                </a:solidFill>
                <a:latin typeface="Skia" charset="0"/>
                <a:ea typeface="Skia" charset="0"/>
                <a:cs typeface="Skia" charset="0"/>
                <a:sym typeface="Skia" charset="0"/>
              </a:rPr>
              <a:t>H.S  </a:t>
            </a:r>
            <a:r>
              <a:rPr lang="en-US" dirty="0">
                <a:solidFill>
                  <a:srgbClr val="020013"/>
                </a:solidFill>
                <a:latin typeface="Skia" charset="0"/>
                <a:ea typeface="Skia" charset="0"/>
                <a:cs typeface="Skia" charset="0"/>
                <a:sym typeface="Skia" charset="0"/>
              </a:rPr>
              <a:t>Alexander</a:t>
            </a:r>
            <a:endParaRPr lang="en-US" dirty="0">
              <a:solidFill>
                <a:srgbClr val="020013"/>
              </a:solidFill>
              <a:latin typeface="Skia" charset="0"/>
              <a:sym typeface="Skia" charset="0"/>
            </a:endParaRPr>
          </a:p>
          <a:p>
            <a:pPr marL="0" indent="0" eaLnBrk="1" hangingPunct="1"/>
            <a:endParaRPr lang="en-US" dirty="0" smtClean="0">
              <a:solidFill>
                <a:srgbClr val="020013"/>
              </a:solidFill>
              <a:latin typeface="Skia" charset="0"/>
              <a:sym typeface="Skia" charset="0"/>
            </a:endParaRPr>
          </a:p>
          <a:p>
            <a:pPr marL="0" indent="0" eaLnBrk="1" hangingPunct="1"/>
            <a:r>
              <a:rPr lang="en-US" dirty="0" smtClean="0">
                <a:solidFill>
                  <a:srgbClr val="A20D15"/>
                </a:solidFill>
                <a:latin typeface="Skia" charset="0"/>
                <a:ea typeface="Skia" charset="0"/>
                <a:cs typeface="Skia" charset="0"/>
                <a:sym typeface="Skia" charset="0"/>
              </a:rPr>
              <a:t>PRINCETON UNIVERSITY</a:t>
            </a:r>
          </a:p>
          <a:p>
            <a:pPr marL="0" indent="0" eaLnBrk="1" hangingPunct="1"/>
            <a:r>
              <a:rPr lang="en-US" dirty="0" smtClean="0">
                <a:solidFill>
                  <a:srgbClr val="A20D15"/>
                </a:solidFill>
                <a:latin typeface="Skia" charset="0"/>
                <a:sym typeface="Skia" charset="0"/>
              </a:rPr>
              <a:t>HAVERFORD COLLEGE</a:t>
            </a:r>
          </a:p>
          <a:p>
            <a:pPr marL="0" indent="0" eaLnBrk="1" hangingPunct="1"/>
            <a:r>
              <a:rPr lang="en-US" dirty="0" smtClean="0">
                <a:solidFill>
                  <a:srgbClr val="A20D15"/>
                </a:solidFill>
                <a:latin typeface="Skia" charset="0"/>
                <a:sym typeface="Skia" charset="0"/>
              </a:rPr>
              <a:t>INSTITUTE FOR GRAVITATION AND THE COSMOS, PENN STATE</a:t>
            </a:r>
          </a:p>
        </p:txBody>
      </p:sp>
      <p:sp>
        <p:nvSpPr>
          <p:cNvPr id="151556" name="Rectangle 3"/>
          <p:cNvSpPr>
            <a:spLocks/>
          </p:cNvSpPr>
          <p:nvPr/>
        </p:nvSpPr>
        <p:spPr bwMode="auto">
          <a:xfrm>
            <a:off x="469900" y="8826500"/>
            <a:ext cx="120269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14351000" y="4876800"/>
            <a:ext cx="1841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4"/>
          <p:cNvSpPr>
            <a:spLocks noGrp="1" noChangeArrowheads="1"/>
          </p:cNvSpPr>
          <p:nvPr>
            <p:ph type="title"/>
          </p:nvPr>
        </p:nvSpPr>
        <p:spPr>
          <a:xfrm>
            <a:off x="1382713" y="304800"/>
            <a:ext cx="10301287" cy="922338"/>
          </a:xfrm>
        </p:spPr>
        <p:txBody>
          <a:bodyPr/>
          <a:lstStyle/>
          <a:p>
            <a:pPr eaLnBrk="1" hangingPunct="1"/>
            <a:r>
              <a:rPr lang="nl-NL" sz="5100" b="1" smtClean="0">
                <a:solidFill>
                  <a:srgbClr val="0000FF"/>
                </a:solidFill>
                <a:latin typeface="Bookman Old Style" charset="0"/>
                <a:ea typeface="Bookman Old Style" charset="0"/>
                <a:cs typeface="Bookman Old Style" charset="0"/>
              </a:rPr>
              <a:t>The Idea Behind Inflation</a:t>
            </a:r>
          </a:p>
        </p:txBody>
      </p:sp>
      <p:sp>
        <p:nvSpPr>
          <p:cNvPr id="175108" name="Rectangle 11"/>
          <p:cNvSpPr>
            <a:spLocks noChangeArrowheads="1"/>
          </p:cNvSpPr>
          <p:nvPr/>
        </p:nvSpPr>
        <p:spPr bwMode="auto">
          <a:xfrm>
            <a:off x="2616200" y="1371600"/>
            <a:ext cx="73199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ctr">
            <a:prstTxWarp prst="textNoShape">
              <a:avLst/>
            </a:prstTxWarp>
          </a:bodyPr>
          <a:lstStyle/>
          <a:p>
            <a:r>
              <a:rPr lang="nl-NL" sz="2800">
                <a:solidFill>
                  <a:srgbClr val="666699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nl-NL" sz="2800">
                <a:solidFill>
                  <a:srgbClr val="008000"/>
                </a:solidFill>
                <a:latin typeface="Bookman Old Style" charset="0"/>
                <a:ea typeface="Bookman Old Style" charset="0"/>
                <a:cs typeface="Bookman Old Style" charset="0"/>
              </a:rPr>
              <a:t>Gravity should be “repulsive”</a:t>
            </a:r>
          </a:p>
        </p:txBody>
      </p:sp>
      <p:sp>
        <p:nvSpPr>
          <p:cNvPr id="175109" name="Rectangle 12"/>
          <p:cNvSpPr>
            <a:spLocks noChangeArrowheads="1"/>
          </p:cNvSpPr>
          <p:nvPr/>
        </p:nvSpPr>
        <p:spPr bwMode="auto">
          <a:xfrm>
            <a:off x="153988" y="5389563"/>
            <a:ext cx="120634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ctr">
            <a:prstTxWarp prst="textNoShape">
              <a:avLst/>
            </a:prstTxWarp>
          </a:bodyPr>
          <a:lstStyle/>
          <a:p>
            <a:r>
              <a:rPr lang="nl-NL" sz="3400" b="1" u="sng">
                <a:solidFill>
                  <a:srgbClr val="6699FF"/>
                </a:solidFill>
                <a:latin typeface="Bookman Old Style" charset="0"/>
                <a:ea typeface="Bookman Old Style" charset="0"/>
                <a:cs typeface="Bookman Old Style" charset="0"/>
              </a:rPr>
              <a:t>Q:</a:t>
            </a:r>
            <a:r>
              <a:rPr lang="nl-NL" sz="2800">
                <a:solidFill>
                  <a:srgbClr val="666699"/>
                </a:solidFill>
                <a:latin typeface="Bookman Old Style" charset="0"/>
                <a:ea typeface="Bookman Old Style" charset="0"/>
                <a:cs typeface="Bookman Old Style" charset="0"/>
              </a:rPr>
              <a:t> But, who does the work (on the Universe)?</a:t>
            </a:r>
          </a:p>
        </p:txBody>
      </p:sp>
      <p:sp>
        <p:nvSpPr>
          <p:cNvPr id="175110" name="Rectangle 13"/>
          <p:cNvSpPr>
            <a:spLocks noChangeArrowheads="1"/>
          </p:cNvSpPr>
          <p:nvPr/>
        </p:nvSpPr>
        <p:spPr bwMode="auto">
          <a:xfrm>
            <a:off x="153988" y="4443413"/>
            <a:ext cx="1285081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ctr">
            <a:prstTxWarp prst="textNoShape">
              <a:avLst/>
            </a:prstTxWarp>
          </a:bodyPr>
          <a:lstStyle/>
          <a:p>
            <a:r>
              <a:rPr lang="nl-NL" sz="2800">
                <a:solidFill>
                  <a:srgbClr val="000066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work done on the system </a:t>
            </a:r>
            <a:r>
              <a:rPr lang="nl-NL" sz="2800">
                <a:solidFill>
                  <a:srgbClr val="000066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3400">
                <a:solidFill>
                  <a:srgbClr val="000066"/>
                </a:solidFill>
                <a:latin typeface="Bookman Old Style" charset="0"/>
                <a:ea typeface="Bookman Old Style" charset="0"/>
                <a:cs typeface="Bookman Old Style" charset="0"/>
              </a:rPr>
              <a:t>d</a:t>
            </a:r>
            <a:r>
              <a:rPr lang="nl-NL" sz="3400">
                <a:solidFill>
                  <a:srgbClr val="000066"/>
                </a:solidFill>
                <a:latin typeface="Bookman Old Style" charset="0"/>
                <a:ea typeface="Bookman Old Style" charset="0"/>
                <a:cs typeface="Bookman Old Style" charset="0"/>
              </a:rPr>
              <a:t>W=-F</a:t>
            </a:r>
            <a:r>
              <a:rPr lang="en-US" sz="3400">
                <a:solidFill>
                  <a:srgbClr val="000066"/>
                </a:solidFill>
                <a:latin typeface="Bookman Old Style" charset="0"/>
                <a:ea typeface="Bookman Old Style" charset="0"/>
                <a:cs typeface="Bookman Old Style" charset="0"/>
              </a:rPr>
              <a:t>d</a:t>
            </a:r>
            <a:r>
              <a:rPr lang="nl-NL" sz="3400">
                <a:solidFill>
                  <a:srgbClr val="000066"/>
                </a:solidFill>
                <a:latin typeface="Bookman Old Style" charset="0"/>
                <a:ea typeface="Bookman Old Style" charset="0"/>
                <a:cs typeface="Bookman Old Style" charset="0"/>
              </a:rPr>
              <a:t>s= P</a:t>
            </a:r>
            <a:r>
              <a:rPr lang="en-US" sz="3400">
                <a:solidFill>
                  <a:srgbClr val="000066"/>
                </a:solidFill>
                <a:latin typeface="Bookman Old Style" charset="0"/>
                <a:ea typeface="Bookman Old Style" charset="0"/>
                <a:cs typeface="Bookman Old Style" charset="0"/>
              </a:rPr>
              <a:t>d</a:t>
            </a:r>
            <a:r>
              <a:rPr lang="nl-NL" sz="3400">
                <a:solidFill>
                  <a:srgbClr val="000066"/>
                </a:solidFill>
                <a:latin typeface="Bookman Old Style" charset="0"/>
                <a:ea typeface="Bookman Old Style" charset="0"/>
                <a:cs typeface="Bookman Old Style" charset="0"/>
              </a:rPr>
              <a:t>V&lt;0</a:t>
            </a:r>
            <a:endParaRPr lang="nl-NL" sz="2300">
              <a:solidFill>
                <a:srgbClr val="000066"/>
              </a:solidFill>
              <a:latin typeface="Bookman Old Style" charset="0"/>
              <a:ea typeface="Bookman Old Style" charset="0"/>
              <a:cs typeface="Bookman Old Style" charset="0"/>
              <a:sym typeface="Symbol" charset="2"/>
            </a:endParaRPr>
          </a:p>
        </p:txBody>
      </p:sp>
      <p:pic>
        <p:nvPicPr>
          <p:cNvPr id="175111" name="Picture 16" descr="InflationB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2400" y="2209800"/>
            <a:ext cx="3711575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2" name="Picture 17" descr="InflationBox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2209800"/>
            <a:ext cx="459263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3" name="Rectangle 18"/>
          <p:cNvSpPr>
            <a:spLocks noChangeArrowheads="1"/>
          </p:cNvSpPr>
          <p:nvPr/>
        </p:nvSpPr>
        <p:spPr bwMode="auto">
          <a:xfrm>
            <a:off x="153988" y="6208713"/>
            <a:ext cx="1064895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ctr">
            <a:prstTxWarp prst="textNoShape">
              <a:avLst/>
            </a:prstTxWarp>
          </a:bodyPr>
          <a:lstStyle/>
          <a:p>
            <a:r>
              <a:rPr lang="nl-NL" sz="3400" b="1" u="sng">
                <a:solidFill>
                  <a:srgbClr val="6699FF"/>
                </a:solidFill>
                <a:latin typeface="Bookman Old Style" charset="0"/>
                <a:ea typeface="Bookman Old Style" charset="0"/>
                <a:cs typeface="Bookman Old Style" charset="0"/>
              </a:rPr>
              <a:t>A:</a:t>
            </a:r>
            <a:r>
              <a:rPr lang="nl-NL" sz="2800">
                <a:solidFill>
                  <a:srgbClr val="666699"/>
                </a:solidFill>
                <a:latin typeface="Bookman Old Style" charset="0"/>
                <a:ea typeface="Bookman Old Style" charset="0"/>
                <a:cs typeface="Bookman Old Style" charset="0"/>
              </a:rPr>
              <a:t> Gravity itself (if filled e.g. with repulsive vacuum energy)?</a:t>
            </a:r>
          </a:p>
        </p:txBody>
      </p:sp>
      <p:sp>
        <p:nvSpPr>
          <p:cNvPr id="175114" name="Rectangle 20"/>
          <p:cNvSpPr>
            <a:spLocks noChangeArrowheads="1"/>
          </p:cNvSpPr>
          <p:nvPr/>
        </p:nvSpPr>
        <p:spPr bwMode="auto">
          <a:xfrm>
            <a:off x="463550" y="7231063"/>
            <a:ext cx="5013325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666699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Friedmann equation (FLRW):</a:t>
            </a:r>
          </a:p>
        </p:txBody>
      </p:sp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5740400" y="7467600"/>
          <a:ext cx="5872163" cy="1524000"/>
        </p:xfrm>
        <a:graphic>
          <a:graphicData uri="http://schemas.openxmlformats.org/presentationml/2006/ole">
            <p:oleObj spid="_x0000_s175106" name="Equation" r:id="rId5" imgW="1612800" imgH="419040" progId="">
              <p:embed/>
            </p:oleObj>
          </a:graphicData>
        </a:graphic>
      </p:graphicFrame>
      <p:sp>
        <p:nvSpPr>
          <p:cNvPr id="175115" name="TextBox 14"/>
          <p:cNvSpPr txBox="1">
            <a:spLocks noChangeArrowheads="1"/>
          </p:cNvSpPr>
          <p:nvPr/>
        </p:nvSpPr>
        <p:spPr bwMode="auto">
          <a:xfrm>
            <a:off x="5969000" y="9015413"/>
            <a:ext cx="52752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Analogous to F=ma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>
          <a:xfrm>
            <a:off x="1549400" y="0"/>
            <a:ext cx="10464800" cy="2438400"/>
          </a:xfrm>
        </p:spPr>
        <p:txBody>
          <a:bodyPr/>
          <a:lstStyle/>
          <a:p>
            <a:pPr eaLnBrk="1" hangingPunct="1"/>
            <a:r>
              <a:rPr lang="en-US" sz="6000" smtClean="0">
                <a:solidFill>
                  <a:srgbClr val="FF0000"/>
                </a:solidFill>
              </a:rPr>
              <a:t> Paradigm Shift:</a:t>
            </a:r>
            <a:br>
              <a:rPr lang="en-US" sz="6000" smtClean="0">
                <a:solidFill>
                  <a:srgbClr val="FF0000"/>
                </a:solidFill>
              </a:rPr>
            </a:br>
            <a:r>
              <a:rPr lang="en-US" sz="6000" smtClean="0">
                <a:solidFill>
                  <a:srgbClr val="FF0000"/>
                </a:solidFill>
              </a:rPr>
              <a:t> General Relativity and QFT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ill Sans" charset="0"/>
              <a:buNone/>
            </a:pPr>
            <a:endParaRPr lang="en-US" smtClean="0"/>
          </a:p>
          <a:p>
            <a:pPr eaLnBrk="1" hangingPunct="1">
              <a:buFont typeface="Gill Sans" charset="0"/>
              <a:buNone/>
            </a:pPr>
            <a:r>
              <a:rPr lang="en-US" smtClean="0"/>
              <a:t>In Standard Big Bang, we assumed that matter was an ideal classical fluid.</a:t>
            </a:r>
          </a:p>
          <a:p>
            <a:pPr eaLnBrk="1" hangingPunct="1">
              <a:buFont typeface="Gill Sans" charset="0"/>
              <a:buNone/>
            </a:pPr>
            <a:r>
              <a:rPr lang="en-US" smtClean="0"/>
              <a:t>Inflation marries Quantum Field Theory with General Relativity: </a:t>
            </a:r>
          </a:p>
          <a:p>
            <a:pPr eaLnBrk="1" hangingPunct="1">
              <a:buFont typeface="Gill Sans" charset="0"/>
              <a:buNone/>
            </a:pPr>
            <a:r>
              <a:rPr lang="en-US" smtClean="0"/>
              <a:t>Enables us to use important tools developed by Particle Physics to address structure formation.</a:t>
            </a:r>
          </a:p>
          <a:p>
            <a:pPr eaLnBrk="1" hangingPunct="1">
              <a:buFont typeface="Gill Sans" charset="0"/>
              <a:buNone/>
            </a:pPr>
            <a:r>
              <a:rPr lang="en-US" smtClean="0"/>
              <a:t>Classical Fluid             Vacuum Energy </a:t>
            </a:r>
          </a:p>
          <a:p>
            <a:pPr eaLnBrk="1" hangingPunct="1">
              <a:buFont typeface="Gill Sans" charset="0"/>
              <a:buNone/>
            </a:pPr>
            <a:endParaRPr lang="en-US" smtClean="0"/>
          </a:p>
        </p:txBody>
      </p:sp>
      <p:sp>
        <p:nvSpPr>
          <p:cNvPr id="176132" name="Right Arrow 6"/>
          <p:cNvSpPr>
            <a:spLocks noChangeArrowheads="1"/>
          </p:cNvSpPr>
          <p:nvPr/>
        </p:nvSpPr>
        <p:spPr bwMode="auto">
          <a:xfrm flipV="1">
            <a:off x="4978400" y="80772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8000"/>
                </a:solidFill>
              </a:rPr>
              <a:t>Inflation and The Standard Model: Take </a:t>
            </a:r>
            <a:r>
              <a:rPr lang="en-US" smtClean="0"/>
              <a:t>1</a:t>
            </a:r>
          </a:p>
        </p:txBody>
      </p:sp>
      <p:sp>
        <p:nvSpPr>
          <p:cNvPr id="181251" name="Content Placeholder 2"/>
          <p:cNvSpPr>
            <a:spLocks noGrp="1"/>
          </p:cNvSpPr>
          <p:nvPr>
            <p:ph idx="1"/>
          </p:nvPr>
        </p:nvSpPr>
        <p:spPr>
          <a:xfrm>
            <a:off x="787400" y="2768600"/>
            <a:ext cx="10947400" cy="5715000"/>
          </a:xfrm>
        </p:spPr>
        <p:txBody>
          <a:bodyPr/>
          <a:lstStyle/>
          <a:p>
            <a:pPr eaLnBrk="1" hangingPunct="1">
              <a:buFont typeface="Gill Sans" charset="0"/>
              <a:buNone/>
            </a:pPr>
            <a:r>
              <a:rPr lang="en-US" sz="3600" smtClean="0"/>
              <a:t>- Guth originally proposed inflation by using ideas from:</a:t>
            </a:r>
          </a:p>
          <a:p>
            <a:pPr eaLnBrk="1" hangingPunct="1">
              <a:buFont typeface="Gill Sans" charset="0"/>
              <a:buNone/>
            </a:pPr>
            <a:r>
              <a:rPr lang="en-US" sz="3600" smtClean="0"/>
              <a:t>   (1)  </a:t>
            </a:r>
            <a:r>
              <a:rPr lang="en-US" sz="3600" smtClean="0">
                <a:solidFill>
                  <a:srgbClr val="0000FF"/>
                </a:solidFill>
              </a:rPr>
              <a:t>Condensed Matter Physics: </a:t>
            </a:r>
            <a:r>
              <a:rPr lang="en-US" sz="3600" smtClean="0"/>
              <a:t>(Spontaneous symmetry breaking).</a:t>
            </a:r>
          </a:p>
          <a:p>
            <a:pPr eaLnBrk="1" hangingPunct="1">
              <a:buFont typeface="Gill Sans" charset="0"/>
              <a:buNone/>
            </a:pPr>
            <a:r>
              <a:rPr lang="en-US" sz="3600" smtClean="0"/>
              <a:t>    (2)</a:t>
            </a:r>
            <a:r>
              <a:rPr lang="en-US" sz="3600" smtClean="0">
                <a:solidFill>
                  <a:srgbClr val="FF0000"/>
                </a:solidFill>
              </a:rPr>
              <a:t> Particle Physics: </a:t>
            </a:r>
            <a:r>
              <a:rPr lang="en-US" sz="3600" smtClean="0"/>
              <a:t>SU(5) GUT.  (Old Inflation) </a:t>
            </a:r>
          </a:p>
          <a:p>
            <a:pPr eaLnBrk="1" hangingPunct="1">
              <a:buFont typeface="Gill Sans" charset="0"/>
              <a:buNone/>
            </a:pPr>
            <a:r>
              <a:rPr lang="en-US" sz="3600" smtClean="0"/>
              <a:t>- This idea did not work (too much anisotropy, bubble nucleation).</a:t>
            </a:r>
          </a:p>
          <a:p>
            <a:pPr eaLnBrk="1" hangingPunct="1">
              <a:buFont typeface="Gill Sans" charset="0"/>
              <a:buNone/>
            </a:pPr>
            <a:r>
              <a:rPr lang="en-US" sz="3600" smtClean="0"/>
              <a:t> - More “improved models” (New Inflation, Slow roll)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0" name="Line 41"/>
          <p:cNvSpPr>
            <a:spLocks noChangeShapeType="1"/>
          </p:cNvSpPr>
          <p:nvPr/>
        </p:nvSpPr>
        <p:spPr bwMode="auto">
          <a:xfrm flipV="1">
            <a:off x="4657725" y="5902325"/>
            <a:ext cx="923925" cy="717550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2281" name="Picture 34" descr="INF-ChaoticInf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400" y="3568700"/>
            <a:ext cx="57054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82" name="Rectangle 5"/>
          <p:cNvSpPr>
            <a:spLocks noGrp="1" noChangeArrowheads="1"/>
          </p:cNvSpPr>
          <p:nvPr>
            <p:ph type="title"/>
          </p:nvPr>
        </p:nvSpPr>
        <p:spPr>
          <a:xfrm>
            <a:off x="1778000" y="0"/>
            <a:ext cx="9010650" cy="1022350"/>
          </a:xfrm>
        </p:spPr>
        <p:txBody>
          <a:bodyPr/>
          <a:lstStyle/>
          <a:p>
            <a:pPr eaLnBrk="1" hangingPunct="1"/>
            <a:r>
              <a:rPr lang="nl-NL" sz="5100" b="1" smtClean="0">
                <a:solidFill>
                  <a:srgbClr val="000066"/>
                </a:solidFill>
              </a:rPr>
              <a:t>Slow Roll “Chaotic Inflation”</a:t>
            </a:r>
          </a:p>
        </p:txBody>
      </p:sp>
      <p:sp>
        <p:nvSpPr>
          <p:cNvPr id="182283" name="Rectangle 7"/>
          <p:cNvSpPr>
            <a:spLocks noChangeArrowheads="1"/>
          </p:cNvSpPr>
          <p:nvPr/>
        </p:nvSpPr>
        <p:spPr bwMode="auto">
          <a:xfrm>
            <a:off x="6883400" y="7010400"/>
            <a:ext cx="573563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ctr">
            <a:prstTxWarp prst="textNoShape">
              <a:avLst/>
            </a:prstTxWarp>
            <a:spAutoFit/>
          </a:bodyPr>
          <a:lstStyle/>
          <a:p>
            <a:pPr algn="r"/>
            <a:r>
              <a:rPr lang="nl-NL" sz="2300" b="1">
                <a:solidFill>
                  <a:srgbClr val="339966"/>
                </a:solidFill>
              </a:rPr>
              <a:t>Chaotic Inflationary Model (Linde 1982)</a:t>
            </a:r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1854200" y="2743200"/>
          <a:ext cx="5573713" cy="900113"/>
        </p:xfrm>
        <a:graphic>
          <a:graphicData uri="http://schemas.openxmlformats.org/presentationml/2006/ole">
            <p:oleObj spid="_x0000_s182274" name="Equation" r:id="rId4" imgW="2425680" imgH="393480" progId="">
              <p:embed/>
            </p:oleObj>
          </a:graphicData>
        </a:graphic>
      </p:graphicFrame>
      <p:sp>
        <p:nvSpPr>
          <p:cNvPr id="182284" name="Rectangle 19"/>
          <p:cNvSpPr>
            <a:spLocks noChangeArrowheads="1"/>
          </p:cNvSpPr>
          <p:nvPr/>
        </p:nvSpPr>
        <p:spPr bwMode="auto">
          <a:xfrm>
            <a:off x="139700" y="1089025"/>
            <a:ext cx="1651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nl-NL" sz="2800" u="sng">
                <a:solidFill>
                  <a:srgbClr val="6699FF"/>
                </a:solidFill>
                <a:latin typeface="Comic Sans MS" charset="0"/>
              </a:rPr>
              <a:t>RECIPE:</a:t>
            </a:r>
          </a:p>
        </p:txBody>
      </p:sp>
      <p:sp>
        <p:nvSpPr>
          <p:cNvPr id="182285" name="Rectangle 29"/>
          <p:cNvSpPr>
            <a:spLocks noChangeArrowheads="1"/>
          </p:cNvSpPr>
          <p:nvPr/>
        </p:nvSpPr>
        <p:spPr bwMode="auto">
          <a:xfrm>
            <a:off x="2387600" y="1371600"/>
            <a:ext cx="82264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nl-NL">
                <a:solidFill>
                  <a:srgbClr val="666699"/>
                </a:solidFill>
                <a:sym typeface="Symbol" charset="2"/>
              </a:rPr>
              <a:t> </a:t>
            </a:r>
            <a:r>
              <a:rPr lang="nl-NL" b="1">
                <a:solidFill>
                  <a:srgbClr val="666699"/>
                </a:solidFill>
              </a:rPr>
              <a:t>     Initial conditon: Magically</a:t>
            </a:r>
          </a:p>
          <a:p>
            <a:r>
              <a:rPr lang="en-US" b="1">
                <a:solidFill>
                  <a:srgbClr val="666699"/>
                </a:solidFill>
              </a:rPr>
              <a:t>place scalar field at the top.</a:t>
            </a:r>
            <a:endParaRPr lang="nl-NL" b="1">
              <a:solidFill>
                <a:srgbClr val="666699"/>
              </a:solidFill>
            </a:endParaRPr>
          </a:p>
        </p:txBody>
      </p:sp>
      <p:pic>
        <p:nvPicPr>
          <p:cNvPr id="182286" name="Picture 32" descr="Lind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2388" y="1701800"/>
            <a:ext cx="889001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87" name="Line 35"/>
          <p:cNvSpPr>
            <a:spLocks noChangeShapeType="1"/>
          </p:cNvSpPr>
          <p:nvPr/>
        </p:nvSpPr>
        <p:spPr bwMode="auto">
          <a:xfrm>
            <a:off x="6654800" y="3505200"/>
            <a:ext cx="228600" cy="5334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82275" name="Object 3"/>
          <p:cNvGraphicFramePr>
            <a:graphicFrameLocks noChangeAspect="1"/>
          </p:cNvGraphicFramePr>
          <p:nvPr/>
        </p:nvGraphicFramePr>
        <p:xfrm>
          <a:off x="4292600" y="3886200"/>
          <a:ext cx="1600200" cy="598488"/>
        </p:xfrm>
        <a:graphic>
          <a:graphicData uri="http://schemas.openxmlformats.org/presentationml/2006/ole">
            <p:oleObj spid="_x0000_s182275" name="Equation" r:id="rId6" imgW="749160" imgH="279360" progId="">
              <p:embed/>
            </p:oleObj>
          </a:graphicData>
        </a:graphic>
      </p:graphicFrame>
      <p:graphicFrame>
        <p:nvGraphicFramePr>
          <p:cNvPr id="182276" name="Object 4"/>
          <p:cNvGraphicFramePr>
            <a:graphicFrameLocks noChangeAspect="1"/>
          </p:cNvGraphicFramePr>
          <p:nvPr/>
        </p:nvGraphicFramePr>
        <p:xfrm>
          <a:off x="2311400" y="5334000"/>
          <a:ext cx="4572000" cy="927100"/>
        </p:xfrm>
        <a:graphic>
          <a:graphicData uri="http://schemas.openxmlformats.org/presentationml/2006/ole">
            <p:oleObj spid="_x0000_s182276" name="Equation" r:id="rId7" imgW="2628720" imgH="533160" progId="">
              <p:embed/>
            </p:oleObj>
          </a:graphicData>
        </a:graphic>
      </p:graphicFrame>
      <p:graphicFrame>
        <p:nvGraphicFramePr>
          <p:cNvPr id="182277" name="Object 5"/>
          <p:cNvGraphicFramePr>
            <a:graphicFrameLocks noChangeAspect="1"/>
          </p:cNvGraphicFramePr>
          <p:nvPr/>
        </p:nvGraphicFramePr>
        <p:xfrm>
          <a:off x="2311400" y="6858000"/>
          <a:ext cx="2438400" cy="863600"/>
        </p:xfrm>
        <a:graphic>
          <a:graphicData uri="http://schemas.openxmlformats.org/presentationml/2006/ole">
            <p:oleObj spid="_x0000_s182277" name="Equation" r:id="rId8" imgW="1257120" imgH="444240" progId="">
              <p:embed/>
            </p:oleObj>
          </a:graphicData>
        </a:graphic>
      </p:graphicFrame>
      <p:graphicFrame>
        <p:nvGraphicFramePr>
          <p:cNvPr id="182278" name="Object 6"/>
          <p:cNvGraphicFramePr>
            <a:graphicFrameLocks noChangeAspect="1"/>
          </p:cNvGraphicFramePr>
          <p:nvPr/>
        </p:nvGraphicFramePr>
        <p:xfrm>
          <a:off x="8331200" y="8305800"/>
          <a:ext cx="3505200" cy="723900"/>
        </p:xfrm>
        <a:graphic>
          <a:graphicData uri="http://schemas.openxmlformats.org/presentationml/2006/ole">
            <p:oleObj spid="_x0000_s182278" name="Equation" r:id="rId9" imgW="1054080" imgH="228600" progId="">
              <p:embed/>
            </p:oleObj>
          </a:graphicData>
        </a:graphic>
      </p:graphicFrame>
      <p:graphicFrame>
        <p:nvGraphicFramePr>
          <p:cNvPr id="182279" name="Object 7"/>
          <p:cNvGraphicFramePr>
            <a:graphicFrameLocks noChangeAspect="1"/>
          </p:cNvGraphicFramePr>
          <p:nvPr/>
        </p:nvGraphicFramePr>
        <p:xfrm>
          <a:off x="2082800" y="8505825"/>
          <a:ext cx="6032500" cy="561975"/>
        </p:xfrm>
        <a:graphic>
          <a:graphicData uri="http://schemas.openxmlformats.org/presentationml/2006/ole">
            <p:oleObj spid="_x0000_s182279" name="Equation" r:id="rId10" imgW="2590560" imgH="241200" progId="">
              <p:embed/>
            </p:oleObj>
          </a:graphicData>
        </a:graphic>
      </p:graphicFrame>
      <p:pic>
        <p:nvPicPr>
          <p:cNvPr id="182288" name="Picture 29" descr="images.jpe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505200"/>
            <a:ext cx="11684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89" name="Picture 30" descr="20081120_094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20800" y="1676400"/>
            <a:ext cx="1009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90" name="TextBox 22"/>
          <p:cNvSpPr txBox="1">
            <a:spLocks noChangeArrowheads="1"/>
          </p:cNvSpPr>
          <p:nvPr/>
        </p:nvSpPr>
        <p:spPr bwMode="auto">
          <a:xfrm>
            <a:off x="2616200" y="3733800"/>
            <a:ext cx="14811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Begin: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16800" y="9220200"/>
            <a:ext cx="2531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Credit: T. </a:t>
            </a:r>
            <a:r>
              <a:rPr lang="en-US" sz="2400" dirty="0" err="1" smtClean="0"/>
              <a:t>Prokopec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pPr eaLnBrk="1" hangingPunct="1"/>
            <a:r>
              <a:rPr lang="en-US" smtClean="0"/>
              <a:t>Scalar Inflation Summary</a:t>
            </a:r>
          </a:p>
        </p:txBody>
      </p:sp>
      <p:sp>
        <p:nvSpPr>
          <p:cNvPr id="18637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610350" y="2276475"/>
            <a:ext cx="5743575" cy="6435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/>
              <a:t>Two phases: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400"/>
              <a:t>“slow roll” down a mild slope gives inflation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400"/>
              <a:t>Faster fall into lowest energy state and oscillation -&gt; reheating</a:t>
            </a:r>
          </a:p>
          <a:p>
            <a:pPr eaLnBrk="1" hangingPunct="1">
              <a:lnSpc>
                <a:spcPct val="90000"/>
              </a:lnSpc>
            </a:pPr>
            <a:r>
              <a:rPr lang="en-US" sz="4000"/>
              <a:t>Oscillations around minimum potential are damped by particle formation, universe gets reheated</a:t>
            </a:r>
          </a:p>
        </p:txBody>
      </p:sp>
      <p:pic>
        <p:nvPicPr>
          <p:cNvPr id="18637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3033713"/>
            <a:ext cx="6122987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2362200"/>
            <a:ext cx="105918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8419" name="Rectangle 3"/>
          <p:cNvSpPr>
            <a:spLocks/>
          </p:cNvSpPr>
          <p:nvPr/>
        </p:nvSpPr>
        <p:spPr bwMode="auto">
          <a:xfrm>
            <a:off x="2844800" y="228600"/>
            <a:ext cx="8001000" cy="196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176318"/>
                </a:solidFill>
                <a:ea typeface="Gill Sans" charset="0"/>
                <a:cs typeface="Gill Sans" charset="0"/>
              </a:rPr>
              <a:t>But it is hard to get a field with these properties in our standard model of particle physics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2362200"/>
            <a:ext cx="105918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9443" name="Rectangle 2"/>
          <p:cNvSpPr>
            <a:spLocks/>
          </p:cNvSpPr>
          <p:nvPr/>
        </p:nvSpPr>
        <p:spPr bwMode="auto">
          <a:xfrm>
            <a:off x="2865438" y="1676400"/>
            <a:ext cx="8428037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B1616"/>
                </a:solidFill>
                <a:ea typeface="Gill Sans" charset="0"/>
                <a:cs typeface="Gill Sans" charset="0"/>
              </a:rPr>
              <a:t>Quantum fluctuations destroy flatness.</a:t>
            </a:r>
          </a:p>
        </p:txBody>
      </p:sp>
      <p:sp>
        <p:nvSpPr>
          <p:cNvPr id="189444" name="Line 3"/>
          <p:cNvSpPr>
            <a:spLocks noChangeShapeType="1"/>
          </p:cNvSpPr>
          <p:nvPr/>
        </p:nvSpPr>
        <p:spPr bwMode="auto">
          <a:xfrm rot="10800000" flipH="1">
            <a:off x="6642100" y="2527300"/>
            <a:ext cx="901700" cy="248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solidFill>
                  <a:srgbClr val="FF0000"/>
                </a:solidFill>
              </a:rPr>
              <a:t>Open Questions for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600" y="3276600"/>
            <a:ext cx="10464800" cy="5715000"/>
          </a:xfrm>
        </p:spPr>
        <p:txBody>
          <a:bodyPr/>
          <a:lstStyle/>
          <a:p>
            <a:r>
              <a:rPr lang="en-US" dirty="0" smtClean="0"/>
              <a:t>What is the identity of the </a:t>
            </a:r>
            <a:r>
              <a:rPr lang="en-US" dirty="0" err="1" smtClean="0"/>
              <a:t>inflaton</a:t>
            </a:r>
            <a:r>
              <a:rPr lang="en-US" dirty="0" smtClean="0"/>
              <a:t> field?</a:t>
            </a:r>
          </a:p>
          <a:p>
            <a:r>
              <a:rPr lang="en-US" dirty="0" smtClean="0"/>
              <a:t>Can inflation address the matter-antimatter asymmetry?</a:t>
            </a:r>
          </a:p>
          <a:p>
            <a:r>
              <a:rPr lang="en-US" dirty="0" smtClean="0"/>
              <a:t>Can we find new connections between</a:t>
            </a:r>
          </a:p>
          <a:p>
            <a:pPr>
              <a:buFont typeface="Gill Sans" charset="0"/>
              <a:buNone/>
            </a:pPr>
            <a:r>
              <a:rPr lang="en-US" dirty="0" smtClean="0"/>
              <a:t>    inflation and the standard model of particle physics, with observable consequences?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Box 2"/>
          <p:cNvSpPr txBox="1">
            <a:spLocks noChangeArrowheads="1"/>
          </p:cNvSpPr>
          <p:nvPr/>
        </p:nvSpPr>
        <p:spPr bwMode="auto">
          <a:xfrm>
            <a:off x="1320800" y="1524000"/>
            <a:ext cx="99361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Inflation is a great idea waiting for a</a:t>
            </a:r>
          </a:p>
          <a:p>
            <a:r>
              <a:rPr lang="en-US">
                <a:solidFill>
                  <a:srgbClr val="008000"/>
                </a:solidFill>
              </a:rPr>
              <a:t> realistic physical model.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Can inflation return to its roots and connect</a:t>
            </a:r>
          </a:p>
          <a:p>
            <a:r>
              <a:rPr lang="en-US"/>
              <a:t> to the Standard Model of Particle</a:t>
            </a:r>
          </a:p>
          <a:p>
            <a:r>
              <a:rPr lang="en-US"/>
              <a:t>Physics?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Content Placeholder 2"/>
          <p:cNvSpPr>
            <a:spLocks noGrp="1"/>
          </p:cNvSpPr>
          <p:nvPr>
            <p:ph idx="1"/>
          </p:nvPr>
        </p:nvSpPr>
        <p:spPr>
          <a:xfrm>
            <a:off x="635000" y="1600200"/>
            <a:ext cx="11582400" cy="65532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Hint:  </a:t>
            </a:r>
            <a:r>
              <a:rPr lang="en-US" dirty="0" smtClean="0"/>
              <a:t>Scalar fields are conceptually problematic (refer to </a:t>
            </a:r>
            <a:r>
              <a:rPr lang="en-US" dirty="0" err="1" smtClean="0"/>
              <a:t>Brandenberger’s</a:t>
            </a:r>
            <a:r>
              <a:rPr lang="en-US" dirty="0" smtClean="0"/>
              <a:t> notes)</a:t>
            </a:r>
          </a:p>
          <a:p>
            <a:r>
              <a:rPr lang="en-US" dirty="0" smtClean="0"/>
              <a:t>Make scalars secondary and keep the good things about inflation (</a:t>
            </a:r>
            <a:r>
              <a:rPr lang="en-US" dirty="0" err="1" smtClean="0"/>
              <a:t>ie</a:t>
            </a:r>
            <a:r>
              <a:rPr lang="en-US" dirty="0" smtClean="0"/>
              <a:t>. structure formation).  </a:t>
            </a:r>
          </a:p>
          <a:p>
            <a:r>
              <a:rPr lang="en-US" dirty="0" smtClean="0"/>
              <a:t>Instead seek inflation from vector (gauge) fields since they are observed in nature.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CAN WE GET INFLATION WITH VECTOR FIELDS FROM THE STANDARD MODEL?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10414000" cy="44577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Collaborators: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008000"/>
                </a:solidFill>
              </a:rPr>
              <a:t>Antonino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Marciano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David </a:t>
            </a:r>
            <a:r>
              <a:rPr lang="en-US" dirty="0" err="1" smtClean="0">
                <a:solidFill>
                  <a:srgbClr val="008000"/>
                </a:solidFill>
              </a:rPr>
              <a:t>Spergel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/>
          </p:nvPr>
        </p:nvSpPr>
        <p:spPr>
          <a:xfrm>
            <a:off x="1244600" y="-457200"/>
            <a:ext cx="10464800" cy="2438400"/>
          </a:xfrm>
        </p:spPr>
        <p:txBody>
          <a:bodyPr/>
          <a:lstStyle/>
          <a:p>
            <a:r>
              <a:rPr lang="en-US" dirty="0" smtClean="0">
                <a:solidFill>
                  <a:srgbClr val="B40D11"/>
                </a:solidFill>
              </a:rPr>
              <a:t>Vector Inflation</a:t>
            </a:r>
          </a:p>
        </p:txBody>
      </p:sp>
      <p:sp>
        <p:nvSpPr>
          <p:cNvPr id="193539" name="Content Placeholder 2"/>
          <p:cNvSpPr>
            <a:spLocks noGrp="1"/>
          </p:cNvSpPr>
          <p:nvPr>
            <p:ph idx="1"/>
          </p:nvPr>
        </p:nvSpPr>
        <p:spPr>
          <a:xfrm>
            <a:off x="1244600" y="3048000"/>
            <a:ext cx="10464800" cy="5715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 ’89 Larry Ford proposed a vector field model of inflation.  But it suffered from a few problems:</a:t>
            </a:r>
          </a:p>
          <a:p>
            <a:pPr>
              <a:buFont typeface="Gill Sans" charset="0"/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0000FF"/>
                </a:solidFill>
              </a:rPr>
              <a:t>I. Vector fields spoil isotropy.</a:t>
            </a:r>
          </a:p>
          <a:p>
            <a:pPr>
              <a:buFont typeface="Gill Sans" charset="0"/>
              <a:buNone/>
            </a:pPr>
            <a:r>
              <a:rPr lang="en-US" dirty="0" smtClean="0">
                <a:solidFill>
                  <a:srgbClr val="0000FF"/>
                </a:solidFill>
              </a:rPr>
              <a:t>	II. The “Slow-Roll” conditions were difficult</a:t>
            </a:r>
          </a:p>
          <a:p>
            <a:pPr>
              <a:buFont typeface="Gill Sans" charset="0"/>
              <a:buNone/>
            </a:pPr>
            <a:r>
              <a:rPr lang="en-US" dirty="0" smtClean="0">
                <a:solidFill>
                  <a:srgbClr val="0000FF"/>
                </a:solidFill>
              </a:rPr>
              <a:t>		 to realize naturally.</a:t>
            </a:r>
          </a:p>
          <a:p>
            <a:pPr>
              <a:buFont typeface="Gill Sans" charset="0"/>
              <a:buNone/>
            </a:pPr>
            <a:r>
              <a:rPr lang="en-US" dirty="0" smtClean="0">
                <a:solidFill>
                  <a:srgbClr val="0000FF"/>
                </a:solidFill>
              </a:rPr>
              <a:t>	III. Vector model did not seem to buy</a:t>
            </a:r>
          </a:p>
          <a:p>
            <a:pPr>
              <a:buFont typeface="Gill Sans" charset="0"/>
              <a:buNone/>
            </a:pPr>
            <a:r>
              <a:rPr lang="en-US" dirty="0" smtClean="0">
                <a:solidFill>
                  <a:srgbClr val="0000FF"/>
                </a:solidFill>
              </a:rPr>
              <a:t>		   anything new.</a:t>
            </a:r>
          </a:p>
          <a:p>
            <a:pPr>
              <a:buFont typeface="Gill Sans" charset="0"/>
              <a:buNone/>
            </a:pPr>
            <a:r>
              <a:rPr lang="en-US" dirty="0" smtClean="0">
                <a:solidFill>
                  <a:srgbClr val="0000FF"/>
                </a:solidFill>
              </a:rPr>
              <a:t>	IV. Recently revisited by </a:t>
            </a:r>
            <a:r>
              <a:rPr lang="en-US" dirty="0" err="1" smtClean="0">
                <a:solidFill>
                  <a:srgbClr val="0000FF"/>
                </a:solidFill>
              </a:rPr>
              <a:t>Mukhanov</a:t>
            </a:r>
            <a:r>
              <a:rPr lang="en-US" dirty="0" smtClean="0">
                <a:solidFill>
                  <a:srgbClr val="0000FF"/>
                </a:solidFill>
              </a:rPr>
              <a:t> et. al,  </a:t>
            </a:r>
            <a:r>
              <a:rPr lang="en-US" dirty="0" err="1" smtClean="0">
                <a:solidFill>
                  <a:srgbClr val="0000FF"/>
                </a:solidFill>
              </a:rPr>
              <a:t>Dimopoulous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Lyth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</a:p>
          <a:p>
            <a:pPr>
              <a:buFont typeface="Gill Sans" charset="0"/>
              <a:buNone/>
            </a:pPr>
            <a:endParaRPr lang="en-US" dirty="0" smtClean="0"/>
          </a:p>
          <a:p>
            <a:pPr>
              <a:buFont typeface="Gill Sans" charset="0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8000"/>
                </a:solidFill>
              </a:rPr>
              <a:t>A question lurks</a:t>
            </a:r>
          </a:p>
        </p:txBody>
      </p:sp>
      <p:sp>
        <p:nvSpPr>
          <p:cNvPr id="194563" name="Content Placeholder 2"/>
          <p:cNvSpPr>
            <a:spLocks noGrp="1"/>
          </p:cNvSpPr>
          <p:nvPr>
            <p:ph idx="1"/>
          </p:nvPr>
        </p:nvSpPr>
        <p:spPr>
          <a:xfrm>
            <a:off x="1270000" y="2768600"/>
            <a:ext cx="10871200" cy="6299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Does particle physics (QFT) naturally generate inflation using vector fields to overcomes past hurdles?</a:t>
            </a:r>
          </a:p>
          <a:p>
            <a:pPr algn="ctr">
              <a:buFont typeface="Gill Sans" charset="0"/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008000"/>
                </a:solidFill>
              </a:rPr>
              <a:t>YES!</a:t>
            </a:r>
          </a:p>
          <a:p>
            <a:pPr algn="ctr">
              <a:buFont typeface="Gill Sans" charset="0"/>
              <a:buNone/>
            </a:pPr>
            <a:r>
              <a:rPr lang="en-US" dirty="0" smtClean="0"/>
              <a:t>      Furthermore, we get a natural connection                  	    to another cosmological          	problem …</a:t>
            </a:r>
          </a:p>
          <a:p>
            <a:pPr algn="ctr">
              <a:buFont typeface="Gill Sans" charset="0"/>
              <a:buNone/>
            </a:pPr>
            <a:r>
              <a:rPr lang="en-US" dirty="0" smtClean="0"/>
              <a:t>  The matter-antimatter asymmetry</a:t>
            </a:r>
          </a:p>
          <a:p>
            <a:pPr algn="ctr">
              <a:buFont typeface="Gill Sans" charset="0"/>
              <a:buNone/>
            </a:pPr>
            <a:r>
              <a:rPr lang="en-US" dirty="0" smtClean="0"/>
              <a:t>(</a:t>
            </a:r>
            <a:r>
              <a:rPr lang="en-US" dirty="0" err="1" smtClean="0"/>
              <a:t>baryogenesis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10464800" cy="5715000"/>
          </a:xfrm>
        </p:spPr>
        <p:txBody>
          <a:bodyPr/>
          <a:lstStyle/>
          <a:p>
            <a:pPr>
              <a:buFont typeface="Gill Sans" charset="0"/>
              <a:buNone/>
            </a:pP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rgbClr val="0000FF"/>
                </a:solidFill>
              </a:rPr>
              <a:t>CLAIM</a:t>
            </a:r>
          </a:p>
          <a:p>
            <a:pPr>
              <a:buNone/>
            </a:pPr>
            <a:r>
              <a:rPr lang="en-US" dirty="0" smtClean="0"/>
              <a:t>- At ~GUT energy scales the universe comprises of </a:t>
            </a:r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plasma </a:t>
            </a:r>
            <a:r>
              <a:rPr lang="en-US" dirty="0" smtClean="0"/>
              <a:t>of gauge fields and </a:t>
            </a:r>
            <a:r>
              <a:rPr lang="en-US" dirty="0" err="1" smtClean="0"/>
              <a:t>fermionic</a:t>
            </a:r>
            <a:r>
              <a:rPr lang="en-US" dirty="0" smtClean="0"/>
              <a:t> currents (as opposed to non-zero scalar density).</a:t>
            </a:r>
          </a:p>
          <a:p>
            <a:pPr>
              <a:buFont typeface="Gill Sans" charset="0"/>
              <a:buNone/>
            </a:pPr>
            <a:r>
              <a:rPr lang="en-US" dirty="0" smtClean="0"/>
              <a:t>- Energy density of universe dominated by</a:t>
            </a:r>
          </a:p>
          <a:p>
            <a:pPr>
              <a:buFont typeface="Gill Sans" charset="0"/>
              <a:buNone/>
            </a:pPr>
            <a:r>
              <a:rPr lang="en-US" dirty="0" smtClean="0"/>
              <a:t> </a:t>
            </a:r>
            <a:r>
              <a:rPr lang="en-US" dirty="0" smtClean="0"/>
              <a:t> gauge</a:t>
            </a:r>
            <a:r>
              <a:rPr lang="en-US" dirty="0" smtClean="0"/>
              <a:t>-</a:t>
            </a:r>
            <a:r>
              <a:rPr lang="en-US" dirty="0" err="1" smtClean="0"/>
              <a:t>fermion</a:t>
            </a:r>
            <a:r>
              <a:rPr lang="en-US" dirty="0" smtClean="0"/>
              <a:t> interaction energy.</a:t>
            </a:r>
          </a:p>
          <a:p>
            <a:pPr>
              <a:buFont typeface="Gill Sans" charset="0"/>
              <a:buNone/>
            </a:pPr>
            <a:r>
              <a:rPr lang="en-US" dirty="0" smtClean="0"/>
              <a:t>- Dramatically different </a:t>
            </a:r>
            <a:r>
              <a:rPr lang="en-US" dirty="0" err="1" smtClean="0"/>
              <a:t>intitial</a:t>
            </a:r>
            <a:r>
              <a:rPr lang="en-US" dirty="0" smtClean="0"/>
              <a:t> condition from </a:t>
            </a:r>
          </a:p>
          <a:p>
            <a:pPr>
              <a:buFont typeface="Gill Sans" charset="0"/>
              <a:buNone/>
            </a:pPr>
            <a:r>
              <a:rPr lang="en-US" dirty="0" smtClean="0"/>
              <a:t>  traditional scalar inflation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426200" y="6934200"/>
            <a:ext cx="2725153" cy="137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Physical Mechanism</a:t>
            </a:r>
          </a:p>
        </p:txBody>
      </p:sp>
      <p:sp>
        <p:nvSpPr>
          <p:cNvPr id="197635" name="Content Placeholder 2"/>
          <p:cNvSpPr>
            <a:spLocks noGrp="1"/>
          </p:cNvSpPr>
          <p:nvPr>
            <p:ph idx="1"/>
          </p:nvPr>
        </p:nvSpPr>
        <p:spPr>
          <a:xfrm>
            <a:off x="1244600" y="3352800"/>
            <a:ext cx="10464800" cy="5715000"/>
          </a:xfrm>
        </p:spPr>
        <p:txBody>
          <a:bodyPr/>
          <a:lstStyle/>
          <a:p>
            <a:r>
              <a:rPr lang="en-US" dirty="0" smtClean="0"/>
              <a:t>Pre Inflationary Universe comprises of an initial</a:t>
            </a:r>
            <a:r>
              <a:rPr lang="en-US" dirty="0" smtClean="0"/>
              <a:t> </a:t>
            </a:r>
            <a:r>
              <a:rPr lang="en-US" dirty="0" smtClean="0"/>
              <a:t>white-noise</a:t>
            </a:r>
            <a:r>
              <a:rPr lang="en-US" dirty="0" smtClean="0"/>
              <a:t> </a:t>
            </a:r>
            <a:r>
              <a:rPr lang="en-US" dirty="0" smtClean="0"/>
              <a:t>spectrum of background gauge fields and </a:t>
            </a:r>
            <a:r>
              <a:rPr lang="en-US" dirty="0" err="1" smtClean="0"/>
              <a:t>fermion</a:t>
            </a:r>
            <a:r>
              <a:rPr lang="en-US" dirty="0" smtClean="0"/>
              <a:t> current.</a:t>
            </a:r>
          </a:p>
          <a:p>
            <a:r>
              <a:rPr lang="en-US" dirty="0" smtClean="0"/>
              <a:t>Plasma and non-linear gravitational </a:t>
            </a:r>
            <a:r>
              <a:rPr lang="en-US" dirty="0" err="1" smtClean="0"/>
              <a:t>backreaction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B40D11"/>
                </a:solidFill>
              </a:rPr>
              <a:t>amplify</a:t>
            </a:r>
            <a:r>
              <a:rPr lang="en-US" dirty="0" smtClean="0"/>
              <a:t> gauge field (as opposed to conventional </a:t>
            </a:r>
            <a:r>
              <a:rPr lang="en-US" dirty="0" err="1" smtClean="0"/>
              <a:t>redshift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Inflation is generated from the interaction energy of the gauge field and </a:t>
            </a:r>
            <a:r>
              <a:rPr lang="en-US" dirty="0" err="1" smtClean="0"/>
              <a:t>fermion</a:t>
            </a:r>
            <a:r>
              <a:rPr lang="en-US" dirty="0" smtClean="0"/>
              <a:t> current (like Lorentz Force).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8000"/>
                </a:solidFill>
              </a:rPr>
              <a:t>Chern-Simons Inflation</a:t>
            </a:r>
          </a:p>
        </p:txBody>
      </p:sp>
      <p:sp>
        <p:nvSpPr>
          <p:cNvPr id="195587" name="Content Placeholder 2"/>
          <p:cNvSpPr>
            <a:spLocks noGrp="1"/>
          </p:cNvSpPr>
          <p:nvPr>
            <p:ph idx="1"/>
          </p:nvPr>
        </p:nvSpPr>
        <p:spPr>
          <a:xfrm>
            <a:off x="939800" y="990600"/>
            <a:ext cx="10464800" cy="5715000"/>
          </a:xfrm>
        </p:spPr>
        <p:txBody>
          <a:bodyPr/>
          <a:lstStyle/>
          <a:p>
            <a:pPr>
              <a:buFont typeface="Gill Sans" charset="0"/>
              <a:buNone/>
            </a:pPr>
            <a:endParaRPr lang="en-US" dirty="0" smtClean="0"/>
          </a:p>
          <a:p>
            <a:pPr>
              <a:buFont typeface="Gill Sans" charset="0"/>
              <a:buNone/>
            </a:pPr>
            <a:endParaRPr lang="en-US" dirty="0" smtClean="0"/>
          </a:p>
          <a:p>
            <a:pPr>
              <a:buFont typeface="Gill Sans" charset="0"/>
              <a:buNone/>
            </a:pPr>
            <a:r>
              <a:rPr lang="en-US" dirty="0" smtClean="0"/>
              <a:t>             </a:t>
            </a:r>
          </a:p>
          <a:p>
            <a:pPr>
              <a:buFont typeface="Gill Sans" charset="0"/>
              <a:buNone/>
            </a:pPr>
            <a:r>
              <a:rPr lang="en-US" dirty="0" smtClean="0"/>
              <a:t>The standard model has quantum anomalies:</a:t>
            </a:r>
          </a:p>
          <a:p>
            <a:pPr>
              <a:buFont typeface="Gill Sans" charset="0"/>
              <a:buNone/>
            </a:pPr>
            <a:endParaRPr lang="en-US" dirty="0" smtClean="0"/>
          </a:p>
          <a:p>
            <a:pPr>
              <a:buFont typeface="Gill Sans" charset="0"/>
              <a:buNone/>
            </a:pPr>
            <a:endParaRPr lang="en-US" dirty="0" smtClean="0"/>
          </a:p>
          <a:p>
            <a:pPr>
              <a:buFont typeface="Gill Sans" charset="0"/>
              <a:buNone/>
            </a:pPr>
            <a:endParaRPr lang="en-US" dirty="0" smtClean="0"/>
          </a:p>
          <a:p>
            <a:pPr>
              <a:buFont typeface="Gill Sans" charset="0"/>
              <a:buNone/>
            </a:pPr>
            <a:r>
              <a:rPr lang="en-US" dirty="0" smtClean="0">
                <a:solidFill>
                  <a:srgbClr val="B40D11"/>
                </a:solidFill>
              </a:rPr>
              <a:t>These Triangle Feynman Graphs contribute an additional term the standard model action.</a:t>
            </a:r>
          </a:p>
        </p:txBody>
      </p:sp>
      <p:sp>
        <p:nvSpPr>
          <p:cNvPr id="195588" name="TextBox 3"/>
          <p:cNvSpPr txBox="1">
            <a:spLocks noChangeArrowheads="1"/>
          </p:cNvSpPr>
          <p:nvPr/>
        </p:nvSpPr>
        <p:spPr bwMode="auto">
          <a:xfrm>
            <a:off x="2997200" y="5943600"/>
            <a:ext cx="1841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5589" name="Picture 4" descr="3692222428879765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200" y="3429000"/>
            <a:ext cx="358140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00" y="34290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1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7800" y="7620000"/>
            <a:ext cx="41830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2" name="TextBox 9"/>
          <p:cNvSpPr txBox="1">
            <a:spLocks noChangeArrowheads="1"/>
          </p:cNvSpPr>
          <p:nvPr/>
        </p:nvSpPr>
        <p:spPr bwMode="auto">
          <a:xfrm>
            <a:off x="6807200" y="8610600"/>
            <a:ext cx="5865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These effects have been observed (eta meson</a:t>
            </a:r>
          </a:p>
          <a:p>
            <a:r>
              <a:rPr lang="en-US" sz="2400"/>
              <a:t>decay into two photons ‘t Hooft)</a:t>
            </a:r>
          </a:p>
        </p:txBody>
      </p:sp>
      <p:sp>
        <p:nvSpPr>
          <p:cNvPr id="195593" name="TextBox 10"/>
          <p:cNvSpPr txBox="1">
            <a:spLocks noChangeArrowheads="1"/>
          </p:cNvSpPr>
          <p:nvPr/>
        </p:nvSpPr>
        <p:spPr bwMode="auto">
          <a:xfrm>
            <a:off x="2540000" y="2133600"/>
            <a:ext cx="7176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(Alexander, Marciano, </a:t>
            </a:r>
            <a:r>
              <a:rPr lang="en-US" sz="2800" dirty="0" err="1">
                <a:solidFill>
                  <a:srgbClr val="FF0000"/>
                </a:solidFill>
              </a:rPr>
              <a:t>Spergel</a:t>
            </a:r>
            <a:r>
              <a:rPr lang="en-US" sz="2800" dirty="0" smtClean="0">
                <a:solidFill>
                  <a:srgbClr val="FF0000"/>
                </a:solidFill>
              </a:rPr>
              <a:t>, hep-th/11070318)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4000" y="3810000"/>
            <a:ext cx="12444919" cy="2895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657600"/>
            <a:ext cx="12611100" cy="1201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7600" y="1295400"/>
            <a:ext cx="85202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Given a general </a:t>
            </a:r>
            <a:r>
              <a:rPr lang="en-US" dirty="0" err="1" smtClean="0">
                <a:solidFill>
                  <a:srgbClr val="3366FF"/>
                </a:solidFill>
              </a:rPr>
              <a:t>massless</a:t>
            </a:r>
            <a:r>
              <a:rPr lang="en-US" dirty="0" smtClean="0">
                <a:solidFill>
                  <a:srgbClr val="3366FF"/>
                </a:solidFill>
              </a:rPr>
              <a:t> gauge theory</a:t>
            </a:r>
          </a:p>
          <a:p>
            <a:r>
              <a:rPr lang="en-US" dirty="0">
                <a:solidFill>
                  <a:srgbClr val="3366FF"/>
                </a:solidFill>
              </a:rPr>
              <a:t>t</a:t>
            </a:r>
            <a:r>
              <a:rPr lang="en-US" dirty="0" smtClean="0">
                <a:solidFill>
                  <a:srgbClr val="3366FF"/>
                </a:solidFill>
              </a:rPr>
              <a:t>here are three forms of anisotropies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to overcome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3074194" y="5257006"/>
            <a:ext cx="1066800" cy="158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5245894" y="4991894"/>
            <a:ext cx="1066800" cy="68421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7303294" y="4914106"/>
            <a:ext cx="1219200" cy="83978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387600" y="6248400"/>
            <a:ext cx="2123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Isotropic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3200" y="6248400"/>
            <a:ext cx="36779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Electromagnetic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Anisotropy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10846594" y="5409406"/>
            <a:ext cx="1066800" cy="158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702800" y="6324600"/>
            <a:ext cx="28330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Off-diagonal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Anisotropy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Isotropy or Not?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768600"/>
            <a:ext cx="11099800" cy="571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Claim: </a:t>
            </a:r>
            <a:r>
              <a:rPr lang="en-US" dirty="0" smtClean="0"/>
              <a:t>The purely isotropic part of gauge field-current interaction dominates energy momentum tensor self-consistently.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87800" y="7010400"/>
            <a:ext cx="3801140" cy="990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 Arrow 3"/>
          <p:cNvSpPr/>
          <p:nvPr/>
        </p:nvSpPr>
        <p:spPr bwMode="auto">
          <a:xfrm>
            <a:off x="3302000" y="3276600"/>
            <a:ext cx="5867400" cy="4953000"/>
          </a:xfrm>
          <a:prstGeom prst="quadArrow">
            <a:avLst>
              <a:gd name="adj1" fmla="val 0"/>
              <a:gd name="adj2" fmla="val 12094"/>
              <a:gd name="adj3" fmla="val 22500"/>
            </a:avLst>
          </a:prstGeom>
          <a:blipFill dpi="0" rotWithShape="0">
            <a:blip r:embed="rId2">
              <a:duotone>
                <a:srgbClr val="FF0000"/>
                <a:srgbClr val="FFF1C1"/>
              </a:duotone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20070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985125"/>
            <a:ext cx="5029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10" name="TextBox 6"/>
          <p:cNvSpPr txBox="1">
            <a:spLocks noChangeArrowheads="1"/>
          </p:cNvSpPr>
          <p:nvPr/>
        </p:nvSpPr>
        <p:spPr bwMode="auto">
          <a:xfrm>
            <a:off x="1397000" y="990600"/>
            <a:ext cx="1038115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ISOTROPY I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Mutually </a:t>
            </a:r>
            <a:r>
              <a:rPr lang="en-US" dirty="0" err="1" smtClean="0">
                <a:solidFill>
                  <a:srgbClr val="008000"/>
                </a:solidFill>
              </a:rPr>
              <a:t>Orthogonality</a:t>
            </a:r>
            <a:r>
              <a:rPr lang="en-US" dirty="0" smtClean="0">
                <a:solidFill>
                  <a:srgbClr val="008000"/>
                </a:solidFill>
              </a:rPr>
              <a:t> of </a:t>
            </a:r>
            <a:r>
              <a:rPr lang="en-US" dirty="0">
                <a:solidFill>
                  <a:srgbClr val="008000"/>
                </a:solidFill>
              </a:rPr>
              <a:t>Vector Field Cancels</a:t>
            </a:r>
          </a:p>
          <a:p>
            <a:r>
              <a:rPr lang="en-US" dirty="0">
                <a:solidFill>
                  <a:srgbClr val="008000"/>
                </a:solidFill>
              </a:rPr>
              <a:t>Spatial Anisotropy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1752600"/>
            <a:ext cx="10464800" cy="5715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Problematic because there are anisotropies</a:t>
            </a:r>
          </a:p>
          <a:p>
            <a:pPr>
              <a:buNone/>
            </a:pPr>
            <a:r>
              <a:rPr lang="en-US" dirty="0" smtClean="0"/>
              <a:t> of the same order of magnitude in EM tensor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is resolved by having N copies of </a:t>
            </a:r>
          </a:p>
          <a:p>
            <a:pPr>
              <a:buNone/>
            </a:pPr>
            <a:r>
              <a:rPr lang="en-US" dirty="0" smtClean="0"/>
              <a:t>gauge fields randomly oriented on initial time </a:t>
            </a:r>
            <a:r>
              <a:rPr lang="en-US" dirty="0" err="1" smtClean="0"/>
              <a:t>hypersurface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11600" y="3733800"/>
            <a:ext cx="3930316" cy="113145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1397000" y="8077200"/>
            <a:ext cx="978408" cy="484632"/>
          </a:xfrm>
          <a:prstGeom prst="right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540000" y="7543800"/>
            <a:ext cx="9498286" cy="15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0000" y="685800"/>
            <a:ext cx="79282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ISOTROPY II: FLAVOR SYMMETRY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622300"/>
            <a:ext cx="10464800" cy="2209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32913B"/>
                </a:solidFill>
              </a:rPr>
              <a:t>Outline	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2200" y="1498600"/>
            <a:ext cx="10464800" cy="8255000"/>
          </a:xfrm>
        </p:spPr>
        <p:txBody>
          <a:bodyPr/>
          <a:lstStyle/>
          <a:p>
            <a:pPr marL="0" indent="0" algn="just" eaLnBrk="1" hangingPunct="1">
              <a:defRPr/>
            </a:pPr>
            <a:endParaRPr lang="en-US" sz="3400" dirty="0"/>
          </a:p>
          <a:p>
            <a:pPr marL="0" indent="0" algn="just" eaLnBrk="1" hangingPunct="1">
              <a:defRPr/>
            </a:pPr>
            <a:r>
              <a:rPr lang="en-US" sz="3400" dirty="0"/>
              <a:t>I. Introduction &amp; Motivation            </a:t>
            </a:r>
            <a:br>
              <a:rPr lang="en-US" sz="3400" dirty="0"/>
            </a:br>
            <a:endParaRPr lang="en-US" sz="3400" dirty="0"/>
          </a:p>
          <a:p>
            <a:pPr marL="0" indent="0" algn="just" eaLnBrk="1" hangingPunct="1">
              <a:defRPr/>
            </a:pPr>
            <a:r>
              <a:rPr lang="en-US" sz="3400" dirty="0"/>
              <a:t>II.</a:t>
            </a:r>
            <a:r>
              <a:rPr lang="en-US" sz="3400" dirty="0" smtClean="0"/>
              <a:t> Basic Motivation and Idea of Inflation</a:t>
            </a:r>
          </a:p>
          <a:p>
            <a:pPr marL="0" indent="0" algn="just" eaLnBrk="1" hangingPunct="1">
              <a:defRPr/>
            </a:pPr>
            <a:endParaRPr lang="en-US" sz="3400" dirty="0" smtClean="0"/>
          </a:p>
          <a:p>
            <a:pPr marL="0" indent="0" algn="just" eaLnBrk="1" hangingPunct="1">
              <a:defRPr/>
            </a:pPr>
            <a:r>
              <a:rPr lang="en-US" sz="3400" dirty="0" smtClean="0"/>
              <a:t>III. Scalar Field Inflation: The Good and the Bad</a:t>
            </a:r>
          </a:p>
          <a:p>
            <a:pPr marL="0" indent="0" algn="just" eaLnBrk="1" hangingPunct="1">
              <a:defRPr/>
            </a:pPr>
            <a:endParaRPr lang="en-US" sz="3400" dirty="0" smtClean="0"/>
          </a:p>
          <a:p>
            <a:pPr marL="571500" indent="-571500" algn="just" eaLnBrk="1" hangingPunct="1">
              <a:defRPr/>
            </a:pPr>
            <a:r>
              <a:rPr lang="en-US" sz="3400" dirty="0" smtClean="0"/>
              <a:t>IV. </a:t>
            </a:r>
            <a:r>
              <a:rPr lang="en-US" sz="3400" dirty="0" err="1" smtClean="0"/>
              <a:t>Chern</a:t>
            </a:r>
            <a:r>
              <a:rPr lang="en-US" sz="3400" dirty="0" smtClean="0"/>
              <a:t>-Simons Inflation and the Standard Model</a:t>
            </a:r>
          </a:p>
          <a:p>
            <a:pPr marL="571500" indent="-571500" algn="just" eaLnBrk="1" hangingPunct="1">
              <a:defRPr/>
            </a:pPr>
            <a:endParaRPr lang="en-US" sz="3400" dirty="0" smtClean="0"/>
          </a:p>
          <a:p>
            <a:pPr marL="571500" indent="-571500" algn="just" eaLnBrk="1" hangingPunct="1">
              <a:buFontTx/>
              <a:buAutoNum type="romanUcPeriod" startAt="5"/>
              <a:defRPr/>
            </a:pPr>
            <a:r>
              <a:rPr lang="en-US" sz="3400" dirty="0" smtClean="0"/>
              <a:t>Observable Effects: </a:t>
            </a:r>
            <a:r>
              <a:rPr lang="en-US" sz="3400" dirty="0" err="1" smtClean="0"/>
              <a:t>Baryogenesis</a:t>
            </a:r>
            <a:endParaRPr lang="en-US" sz="3400" dirty="0" smtClean="0"/>
          </a:p>
          <a:p>
            <a:pPr marL="0" indent="0" algn="just" eaLnBrk="1" hangingPunct="1">
              <a:defRPr/>
            </a:pPr>
            <a:endParaRPr lang="en-US" sz="3400" dirty="0" smtClean="0"/>
          </a:p>
          <a:p>
            <a:pPr marL="0" indent="0" algn="just" eaLnBrk="1" hangingPunct="1">
              <a:defRPr/>
            </a:pPr>
            <a:r>
              <a:rPr lang="en-US" sz="3400" dirty="0" smtClean="0"/>
              <a:t>VI. Conclusion </a:t>
            </a:r>
            <a:r>
              <a:rPr lang="en-US" sz="3400" dirty="0"/>
              <a:t>and Outlook</a:t>
            </a:r>
            <a:endParaRPr lang="en-US" sz="3400" dirty="0" smtClean="0"/>
          </a:p>
          <a:p>
            <a:pPr marL="0" indent="0" algn="just" eaLnBrk="1" hangingPunct="1">
              <a:defRPr/>
            </a:pPr>
            <a:r>
              <a:rPr lang="en-US" sz="3400" dirty="0" smtClean="0"/>
              <a:t> </a:t>
            </a:r>
            <a:endParaRPr lang="en-US" sz="3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consistency of Einstein Field Equations and Equations of motion that yield </a:t>
            </a:r>
            <a:r>
              <a:rPr lang="en-US" dirty="0" smtClean="0"/>
              <a:t>inflation.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Einstein Equations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49400" y="3581400"/>
            <a:ext cx="9273323" cy="2381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8600" y="6019800"/>
            <a:ext cx="60965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Insight:  A.J ~ Constant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92400" y="7315200"/>
            <a:ext cx="3416300" cy="999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654800" y="7086600"/>
            <a:ext cx="2438400" cy="1481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235200" y="2438399"/>
            <a:ext cx="8001000" cy="878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368800" y="8610600"/>
            <a:ext cx="6917660" cy="622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558800" y="8534400"/>
            <a:ext cx="2634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3073400" y="8686800"/>
            <a:ext cx="978408" cy="484632"/>
          </a:xfrm>
          <a:prstGeom prst="rightArrow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TextBox 6"/>
          <p:cNvSpPr txBox="1">
            <a:spLocks noChangeArrowheads="1"/>
          </p:cNvSpPr>
          <p:nvPr/>
        </p:nvSpPr>
        <p:spPr bwMode="auto">
          <a:xfrm>
            <a:off x="4292600" y="1143000"/>
            <a:ext cx="571619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Gauge Field</a:t>
            </a:r>
            <a:r>
              <a:rPr lang="en-US" dirty="0" smtClean="0">
                <a:solidFill>
                  <a:srgbClr val="FF0000"/>
                </a:solidFill>
              </a:rPr>
              <a:t> Amplification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Left-Up Arrow 7"/>
          <p:cNvSpPr/>
          <p:nvPr/>
        </p:nvSpPr>
        <p:spPr bwMode="auto">
          <a:xfrm rot="5400000">
            <a:off x="5892800" y="4648200"/>
            <a:ext cx="850392" cy="850392"/>
          </a:xfrm>
          <a:prstGeom prst="leftUpArrow">
            <a:avLst>
              <a:gd name="adj1" fmla="val 5415"/>
              <a:gd name="adj2" fmla="val 25000"/>
              <a:gd name="adj3" fmla="val 22771"/>
            </a:avLst>
          </a:prstGeom>
          <a:blipFill dpi="0" rotWithShape="0">
            <a:blip r:embed="rId2">
              <a:duotone>
                <a:srgbClr val="FF0000"/>
                <a:srgbClr val="FFF1C1"/>
              </a:duotone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>
              <a:defRPr/>
            </a:pPr>
            <a:endParaRPr lang="en-US" dirty="0"/>
          </a:p>
        </p:txBody>
      </p:sp>
      <p:sp>
        <p:nvSpPr>
          <p:cNvPr id="201735" name="TextBox 9"/>
          <p:cNvSpPr txBox="1">
            <a:spLocks noChangeArrowheads="1"/>
          </p:cNvSpPr>
          <p:nvPr/>
        </p:nvSpPr>
        <p:spPr bwMode="auto">
          <a:xfrm>
            <a:off x="6959600" y="4876800"/>
            <a:ext cx="49609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Chern</a:t>
            </a:r>
            <a:r>
              <a:rPr lang="en-US" dirty="0"/>
              <a:t>-Simons Source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44600" y="3352800"/>
            <a:ext cx="9459311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006600" y="7696200"/>
            <a:ext cx="8153400" cy="1028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59200" y="6019800"/>
            <a:ext cx="3917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Fermion</a:t>
            </a:r>
            <a:r>
              <a:rPr lang="en-US" dirty="0" smtClean="0"/>
              <a:t> Current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844800" y="2362200"/>
            <a:ext cx="7048500" cy="5969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 bwMode="auto">
          <a:xfrm>
            <a:off x="5435600" y="6781800"/>
            <a:ext cx="304800" cy="990600"/>
          </a:xfrm>
          <a:prstGeom prst="down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6400" y="3505200"/>
            <a:ext cx="12186987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2600" y="5410200"/>
            <a:ext cx="11494105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7600" y="1524000"/>
            <a:ext cx="73706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General Solution for Gauge Field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68400" y="2667000"/>
            <a:ext cx="10345366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16000" y="4267200"/>
            <a:ext cx="9988627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2000" y="1447800"/>
            <a:ext cx="47691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Fermionic</a:t>
            </a:r>
            <a:r>
              <a:rPr lang="en-US" dirty="0" smtClean="0">
                <a:solidFill>
                  <a:srgbClr val="0000FF"/>
                </a:solidFill>
              </a:rPr>
              <a:t>  Dynamics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387600" y="7086600"/>
            <a:ext cx="9525000" cy="18923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1168400" y="7924800"/>
            <a:ext cx="978408" cy="484632"/>
          </a:xfrm>
          <a:prstGeom prst="rightArrow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0400" y="2286000"/>
            <a:ext cx="8817746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21000" y="4038600"/>
            <a:ext cx="6376737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225800" y="6705600"/>
            <a:ext cx="5817518" cy="1525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8200" y="762000"/>
            <a:ext cx="50521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Consistency condition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theta field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3800" y="83686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Backreaction</a:t>
            </a:r>
            <a:r>
              <a:rPr lang="en-US" dirty="0" smtClean="0"/>
              <a:t> from Theta insignificant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Solutions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11200" y="2895600"/>
            <a:ext cx="11479237" cy="291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25600" y="6096000"/>
            <a:ext cx="257175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273800" y="5867400"/>
            <a:ext cx="3683000" cy="13589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4749800" y="6400800"/>
            <a:ext cx="978408" cy="484632"/>
          </a:xfrm>
          <a:prstGeom prst="rightArrow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854200" y="7543800"/>
            <a:ext cx="6096000" cy="7104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1701800" y="8458200"/>
            <a:ext cx="4495800" cy="10139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44600" y="4800600"/>
            <a:ext cx="39686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Scale inside initial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Hubble radius: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/>
          <p:cNvSpPr>
            <a:spLocks noGrp="1"/>
          </p:cNvSpPr>
          <p:nvPr>
            <p:ph type="title"/>
          </p:nvPr>
        </p:nvSpPr>
        <p:spPr>
          <a:xfrm>
            <a:off x="1244600" y="2819400"/>
            <a:ext cx="10464800" cy="24384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These equations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self-consistently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generate an</a:t>
            </a:r>
            <a:r>
              <a:rPr lang="en-US" dirty="0" smtClean="0">
                <a:solidFill>
                  <a:srgbClr val="0000FF"/>
                </a:solidFill>
              </a:rPr>
              <a:t> inflationary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space-time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Baryogenesis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Gauge Field configuration responsible for inflation also generates baryon asymmetry at the end of inflation due to the </a:t>
            </a:r>
            <a:r>
              <a:rPr lang="en-US" dirty="0" err="1" smtClean="0"/>
              <a:t>Chern</a:t>
            </a:r>
            <a:r>
              <a:rPr lang="en-US" dirty="0" smtClean="0"/>
              <a:t>-Simon’s term and ABJ Anomaly</a:t>
            </a:r>
          </a:p>
          <a:p>
            <a:r>
              <a:rPr lang="en-US" dirty="0" smtClean="0"/>
              <a:t>All three Sakharov Conditions are naturally satisfied during the inflationary epoch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800000"/>
                </a:solidFill>
              </a:rPr>
              <a:t>Alexander, </a:t>
            </a:r>
            <a:r>
              <a:rPr lang="en-US" sz="2800" dirty="0" err="1" smtClean="0">
                <a:solidFill>
                  <a:srgbClr val="800000"/>
                </a:solidFill>
              </a:rPr>
              <a:t>Peskin</a:t>
            </a:r>
            <a:r>
              <a:rPr lang="en-US" sz="2800" dirty="0" smtClean="0">
                <a:solidFill>
                  <a:srgbClr val="800000"/>
                </a:solidFill>
              </a:rPr>
              <a:t>, Sheikh-</a:t>
            </a:r>
            <a:r>
              <a:rPr lang="en-US" sz="2800" dirty="0" err="1" smtClean="0">
                <a:solidFill>
                  <a:srgbClr val="800000"/>
                </a:solidFill>
              </a:rPr>
              <a:t>Jabbari</a:t>
            </a:r>
            <a:r>
              <a:rPr lang="en-US" sz="2800" dirty="0" smtClean="0">
                <a:solidFill>
                  <a:srgbClr val="800000"/>
                </a:solidFill>
              </a:rPr>
              <a:t>, PRL 05)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Sakharov Conditions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6400" y="2971800"/>
            <a:ext cx="12268200" cy="6694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300" dirty="0"/>
              <a:t>Sakharov argued in the 1960's that any explanation of this puzzle had to contain three elements</a:t>
            </a:r>
            <a:r>
              <a:rPr lang="en-US" sz="3300" dirty="0" smtClean="0"/>
              <a:t>:</a:t>
            </a:r>
          </a:p>
          <a:p>
            <a:pPr algn="l"/>
            <a:endParaRPr lang="en-US" sz="3300" dirty="0" smtClean="0"/>
          </a:p>
          <a:p>
            <a:pPr algn="l"/>
            <a:r>
              <a:rPr lang="en-US" sz="3300" dirty="0" smtClean="0"/>
              <a:t>1.Baryon </a:t>
            </a:r>
            <a:r>
              <a:rPr lang="en-US" sz="3300" dirty="0"/>
              <a:t>number must be violated efficiently, early in the universe</a:t>
            </a:r>
            <a:r>
              <a:rPr lang="en-US" sz="3300" dirty="0" smtClean="0"/>
              <a:t>,</a:t>
            </a:r>
          </a:p>
          <a:p>
            <a:pPr algn="l"/>
            <a:endParaRPr lang="en-US" sz="3300" dirty="0" smtClean="0"/>
          </a:p>
          <a:p>
            <a:pPr algn="l"/>
            <a:r>
              <a:rPr lang="en-US" sz="3300" dirty="0" smtClean="0"/>
              <a:t>II. The </a:t>
            </a:r>
            <a:r>
              <a:rPr lang="en-US" sz="3300" dirty="0"/>
              <a:t>discrete symmetries C and CP must be violated</a:t>
            </a:r>
            <a:r>
              <a:rPr lang="en-US" sz="3300" dirty="0" smtClean="0"/>
              <a:t>,</a:t>
            </a:r>
          </a:p>
          <a:p>
            <a:pPr algn="l"/>
            <a:endParaRPr lang="en-US" sz="3300" dirty="0" smtClean="0"/>
          </a:p>
          <a:p>
            <a:pPr marL="571500" indent="-571500" algn="l">
              <a:buAutoNum type="romanUcPeriod" startAt="3"/>
            </a:pPr>
            <a:r>
              <a:rPr lang="en-US" sz="3300" dirty="0" smtClean="0"/>
              <a:t>The </a:t>
            </a:r>
            <a:r>
              <a:rPr lang="en-US" sz="3300" dirty="0"/>
              <a:t>universe must fall out of thermal equilibrium, at </a:t>
            </a:r>
            <a:r>
              <a:rPr lang="en-US" sz="3300" dirty="0" smtClean="0"/>
              <a:t>the </a:t>
            </a:r>
            <a:r>
              <a:rPr lang="en-US" sz="3300" dirty="0"/>
              <a:t>moment when </a:t>
            </a:r>
            <a:r>
              <a:rPr lang="en-US" sz="3300" dirty="0" smtClean="0"/>
              <a:t>baryon/lepton </a:t>
            </a:r>
            <a:r>
              <a:rPr lang="en-US" sz="3300" dirty="0"/>
              <a:t>number switches from being</a:t>
            </a:r>
            <a:r>
              <a:rPr lang="en-US" sz="3300" dirty="0" smtClean="0"/>
              <a:t> violated</a:t>
            </a:r>
            <a:r>
              <a:rPr lang="en-US" sz="3300" dirty="0"/>
              <a:t>, to </a:t>
            </a:r>
            <a:r>
              <a:rPr lang="en-US" sz="3300" dirty="0" smtClean="0"/>
              <a:t>being </a:t>
            </a:r>
            <a:r>
              <a:rPr lang="en-US" sz="3300" dirty="0"/>
              <a:t>conserved</a:t>
            </a:r>
            <a:r>
              <a:rPr lang="en-US" sz="3300" dirty="0" smtClean="0"/>
              <a:t>.</a:t>
            </a:r>
          </a:p>
          <a:p>
            <a:pPr marL="571500" indent="-571500" algn="l">
              <a:buAutoNum type="romanUcPeriod" startAt="3"/>
            </a:pPr>
            <a:endParaRPr lang="en-US" sz="3300" dirty="0" smtClean="0"/>
          </a:p>
          <a:p>
            <a:pPr marL="571500" indent="-571500" algn="l"/>
            <a:r>
              <a:rPr lang="en-US" sz="3300" dirty="0" smtClean="0"/>
              <a:t>ALL THREE CONDITONS ARE SATISFIED AND INTERRELATED</a:t>
            </a:r>
          </a:p>
          <a:p>
            <a:pPr marL="571500" indent="-571500" algn="l"/>
            <a:r>
              <a:rPr lang="en-US" sz="3300" dirty="0" smtClean="0"/>
              <a:t>IN CHERN-SIMONS INFLATION!</a:t>
            </a:r>
            <a:endParaRPr lang="en-US" sz="3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1193800"/>
            <a:ext cx="11952287" cy="671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4627" name="Rectangle 2"/>
          <p:cNvSpPr>
            <a:spLocks/>
          </p:cNvSpPr>
          <p:nvPr/>
        </p:nvSpPr>
        <p:spPr bwMode="auto">
          <a:xfrm>
            <a:off x="0" y="7124700"/>
            <a:ext cx="12331700" cy="196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121BA4"/>
                </a:solidFill>
                <a:ea typeface="Gill Sans" charset="0"/>
                <a:cs typeface="Gill Sans" charset="0"/>
              </a:rPr>
              <a:t>These principles combine to provide a unique mathematical solution of Einstein’s eqs.-</a:t>
            </a:r>
            <a:r>
              <a:rPr lang="en-US">
                <a:solidFill>
                  <a:srgbClr val="BB1108"/>
                </a:solidFill>
                <a:ea typeface="Gill Sans" charset="0"/>
                <a:cs typeface="Gill Sans" charset="0"/>
              </a:rPr>
              <a:t> an expanding universe that emerged from a big-bang.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0"/>
            <a:ext cx="10464800" cy="24384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Sakharov Loves Inflation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Aexander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Peskin</a:t>
            </a:r>
            <a:r>
              <a:rPr lang="en-US" sz="2800" dirty="0" smtClean="0">
                <a:solidFill>
                  <a:srgbClr val="FF0000"/>
                </a:solidFill>
              </a:rPr>
              <a:t>, Sheikh-</a:t>
            </a:r>
            <a:r>
              <a:rPr lang="en-US" sz="2800" dirty="0" err="1" smtClean="0">
                <a:solidFill>
                  <a:srgbClr val="FF0000"/>
                </a:solidFill>
              </a:rPr>
              <a:t>Jabbari</a:t>
            </a:r>
            <a:r>
              <a:rPr lang="en-US" sz="2800" dirty="0" smtClean="0">
                <a:solidFill>
                  <a:srgbClr val="FF0000"/>
                </a:solidFill>
              </a:rPr>
              <a:t> PRL 05,Lyth et. al JCAP 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Baryon Violation: </a:t>
            </a:r>
            <a:r>
              <a:rPr lang="en-US" dirty="0" err="1" smtClean="0"/>
              <a:t>Chiral</a:t>
            </a:r>
            <a:r>
              <a:rPr lang="en-US" dirty="0" smtClean="0"/>
              <a:t> Anomaly</a:t>
            </a:r>
          </a:p>
          <a:p>
            <a:r>
              <a:rPr lang="en-US" dirty="0" smtClean="0"/>
              <a:t>CP Violation:</a:t>
            </a:r>
          </a:p>
          <a:p>
            <a:r>
              <a:rPr lang="en-US" dirty="0" smtClean="0"/>
              <a:t>Out of Equilibrium: </a:t>
            </a:r>
            <a:r>
              <a:rPr lang="en-US" dirty="0" smtClean="0"/>
              <a:t>Inflationary </a:t>
            </a:r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02200" y="5105400"/>
            <a:ext cx="3276600" cy="1143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/>
          <p:cNvSpPr>
            <a:spLocks noGrp="1"/>
          </p:cNvSpPr>
          <p:nvPr>
            <p:ph type="title"/>
          </p:nvPr>
        </p:nvSpPr>
        <p:spPr>
          <a:xfrm>
            <a:off x="1219200" y="254000"/>
            <a:ext cx="10464800" cy="2438400"/>
          </a:xfrm>
        </p:spPr>
        <p:txBody>
          <a:bodyPr/>
          <a:lstStyle/>
          <a:p>
            <a:r>
              <a:rPr lang="en-US" sz="6600" smtClean="0">
                <a:solidFill>
                  <a:srgbClr val="FF0000"/>
                </a:solidFill>
              </a:rPr>
              <a:t>New Effect: Ending Inflation with Baryon Asymmetry</a:t>
            </a:r>
          </a:p>
        </p:txBody>
      </p:sp>
      <p:sp>
        <p:nvSpPr>
          <p:cNvPr id="204803" name="Content Placeholder 4"/>
          <p:cNvSpPr>
            <a:spLocks noGrp="1"/>
          </p:cNvSpPr>
          <p:nvPr>
            <p:ph idx="1"/>
          </p:nvPr>
        </p:nvSpPr>
        <p:spPr>
          <a:xfrm>
            <a:off x="1092200" y="457200"/>
            <a:ext cx="10464800" cy="5715000"/>
          </a:xfrm>
        </p:spPr>
        <p:txBody>
          <a:bodyPr/>
          <a:lstStyle/>
          <a:p>
            <a:r>
              <a:rPr lang="en-US" smtClean="0"/>
              <a:t>Recall the Anomaly </a:t>
            </a:r>
          </a:p>
          <a:p>
            <a:pPr>
              <a:buFont typeface="Gill Sans" charset="0"/>
              <a:buNone/>
            </a:pPr>
            <a:r>
              <a:rPr lang="en-US" smtClean="0"/>
              <a:t>    Diagram: </a:t>
            </a:r>
          </a:p>
        </p:txBody>
      </p:sp>
      <p:pic>
        <p:nvPicPr>
          <p:cNvPr id="20480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6200" y="2667000"/>
            <a:ext cx="37925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7600" y="5181600"/>
            <a:ext cx="6880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 bwMode="auto">
          <a:xfrm>
            <a:off x="3073400" y="6324600"/>
            <a:ext cx="484632" cy="914400"/>
          </a:xfrm>
          <a:prstGeom prst="downArrow">
            <a:avLst/>
          </a:prstGeom>
          <a:blipFill dpi="0" rotWithShape="0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 bwMode="auto">
          <a:xfrm flipH="1">
            <a:off x="5435600" y="6324600"/>
            <a:ext cx="609600" cy="978408"/>
          </a:xfrm>
          <a:prstGeom prst="downArrow">
            <a:avLst/>
          </a:prstGeom>
          <a:blipFill dpi="0" rotWithShape="0">
            <a:blip r:embed="rId4">
              <a:duotone>
                <a:srgbClr val="0000FF"/>
                <a:srgbClr val="FFF1C1"/>
              </a:duotone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12" name="TextBox 9"/>
          <p:cNvSpPr txBox="1">
            <a:spLocks noChangeArrowheads="1"/>
          </p:cNvSpPr>
          <p:nvPr/>
        </p:nvSpPr>
        <p:spPr bwMode="auto">
          <a:xfrm>
            <a:off x="863600" y="7315200"/>
            <a:ext cx="403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Fermion number</a:t>
            </a:r>
          </a:p>
        </p:txBody>
      </p:sp>
      <p:sp>
        <p:nvSpPr>
          <p:cNvPr id="204813" name="TextBox 11"/>
          <p:cNvSpPr txBox="1">
            <a:spLocks noChangeArrowheads="1"/>
          </p:cNvSpPr>
          <p:nvPr/>
        </p:nvSpPr>
        <p:spPr bwMode="auto">
          <a:xfrm>
            <a:off x="4902200" y="7315200"/>
            <a:ext cx="3810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Chern-Simons</a:t>
            </a:r>
          </a:p>
        </p:txBody>
      </p:sp>
      <p:pic>
        <p:nvPicPr>
          <p:cNvPr id="2048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800" y="8077200"/>
            <a:ext cx="5638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69400" y="5181600"/>
            <a:ext cx="1752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6" name="Right Arrow 16"/>
          <p:cNvSpPr>
            <a:spLocks noChangeArrowheads="1"/>
          </p:cNvSpPr>
          <p:nvPr/>
        </p:nvSpPr>
        <p:spPr bwMode="auto">
          <a:xfrm>
            <a:off x="6426200" y="8610600"/>
            <a:ext cx="977900" cy="484188"/>
          </a:xfrm>
          <a:prstGeom prst="rightArrow">
            <a:avLst>
              <a:gd name="adj1" fmla="val 19611"/>
              <a:gd name="adj2" fmla="val 50024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45400" y="8458200"/>
            <a:ext cx="52412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Condition for Inflation!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1"/>
          </p:nvPr>
        </p:nvSpPr>
        <p:spPr>
          <a:xfrm>
            <a:off x="1244600" y="0"/>
            <a:ext cx="10464800" cy="5715000"/>
          </a:xfrm>
        </p:spPr>
        <p:txBody>
          <a:bodyPr/>
          <a:lstStyle/>
          <a:p>
            <a:r>
              <a:rPr lang="en-US" smtClean="0"/>
              <a:t>Gauge Field gets converted into Fermions through the triangle anomaly.</a:t>
            </a:r>
          </a:p>
          <a:p>
            <a:r>
              <a:rPr lang="en-US" smtClean="0"/>
              <a:t>Gauge field dilutes and Inflation Ends.</a:t>
            </a:r>
          </a:p>
          <a:p>
            <a:r>
              <a:rPr lang="en-US" smtClean="0">
                <a:solidFill>
                  <a:srgbClr val="FF0000"/>
                </a:solidFill>
              </a:rPr>
              <a:t>A Problem: </a:t>
            </a:r>
            <a:r>
              <a:rPr lang="en-US" smtClean="0"/>
              <a:t>Not quite enough matter      			     asymmetry.</a:t>
            </a:r>
          </a:p>
        </p:txBody>
      </p:sp>
      <p:pic>
        <p:nvPicPr>
          <p:cNvPr id="20582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600" y="4800600"/>
            <a:ext cx="30051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9" name="TextBox 5"/>
          <p:cNvSpPr txBox="1">
            <a:spLocks noChangeArrowheads="1"/>
          </p:cNvSpPr>
          <p:nvPr/>
        </p:nvSpPr>
        <p:spPr bwMode="auto">
          <a:xfrm>
            <a:off x="1625600" y="6324600"/>
            <a:ext cx="42481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Observations</a:t>
            </a:r>
          </a:p>
          <a:p>
            <a:r>
              <a:rPr lang="en-US">
                <a:solidFill>
                  <a:srgbClr val="008000"/>
                </a:solidFill>
              </a:rPr>
              <a:t>(WMAP and BBN)</a:t>
            </a:r>
          </a:p>
        </p:txBody>
      </p:sp>
      <p:sp>
        <p:nvSpPr>
          <p:cNvPr id="205832" name="Up-Down Arrow 8"/>
          <p:cNvSpPr>
            <a:spLocks noChangeArrowheads="1"/>
          </p:cNvSpPr>
          <p:nvPr/>
        </p:nvSpPr>
        <p:spPr bwMode="auto">
          <a:xfrm>
            <a:off x="3530600" y="5562600"/>
            <a:ext cx="484188" cy="990600"/>
          </a:xfrm>
          <a:prstGeom prst="upDownArrow">
            <a:avLst>
              <a:gd name="adj1" fmla="val 19611"/>
              <a:gd name="adj2" fmla="val 50049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3800" y="4572000"/>
            <a:ext cx="5638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Up-Down Arrow 8"/>
          <p:cNvSpPr>
            <a:spLocks noChangeArrowheads="1"/>
          </p:cNvSpPr>
          <p:nvPr/>
        </p:nvSpPr>
        <p:spPr bwMode="auto">
          <a:xfrm>
            <a:off x="8331200" y="5715000"/>
            <a:ext cx="484188" cy="990600"/>
          </a:xfrm>
          <a:prstGeom prst="upDownArrow">
            <a:avLst>
              <a:gd name="adj1" fmla="val 19611"/>
              <a:gd name="adj2" fmla="val 50049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0" y="6705600"/>
            <a:ext cx="30051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Up-Down Arrow 8"/>
          <p:cNvSpPr>
            <a:spLocks noChangeArrowheads="1"/>
          </p:cNvSpPr>
          <p:nvPr/>
        </p:nvSpPr>
        <p:spPr bwMode="auto">
          <a:xfrm>
            <a:off x="8407400" y="7620000"/>
            <a:ext cx="484188" cy="990600"/>
          </a:xfrm>
          <a:prstGeom prst="upDownArrow">
            <a:avLst>
              <a:gd name="adj1" fmla="val 19611"/>
              <a:gd name="adj2" fmla="val 50049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07200" y="8763000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Theory!!?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Things to work 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Reheating</a:t>
            </a:r>
          </a:p>
          <a:p>
            <a:r>
              <a:rPr lang="en-US" dirty="0" smtClean="0"/>
              <a:t>Dark Matter Production and </a:t>
            </a:r>
            <a:r>
              <a:rPr lang="en-US" dirty="0" err="1" smtClean="0"/>
              <a:t>Baryogenesis</a:t>
            </a:r>
            <a:endParaRPr lang="en-US" dirty="0" smtClean="0"/>
          </a:p>
          <a:p>
            <a:r>
              <a:rPr lang="en-US" dirty="0" smtClean="0"/>
              <a:t>Relation to Dark Energy</a:t>
            </a:r>
          </a:p>
          <a:p>
            <a:r>
              <a:rPr lang="en-US" dirty="0" smtClean="0"/>
              <a:t>New Observational Signatures (</a:t>
            </a:r>
            <a:r>
              <a:rPr lang="en-US" dirty="0" err="1" smtClean="0"/>
              <a:t>ie</a:t>
            </a:r>
            <a:r>
              <a:rPr lang="en-US" dirty="0" smtClean="0"/>
              <a:t>. Violation of </a:t>
            </a:r>
            <a:r>
              <a:rPr lang="en-US" dirty="0" err="1" smtClean="0"/>
              <a:t>stastical</a:t>
            </a:r>
            <a:r>
              <a:rPr lang="en-US" dirty="0" smtClean="0"/>
              <a:t> isotropy, non-</a:t>
            </a:r>
            <a:r>
              <a:rPr lang="en-US" dirty="0" err="1" smtClean="0"/>
              <a:t>gaussianity</a:t>
            </a:r>
            <a:r>
              <a:rPr lang="en-US" dirty="0" smtClean="0"/>
              <a:t>, parity violation in CMB)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Box 3"/>
          <p:cNvSpPr txBox="1">
            <a:spLocks noChangeArrowheads="1"/>
          </p:cNvSpPr>
          <p:nvPr/>
        </p:nvSpPr>
        <p:spPr bwMode="auto">
          <a:xfrm>
            <a:off x="254000" y="1295400"/>
            <a:ext cx="12598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Potential Observational Effects: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CMB Polarization cross correlation due to Birefringence</a:t>
            </a:r>
          </a:p>
          <a:p>
            <a:r>
              <a:rPr lang="en-US" sz="2400">
                <a:solidFill>
                  <a:srgbClr val="FF0000"/>
                </a:solidFill>
              </a:rPr>
              <a:t>(Caldwell, Gluscevic, Kamionkowski astro-ph 1104.1634)</a:t>
            </a:r>
          </a:p>
        </p:txBody>
      </p:sp>
      <p:pic>
        <p:nvPicPr>
          <p:cNvPr id="206851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00" y="4876800"/>
            <a:ext cx="62436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2" name="TextBox 7"/>
          <p:cNvSpPr txBox="1">
            <a:spLocks noChangeArrowheads="1"/>
          </p:cNvSpPr>
          <p:nvPr/>
        </p:nvSpPr>
        <p:spPr bwMode="auto">
          <a:xfrm>
            <a:off x="482600" y="4267200"/>
            <a:ext cx="56165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dirty="0" err="1"/>
              <a:t>Birefringent</a:t>
            </a:r>
            <a:r>
              <a:rPr lang="en-US" dirty="0"/>
              <a:t> Inflationary </a:t>
            </a:r>
          </a:p>
          <a:p>
            <a:pPr>
              <a:buFontTx/>
              <a:buChar char="-"/>
            </a:pPr>
            <a:r>
              <a:rPr lang="en-US" dirty="0"/>
              <a:t>Gravitational Waves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Lue</a:t>
            </a:r>
            <a:r>
              <a:rPr lang="en-US" sz="2400" dirty="0">
                <a:solidFill>
                  <a:srgbClr val="FF0000"/>
                </a:solidFill>
              </a:rPr>
              <a:t>, Wang, </a:t>
            </a:r>
            <a:r>
              <a:rPr lang="en-US" sz="2400" dirty="0" err="1">
                <a:solidFill>
                  <a:srgbClr val="FF0000"/>
                </a:solidFill>
              </a:rPr>
              <a:t>Kamionkowski</a:t>
            </a:r>
            <a:r>
              <a:rPr lang="en-US" sz="2400" dirty="0">
                <a:solidFill>
                  <a:srgbClr val="FF0000"/>
                </a:solidFill>
              </a:rPr>
              <a:t> ‘03,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Alexander, </a:t>
            </a:r>
            <a:r>
              <a:rPr lang="en-US" sz="2400" dirty="0" err="1">
                <a:solidFill>
                  <a:srgbClr val="FF0000"/>
                </a:solidFill>
              </a:rPr>
              <a:t>Peskin</a:t>
            </a:r>
            <a:r>
              <a:rPr lang="en-US" sz="2400" dirty="0">
                <a:solidFill>
                  <a:srgbClr val="FF0000"/>
                </a:solidFill>
              </a:rPr>
              <a:t>, Sheikh-</a:t>
            </a:r>
            <a:r>
              <a:rPr lang="en-US" sz="2400" dirty="0" err="1">
                <a:solidFill>
                  <a:srgbClr val="FF0000"/>
                </a:solidFill>
              </a:rPr>
              <a:t>Jabbari</a:t>
            </a:r>
            <a:r>
              <a:rPr lang="en-US" sz="2400" dirty="0">
                <a:solidFill>
                  <a:srgbClr val="FF0000"/>
                </a:solidFill>
              </a:rPr>
              <a:t> , PRL ‘05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Alexander, Martin, PRD ‘06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Sorbo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astro</a:t>
            </a:r>
            <a:r>
              <a:rPr lang="en-US" sz="2400" dirty="0">
                <a:solidFill>
                  <a:srgbClr val="FF0000"/>
                </a:solidFill>
              </a:rPr>
              <a:t>-ph</a:t>
            </a:r>
            <a:r>
              <a:rPr lang="en-US" sz="2400" dirty="0" smtClean="0">
                <a:solidFill>
                  <a:srgbClr val="FF0000"/>
                </a:solidFill>
              </a:rPr>
              <a:t> ’11,Maldacena et al, )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06853" name="TextBox 8"/>
          <p:cNvSpPr txBox="1">
            <a:spLocks noChangeArrowheads="1"/>
          </p:cNvSpPr>
          <p:nvPr/>
        </p:nvSpPr>
        <p:spPr bwMode="auto">
          <a:xfrm>
            <a:off x="5969000" y="6629400"/>
            <a:ext cx="1154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GW</a:t>
            </a:r>
          </a:p>
          <a:p>
            <a:r>
              <a:rPr lang="en-US" sz="1800"/>
              <a:t>Amplitude</a:t>
            </a:r>
          </a:p>
        </p:txBody>
      </p:sp>
      <p:sp>
        <p:nvSpPr>
          <p:cNvPr id="206854" name="TextBox 10"/>
          <p:cNvSpPr txBox="1">
            <a:spLocks noChangeArrowheads="1"/>
          </p:cNvSpPr>
          <p:nvPr/>
        </p:nvSpPr>
        <p:spPr bwMode="auto">
          <a:xfrm>
            <a:off x="7264400" y="899160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Parity Coupling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431800"/>
            <a:ext cx="10464800" cy="2438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B21722"/>
                </a:solidFill>
              </a:rPr>
              <a:t>Conclusion &amp; Outlook</a:t>
            </a:r>
          </a:p>
        </p:txBody>
      </p:sp>
      <p:sp>
        <p:nvSpPr>
          <p:cNvPr id="207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0" y="1587500"/>
            <a:ext cx="10464800" cy="8686800"/>
          </a:xfrm>
        </p:spPr>
        <p:txBody>
          <a:bodyPr/>
          <a:lstStyle/>
          <a:p>
            <a:pPr marL="889000" eaLnBrk="1" hangingPunct="1"/>
            <a:r>
              <a:rPr lang="en-US" sz="2800" smtClean="0">
                <a:solidFill>
                  <a:srgbClr val="0476E4"/>
                </a:solidFill>
              </a:rPr>
              <a:t>Inflationary physics resolves problems of Standard Big Bang Scenario.</a:t>
            </a:r>
          </a:p>
          <a:p>
            <a:pPr marL="889000" eaLnBrk="1" hangingPunct="1"/>
            <a:r>
              <a:rPr lang="en-US" sz="2800" smtClean="0">
                <a:solidFill>
                  <a:srgbClr val="0476E4"/>
                </a:solidFill>
              </a:rPr>
              <a:t>Inflation provides a microphysical mechanism for the generation of the observed large scale structure.</a:t>
            </a:r>
          </a:p>
          <a:p>
            <a:pPr marL="889000" eaLnBrk="1" hangingPunct="1"/>
            <a:r>
              <a:rPr lang="en-US" sz="2800" smtClean="0">
                <a:solidFill>
                  <a:srgbClr val="0476E4"/>
                </a:solidFill>
              </a:rPr>
              <a:t>Many fine tunings with scalar field inflation.  Difficult to make contact with nature. Difficult to differentiate between models.</a:t>
            </a:r>
          </a:p>
          <a:p>
            <a:pPr marL="889000" eaLnBrk="1" hangingPunct="1"/>
            <a:r>
              <a:rPr lang="en-US" sz="2800" smtClean="0">
                <a:solidFill>
                  <a:srgbClr val="0476E4"/>
                </a:solidFill>
              </a:rPr>
              <a:t>I Proposed a new model of inflation that fits into the structure of the Standard Model and makes use of novel quantum effect.</a:t>
            </a:r>
          </a:p>
          <a:p>
            <a:pPr marL="889000" eaLnBrk="1" hangingPunct="1"/>
            <a:r>
              <a:rPr lang="en-US" sz="2800" smtClean="0">
                <a:solidFill>
                  <a:srgbClr val="0476E4"/>
                </a:solidFill>
              </a:rPr>
              <a:t>Much to understand and new exciting projects for students to explore (ie. Reheating, Baryogenesis, CMB polarization, Gauge Oscillons, Quantum Cosmology etc.)</a:t>
            </a:r>
          </a:p>
          <a:p>
            <a:pPr marL="889000" eaLnBrk="1" hangingPunct="1">
              <a:buFont typeface="Gill Sans" charset="0"/>
              <a:buNone/>
            </a:pPr>
            <a:endParaRPr lang="en-US" sz="2800" smtClean="0">
              <a:solidFill>
                <a:srgbClr val="0476E4"/>
              </a:solidFill>
            </a:endParaRPr>
          </a:p>
          <a:p>
            <a:pPr marL="889000" eaLnBrk="1" hangingPunct="1"/>
            <a:endParaRPr lang="en-US" sz="2800" smtClean="0">
              <a:solidFill>
                <a:srgbClr val="0476E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992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eaLnBrk="1" hangingPunct="1"/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Predictions of SBB</a:t>
            </a:r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Predicts the formation of light nuclei (BBN) in galaxies (caveat : Baryogenesis)</a:t>
            </a:r>
          </a:p>
          <a:p>
            <a:pPr eaLnBrk="1" hangingPunct="1"/>
            <a:r>
              <a:rPr lang="en-US" smtClean="0"/>
              <a:t>Predicts Hubble Recession Law</a:t>
            </a:r>
          </a:p>
          <a:p>
            <a:pPr eaLnBrk="1" hangingPunct="1"/>
            <a:r>
              <a:rPr lang="en-US" smtClean="0"/>
              <a:t>Predicts Thermal History</a:t>
            </a:r>
          </a:p>
          <a:p>
            <a:pPr eaLnBrk="1" hangingPunct="1"/>
            <a:r>
              <a:rPr lang="en-US" smtClean="0"/>
              <a:t>Predicts the Blackbody nature of the CMB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/>
          </p:nvPr>
        </p:nvSpPr>
        <p:spPr>
          <a:xfrm>
            <a:off x="1168400" y="3048000"/>
            <a:ext cx="10464800" cy="2438400"/>
          </a:xfrm>
        </p:spPr>
        <p:txBody>
          <a:bodyPr/>
          <a:lstStyle/>
          <a:p>
            <a:pPr eaLnBrk="1" hangingPunct="1"/>
            <a:r>
              <a:rPr lang="en-US" smtClean="0"/>
              <a:t>But our Universe</a:t>
            </a:r>
            <a:br>
              <a:rPr lang="en-US" smtClean="0"/>
            </a:br>
            <a:r>
              <a:rPr lang="en-US" smtClean="0"/>
              <a:t>is not smooth and featureless…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6800" y="304800"/>
            <a:ext cx="8928100" cy="916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4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917700"/>
            <a:ext cx="518795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4868" name="Line 3"/>
          <p:cNvSpPr>
            <a:spLocks noChangeShapeType="1"/>
          </p:cNvSpPr>
          <p:nvPr/>
        </p:nvSpPr>
        <p:spPr bwMode="auto">
          <a:xfrm flipH="1">
            <a:off x="2349500" y="2667000"/>
            <a:ext cx="3327400" cy="161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69" name="Rectangle 4"/>
          <p:cNvSpPr>
            <a:spLocks/>
          </p:cNvSpPr>
          <p:nvPr/>
        </p:nvSpPr>
        <p:spPr bwMode="auto">
          <a:xfrm>
            <a:off x="-227013" y="4102100"/>
            <a:ext cx="3503613" cy="196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093B24"/>
                </a:solidFill>
                <a:ea typeface="Gill Sans" charset="0"/>
                <a:cs typeface="Gill Sans" charset="0"/>
              </a:rPr>
              <a:t>Fluctuations grow into galaxies</a:t>
            </a:r>
          </a:p>
        </p:txBody>
      </p:sp>
      <p:sp>
        <p:nvSpPr>
          <p:cNvPr id="164870" name="Rectangle 5"/>
          <p:cNvSpPr>
            <a:spLocks/>
          </p:cNvSpPr>
          <p:nvPr/>
        </p:nvSpPr>
        <p:spPr bwMode="auto">
          <a:xfrm>
            <a:off x="0" y="-82550"/>
            <a:ext cx="4597400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891B1B"/>
                </a:solidFill>
                <a:ea typeface="Gill Sans" charset="0"/>
                <a:cs typeface="Gill Sans" charset="0"/>
              </a:rPr>
              <a:t>What causes these fluctuations?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100" y="1244600"/>
            <a:ext cx="10388600" cy="725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2035" name="Rectangle 2"/>
          <p:cNvSpPr>
            <a:spLocks/>
          </p:cNvSpPr>
          <p:nvPr/>
        </p:nvSpPr>
        <p:spPr bwMode="auto">
          <a:xfrm>
            <a:off x="711200" y="3892550"/>
            <a:ext cx="3467100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040E6E"/>
                </a:solidFill>
                <a:ea typeface="Gill Sans" charset="0"/>
                <a:cs typeface="Gill Sans" charset="0"/>
              </a:rPr>
              <a:t>Standard Big Bang</a:t>
            </a:r>
          </a:p>
        </p:txBody>
      </p:sp>
      <p:sp>
        <p:nvSpPr>
          <p:cNvPr id="172036" name="Line 3"/>
          <p:cNvSpPr>
            <a:spLocks noChangeShapeType="1"/>
          </p:cNvSpPr>
          <p:nvPr/>
        </p:nvSpPr>
        <p:spPr bwMode="auto">
          <a:xfrm rot="10800000">
            <a:off x="3898900" y="4457700"/>
            <a:ext cx="939800" cy="749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7" name="Rectangle 4"/>
          <p:cNvSpPr>
            <a:spLocks/>
          </p:cNvSpPr>
          <p:nvPr/>
        </p:nvSpPr>
        <p:spPr bwMode="auto">
          <a:xfrm>
            <a:off x="7521575" y="254000"/>
            <a:ext cx="307975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Alan Guth ‘81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0" y="1066800"/>
            <a:ext cx="79121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3059" name="Rectangle 2"/>
          <p:cNvSpPr>
            <a:spLocks/>
          </p:cNvSpPr>
          <p:nvPr/>
        </p:nvSpPr>
        <p:spPr bwMode="auto">
          <a:xfrm>
            <a:off x="2679700" y="292100"/>
            <a:ext cx="76454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AA100E"/>
                </a:solidFill>
                <a:ea typeface="Gill Sans" charset="0"/>
                <a:cs typeface="Gill Sans" charset="0"/>
              </a:rPr>
              <a:t>Inflation Solves Horizon Problem</a:t>
            </a:r>
          </a:p>
        </p:txBody>
      </p:sp>
      <p:sp>
        <p:nvSpPr>
          <p:cNvPr id="173060" name="Oval 3"/>
          <p:cNvSpPr>
            <a:spLocks/>
          </p:cNvSpPr>
          <p:nvPr/>
        </p:nvSpPr>
        <p:spPr bwMode="auto">
          <a:xfrm>
            <a:off x="6299200" y="8229600"/>
            <a:ext cx="1270000" cy="4064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1" name="Rectangle 4"/>
          <p:cNvSpPr>
            <a:spLocks/>
          </p:cNvSpPr>
          <p:nvPr/>
        </p:nvSpPr>
        <p:spPr bwMode="auto">
          <a:xfrm>
            <a:off x="1638300" y="7943850"/>
            <a:ext cx="3403600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Tiny piece of space</a:t>
            </a:r>
          </a:p>
        </p:txBody>
      </p:sp>
      <p:sp>
        <p:nvSpPr>
          <p:cNvPr id="173062" name="Line 5"/>
          <p:cNvSpPr>
            <a:spLocks noChangeShapeType="1"/>
          </p:cNvSpPr>
          <p:nvPr/>
        </p:nvSpPr>
        <p:spPr bwMode="auto">
          <a:xfrm flipH="1">
            <a:off x="4470400" y="8597900"/>
            <a:ext cx="1803400" cy="24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3" name="TextBox 6"/>
          <p:cNvSpPr txBox="1">
            <a:spLocks noChangeArrowheads="1"/>
          </p:cNvSpPr>
          <p:nvPr/>
        </p:nvSpPr>
        <p:spPr bwMode="auto">
          <a:xfrm>
            <a:off x="254000" y="2971800"/>
            <a:ext cx="2816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Accomplished by </a:t>
            </a:r>
          </a:p>
          <a:p>
            <a:r>
              <a:rPr lang="en-US" sz="2000">
                <a:solidFill>
                  <a:srgbClr val="0000FF"/>
                </a:solidFill>
              </a:rPr>
              <a:t>Making Gravity ‘repulsive</a:t>
            </a:r>
            <a:r>
              <a:rPr lang="en-US" sz="2000"/>
              <a:t>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12425</TotalTime>
  <Pages>0</Pages>
  <Words>1509</Words>
  <Characters>0</Characters>
  <PresentationFormat>Custom</PresentationFormat>
  <Lines>0</Lines>
  <Paragraphs>216</Paragraphs>
  <Slides>47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Title &amp; Subtitle</vt:lpstr>
      <vt:lpstr>Title &amp; Bullets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- Center</vt:lpstr>
      <vt:lpstr>Title &amp; Bullets - Right</vt:lpstr>
      <vt:lpstr>Title, Bullets &amp; Photo</vt:lpstr>
      <vt:lpstr>Equation</vt:lpstr>
      <vt:lpstr>  Chern-Simons Inflation and Baryogenesis?  </vt:lpstr>
      <vt:lpstr>Collaborators:  Antonino Marciano David Spergel </vt:lpstr>
      <vt:lpstr>Outline </vt:lpstr>
      <vt:lpstr>Slide 4</vt:lpstr>
      <vt:lpstr>Predictions of SBB</vt:lpstr>
      <vt:lpstr>But our Universe is not smooth and featureless…</vt:lpstr>
      <vt:lpstr>Slide 7</vt:lpstr>
      <vt:lpstr>Slide 8</vt:lpstr>
      <vt:lpstr>Slide 9</vt:lpstr>
      <vt:lpstr>The Idea Behind Inflation</vt:lpstr>
      <vt:lpstr> Paradigm Shift:  General Relativity and QFT</vt:lpstr>
      <vt:lpstr>Inflation and The Standard Model: Take 1</vt:lpstr>
      <vt:lpstr>Slow Roll “Chaotic Inflation”</vt:lpstr>
      <vt:lpstr>Scalar Inflation Summary</vt:lpstr>
      <vt:lpstr>Slide 15</vt:lpstr>
      <vt:lpstr>Slide 16</vt:lpstr>
      <vt:lpstr>Open Questions for Inflation</vt:lpstr>
      <vt:lpstr>Slide 18</vt:lpstr>
      <vt:lpstr>Slide 19</vt:lpstr>
      <vt:lpstr>Vector Inflation</vt:lpstr>
      <vt:lpstr>A question lurks</vt:lpstr>
      <vt:lpstr>Slide 22</vt:lpstr>
      <vt:lpstr>Physical Mechanism</vt:lpstr>
      <vt:lpstr>Chern-Simons Inflation</vt:lpstr>
      <vt:lpstr>The Action</vt:lpstr>
      <vt:lpstr>Slide 26</vt:lpstr>
      <vt:lpstr>Isotropy or Not?</vt:lpstr>
      <vt:lpstr>Slide 28</vt:lpstr>
      <vt:lpstr>Slide 29</vt:lpstr>
      <vt:lpstr>Instantiation</vt:lpstr>
      <vt:lpstr>Einstein Equations</vt:lpstr>
      <vt:lpstr>Slide 32</vt:lpstr>
      <vt:lpstr>Slide 33</vt:lpstr>
      <vt:lpstr>Slide 34</vt:lpstr>
      <vt:lpstr>Slide 35</vt:lpstr>
      <vt:lpstr>Solutions</vt:lpstr>
      <vt:lpstr>These equations self-consistently generate an inflationary space-time</vt:lpstr>
      <vt:lpstr>Baryogenesis</vt:lpstr>
      <vt:lpstr>Sakharov Conditions</vt:lpstr>
      <vt:lpstr>Sakharov Loves Inflation (Aexander, Peskin, Sheikh-Jabbari PRL 05,Lyth et. al JCAP 06)</vt:lpstr>
      <vt:lpstr>New Effect: Ending Inflation with Baryon Asymmetry</vt:lpstr>
      <vt:lpstr>Slide 42</vt:lpstr>
      <vt:lpstr>Things to work on</vt:lpstr>
      <vt:lpstr>Slide 44</vt:lpstr>
      <vt:lpstr>Conclusion &amp; Outlook</vt:lpstr>
      <vt:lpstr>Slide 46</vt:lpstr>
      <vt:lpstr>Slide 47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Can Cosmic Inflation result from real physics  </dc:title>
  <dc:subject/>
  <dc:creator/>
  <cp:keywords/>
  <dc:description/>
  <cp:lastModifiedBy>Stephon Alexander</cp:lastModifiedBy>
  <cp:revision>29</cp:revision>
  <cp:lastPrinted>2011-05-13T18:43:56Z</cp:lastPrinted>
  <dcterms:created xsi:type="dcterms:W3CDTF">2011-09-13T16:05:36Z</dcterms:created>
  <dcterms:modified xsi:type="dcterms:W3CDTF">2011-09-13T17:16:57Z</dcterms:modified>
</cp:coreProperties>
</file>