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92" r:id="rId2"/>
    <p:sldId id="262" r:id="rId3"/>
    <p:sldId id="257" r:id="rId4"/>
    <p:sldId id="258" r:id="rId5"/>
    <p:sldId id="289" r:id="rId6"/>
    <p:sldId id="265" r:id="rId7"/>
    <p:sldId id="271" r:id="rId8"/>
    <p:sldId id="309" r:id="rId9"/>
    <p:sldId id="310" r:id="rId10"/>
    <p:sldId id="307" r:id="rId11"/>
    <p:sldId id="283" r:id="rId12"/>
    <p:sldId id="304" r:id="rId13"/>
    <p:sldId id="303" r:id="rId14"/>
    <p:sldId id="308" r:id="rId15"/>
    <p:sldId id="288" r:id="rId16"/>
    <p:sldId id="282" r:id="rId17"/>
    <p:sldId id="296" r:id="rId18"/>
    <p:sldId id="266" r:id="rId19"/>
    <p:sldId id="306" r:id="rId20"/>
    <p:sldId id="287" r:id="rId21"/>
    <p:sldId id="286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0FF"/>
    <a:srgbClr val="E4FF86"/>
    <a:srgbClr val="FDFFCE"/>
    <a:srgbClr val="FAFFD6"/>
    <a:srgbClr val="FFF495"/>
    <a:srgbClr val="68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95" d="100"/>
          <a:sy n="95" d="100"/>
        </p:scale>
        <p:origin x="-6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2E07D-DA83-9146-BA0B-FC94251783CB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72C8A-283B-4441-ACD9-582ACE669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6B8C-0F77-F442-9C62-2D039D08BAA6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6B8C-0F77-F442-9C62-2D039D08BAA6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6B8C-0F77-F442-9C62-2D039D08BAA6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6B8C-0F77-F442-9C62-2D039D08BAA6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6B8C-0F77-F442-9C62-2D039D08BAA6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6B8C-0F77-F442-9C62-2D039D08BAA6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6B8C-0F77-F442-9C62-2D039D08BAA6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6B8C-0F77-F442-9C62-2D039D08BAA6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6B8C-0F77-F442-9C62-2D039D08BAA6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6B8C-0F77-F442-9C62-2D039D08BAA6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6B8C-0F77-F442-9C62-2D039D08BAA6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76B8C-0F77-F442-9C62-2D039D08BAA6}" type="datetimeFigureOut">
              <a:rPr lang="en-US" smtClean="0"/>
              <a:pPr/>
              <a:t>9/16/2011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75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df"/><Relationship Id="rId5" Type="http://schemas.openxmlformats.org/officeDocument/2006/relationships/image" Target="../media/image39.png"/><Relationship Id="rId4" Type="http://schemas.openxmlformats.org/officeDocument/2006/relationships/image" Target="../media/image77.pd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df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8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df"/><Relationship Id="rId5" Type="http://schemas.openxmlformats.org/officeDocument/2006/relationships/image" Target="../media/image42.png"/><Relationship Id="rId4" Type="http://schemas.openxmlformats.org/officeDocument/2006/relationships/image" Target="../media/image83.pdf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df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9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df"/><Relationship Id="rId5" Type="http://schemas.openxmlformats.org/officeDocument/2006/relationships/image" Target="../media/image48.png"/><Relationship Id="rId4" Type="http://schemas.openxmlformats.org/officeDocument/2006/relationships/image" Target="../media/image93.pdf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df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97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df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image" Target="../media/image105.pdf"/><Relationship Id="rId4" Type="http://schemas.openxmlformats.org/officeDocument/2006/relationships/image" Target="../media/image99.pdf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df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107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df"/><Relationship Id="rId5" Type="http://schemas.openxmlformats.org/officeDocument/2006/relationships/image" Target="../media/image56.png"/><Relationship Id="rId4" Type="http://schemas.openxmlformats.org/officeDocument/2006/relationships/image" Target="../media/image109.pdf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image" Target="../media/image115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df"/><Relationship Id="rId5" Type="http://schemas.openxmlformats.org/officeDocument/2006/relationships/image" Target="../media/image60.png"/><Relationship Id="rId4" Type="http://schemas.openxmlformats.org/officeDocument/2006/relationships/image" Target="../media/image117.pd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22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124.pd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df"/><Relationship Id="rId13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7.png"/><Relationship Id="rId12" Type="http://schemas.openxmlformats.org/officeDocument/2006/relationships/image" Target="../media/image136.pdf"/><Relationship Id="rId2" Type="http://schemas.openxmlformats.org/officeDocument/2006/relationships/image" Target="../media/image126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df"/><Relationship Id="rId11" Type="http://schemas.openxmlformats.org/officeDocument/2006/relationships/image" Target="../media/image69.png"/><Relationship Id="rId5" Type="http://schemas.openxmlformats.org/officeDocument/2006/relationships/image" Target="../media/image66.png"/><Relationship Id="rId10" Type="http://schemas.openxmlformats.org/officeDocument/2006/relationships/image" Target="../media/image134.pdf"/><Relationship Id="rId4" Type="http://schemas.openxmlformats.org/officeDocument/2006/relationships/image" Target="../media/image128.pdf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df"/><Relationship Id="rId13" Type="http://schemas.openxmlformats.org/officeDocument/2006/relationships/image" Target="../media/image76.png"/><Relationship Id="rId18" Type="http://schemas.openxmlformats.org/officeDocument/2006/relationships/image" Target="../media/image154.pdf"/><Relationship Id="rId3" Type="http://schemas.openxmlformats.org/officeDocument/2006/relationships/image" Target="../media/image71.png"/><Relationship Id="rId21" Type="http://schemas.openxmlformats.org/officeDocument/2006/relationships/image" Target="../media/image80.png"/><Relationship Id="rId7" Type="http://schemas.openxmlformats.org/officeDocument/2006/relationships/image" Target="../media/image73.png"/><Relationship Id="rId12" Type="http://schemas.openxmlformats.org/officeDocument/2006/relationships/image" Target="../media/image148.pdf"/><Relationship Id="rId17" Type="http://schemas.openxmlformats.org/officeDocument/2006/relationships/image" Target="../media/image78.png"/><Relationship Id="rId2" Type="http://schemas.openxmlformats.org/officeDocument/2006/relationships/image" Target="../media/image138.pdf"/><Relationship Id="rId16" Type="http://schemas.openxmlformats.org/officeDocument/2006/relationships/image" Target="../media/image152.pdf"/><Relationship Id="rId20" Type="http://schemas.openxmlformats.org/officeDocument/2006/relationships/image" Target="../media/image156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df"/><Relationship Id="rId11" Type="http://schemas.openxmlformats.org/officeDocument/2006/relationships/image" Target="../media/image75.png"/><Relationship Id="rId5" Type="http://schemas.openxmlformats.org/officeDocument/2006/relationships/image" Target="../media/image72.png"/><Relationship Id="rId15" Type="http://schemas.openxmlformats.org/officeDocument/2006/relationships/image" Target="../media/image77.png"/><Relationship Id="rId10" Type="http://schemas.openxmlformats.org/officeDocument/2006/relationships/image" Target="../media/image146.pdf"/><Relationship Id="rId19" Type="http://schemas.openxmlformats.org/officeDocument/2006/relationships/image" Target="../media/image79.png"/><Relationship Id="rId4" Type="http://schemas.openxmlformats.org/officeDocument/2006/relationships/image" Target="../media/image140.pdf"/><Relationship Id="rId9" Type="http://schemas.openxmlformats.org/officeDocument/2006/relationships/image" Target="../media/image74.png"/><Relationship Id="rId14" Type="http://schemas.openxmlformats.org/officeDocument/2006/relationships/image" Target="../media/image150.pd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df"/><Relationship Id="rId13" Type="http://schemas.openxmlformats.org/officeDocument/2006/relationships/image" Target="../media/image79.png"/><Relationship Id="rId18" Type="http://schemas.openxmlformats.org/officeDocument/2006/relationships/image" Target="../media/image168.pdf"/><Relationship Id="rId3" Type="http://schemas.openxmlformats.org/officeDocument/2006/relationships/image" Target="../media/image81.png"/><Relationship Id="rId21" Type="http://schemas.openxmlformats.org/officeDocument/2006/relationships/image" Target="../media/image87.png"/><Relationship Id="rId7" Type="http://schemas.openxmlformats.org/officeDocument/2006/relationships/image" Target="../media/image83.png"/><Relationship Id="rId12" Type="http://schemas.openxmlformats.org/officeDocument/2006/relationships/image" Target="../media/image154.pdf"/><Relationship Id="rId17" Type="http://schemas.openxmlformats.org/officeDocument/2006/relationships/image" Target="../media/image85.png"/><Relationship Id="rId2" Type="http://schemas.openxmlformats.org/officeDocument/2006/relationships/image" Target="../media/image158.pdf"/><Relationship Id="rId16" Type="http://schemas.openxmlformats.org/officeDocument/2006/relationships/image" Target="../media/image166.pdf"/><Relationship Id="rId20" Type="http://schemas.openxmlformats.org/officeDocument/2006/relationships/image" Target="../media/image170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df"/><Relationship Id="rId11" Type="http://schemas.openxmlformats.org/officeDocument/2006/relationships/image" Target="../media/image78.png"/><Relationship Id="rId5" Type="http://schemas.openxmlformats.org/officeDocument/2006/relationships/image" Target="../media/image82.png"/><Relationship Id="rId15" Type="http://schemas.openxmlformats.org/officeDocument/2006/relationships/image" Target="../media/image80.png"/><Relationship Id="rId10" Type="http://schemas.openxmlformats.org/officeDocument/2006/relationships/image" Target="../media/image152.pdf"/><Relationship Id="rId19" Type="http://schemas.openxmlformats.org/officeDocument/2006/relationships/image" Target="../media/image86.png"/><Relationship Id="rId4" Type="http://schemas.openxmlformats.org/officeDocument/2006/relationships/image" Target="../media/image160.pdf"/><Relationship Id="rId9" Type="http://schemas.openxmlformats.org/officeDocument/2006/relationships/image" Target="../media/image84.png"/><Relationship Id="rId14" Type="http://schemas.openxmlformats.org/officeDocument/2006/relationships/image" Target="../media/image156.pd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df"/><Relationship Id="rId13" Type="http://schemas.openxmlformats.org/officeDocument/2006/relationships/image" Target="../media/image6.png"/><Relationship Id="rId18" Type="http://schemas.openxmlformats.org/officeDocument/2006/relationships/image" Target="../media/image17.pd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1.pdf"/><Relationship Id="rId17" Type="http://schemas.openxmlformats.org/officeDocument/2006/relationships/image" Target="../media/image8.png"/><Relationship Id="rId2" Type="http://schemas.openxmlformats.org/officeDocument/2006/relationships/image" Target="../media/image1.pdf"/><Relationship Id="rId16" Type="http://schemas.openxmlformats.org/officeDocument/2006/relationships/image" Target="../media/image15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df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9.pdf"/><Relationship Id="rId19" Type="http://schemas.openxmlformats.org/officeDocument/2006/relationships/image" Target="../media/image9.png"/><Relationship Id="rId4" Type="http://schemas.openxmlformats.org/officeDocument/2006/relationships/image" Target="../media/image3.pdf"/><Relationship Id="rId9" Type="http://schemas.openxmlformats.org/officeDocument/2006/relationships/image" Target="../media/image4.png"/><Relationship Id="rId14" Type="http://schemas.openxmlformats.org/officeDocument/2006/relationships/image" Target="../media/image13.pd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df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29.pdf"/><Relationship Id="rId2" Type="http://schemas.openxmlformats.org/officeDocument/2006/relationships/image" Target="../media/image19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df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27.pdf"/><Relationship Id="rId4" Type="http://schemas.openxmlformats.org/officeDocument/2006/relationships/image" Target="../media/image21.pd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df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3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df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39.pdf"/><Relationship Id="rId4" Type="http://schemas.openxmlformats.org/officeDocument/2006/relationships/image" Target="../media/image33.pdf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df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51.pdf"/><Relationship Id="rId2" Type="http://schemas.openxmlformats.org/officeDocument/2006/relationships/image" Target="../media/image4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df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image" Target="../media/image49.pdf"/><Relationship Id="rId4" Type="http://schemas.openxmlformats.org/officeDocument/2006/relationships/image" Target="../media/image43.pdf"/><Relationship Id="rId9" Type="http://schemas.openxmlformats.org/officeDocument/2006/relationships/image" Target="../media/image24.png"/><Relationship Id="rId14" Type="http://schemas.openxmlformats.org/officeDocument/2006/relationships/image" Target="../media/image53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55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df"/><Relationship Id="rId5" Type="http://schemas.openxmlformats.org/officeDocument/2006/relationships/image" Target="../media/image29.png"/><Relationship Id="rId4" Type="http://schemas.openxmlformats.org/officeDocument/2006/relationships/image" Target="../media/image57.pd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df"/><Relationship Id="rId13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12" Type="http://schemas.openxmlformats.org/officeDocument/2006/relationships/image" Target="../media/image69.pdf"/><Relationship Id="rId17" Type="http://schemas.openxmlformats.org/officeDocument/2006/relationships/image" Target="../media/image37.png"/><Relationship Id="rId2" Type="http://schemas.openxmlformats.org/officeDocument/2006/relationships/image" Target="../media/image61.pdf"/><Relationship Id="rId16" Type="http://schemas.openxmlformats.org/officeDocument/2006/relationships/image" Target="../media/image73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df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5" Type="http://schemas.openxmlformats.org/officeDocument/2006/relationships/image" Target="../media/image36.png"/><Relationship Id="rId10" Type="http://schemas.openxmlformats.org/officeDocument/2006/relationships/image" Target="../media/image67.pdf"/><Relationship Id="rId4" Type="http://schemas.openxmlformats.org/officeDocument/2006/relationships/image" Target="../media/image57.pdf"/><Relationship Id="rId9" Type="http://schemas.openxmlformats.org/officeDocument/2006/relationships/image" Target="../media/image33.png"/><Relationship Id="rId14" Type="http://schemas.openxmlformats.org/officeDocument/2006/relationships/image" Target="../media/image71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041" y="1179255"/>
            <a:ext cx="84551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kern="1400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GRAVITATIONAL BREMSSTRAHLUNG IN</a:t>
            </a:r>
          </a:p>
          <a:p>
            <a:pPr algn="ctr"/>
            <a:r>
              <a:rPr lang="en-US" sz="4000" b="1" kern="1400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ULTRA-PLANCKIAN COLLISIONS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4837093"/>
            <a:ext cx="28961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Theodore Tomaras</a:t>
            </a:r>
          </a:p>
          <a:p>
            <a:r>
              <a:rPr lang="en-US" sz="2800" dirty="0" smtClean="0"/>
              <a:t>University of Crete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8774" y="990600"/>
            <a:ext cx="5485962" cy="12430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76200"/>
            <a:ext cx="3086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LOCAL SOURCE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5181600" y="1308637"/>
            <a:ext cx="3859858" cy="2653763"/>
            <a:chOff x="2263838" y="4041657"/>
            <a:chExt cx="3859858" cy="2653763"/>
          </a:xfrm>
          <a:solidFill>
            <a:schemeClr val="bg1"/>
          </a:solidFill>
        </p:grpSpPr>
        <p:sp>
          <p:nvSpPr>
            <p:cNvPr id="36" name="TextBox 35"/>
            <p:cNvSpPr txBox="1"/>
            <p:nvPr/>
          </p:nvSpPr>
          <p:spPr>
            <a:xfrm>
              <a:off x="3200400" y="5581641"/>
              <a:ext cx="750025" cy="46166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</a:t>
              </a:r>
              <a:r>
                <a:rPr lang="en-US" sz="2400" dirty="0" err="1" smtClean="0"/>
                <a:t>p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l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263838" y="5106988"/>
              <a:ext cx="3276600" cy="158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286000" y="6553200"/>
              <a:ext cx="3276600" cy="158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>
              <a:off x="3058640" y="5111203"/>
              <a:ext cx="225314" cy="1461038"/>
            </a:xfrm>
            <a:custGeom>
              <a:avLst/>
              <a:gdLst>
                <a:gd name="connsiteX0" fmla="*/ 31862 w 225314"/>
                <a:gd name="connsiteY0" fmla="*/ 0 h 1461038"/>
                <a:gd name="connsiteX1" fmla="*/ 182072 w 225314"/>
                <a:gd name="connsiteY1" fmla="*/ 204819 h 1461038"/>
                <a:gd name="connsiteX2" fmla="*/ 18207 w 225314"/>
                <a:gd name="connsiteY2" fmla="*/ 382328 h 1461038"/>
                <a:gd name="connsiteX3" fmla="*/ 168416 w 225314"/>
                <a:gd name="connsiteY3" fmla="*/ 573491 h 1461038"/>
                <a:gd name="connsiteX4" fmla="*/ 18207 w 225314"/>
                <a:gd name="connsiteY4" fmla="*/ 751001 h 1461038"/>
                <a:gd name="connsiteX5" fmla="*/ 182072 w 225314"/>
                <a:gd name="connsiteY5" fmla="*/ 901201 h 1461038"/>
                <a:gd name="connsiteX6" fmla="*/ 4552 w 225314"/>
                <a:gd name="connsiteY6" fmla="*/ 1078710 h 1461038"/>
                <a:gd name="connsiteX7" fmla="*/ 209383 w 225314"/>
                <a:gd name="connsiteY7" fmla="*/ 1228910 h 1461038"/>
                <a:gd name="connsiteX8" fmla="*/ 100139 w 225314"/>
                <a:gd name="connsiteY8" fmla="*/ 1461038 h 1461038"/>
                <a:gd name="connsiteX9" fmla="*/ 100139 w 225314"/>
                <a:gd name="connsiteY9" fmla="*/ 1461038 h 146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314" h="1461038">
                  <a:moveTo>
                    <a:pt x="31862" y="0"/>
                  </a:moveTo>
                  <a:cubicBezTo>
                    <a:pt x="108105" y="70549"/>
                    <a:pt x="184348" y="141098"/>
                    <a:pt x="182072" y="204819"/>
                  </a:cubicBezTo>
                  <a:cubicBezTo>
                    <a:pt x="179796" y="268540"/>
                    <a:pt x="20483" y="320883"/>
                    <a:pt x="18207" y="382328"/>
                  </a:cubicBezTo>
                  <a:cubicBezTo>
                    <a:pt x="15931" y="443773"/>
                    <a:pt x="168416" y="512046"/>
                    <a:pt x="168416" y="573491"/>
                  </a:cubicBezTo>
                  <a:cubicBezTo>
                    <a:pt x="168416" y="634936"/>
                    <a:pt x="15931" y="696383"/>
                    <a:pt x="18207" y="751001"/>
                  </a:cubicBezTo>
                  <a:cubicBezTo>
                    <a:pt x="20483" y="805619"/>
                    <a:pt x="184348" y="846583"/>
                    <a:pt x="182072" y="901201"/>
                  </a:cubicBezTo>
                  <a:cubicBezTo>
                    <a:pt x="179796" y="955819"/>
                    <a:pt x="0" y="1024092"/>
                    <a:pt x="4552" y="1078710"/>
                  </a:cubicBezTo>
                  <a:cubicBezTo>
                    <a:pt x="9104" y="1133328"/>
                    <a:pt x="193452" y="1165189"/>
                    <a:pt x="209383" y="1228910"/>
                  </a:cubicBezTo>
                  <a:cubicBezTo>
                    <a:pt x="225314" y="1292631"/>
                    <a:pt x="100139" y="1461038"/>
                    <a:pt x="100139" y="1461038"/>
                  </a:cubicBezTo>
                  <a:lnTo>
                    <a:pt x="100139" y="1461038"/>
                  </a:lnTo>
                </a:path>
              </a:pathLst>
            </a:cu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 flipH="1" flipV="1">
              <a:off x="4121420" y="4187438"/>
              <a:ext cx="977363" cy="838201"/>
            </a:xfrm>
            <a:prstGeom prst="line">
              <a:avLst/>
            </a:prstGeom>
            <a:grpFill/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923391" y="4041657"/>
              <a:ext cx="819305" cy="46166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</a:t>
              </a:r>
              <a:r>
                <a:rPr lang="en-US" sz="2400" dirty="0" err="1" smtClean="0"/>
                <a:t>k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n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62600" y="4800600"/>
              <a:ext cx="471503" cy="52322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m</a:t>
              </a:r>
              <a:endParaRPr lang="en-US" sz="2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62600" y="6172200"/>
              <a:ext cx="561096" cy="52322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m</a:t>
              </a:r>
              <a:r>
                <a:rPr lang="en-US" sz="2800" dirty="0" smtClean="0"/>
                <a:t>’</a:t>
              </a:r>
              <a:endParaRPr lang="en-US" sz="2800" dirty="0"/>
            </a:p>
          </p:txBody>
        </p:sp>
      </p:grpSp>
      <p:pic>
        <p:nvPicPr>
          <p:cNvPr id="23" name="Picture 2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4343400"/>
            <a:ext cx="8623300" cy="91922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82600" y="5752475"/>
            <a:ext cx="6223000" cy="87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712" y="0"/>
            <a:ext cx="777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COUNTING POWERS OF </a:t>
            </a:r>
            <a:r>
              <a:rPr lang="el-GR" sz="3600" b="1" dirty="0" smtClean="0">
                <a:solidFill>
                  <a:srgbClr val="FF0000"/>
                </a:solidFill>
              </a:rPr>
              <a:t>γ</a:t>
            </a:r>
            <a:r>
              <a:rPr lang="en-US" sz="2800" b="1" dirty="0" smtClean="0">
                <a:solidFill>
                  <a:srgbClr val="FF0000"/>
                </a:solidFill>
              </a:rPr>
              <a:t> IN THE EMITTED ENERGY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863" y="762000"/>
            <a:ext cx="4733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FROM THE LOCAL CURRENT ALONE: 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410200" y="798209"/>
            <a:ext cx="1447800" cy="42099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1212" y="3098800"/>
            <a:ext cx="8457989" cy="3606800"/>
            <a:chOff x="381212" y="3098800"/>
            <a:chExt cx="8457989" cy="3606800"/>
          </a:xfrm>
        </p:grpSpPr>
        <p:sp>
          <p:nvSpPr>
            <p:cNvPr id="19" name="TextBox 18"/>
            <p:cNvSpPr txBox="1"/>
            <p:nvPr/>
          </p:nvSpPr>
          <p:spPr>
            <a:xfrm>
              <a:off x="381212" y="3276600"/>
              <a:ext cx="19047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</a:rPr>
                <a:t>THE EMITTED </a:t>
              </a:r>
            </a:p>
            <a:p>
              <a:r>
                <a:rPr lang="en-US" sz="2400" b="1" dirty="0" smtClean="0">
                  <a:solidFill>
                    <a:srgbClr val="008000"/>
                  </a:solidFill>
                </a:rPr>
                <a:t>ENERGY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  <p:pic>
          <p:nvPicPr>
            <p:cNvPr id="20" name="Picture 19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743200" y="3098800"/>
              <a:ext cx="6096001" cy="3606800"/>
            </a:xfrm>
            <a:prstGeom prst="rect">
              <a:avLst/>
            </a:prstGeom>
          </p:spPr>
        </p:pic>
      </p:grpSp>
      <p:pic>
        <p:nvPicPr>
          <p:cNvPr id="21" name="Picture 2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231900" y="1689100"/>
            <a:ext cx="6464300" cy="977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239000" y="839521"/>
            <a:ext cx="1282700" cy="379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295400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and angular distributions - GRAPHS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927100"/>
            <a:ext cx="8712200" cy="500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6248400"/>
            <a:ext cx="4376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Angular distribution of </a:t>
            </a:r>
            <a:r>
              <a:rPr lang="en-US" dirty="0" err="1" smtClean="0"/>
              <a:t>E</a:t>
            </a:r>
            <a:r>
              <a:rPr lang="en-US" sz="2400" baseline="30000" dirty="0" err="1" smtClean="0"/>
              <a:t>z</a:t>
            </a:r>
            <a:r>
              <a:rPr lang="en-US" sz="2400" baseline="30000" dirty="0" smtClean="0"/>
              <a:t>’</a:t>
            </a:r>
            <a:r>
              <a:rPr lang="en-US" dirty="0" smtClean="0"/>
              <a:t> in D=4 for </a:t>
            </a:r>
            <a:r>
              <a:rPr lang="el-GR" dirty="0" smtClean="0"/>
              <a:t>γ</a:t>
            </a:r>
            <a:r>
              <a:rPr lang="en-US" dirty="0" smtClean="0"/>
              <a:t>=1000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819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52400"/>
            <a:ext cx="7907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frequency and angular distributions are very well localized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7924800" cy="500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1172210"/>
            <a:ext cx="3033098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distribution of </a:t>
            </a:r>
            <a:r>
              <a:rPr lang="en-US" dirty="0" err="1" smtClean="0"/>
              <a:t>E</a:t>
            </a:r>
            <a:r>
              <a:rPr lang="en-US" sz="2800" baseline="30000" dirty="0" err="1" smtClean="0"/>
              <a:t>z</a:t>
            </a:r>
            <a:r>
              <a:rPr lang="en-US" dirty="0" smtClean="0"/>
              <a:t> in </a:t>
            </a:r>
            <a:endParaRPr lang="el-GR" dirty="0" smtClean="0"/>
          </a:p>
          <a:p>
            <a:r>
              <a:rPr lang="en-US" dirty="0" smtClean="0"/>
              <a:t>D=7 and for </a:t>
            </a:r>
            <a:r>
              <a:rPr lang="el-GR" dirty="0" smtClean="0"/>
              <a:t>γ</a:t>
            </a:r>
            <a:r>
              <a:rPr lang="en-US" dirty="0" smtClean="0"/>
              <a:t>=1000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6438" y="5638800"/>
            <a:ext cx="32789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…so it is simple to obtain </a:t>
            </a:r>
            <a:endParaRPr lang="el-GR" sz="2400" dirty="0" smtClean="0"/>
          </a:p>
          <a:p>
            <a:r>
              <a:rPr lang="en-US" sz="2400" dirty="0" smtClean="0"/>
              <a:t>the powers of </a:t>
            </a:r>
            <a:r>
              <a:rPr lang="el-GR" sz="3600" dirty="0" smtClean="0"/>
              <a:t>γ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3911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NON-LOCAL SOURCE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2971800"/>
            <a:ext cx="4876800" cy="82831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2400" y="4331859"/>
            <a:ext cx="2808287" cy="77354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524095" y="5638800"/>
            <a:ext cx="5254626" cy="682372"/>
          </a:xfrm>
          <a:prstGeom prst="rect">
            <a:avLst/>
          </a:prstGeom>
        </p:spPr>
      </p:pic>
      <p:grpSp>
        <p:nvGrpSpPr>
          <p:cNvPr id="2" name="Group 21"/>
          <p:cNvGrpSpPr/>
          <p:nvPr/>
        </p:nvGrpSpPr>
        <p:grpSpPr>
          <a:xfrm>
            <a:off x="5181600" y="1676400"/>
            <a:ext cx="3990096" cy="2698520"/>
            <a:chOff x="429504" y="1981200"/>
            <a:chExt cx="3990096" cy="269852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29504" y="2514600"/>
              <a:ext cx="3505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29504" y="4648200"/>
              <a:ext cx="3505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963698" y="3048794"/>
              <a:ext cx="1065212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495510" y="3582194"/>
              <a:ext cx="2028585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1370973" y="3582803"/>
              <a:ext cx="291315" cy="1096917"/>
            </a:xfrm>
            <a:custGeom>
              <a:avLst/>
              <a:gdLst>
                <a:gd name="connsiteX0" fmla="*/ 134278 w 291315"/>
                <a:gd name="connsiteY0" fmla="*/ 0 h 1096917"/>
                <a:gd name="connsiteX1" fmla="*/ 270832 w 291315"/>
                <a:gd name="connsiteY1" fmla="*/ 191164 h 1096917"/>
                <a:gd name="connsiteX2" fmla="*/ 11379 w 291315"/>
                <a:gd name="connsiteY2" fmla="*/ 286746 h 1096917"/>
                <a:gd name="connsiteX3" fmla="*/ 284488 w 291315"/>
                <a:gd name="connsiteY3" fmla="*/ 450601 h 1096917"/>
                <a:gd name="connsiteX4" fmla="*/ 11379 w 291315"/>
                <a:gd name="connsiteY4" fmla="*/ 573492 h 1096917"/>
                <a:gd name="connsiteX5" fmla="*/ 284488 w 291315"/>
                <a:gd name="connsiteY5" fmla="*/ 737346 h 1096917"/>
                <a:gd name="connsiteX6" fmla="*/ 11379 w 291315"/>
                <a:gd name="connsiteY6" fmla="*/ 860237 h 1096917"/>
                <a:gd name="connsiteX7" fmla="*/ 216211 w 291315"/>
                <a:gd name="connsiteY7" fmla="*/ 1065056 h 1096917"/>
                <a:gd name="connsiteX8" fmla="*/ 161589 w 291315"/>
                <a:gd name="connsiteY8" fmla="*/ 1051401 h 109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315" h="1096917">
                  <a:moveTo>
                    <a:pt x="134278" y="0"/>
                  </a:moveTo>
                  <a:cubicBezTo>
                    <a:pt x="212796" y="71686"/>
                    <a:pt x="291315" y="143373"/>
                    <a:pt x="270832" y="191164"/>
                  </a:cubicBezTo>
                  <a:cubicBezTo>
                    <a:pt x="250349" y="238955"/>
                    <a:pt x="9103" y="243507"/>
                    <a:pt x="11379" y="286746"/>
                  </a:cubicBezTo>
                  <a:cubicBezTo>
                    <a:pt x="13655" y="329985"/>
                    <a:pt x="284488" y="402810"/>
                    <a:pt x="284488" y="450601"/>
                  </a:cubicBezTo>
                  <a:cubicBezTo>
                    <a:pt x="284488" y="498392"/>
                    <a:pt x="11379" y="525701"/>
                    <a:pt x="11379" y="573492"/>
                  </a:cubicBezTo>
                  <a:cubicBezTo>
                    <a:pt x="11379" y="621283"/>
                    <a:pt x="284488" y="689555"/>
                    <a:pt x="284488" y="737346"/>
                  </a:cubicBezTo>
                  <a:cubicBezTo>
                    <a:pt x="284488" y="785137"/>
                    <a:pt x="22758" y="805619"/>
                    <a:pt x="11379" y="860237"/>
                  </a:cubicBezTo>
                  <a:cubicBezTo>
                    <a:pt x="0" y="914855"/>
                    <a:pt x="191176" y="1033195"/>
                    <a:pt x="216211" y="1065056"/>
                  </a:cubicBezTo>
                  <a:cubicBezTo>
                    <a:pt x="241246" y="1096917"/>
                    <a:pt x="161589" y="1051401"/>
                    <a:pt x="161589" y="1051401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24095" y="3276600"/>
              <a:ext cx="819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</a:t>
              </a:r>
              <a:r>
                <a:rPr lang="en-US" sz="2400" dirty="0" err="1" smtClean="0"/>
                <a:t>k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n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96304" y="2814935"/>
              <a:ext cx="1240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</a:t>
              </a:r>
              <a:r>
                <a:rPr lang="en-US" sz="2400" dirty="0" err="1" smtClean="0"/>
                <a:t>p-k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l-n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27811" y="3881735"/>
              <a:ext cx="7500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</a:t>
              </a:r>
              <a:r>
                <a:rPr lang="en-US" sz="2400" dirty="0" err="1" smtClean="0"/>
                <a:t>p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l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71897" y="2362200"/>
              <a:ext cx="471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m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58504" y="4114800"/>
              <a:ext cx="5610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m</a:t>
              </a:r>
              <a:r>
                <a:rPr lang="en-US" sz="2800" dirty="0" smtClean="0"/>
                <a:t>’</a:t>
              </a:r>
              <a:endParaRPr lang="en-U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0973" y="1981200"/>
              <a:ext cx="3000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f</a:t>
              </a:r>
              <a:endParaRPr lang="en-US" sz="2800" dirty="0"/>
            </a:p>
          </p:txBody>
        </p:sp>
      </p:grpSp>
      <p:pic>
        <p:nvPicPr>
          <p:cNvPr id="23" name="Picture 2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52400" y="1313469"/>
            <a:ext cx="5410200" cy="362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8119" y="177224"/>
            <a:ext cx="51205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DESTRUCTIVE INTERFERENCE</a:t>
            </a:r>
            <a:endParaRPr lang="en-US" sz="3200" b="1" dirty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" y="1206500"/>
            <a:ext cx="4572000" cy="469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083300" y="1206500"/>
            <a:ext cx="2832100" cy="4699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4800" y="2143780"/>
            <a:ext cx="8686800" cy="1894820"/>
            <a:chOff x="304800" y="2143780"/>
            <a:chExt cx="8686800" cy="1894820"/>
          </a:xfrm>
        </p:grpSpPr>
        <p:pic>
          <p:nvPicPr>
            <p:cNvPr id="10" name="Picture 9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04800" y="3393122"/>
              <a:ext cx="8686800" cy="645478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380440" y="2143780"/>
              <a:ext cx="7518960" cy="523220"/>
              <a:chOff x="380440" y="2143780"/>
              <a:chExt cx="7518960" cy="52322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80440" y="2143780"/>
                <a:ext cx="2225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In the regime:</a:t>
                </a:r>
                <a:endParaRPr lang="en-US" sz="2800" dirty="0"/>
              </a:p>
            </p:txBody>
          </p:sp>
          <p:pic>
            <p:nvPicPr>
              <p:cNvPr id="18" name="Picture 17" descr="latex-image-1.pdf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3505200" y="2146300"/>
                <a:ext cx="4394200" cy="520700"/>
              </a:xfrm>
              <a:prstGeom prst="rect">
                <a:avLst/>
              </a:prstGeom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304800" y="4684693"/>
            <a:ext cx="8839200" cy="1796772"/>
            <a:chOff x="304800" y="4684693"/>
            <a:chExt cx="8839200" cy="1796772"/>
          </a:xfrm>
        </p:grpSpPr>
        <p:sp>
          <p:nvSpPr>
            <p:cNvPr id="12" name="TextBox 11"/>
            <p:cNvSpPr txBox="1"/>
            <p:nvPr/>
          </p:nvSpPr>
          <p:spPr>
            <a:xfrm>
              <a:off x="3886200" y="4684693"/>
              <a:ext cx="5257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The terms of O(</a:t>
              </a:r>
              <a:r>
                <a:rPr lang="el-GR" sz="2800" b="1" dirty="0" smtClean="0"/>
                <a:t>γ</a:t>
              </a:r>
              <a:r>
                <a:rPr lang="en-US" sz="2800" b="1" dirty="0" smtClean="0"/>
                <a:t>)</a:t>
              </a:r>
              <a:r>
                <a:rPr lang="el-GR" sz="2800" b="1" dirty="0" smtClean="0"/>
                <a:t> </a:t>
              </a:r>
              <a:r>
                <a:rPr lang="en-US" sz="2800" b="1" dirty="0" smtClean="0"/>
                <a:t>and O(1) </a:t>
              </a:r>
            </a:p>
            <a:p>
              <a:r>
                <a:rPr lang="en-US" sz="2800" b="1" dirty="0" smtClean="0"/>
                <a:t>in </a:t>
              </a:r>
              <a:r>
                <a:rPr lang="el-GR" sz="2800" b="1" dirty="0" smtClean="0"/>
                <a:t>ρ</a:t>
              </a:r>
              <a:r>
                <a:rPr lang="en-US" sz="2800" b="1" baseline="30000" dirty="0" err="1" smtClean="0"/>
                <a:t>n</a:t>
              </a:r>
              <a:r>
                <a:rPr lang="el-GR" sz="2800" b="1" dirty="0" smtClean="0"/>
                <a:t> </a:t>
              </a:r>
              <a:r>
                <a:rPr lang="en-US" sz="2800" b="1" dirty="0" smtClean="0"/>
                <a:t>and </a:t>
              </a:r>
              <a:r>
                <a:rPr lang="el-GR" sz="2800" b="1" dirty="0" smtClean="0"/>
                <a:t>σ</a:t>
              </a:r>
              <a:r>
                <a:rPr lang="en-US" sz="2800" b="1" baseline="30000" dirty="0" err="1" smtClean="0"/>
                <a:t>n</a:t>
              </a:r>
              <a:r>
                <a:rPr lang="el-GR" sz="2800" b="1" baseline="-25000" dirty="0" smtClean="0"/>
                <a:t>0</a:t>
              </a:r>
              <a:r>
                <a:rPr lang="el-GR" sz="2800" b="1" dirty="0" smtClean="0"/>
                <a:t> </a:t>
              </a:r>
              <a:r>
                <a:rPr lang="en-US" sz="2800" b="1" dirty="0" smtClean="0"/>
                <a:t>cancel in the sum.</a:t>
              </a:r>
              <a:endParaRPr lang="en-US" sz="2800" b="1" dirty="0"/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304800" y="4787900"/>
              <a:ext cx="3086100" cy="4699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676400" y="6019800"/>
              <a:ext cx="73276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For synchrotron in </a:t>
              </a:r>
              <a:r>
                <a:rPr lang="en-US" sz="2400" dirty="0" err="1" smtClean="0"/>
                <a:t>d</a:t>
              </a:r>
              <a:r>
                <a:rPr lang="en-US" sz="2400" dirty="0" smtClean="0"/>
                <a:t>=0: </a:t>
              </a:r>
              <a:r>
                <a:rPr lang="en-US" sz="2400" dirty="0" err="1" smtClean="0"/>
                <a:t>Gal’tsov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Grats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Matyukhin</a:t>
              </a:r>
              <a:r>
                <a:rPr lang="en-US" sz="2400" dirty="0" smtClean="0"/>
                <a:t> (1980)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9931" y="228600"/>
            <a:ext cx="67983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SUMMARY</a:t>
            </a:r>
            <a:r>
              <a:rPr lang="en-US" sz="3200" dirty="0" smtClean="0"/>
              <a:t>: THE SOURCE OF </a:t>
            </a:r>
            <a:r>
              <a:rPr lang="el-GR" sz="3200" dirty="0" smtClean="0"/>
              <a:t>Φ</a:t>
            </a:r>
            <a:r>
              <a:rPr lang="en-US" sz="3200" dirty="0" smtClean="0"/>
              <a:t>-RADIATION 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2399" y="2286000"/>
            <a:ext cx="8839201" cy="1194376"/>
            <a:chOff x="152399" y="2286000"/>
            <a:chExt cx="8839201" cy="1194376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52399" y="2286000"/>
              <a:ext cx="8839201" cy="6169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461057" y="2895600"/>
              <a:ext cx="279951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Contains only </a:t>
              </a:r>
              <a:r>
                <a:rPr lang="en-US" sz="3200" dirty="0" smtClean="0"/>
                <a:t>K</a:t>
              </a:r>
              <a:r>
                <a:rPr lang="el-GR" sz="3200" baseline="-15000" dirty="0" smtClean="0"/>
                <a:t>α</a:t>
              </a:r>
              <a:r>
                <a:rPr lang="en-US" sz="3200" dirty="0" smtClean="0"/>
                <a:t>(</a:t>
              </a:r>
              <a:r>
                <a:rPr lang="en-US" sz="3200" dirty="0" err="1" smtClean="0"/>
                <a:t>z</a:t>
              </a:r>
              <a:r>
                <a:rPr lang="en-US" sz="3200" dirty="0" smtClean="0"/>
                <a:t>)</a:t>
              </a:r>
              <a:endParaRPr lang="en-US" sz="3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400" y="4038600"/>
            <a:ext cx="8534401" cy="1346776"/>
            <a:chOff x="152400" y="4038600"/>
            <a:chExt cx="8534401" cy="1346776"/>
          </a:xfrm>
        </p:grpSpPr>
        <p:pic>
          <p:nvPicPr>
            <p:cNvPr id="6" name="Picture 5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52400" y="4038600"/>
              <a:ext cx="8534401" cy="69342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10200" y="4800600"/>
              <a:ext cx="290751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Contains only </a:t>
              </a:r>
              <a:r>
                <a:rPr lang="en-US" sz="3200" dirty="0" smtClean="0"/>
                <a:t>K</a:t>
              </a:r>
              <a:r>
                <a:rPr lang="el-GR" sz="3200" baseline="-13000" dirty="0" smtClean="0"/>
                <a:t>α</a:t>
              </a:r>
              <a:r>
                <a:rPr lang="en-US" sz="3200" dirty="0" smtClean="0"/>
                <a:t>(</a:t>
              </a:r>
              <a:r>
                <a:rPr lang="en-US" sz="3200" dirty="0" err="1" smtClean="0"/>
                <a:t>z</a:t>
              </a:r>
              <a:r>
                <a:rPr lang="en-US" sz="3200" dirty="0" smtClean="0"/>
                <a:t>’)</a:t>
              </a:r>
              <a:endParaRPr lang="en-US" sz="3200" dirty="0"/>
            </a:p>
          </p:txBody>
        </p:sp>
      </p:grpSp>
      <p:pic>
        <p:nvPicPr>
          <p:cNvPr id="10" name="Picture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933700" y="1219200"/>
            <a:ext cx="3162300" cy="4699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10379" y="5638800"/>
            <a:ext cx="8171621" cy="1066800"/>
            <a:chOff x="210379" y="5638800"/>
            <a:chExt cx="8171621" cy="1066800"/>
          </a:xfrm>
        </p:grpSpPr>
        <p:pic>
          <p:nvPicPr>
            <p:cNvPr id="12" name="Picture 11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3429000" y="5651500"/>
              <a:ext cx="4953000" cy="10541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0379" y="5638800"/>
              <a:ext cx="27622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90"/>
                  </a:solidFill>
                </a:rPr>
                <a:t>A new characteristic </a:t>
              </a:r>
            </a:p>
            <a:p>
              <a:r>
                <a:rPr lang="en-US" sz="2400" b="1" dirty="0" smtClean="0">
                  <a:solidFill>
                    <a:srgbClr val="000090"/>
                  </a:solidFill>
                </a:rPr>
                <a:t>frequency: </a:t>
              </a:r>
              <a:endParaRPr lang="en-US" sz="2400" b="1" dirty="0">
                <a:solidFill>
                  <a:srgbClr val="00009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90600" y="4642791"/>
            <a:ext cx="7010400" cy="1300809"/>
            <a:chOff x="457200" y="4191000"/>
            <a:chExt cx="7010400" cy="1300809"/>
          </a:xfrm>
        </p:grpSpPr>
        <p:pic>
          <p:nvPicPr>
            <p:cNvPr id="5" name="Picture 4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57200" y="4191000"/>
              <a:ext cx="6897414" cy="294577"/>
            </a:xfrm>
            <a:prstGeom prst="rect">
              <a:avLst/>
            </a:prstGeom>
          </p:spPr>
        </p:pic>
        <p:pic>
          <p:nvPicPr>
            <p:cNvPr id="6" name="Picture 5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657600" y="4648200"/>
              <a:ext cx="3284483" cy="334531"/>
            </a:xfrm>
            <a:prstGeom prst="rect">
              <a:avLst/>
            </a:prstGeom>
          </p:spPr>
        </p:pic>
        <p:pic>
          <p:nvPicPr>
            <p:cNvPr id="7" name="Picture 6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657600" y="5181600"/>
              <a:ext cx="3810000" cy="31020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0" y="535819"/>
            <a:ext cx="9144000" cy="3350381"/>
            <a:chOff x="0" y="457200"/>
            <a:chExt cx="9144000" cy="33503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457200"/>
              <a:ext cx="9144000" cy="335038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943600" y="3121781"/>
              <a:ext cx="527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(1)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152400"/>
            <a:ext cx="4455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COMPONENTS OF RADIATION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916285"/>
            <a:ext cx="9144000" cy="2882900"/>
            <a:chOff x="0" y="687685"/>
            <a:chExt cx="9144000" cy="2882900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0" y="687685"/>
              <a:ext cx="9144000" cy="28829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730492" y="2586335"/>
              <a:ext cx="527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(1)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76400" y="4616708"/>
            <a:ext cx="5181600" cy="1250692"/>
            <a:chOff x="304800" y="4007108"/>
            <a:chExt cx="5181600" cy="1250692"/>
          </a:xfrm>
        </p:grpSpPr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058022" y="4007108"/>
              <a:ext cx="4428378" cy="125069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04800" y="4110335"/>
              <a:ext cx="527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(1)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859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4. GRAVITATIONAL BREMSSTRAHLUNG IN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M</a:t>
            </a:r>
            <a:r>
              <a:rPr lang="en-US" sz="3600" b="1" baseline="-19000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4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X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T</a:t>
            </a:r>
            <a:r>
              <a:rPr lang="en-US" sz="3600" b="1" baseline="30000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d</a:t>
            </a:r>
            <a:endParaRPr lang="en-US" sz="3600" b="1" baseline="30000" dirty="0">
              <a:solidFill>
                <a:srgbClr val="FF0000"/>
              </a:solidFill>
              <a:effectLst>
                <a:outerShdw blurRad="50800" dist="38100" dir="2700000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074003"/>
            <a:ext cx="7714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DIFFERENCES: GRAVITATIONAL RADIATION POLARIZATIONS</a:t>
            </a:r>
          </a:p>
          <a:p>
            <a:r>
              <a:rPr lang="en-US" sz="2400" dirty="0" smtClean="0"/>
              <a:t>                          COUPLING TO THE PARTICLES GRAVITATIONAL   </a:t>
            </a:r>
            <a:endParaRPr lang="en-US" sz="24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199" y="2327910"/>
            <a:ext cx="8305801" cy="41529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28600" y="3429000"/>
            <a:ext cx="8864600" cy="2366665"/>
            <a:chOff x="228600" y="3429000"/>
            <a:chExt cx="8864600" cy="2366665"/>
          </a:xfrm>
        </p:grpSpPr>
        <p:sp>
          <p:nvSpPr>
            <p:cNvPr id="6" name="TextBox 5"/>
            <p:cNvSpPr txBox="1"/>
            <p:nvPr/>
          </p:nvSpPr>
          <p:spPr>
            <a:xfrm>
              <a:off x="265330" y="5334000"/>
              <a:ext cx="65926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For </a:t>
              </a:r>
              <a:r>
                <a:rPr lang="en-US" sz="2400" dirty="0" err="1" smtClean="0"/>
                <a:t>d</a:t>
              </a:r>
              <a:r>
                <a:rPr lang="en-US" sz="2400" dirty="0" smtClean="0"/>
                <a:t>=0 see also K. Thorne and S. Kovacs, 1975 – 78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" y="3505200"/>
              <a:ext cx="6858000" cy="152400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4">
                  <a:alphaModFix amt="88000"/>
                  <a:lum contrast="-72000"/>
                </a:blip>
                <a:stretch>
                  <a:fillRect/>
                </a:stretch>
              </p:blipFill>
            </mc:Choice>
            <mc:Fallback>
              <p:blipFill>
                <a:blip r:embed="rId5">
                  <a:alphaModFix amt="88000"/>
                  <a:lum contrast="-72000"/>
                </a:blip>
                <a:stretch>
                  <a:fillRect/>
                </a:stretch>
              </p:blipFill>
            </mc:Fallback>
          </mc:AlternateContent>
          <p:spPr>
            <a:xfrm>
              <a:off x="609600" y="3810000"/>
              <a:ext cx="6096000" cy="100601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7162800" y="4724400"/>
              <a:ext cx="1930400" cy="335366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7404100" y="3429000"/>
              <a:ext cx="1587500" cy="4699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7442200" y="4038600"/>
              <a:ext cx="1016000" cy="3429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207755" y="5925512"/>
            <a:ext cx="6555245" cy="856288"/>
            <a:chOff x="2207755" y="5925512"/>
            <a:chExt cx="6555245" cy="856288"/>
          </a:xfrm>
        </p:grpSpPr>
        <p:sp>
          <p:nvSpPr>
            <p:cNvPr id="17" name="TextBox 16"/>
            <p:cNvSpPr txBox="1"/>
            <p:nvPr/>
          </p:nvSpPr>
          <p:spPr>
            <a:xfrm>
              <a:off x="2207755" y="6019800"/>
              <a:ext cx="26690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But e.g. ACV:</a:t>
              </a:r>
              <a:endParaRPr lang="en-US" sz="3600" b="1" dirty="0"/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5372100" y="5925512"/>
              <a:ext cx="3390900" cy="8562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01024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1. MOTIVATION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36248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/>
              <a:t>About 12% energy losses in </a:t>
            </a:r>
            <a:r>
              <a:rPr lang="en-US" sz="2400" dirty="0" err="1" smtClean="0"/>
              <a:t>e+e</a:t>
            </a:r>
            <a:r>
              <a:rPr lang="en-US" sz="2400" dirty="0" smtClean="0"/>
              <a:t>- collisions at Z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</a:t>
            </a:r>
          </a:p>
          <a:p>
            <a:pPr marL="342900" indent="-342900"/>
            <a:r>
              <a:rPr lang="en-US" sz="2400" dirty="0" smtClean="0"/>
              <a:t>                                                                   </a:t>
            </a:r>
            <a:r>
              <a:rPr lang="en-US" dirty="0" smtClean="0"/>
              <a:t>(</a:t>
            </a:r>
            <a:r>
              <a:rPr lang="en-US" dirty="0" err="1" smtClean="0"/>
              <a:t>Altarelli</a:t>
            </a:r>
            <a:r>
              <a:rPr lang="en-US" dirty="0" smtClean="0"/>
              <a:t>, </a:t>
            </a:r>
            <a:r>
              <a:rPr lang="en-US" dirty="0" err="1" smtClean="0"/>
              <a:t>Martinelli</a:t>
            </a:r>
            <a:r>
              <a:rPr lang="en-US" dirty="0" smtClean="0"/>
              <a:t>, 1986)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223" y="3169890"/>
            <a:ext cx="870457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 PRACTICALLY MOST NATURAL CONTEXT: </a:t>
            </a:r>
          </a:p>
          <a:p>
            <a:r>
              <a:rPr lang="en-US" sz="2800" dirty="0" smtClean="0"/>
              <a:t>           </a:t>
            </a:r>
            <a:r>
              <a:rPr lang="en-US" sz="2800" dirty="0" err="1" smtClean="0"/>
              <a:t>TeV</a:t>
            </a:r>
            <a:r>
              <a:rPr lang="en-US" sz="2800" dirty="0" smtClean="0"/>
              <a:t>-SCALE GRAVITY with LARGE EXTRA DIMENSIONS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367242"/>
            <a:ext cx="85715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400" dirty="0" smtClean="0"/>
              <a:t>OTHER GOALS: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Study characteristics of gravitational radiation per se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Provide checks of other computations and computer simulations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 smtClean="0"/>
              <a:t>3. Maybe modify estimates of BH production cross-section ??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 smtClean="0"/>
              <a:t>4. Useful information about the QG S-matrix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000" y="1981201"/>
            <a:ext cx="85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Reasonable expectation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Even more gravitational radiation in </a:t>
            </a:r>
            <a:r>
              <a:rPr lang="en-US" sz="2400" b="1" dirty="0" smtClean="0"/>
              <a:t>ultra-</a:t>
            </a:r>
            <a:r>
              <a:rPr lang="en-US" sz="2400" b="1" dirty="0" err="1" smtClean="0"/>
              <a:t>planckian</a:t>
            </a:r>
            <a:r>
              <a:rPr lang="en-US" sz="2400" dirty="0" smtClean="0"/>
              <a:t> collisions.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083" y="71735"/>
            <a:ext cx="6406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5. REGION OF VALIDITY OF </a:t>
            </a:r>
            <a:r>
              <a:rPr lang="en-US" sz="2400" b="1" smtClean="0"/>
              <a:t>THE APPROXIMATION</a:t>
            </a:r>
            <a:endParaRPr lang="en-US" sz="24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314670" y="685800"/>
            <a:ext cx="5565430" cy="461665"/>
            <a:chOff x="314670" y="685800"/>
            <a:chExt cx="5565430" cy="461665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648200" y="774700"/>
              <a:ext cx="1231900" cy="3683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14670" y="685800"/>
              <a:ext cx="34953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Wingdings"/>
                  <a:ea typeface="Wingdings"/>
                  <a:cs typeface="Wingdings"/>
                </a:rPr>
                <a:t></a:t>
              </a:r>
              <a:r>
                <a:rPr lang="en-US" dirty="0" smtClean="0"/>
                <a:t>   </a:t>
              </a:r>
              <a:r>
                <a:rPr lang="en-US" sz="2400" dirty="0" smtClean="0"/>
                <a:t>Mode sums to integrals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800" y="1524000"/>
            <a:ext cx="8686800" cy="1745397"/>
            <a:chOff x="304800" y="1524000"/>
            <a:chExt cx="8686800" cy="1745397"/>
          </a:xfrm>
        </p:grpSpPr>
        <p:sp>
          <p:nvSpPr>
            <p:cNvPr id="15" name="TextBox 14"/>
            <p:cNvSpPr txBox="1"/>
            <p:nvPr/>
          </p:nvSpPr>
          <p:spPr>
            <a:xfrm>
              <a:off x="304800" y="1524000"/>
              <a:ext cx="30517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Wingdings"/>
                  <a:ea typeface="Wingdings"/>
                  <a:cs typeface="Wingdings"/>
                </a:rPr>
                <a:t></a:t>
              </a:r>
              <a:r>
                <a:rPr lang="en-US" sz="2400" dirty="0" smtClean="0"/>
                <a:t>  Particle trajectories </a:t>
              </a:r>
            </a:p>
            <a:p>
              <a:r>
                <a:rPr lang="en-US" sz="2400" dirty="0" smtClean="0"/>
                <a:t>      (</a:t>
              </a:r>
              <a:r>
                <a:rPr lang="el-GR" sz="2400" dirty="0" smtClean="0"/>
                <a:t>Δθ&lt;&lt;θ, Δ</a:t>
              </a:r>
              <a:r>
                <a:rPr lang="en-US" sz="2400" dirty="0" err="1" smtClean="0"/>
                <a:t>b</a:t>
              </a:r>
              <a:r>
                <a:rPr lang="el-GR" sz="2400" dirty="0" smtClean="0"/>
                <a:t>&lt;&lt;</a:t>
              </a:r>
              <a:r>
                <a:rPr lang="en-US" sz="2400" dirty="0" err="1" smtClean="0"/>
                <a:t>b</a:t>
              </a:r>
              <a:r>
                <a:rPr lang="el-GR" sz="2400" dirty="0" smtClean="0"/>
                <a:t>)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384" y="2438400"/>
              <a:ext cx="34676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charset="2"/>
                <a:buChar char="u"/>
              </a:pPr>
              <a:r>
                <a:rPr lang="en-US" dirty="0" smtClean="0"/>
                <a:t>   </a:t>
              </a:r>
              <a:r>
                <a:rPr lang="en-US" sz="2400" dirty="0" smtClean="0"/>
                <a:t>Weak field |</a:t>
              </a:r>
              <a:r>
                <a:rPr lang="en-US" sz="2400" dirty="0" err="1" smtClean="0"/>
                <a:t>h</a:t>
              </a:r>
              <a:r>
                <a:rPr lang="en-US" sz="2400" dirty="0" smtClean="0"/>
                <a:t>|&lt;&lt;1, and </a:t>
              </a:r>
            </a:p>
            <a:p>
              <a:r>
                <a:rPr lang="en-US" sz="2400" dirty="0" smtClean="0"/>
                <a:t>        small scattering angle</a:t>
              </a:r>
              <a:endParaRPr lang="en-US" sz="2400" dirty="0"/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648200" y="1803400"/>
              <a:ext cx="1244600" cy="4064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6601637" y="1828800"/>
              <a:ext cx="2389963" cy="359330"/>
            </a:xfrm>
            <a:prstGeom prst="rect">
              <a:avLst/>
            </a:prstGeom>
          </p:spPr>
        </p:pic>
        <p:pic>
          <p:nvPicPr>
            <p:cNvPr id="20" name="Picture 19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4648200" y="2685197"/>
              <a:ext cx="1879600" cy="431800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7145336" y="2735997"/>
              <a:ext cx="1846264" cy="30226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04800" y="3581400"/>
            <a:ext cx="8763000" cy="990600"/>
            <a:chOff x="304800" y="3581400"/>
            <a:chExt cx="8763000" cy="990600"/>
          </a:xfrm>
        </p:grpSpPr>
        <p:sp>
          <p:nvSpPr>
            <p:cNvPr id="34" name="Rectangle 33"/>
            <p:cNvSpPr/>
            <p:nvPr/>
          </p:nvSpPr>
          <p:spPr>
            <a:xfrm>
              <a:off x="6525437" y="3581400"/>
              <a:ext cx="2542363" cy="990600"/>
            </a:xfrm>
            <a:prstGeom prst="rect">
              <a:avLst/>
            </a:prstGeom>
            <a:solidFill>
              <a:srgbClr val="FAFFD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800" y="3657600"/>
              <a:ext cx="39516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Wingdings"/>
                  <a:ea typeface="Wingdings"/>
                  <a:cs typeface="Wingdings"/>
                </a:rPr>
                <a:t></a:t>
              </a:r>
              <a:r>
                <a:rPr lang="en-US" dirty="0" smtClean="0"/>
                <a:t>   </a:t>
              </a:r>
              <a:r>
                <a:rPr lang="en-US" sz="2400" dirty="0" smtClean="0"/>
                <a:t>Classical radiation field – </a:t>
              </a:r>
            </a:p>
            <a:p>
              <a:r>
                <a:rPr lang="en-US" sz="2400" dirty="0" smtClean="0"/>
                <a:t>      Number of emitted quanta </a:t>
              </a:r>
              <a:endParaRPr lang="en-US" sz="2400" dirty="0"/>
            </a:p>
          </p:txBody>
        </p:sp>
        <p:pic>
          <p:nvPicPr>
            <p:cNvPr id="22" name="Picture 21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4648200" y="3873500"/>
              <a:ext cx="1638300" cy="469900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6870700" y="3848100"/>
              <a:ext cx="1892300" cy="419100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3733800" y="6019800"/>
            <a:ext cx="5311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DEPENDS ON THE RADIATION CHARACTERISTICS</a:t>
            </a:r>
          </a:p>
          <a:p>
            <a:r>
              <a:rPr lang="en-US" sz="2000" b="1" dirty="0" smtClean="0"/>
              <a:t>AND THE KINEMATICS OF THE COLLISION</a:t>
            </a:r>
            <a:endParaRPr lang="en-US" sz="2000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685800" y="4876800"/>
            <a:ext cx="8153400" cy="815182"/>
            <a:chOff x="685800" y="4978400"/>
            <a:chExt cx="8153400" cy="815182"/>
          </a:xfrm>
        </p:grpSpPr>
        <p:grpSp>
          <p:nvGrpSpPr>
            <p:cNvPr id="32" name="Group 31"/>
            <p:cNvGrpSpPr/>
            <p:nvPr/>
          </p:nvGrpSpPr>
          <p:grpSpPr>
            <a:xfrm>
              <a:off x="685800" y="4978400"/>
              <a:ext cx="8153400" cy="508000"/>
              <a:chOff x="685800" y="4978400"/>
              <a:chExt cx="8153400" cy="508000"/>
            </a:xfrm>
          </p:grpSpPr>
          <p:pic>
            <p:nvPicPr>
              <p:cNvPr id="29" name="Picture 28" descr="latex-image-1.pdf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16"/>
                  <a:stretch>
                    <a:fillRect/>
                  </a:stretch>
                </p:blipFill>
              </mc:Choice>
              <mc:Fallback>
                <p:blipFill>
                  <a:blip r:embed="rId17"/>
                  <a:stretch>
                    <a:fillRect/>
                  </a:stretch>
                </p:blipFill>
              </mc:Fallback>
            </mc:AlternateContent>
            <p:spPr>
              <a:xfrm>
                <a:off x="7277100" y="5067300"/>
                <a:ext cx="342900" cy="342900"/>
              </a:xfrm>
              <a:prstGeom prst="rect">
                <a:avLst/>
              </a:prstGeom>
            </p:spPr>
          </p:pic>
          <p:pic>
            <p:nvPicPr>
              <p:cNvPr id="30" name="Picture 29" descr="latex-image-1.pdf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18"/>
                  <a:stretch>
                    <a:fillRect/>
                  </a:stretch>
                </p:blipFill>
              </mc:Choice>
              <mc:Fallback>
                <p:blipFill>
                  <a:blip r:embed="rId19"/>
                  <a:stretch>
                    <a:fillRect/>
                  </a:stretch>
                </p:blipFill>
              </mc:Fallback>
            </mc:AlternateContent>
            <p:spPr>
              <a:xfrm>
                <a:off x="5600700" y="5003800"/>
                <a:ext cx="342900" cy="406400"/>
              </a:xfrm>
              <a:prstGeom prst="rect">
                <a:avLst/>
              </a:prstGeom>
            </p:spPr>
          </p:pic>
          <p:pic>
            <p:nvPicPr>
              <p:cNvPr id="31" name="Picture 30" descr="latex-image-1.pdf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20"/>
                  <a:stretch>
                    <a:fillRect/>
                  </a:stretch>
                </p:blipFill>
              </mc:Choice>
              <mc:Fallback>
                <p:blipFill>
                  <a:blip r:embed="rId21"/>
                  <a:stretch>
                    <a:fillRect/>
                  </a:stretch>
                </p:blipFill>
              </mc:Fallback>
            </mc:AlternateContent>
            <p:spPr>
              <a:xfrm>
                <a:off x="1697038" y="4978400"/>
                <a:ext cx="990600" cy="431800"/>
              </a:xfrm>
              <a:prstGeom prst="rect">
                <a:avLst/>
              </a:prstGeom>
            </p:spPr>
          </p:pic>
          <p:cxnSp>
            <p:nvCxnSpPr>
              <p:cNvPr id="33" name="Straight Arrow Connector 32"/>
              <p:cNvCxnSpPr/>
              <p:nvPr/>
            </p:nvCxnSpPr>
            <p:spPr>
              <a:xfrm>
                <a:off x="685800" y="5484812"/>
                <a:ext cx="8153400" cy="1588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>
              <a:off x="1981200" y="5791200"/>
              <a:ext cx="37465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1866106" y="5677694"/>
              <a:ext cx="23018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5599112" y="5676900"/>
              <a:ext cx="23018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-51376"/>
            <a:ext cx="214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AN EXAMPLE</a:t>
            </a:r>
            <a:endParaRPr lang="en-US" sz="2800" b="1" dirty="0">
              <a:solidFill>
                <a:srgbClr val="00009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6200" y="833735"/>
            <a:ext cx="9145605" cy="474365"/>
            <a:chOff x="76200" y="833735"/>
            <a:chExt cx="9145605" cy="474365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133600" y="838200"/>
              <a:ext cx="4140200" cy="4699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400800" y="833735"/>
              <a:ext cx="28210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(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NOT GOOD FOR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m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=0 </a:t>
              </a:r>
              <a:r>
                <a:rPr lang="en-US" sz="2000" b="1" dirty="0" smtClean="0"/>
                <a:t>!!)</a:t>
              </a:r>
              <a:endParaRPr lang="en-US" sz="2000" b="1" dirty="0"/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76200" y="838200"/>
              <a:ext cx="1892300" cy="46990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114300" y="5486400"/>
            <a:ext cx="8724900" cy="1143000"/>
            <a:chOff x="114300" y="5486400"/>
            <a:chExt cx="8724900" cy="1143000"/>
          </a:xfrm>
        </p:grpSpPr>
        <p:grpSp>
          <p:nvGrpSpPr>
            <p:cNvPr id="22" name="Group 21"/>
            <p:cNvGrpSpPr/>
            <p:nvPr/>
          </p:nvGrpSpPr>
          <p:grpSpPr>
            <a:xfrm>
              <a:off x="114300" y="5486400"/>
              <a:ext cx="6743700" cy="469900"/>
              <a:chOff x="1943100" y="3746500"/>
              <a:chExt cx="6743700" cy="46990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43100" y="3746500"/>
                <a:ext cx="50297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FOR A </a:t>
                </a:r>
                <a:r>
                  <a:rPr lang="en-US" sz="2000" b="1" dirty="0" smtClean="0"/>
                  <a:t>ROUGH ESTIMATE OF </a:t>
                </a:r>
                <a:r>
                  <a:rPr lang="el-GR" sz="2000" b="1" dirty="0" smtClean="0"/>
                  <a:t>Ε</a:t>
                </a:r>
                <a:r>
                  <a:rPr lang="en-US" sz="2000" b="1" dirty="0" smtClean="0"/>
                  <a:t>FFICIENCY</a:t>
                </a:r>
                <a:r>
                  <a:rPr lang="en-US" sz="2000" dirty="0" smtClean="0"/>
                  <a:t>: TAKE</a:t>
                </a:r>
                <a:endParaRPr lang="en-US" sz="2000" dirty="0"/>
              </a:p>
            </p:txBody>
          </p:sp>
          <p:pic>
            <p:nvPicPr>
              <p:cNvPr id="20" name="Picture 19" descr="latex-image-1.pdf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7048500" y="3746500"/>
                <a:ext cx="1638300" cy="469900"/>
              </a:xfrm>
              <a:prstGeom prst="rect">
                <a:avLst/>
              </a:prstGeom>
            </p:spPr>
          </p:pic>
        </p:grpSp>
        <p:pic>
          <p:nvPicPr>
            <p:cNvPr id="17" name="Picture 16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6934200" y="6099438"/>
              <a:ext cx="1905000" cy="52996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228600" y="1624012"/>
            <a:ext cx="8610600" cy="890588"/>
            <a:chOff x="228600" y="1624012"/>
            <a:chExt cx="8610600" cy="890588"/>
          </a:xfrm>
        </p:grpSpPr>
        <p:pic>
          <p:nvPicPr>
            <p:cNvPr id="31" name="Picture 30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7734300" y="2093912"/>
              <a:ext cx="342900" cy="342900"/>
            </a:xfrm>
            <a:prstGeom prst="rect">
              <a:avLst/>
            </a:prstGeom>
          </p:spPr>
        </p:pic>
        <p:pic>
          <p:nvPicPr>
            <p:cNvPr id="32" name="Picture 31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6134100" y="2030412"/>
              <a:ext cx="342900" cy="406400"/>
            </a:xfrm>
            <a:prstGeom prst="rect">
              <a:avLst/>
            </a:prstGeom>
          </p:spPr>
        </p:pic>
        <p:pic>
          <p:nvPicPr>
            <p:cNvPr id="33" name="Picture 32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1143000" y="2005012"/>
              <a:ext cx="990600" cy="431800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>
            <a:xfrm>
              <a:off x="228600" y="2513012"/>
              <a:ext cx="8610600" cy="1588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3048000" y="1992312"/>
              <a:ext cx="812800" cy="46990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724400" y="1624012"/>
              <a:ext cx="4272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</a:rPr>
                <a:t>b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353594" y="1700212"/>
              <a:ext cx="29210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3245644" y="1808162"/>
              <a:ext cx="2159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6167438" y="1808956"/>
              <a:ext cx="21431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33143" y="3236893"/>
            <a:ext cx="8540958" cy="1868507"/>
            <a:chOff x="76200" y="3236893"/>
            <a:chExt cx="8540958" cy="1868507"/>
          </a:xfrm>
        </p:grpSpPr>
        <p:grpSp>
          <p:nvGrpSpPr>
            <p:cNvPr id="36" name="Group 35"/>
            <p:cNvGrpSpPr/>
            <p:nvPr/>
          </p:nvGrpSpPr>
          <p:grpSpPr>
            <a:xfrm>
              <a:off x="533400" y="3236893"/>
              <a:ext cx="7964911" cy="954107"/>
              <a:chOff x="533400" y="3236893"/>
              <a:chExt cx="7964911" cy="954107"/>
            </a:xfrm>
          </p:grpSpPr>
          <p:pic>
            <p:nvPicPr>
              <p:cNvPr id="12" name="Picture 11" descr="latex-image-1.pdf"/>
              <p:cNvPicPr>
                <a:picLocks noChangeAspect="1"/>
              </p:cNvPicPr>
              <p:nvPr/>
            </p:nvPicPr>
            <mc:AlternateContent xmlns:mc="http://schemas.openxmlformats.org/markup-compatibility/2006">
              <mc:Choice xmlns:ma="http://schemas.microsoft.com/office/mac/drawingml/2008/main" xmlns:mv="urn:schemas-microsoft-com:mac:vml" xmlns="" Requires="ma">
                <p:blipFill>
                  <a:blip r:embed="rId18"/>
                  <a:stretch>
                    <a:fillRect/>
                  </a:stretch>
                </p:blipFill>
              </mc:Choice>
              <mc:Fallback>
                <p:blipFill>
                  <a:blip r:embed="rId19"/>
                  <a:stretch>
                    <a:fillRect/>
                  </a:stretch>
                </p:blipFill>
              </mc:Fallback>
            </mc:AlternateContent>
            <p:spPr>
              <a:xfrm>
                <a:off x="533400" y="3276600"/>
                <a:ext cx="3657600" cy="46990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743657" y="3236893"/>
                <a:ext cx="375465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90"/>
                    </a:solidFill>
                  </a:rPr>
                  <a:t>SATISFIED </a:t>
                </a:r>
                <a:r>
                  <a:rPr lang="en-US" sz="2400" b="1" dirty="0" smtClean="0"/>
                  <a:t>i</a:t>
                </a:r>
                <a:r>
                  <a:rPr lang="en-US" sz="2400" dirty="0" smtClean="0"/>
                  <a:t>n a window </a:t>
                </a:r>
              </a:p>
              <a:p>
                <a:r>
                  <a:rPr lang="en-US" sz="2400" dirty="0" smtClean="0"/>
                  <a:t>depending on </a:t>
                </a:r>
                <a:r>
                  <a:rPr lang="en-US" sz="3200" dirty="0" err="1" smtClean="0"/>
                  <a:t>s</a:t>
                </a:r>
                <a:r>
                  <a:rPr lang="en-US" sz="3200" dirty="0" smtClean="0"/>
                  <a:t>, </a:t>
                </a:r>
                <a:r>
                  <a:rPr lang="en-US" sz="3200" dirty="0" err="1" smtClean="0"/>
                  <a:t>d</a:t>
                </a:r>
                <a:r>
                  <a:rPr lang="en-US" sz="3200" dirty="0" smtClean="0"/>
                  <a:t>, </a:t>
                </a:r>
                <a:r>
                  <a:rPr lang="en-US" sz="3200" dirty="0" err="1" smtClean="0"/>
                  <a:t>m</a:t>
                </a:r>
                <a:r>
                  <a:rPr lang="en-US" sz="3200" dirty="0" smtClean="0"/>
                  <a:t>, M</a:t>
                </a:r>
                <a:r>
                  <a:rPr lang="en-US" sz="3200" baseline="-29000" dirty="0" smtClean="0"/>
                  <a:t>*</a:t>
                </a:r>
                <a:endParaRPr lang="en-US" sz="3200" baseline="-290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6200" y="4520624"/>
              <a:ext cx="162817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90"/>
                  </a:solidFill>
                </a:rPr>
                <a:t>e.g.  </a:t>
              </a:r>
              <a:r>
                <a:rPr lang="en-US" sz="3200" b="1" dirty="0" err="1" smtClean="0">
                  <a:solidFill>
                    <a:srgbClr val="000090"/>
                  </a:solidFill>
                </a:rPr>
                <a:t>d</a:t>
              </a:r>
              <a:r>
                <a:rPr lang="en-US" sz="3200" b="1" dirty="0" smtClean="0">
                  <a:solidFill>
                    <a:srgbClr val="000090"/>
                  </a:solidFill>
                </a:rPr>
                <a:t>=2</a:t>
              </a:r>
              <a:endParaRPr lang="en-US" sz="3200" b="1" dirty="0">
                <a:solidFill>
                  <a:srgbClr val="000090"/>
                </a:solidFill>
              </a:endParaRPr>
            </a:p>
          </p:txBody>
        </p:sp>
        <p:pic>
          <p:nvPicPr>
            <p:cNvPr id="27" name="Picture 26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1924257" y="4648200"/>
              <a:ext cx="6692901" cy="3792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0"/>
            <a:ext cx="7355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6. CONCLUSIONS – DISCUSSION - SPECULATIONS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3094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Strictly speaking </a:t>
            </a:r>
            <a:r>
              <a:rPr lang="en-US" sz="2400" b="1" dirty="0" smtClean="0"/>
              <a:t>not reliable</a:t>
            </a:r>
            <a:r>
              <a:rPr lang="en-US" sz="2400" dirty="0" smtClean="0"/>
              <a:t> for collisions in the </a:t>
            </a:r>
            <a:r>
              <a:rPr lang="en-US" sz="2400" b="1" dirty="0" smtClean="0"/>
              <a:t>LHC</a:t>
            </a:r>
            <a:r>
              <a:rPr lang="en-US" sz="24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400" b="1" dirty="0" smtClean="0"/>
              <a:t>  Improvement necessary</a:t>
            </a:r>
            <a:r>
              <a:rPr lang="en-US" sz="2400" dirty="0" smtClean="0"/>
              <a:t> (e.g. to remove </a:t>
            </a:r>
            <a:r>
              <a:rPr lang="en-US" sz="2400" dirty="0" err="1" smtClean="0"/>
              <a:t>b</a:t>
            </a:r>
            <a:r>
              <a:rPr lang="en-US" sz="3200" baseline="-17000" dirty="0" err="1" smtClean="0"/>
              <a:t>c</a:t>
            </a:r>
            <a:r>
              <a:rPr lang="en-US" sz="2400" dirty="0" smtClean="0"/>
              <a:t>).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 A </a:t>
            </a:r>
            <a:r>
              <a:rPr lang="en-US" sz="2400" b="1" dirty="0" smtClean="0"/>
              <a:t>potential test</a:t>
            </a:r>
            <a:r>
              <a:rPr lang="en-US" sz="2400" dirty="0" smtClean="0"/>
              <a:t> for computer simulations or limits of other  </a:t>
            </a:r>
          </a:p>
          <a:p>
            <a:r>
              <a:rPr lang="en-US" sz="2400" dirty="0" smtClean="0"/>
              <a:t>   analytical computations.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976735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Valid for </a:t>
            </a:r>
            <a:r>
              <a:rPr lang="en-US" sz="2400" b="1" dirty="0" smtClean="0"/>
              <a:t>M</a:t>
            </a:r>
            <a:r>
              <a:rPr lang="en-US" sz="3200" b="1" baseline="-21000" dirty="0" smtClean="0"/>
              <a:t>D</a:t>
            </a:r>
            <a:r>
              <a:rPr lang="en-US" sz="2400" dirty="0" smtClean="0"/>
              <a:t> as well as </a:t>
            </a:r>
            <a:r>
              <a:rPr lang="en-US" sz="2400" b="1" dirty="0" smtClean="0"/>
              <a:t>M</a:t>
            </a:r>
            <a:r>
              <a:rPr lang="en-US" sz="3200" b="1" baseline="-21000" dirty="0" smtClean="0"/>
              <a:t>4</a:t>
            </a:r>
            <a:r>
              <a:rPr lang="en-US" sz="2400" b="1" baseline="-25000" dirty="0" smtClean="0"/>
              <a:t> </a:t>
            </a:r>
            <a:r>
              <a:rPr lang="en-US" sz="2400" b="1" dirty="0" err="1" smtClean="0"/>
              <a:t>x</a:t>
            </a:r>
            <a:r>
              <a:rPr lang="en-US" sz="2400" b="1" dirty="0" smtClean="0"/>
              <a:t> T</a:t>
            </a:r>
            <a:r>
              <a:rPr lang="en-US" sz="3200" b="1" baseline="26000" dirty="0" smtClean="0"/>
              <a:t>d</a:t>
            </a:r>
            <a:r>
              <a:rPr lang="en-US" sz="24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628472"/>
            <a:ext cx="8991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A </a:t>
            </a:r>
            <a:r>
              <a:rPr lang="en-US" sz="2400" b="1" dirty="0" smtClean="0"/>
              <a:t>classical</a:t>
            </a:r>
            <a:r>
              <a:rPr lang="en-US" sz="2400" dirty="0" smtClean="0"/>
              <a:t> calculation shows that in </a:t>
            </a:r>
            <a:r>
              <a:rPr lang="en-US" sz="2400" dirty="0" err="1" smtClean="0"/>
              <a:t>ultraplanckian</a:t>
            </a:r>
            <a:r>
              <a:rPr lang="en-US" sz="2400" dirty="0" smtClean="0"/>
              <a:t> collisions there </a:t>
            </a:r>
          </a:p>
          <a:p>
            <a:r>
              <a:rPr lang="en-US" sz="2400" dirty="0" smtClean="0"/>
              <a:t>    may be extreme gravitational </a:t>
            </a:r>
            <a:r>
              <a:rPr lang="en-US" sz="2400" dirty="0" err="1" smtClean="0"/>
              <a:t>bremsstrahlung</a:t>
            </a:r>
            <a:r>
              <a:rPr lang="en-US" sz="2400" dirty="0" smtClean="0"/>
              <a:t> with </a:t>
            </a:r>
            <a:r>
              <a:rPr lang="el-GR" sz="2400" b="1" dirty="0" smtClean="0"/>
              <a:t>ε=Ο(1)</a:t>
            </a:r>
            <a:r>
              <a:rPr lang="en-US" sz="2400" b="1" dirty="0" smtClean="0"/>
              <a:t> for </a:t>
            </a:r>
            <a:r>
              <a:rPr lang="en-US" sz="2400" b="1" dirty="0" err="1" smtClean="0"/>
              <a:t>b</a:t>
            </a:r>
            <a:r>
              <a:rPr lang="en-US" sz="2400" b="1" dirty="0" smtClean="0"/>
              <a:t>&gt;&gt;</a:t>
            </a:r>
            <a:r>
              <a:rPr lang="en-US" sz="2400" b="1" dirty="0" err="1" smtClean="0"/>
              <a:t>r</a:t>
            </a:r>
            <a:r>
              <a:rPr lang="en-US" sz="3200" b="1" baseline="-25000" dirty="0" err="1" smtClean="0"/>
              <a:t>S</a:t>
            </a:r>
            <a:r>
              <a:rPr lang="en-US" sz="24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400" b="1" dirty="0" smtClean="0"/>
              <a:t>  Back Reaction</a:t>
            </a:r>
            <a:r>
              <a:rPr lang="en-US" sz="2400" dirty="0" smtClean="0"/>
              <a:t> in such computations should be very important.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1" y="4953000"/>
            <a:ext cx="758455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 A final state of 10-20 50 </a:t>
            </a:r>
            <a:r>
              <a:rPr lang="en-US" sz="2000" dirty="0" err="1" smtClean="0"/>
              <a:t>GeV</a:t>
            </a:r>
            <a:r>
              <a:rPr lang="en-US" sz="2000" dirty="0" smtClean="0"/>
              <a:t> gravitons </a:t>
            </a:r>
            <a:r>
              <a:rPr lang="en-US" sz="2000" b="1" dirty="0" smtClean="0"/>
              <a:t>lost in the QCD background</a:t>
            </a:r>
            <a:r>
              <a:rPr lang="en-US" sz="20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 No </a:t>
            </a:r>
            <a:r>
              <a:rPr lang="en-US" sz="2000" dirty="0" err="1" smtClean="0"/>
              <a:t>BHs</a:t>
            </a:r>
            <a:r>
              <a:rPr lang="en-US" sz="2000" dirty="0" smtClean="0"/>
              <a:t> in LHC?? Maybe the cross-section is much smaller….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 Affect bounds on extra dimensions.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 “</a:t>
            </a:r>
            <a:r>
              <a:rPr lang="en-US" sz="2000" dirty="0" err="1" smtClean="0"/>
              <a:t>Classicalization</a:t>
            </a:r>
            <a:r>
              <a:rPr lang="en-US" sz="2000" dirty="0" smtClean="0"/>
              <a:t>” (</a:t>
            </a:r>
            <a:r>
              <a:rPr lang="en-US" sz="2000" dirty="0" err="1" smtClean="0"/>
              <a:t>Dvali</a:t>
            </a:r>
            <a:r>
              <a:rPr lang="en-US" sz="2000" dirty="0" smtClean="0"/>
              <a:t> et al) ??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multiplicity in </a:t>
            </a:r>
            <a:r>
              <a:rPr lang="en-US" sz="2000" dirty="0" err="1" smtClean="0"/>
              <a:t>AdS</a:t>
            </a:r>
            <a:r>
              <a:rPr lang="en-US" sz="2000" dirty="0" smtClean="0"/>
              <a:t>/QCD (</a:t>
            </a:r>
            <a:r>
              <a:rPr lang="en-US" sz="2000" dirty="0" err="1" smtClean="0"/>
              <a:t>Gubser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Taliotis</a:t>
            </a:r>
            <a:r>
              <a:rPr lang="en-US" sz="2000" dirty="0" smtClean="0"/>
              <a:t>) ??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6143" y="6324600"/>
            <a:ext cx="2341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….. IN PROGRESS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586335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Reliable for collisions of </a:t>
            </a:r>
            <a:r>
              <a:rPr lang="en-US" sz="2400" b="1" dirty="0" smtClean="0"/>
              <a:t>massive</a:t>
            </a:r>
            <a:r>
              <a:rPr lang="en-US" sz="2400" dirty="0" smtClean="0"/>
              <a:t> particles and important for </a:t>
            </a:r>
            <a:r>
              <a:rPr lang="el-GR" sz="2400" b="1" dirty="0" smtClean="0"/>
              <a:t>γ&gt;&gt;1</a:t>
            </a:r>
            <a:r>
              <a:rPr lang="en-US" sz="2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9144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2. At ultra-</a:t>
            </a:r>
            <a:r>
              <a:rPr lang="en-US" sz="3200" dirty="0" err="1" smtClean="0">
                <a:solidFill>
                  <a:srgbClr val="FF0000"/>
                </a:solidFill>
              </a:rPr>
              <a:t>planckian</a:t>
            </a:r>
            <a:r>
              <a:rPr lang="en-US" sz="3200" dirty="0" smtClean="0">
                <a:solidFill>
                  <a:srgbClr val="FF0000"/>
                </a:solidFill>
              </a:rPr>
              <a:t> energies gravity is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            (a) dominant </a:t>
            </a:r>
            <a:r>
              <a:rPr lang="en-US" sz="2800" dirty="0" smtClean="0">
                <a:solidFill>
                  <a:srgbClr val="000090"/>
                </a:solidFill>
              </a:rPr>
              <a:t>(G</a:t>
            </a:r>
            <a:r>
              <a:rPr lang="en-US" sz="2800" baseline="-19000" dirty="0" smtClean="0">
                <a:solidFill>
                  <a:srgbClr val="000090"/>
                </a:solidFill>
              </a:rPr>
              <a:t>N</a:t>
            </a:r>
            <a:r>
              <a:rPr lang="en-US" sz="2800" dirty="0" smtClean="0">
                <a:solidFill>
                  <a:srgbClr val="000090"/>
                </a:solidFill>
              </a:rPr>
              <a:t> E</a:t>
            </a:r>
            <a:r>
              <a:rPr lang="en-US" sz="2800" baseline="24000" dirty="0" smtClean="0">
                <a:solidFill>
                  <a:srgbClr val="000090"/>
                </a:solidFill>
              </a:rPr>
              <a:t>2</a:t>
            </a:r>
            <a:r>
              <a:rPr lang="en-US" sz="2800" dirty="0" smtClean="0">
                <a:solidFill>
                  <a:srgbClr val="000090"/>
                </a:solidFill>
              </a:rPr>
              <a:t> &gt;&gt; 1)</a:t>
            </a:r>
            <a:r>
              <a:rPr lang="en-US" sz="3200" dirty="0" smtClean="0">
                <a:solidFill>
                  <a:srgbClr val="FF0000"/>
                </a:solidFill>
              </a:rPr>
              <a:t> and (</a:t>
            </a:r>
            <a:r>
              <a:rPr lang="en-US" sz="3200" dirty="0" err="1" smtClean="0">
                <a:solidFill>
                  <a:srgbClr val="FF0000"/>
                </a:solidFill>
              </a:rPr>
              <a:t>b</a:t>
            </a:r>
            <a:r>
              <a:rPr lang="en-US" sz="3200" dirty="0" smtClean="0">
                <a:solidFill>
                  <a:srgbClr val="FF0000"/>
                </a:solidFill>
              </a:rPr>
              <a:t>) </a:t>
            </a:r>
            <a:r>
              <a:rPr lang="en-US" sz="3200" b="1" dirty="0" smtClean="0">
                <a:solidFill>
                  <a:srgbClr val="FF0000"/>
                </a:solidFill>
              </a:rPr>
              <a:t>classical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" y="2057400"/>
            <a:ext cx="8868824" cy="2286000"/>
            <a:chOff x="152400" y="2057400"/>
            <a:chExt cx="8868824" cy="2286000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2057400"/>
              <a:ext cx="375678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Wingdings"/>
                  <a:ea typeface="Wingdings"/>
                  <a:cs typeface="Wingdings"/>
                </a:rPr>
                <a:t></a:t>
              </a:r>
              <a:r>
                <a:rPr lang="en-US" sz="2800" dirty="0" smtClean="0"/>
                <a:t>  </a:t>
              </a:r>
              <a:r>
                <a:rPr lang="en-US" sz="3200" dirty="0" smtClean="0"/>
                <a:t>A formal argument</a:t>
              </a:r>
              <a:endParaRPr lang="en-US" sz="3200" dirty="0"/>
            </a:p>
          </p:txBody>
        </p:sp>
        <p:pic>
          <p:nvPicPr>
            <p:cNvPr id="5" name="Picture 4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3733800" y="2718377"/>
              <a:ext cx="5287424" cy="1047101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06375" y="3892197"/>
              <a:ext cx="4060825" cy="451203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52400" y="2995612"/>
              <a:ext cx="1758464" cy="35718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28600" y="4724400"/>
            <a:ext cx="8229600" cy="533400"/>
            <a:chOff x="228600" y="4724400"/>
            <a:chExt cx="8229600" cy="533400"/>
          </a:xfrm>
        </p:grpSpPr>
        <p:pic>
          <p:nvPicPr>
            <p:cNvPr id="11" name="Picture 10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4841081" y="4724400"/>
              <a:ext cx="3617119" cy="5334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28600" y="4734580"/>
              <a:ext cx="1910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90"/>
                  </a:solidFill>
                </a:rPr>
                <a:t>Classicality:</a:t>
              </a:r>
              <a:endParaRPr lang="en-US" sz="2800" b="1" dirty="0">
                <a:solidFill>
                  <a:srgbClr val="000090"/>
                </a:solidFill>
              </a:endParaRPr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2286000" y="4838700"/>
              <a:ext cx="1155700" cy="3429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28600" y="5715000"/>
            <a:ext cx="8817823" cy="1103531"/>
            <a:chOff x="228600" y="5715000"/>
            <a:chExt cx="8817823" cy="1103531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3200400" y="5778812"/>
              <a:ext cx="3124200" cy="46958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28600" y="5715000"/>
              <a:ext cx="2853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8000"/>
                  </a:solidFill>
                </a:rPr>
                <a:t>Also obtained for:</a:t>
              </a:r>
              <a:endParaRPr lang="en-US" sz="2800" b="1" dirty="0">
                <a:solidFill>
                  <a:srgbClr val="008000"/>
                </a:solidFill>
              </a:endParaRPr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3276600" y="6477000"/>
              <a:ext cx="1524000" cy="28027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629400" y="6172200"/>
              <a:ext cx="24170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err="1" smtClean="0"/>
                <a:t>Giudice</a:t>
              </a:r>
              <a:r>
                <a:rPr lang="en-US" dirty="0" smtClean="0"/>
                <a:t>, </a:t>
              </a:r>
              <a:r>
                <a:rPr lang="en-US" dirty="0" err="1" smtClean="0"/>
                <a:t>Rattazzi</a:t>
              </a:r>
              <a:r>
                <a:rPr lang="en-US" dirty="0" smtClean="0"/>
                <a:t>, Wells</a:t>
              </a:r>
            </a:p>
            <a:p>
              <a:r>
                <a:rPr lang="en-US" dirty="0" err="1" smtClean="0"/>
                <a:t>Veneziano</a:t>
              </a:r>
              <a:r>
                <a:rPr lang="en-US" dirty="0" smtClean="0"/>
                <a:t>,…)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7855" y="1300726"/>
            <a:ext cx="8807545" cy="523220"/>
            <a:chOff x="107855" y="1300726"/>
            <a:chExt cx="8807545" cy="523220"/>
          </a:xfrm>
        </p:grpSpPr>
        <p:pic>
          <p:nvPicPr>
            <p:cNvPr id="6" name="Picture 5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5715000" y="1396056"/>
              <a:ext cx="3200400" cy="356544"/>
            </a:xfrm>
            <a:prstGeom prst="rect">
              <a:avLst/>
            </a:prstGeom>
          </p:spPr>
        </p:pic>
        <p:pic>
          <p:nvPicPr>
            <p:cNvPr id="7" name="Picture 6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1411332" y="1371600"/>
              <a:ext cx="3922668" cy="37614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7855" y="1300726"/>
              <a:ext cx="11875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A.D.D.: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70" y="685800"/>
            <a:ext cx="414133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Ultra-relativistic scattering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0"/>
            <a:ext cx="49033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Wingdings"/>
                <a:ea typeface="Wingdings"/>
                <a:cs typeface="Wingdings"/>
              </a:rPr>
              <a:t></a:t>
            </a:r>
            <a:r>
              <a:rPr lang="en-US" sz="2800" dirty="0" smtClean="0"/>
              <a:t>  </a:t>
            </a:r>
            <a:r>
              <a:rPr lang="en-US" sz="3200" dirty="0" smtClean="0"/>
              <a:t>An explicit demonstration</a:t>
            </a:r>
            <a:endParaRPr lang="en-US" sz="32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" y="1370647"/>
            <a:ext cx="8229600" cy="762953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4487" y="2438400"/>
            <a:ext cx="6056313" cy="5004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0" y="7203"/>
            <a:ext cx="3795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Gal’tsov</a:t>
            </a:r>
            <a:r>
              <a:rPr lang="en-US" sz="2400" dirty="0" smtClean="0"/>
              <a:t>, </a:t>
            </a:r>
            <a:r>
              <a:rPr lang="en-US" sz="2400" dirty="0" err="1" smtClean="0"/>
              <a:t>Kofinas</a:t>
            </a:r>
            <a:r>
              <a:rPr lang="en-US" sz="2400" dirty="0" smtClean="0"/>
              <a:t>, </a:t>
            </a:r>
            <a:r>
              <a:rPr lang="en-US" sz="2400" dirty="0" err="1" smtClean="0"/>
              <a:t>Spirin</a:t>
            </a:r>
            <a:r>
              <a:rPr lang="en-US" sz="2400" dirty="0" smtClean="0"/>
              <a:t>, TNT: </a:t>
            </a:r>
          </a:p>
          <a:p>
            <a:r>
              <a:rPr lang="en-US" sz="2400" dirty="0" smtClean="0"/>
              <a:t>GKST 0903.3019 (JHEP)</a:t>
            </a:r>
            <a:endParaRPr lang="en-US" sz="2400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28600" y="4038600"/>
            <a:ext cx="2895600" cy="38807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270337" y="3200400"/>
            <a:ext cx="6492663" cy="685800"/>
            <a:chOff x="381000" y="914400"/>
            <a:chExt cx="6492663" cy="685800"/>
          </a:xfrm>
        </p:grpSpPr>
        <p:pic>
          <p:nvPicPr>
            <p:cNvPr id="17" name="Picture 16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381000" y="1003300"/>
              <a:ext cx="2480593" cy="453649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3968644" y="914400"/>
              <a:ext cx="2905019" cy="6858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52400" y="4800600"/>
            <a:ext cx="8851221" cy="802746"/>
            <a:chOff x="228600" y="2607998"/>
            <a:chExt cx="8851221" cy="802746"/>
          </a:xfrm>
        </p:grpSpPr>
        <p:sp>
          <p:nvSpPr>
            <p:cNvPr id="20" name="TextBox 19"/>
            <p:cNvSpPr txBox="1"/>
            <p:nvPr/>
          </p:nvSpPr>
          <p:spPr>
            <a:xfrm>
              <a:off x="6477000" y="2988998"/>
              <a:ext cx="2602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/>
              <a:r>
                <a:rPr lang="en-US" sz="2000" dirty="0" smtClean="0"/>
                <a:t>(</a:t>
              </a:r>
              <a:r>
                <a:rPr lang="en-US" sz="2000" dirty="0" err="1" smtClean="0"/>
                <a:t>d</a:t>
              </a:r>
              <a:r>
                <a:rPr lang="el-GR" sz="2000" dirty="0" smtClean="0"/>
                <a:t>=0</a:t>
              </a:r>
              <a:r>
                <a:rPr lang="en-US" sz="2000" dirty="0" smtClean="0"/>
                <a:t>: </a:t>
              </a:r>
              <a:r>
                <a:rPr lang="en-US" sz="2000" dirty="0" err="1" smtClean="0"/>
                <a:t>Deibel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Schucher</a:t>
              </a:r>
              <a:r>
                <a:rPr lang="en-US" sz="2000" dirty="0" smtClean="0"/>
                <a:t>)</a:t>
              </a:r>
            </a:p>
          </p:txBody>
        </p:sp>
        <p:pic>
          <p:nvPicPr>
            <p:cNvPr id="22" name="Picture 21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228600" y="2607998"/>
              <a:ext cx="6248400" cy="802746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52400" y="5791200"/>
            <a:ext cx="9144000" cy="1066800"/>
            <a:chOff x="152400" y="5257800"/>
            <a:chExt cx="9144000" cy="1066800"/>
          </a:xfrm>
        </p:grpSpPr>
        <p:sp>
          <p:nvSpPr>
            <p:cNvPr id="25" name="TextBox 24"/>
            <p:cNvSpPr txBox="1"/>
            <p:nvPr/>
          </p:nvSpPr>
          <p:spPr>
            <a:xfrm>
              <a:off x="152400" y="5257800"/>
              <a:ext cx="73386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Cross-section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identical</a:t>
              </a:r>
              <a:r>
                <a:rPr lang="en-US" sz="2400" dirty="0" smtClean="0"/>
                <a:t> to the QM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eikonal</a:t>
              </a:r>
              <a:r>
                <a:rPr lang="en-US" sz="2400" dirty="0" smtClean="0"/>
                <a:t> approximation.</a:t>
              </a:r>
            </a:p>
            <a:p>
              <a:r>
                <a:rPr lang="en-US" sz="2400" dirty="0" smtClean="0">
                  <a:solidFill>
                    <a:srgbClr val="008000"/>
                  </a:solidFill>
                </a:rPr>
                <a:t>All orders in the QM sense.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36804" y="5678269"/>
              <a:ext cx="4759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‘</a:t>
              </a:r>
              <a:r>
                <a:rPr lang="en-US" dirty="0" err="1" smtClean="0"/>
                <a:t>t</a:t>
              </a:r>
              <a:r>
                <a:rPr lang="en-US" dirty="0" smtClean="0"/>
                <a:t> </a:t>
              </a:r>
              <a:r>
                <a:rPr lang="en-US" dirty="0" err="1" smtClean="0"/>
                <a:t>Hooft</a:t>
              </a:r>
              <a:r>
                <a:rPr lang="en-US" dirty="0" smtClean="0"/>
                <a:t> (1987), ACV (1987), </a:t>
              </a:r>
              <a:r>
                <a:rPr lang="en-US" dirty="0" err="1" smtClean="0"/>
                <a:t>Verlindes</a:t>
              </a:r>
              <a:r>
                <a:rPr lang="en-US" dirty="0" smtClean="0"/>
                <a:t> (1992), </a:t>
              </a:r>
              <a:r>
                <a:rPr lang="en-US" dirty="0" err="1" smtClean="0"/>
                <a:t>Kabat+Ortiz</a:t>
              </a:r>
              <a:r>
                <a:rPr lang="en-US" dirty="0" smtClean="0"/>
                <a:t> (1992)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464403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GRAVITATIONAL BREMSSTRAHLUNG IN </a:t>
            </a:r>
          </a:p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ULTRA-PLANCKIAN COLLISIONS IN M</a:t>
            </a:r>
            <a:r>
              <a:rPr lang="en-US" sz="2400" b="1" baseline="-19000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xT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d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3669" y="1100078"/>
            <a:ext cx="3116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Amati, </a:t>
            </a:r>
            <a:r>
              <a:rPr lang="en-US" sz="2000" dirty="0" err="1" smtClean="0"/>
              <a:t>Ciafaloni</a:t>
            </a:r>
            <a:r>
              <a:rPr lang="en-US" sz="2000" dirty="0" smtClean="0"/>
              <a:t>, </a:t>
            </a:r>
            <a:r>
              <a:rPr lang="en-US" sz="2000" dirty="0" err="1" smtClean="0"/>
              <a:t>Veneziano</a:t>
            </a:r>
            <a:endParaRPr lang="en-US" sz="2000" dirty="0" smtClean="0"/>
          </a:p>
          <a:p>
            <a:r>
              <a:rPr lang="en-US" sz="2000" dirty="0" smtClean="0"/>
              <a:t>Cardoso et al</a:t>
            </a:r>
          </a:p>
          <a:p>
            <a:r>
              <a:rPr lang="en-US" sz="2000" dirty="0" err="1" smtClean="0"/>
              <a:t>Choptuik</a:t>
            </a:r>
            <a:r>
              <a:rPr lang="en-US" sz="2000" dirty="0" smtClean="0"/>
              <a:t> and Pretorius</a:t>
            </a:r>
          </a:p>
          <a:p>
            <a:r>
              <a:rPr lang="en-US" sz="2000" dirty="0" smtClean="0"/>
              <a:t>Christodoulou </a:t>
            </a:r>
          </a:p>
          <a:p>
            <a:r>
              <a:rPr lang="en-US" sz="2000" dirty="0" err="1" smtClean="0"/>
              <a:t>D’Eath</a:t>
            </a:r>
            <a:r>
              <a:rPr lang="en-US" sz="2000" dirty="0" smtClean="0"/>
              <a:t> and Payne</a:t>
            </a:r>
          </a:p>
          <a:p>
            <a:r>
              <a:rPr lang="en-US" sz="2000" dirty="0" smtClean="0"/>
              <a:t>Giddings et al</a:t>
            </a:r>
          </a:p>
          <a:p>
            <a:r>
              <a:rPr lang="en-US" sz="2000" dirty="0" smtClean="0"/>
              <a:t>Yoshino et al</a:t>
            </a:r>
          </a:p>
          <a:p>
            <a:r>
              <a:rPr lang="en-US" sz="2000" dirty="0" smtClean="0"/>
              <a:t>…………………………</a:t>
            </a:r>
          </a:p>
          <a:p>
            <a:r>
              <a:rPr lang="en-US" sz="2000" b="1" dirty="0" smtClean="0"/>
              <a:t>See our papers….</a:t>
            </a:r>
            <a:endParaRPr lang="en-US" sz="2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76200" y="4590872"/>
            <a:ext cx="9158577" cy="1364397"/>
            <a:chOff x="-228600" y="3124200"/>
            <a:chExt cx="9158577" cy="1364397"/>
          </a:xfrm>
        </p:grpSpPr>
        <p:sp>
          <p:nvSpPr>
            <p:cNvPr id="5" name="TextBox 4"/>
            <p:cNvSpPr txBox="1"/>
            <p:nvPr/>
          </p:nvSpPr>
          <p:spPr>
            <a:xfrm>
              <a:off x="-228600" y="3124200"/>
              <a:ext cx="91585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The same </a:t>
              </a:r>
              <a:r>
                <a:rPr lang="en-US" sz="2400" dirty="0" smtClean="0">
                  <a:solidFill>
                    <a:srgbClr val="000090"/>
                  </a:solidFill>
                </a:rPr>
                <a:t>PEDESTRIAN APPROACH</a:t>
              </a:r>
              <a:r>
                <a:rPr lang="en-US" sz="2400" dirty="0" smtClean="0"/>
                <a:t>: MASSIVE POINT PARTICLES (“STARS”)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0" y="3657600"/>
              <a:ext cx="32078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GKST: 0908.0675 (PLB), </a:t>
              </a:r>
            </a:p>
            <a:p>
              <a:r>
                <a:rPr lang="en-US" sz="2400" dirty="0" smtClean="0"/>
                <a:t>           1003.2982 (JHEP),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883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3.</a:t>
            </a:r>
            <a:r>
              <a:rPr lang="en-US" sz="2000" dirty="0" smtClean="0">
                <a:solidFill>
                  <a:srgbClr val="000090"/>
                </a:solidFill>
              </a:rPr>
              <a:t>  </a:t>
            </a:r>
            <a:r>
              <a:rPr lang="en-US" sz="2000" b="1" dirty="0" smtClean="0">
                <a:solidFill>
                  <a:srgbClr val="000090"/>
                </a:solidFill>
              </a:rPr>
              <a:t>A SIMPLER MODEL: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SCALAR BREMSSTRAHLUNG IN GRAVITY-MEDIATED U-P COLLISIONS</a:t>
            </a:r>
          </a:p>
          <a:p>
            <a:r>
              <a:rPr lang="en-US" dirty="0" smtClean="0"/>
              <a:t>                                                                                                             </a:t>
            </a:r>
            <a:r>
              <a:rPr lang="en-US" dirty="0" err="1" smtClean="0"/>
              <a:t>ConstantinouGST</a:t>
            </a:r>
            <a:r>
              <a:rPr lang="en-US" dirty="0" smtClean="0"/>
              <a:t>: 1106.3509 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93900" y="1435100"/>
            <a:ext cx="4940300" cy="469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3657600"/>
            <a:ext cx="6781800" cy="94753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4800" y="5029200"/>
            <a:ext cx="8686800" cy="1600200"/>
            <a:chOff x="304800" y="5029200"/>
            <a:chExt cx="8686800" cy="1600200"/>
          </a:xfrm>
        </p:grpSpPr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04800" y="5029200"/>
              <a:ext cx="7655960" cy="863953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6388100" y="6108700"/>
              <a:ext cx="2603500" cy="520700"/>
            </a:xfrm>
            <a:prstGeom prst="rect">
              <a:avLst/>
            </a:prstGeom>
          </p:spPr>
        </p:pic>
      </p:grpSp>
      <p:pic>
        <p:nvPicPr>
          <p:cNvPr id="14" name="Picture 1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03213" y="2286000"/>
            <a:ext cx="6249987" cy="1100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24135"/>
            <a:ext cx="4655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THE SOLUTION UP TO FIRST ORDER</a:t>
            </a:r>
            <a:endParaRPr lang="en-US" sz="2400" b="1" dirty="0">
              <a:solidFill>
                <a:srgbClr val="000090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206360" y="76200"/>
            <a:ext cx="3556640" cy="899872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2400" y="1219200"/>
            <a:ext cx="8839200" cy="908473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52400" y="2438400"/>
            <a:ext cx="8799513" cy="177823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28600" y="6371607"/>
            <a:ext cx="2286000" cy="333993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486400" y="6241190"/>
            <a:ext cx="3276600" cy="434124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228600" y="5781431"/>
            <a:ext cx="3962400" cy="3907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96200" y="4495800"/>
            <a:ext cx="1066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The 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LAB frame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057400" y="4609295"/>
            <a:ext cx="5038725" cy="967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283742" y="141982"/>
            <a:ext cx="7869658" cy="1839218"/>
            <a:chOff x="283742" y="141982"/>
            <a:chExt cx="7869658" cy="1839218"/>
          </a:xfrm>
        </p:grpSpPr>
        <p:sp>
          <p:nvSpPr>
            <p:cNvPr id="10" name="TextBox 9"/>
            <p:cNvSpPr txBox="1"/>
            <p:nvPr/>
          </p:nvSpPr>
          <p:spPr>
            <a:xfrm>
              <a:off x="398981" y="141982"/>
              <a:ext cx="584006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90"/>
                  </a:solidFill>
                </a:rPr>
                <a:t>THE SECOND ORDER EQUATION – </a:t>
              </a:r>
            </a:p>
            <a:p>
              <a:r>
                <a:rPr lang="en-US" sz="3200" b="1" dirty="0" smtClean="0">
                  <a:solidFill>
                    <a:srgbClr val="000090"/>
                  </a:solidFill>
                </a:rPr>
                <a:t>SCALAR RADIATION</a:t>
              </a:r>
              <a:endParaRPr lang="en-US" sz="3200" b="1" dirty="0">
                <a:solidFill>
                  <a:srgbClr val="000090"/>
                </a:solidFill>
              </a:endParaRPr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83742" y="1453282"/>
              <a:ext cx="7869658" cy="52791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152400" y="4215824"/>
            <a:ext cx="8458200" cy="2374232"/>
            <a:chOff x="152400" y="4215824"/>
            <a:chExt cx="8458200" cy="2374232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4215824"/>
              <a:ext cx="394210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THE EMITTED ENERGY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673826" y="4925464"/>
              <a:ext cx="5936774" cy="1094336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5257800" y="6172200"/>
              <a:ext cx="3352800" cy="417856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2983373" y="2209800"/>
            <a:ext cx="5779627" cy="1600200"/>
            <a:chOff x="2983373" y="2209800"/>
            <a:chExt cx="5779627" cy="1600200"/>
          </a:xfrm>
        </p:grpSpPr>
        <p:grpSp>
          <p:nvGrpSpPr>
            <p:cNvPr id="11" name="Group 16"/>
            <p:cNvGrpSpPr/>
            <p:nvPr/>
          </p:nvGrpSpPr>
          <p:grpSpPr>
            <a:xfrm>
              <a:off x="2983373" y="2237105"/>
              <a:ext cx="2807827" cy="1496695"/>
              <a:chOff x="2263838" y="4117857"/>
              <a:chExt cx="3859858" cy="2471608"/>
            </a:xfrm>
            <a:solidFill>
              <a:schemeClr val="bg1"/>
            </a:solidFill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2263838" y="5106988"/>
                <a:ext cx="3276600" cy="1588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286000" y="6553200"/>
                <a:ext cx="3276600" cy="1588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 17"/>
              <p:cNvSpPr/>
              <p:nvPr/>
            </p:nvSpPr>
            <p:spPr>
              <a:xfrm>
                <a:off x="3058640" y="5111203"/>
                <a:ext cx="225314" cy="1461038"/>
              </a:xfrm>
              <a:custGeom>
                <a:avLst/>
                <a:gdLst>
                  <a:gd name="connsiteX0" fmla="*/ 31862 w 225314"/>
                  <a:gd name="connsiteY0" fmla="*/ 0 h 1461038"/>
                  <a:gd name="connsiteX1" fmla="*/ 182072 w 225314"/>
                  <a:gd name="connsiteY1" fmla="*/ 204819 h 1461038"/>
                  <a:gd name="connsiteX2" fmla="*/ 18207 w 225314"/>
                  <a:gd name="connsiteY2" fmla="*/ 382328 h 1461038"/>
                  <a:gd name="connsiteX3" fmla="*/ 168416 w 225314"/>
                  <a:gd name="connsiteY3" fmla="*/ 573491 h 1461038"/>
                  <a:gd name="connsiteX4" fmla="*/ 18207 w 225314"/>
                  <a:gd name="connsiteY4" fmla="*/ 751001 h 1461038"/>
                  <a:gd name="connsiteX5" fmla="*/ 182072 w 225314"/>
                  <a:gd name="connsiteY5" fmla="*/ 901201 h 1461038"/>
                  <a:gd name="connsiteX6" fmla="*/ 4552 w 225314"/>
                  <a:gd name="connsiteY6" fmla="*/ 1078710 h 1461038"/>
                  <a:gd name="connsiteX7" fmla="*/ 209383 w 225314"/>
                  <a:gd name="connsiteY7" fmla="*/ 1228910 h 1461038"/>
                  <a:gd name="connsiteX8" fmla="*/ 100139 w 225314"/>
                  <a:gd name="connsiteY8" fmla="*/ 1461038 h 1461038"/>
                  <a:gd name="connsiteX9" fmla="*/ 100139 w 225314"/>
                  <a:gd name="connsiteY9" fmla="*/ 1461038 h 146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314" h="1461038">
                    <a:moveTo>
                      <a:pt x="31862" y="0"/>
                    </a:moveTo>
                    <a:cubicBezTo>
                      <a:pt x="108105" y="70549"/>
                      <a:pt x="184348" y="141098"/>
                      <a:pt x="182072" y="204819"/>
                    </a:cubicBezTo>
                    <a:cubicBezTo>
                      <a:pt x="179796" y="268540"/>
                      <a:pt x="20483" y="320883"/>
                      <a:pt x="18207" y="382328"/>
                    </a:cubicBezTo>
                    <a:cubicBezTo>
                      <a:pt x="15931" y="443773"/>
                      <a:pt x="168416" y="512046"/>
                      <a:pt x="168416" y="573491"/>
                    </a:cubicBezTo>
                    <a:cubicBezTo>
                      <a:pt x="168416" y="634936"/>
                      <a:pt x="15931" y="696383"/>
                      <a:pt x="18207" y="751001"/>
                    </a:cubicBezTo>
                    <a:cubicBezTo>
                      <a:pt x="20483" y="805619"/>
                      <a:pt x="184348" y="846583"/>
                      <a:pt x="182072" y="901201"/>
                    </a:cubicBezTo>
                    <a:cubicBezTo>
                      <a:pt x="179796" y="955819"/>
                      <a:pt x="0" y="1024092"/>
                      <a:pt x="4552" y="1078710"/>
                    </a:cubicBezTo>
                    <a:cubicBezTo>
                      <a:pt x="9104" y="1133328"/>
                      <a:pt x="193452" y="1165189"/>
                      <a:pt x="209383" y="1228910"/>
                    </a:cubicBezTo>
                    <a:cubicBezTo>
                      <a:pt x="225314" y="1292631"/>
                      <a:pt x="100139" y="1461038"/>
                      <a:pt x="100139" y="1461038"/>
                    </a:cubicBezTo>
                    <a:lnTo>
                      <a:pt x="100139" y="1461038"/>
                    </a:lnTo>
                  </a:path>
                </a:pathLst>
              </a:cu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4191002" y="4117857"/>
                <a:ext cx="1371601" cy="977364"/>
              </a:xfrm>
              <a:prstGeom prst="line">
                <a:avLst/>
              </a:prstGeom>
              <a:grpFill/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562601" y="4682060"/>
                <a:ext cx="471504" cy="52322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m</a:t>
                </a:r>
                <a:endParaRPr lang="en-US" sz="28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562601" y="6066244"/>
                <a:ext cx="561095" cy="52322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m</a:t>
                </a:r>
                <a:r>
                  <a:rPr lang="en-US" sz="2800" dirty="0" smtClean="0"/>
                  <a:t>’</a:t>
                </a:r>
                <a:endParaRPr lang="en-US" sz="28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519465" y="2209800"/>
              <a:ext cx="2243535" cy="1600200"/>
              <a:chOff x="5181600" y="4209989"/>
              <a:chExt cx="3990096" cy="2571811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5181600" y="4616680"/>
                <a:ext cx="3505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5181600" y="6750280"/>
                <a:ext cx="3505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5715794" y="5150874"/>
                <a:ext cx="1065212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247607" y="5684274"/>
                <a:ext cx="2439194" cy="255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Freeform 27"/>
              <p:cNvSpPr/>
              <p:nvPr/>
            </p:nvSpPr>
            <p:spPr>
              <a:xfrm>
                <a:off x="6123069" y="5684883"/>
                <a:ext cx="291315" cy="1096917"/>
              </a:xfrm>
              <a:custGeom>
                <a:avLst/>
                <a:gdLst>
                  <a:gd name="connsiteX0" fmla="*/ 134278 w 291315"/>
                  <a:gd name="connsiteY0" fmla="*/ 0 h 1096917"/>
                  <a:gd name="connsiteX1" fmla="*/ 270832 w 291315"/>
                  <a:gd name="connsiteY1" fmla="*/ 191164 h 1096917"/>
                  <a:gd name="connsiteX2" fmla="*/ 11379 w 291315"/>
                  <a:gd name="connsiteY2" fmla="*/ 286746 h 1096917"/>
                  <a:gd name="connsiteX3" fmla="*/ 284488 w 291315"/>
                  <a:gd name="connsiteY3" fmla="*/ 450601 h 1096917"/>
                  <a:gd name="connsiteX4" fmla="*/ 11379 w 291315"/>
                  <a:gd name="connsiteY4" fmla="*/ 573492 h 1096917"/>
                  <a:gd name="connsiteX5" fmla="*/ 284488 w 291315"/>
                  <a:gd name="connsiteY5" fmla="*/ 737346 h 1096917"/>
                  <a:gd name="connsiteX6" fmla="*/ 11379 w 291315"/>
                  <a:gd name="connsiteY6" fmla="*/ 860237 h 1096917"/>
                  <a:gd name="connsiteX7" fmla="*/ 216211 w 291315"/>
                  <a:gd name="connsiteY7" fmla="*/ 1065056 h 1096917"/>
                  <a:gd name="connsiteX8" fmla="*/ 161589 w 291315"/>
                  <a:gd name="connsiteY8" fmla="*/ 1051401 h 1096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315" h="1096917">
                    <a:moveTo>
                      <a:pt x="134278" y="0"/>
                    </a:moveTo>
                    <a:cubicBezTo>
                      <a:pt x="212796" y="71686"/>
                      <a:pt x="291315" y="143373"/>
                      <a:pt x="270832" y="191164"/>
                    </a:cubicBezTo>
                    <a:cubicBezTo>
                      <a:pt x="250349" y="238955"/>
                      <a:pt x="9103" y="243507"/>
                      <a:pt x="11379" y="286746"/>
                    </a:cubicBezTo>
                    <a:cubicBezTo>
                      <a:pt x="13655" y="329985"/>
                      <a:pt x="284488" y="402810"/>
                      <a:pt x="284488" y="450601"/>
                    </a:cubicBezTo>
                    <a:cubicBezTo>
                      <a:pt x="284488" y="498392"/>
                      <a:pt x="11379" y="525701"/>
                      <a:pt x="11379" y="573492"/>
                    </a:cubicBezTo>
                    <a:cubicBezTo>
                      <a:pt x="11379" y="621283"/>
                      <a:pt x="284488" y="689555"/>
                      <a:pt x="284488" y="737346"/>
                    </a:cubicBezTo>
                    <a:cubicBezTo>
                      <a:pt x="284488" y="785137"/>
                      <a:pt x="22758" y="805619"/>
                      <a:pt x="11379" y="860237"/>
                    </a:cubicBezTo>
                    <a:cubicBezTo>
                      <a:pt x="0" y="914855"/>
                      <a:pt x="191176" y="1033195"/>
                      <a:pt x="216211" y="1065056"/>
                    </a:cubicBezTo>
                    <a:cubicBezTo>
                      <a:pt x="241246" y="1096917"/>
                      <a:pt x="161589" y="1051401"/>
                      <a:pt x="161589" y="1051401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623990" y="4209989"/>
                <a:ext cx="471502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m</a:t>
                </a:r>
                <a:endParaRPr lang="en-US" sz="28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610600" y="6216880"/>
                <a:ext cx="5610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m</a:t>
                </a:r>
                <a:r>
                  <a:rPr lang="en-US" sz="2800" dirty="0" smtClean="0"/>
                  <a:t>’</a:t>
                </a:r>
                <a:endParaRPr lang="en-US" sz="28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0744" y="10180"/>
            <a:ext cx="7619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GENERAL REMARKS (GRAVITATIONAL RADIATION)</a:t>
            </a:r>
            <a:endParaRPr lang="en-US" sz="28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2400" y="4963180"/>
            <a:ext cx="4953000" cy="523220"/>
            <a:chOff x="152400" y="5420380"/>
            <a:chExt cx="4953000" cy="523220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270000" y="5473700"/>
              <a:ext cx="3835400" cy="4699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52400" y="5420380"/>
              <a:ext cx="6037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(</a:t>
              </a:r>
              <a:r>
                <a:rPr lang="en-US" sz="2800" b="1" dirty="0" smtClean="0"/>
                <a:t>B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</p:grpSp>
      <p:pic>
        <p:nvPicPr>
          <p:cNvPr id="17" name="Picture 16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1515572"/>
            <a:ext cx="3352800" cy="61802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52400" y="2197540"/>
            <a:ext cx="7315200" cy="2450660"/>
            <a:chOff x="152400" y="2590800"/>
            <a:chExt cx="7315200" cy="2450660"/>
          </a:xfrm>
        </p:grpSpPr>
        <p:pic>
          <p:nvPicPr>
            <p:cNvPr id="4" name="Picture 3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800225" y="3352800"/>
              <a:ext cx="4371975" cy="635506"/>
            </a:xfrm>
            <a:prstGeom prst="rect">
              <a:avLst/>
            </a:prstGeom>
          </p:spPr>
        </p:pic>
        <p:pic>
          <p:nvPicPr>
            <p:cNvPr id="6" name="Picture 5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1825625" y="4343400"/>
              <a:ext cx="5641975" cy="6980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2400" y="2600980"/>
              <a:ext cx="6200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(</a:t>
              </a:r>
              <a:r>
                <a:rPr lang="en-US" sz="2800" b="1" dirty="0" smtClean="0"/>
                <a:t>A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1050925" y="2590800"/>
              <a:ext cx="4054475" cy="49216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52400" y="5727700"/>
            <a:ext cx="4660900" cy="596900"/>
            <a:chOff x="152400" y="6132513"/>
            <a:chExt cx="4660900" cy="596900"/>
          </a:xfrm>
        </p:grpSpPr>
        <p:sp>
          <p:nvSpPr>
            <p:cNvPr id="12" name="TextBox 11"/>
            <p:cNvSpPr txBox="1"/>
            <p:nvPr/>
          </p:nvSpPr>
          <p:spPr>
            <a:xfrm>
              <a:off x="152400" y="6182380"/>
              <a:ext cx="5938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(</a:t>
              </a:r>
              <a:r>
                <a:rPr lang="en-US" sz="2800" b="1" dirty="0" smtClean="0"/>
                <a:t>C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  <p:pic>
          <p:nvPicPr>
            <p:cNvPr id="20" name="Picture 19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1295400" y="6132513"/>
              <a:ext cx="3517900" cy="596900"/>
            </a:xfrm>
            <a:prstGeom prst="rect">
              <a:avLst/>
            </a:prstGeom>
          </p:spPr>
        </p:pic>
      </p:grpSp>
      <p:pic>
        <p:nvPicPr>
          <p:cNvPr id="25" name="Picture 24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5537200" y="5740400"/>
            <a:ext cx="3454400" cy="9652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057242" y="685800"/>
            <a:ext cx="7248558" cy="856632"/>
            <a:chOff x="1057242" y="685800"/>
            <a:chExt cx="7248558" cy="856632"/>
          </a:xfrm>
        </p:grpSpPr>
        <p:sp>
          <p:nvSpPr>
            <p:cNvPr id="15" name="TextBox 14"/>
            <p:cNvSpPr txBox="1"/>
            <p:nvPr/>
          </p:nvSpPr>
          <p:spPr>
            <a:xfrm>
              <a:off x="1057242" y="848380"/>
              <a:ext cx="32099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Radiation efficiency: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pic>
          <p:nvPicPr>
            <p:cNvPr id="21" name="Picture 20" descr="latex-image-1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4381500" y="685800"/>
              <a:ext cx="3924300" cy="8566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22669</TotalTime>
  <Words>770</Words>
  <Application>Microsoft Office PowerPoint</Application>
  <PresentationFormat>On-screen Show (4:3)</PresentationFormat>
  <Paragraphs>139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2. At ultra-planckian energies gravity is              (a) dominant (GN E2 &gt;&gt; 1) and (b) classical</vt:lpstr>
      <vt:lpstr>Ultra-relativistic scattering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University of Crete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Transplanckian bremsstrahlung to probe extra dimensions</dc:title>
  <dc:creator>Tomaras Theodore</dc:creator>
  <cp:lastModifiedBy>PETROS</cp:lastModifiedBy>
  <cp:revision>523</cp:revision>
  <dcterms:created xsi:type="dcterms:W3CDTF">2011-09-16T12:59:07Z</dcterms:created>
  <dcterms:modified xsi:type="dcterms:W3CDTF">2011-09-16T16:15:21Z</dcterms:modified>
</cp:coreProperties>
</file>