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12"/>
  </p:notesMasterIdLst>
  <p:sldIdLst>
    <p:sldId id="257" r:id="rId2"/>
    <p:sldId id="281" r:id="rId3"/>
    <p:sldId id="290" r:id="rId4"/>
    <p:sldId id="287" r:id="rId5"/>
    <p:sldId id="289" r:id="rId6"/>
    <p:sldId id="291" r:id="rId7"/>
    <p:sldId id="292" r:id="rId8"/>
    <p:sldId id="294" r:id="rId9"/>
    <p:sldId id="295" r:id="rId10"/>
    <p:sldId id="293" r:id="rId11"/>
  </p:sldIdLst>
  <p:sldSz cx="9144000" cy="6858000" type="screen4x3"/>
  <p:notesSz cx="7315200" cy="96012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1E9A"/>
    <a:srgbClr val="FF3399"/>
    <a:srgbClr val="2B4D23"/>
    <a:srgbClr val="FF0000"/>
    <a:srgbClr val="831736"/>
    <a:srgbClr val="BD1938"/>
    <a:srgbClr val="1D187E"/>
    <a:srgbClr val="AE1E47"/>
    <a:srgbClr val="DE426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1477" autoAdjust="0"/>
    <p:restoredTop sz="96014" autoAdjust="0"/>
  </p:normalViewPr>
  <p:slideViewPr>
    <p:cSldViewPr>
      <p:cViewPr varScale="1">
        <p:scale>
          <a:sx n="88" d="100"/>
          <a:sy n="88" d="100"/>
        </p:scale>
        <p:origin x="-1138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9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9E5993CB-EB90-4198-A592-28439CF9915C}" type="datetimeFigureOut">
              <a:rPr lang="es-MX"/>
              <a:pPr>
                <a:defRPr/>
              </a:pPr>
              <a:t>16/09/2011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MX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MX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A3FFD96-D3EF-4819-AE6B-366401909440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MX" smtClean="0"/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7B9E271-3D68-41A4-B481-39025660FE73}" type="slidenum">
              <a:rPr lang="es-MX"/>
              <a:pPr/>
              <a:t>1</a:t>
            </a:fld>
            <a:endParaRPr 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83319-8E42-4A4A-A14A-2BE257229EB0}" type="datetime1">
              <a:rPr lang="es-MX"/>
              <a:pPr>
                <a:defRPr/>
              </a:pPr>
              <a:t>16/09/2011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 Chryssomalakos (ICN-UNAM): Deviating from the Canonical</a:t>
            </a: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FE65D-02BB-4170-A8CA-0F709E164E5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D05FF-713B-402B-9887-3538F7F6BC59}" type="datetime1">
              <a:rPr lang="es-MX"/>
              <a:pPr>
                <a:defRPr/>
              </a:pPr>
              <a:t>16/09/2011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 Chryssomalakos (ICN-UNAM): Deviating from the Canonical</a:t>
            </a: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3E489-8509-4AC6-BBC2-0F22874672F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B7426-BC6D-49A3-A2B7-7BB4DB9E0E8E}" type="datetime1">
              <a:rPr lang="es-MX"/>
              <a:pPr>
                <a:defRPr/>
              </a:pPr>
              <a:t>16/09/2011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 Chryssomalakos (ICN-UNAM): Deviating from the Canonical</a:t>
            </a: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D32AA-7886-4D77-A53F-8798BCECD67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B7607-A4A4-4B93-8ADE-1923DAED8812}" type="datetime1">
              <a:rPr lang="es-MX"/>
              <a:pPr>
                <a:defRPr/>
              </a:pPr>
              <a:t>16/09/2011</a:t>
            </a:fld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 Chryssomalakos (ICN-UNAM): Deviating from the Canonical</a:t>
            </a: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7F553-5821-4FA5-9506-4628FB1692D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8B0CB-B2D1-4351-BD73-5F4975361215}" type="datetime1">
              <a:rPr lang="es-MX"/>
              <a:pPr>
                <a:defRPr/>
              </a:pPr>
              <a:t>16/09/2011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 Chryssomalakos (ICN-UNAM): Deviating from the Canonical</a:t>
            </a: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9FE2E-0B45-4EF0-8BF1-993A370B8AD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E5B4D-8EAB-492C-890C-569BE470B269}" type="datetime1">
              <a:rPr lang="es-MX"/>
              <a:pPr>
                <a:defRPr/>
              </a:pPr>
              <a:t>16/09/2011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 Chryssomalakos (ICN-UNAM): Deviating from the Canonical</a:t>
            </a: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3A225-C15F-4F47-AE4A-A2576266BF8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2C97B-A6DE-4C2D-8FFE-8D0A190E2270}" type="datetime1">
              <a:rPr lang="es-MX"/>
              <a:pPr>
                <a:defRPr/>
              </a:pPr>
              <a:t>16/09/2011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 Chryssomalakos (ICN-UNAM): Deviating from the Canonical</a:t>
            </a: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5263D-9F1A-45B0-81C8-92C4EBD07B7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49374-FFC9-4650-8835-0B7A24B4364B}" type="datetime1">
              <a:rPr lang="es-MX"/>
              <a:pPr>
                <a:defRPr/>
              </a:pPr>
              <a:t>16/09/2011</a:t>
            </a:fld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 Chryssomalakos (ICN-UNAM): Deviating from the Canonical</a:t>
            </a: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6EFB4-CC08-4306-92BE-38ECC192EE4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9063E-E3E4-4F94-8E2F-0A9DA1915254}" type="datetime1">
              <a:rPr lang="es-MX"/>
              <a:pPr>
                <a:defRPr/>
              </a:pPr>
              <a:t>16/09/2011</a:t>
            </a:fld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 Chryssomalakos (ICN-UNAM): Deviating from the Canonical</a:t>
            </a: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A67FE-E4BC-40C6-8C73-4C0934131C4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97142-6D14-496D-9A46-150EC39EC0A7}" type="datetime1">
              <a:rPr lang="es-MX"/>
              <a:pPr>
                <a:defRPr/>
              </a:pPr>
              <a:t>16/09/2011</a:t>
            </a:fld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 Chryssomalakos (ICN-UNAM): Deviating from the Canonical</a:t>
            </a: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E1647-704E-4CAA-AF8B-89033940064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DDB1E-E5C5-4290-B263-8FC64ABD02F4}" type="datetime1">
              <a:rPr lang="es-MX"/>
              <a:pPr>
                <a:defRPr/>
              </a:pPr>
              <a:t>16/09/2011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 Chryssomalakos (ICN-UNAM): Deviating from the Canonical</a:t>
            </a: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ADD13-4220-4C62-992E-F640BDC1975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6D34A-A088-486B-BFA4-460DF0685B8C}" type="datetime1">
              <a:rPr lang="es-MX"/>
              <a:pPr>
                <a:defRPr/>
              </a:pPr>
              <a:t>16/09/2011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 Chryssomalakos (ICN-UNAM): Deviating from the Canonical</a:t>
            </a: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5C1EC-055A-424C-BEF1-8CBB9836F77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fld id="{3E898457-BF55-4E17-8895-448EC776CF54}" type="datetime1">
              <a:rPr lang="es-MX"/>
              <a:pPr>
                <a:defRPr/>
              </a:pPr>
              <a:t>16/09/2011</a:t>
            </a:fld>
            <a:endParaRPr lang="es-E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en-US"/>
              <a:t>C. Chryssomalakos (ICN-UNAM): Deviating from the Canonical</a:t>
            </a:r>
            <a:endParaRPr lang="es-ES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E77533E3-5F9D-4520-B7AD-6EF9E038276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22375" y="1341438"/>
            <a:ext cx="6697663" cy="1582737"/>
          </a:xfrm>
        </p:spPr>
        <p:txBody>
          <a:bodyPr/>
          <a:lstStyle/>
          <a:p>
            <a:pPr eaLnBrk="1" hangingPunct="1"/>
            <a:r>
              <a:rPr lang="es-MX" sz="3200" b="1" dirty="0" err="1" smtClean="0">
                <a:solidFill>
                  <a:srgbClr val="000099"/>
                </a:solidFill>
                <a:latin typeface="Maiandra GD" pitchFamily="34" charset="0"/>
              </a:rPr>
              <a:t>Operational</a:t>
            </a:r>
            <a:r>
              <a:rPr lang="es-MX" sz="3200" b="1" dirty="0" smtClean="0">
                <a:solidFill>
                  <a:srgbClr val="000099"/>
                </a:solidFill>
                <a:latin typeface="Maiandra GD" pitchFamily="34" charset="0"/>
              </a:rPr>
              <a:t> </a:t>
            </a:r>
            <a:r>
              <a:rPr lang="es-MX" sz="3200" b="1" dirty="0" err="1" smtClean="0">
                <a:solidFill>
                  <a:srgbClr val="000099"/>
                </a:solidFill>
                <a:latin typeface="Maiandra GD" pitchFamily="34" charset="0"/>
              </a:rPr>
              <a:t>Geometry</a:t>
            </a:r>
            <a:r>
              <a:rPr lang="es-MX" sz="3200" b="1" dirty="0" smtClean="0">
                <a:solidFill>
                  <a:srgbClr val="000099"/>
                </a:solidFill>
                <a:latin typeface="Maiandra GD" pitchFamily="34" charset="0"/>
              </a:rPr>
              <a:t> </a:t>
            </a:r>
            <a:br>
              <a:rPr lang="es-MX" sz="3200" b="1" dirty="0" smtClean="0">
                <a:solidFill>
                  <a:srgbClr val="000099"/>
                </a:solidFill>
                <a:latin typeface="Maiandra GD" pitchFamily="34" charset="0"/>
              </a:rPr>
            </a:br>
            <a:r>
              <a:rPr lang="es-MX" sz="3200" b="1" dirty="0" smtClean="0">
                <a:solidFill>
                  <a:srgbClr val="000099"/>
                </a:solidFill>
                <a:latin typeface="Maiandra GD" pitchFamily="34" charset="0"/>
              </a:rPr>
              <a:t>and </a:t>
            </a:r>
            <a:br>
              <a:rPr lang="es-MX" sz="3200" b="1" dirty="0" smtClean="0">
                <a:solidFill>
                  <a:srgbClr val="000099"/>
                </a:solidFill>
                <a:latin typeface="Maiandra GD" pitchFamily="34" charset="0"/>
              </a:rPr>
            </a:br>
            <a:r>
              <a:rPr lang="es-MX" sz="3200" b="1" dirty="0" smtClean="0">
                <a:solidFill>
                  <a:srgbClr val="000099"/>
                </a:solidFill>
                <a:latin typeface="Maiandra GD" pitchFamily="34" charset="0"/>
              </a:rPr>
              <a:t>Natural </a:t>
            </a:r>
            <a:r>
              <a:rPr lang="es-MX" sz="3200" b="1" dirty="0" err="1" smtClean="0">
                <a:solidFill>
                  <a:srgbClr val="000099"/>
                </a:solidFill>
                <a:latin typeface="Maiandra GD" pitchFamily="34" charset="0"/>
              </a:rPr>
              <a:t>Noncommutativity</a:t>
            </a:r>
            <a:endParaRPr lang="es-ES" sz="3200" b="1" dirty="0" smtClean="0">
              <a:solidFill>
                <a:srgbClr val="000099"/>
              </a:solidFill>
              <a:latin typeface="Maiandra GD" pitchFamily="34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501900" y="3519488"/>
            <a:ext cx="4127500" cy="11382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sz="2400" dirty="0" err="1">
                <a:solidFill>
                  <a:srgbClr val="000066"/>
                </a:solidFill>
                <a:latin typeface="Maiandra GD" pitchFamily="34" charset="0"/>
              </a:rPr>
              <a:t>Chryssomalis</a:t>
            </a:r>
            <a:r>
              <a:rPr lang="es-MX" sz="2400" dirty="0">
                <a:solidFill>
                  <a:srgbClr val="000066"/>
                </a:solidFill>
                <a:latin typeface="Maiandra GD" pitchFamily="34" charset="0"/>
              </a:rPr>
              <a:t> </a:t>
            </a:r>
            <a:r>
              <a:rPr lang="es-MX" sz="2400" dirty="0" err="1">
                <a:solidFill>
                  <a:srgbClr val="000066"/>
                </a:solidFill>
                <a:latin typeface="Maiandra GD" pitchFamily="34" charset="0"/>
              </a:rPr>
              <a:t>Chryssomalakos</a:t>
            </a:r>
            <a:endParaRPr lang="es-MX" sz="2400" dirty="0">
              <a:solidFill>
                <a:srgbClr val="000066"/>
              </a:solidFill>
              <a:latin typeface="Maiandra GD" pitchFamily="34" charset="0"/>
            </a:endParaRPr>
          </a:p>
          <a:p>
            <a:pPr algn="ctr"/>
            <a:r>
              <a:rPr lang="es-MX" sz="2400" dirty="0">
                <a:solidFill>
                  <a:srgbClr val="000066"/>
                </a:solidFill>
                <a:latin typeface="Maiandra GD" pitchFamily="34" charset="0"/>
              </a:rPr>
              <a:t> </a:t>
            </a:r>
            <a:r>
              <a:rPr lang="es-MX" sz="2000" dirty="0">
                <a:solidFill>
                  <a:srgbClr val="000066"/>
                </a:solidFill>
                <a:latin typeface="Maiandra GD" pitchFamily="34" charset="0"/>
              </a:rPr>
              <a:t>Instituto de Ciencias Nucleares </a:t>
            </a:r>
          </a:p>
          <a:p>
            <a:pPr algn="ctr"/>
            <a:r>
              <a:rPr lang="es-MX" sz="2000" dirty="0">
                <a:solidFill>
                  <a:srgbClr val="000066"/>
                </a:solidFill>
                <a:latin typeface="Maiandra GD" pitchFamily="34" charset="0"/>
              </a:rPr>
              <a:t>UNAM</a:t>
            </a:r>
            <a:endParaRPr lang="es-ES" sz="2000" dirty="0">
              <a:solidFill>
                <a:srgbClr val="000066"/>
              </a:solidFill>
              <a:latin typeface="Maiandra GD" pitchFamily="34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223944" y="5962664"/>
            <a:ext cx="69031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000" dirty="0" err="1">
                <a:solidFill>
                  <a:schemeClr val="accent3">
                    <a:lumMod val="75000"/>
                  </a:schemeClr>
                </a:solidFill>
                <a:latin typeface="Maiandra GD" pitchFamily="34" charset="0"/>
              </a:rPr>
              <a:t>Joint</a:t>
            </a:r>
            <a:r>
              <a:rPr lang="es-MX" sz="2000" dirty="0">
                <a:solidFill>
                  <a:schemeClr val="accent3">
                    <a:lumMod val="75000"/>
                  </a:schemeClr>
                </a:solidFill>
                <a:latin typeface="Maiandra GD" pitchFamily="34" charset="0"/>
              </a:rPr>
              <a:t> </a:t>
            </a:r>
            <a:r>
              <a:rPr lang="es-MX" sz="2000" dirty="0" err="1">
                <a:solidFill>
                  <a:schemeClr val="accent3">
                    <a:lumMod val="75000"/>
                  </a:schemeClr>
                </a:solidFill>
                <a:latin typeface="Maiandra GD" pitchFamily="34" charset="0"/>
              </a:rPr>
              <a:t>work</a:t>
            </a:r>
            <a:r>
              <a:rPr lang="es-MX" sz="2000" dirty="0">
                <a:solidFill>
                  <a:schemeClr val="accent3">
                    <a:lumMod val="75000"/>
                  </a:schemeClr>
                </a:solidFill>
                <a:latin typeface="Maiandra GD" pitchFamily="34" charset="0"/>
              </a:rPr>
              <a:t> </a:t>
            </a:r>
            <a:r>
              <a:rPr lang="es-MX" sz="2000" dirty="0" err="1">
                <a:solidFill>
                  <a:schemeClr val="accent3">
                    <a:lumMod val="75000"/>
                  </a:schemeClr>
                </a:solidFill>
                <a:latin typeface="Maiandra GD" pitchFamily="34" charset="0"/>
              </a:rPr>
              <a:t>with</a:t>
            </a:r>
            <a:r>
              <a:rPr lang="es-MX" sz="2000" dirty="0">
                <a:solidFill>
                  <a:schemeClr val="accent3">
                    <a:lumMod val="75000"/>
                  </a:schemeClr>
                </a:solidFill>
                <a:latin typeface="Maiandra GD" pitchFamily="34" charset="0"/>
              </a:rPr>
              <a:t> </a:t>
            </a:r>
            <a:r>
              <a:rPr lang="es-MX" sz="2000" dirty="0" smtClean="0">
                <a:solidFill>
                  <a:schemeClr val="accent3">
                    <a:lumMod val="75000"/>
                  </a:schemeClr>
                </a:solidFill>
                <a:latin typeface="Maiandra GD" pitchFamily="34" charset="0"/>
              </a:rPr>
              <a:t>D. </a:t>
            </a:r>
            <a:r>
              <a:rPr lang="es-MX" sz="2000" dirty="0" err="1" smtClean="0">
                <a:solidFill>
                  <a:schemeClr val="accent3">
                    <a:lumMod val="75000"/>
                  </a:schemeClr>
                </a:solidFill>
                <a:latin typeface="Maiandra GD" pitchFamily="34" charset="0"/>
              </a:rPr>
              <a:t>Sudarsky</a:t>
            </a:r>
            <a:r>
              <a:rPr lang="es-MX" sz="2000" dirty="0" smtClean="0">
                <a:solidFill>
                  <a:schemeClr val="accent3">
                    <a:lumMod val="75000"/>
                  </a:schemeClr>
                </a:solidFill>
                <a:latin typeface="Maiandra GD" pitchFamily="34" charset="0"/>
              </a:rPr>
              <a:t>, P. Aguilar, </a:t>
            </a:r>
            <a:r>
              <a:rPr lang="es-MX" sz="2000" dirty="0">
                <a:solidFill>
                  <a:schemeClr val="accent3">
                    <a:lumMod val="75000"/>
                  </a:schemeClr>
                </a:solidFill>
                <a:latin typeface="Maiandra GD" pitchFamily="34" charset="0"/>
              </a:rPr>
              <a:t>and </a:t>
            </a:r>
            <a:r>
              <a:rPr lang="es-MX" sz="2000" dirty="0" smtClean="0">
                <a:solidFill>
                  <a:schemeClr val="accent3">
                    <a:lumMod val="75000"/>
                  </a:schemeClr>
                </a:solidFill>
                <a:latin typeface="Maiandra GD" pitchFamily="34" charset="0"/>
              </a:rPr>
              <a:t>Y. </a:t>
            </a:r>
            <a:r>
              <a:rPr lang="es-MX" sz="2000" dirty="0" err="1" smtClean="0">
                <a:solidFill>
                  <a:schemeClr val="accent3">
                    <a:lumMod val="75000"/>
                  </a:schemeClr>
                </a:solidFill>
                <a:latin typeface="Maiandra GD" pitchFamily="34" charset="0"/>
              </a:rPr>
              <a:t>Bonder</a:t>
            </a:r>
            <a:r>
              <a:rPr lang="es-MX" sz="2000" dirty="0" smtClean="0">
                <a:solidFill>
                  <a:schemeClr val="accent3">
                    <a:lumMod val="75000"/>
                  </a:schemeClr>
                </a:solidFill>
                <a:latin typeface="Maiandra GD" pitchFamily="34" charset="0"/>
              </a:rPr>
              <a:t> </a:t>
            </a:r>
            <a:r>
              <a:rPr lang="es-MX" sz="2000" dirty="0">
                <a:solidFill>
                  <a:schemeClr val="accent3">
                    <a:lumMod val="75000"/>
                  </a:schemeClr>
                </a:solidFill>
                <a:latin typeface="Maiandra GD" pitchFamily="34" charset="0"/>
              </a:rPr>
              <a:t>(ICN)</a:t>
            </a:r>
            <a:endParaRPr lang="es-ES" sz="2000" dirty="0">
              <a:solidFill>
                <a:schemeClr val="accent3">
                  <a:lumMod val="75000"/>
                </a:schemeClr>
              </a:solidFill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4" grpId="1"/>
      <p:bldP spid="3075" grpId="0"/>
      <p:bldP spid="3075" grpId="1"/>
      <p:bldP spid="3076" grpId="0"/>
      <p:bldP spid="307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327400" y="984250"/>
            <a:ext cx="203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err="1" smtClean="0">
                <a:solidFill>
                  <a:srgbClr val="241E9A"/>
                </a:solidFill>
                <a:latin typeface="Maiandra GD" pitchFamily="34" charset="0"/>
              </a:rPr>
              <a:t>Summary</a:t>
            </a:r>
            <a:endParaRPr lang="es-MX" sz="3200" b="1" dirty="0">
              <a:solidFill>
                <a:srgbClr val="241E9A"/>
              </a:solidFill>
              <a:latin typeface="Maiandra GD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104900" y="2228850"/>
            <a:ext cx="71611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MX" dirty="0" smtClean="0"/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Relativistic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QM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implies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NC position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ops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for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extended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objects</a:t>
            </a:r>
            <a:endParaRPr lang="es-MX" b="1" dirty="0" smtClean="0">
              <a:solidFill>
                <a:srgbClr val="241E9A"/>
              </a:solidFill>
              <a:latin typeface="Maiandra GD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MX" b="1" dirty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Classical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extended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objects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as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probes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:         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effective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geometry</a:t>
            </a:r>
            <a:endParaRPr lang="es-MX" b="1" dirty="0" smtClean="0">
              <a:solidFill>
                <a:srgbClr val="241E9A"/>
              </a:solidFill>
              <a:latin typeface="Maiandra GD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Standard GR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CoM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nonassociative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,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nothing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works</a:t>
            </a:r>
            <a:endParaRPr lang="es-MX" b="1" dirty="0" smtClean="0">
              <a:solidFill>
                <a:srgbClr val="241E9A"/>
              </a:solidFill>
              <a:latin typeface="Maiandra GD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Proposal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: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relational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CoM</a:t>
            </a:r>
            <a:endParaRPr lang="es-MX" b="1" dirty="0" smtClean="0">
              <a:solidFill>
                <a:srgbClr val="241E9A"/>
              </a:solidFill>
              <a:latin typeface="Maiandra GD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Point “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hot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”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probe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: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effective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sectional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curvature</a:t>
            </a:r>
            <a:endParaRPr lang="es-MX" b="1" dirty="0" smtClean="0">
              <a:solidFill>
                <a:srgbClr val="241E9A"/>
              </a:solidFill>
              <a:latin typeface="Maiandra GD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Extended, spinning, quantum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probes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???</a:t>
            </a:r>
            <a:endParaRPr lang="es-MX" b="1" dirty="0">
              <a:solidFill>
                <a:srgbClr val="241E9A"/>
              </a:solidFill>
              <a:latin typeface="Maiandra GD" pitchFamily="34" charset="0"/>
            </a:endParaRPr>
          </a:p>
        </p:txBody>
      </p:sp>
      <p:sp>
        <p:nvSpPr>
          <p:cNvPr id="4" name="3 Flecha a la derecha con muesca"/>
          <p:cNvSpPr/>
          <p:nvPr/>
        </p:nvSpPr>
        <p:spPr>
          <a:xfrm>
            <a:off x="5461000" y="2584450"/>
            <a:ext cx="444500" cy="2667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5 CuadroTexto"/>
          <p:cNvSpPr txBox="1"/>
          <p:nvPr/>
        </p:nvSpPr>
        <p:spPr>
          <a:xfrm>
            <a:off x="2438400" y="4584700"/>
            <a:ext cx="4533900" cy="203132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s-MX" b="1" dirty="0" err="1" smtClean="0">
                <a:solidFill>
                  <a:srgbClr val="241E9A"/>
                </a:solidFill>
                <a:latin typeface="+mn-lt"/>
              </a:rPr>
              <a:t>Physical</a:t>
            </a:r>
            <a:r>
              <a:rPr lang="es-MX" b="1" dirty="0" smtClean="0">
                <a:solidFill>
                  <a:srgbClr val="241E9A"/>
                </a:solidFill>
                <a:latin typeface="+mn-lt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+mn-lt"/>
              </a:rPr>
              <a:t>interpretation</a:t>
            </a:r>
            <a:r>
              <a:rPr lang="es-MX" b="1" dirty="0" smtClean="0">
                <a:solidFill>
                  <a:srgbClr val="241E9A"/>
                </a:solidFill>
                <a:latin typeface="+mn-lt"/>
              </a:rPr>
              <a:t>?</a:t>
            </a:r>
          </a:p>
          <a:p>
            <a:pPr algn="ctr"/>
            <a:r>
              <a:rPr lang="es-MX" b="1" dirty="0" err="1" smtClean="0">
                <a:solidFill>
                  <a:srgbClr val="241E9A"/>
                </a:solidFill>
                <a:latin typeface="+mn-lt"/>
              </a:rPr>
              <a:t>Probe</a:t>
            </a:r>
            <a:r>
              <a:rPr lang="es-MX" b="1" dirty="0" smtClean="0">
                <a:solidFill>
                  <a:srgbClr val="241E9A"/>
                </a:solidFill>
                <a:latin typeface="+mn-lt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+mn-lt"/>
              </a:rPr>
              <a:t>independent</a:t>
            </a:r>
            <a:r>
              <a:rPr lang="es-MX" b="1" dirty="0" smtClean="0">
                <a:solidFill>
                  <a:srgbClr val="241E9A"/>
                </a:solidFill>
                <a:latin typeface="+mn-lt"/>
              </a:rPr>
              <a:t> ?</a:t>
            </a:r>
          </a:p>
          <a:p>
            <a:pPr algn="ctr"/>
            <a:r>
              <a:rPr lang="es-MX" b="1" dirty="0" smtClean="0">
                <a:solidFill>
                  <a:srgbClr val="241E9A"/>
                </a:solidFill>
                <a:latin typeface="+mn-lt"/>
              </a:rPr>
              <a:t>LI?</a:t>
            </a:r>
          </a:p>
          <a:p>
            <a:pPr algn="ctr"/>
            <a:r>
              <a:rPr lang="es-MX" b="1" dirty="0" smtClean="0">
                <a:solidFill>
                  <a:srgbClr val="241E9A"/>
                </a:solidFill>
                <a:latin typeface="+mn-lt"/>
              </a:rPr>
              <a:t>NC t?</a:t>
            </a:r>
          </a:p>
          <a:p>
            <a:pPr algn="ctr"/>
            <a:r>
              <a:rPr lang="es-MX" b="1" dirty="0" smtClean="0">
                <a:solidFill>
                  <a:srgbClr val="241E9A"/>
                </a:solidFill>
                <a:latin typeface="+mn-lt"/>
              </a:rPr>
              <a:t>.</a:t>
            </a:r>
          </a:p>
          <a:p>
            <a:pPr algn="ctr"/>
            <a:r>
              <a:rPr lang="es-MX" b="1" dirty="0" smtClean="0">
                <a:solidFill>
                  <a:srgbClr val="241E9A"/>
                </a:solidFill>
                <a:latin typeface="+mn-lt"/>
              </a:rPr>
              <a:t>.</a:t>
            </a:r>
          </a:p>
          <a:p>
            <a:pPr algn="ctr"/>
            <a:r>
              <a:rPr lang="es-MX" b="1" dirty="0">
                <a:solidFill>
                  <a:srgbClr val="241E9A"/>
                </a:solidFill>
                <a:latin typeface="+mn-lt"/>
              </a:rPr>
              <a:t>.</a:t>
            </a:r>
            <a:endParaRPr lang="es-MX" b="1" dirty="0" smtClean="0">
              <a:solidFill>
                <a:srgbClr val="241E9A"/>
              </a:solidFill>
              <a:latin typeface="+mn-lt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282700" y="450850"/>
            <a:ext cx="6857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err="1" smtClean="0">
                <a:solidFill>
                  <a:srgbClr val="241E9A"/>
                </a:solidFill>
                <a:latin typeface="+mj-lt"/>
              </a:rPr>
              <a:t>The</a:t>
            </a:r>
            <a:r>
              <a:rPr lang="es-MX" sz="3200" b="1" dirty="0" smtClean="0">
                <a:solidFill>
                  <a:srgbClr val="241E9A"/>
                </a:solidFill>
                <a:latin typeface="+mj-lt"/>
              </a:rPr>
              <a:t> </a:t>
            </a:r>
            <a:r>
              <a:rPr lang="es-MX" sz="3200" b="1" dirty="0" err="1" smtClean="0">
                <a:solidFill>
                  <a:srgbClr val="241E9A"/>
                </a:solidFill>
                <a:latin typeface="+mj-lt"/>
              </a:rPr>
              <a:t>Nature</a:t>
            </a:r>
            <a:r>
              <a:rPr lang="es-MX" sz="3200" b="1" dirty="0" smtClean="0">
                <a:solidFill>
                  <a:srgbClr val="241E9A"/>
                </a:solidFill>
                <a:latin typeface="+mj-lt"/>
              </a:rPr>
              <a:t> of </a:t>
            </a:r>
            <a:r>
              <a:rPr lang="es-MX" sz="3200" b="1" dirty="0" err="1" smtClean="0">
                <a:solidFill>
                  <a:srgbClr val="241E9A"/>
                </a:solidFill>
                <a:latin typeface="+mj-lt"/>
              </a:rPr>
              <a:t>Noncommutativity</a:t>
            </a:r>
            <a:endParaRPr lang="es-MX" sz="3200" b="1" dirty="0">
              <a:solidFill>
                <a:srgbClr val="241E9A"/>
              </a:solidFill>
              <a:latin typeface="+mj-lt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82600" y="1651000"/>
            <a:ext cx="6085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MX" sz="2400" b="1" dirty="0" smtClean="0">
                <a:solidFill>
                  <a:srgbClr val="241E9A"/>
                </a:solidFill>
                <a:latin typeface="+mn-lt"/>
              </a:rPr>
              <a:t> </a:t>
            </a:r>
            <a:r>
              <a:rPr lang="es-MX" sz="2400" b="1" dirty="0" err="1" smtClean="0">
                <a:solidFill>
                  <a:srgbClr val="241E9A"/>
                </a:solidFill>
                <a:latin typeface="+mn-lt"/>
              </a:rPr>
              <a:t>Intrinsically</a:t>
            </a:r>
            <a:r>
              <a:rPr lang="es-MX" sz="2400" b="1" dirty="0" smtClean="0">
                <a:solidFill>
                  <a:srgbClr val="241E9A"/>
                </a:solidFill>
                <a:latin typeface="+mn-lt"/>
              </a:rPr>
              <a:t> </a:t>
            </a:r>
            <a:r>
              <a:rPr lang="es-MX" sz="2400" b="1" dirty="0" err="1" smtClean="0">
                <a:solidFill>
                  <a:srgbClr val="241E9A"/>
                </a:solidFill>
                <a:latin typeface="+mn-lt"/>
              </a:rPr>
              <a:t>Noncommuting</a:t>
            </a:r>
            <a:r>
              <a:rPr lang="es-MX" sz="2400" b="1" dirty="0" smtClean="0">
                <a:solidFill>
                  <a:srgbClr val="241E9A"/>
                </a:solidFill>
                <a:latin typeface="+mn-lt"/>
              </a:rPr>
              <a:t> </a:t>
            </a:r>
            <a:r>
              <a:rPr lang="es-MX" sz="2400" b="1" dirty="0" err="1" smtClean="0">
                <a:solidFill>
                  <a:srgbClr val="241E9A"/>
                </a:solidFill>
                <a:latin typeface="+mn-lt"/>
              </a:rPr>
              <a:t>Manifolds</a:t>
            </a:r>
            <a:endParaRPr lang="es-MX" sz="2400" b="1" dirty="0">
              <a:solidFill>
                <a:srgbClr val="241E9A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460500" y="2584450"/>
            <a:ext cx="6445249" cy="163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/>
      <p:bldP spid="5" grpId="1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082800" y="806450"/>
            <a:ext cx="5121915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dkEdge"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err="1" smtClean="0">
                <a:solidFill>
                  <a:srgbClr val="241E9A"/>
                </a:solidFill>
                <a:latin typeface="Maiandra GD" pitchFamily="34" charset="0"/>
              </a:rPr>
              <a:t>Operational</a:t>
            </a:r>
            <a:r>
              <a:rPr lang="es-MX" sz="2000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sz="2000" b="1" dirty="0" err="1" smtClean="0">
                <a:solidFill>
                  <a:srgbClr val="241E9A"/>
                </a:solidFill>
                <a:latin typeface="Maiandra GD" pitchFamily="34" charset="0"/>
              </a:rPr>
              <a:t>Geometry</a:t>
            </a:r>
            <a:r>
              <a:rPr lang="es-MX" sz="2000" b="1" dirty="0" smtClean="0">
                <a:solidFill>
                  <a:srgbClr val="241E9A"/>
                </a:solidFill>
                <a:latin typeface="Maiandra GD" pitchFamily="34" charset="0"/>
              </a:rPr>
              <a:t>: </a:t>
            </a:r>
          </a:p>
          <a:p>
            <a:pPr algn="ctr"/>
            <a:r>
              <a:rPr lang="es-MX" sz="2000" b="1" dirty="0" smtClean="0">
                <a:solidFill>
                  <a:srgbClr val="241E9A"/>
                </a:solidFill>
                <a:latin typeface="Maiandra GD" pitchFamily="34" charset="0"/>
              </a:rPr>
              <a:t>(quantum) </a:t>
            </a:r>
            <a:r>
              <a:rPr lang="es-MX" sz="2000" b="1" dirty="0" err="1" smtClean="0">
                <a:solidFill>
                  <a:srgbClr val="241E9A"/>
                </a:solidFill>
                <a:latin typeface="Maiandra GD" pitchFamily="34" charset="0"/>
              </a:rPr>
              <a:t>particles</a:t>
            </a:r>
            <a:r>
              <a:rPr lang="es-MX" sz="2000" b="1" dirty="0" smtClean="0">
                <a:solidFill>
                  <a:srgbClr val="241E9A"/>
                </a:solidFill>
                <a:latin typeface="Maiandra GD" pitchFamily="34" charset="0"/>
              </a:rPr>
              <a:t>/</a:t>
            </a:r>
            <a:r>
              <a:rPr lang="es-MX" sz="2000" b="1" dirty="0" err="1" smtClean="0">
                <a:solidFill>
                  <a:srgbClr val="241E9A"/>
                </a:solidFill>
                <a:latin typeface="Maiandra GD" pitchFamily="34" charset="0"/>
              </a:rPr>
              <a:t>fields</a:t>
            </a:r>
            <a:r>
              <a:rPr lang="es-MX" sz="2000" b="1" dirty="0" smtClean="0">
                <a:solidFill>
                  <a:srgbClr val="241E9A"/>
                </a:solidFill>
                <a:latin typeface="Maiandra GD" pitchFamily="34" charset="0"/>
              </a:rPr>
              <a:t> as </a:t>
            </a:r>
            <a:r>
              <a:rPr lang="es-MX" sz="2000" b="1" dirty="0" err="1" smtClean="0">
                <a:solidFill>
                  <a:srgbClr val="241E9A"/>
                </a:solidFill>
                <a:latin typeface="Maiandra GD" pitchFamily="34" charset="0"/>
              </a:rPr>
              <a:t>probes</a:t>
            </a:r>
            <a:endParaRPr lang="es-MX" sz="2000" b="1" dirty="0" smtClean="0">
              <a:solidFill>
                <a:srgbClr val="241E9A"/>
              </a:solidFill>
              <a:latin typeface="Maiandra GD" pitchFamily="34" charset="0"/>
            </a:endParaRPr>
          </a:p>
        </p:txBody>
      </p:sp>
      <p:sp>
        <p:nvSpPr>
          <p:cNvPr id="3" name="2 Flecha abajo"/>
          <p:cNvSpPr/>
          <p:nvPr/>
        </p:nvSpPr>
        <p:spPr>
          <a:xfrm>
            <a:off x="4349750" y="1695450"/>
            <a:ext cx="484632" cy="978408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3 CuadroTexto"/>
          <p:cNvSpPr txBox="1"/>
          <p:nvPr/>
        </p:nvSpPr>
        <p:spPr>
          <a:xfrm>
            <a:off x="2882900" y="2984500"/>
            <a:ext cx="3664273" cy="4001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 prstMaterial="matte">
            <a:extrusionClr>
              <a:schemeClr val="accent3">
                <a:lumMod val="65000"/>
              </a:schemeClr>
            </a:extrusionClr>
          </a:sp3d>
        </p:spPr>
        <p:txBody>
          <a:bodyPr wrap="none" rtlCol="0">
            <a:spAutoFit/>
          </a:bodyPr>
          <a:lstStyle/>
          <a:p>
            <a:r>
              <a:rPr lang="es-MX" sz="2000" b="1" dirty="0" err="1" smtClean="0">
                <a:solidFill>
                  <a:srgbClr val="241E9A"/>
                </a:solidFill>
                <a:latin typeface="Maiandra GD" pitchFamily="34" charset="0"/>
              </a:rPr>
              <a:t>Classical</a:t>
            </a:r>
            <a:r>
              <a:rPr lang="es-MX" sz="2000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sz="2000" b="1" dirty="0" err="1">
                <a:solidFill>
                  <a:srgbClr val="241E9A"/>
                </a:solidFill>
                <a:latin typeface="Maiandra GD" pitchFamily="34" charset="0"/>
              </a:rPr>
              <a:t>g</a:t>
            </a:r>
            <a:r>
              <a:rPr lang="es-MX" sz="2000" b="1" dirty="0" err="1" smtClean="0">
                <a:solidFill>
                  <a:srgbClr val="241E9A"/>
                </a:solidFill>
                <a:latin typeface="Maiandra GD" pitchFamily="34" charset="0"/>
              </a:rPr>
              <a:t>eometry</a:t>
            </a:r>
            <a:r>
              <a:rPr lang="es-MX" sz="2000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sz="2000" b="1" dirty="0" err="1" smtClean="0">
                <a:solidFill>
                  <a:srgbClr val="241E9A"/>
                </a:solidFill>
                <a:latin typeface="Maiandra GD" pitchFamily="34" charset="0"/>
              </a:rPr>
              <a:t>fuzzyfied</a:t>
            </a:r>
            <a:endParaRPr lang="es-MX" sz="2000" b="1" dirty="0">
              <a:solidFill>
                <a:srgbClr val="241E9A"/>
              </a:solidFill>
              <a:latin typeface="Maiandra GD" pitchFamily="34" charset="0"/>
            </a:endParaRPr>
          </a:p>
        </p:txBody>
      </p:sp>
      <p:sp>
        <p:nvSpPr>
          <p:cNvPr id="5" name="4 Forma libre"/>
          <p:cNvSpPr/>
          <p:nvPr/>
        </p:nvSpPr>
        <p:spPr>
          <a:xfrm>
            <a:off x="998220" y="4895850"/>
            <a:ext cx="4358640" cy="468630"/>
          </a:xfrm>
          <a:custGeom>
            <a:avLst/>
            <a:gdLst>
              <a:gd name="connsiteX0" fmla="*/ 0 w 4358640"/>
              <a:gd name="connsiteY0" fmla="*/ 407670 h 468630"/>
              <a:gd name="connsiteX1" fmla="*/ 1539240 w 4358640"/>
              <a:gd name="connsiteY1" fmla="*/ 34290 h 468630"/>
              <a:gd name="connsiteX2" fmla="*/ 2842260 w 4358640"/>
              <a:gd name="connsiteY2" fmla="*/ 201930 h 468630"/>
              <a:gd name="connsiteX3" fmla="*/ 4358640 w 4358640"/>
              <a:gd name="connsiteY3" fmla="*/ 468630 h 468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8640" h="468630">
                <a:moveTo>
                  <a:pt x="0" y="407670"/>
                </a:moveTo>
                <a:cubicBezTo>
                  <a:pt x="532765" y="238125"/>
                  <a:pt x="1065530" y="68580"/>
                  <a:pt x="1539240" y="34290"/>
                </a:cubicBezTo>
                <a:cubicBezTo>
                  <a:pt x="2012950" y="0"/>
                  <a:pt x="2372360" y="129540"/>
                  <a:pt x="2842260" y="201930"/>
                </a:cubicBezTo>
                <a:cubicBezTo>
                  <a:pt x="3312160" y="274320"/>
                  <a:pt x="3835400" y="371475"/>
                  <a:pt x="4358640" y="468630"/>
                </a:cubicBezTo>
              </a:path>
            </a:pathLst>
          </a:custGeom>
          <a:ln w="38100">
            <a:solidFill>
              <a:srgbClr val="241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Forma libre"/>
          <p:cNvSpPr/>
          <p:nvPr/>
        </p:nvSpPr>
        <p:spPr>
          <a:xfrm>
            <a:off x="1002030" y="5118100"/>
            <a:ext cx="4331970" cy="426085"/>
          </a:xfrm>
          <a:custGeom>
            <a:avLst/>
            <a:gdLst>
              <a:gd name="connsiteX0" fmla="*/ 0 w 4331970"/>
              <a:gd name="connsiteY0" fmla="*/ 189230 h 426085"/>
              <a:gd name="connsiteX1" fmla="*/ 1729740 w 4331970"/>
              <a:gd name="connsiteY1" fmla="*/ 33020 h 426085"/>
              <a:gd name="connsiteX2" fmla="*/ 3623310 w 4331970"/>
              <a:gd name="connsiteY2" fmla="*/ 387350 h 426085"/>
              <a:gd name="connsiteX3" fmla="*/ 4331970 w 4331970"/>
              <a:gd name="connsiteY3" fmla="*/ 265430 h 4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1970" h="426085">
                <a:moveTo>
                  <a:pt x="0" y="189230"/>
                </a:moveTo>
                <a:cubicBezTo>
                  <a:pt x="562927" y="94615"/>
                  <a:pt x="1125855" y="0"/>
                  <a:pt x="1729740" y="33020"/>
                </a:cubicBezTo>
                <a:cubicBezTo>
                  <a:pt x="2333625" y="66040"/>
                  <a:pt x="3189605" y="348615"/>
                  <a:pt x="3623310" y="387350"/>
                </a:cubicBezTo>
                <a:cubicBezTo>
                  <a:pt x="4057015" y="426085"/>
                  <a:pt x="4194492" y="345757"/>
                  <a:pt x="4331970" y="265430"/>
                </a:cubicBezTo>
              </a:path>
            </a:pathLst>
          </a:custGeom>
          <a:ln w="38100">
            <a:solidFill>
              <a:srgbClr val="241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Forma libre"/>
          <p:cNvSpPr/>
          <p:nvPr/>
        </p:nvSpPr>
        <p:spPr>
          <a:xfrm>
            <a:off x="990600" y="5281295"/>
            <a:ext cx="4358640" cy="746125"/>
          </a:xfrm>
          <a:custGeom>
            <a:avLst/>
            <a:gdLst>
              <a:gd name="connsiteX0" fmla="*/ 0 w 4358640"/>
              <a:gd name="connsiteY0" fmla="*/ 26035 h 746125"/>
              <a:gd name="connsiteX1" fmla="*/ 571500 w 4358640"/>
              <a:gd name="connsiteY1" fmla="*/ 220345 h 746125"/>
              <a:gd name="connsiteX2" fmla="*/ 1885950 w 4358640"/>
              <a:gd name="connsiteY2" fmla="*/ 86995 h 746125"/>
              <a:gd name="connsiteX3" fmla="*/ 3116580 w 4358640"/>
              <a:gd name="connsiteY3" fmla="*/ 742315 h 746125"/>
              <a:gd name="connsiteX4" fmla="*/ 4358640 w 4358640"/>
              <a:gd name="connsiteY4" fmla="*/ 109855 h 74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8640" h="746125">
                <a:moveTo>
                  <a:pt x="0" y="26035"/>
                </a:moveTo>
                <a:cubicBezTo>
                  <a:pt x="128587" y="118110"/>
                  <a:pt x="257175" y="210185"/>
                  <a:pt x="571500" y="220345"/>
                </a:cubicBezTo>
                <a:cubicBezTo>
                  <a:pt x="885825" y="230505"/>
                  <a:pt x="1461770" y="0"/>
                  <a:pt x="1885950" y="86995"/>
                </a:cubicBezTo>
                <a:cubicBezTo>
                  <a:pt x="2310130" y="173990"/>
                  <a:pt x="2704465" y="738505"/>
                  <a:pt x="3116580" y="742315"/>
                </a:cubicBezTo>
                <a:cubicBezTo>
                  <a:pt x="3528695" y="746125"/>
                  <a:pt x="3943667" y="427990"/>
                  <a:pt x="4358640" y="109855"/>
                </a:cubicBezTo>
              </a:path>
            </a:pathLst>
          </a:custGeom>
          <a:ln w="38100">
            <a:solidFill>
              <a:srgbClr val="241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Conector"/>
          <p:cNvSpPr/>
          <p:nvPr/>
        </p:nvSpPr>
        <p:spPr>
          <a:xfrm>
            <a:off x="927100" y="5295900"/>
            <a:ext cx="88900" cy="889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Conector"/>
          <p:cNvSpPr/>
          <p:nvPr/>
        </p:nvSpPr>
        <p:spPr>
          <a:xfrm>
            <a:off x="5327650" y="5340350"/>
            <a:ext cx="88900" cy="889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CuadroTexto"/>
          <p:cNvSpPr txBox="1"/>
          <p:nvPr/>
        </p:nvSpPr>
        <p:spPr>
          <a:xfrm>
            <a:off x="660400" y="498475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A</a:t>
            </a:r>
            <a:endParaRPr lang="es-MX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372100" y="511810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B</a:t>
            </a:r>
            <a:endParaRPr lang="es-MX" dirty="0"/>
          </a:p>
        </p:txBody>
      </p:sp>
      <p:cxnSp>
        <p:nvCxnSpPr>
          <p:cNvPr id="13" name="12 Conector recto de flecha"/>
          <p:cNvCxnSpPr/>
          <p:nvPr/>
        </p:nvCxnSpPr>
        <p:spPr>
          <a:xfrm rot="5400000" flipH="1" flipV="1">
            <a:off x="5861844" y="5473700"/>
            <a:ext cx="1688306" cy="79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>
            <a:off x="6705600" y="6318250"/>
            <a:ext cx="21336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Forma libre"/>
          <p:cNvSpPr/>
          <p:nvPr/>
        </p:nvSpPr>
        <p:spPr>
          <a:xfrm>
            <a:off x="7446645" y="5090795"/>
            <a:ext cx="1358265" cy="1222375"/>
          </a:xfrm>
          <a:custGeom>
            <a:avLst/>
            <a:gdLst>
              <a:gd name="connsiteX0" fmla="*/ 9525 w 1358265"/>
              <a:gd name="connsiteY0" fmla="*/ 1222375 h 1222375"/>
              <a:gd name="connsiteX1" fmla="*/ 47625 w 1358265"/>
              <a:gd name="connsiteY1" fmla="*/ 258445 h 1222375"/>
              <a:gd name="connsiteX2" fmla="*/ 295275 w 1358265"/>
              <a:gd name="connsiteY2" fmla="*/ 48895 h 1222375"/>
              <a:gd name="connsiteX3" fmla="*/ 653415 w 1358265"/>
              <a:gd name="connsiteY3" fmla="*/ 551815 h 1222375"/>
              <a:gd name="connsiteX4" fmla="*/ 1000125 w 1358265"/>
              <a:gd name="connsiteY4" fmla="*/ 944245 h 1222375"/>
              <a:gd name="connsiteX5" fmla="*/ 1282065 w 1358265"/>
              <a:gd name="connsiteY5" fmla="*/ 1119505 h 1222375"/>
              <a:gd name="connsiteX6" fmla="*/ 1358265 w 1358265"/>
              <a:gd name="connsiteY6" fmla="*/ 1165225 h 122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8265" h="1222375">
                <a:moveTo>
                  <a:pt x="9525" y="1222375"/>
                </a:moveTo>
                <a:cubicBezTo>
                  <a:pt x="4762" y="838200"/>
                  <a:pt x="0" y="454025"/>
                  <a:pt x="47625" y="258445"/>
                </a:cubicBezTo>
                <a:cubicBezTo>
                  <a:pt x="95250" y="62865"/>
                  <a:pt x="194310" y="0"/>
                  <a:pt x="295275" y="48895"/>
                </a:cubicBezTo>
                <a:cubicBezTo>
                  <a:pt x="396240" y="97790"/>
                  <a:pt x="535940" y="402590"/>
                  <a:pt x="653415" y="551815"/>
                </a:cubicBezTo>
                <a:cubicBezTo>
                  <a:pt x="770890" y="701040"/>
                  <a:pt x="895350" y="849630"/>
                  <a:pt x="1000125" y="944245"/>
                </a:cubicBezTo>
                <a:cubicBezTo>
                  <a:pt x="1104900" y="1038860"/>
                  <a:pt x="1222375" y="1082675"/>
                  <a:pt x="1282065" y="1119505"/>
                </a:cubicBezTo>
                <a:cubicBezTo>
                  <a:pt x="1341755" y="1156335"/>
                  <a:pt x="1350010" y="1160780"/>
                  <a:pt x="1358265" y="1165225"/>
                </a:cubicBezTo>
              </a:path>
            </a:pathLst>
          </a:cu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CuadroTexto"/>
          <p:cNvSpPr txBox="1"/>
          <p:nvPr/>
        </p:nvSpPr>
        <p:spPr>
          <a:xfrm>
            <a:off x="6172200" y="4495800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|</a:t>
            </a:r>
            <a:r>
              <a:rPr lang="es-MX" b="1" dirty="0" smtClean="0">
                <a:latin typeface="Symbol" pitchFamily="18" charset="2"/>
              </a:rPr>
              <a:t>y</a:t>
            </a:r>
            <a:r>
              <a:rPr lang="es-MX" b="1" dirty="0" smtClean="0">
                <a:latin typeface="+mj-lt"/>
              </a:rPr>
              <a:t>|</a:t>
            </a:r>
            <a:endParaRPr lang="es-MX" b="1" dirty="0" smtClean="0">
              <a:latin typeface="Symbol" pitchFamily="18" charset="2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8843918" y="622935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s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3" grpId="1" animBg="1"/>
      <p:bldP spid="4" grpId="0"/>
      <p:bldP spid="4" grpId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/>
      <p:bldP spid="10" grpId="1"/>
      <p:bldP spid="11" grpId="0"/>
      <p:bldP spid="11" grpId="1"/>
      <p:bldP spid="24" grpId="0" animBg="1"/>
      <p:bldP spid="24" grpId="1" animBg="1"/>
      <p:bldP spid="25" grpId="0"/>
      <p:bldP spid="25" grpId="1"/>
      <p:bldP spid="26" grpId="0"/>
      <p:bldP spid="2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7000" y="3695700"/>
            <a:ext cx="2838450" cy="551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27050" y="4762500"/>
            <a:ext cx="3378200" cy="54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4 CuadroTexto"/>
          <p:cNvSpPr txBox="1"/>
          <p:nvPr/>
        </p:nvSpPr>
        <p:spPr>
          <a:xfrm>
            <a:off x="2671752" y="0"/>
            <a:ext cx="3710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 smtClean="0">
                <a:solidFill>
                  <a:srgbClr val="241E9A"/>
                </a:solidFill>
                <a:latin typeface="Maiandra GD" pitchFamily="34" charset="0"/>
              </a:rPr>
              <a:t>CM in GR</a:t>
            </a:r>
            <a:endParaRPr lang="es-MX" sz="4000" dirty="0">
              <a:solidFill>
                <a:srgbClr val="241E9A"/>
              </a:solidFill>
              <a:latin typeface="Maiandra GD" pitchFamily="34" charset="0"/>
            </a:endParaRPr>
          </a:p>
        </p:txBody>
      </p:sp>
      <p:sp>
        <p:nvSpPr>
          <p:cNvPr id="21" name="20 Forma libre"/>
          <p:cNvSpPr/>
          <p:nvPr/>
        </p:nvSpPr>
        <p:spPr>
          <a:xfrm>
            <a:off x="5477347" y="588475"/>
            <a:ext cx="1557196" cy="4725909"/>
          </a:xfrm>
          <a:custGeom>
            <a:avLst/>
            <a:gdLst>
              <a:gd name="connsiteX0" fmla="*/ 0 w 1557196"/>
              <a:gd name="connsiteY0" fmla="*/ 4725909 h 4725909"/>
              <a:gd name="connsiteX1" fmla="*/ 353085 w 1557196"/>
              <a:gd name="connsiteY1" fmla="*/ 3159660 h 4725909"/>
              <a:gd name="connsiteX2" fmla="*/ 1249378 w 1557196"/>
              <a:gd name="connsiteY2" fmla="*/ 1557196 h 4725909"/>
              <a:gd name="connsiteX3" fmla="*/ 1557196 w 1557196"/>
              <a:gd name="connsiteY3" fmla="*/ 0 h 47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7196" h="4725909">
                <a:moveTo>
                  <a:pt x="0" y="4725909"/>
                </a:moveTo>
                <a:cubicBezTo>
                  <a:pt x="72427" y="4206844"/>
                  <a:pt x="144855" y="3687779"/>
                  <a:pt x="353085" y="3159660"/>
                </a:cubicBezTo>
                <a:cubicBezTo>
                  <a:pt x="561315" y="2631541"/>
                  <a:pt x="1048693" y="2083806"/>
                  <a:pt x="1249378" y="1557196"/>
                </a:cubicBezTo>
                <a:cubicBezTo>
                  <a:pt x="1450063" y="1030586"/>
                  <a:pt x="1503629" y="515293"/>
                  <a:pt x="1557196" y="0"/>
                </a:cubicBezTo>
              </a:path>
            </a:pathLst>
          </a:custGeom>
          <a:ln w="38100">
            <a:solidFill>
              <a:srgbClr val="00206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23" name="22 Conector recto de flecha"/>
          <p:cNvCxnSpPr/>
          <p:nvPr/>
        </p:nvCxnSpPr>
        <p:spPr>
          <a:xfrm rot="16200000" flipV="1">
            <a:off x="2762240" y="2071680"/>
            <a:ext cx="723904" cy="36195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Forma libre"/>
          <p:cNvSpPr/>
          <p:nvPr/>
        </p:nvSpPr>
        <p:spPr>
          <a:xfrm>
            <a:off x="1403287" y="2340321"/>
            <a:ext cx="7170345" cy="927980"/>
          </a:xfrm>
          <a:custGeom>
            <a:avLst/>
            <a:gdLst>
              <a:gd name="connsiteX0" fmla="*/ 0 w 7170345"/>
              <a:gd name="connsiteY0" fmla="*/ 927980 h 927980"/>
              <a:gd name="connsiteX1" fmla="*/ 1059256 w 7170345"/>
              <a:gd name="connsiteY1" fmla="*/ 493414 h 927980"/>
              <a:gd name="connsiteX2" fmla="*/ 1901228 w 7170345"/>
              <a:gd name="connsiteY2" fmla="*/ 285184 h 927980"/>
              <a:gd name="connsiteX3" fmla="*/ 3078178 w 7170345"/>
              <a:gd name="connsiteY3" fmla="*/ 104115 h 927980"/>
              <a:gd name="connsiteX4" fmla="*/ 4979406 w 7170345"/>
              <a:gd name="connsiteY4" fmla="*/ 4527 h 927980"/>
              <a:gd name="connsiteX5" fmla="*/ 7170345 w 7170345"/>
              <a:gd name="connsiteY5" fmla="*/ 76954 h 927980"/>
              <a:gd name="connsiteX0" fmla="*/ 0 w 7170345"/>
              <a:gd name="connsiteY0" fmla="*/ 927980 h 927980"/>
              <a:gd name="connsiteX1" fmla="*/ 1059256 w 7170345"/>
              <a:gd name="connsiteY1" fmla="*/ 493414 h 927980"/>
              <a:gd name="connsiteX2" fmla="*/ 1901228 w 7170345"/>
              <a:gd name="connsiteY2" fmla="*/ 285184 h 927980"/>
              <a:gd name="connsiteX3" fmla="*/ 3078178 w 7170345"/>
              <a:gd name="connsiteY3" fmla="*/ 104115 h 927980"/>
              <a:gd name="connsiteX4" fmla="*/ 4979406 w 7170345"/>
              <a:gd name="connsiteY4" fmla="*/ 4527 h 927980"/>
              <a:gd name="connsiteX5" fmla="*/ 7170345 w 7170345"/>
              <a:gd name="connsiteY5" fmla="*/ 76954 h 927980"/>
              <a:gd name="connsiteX0" fmla="*/ 0 w 7170345"/>
              <a:gd name="connsiteY0" fmla="*/ 927980 h 927980"/>
              <a:gd name="connsiteX1" fmla="*/ 1059256 w 7170345"/>
              <a:gd name="connsiteY1" fmla="*/ 493414 h 927980"/>
              <a:gd name="connsiteX2" fmla="*/ 1901228 w 7170345"/>
              <a:gd name="connsiteY2" fmla="*/ 285184 h 927980"/>
              <a:gd name="connsiteX3" fmla="*/ 3078178 w 7170345"/>
              <a:gd name="connsiteY3" fmla="*/ 104115 h 927980"/>
              <a:gd name="connsiteX4" fmla="*/ 4979406 w 7170345"/>
              <a:gd name="connsiteY4" fmla="*/ 4527 h 927980"/>
              <a:gd name="connsiteX5" fmla="*/ 7170345 w 7170345"/>
              <a:gd name="connsiteY5" fmla="*/ 76954 h 927980"/>
              <a:gd name="connsiteX0" fmla="*/ 0 w 7170345"/>
              <a:gd name="connsiteY0" fmla="*/ 927980 h 927980"/>
              <a:gd name="connsiteX1" fmla="*/ 1059256 w 7170345"/>
              <a:gd name="connsiteY1" fmla="*/ 493414 h 927980"/>
              <a:gd name="connsiteX2" fmla="*/ 1385180 w 7170345"/>
              <a:gd name="connsiteY2" fmla="*/ 393826 h 927980"/>
              <a:gd name="connsiteX3" fmla="*/ 1901228 w 7170345"/>
              <a:gd name="connsiteY3" fmla="*/ 285184 h 927980"/>
              <a:gd name="connsiteX4" fmla="*/ 3078178 w 7170345"/>
              <a:gd name="connsiteY4" fmla="*/ 104115 h 927980"/>
              <a:gd name="connsiteX5" fmla="*/ 4979406 w 7170345"/>
              <a:gd name="connsiteY5" fmla="*/ 4527 h 927980"/>
              <a:gd name="connsiteX6" fmla="*/ 7170345 w 7170345"/>
              <a:gd name="connsiteY6" fmla="*/ 76954 h 927980"/>
              <a:gd name="connsiteX0" fmla="*/ 0 w 7170345"/>
              <a:gd name="connsiteY0" fmla="*/ 927980 h 927980"/>
              <a:gd name="connsiteX1" fmla="*/ 1059256 w 7170345"/>
              <a:gd name="connsiteY1" fmla="*/ 493414 h 927980"/>
              <a:gd name="connsiteX2" fmla="*/ 1385180 w 7170345"/>
              <a:gd name="connsiteY2" fmla="*/ 393826 h 927980"/>
              <a:gd name="connsiteX3" fmla="*/ 1901228 w 7170345"/>
              <a:gd name="connsiteY3" fmla="*/ 285184 h 927980"/>
              <a:gd name="connsiteX4" fmla="*/ 3078178 w 7170345"/>
              <a:gd name="connsiteY4" fmla="*/ 104115 h 927980"/>
              <a:gd name="connsiteX5" fmla="*/ 4979406 w 7170345"/>
              <a:gd name="connsiteY5" fmla="*/ 4527 h 927980"/>
              <a:gd name="connsiteX6" fmla="*/ 7170345 w 7170345"/>
              <a:gd name="connsiteY6" fmla="*/ 76954 h 927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70345" h="927980">
                <a:moveTo>
                  <a:pt x="0" y="927980"/>
                </a:moveTo>
                <a:cubicBezTo>
                  <a:pt x="371192" y="764263"/>
                  <a:pt x="742385" y="600547"/>
                  <a:pt x="1059256" y="493414"/>
                </a:cubicBezTo>
                <a:cubicBezTo>
                  <a:pt x="1288610" y="408915"/>
                  <a:pt x="1244851" y="428531"/>
                  <a:pt x="1385180" y="393826"/>
                </a:cubicBezTo>
                <a:cubicBezTo>
                  <a:pt x="1525509" y="359121"/>
                  <a:pt x="1619062" y="333469"/>
                  <a:pt x="1901228" y="285184"/>
                </a:cubicBezTo>
                <a:cubicBezTo>
                  <a:pt x="2183394" y="236899"/>
                  <a:pt x="2573875" y="161741"/>
                  <a:pt x="3078178" y="104115"/>
                </a:cubicBezTo>
                <a:cubicBezTo>
                  <a:pt x="3591208" y="57339"/>
                  <a:pt x="4297378" y="9054"/>
                  <a:pt x="4979406" y="4527"/>
                </a:cubicBezTo>
                <a:cubicBezTo>
                  <a:pt x="5661434" y="0"/>
                  <a:pt x="6415889" y="38477"/>
                  <a:pt x="7170345" y="76954"/>
                </a:cubicBezTo>
              </a:path>
            </a:pathLst>
          </a:custGeom>
          <a:ln w="15875">
            <a:solidFill>
              <a:srgbClr val="2B4D2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29" name="28 Conector recto"/>
          <p:cNvCxnSpPr/>
          <p:nvPr/>
        </p:nvCxnSpPr>
        <p:spPr>
          <a:xfrm flipV="1">
            <a:off x="3238500" y="2451100"/>
            <a:ext cx="222250" cy="44450"/>
          </a:xfrm>
          <a:prstGeom prst="line">
            <a:avLst/>
          </a:prstGeom>
          <a:ln w="12700">
            <a:solidFill>
              <a:srgbClr val="831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"/>
          <p:cNvCxnSpPr/>
          <p:nvPr/>
        </p:nvCxnSpPr>
        <p:spPr>
          <a:xfrm rot="16200000" flipH="1">
            <a:off x="3438525" y="2473325"/>
            <a:ext cx="133350" cy="88900"/>
          </a:xfrm>
          <a:prstGeom prst="line">
            <a:avLst/>
          </a:prstGeom>
          <a:ln w="12700">
            <a:solidFill>
              <a:srgbClr val="831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 de flecha"/>
          <p:cNvCxnSpPr>
            <a:stCxn id="27" idx="3"/>
          </p:cNvCxnSpPr>
          <p:nvPr/>
        </p:nvCxnSpPr>
        <p:spPr>
          <a:xfrm flipV="1">
            <a:off x="3304515" y="2184400"/>
            <a:ext cx="2023135" cy="44110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 de flecha"/>
          <p:cNvCxnSpPr/>
          <p:nvPr/>
        </p:nvCxnSpPr>
        <p:spPr>
          <a:xfrm rot="5400000" flipH="1" flipV="1">
            <a:off x="6327775" y="1317625"/>
            <a:ext cx="1333500" cy="666750"/>
          </a:xfrm>
          <a:prstGeom prst="straightConnector1">
            <a:avLst/>
          </a:prstGeom>
          <a:ln w="38100">
            <a:solidFill>
              <a:srgbClr val="2B4D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49 Conector recto de flecha"/>
          <p:cNvCxnSpPr/>
          <p:nvPr/>
        </p:nvCxnSpPr>
        <p:spPr>
          <a:xfrm rot="5400000" flipH="1" flipV="1">
            <a:off x="2682875" y="1762125"/>
            <a:ext cx="1466850" cy="266700"/>
          </a:xfrm>
          <a:prstGeom prst="straightConnector1">
            <a:avLst/>
          </a:prstGeom>
          <a:ln w="38100">
            <a:solidFill>
              <a:srgbClr val="2B4D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51 Forma libre"/>
          <p:cNvSpPr/>
          <p:nvPr/>
        </p:nvSpPr>
        <p:spPr>
          <a:xfrm>
            <a:off x="3284220" y="2342515"/>
            <a:ext cx="3352800" cy="278765"/>
          </a:xfrm>
          <a:custGeom>
            <a:avLst/>
            <a:gdLst>
              <a:gd name="connsiteX0" fmla="*/ 0 w 3352800"/>
              <a:gd name="connsiteY0" fmla="*/ 278765 h 278765"/>
              <a:gd name="connsiteX1" fmla="*/ 358140 w 3352800"/>
              <a:gd name="connsiteY1" fmla="*/ 221615 h 278765"/>
              <a:gd name="connsiteX2" fmla="*/ 792480 w 3352800"/>
              <a:gd name="connsiteY2" fmla="*/ 153035 h 278765"/>
              <a:gd name="connsiteX3" fmla="*/ 1158240 w 3352800"/>
              <a:gd name="connsiteY3" fmla="*/ 103505 h 278765"/>
              <a:gd name="connsiteX4" fmla="*/ 1508760 w 3352800"/>
              <a:gd name="connsiteY4" fmla="*/ 69215 h 278765"/>
              <a:gd name="connsiteX5" fmla="*/ 1882140 w 3352800"/>
              <a:gd name="connsiteY5" fmla="*/ 38735 h 278765"/>
              <a:gd name="connsiteX6" fmla="*/ 2388870 w 3352800"/>
              <a:gd name="connsiteY6" fmla="*/ 23495 h 278765"/>
              <a:gd name="connsiteX7" fmla="*/ 2830830 w 3352800"/>
              <a:gd name="connsiteY7" fmla="*/ 8255 h 278765"/>
              <a:gd name="connsiteX8" fmla="*/ 3200400 w 3352800"/>
              <a:gd name="connsiteY8" fmla="*/ 635 h 278765"/>
              <a:gd name="connsiteX9" fmla="*/ 3352800 w 3352800"/>
              <a:gd name="connsiteY9" fmla="*/ 4445 h 278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52800" h="278765">
                <a:moveTo>
                  <a:pt x="0" y="278765"/>
                </a:moveTo>
                <a:lnTo>
                  <a:pt x="358140" y="221615"/>
                </a:lnTo>
                <a:lnTo>
                  <a:pt x="792480" y="153035"/>
                </a:lnTo>
                <a:cubicBezTo>
                  <a:pt x="925830" y="133350"/>
                  <a:pt x="1038860" y="117475"/>
                  <a:pt x="1158240" y="103505"/>
                </a:cubicBezTo>
                <a:cubicBezTo>
                  <a:pt x="1277620" y="89535"/>
                  <a:pt x="1508760" y="69215"/>
                  <a:pt x="1508760" y="69215"/>
                </a:cubicBezTo>
                <a:cubicBezTo>
                  <a:pt x="1629410" y="58420"/>
                  <a:pt x="1735455" y="46355"/>
                  <a:pt x="1882140" y="38735"/>
                </a:cubicBezTo>
                <a:cubicBezTo>
                  <a:pt x="2028825" y="31115"/>
                  <a:pt x="2388870" y="23495"/>
                  <a:pt x="2388870" y="23495"/>
                </a:cubicBezTo>
                <a:lnTo>
                  <a:pt x="2830830" y="8255"/>
                </a:lnTo>
                <a:lnTo>
                  <a:pt x="3200400" y="635"/>
                </a:lnTo>
                <a:cubicBezTo>
                  <a:pt x="3287395" y="0"/>
                  <a:pt x="3352800" y="4445"/>
                  <a:pt x="3352800" y="4445"/>
                </a:cubicBezTo>
              </a:path>
            </a:pathLst>
          </a:custGeom>
          <a:ln w="381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3" name="52 CuadroTexto"/>
          <p:cNvSpPr txBox="1"/>
          <p:nvPr/>
        </p:nvSpPr>
        <p:spPr>
          <a:xfrm>
            <a:off x="2660650" y="16510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U</a:t>
            </a:r>
            <a:endParaRPr lang="es-MX" dirty="0"/>
          </a:p>
        </p:txBody>
      </p:sp>
      <p:sp>
        <p:nvSpPr>
          <p:cNvPr id="54" name="53 CuadroTexto"/>
          <p:cNvSpPr txBox="1"/>
          <p:nvPr/>
        </p:nvSpPr>
        <p:spPr>
          <a:xfrm>
            <a:off x="3282950" y="806450"/>
            <a:ext cx="31290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dirty="0" smtClean="0"/>
              <a:t>p</a:t>
            </a:r>
            <a:endParaRPr lang="es-MX" dirty="0"/>
          </a:p>
        </p:txBody>
      </p:sp>
      <p:sp>
        <p:nvSpPr>
          <p:cNvPr id="55" name="54 CuadroTexto"/>
          <p:cNvSpPr txBox="1"/>
          <p:nvPr/>
        </p:nvSpPr>
        <p:spPr>
          <a:xfrm>
            <a:off x="5283200" y="1828800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Ξ</a:t>
            </a:r>
            <a:endParaRPr lang="es-MX" dirty="0"/>
          </a:p>
        </p:txBody>
      </p:sp>
      <p:sp>
        <p:nvSpPr>
          <p:cNvPr id="56" name="55 CuadroTexto"/>
          <p:cNvSpPr txBox="1"/>
          <p:nvPr/>
        </p:nvSpPr>
        <p:spPr>
          <a:xfrm>
            <a:off x="7327900" y="8509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p</a:t>
            </a:r>
            <a:endParaRPr lang="es-MX" dirty="0"/>
          </a:p>
        </p:txBody>
      </p:sp>
      <p:sp>
        <p:nvSpPr>
          <p:cNvPr id="57" name="56 CuadroTexto"/>
          <p:cNvSpPr txBox="1"/>
          <p:nvPr/>
        </p:nvSpPr>
        <p:spPr>
          <a:xfrm>
            <a:off x="3194050" y="26289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x</a:t>
            </a:r>
            <a:endParaRPr lang="es-MX" dirty="0"/>
          </a:p>
        </p:txBody>
      </p:sp>
      <p:sp>
        <p:nvSpPr>
          <p:cNvPr id="58" name="57 CuadroTexto"/>
          <p:cNvSpPr txBox="1"/>
          <p:nvPr/>
        </p:nvSpPr>
        <p:spPr>
          <a:xfrm>
            <a:off x="6616700" y="231775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y</a:t>
            </a:r>
            <a:endParaRPr lang="es-MX" dirty="0"/>
          </a:p>
        </p:txBody>
      </p:sp>
      <p:sp>
        <p:nvSpPr>
          <p:cNvPr id="60" name="59 Forma libre"/>
          <p:cNvSpPr/>
          <p:nvPr/>
        </p:nvSpPr>
        <p:spPr>
          <a:xfrm>
            <a:off x="3390900" y="859790"/>
            <a:ext cx="87630" cy="58737"/>
          </a:xfrm>
          <a:custGeom>
            <a:avLst/>
            <a:gdLst>
              <a:gd name="connsiteX0" fmla="*/ 0 w 87630"/>
              <a:gd name="connsiteY0" fmla="*/ 50800 h 58737"/>
              <a:gd name="connsiteX1" fmla="*/ 15240 w 87630"/>
              <a:gd name="connsiteY1" fmla="*/ 1270 h 58737"/>
              <a:gd name="connsiteX2" fmla="*/ 57150 w 87630"/>
              <a:gd name="connsiteY2" fmla="*/ 58420 h 58737"/>
              <a:gd name="connsiteX3" fmla="*/ 87630 w 87630"/>
              <a:gd name="connsiteY3" fmla="*/ 3175 h 58737"/>
              <a:gd name="connsiteX4" fmla="*/ 87630 w 87630"/>
              <a:gd name="connsiteY4" fmla="*/ 3175 h 5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30" h="58737">
                <a:moveTo>
                  <a:pt x="0" y="50800"/>
                </a:moveTo>
                <a:cubicBezTo>
                  <a:pt x="2857" y="25400"/>
                  <a:pt x="5715" y="0"/>
                  <a:pt x="15240" y="1270"/>
                </a:cubicBezTo>
                <a:cubicBezTo>
                  <a:pt x="24765" y="2540"/>
                  <a:pt x="45085" y="58103"/>
                  <a:pt x="57150" y="58420"/>
                </a:cubicBezTo>
                <a:cubicBezTo>
                  <a:pt x="69215" y="58737"/>
                  <a:pt x="87630" y="3175"/>
                  <a:pt x="87630" y="3175"/>
                </a:cubicBezTo>
                <a:lnTo>
                  <a:pt x="87630" y="3175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438400" y="5518150"/>
            <a:ext cx="37119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572250" y="5784850"/>
            <a:ext cx="2119832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4394200" y="3340100"/>
            <a:ext cx="3672423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3905250" y="3784600"/>
            <a:ext cx="3333749" cy="233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1" grpId="0" animBg="1"/>
      <p:bldP spid="21" grpId="1" animBg="1"/>
      <p:bldP spid="27" grpId="0" animBg="1"/>
      <p:bldP spid="27" grpId="1" animBg="1"/>
      <p:bldP spid="52" grpId="0" animBg="1"/>
      <p:bldP spid="52" grpId="1" animBg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60" grpId="0" animBg="1"/>
      <p:bldP spid="6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838200" y="717550"/>
            <a:ext cx="4023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Not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associative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(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never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mentioned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)</a:t>
            </a:r>
            <a:endParaRPr lang="es-MX" b="1" dirty="0">
              <a:solidFill>
                <a:srgbClr val="241E9A"/>
              </a:solidFill>
              <a:latin typeface="Maiandra GD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838200" y="1117600"/>
            <a:ext cx="2378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Effective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geometry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?</a:t>
            </a:r>
            <a:endParaRPr lang="es-MX" b="1" dirty="0">
              <a:solidFill>
                <a:srgbClr val="241E9A"/>
              </a:solidFill>
              <a:latin typeface="Maiandra GD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38200" y="1517650"/>
            <a:ext cx="3884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CoM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worldline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not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geodesic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of g.</a:t>
            </a:r>
          </a:p>
          <a:p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No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effective</a:t>
            </a:r>
            <a:r>
              <a:rPr lang="es-MX" b="1" smtClean="0">
                <a:solidFill>
                  <a:srgbClr val="241E9A"/>
                </a:solidFill>
                <a:latin typeface="Maiandra GD" pitchFamily="34" charset="0"/>
              </a:rPr>
              <a:t> G </a:t>
            </a:r>
            <a:endParaRPr lang="es-MX" b="1" dirty="0">
              <a:solidFill>
                <a:srgbClr val="241E9A"/>
              </a:solidFill>
              <a:latin typeface="Maiandra GD" pitchFamily="34" charset="0"/>
            </a:endParaRPr>
          </a:p>
        </p:txBody>
      </p:sp>
      <p:sp>
        <p:nvSpPr>
          <p:cNvPr id="6" name="5 Elipse"/>
          <p:cNvSpPr/>
          <p:nvPr/>
        </p:nvSpPr>
        <p:spPr>
          <a:xfrm rot="1293112">
            <a:off x="3643777" y="3492511"/>
            <a:ext cx="914400" cy="444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Elipse"/>
          <p:cNvSpPr/>
          <p:nvPr/>
        </p:nvSpPr>
        <p:spPr>
          <a:xfrm rot="21036866">
            <a:off x="2601873" y="3456134"/>
            <a:ext cx="914400" cy="4445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Forma libre"/>
          <p:cNvSpPr/>
          <p:nvPr/>
        </p:nvSpPr>
        <p:spPr>
          <a:xfrm>
            <a:off x="3528060" y="2832100"/>
            <a:ext cx="1059180" cy="3012440"/>
          </a:xfrm>
          <a:custGeom>
            <a:avLst/>
            <a:gdLst>
              <a:gd name="connsiteX0" fmla="*/ 0 w 1059180"/>
              <a:gd name="connsiteY0" fmla="*/ 3012440 h 3012440"/>
              <a:gd name="connsiteX1" fmla="*/ 38100 w 1059180"/>
              <a:gd name="connsiteY1" fmla="*/ 2231390 h 3012440"/>
              <a:gd name="connsiteX2" fmla="*/ 217170 w 1059180"/>
              <a:gd name="connsiteY2" fmla="*/ 1553210 h 3012440"/>
              <a:gd name="connsiteX3" fmla="*/ 937260 w 1059180"/>
              <a:gd name="connsiteY3" fmla="*/ 223520 h 3012440"/>
              <a:gd name="connsiteX4" fmla="*/ 948690 w 1059180"/>
              <a:gd name="connsiteY4" fmla="*/ 212090 h 301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9180" h="3012440">
                <a:moveTo>
                  <a:pt x="0" y="3012440"/>
                </a:moveTo>
                <a:cubicBezTo>
                  <a:pt x="952" y="2743517"/>
                  <a:pt x="1905" y="2474595"/>
                  <a:pt x="38100" y="2231390"/>
                </a:cubicBezTo>
                <a:cubicBezTo>
                  <a:pt x="74295" y="1988185"/>
                  <a:pt x="67310" y="1887855"/>
                  <a:pt x="217170" y="1553210"/>
                </a:cubicBezTo>
                <a:cubicBezTo>
                  <a:pt x="367030" y="1218565"/>
                  <a:pt x="815340" y="447040"/>
                  <a:pt x="937260" y="223520"/>
                </a:cubicBezTo>
                <a:cubicBezTo>
                  <a:pt x="1059180" y="0"/>
                  <a:pt x="1003935" y="106045"/>
                  <a:pt x="948690" y="212090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12 Forma libre"/>
          <p:cNvSpPr/>
          <p:nvPr/>
        </p:nvSpPr>
        <p:spPr>
          <a:xfrm>
            <a:off x="2727960" y="3192780"/>
            <a:ext cx="800100" cy="2644140"/>
          </a:xfrm>
          <a:custGeom>
            <a:avLst/>
            <a:gdLst>
              <a:gd name="connsiteX0" fmla="*/ 800100 w 800100"/>
              <a:gd name="connsiteY0" fmla="*/ 2644140 h 2644140"/>
              <a:gd name="connsiteX1" fmla="*/ 792480 w 800100"/>
              <a:gd name="connsiteY1" fmla="*/ 2228850 h 2644140"/>
              <a:gd name="connsiteX2" fmla="*/ 773430 w 800100"/>
              <a:gd name="connsiteY2" fmla="*/ 2011680 h 2644140"/>
              <a:gd name="connsiteX3" fmla="*/ 697230 w 800100"/>
              <a:gd name="connsiteY3" fmla="*/ 1645920 h 2644140"/>
              <a:gd name="connsiteX4" fmla="*/ 552450 w 800100"/>
              <a:gd name="connsiteY4" fmla="*/ 1223010 h 2644140"/>
              <a:gd name="connsiteX5" fmla="*/ 358140 w 800100"/>
              <a:gd name="connsiteY5" fmla="*/ 754380 h 2644140"/>
              <a:gd name="connsiteX6" fmla="*/ 0 w 800100"/>
              <a:gd name="connsiteY6" fmla="*/ 0 h 264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0100" h="2644140">
                <a:moveTo>
                  <a:pt x="800100" y="2644140"/>
                </a:moveTo>
                <a:cubicBezTo>
                  <a:pt x="798512" y="2489200"/>
                  <a:pt x="796925" y="2334260"/>
                  <a:pt x="792480" y="2228850"/>
                </a:cubicBezTo>
                <a:cubicBezTo>
                  <a:pt x="788035" y="2123440"/>
                  <a:pt x="789305" y="2108835"/>
                  <a:pt x="773430" y="2011680"/>
                </a:cubicBezTo>
                <a:cubicBezTo>
                  <a:pt x="757555" y="1914525"/>
                  <a:pt x="734060" y="1777365"/>
                  <a:pt x="697230" y="1645920"/>
                </a:cubicBezTo>
                <a:cubicBezTo>
                  <a:pt x="660400" y="1514475"/>
                  <a:pt x="608965" y="1371600"/>
                  <a:pt x="552450" y="1223010"/>
                </a:cubicBezTo>
                <a:cubicBezTo>
                  <a:pt x="495935" y="1074420"/>
                  <a:pt x="450215" y="958215"/>
                  <a:pt x="358140" y="754380"/>
                </a:cubicBezTo>
                <a:cubicBezTo>
                  <a:pt x="266065" y="550545"/>
                  <a:pt x="133032" y="275272"/>
                  <a:pt x="0" y="0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5" name="14 Conector recto de flecha"/>
          <p:cNvCxnSpPr>
            <a:endCxn id="12" idx="1"/>
          </p:cNvCxnSpPr>
          <p:nvPr/>
        </p:nvCxnSpPr>
        <p:spPr>
          <a:xfrm>
            <a:off x="3460750" y="5029200"/>
            <a:ext cx="105410" cy="3429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>
            <a:stCxn id="13" idx="3"/>
          </p:cNvCxnSpPr>
          <p:nvPr/>
        </p:nvCxnSpPr>
        <p:spPr>
          <a:xfrm>
            <a:off x="3425190" y="4838700"/>
            <a:ext cx="168910" cy="127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>
            <a:off x="3327400" y="4584700"/>
            <a:ext cx="355600" cy="158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CuadroTexto"/>
          <p:cNvSpPr txBox="1"/>
          <p:nvPr/>
        </p:nvSpPr>
        <p:spPr>
          <a:xfrm>
            <a:off x="3371850" y="4184650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Symbol" pitchFamily="18" charset="2"/>
              </a:rPr>
              <a:t>x</a:t>
            </a:r>
            <a:endParaRPr lang="es-MX" b="1" dirty="0">
              <a:latin typeface="Symbol" pitchFamily="18" charset="2"/>
            </a:endParaRPr>
          </a:p>
        </p:txBody>
      </p:sp>
      <p:cxnSp>
        <p:nvCxnSpPr>
          <p:cNvPr id="29" name="28 Conector curvado"/>
          <p:cNvCxnSpPr/>
          <p:nvPr/>
        </p:nvCxnSpPr>
        <p:spPr>
          <a:xfrm rot="16200000" flipH="1">
            <a:off x="3571675" y="2829126"/>
            <a:ext cx="48941" cy="1159790"/>
          </a:xfrm>
          <a:prstGeom prst="curvedConnector3">
            <a:avLst>
              <a:gd name="adj1" fmla="val -473172"/>
            </a:avLst>
          </a:prstGeom>
          <a:ln w="12700">
            <a:solidFill>
              <a:srgbClr val="2B4D2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CuadroTexto"/>
          <p:cNvSpPr txBox="1"/>
          <p:nvPr/>
        </p:nvSpPr>
        <p:spPr>
          <a:xfrm>
            <a:off x="3194050" y="280670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err="1">
                <a:solidFill>
                  <a:srgbClr val="241E9A"/>
                </a:solidFill>
                <a:latin typeface="Maiandra GD" pitchFamily="34" charset="0"/>
              </a:rPr>
              <a:t>s</a:t>
            </a:r>
            <a:r>
              <a:rPr lang="es-MX" sz="1400" b="1" dirty="0" err="1" smtClean="0">
                <a:solidFill>
                  <a:srgbClr val="241E9A"/>
                </a:solidFill>
                <a:latin typeface="Maiandra GD" pitchFamily="34" charset="0"/>
              </a:rPr>
              <a:t>ame</a:t>
            </a:r>
            <a:r>
              <a:rPr lang="es-MX" sz="1400" b="1" dirty="0" smtClean="0">
                <a:solidFill>
                  <a:srgbClr val="241E9A"/>
                </a:solidFill>
                <a:latin typeface="Maiandra GD" pitchFamily="34" charset="0"/>
              </a:rPr>
              <a:t>?</a:t>
            </a:r>
            <a:endParaRPr lang="es-MX" sz="1400" b="1" dirty="0">
              <a:solidFill>
                <a:srgbClr val="241E9A"/>
              </a:solidFill>
              <a:latin typeface="Maiandra GD" pitchFamily="34" charset="0"/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4616450" y="2806700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err="1" smtClean="0">
                <a:solidFill>
                  <a:srgbClr val="241E9A"/>
                </a:solidFill>
                <a:latin typeface="Maiandra GD" pitchFamily="34" charset="0"/>
              </a:rPr>
              <a:t>CoM</a:t>
            </a:r>
            <a:r>
              <a:rPr lang="es-MX" sz="1400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sz="1400" b="1" dirty="0" err="1" smtClean="0">
                <a:solidFill>
                  <a:srgbClr val="241E9A"/>
                </a:solidFill>
                <a:latin typeface="Maiandra GD" pitchFamily="34" charset="0"/>
              </a:rPr>
              <a:t>worldline</a:t>
            </a:r>
            <a:endParaRPr lang="es-MX" sz="1400" b="1" dirty="0">
              <a:solidFill>
                <a:srgbClr val="241E9A"/>
              </a:solidFill>
              <a:latin typeface="Maiandra GD" pitchFamily="34" charset="0"/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971550" y="2806700"/>
            <a:ext cx="1555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 err="1" smtClean="0">
                <a:solidFill>
                  <a:srgbClr val="241E9A"/>
                </a:solidFill>
                <a:latin typeface="Maiandra GD" pitchFamily="34" charset="0"/>
              </a:rPr>
              <a:t>CoM</a:t>
            </a:r>
            <a:r>
              <a:rPr lang="es-MX" sz="1600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sz="1400" b="1" dirty="0" err="1" smtClean="0">
                <a:solidFill>
                  <a:srgbClr val="241E9A"/>
                </a:solidFill>
                <a:latin typeface="Maiandra GD" pitchFamily="34" charset="0"/>
              </a:rPr>
              <a:t>worldline</a:t>
            </a:r>
            <a:endParaRPr lang="es-MX" sz="1400" b="1" dirty="0">
              <a:solidFill>
                <a:srgbClr val="241E9A"/>
              </a:solidFill>
              <a:latin typeface="Maiandra GD" pitchFamily="34" charset="0"/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5696133" y="5073650"/>
            <a:ext cx="34478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MX" dirty="0" smtClean="0"/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probe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“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sameness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”</a:t>
            </a:r>
          </a:p>
          <a:p>
            <a:pPr>
              <a:buFont typeface="Arial" pitchFamily="34" charset="0"/>
              <a:buChar char="•"/>
            </a:pPr>
            <a:r>
              <a:rPr lang="es-MX" b="1" dirty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Observer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attached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to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object</a:t>
            </a:r>
            <a:endParaRPr lang="es-MX" b="1" dirty="0" smtClean="0">
              <a:solidFill>
                <a:srgbClr val="241E9A"/>
              </a:solidFill>
              <a:latin typeface="Maiandra GD" pitchFamily="34" charset="0"/>
            </a:endParaRPr>
          </a:p>
          <a:p>
            <a:r>
              <a:rPr lang="es-MX" b="1" dirty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(ok in SR,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but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not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here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)</a:t>
            </a:r>
            <a:endParaRPr lang="es-MX" b="1" dirty="0">
              <a:solidFill>
                <a:srgbClr val="241E9A"/>
              </a:solidFill>
              <a:latin typeface="Maiandra GD" pitchFamily="34" charset="0"/>
            </a:endParaRPr>
          </a:p>
        </p:txBody>
      </p:sp>
      <p:sp>
        <p:nvSpPr>
          <p:cNvPr id="41" name="40 CuadroTexto"/>
          <p:cNvSpPr txBox="1"/>
          <p:nvPr/>
        </p:nvSpPr>
        <p:spPr>
          <a:xfrm>
            <a:off x="5372100" y="454025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Problems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:</a:t>
            </a:r>
            <a:endParaRPr lang="es-MX" b="1" dirty="0">
              <a:solidFill>
                <a:srgbClr val="241E9A"/>
              </a:solidFill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 animBg="1"/>
      <p:bldP spid="6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7" grpId="0"/>
      <p:bldP spid="27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749300" y="495300"/>
            <a:ext cx="6039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solidFill>
                  <a:srgbClr val="241E9A"/>
                </a:solidFill>
                <a:latin typeface="Maiandra GD" pitchFamily="34" charset="0"/>
              </a:rPr>
              <a:t>Relacional </a:t>
            </a:r>
            <a:r>
              <a:rPr lang="es-MX" sz="2000" b="1" dirty="0" err="1" smtClean="0">
                <a:solidFill>
                  <a:srgbClr val="241E9A"/>
                </a:solidFill>
                <a:latin typeface="Maiandra GD" pitchFamily="34" charset="0"/>
              </a:rPr>
              <a:t>CoM</a:t>
            </a:r>
            <a:r>
              <a:rPr lang="es-MX" sz="2000" b="1" dirty="0" smtClean="0">
                <a:solidFill>
                  <a:srgbClr val="241E9A"/>
                </a:solidFill>
                <a:latin typeface="Maiandra GD" pitchFamily="34" charset="0"/>
              </a:rPr>
              <a:t>: </a:t>
            </a:r>
            <a:r>
              <a:rPr lang="es-MX" sz="2000" b="1" dirty="0" err="1" smtClean="0">
                <a:solidFill>
                  <a:srgbClr val="241E9A"/>
                </a:solidFill>
                <a:latin typeface="Maiandra GD" pitchFamily="34" charset="0"/>
              </a:rPr>
              <a:t>observer</a:t>
            </a:r>
            <a:r>
              <a:rPr lang="es-MX" sz="2000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sz="2000" b="1" dirty="0" err="1" smtClean="0">
                <a:solidFill>
                  <a:srgbClr val="241E9A"/>
                </a:solidFill>
                <a:latin typeface="Maiandra GD" pitchFamily="34" charset="0"/>
              </a:rPr>
              <a:t>worldline</a:t>
            </a:r>
            <a:r>
              <a:rPr lang="es-MX" sz="2000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sz="2000" b="1" dirty="0" err="1" smtClean="0">
                <a:solidFill>
                  <a:srgbClr val="241E9A"/>
                </a:solidFill>
                <a:latin typeface="Maiandra GD" pitchFamily="34" charset="0"/>
              </a:rPr>
              <a:t>dependent</a:t>
            </a:r>
            <a:endParaRPr lang="es-MX" sz="2000" b="1" dirty="0">
              <a:solidFill>
                <a:srgbClr val="241E9A"/>
              </a:solidFill>
              <a:latin typeface="Maiandra GD" pitchFamily="34" charset="0"/>
            </a:endParaRPr>
          </a:p>
        </p:txBody>
      </p:sp>
      <p:cxnSp>
        <p:nvCxnSpPr>
          <p:cNvPr id="5" name="4 Conector recto de flecha"/>
          <p:cNvCxnSpPr/>
          <p:nvPr/>
        </p:nvCxnSpPr>
        <p:spPr>
          <a:xfrm rot="16200000" flipV="1">
            <a:off x="1616075" y="2073275"/>
            <a:ext cx="577850" cy="1778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Forma libre"/>
          <p:cNvSpPr/>
          <p:nvPr/>
        </p:nvSpPr>
        <p:spPr>
          <a:xfrm>
            <a:off x="1565910" y="1463040"/>
            <a:ext cx="685165" cy="2234565"/>
          </a:xfrm>
          <a:custGeom>
            <a:avLst/>
            <a:gdLst>
              <a:gd name="connsiteX0" fmla="*/ 0 w 685165"/>
              <a:gd name="connsiteY0" fmla="*/ 0 h 2234565"/>
              <a:gd name="connsiteX1" fmla="*/ 255270 w 685165"/>
              <a:gd name="connsiteY1" fmla="*/ 537210 h 2234565"/>
              <a:gd name="connsiteX2" fmla="*/ 434340 w 685165"/>
              <a:gd name="connsiteY2" fmla="*/ 1005840 h 2234565"/>
              <a:gd name="connsiteX3" fmla="*/ 586740 w 685165"/>
              <a:gd name="connsiteY3" fmla="*/ 1584960 h 2234565"/>
              <a:gd name="connsiteX4" fmla="*/ 670560 w 685165"/>
              <a:gd name="connsiteY4" fmla="*/ 2141220 h 2234565"/>
              <a:gd name="connsiteX5" fmla="*/ 674370 w 685165"/>
              <a:gd name="connsiteY5" fmla="*/ 2145030 h 2234565"/>
              <a:gd name="connsiteX6" fmla="*/ 678180 w 685165"/>
              <a:gd name="connsiteY6" fmla="*/ 2164080 h 2234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165" h="2234565">
                <a:moveTo>
                  <a:pt x="0" y="0"/>
                </a:moveTo>
                <a:cubicBezTo>
                  <a:pt x="91440" y="184785"/>
                  <a:pt x="182880" y="369570"/>
                  <a:pt x="255270" y="537210"/>
                </a:cubicBezTo>
                <a:cubicBezTo>
                  <a:pt x="327660" y="704850"/>
                  <a:pt x="379095" y="831215"/>
                  <a:pt x="434340" y="1005840"/>
                </a:cubicBezTo>
                <a:cubicBezTo>
                  <a:pt x="489585" y="1180465"/>
                  <a:pt x="547370" y="1395730"/>
                  <a:pt x="586740" y="1584960"/>
                </a:cubicBezTo>
                <a:cubicBezTo>
                  <a:pt x="626110" y="1774190"/>
                  <a:pt x="655955" y="2047875"/>
                  <a:pt x="670560" y="2141220"/>
                </a:cubicBezTo>
                <a:cubicBezTo>
                  <a:pt x="685165" y="2234565"/>
                  <a:pt x="673100" y="2141220"/>
                  <a:pt x="674370" y="2145030"/>
                </a:cubicBezTo>
                <a:cubicBezTo>
                  <a:pt x="675640" y="2148840"/>
                  <a:pt x="676910" y="2156460"/>
                  <a:pt x="678180" y="2164080"/>
                </a:cubicBezTo>
              </a:path>
            </a:pathLst>
          </a:custGeom>
          <a:ln w="12700">
            <a:solidFill>
              <a:srgbClr val="2B4D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Forma libre"/>
          <p:cNvSpPr/>
          <p:nvPr/>
        </p:nvSpPr>
        <p:spPr>
          <a:xfrm>
            <a:off x="3604260" y="1371600"/>
            <a:ext cx="373380" cy="2274570"/>
          </a:xfrm>
          <a:custGeom>
            <a:avLst/>
            <a:gdLst>
              <a:gd name="connsiteX0" fmla="*/ 114300 w 373380"/>
              <a:gd name="connsiteY0" fmla="*/ 0 h 2274570"/>
              <a:gd name="connsiteX1" fmla="*/ 30480 w 373380"/>
              <a:gd name="connsiteY1" fmla="*/ 720090 h 2274570"/>
              <a:gd name="connsiteX2" fmla="*/ 57150 w 373380"/>
              <a:gd name="connsiteY2" fmla="*/ 1550670 h 2274570"/>
              <a:gd name="connsiteX3" fmla="*/ 373380 w 373380"/>
              <a:gd name="connsiteY3" fmla="*/ 2274570 h 2274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380" h="2274570">
                <a:moveTo>
                  <a:pt x="114300" y="0"/>
                </a:moveTo>
                <a:cubicBezTo>
                  <a:pt x="77152" y="230822"/>
                  <a:pt x="40005" y="461645"/>
                  <a:pt x="30480" y="720090"/>
                </a:cubicBezTo>
                <a:cubicBezTo>
                  <a:pt x="20955" y="978535"/>
                  <a:pt x="0" y="1291590"/>
                  <a:pt x="57150" y="1550670"/>
                </a:cubicBezTo>
                <a:cubicBezTo>
                  <a:pt x="114300" y="1809750"/>
                  <a:pt x="243840" y="2042160"/>
                  <a:pt x="373380" y="2274570"/>
                </a:cubicBezTo>
              </a:path>
            </a:pathLst>
          </a:custGeom>
          <a:ln w="38100">
            <a:solidFill>
              <a:srgbClr val="2B4D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Forma libre"/>
          <p:cNvSpPr/>
          <p:nvPr/>
        </p:nvSpPr>
        <p:spPr>
          <a:xfrm>
            <a:off x="1802130" y="1443990"/>
            <a:ext cx="582930" cy="2179320"/>
          </a:xfrm>
          <a:custGeom>
            <a:avLst/>
            <a:gdLst>
              <a:gd name="connsiteX0" fmla="*/ 0 w 582930"/>
              <a:gd name="connsiteY0" fmla="*/ 2179320 h 2179320"/>
              <a:gd name="connsiteX1" fmla="*/ 171450 w 582930"/>
              <a:gd name="connsiteY1" fmla="*/ 1390650 h 2179320"/>
              <a:gd name="connsiteX2" fmla="*/ 491490 w 582930"/>
              <a:gd name="connsiteY2" fmla="*/ 701040 h 2179320"/>
              <a:gd name="connsiteX3" fmla="*/ 582930 w 582930"/>
              <a:gd name="connsiteY3" fmla="*/ 0 h 2179320"/>
              <a:gd name="connsiteX0" fmla="*/ 0 w 582930"/>
              <a:gd name="connsiteY0" fmla="*/ 2179320 h 2179320"/>
              <a:gd name="connsiteX1" fmla="*/ 171450 w 582930"/>
              <a:gd name="connsiteY1" fmla="*/ 1390650 h 2179320"/>
              <a:gd name="connsiteX2" fmla="*/ 491490 w 582930"/>
              <a:gd name="connsiteY2" fmla="*/ 701040 h 2179320"/>
              <a:gd name="connsiteX3" fmla="*/ 582930 w 582930"/>
              <a:gd name="connsiteY3" fmla="*/ 0 h 2179320"/>
              <a:gd name="connsiteX0" fmla="*/ 0 w 582930"/>
              <a:gd name="connsiteY0" fmla="*/ 2179320 h 2179320"/>
              <a:gd name="connsiteX1" fmla="*/ 171450 w 582930"/>
              <a:gd name="connsiteY1" fmla="*/ 1390650 h 2179320"/>
              <a:gd name="connsiteX2" fmla="*/ 491490 w 582930"/>
              <a:gd name="connsiteY2" fmla="*/ 701040 h 2179320"/>
              <a:gd name="connsiteX3" fmla="*/ 582930 w 582930"/>
              <a:gd name="connsiteY3" fmla="*/ 0 h 2179320"/>
              <a:gd name="connsiteX0" fmla="*/ 0 w 582930"/>
              <a:gd name="connsiteY0" fmla="*/ 2179320 h 2179320"/>
              <a:gd name="connsiteX1" fmla="*/ 171450 w 582930"/>
              <a:gd name="connsiteY1" fmla="*/ 1390650 h 2179320"/>
              <a:gd name="connsiteX2" fmla="*/ 491490 w 582930"/>
              <a:gd name="connsiteY2" fmla="*/ 701040 h 2179320"/>
              <a:gd name="connsiteX3" fmla="*/ 582930 w 582930"/>
              <a:gd name="connsiteY3" fmla="*/ 0 h 217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930" h="2179320">
                <a:moveTo>
                  <a:pt x="0" y="2179320"/>
                </a:moveTo>
                <a:cubicBezTo>
                  <a:pt x="44767" y="1908175"/>
                  <a:pt x="89535" y="1637030"/>
                  <a:pt x="171450" y="1390650"/>
                </a:cubicBezTo>
                <a:cubicBezTo>
                  <a:pt x="253365" y="1144270"/>
                  <a:pt x="409575" y="964565"/>
                  <a:pt x="491490" y="701040"/>
                </a:cubicBezTo>
                <a:cubicBezTo>
                  <a:pt x="560070" y="469265"/>
                  <a:pt x="571500" y="234632"/>
                  <a:pt x="582930" y="0"/>
                </a:cubicBezTo>
              </a:path>
            </a:pathLst>
          </a:custGeom>
          <a:ln w="127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2" name="11 Conector recto de flecha"/>
          <p:cNvCxnSpPr>
            <a:stCxn id="10" idx="2"/>
          </p:cNvCxnSpPr>
          <p:nvPr/>
        </p:nvCxnSpPr>
        <p:spPr>
          <a:xfrm flipV="1">
            <a:off x="2293620" y="1651000"/>
            <a:ext cx="189230" cy="49403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Forma libre"/>
          <p:cNvSpPr/>
          <p:nvPr/>
        </p:nvSpPr>
        <p:spPr>
          <a:xfrm>
            <a:off x="3444240" y="1386840"/>
            <a:ext cx="404495" cy="2251710"/>
          </a:xfrm>
          <a:custGeom>
            <a:avLst/>
            <a:gdLst>
              <a:gd name="connsiteX0" fmla="*/ 179070 w 404495"/>
              <a:gd name="connsiteY0" fmla="*/ 2251710 h 2251710"/>
              <a:gd name="connsiteX1" fmla="*/ 369570 w 404495"/>
              <a:gd name="connsiteY1" fmla="*/ 1322070 h 2251710"/>
              <a:gd name="connsiteX2" fmla="*/ 342900 w 404495"/>
              <a:gd name="connsiteY2" fmla="*/ 560070 h 2251710"/>
              <a:gd name="connsiteX3" fmla="*/ 0 w 404495"/>
              <a:gd name="connsiteY3" fmla="*/ 0 h 225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495" h="2251710">
                <a:moveTo>
                  <a:pt x="179070" y="2251710"/>
                </a:moveTo>
                <a:cubicBezTo>
                  <a:pt x="260667" y="1927860"/>
                  <a:pt x="342265" y="1604010"/>
                  <a:pt x="369570" y="1322070"/>
                </a:cubicBezTo>
                <a:cubicBezTo>
                  <a:pt x="396875" y="1040130"/>
                  <a:pt x="404495" y="780415"/>
                  <a:pt x="342900" y="560070"/>
                </a:cubicBezTo>
                <a:cubicBezTo>
                  <a:pt x="281305" y="339725"/>
                  <a:pt x="140652" y="169862"/>
                  <a:pt x="0" y="0"/>
                </a:cubicBezTo>
              </a:path>
            </a:pathLst>
          </a:custGeom>
          <a:ln w="381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CuadroTexto"/>
          <p:cNvSpPr txBox="1"/>
          <p:nvPr/>
        </p:nvSpPr>
        <p:spPr>
          <a:xfrm>
            <a:off x="6083300" y="2406650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Associative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endParaRPr lang="es-MX" b="1" dirty="0">
              <a:solidFill>
                <a:srgbClr val="241E9A"/>
              </a:solidFill>
              <a:latin typeface="Maiandra GD" pitchFamily="34" charset="0"/>
            </a:endParaRPr>
          </a:p>
        </p:txBody>
      </p:sp>
      <p:sp>
        <p:nvSpPr>
          <p:cNvPr id="16" name="15 Flecha a la derecha con muesca"/>
          <p:cNvSpPr/>
          <p:nvPr/>
        </p:nvSpPr>
        <p:spPr>
          <a:xfrm>
            <a:off x="4660900" y="2362200"/>
            <a:ext cx="978408" cy="484632"/>
          </a:xfrm>
          <a:prstGeom prst="notched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16 CuadroTexto"/>
          <p:cNvSpPr txBox="1"/>
          <p:nvPr/>
        </p:nvSpPr>
        <p:spPr>
          <a:xfrm>
            <a:off x="793750" y="4540250"/>
            <a:ext cx="65063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Should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check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: </a:t>
            </a:r>
          </a:p>
          <a:p>
            <a:endParaRPr lang="es-MX" b="1" dirty="0" smtClean="0">
              <a:solidFill>
                <a:srgbClr val="241E9A"/>
              </a:solidFill>
              <a:latin typeface="Maiandra GD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MX" b="1" dirty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effective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geometry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? </a:t>
            </a:r>
          </a:p>
          <a:p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                                                                  </a:t>
            </a:r>
          </a:p>
          <a:p>
            <a:pPr>
              <a:buFont typeface="Arial" pitchFamily="34" charset="0"/>
              <a:buChar char="•"/>
            </a:pPr>
            <a:r>
              <a:rPr lang="es-MX" b="1" dirty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{ X,Y } =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Sz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/M^2+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curvature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corrections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    </a:t>
            </a:r>
            <a:r>
              <a:rPr lang="es-MX" dirty="0" smtClean="0">
                <a:solidFill>
                  <a:srgbClr val="241E9A"/>
                </a:solidFill>
                <a:latin typeface="Maiandra GD" pitchFamily="34" charset="0"/>
              </a:rPr>
              <a:t>                   </a:t>
            </a:r>
            <a:endParaRPr lang="es-MX" dirty="0">
              <a:solidFill>
                <a:srgbClr val="241E9A"/>
              </a:solidFill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7" grpId="0"/>
      <p:bldP spid="1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0" y="5488536"/>
            <a:ext cx="9144000" cy="1369464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/>
          </a:sp3d>
        </p:spPr>
      </p:pic>
      <p:sp>
        <p:nvSpPr>
          <p:cNvPr id="5" name="4 CuadroTexto"/>
          <p:cNvSpPr txBox="1"/>
          <p:nvPr/>
        </p:nvSpPr>
        <p:spPr>
          <a:xfrm>
            <a:off x="571500" y="184150"/>
            <a:ext cx="2911951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 prstMaterial="dkEdge">
            <a:bevelT w="114300" prst="hardEdge"/>
          </a:sp3d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Point “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hot</a:t>
            </a:r>
            <a:r>
              <a:rPr lang="es-MX" b="1" dirty="0" smtClean="0">
                <a:solidFill>
                  <a:srgbClr val="241E9A"/>
                </a:solidFill>
                <a:latin typeface="Maiandra GD" pitchFamily="34" charset="0"/>
              </a:rPr>
              <a:t>” </a:t>
            </a:r>
            <a:r>
              <a:rPr lang="es-MX" b="1" dirty="0" err="1" smtClean="0">
                <a:solidFill>
                  <a:srgbClr val="241E9A"/>
                </a:solidFill>
                <a:latin typeface="Maiandra GD" pitchFamily="34" charset="0"/>
              </a:rPr>
              <a:t>probe</a:t>
            </a:r>
            <a:endParaRPr lang="es-MX" b="1" dirty="0">
              <a:solidFill>
                <a:srgbClr val="241E9A"/>
              </a:solidFill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00" y="762000"/>
            <a:ext cx="7190642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prstMaterial="dkEdge">
            <a:bevelT/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2305050" y="5740400"/>
            <a:ext cx="4267200" cy="64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prstMaterial="dkEdge"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hryss 1">
      <a:majorFont>
        <a:latin typeface="Maiandra GD"/>
        <a:ea typeface=""/>
        <a:cs typeface=""/>
      </a:majorFont>
      <a:minorFont>
        <a:latin typeface="Maiandra G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3676</TotalTime>
  <Words>206</Words>
  <Application>Microsoft Office PowerPoint</Application>
  <PresentationFormat>Presentación en pantalla (4:3)</PresentationFormat>
  <Paragraphs>56</Paragraphs>
  <Slides>10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Diseño predeterminado</vt:lpstr>
      <vt:lpstr>Operational Geometry  and  Natural Noncommutativity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</vt:vector>
  </TitlesOfParts>
  <Company>ICN UNAM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Adiabatic Parasites poster</dc:title>
  <dc:creator>Chryssomalis</dc:creator>
  <cp:lastModifiedBy>Chryss</cp:lastModifiedBy>
  <cp:revision>181</cp:revision>
  <dcterms:created xsi:type="dcterms:W3CDTF">2006-11-21T04:48:34Z</dcterms:created>
  <dcterms:modified xsi:type="dcterms:W3CDTF">2011-09-16T15:38:16Z</dcterms:modified>
</cp:coreProperties>
</file>