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301" r:id="rId2"/>
    <p:sldId id="298" r:id="rId3"/>
    <p:sldId id="300" r:id="rId4"/>
    <p:sldId id="272" r:id="rId5"/>
    <p:sldId id="275" r:id="rId6"/>
    <p:sldId id="297" r:id="rId7"/>
    <p:sldId id="258" r:id="rId8"/>
    <p:sldId id="277" r:id="rId9"/>
    <p:sldId id="284" r:id="rId10"/>
    <p:sldId id="285" r:id="rId11"/>
    <p:sldId id="286" r:id="rId12"/>
    <p:sldId id="290" r:id="rId13"/>
    <p:sldId id="291" r:id="rId14"/>
    <p:sldId id="292" r:id="rId15"/>
    <p:sldId id="293" r:id="rId16"/>
    <p:sldId id="294" r:id="rId17"/>
    <p:sldId id="264" r:id="rId18"/>
    <p:sldId id="273" r:id="rId19"/>
    <p:sldId id="265" r:id="rId20"/>
    <p:sldId id="274" r:id="rId21"/>
    <p:sldId id="270" r:id="rId22"/>
    <p:sldId id="271" r:id="rId23"/>
    <p:sldId id="295" r:id="rId24"/>
    <p:sldId id="296" r:id="rId25"/>
    <p:sldId id="288" r:id="rId26"/>
    <p:sldId id="269" r:id="rId27"/>
  </p:sldIdLst>
  <p:sldSz cx="9144000" cy="6858000" type="screen4x3"/>
  <p:notesSz cx="6858000" cy="9144000"/>
  <p:custShowLst>
    <p:custShow name="Προσαρμοσμένη προβολή 1" id="0">
      <p:sldLst/>
    </p:custShow>
  </p:custShow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Φωτεινό στυλ 1 - Έμφαση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0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2" y="12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9855F2-6E03-40F7-B212-3A84E6789B62}" type="datetimeFigureOut">
              <a:rPr lang="el-GR" smtClean="0"/>
              <a:pPr/>
              <a:t>15/9/2011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85238-8E42-4076-A2F2-1C12140BB0B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9855F2-6E03-40F7-B212-3A84E6789B62}" type="datetimeFigureOut">
              <a:rPr lang="el-GR" smtClean="0"/>
              <a:pPr/>
              <a:t>15/9/2011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85238-8E42-4076-A2F2-1C12140BB0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9855F2-6E03-40F7-B212-3A84E6789B62}" type="datetimeFigureOut">
              <a:rPr lang="el-GR" smtClean="0"/>
              <a:pPr/>
              <a:t>15/9/2011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85238-8E42-4076-A2F2-1C12140BB0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9855F2-6E03-40F7-B212-3A84E6789B62}" type="datetimeFigureOut">
              <a:rPr lang="el-GR" smtClean="0"/>
              <a:pPr/>
              <a:t>15/9/2011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85238-8E42-4076-A2F2-1C12140BB0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9855F2-6E03-40F7-B212-3A84E6789B62}" type="datetimeFigureOut">
              <a:rPr lang="el-GR" smtClean="0"/>
              <a:pPr/>
              <a:t>15/9/2011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85238-8E42-4076-A2F2-1C12140BB0B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9855F2-6E03-40F7-B212-3A84E6789B62}" type="datetimeFigureOut">
              <a:rPr lang="el-GR" smtClean="0"/>
              <a:pPr/>
              <a:t>15/9/2011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85238-8E42-4076-A2F2-1C12140BB0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9855F2-6E03-40F7-B212-3A84E6789B62}" type="datetimeFigureOut">
              <a:rPr lang="el-GR" smtClean="0"/>
              <a:pPr/>
              <a:t>15/9/2011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85238-8E42-4076-A2F2-1C12140BB0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9855F2-6E03-40F7-B212-3A84E6789B62}" type="datetimeFigureOut">
              <a:rPr lang="el-GR" smtClean="0"/>
              <a:pPr/>
              <a:t>15/9/2011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85238-8E42-4076-A2F2-1C12140BB0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9855F2-6E03-40F7-B212-3A84E6789B62}" type="datetimeFigureOut">
              <a:rPr lang="el-GR" smtClean="0"/>
              <a:pPr/>
              <a:t>15/9/2011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85238-8E42-4076-A2F2-1C12140BB0B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9855F2-6E03-40F7-B212-3A84E6789B62}" type="datetimeFigureOut">
              <a:rPr lang="el-GR" smtClean="0"/>
              <a:pPr/>
              <a:t>15/9/2011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85238-8E42-4076-A2F2-1C12140BB0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9855F2-6E03-40F7-B212-3A84E6789B62}" type="datetimeFigureOut">
              <a:rPr lang="el-GR" smtClean="0"/>
              <a:pPr/>
              <a:t>15/9/2011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85238-8E42-4076-A2F2-1C12140BB0B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B9855F2-6E03-40F7-B212-3A84E6789B62}" type="datetimeFigureOut">
              <a:rPr lang="el-GR" smtClean="0"/>
              <a:pPr/>
              <a:t>15/9/2011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1785238-8E42-4076-A2F2-1C12140BB0B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emf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66.emf"/><Relationship Id="rId7" Type="http://schemas.openxmlformats.org/officeDocument/2006/relationships/image" Target="../media/image70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Relationship Id="rId9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71600" y="0"/>
            <a:ext cx="7962088" cy="6858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l-GR" dirty="0" smtClean="0"/>
              <a:t>Ημικλασικές Καταστάσεις του Ατόμου του Υδρογόνου- Ανάπτυξη εφαρμογής σε </a:t>
            </a:r>
            <a:r>
              <a:rPr lang="en-US" dirty="0" smtClean="0"/>
              <a:t> Mathematica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l-GR" sz="2000" dirty="0" smtClean="0"/>
              <a:t>Αλεξανδροπούλου Χαρίκλεια</a:t>
            </a:r>
          </a:p>
          <a:p>
            <a:pPr algn="ctr">
              <a:buNone/>
            </a:pPr>
            <a:endParaRPr lang="el-GR" sz="2000" dirty="0" smtClean="0"/>
          </a:p>
          <a:p>
            <a:pPr algn="ctr">
              <a:buNone/>
            </a:pPr>
            <a:r>
              <a:rPr lang="el-GR" sz="2000" dirty="0" smtClean="0"/>
              <a:t>Επιβλέπων καθηγητής: Αναγνωστόπουλος Κωνσταντίνος</a:t>
            </a:r>
            <a:endParaRPr lang="en-US" sz="20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Ενεργειακές Στάθμες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5410200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Για τον υπολογισμό των ενεργειακών σταθμών απαιτείται η επίλυση της εξίσωσης </a:t>
            </a:r>
            <a:r>
              <a:rPr lang="en-US" sz="2000" dirty="0" smtClean="0"/>
              <a:t>Schr</a:t>
            </a:r>
            <a:r>
              <a:rPr lang="el-GR" sz="2000" dirty="0" smtClean="0"/>
              <a:t>ö</a:t>
            </a:r>
            <a:r>
              <a:rPr lang="en-US" sz="2000" dirty="0" smtClean="0"/>
              <a:t>dinger</a:t>
            </a:r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Οι λύσεις προκύπτουν ως εξής</a:t>
            </a:r>
          </a:p>
          <a:p>
            <a:endParaRPr lang="el-GR" sz="2000" dirty="0" smtClean="0"/>
          </a:p>
          <a:p>
            <a:pPr>
              <a:buNone/>
            </a:pPr>
            <a:endParaRPr lang="el-GR" sz="2000" dirty="0"/>
          </a:p>
          <a:p>
            <a:pPr>
              <a:buNone/>
            </a:pPr>
            <a:r>
              <a:rPr lang="el-GR" sz="2000" dirty="0" smtClean="0"/>
              <a:t>Όπου Η</a:t>
            </a:r>
            <a:r>
              <a:rPr lang="en-US" sz="2000" dirty="0" smtClean="0"/>
              <a:t>n</a:t>
            </a:r>
            <a:r>
              <a:rPr lang="el-GR" sz="2000" dirty="0" smtClean="0"/>
              <a:t>  είναι τα πολυώνυμα  </a:t>
            </a:r>
            <a:r>
              <a:rPr lang="en-US" sz="2000" dirty="0" smtClean="0"/>
              <a:t>Hermite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r>
              <a:rPr lang="en-US" sz="2000" dirty="0" smtClean="0"/>
              <a:t>H </a:t>
            </a:r>
            <a:r>
              <a:rPr lang="el-GR" sz="2000" dirty="0" smtClean="0"/>
              <a:t>ενέργεια σε κάθε ενεργειακή στάθμη δίνεται από</a:t>
            </a:r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r>
              <a:rPr lang="el-GR" sz="1800" dirty="0" smtClean="0"/>
              <a:t>Οι εξισώσεις εκφράστηκαν σε ατομικές μονάδες, δηλαδή</a:t>
            </a:r>
            <a:r>
              <a:rPr lang="el-GR" sz="2000" dirty="0" smtClean="0"/>
              <a:t> </a:t>
            </a:r>
            <a:endParaRPr lang="en-US" sz="2000" dirty="0" smtClean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204864"/>
            <a:ext cx="2564111" cy="648072"/>
          </a:xfrm>
          <a:prstGeom prst="rect">
            <a:avLst/>
          </a:prstGeo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284984"/>
            <a:ext cx="4692863" cy="836712"/>
          </a:xfrm>
          <a:prstGeom prst="rect">
            <a:avLst/>
          </a:prstGeom>
          <a:noFill/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4941168"/>
            <a:ext cx="2813851" cy="864096"/>
          </a:xfrm>
          <a:prstGeom prst="rect">
            <a:avLst/>
          </a:prstGeom>
          <a:noFill/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6309320"/>
            <a:ext cx="2160240" cy="4643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04664"/>
            <a:ext cx="36004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789040"/>
            <a:ext cx="489654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Για </a:t>
            </a:r>
            <a:r>
              <a:rPr lang="en-US" sz="2400" dirty="0" smtClean="0"/>
              <a:t>n=50</a:t>
            </a:r>
            <a:r>
              <a:rPr lang="el-GR" sz="2400" dirty="0" smtClean="0"/>
              <a:t> σχεδιάζεται η πυκνότητα πιθανότητας κλασικού (μπλε) και κβαντικού (κόκκινο) αρμονικού ταλαντωτή.</a:t>
            </a:r>
            <a:endParaRPr lang="el-GR" sz="2400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6624735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Σύμφωνες Καταστάσεις Αρμονικού Ταλαντωτή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Ή καταστάσεις </a:t>
            </a:r>
            <a:r>
              <a:rPr lang="en-US" sz="3600" dirty="0" smtClean="0"/>
              <a:t>Clauber</a:t>
            </a:r>
            <a:endParaRPr lang="el-GR" sz="3600" dirty="0" smtClean="0"/>
          </a:p>
          <a:p>
            <a:endParaRPr lang="el-GR" sz="3600" dirty="0" smtClean="0"/>
          </a:p>
          <a:p>
            <a:r>
              <a:rPr lang="el-GR" sz="3600" dirty="0" smtClean="0"/>
              <a:t>Στον </a:t>
            </a:r>
            <a:r>
              <a:rPr lang="en-US" sz="3600" dirty="0" smtClean="0"/>
              <a:t>Roy J</a:t>
            </a:r>
            <a:r>
              <a:rPr lang="el-GR" sz="3600" dirty="0" smtClean="0"/>
              <a:t>. </a:t>
            </a:r>
            <a:r>
              <a:rPr lang="en-US" sz="3600" dirty="0" smtClean="0"/>
              <a:t>Clauber</a:t>
            </a:r>
            <a:r>
              <a:rPr lang="el-GR" sz="3600" dirty="0" smtClean="0"/>
              <a:t> το 2005 απονεμήθηκε το βραβείο Νόμπελ </a:t>
            </a:r>
          </a:p>
          <a:p>
            <a:endParaRPr lang="el-GR" sz="3600" dirty="0" smtClean="0"/>
          </a:p>
          <a:p>
            <a:pPr algn="just"/>
            <a:r>
              <a:rPr lang="el-GR" sz="3600" dirty="0" smtClean="0"/>
              <a:t>Η κατάσταση που περιγράφει μια δέσμη λέιζερ έχει πολύ καλά εντοπισμένη φάση  </a:t>
            </a:r>
            <a:endParaRPr lang="el-GR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71600" y="0"/>
            <a:ext cx="8172400" cy="6858000"/>
          </a:xfrm>
        </p:spPr>
        <p:txBody>
          <a:bodyPr>
            <a:normAutofit/>
          </a:bodyPr>
          <a:lstStyle/>
          <a:p>
            <a:pPr algn="just"/>
            <a:r>
              <a:rPr lang="el-GR" sz="2800" dirty="0" smtClean="0"/>
              <a:t>Ορίζεται ως ιδιοκατάσταση </a:t>
            </a:r>
            <a:r>
              <a:rPr lang="el-GR" sz="2800" i="1" dirty="0" smtClean="0"/>
              <a:t>του τελεστή πλάτους, δηλαδή του τελεστή  α,</a:t>
            </a:r>
            <a:r>
              <a:rPr lang="el-GR" sz="2800" dirty="0" smtClean="0"/>
              <a:t> με ιδιοτιμές </a:t>
            </a:r>
          </a:p>
          <a:p>
            <a:endParaRPr lang="el-GR" sz="2800" dirty="0" smtClean="0"/>
          </a:p>
          <a:p>
            <a:r>
              <a:rPr lang="el-GR" sz="2800" dirty="0" smtClean="0"/>
              <a:t>Είναι οι καταστάσεις που βρίσκονται </a:t>
            </a:r>
            <a:r>
              <a:rPr lang="el-GR" sz="2800" i="1" dirty="0" smtClean="0"/>
              <a:t>πιο κοντά </a:t>
            </a:r>
            <a:r>
              <a:rPr lang="el-GR" sz="2800" dirty="0" smtClean="0"/>
              <a:t>στο κλασικό όριο  </a:t>
            </a:r>
          </a:p>
          <a:p>
            <a:endParaRPr lang="el-GR" sz="2800" dirty="0" smtClean="0"/>
          </a:p>
          <a:p>
            <a:r>
              <a:rPr lang="el-GR" sz="2800" dirty="0" smtClean="0"/>
              <a:t>Οι σύμφωνες καταστάσεις δεν έχουν καθορισμένη ενέργεια. </a:t>
            </a:r>
          </a:p>
          <a:p>
            <a:endParaRPr lang="el-GR" sz="2800" dirty="0" smtClean="0"/>
          </a:p>
          <a:p>
            <a:r>
              <a:rPr lang="el-GR" sz="2800" dirty="0" smtClean="0"/>
              <a:t>. Η μέση ενέργεια και η αβεβαιότητα ενέργειας</a:t>
            </a:r>
          </a:p>
          <a:p>
            <a:pPr>
              <a:buNone/>
            </a:pPr>
            <a:endParaRPr lang="el-GR" sz="2800" dirty="0" smtClean="0"/>
          </a:p>
          <a:p>
            <a:r>
              <a:rPr lang="el-GR" sz="2800" dirty="0" smtClean="0"/>
              <a:t>Γράφονται ως μια επαλληλία τέτοιων ιδιοκαταστάσεων</a:t>
            </a:r>
            <a:endParaRPr lang="el-GR" sz="2800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476672"/>
            <a:ext cx="936104" cy="502300"/>
          </a:xfrm>
          <a:prstGeom prst="rect">
            <a:avLst/>
          </a:prstGeom>
          <a:noFill/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908720"/>
            <a:ext cx="2513734" cy="576064"/>
          </a:xfrm>
          <a:prstGeom prst="rect">
            <a:avLst/>
          </a:prstGeom>
          <a:noFill/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4725144"/>
            <a:ext cx="3452689" cy="720080"/>
          </a:xfrm>
          <a:prstGeom prst="rect">
            <a:avLst/>
          </a:prstGeom>
          <a:noFill/>
        </p:spPr>
      </p:pic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5777880"/>
            <a:ext cx="3338552" cy="10801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15616" y="0"/>
            <a:ext cx="7818072" cy="68580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Και στην αναπαράσταση θέσης (για </a:t>
            </a:r>
            <a:r>
              <a:rPr lang="en-US" sz="2800" dirty="0" err="1" smtClean="0"/>
              <a:t>Im</a:t>
            </a:r>
            <a:r>
              <a:rPr lang="en-US" sz="2800" dirty="0" smtClean="0"/>
              <a:t> a = 0</a:t>
            </a:r>
            <a:r>
              <a:rPr lang="el-GR" sz="2800" dirty="0" smtClean="0"/>
              <a:t>)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η ιδιοτιμή α που χαρακτηρίζει τις σύμφωνες καταστάσεις είναι το κβαντικό ανάλογο του κλασικού πλάτους. Τα δύο μεγέθη συνδέονται με το σχέση 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α -&gt;         , η αβεβαιότητα ενέργειας μειώνεται πολύ (σχεδόν καθορισμένη ενέργεια)</a:t>
            </a:r>
          </a:p>
          <a:p>
            <a:endParaRPr lang="el-GR" sz="2800" dirty="0" smtClean="0"/>
          </a:p>
          <a:p>
            <a:r>
              <a:rPr lang="el-GR" sz="2800" dirty="0" smtClean="0"/>
              <a:t>Πυκνότητα πιθανότητας </a:t>
            </a:r>
            <a:endParaRPr lang="el-GR" sz="2800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620688"/>
            <a:ext cx="3443158" cy="792088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2852936"/>
            <a:ext cx="1281142" cy="504056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3717032"/>
            <a:ext cx="504056" cy="792088"/>
          </a:xfrm>
          <a:prstGeom prst="rect">
            <a:avLst/>
          </a:prstGeom>
          <a:noFill/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5229200"/>
            <a:ext cx="2176605" cy="720080"/>
          </a:xfrm>
          <a:prstGeom prst="rect">
            <a:avLst/>
          </a:prstGeom>
          <a:noFill/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87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C:\Users\Diefthinths\Desktop\defaul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2656"/>
            <a:ext cx="403244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Θέση περιεχομένου" descr="C:\Users\Diefthinths\Desktop\default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41764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C:\Users\Diefthinths\Desktop\default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996952"/>
            <a:ext cx="38519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1547664" y="580526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Σχηματική αναπαράσταση της σύμφωνης κατάστασης για α = 1 +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l-GR" dirty="0" smtClean="0"/>
              <a:t>, για χρόνου </a:t>
            </a:r>
            <a:r>
              <a:rPr lang="en-US" dirty="0" smtClean="0"/>
              <a:t>t = 0, 1.5, 3.5.  </a:t>
            </a:r>
            <a:r>
              <a:rPr lang="el-GR" dirty="0" smtClean="0"/>
              <a:t>Διατηρείται ο Γκαουσιανός Χαρακτήρας.</a:t>
            </a: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87680" cy="37951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	Ημικλασικές Καταστάσεις στο άτομο του υδρογόνου   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O Brown </a:t>
            </a:r>
            <a:r>
              <a:rPr lang="el-GR" dirty="0" smtClean="0"/>
              <a:t>διατύπωσε καταστάσεις ελάχιστης αβεβαιότητας που κινούνται σε κυκλική τροχιά </a:t>
            </a:r>
            <a:r>
              <a:rPr lang="en-US" dirty="0" smtClean="0"/>
              <a:t>Kepler.</a:t>
            </a:r>
          </a:p>
          <a:p>
            <a:pPr algn="just"/>
            <a:endParaRPr lang="en-US" dirty="0" smtClean="0"/>
          </a:p>
          <a:p>
            <a:pPr algn="just"/>
            <a:r>
              <a:rPr lang="el-GR" dirty="0" smtClean="0"/>
              <a:t>Αποτελούνται από κυκλικές ιδιοκαταστάσεις, δηλαδή ισχύει </a:t>
            </a:r>
            <a:r>
              <a:rPr lang="en-US" dirty="0" smtClean="0"/>
              <a:t>l = m = n – 1.</a:t>
            </a:r>
          </a:p>
          <a:p>
            <a:pPr algn="just"/>
            <a:endParaRPr lang="en-US" dirty="0" smtClean="0"/>
          </a:p>
          <a:p>
            <a:pPr algn="just"/>
            <a:r>
              <a:rPr lang="el-GR" dirty="0" smtClean="0"/>
              <a:t>Η περίοδος και το μήκος της τροχιάς αντιστοιχούν στη κίνηση ενός «κλασικού» ηλεκτρονίου εντοπισμένου στο κέντρο μάζας του κυματοπακέτου.</a:t>
            </a: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Άλλες  διατυπώσεις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l-GR" dirty="0" smtClean="0"/>
              <a:t>Ο </a:t>
            </a:r>
            <a:r>
              <a:rPr lang="en-US" dirty="0" smtClean="0"/>
              <a:t>Nieto </a:t>
            </a:r>
            <a:r>
              <a:rPr lang="el-GR" dirty="0" smtClean="0"/>
              <a:t>προσανατολίστηκε στην εξαγωγή κυματοπακέτων ελάχιστης αβεβαιότητας.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Οι </a:t>
            </a:r>
            <a:r>
              <a:rPr lang="en-US" dirty="0" smtClean="0"/>
              <a:t>Barut, Perelomov, </a:t>
            </a:r>
            <a:r>
              <a:rPr lang="el-GR" dirty="0" smtClean="0"/>
              <a:t>και </a:t>
            </a:r>
            <a:r>
              <a:rPr lang="en-US" dirty="0" smtClean="0"/>
              <a:t>Nieto </a:t>
            </a:r>
            <a:r>
              <a:rPr lang="el-GR" dirty="0" smtClean="0"/>
              <a:t>όρισαν τις ημικλασικές καταστάσεις, ως ιδιοκαταστάσεις του τελεστή καταστροφής.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Η ομάδα των</a:t>
            </a:r>
            <a:r>
              <a:rPr lang="en-US" dirty="0" smtClean="0"/>
              <a:t> Gerry </a:t>
            </a:r>
            <a:r>
              <a:rPr lang="el-GR" dirty="0" smtClean="0"/>
              <a:t>και </a:t>
            </a:r>
            <a:r>
              <a:rPr lang="en-US" dirty="0" smtClean="0"/>
              <a:t>Bhaumik</a:t>
            </a:r>
            <a:r>
              <a:rPr lang="el-GR" dirty="0" smtClean="0"/>
              <a:t>, καθώς και πολλοί άλλοι χρησιμοποίησαν το μετασχηματισμό σε τετραδιάστατο αρμονικό ταλαντωτή.</a:t>
            </a: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/>
          <a:lstStyle/>
          <a:p>
            <a:r>
              <a:rPr lang="el-GR" dirty="0" smtClean="0"/>
              <a:t>Ορισμός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43608" y="908720"/>
            <a:ext cx="8100392" cy="594928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Χαμιλτόνιανη του ατόμου του υδρογόνου</a:t>
            </a:r>
          </a:p>
          <a:p>
            <a:endParaRPr lang="en-US" sz="2400" dirty="0" smtClean="0"/>
          </a:p>
          <a:p>
            <a:r>
              <a:rPr lang="el-GR" sz="2400" dirty="0" smtClean="0"/>
              <a:t>Κυματοσυνάρτηση </a:t>
            </a:r>
            <a:endParaRPr lang="en-US" sz="2400" dirty="0" smtClean="0"/>
          </a:p>
          <a:p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Και συνάρτηση βάρους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Η κυματοσυνάρτηση της κατάσταση 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 Με σταθερά κανονικοποίησης</a:t>
            </a: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2276874"/>
            <a:ext cx="5616624" cy="990110"/>
          </a:xfrm>
          <a:prstGeom prst="rect">
            <a:avLst/>
          </a:prstGeom>
          <a:noFill/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3861048"/>
            <a:ext cx="3744416" cy="982142"/>
          </a:xfrm>
          <a:prstGeom prst="rect">
            <a:avLst/>
          </a:prstGeom>
          <a:noFill/>
        </p:spPr>
      </p:pic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5998814"/>
            <a:ext cx="1800200" cy="859186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268760"/>
            <a:ext cx="1440160" cy="729432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5013176"/>
            <a:ext cx="2391196" cy="404664"/>
          </a:xfrm>
          <a:prstGeom prst="rect">
            <a:avLst/>
          </a:prstGeom>
          <a:noFill/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8" b="13414"/>
          <a:stretch>
            <a:fillRect/>
          </a:stretch>
        </p:blipFill>
        <p:spPr bwMode="auto">
          <a:xfrm>
            <a:off x="1115616" y="5589240"/>
            <a:ext cx="7632848" cy="2880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 Ιδιοκαταστάσεις του ατόμου του υδρογόνου</a:t>
            </a:r>
          </a:p>
          <a:p>
            <a:endParaRPr lang="el-GR" dirty="0" smtClean="0"/>
          </a:p>
          <a:p>
            <a:r>
              <a:rPr lang="el-GR" dirty="0" smtClean="0"/>
              <a:t>Ιδιοκαταστάσεις αρμονικού ταλαντωτή-Ημικλασικές καταστάσεις </a:t>
            </a:r>
          </a:p>
          <a:p>
            <a:endParaRPr lang="el-GR" dirty="0" smtClean="0"/>
          </a:p>
          <a:p>
            <a:r>
              <a:rPr lang="el-GR" dirty="0" smtClean="0"/>
              <a:t>Παρουσίαση Ημικλασικών καταστάσεων Υδρογόνου – Ιδιότητες</a:t>
            </a:r>
          </a:p>
          <a:p>
            <a:endParaRPr lang="el-GR" dirty="0" smtClean="0"/>
          </a:p>
          <a:p>
            <a:r>
              <a:rPr lang="el-GR" dirty="0" smtClean="0"/>
              <a:t>Προσομοίωση σε </a:t>
            </a:r>
            <a:r>
              <a:rPr lang="en-US" dirty="0" smtClean="0"/>
              <a:t>Mathematica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39552" y="54868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1043608" y="0"/>
            <a:ext cx="8100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Η εξάρτηση από τα </a:t>
            </a:r>
            <a:r>
              <a:rPr lang="en-US" sz="2000" dirty="0" smtClean="0"/>
              <a:t>r</a:t>
            </a:r>
            <a:r>
              <a:rPr lang="el-GR" sz="2000" dirty="0" smtClean="0"/>
              <a:t> και θ της κυματοσυνάρτησης μπορεί να αγνοηθεί, γιατί αν        &gt;&gt; 1 ισχύει 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 </a:t>
            </a:r>
            <a:r>
              <a:rPr lang="el-GR" sz="2000" dirty="0" smtClean="0"/>
              <a:t>πυκνότητα πιθανότητας είναι για </a:t>
            </a:r>
            <a:r>
              <a:rPr lang="en-US" sz="2000" dirty="0" smtClean="0"/>
              <a:t>t = 0 </a:t>
            </a:r>
            <a:r>
              <a:rPr lang="el-GR" sz="2000" dirty="0" smtClean="0"/>
              <a:t>είναι </a:t>
            </a:r>
            <a:endParaRPr lang="el-GR" sz="2000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260648"/>
            <a:ext cx="206205" cy="504056"/>
          </a:xfrm>
          <a:prstGeom prst="rect">
            <a:avLst/>
          </a:prstGeom>
          <a:noFill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620688"/>
            <a:ext cx="3588056" cy="576064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1700808"/>
            <a:ext cx="4591050" cy="432048"/>
          </a:xfrm>
          <a:prstGeom prst="rect">
            <a:avLst/>
          </a:prstGeom>
          <a:noFill/>
        </p:spPr>
      </p:pic>
      <p:pic>
        <p:nvPicPr>
          <p:cNvPr id="10" name="9 - Εικόνα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996952"/>
            <a:ext cx="496855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6237312"/>
            <a:ext cx="1056623" cy="404664"/>
          </a:xfrm>
          <a:prstGeom prst="rect">
            <a:avLst/>
          </a:prstGeom>
          <a:noFill/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171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1" y="6237312"/>
            <a:ext cx="980109" cy="360040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1259632" y="623731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Πυκνότητα πιθανότητας για </a:t>
            </a:r>
            <a:r>
              <a:rPr lang="en-US" dirty="0" smtClean="0"/>
              <a:t>t = 0 </a:t>
            </a:r>
            <a:r>
              <a:rPr lang="el-GR" dirty="0" smtClean="0"/>
              <a:t>και </a:t>
            </a: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Μελέτη Χρονική Εξέλιξης του κυματοπακέτου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 Ο όρος </a:t>
            </a:r>
            <a:r>
              <a:rPr lang="en-US" dirty="0" smtClean="0"/>
              <a:t>t</a:t>
            </a:r>
            <a:r>
              <a:rPr lang="el-GR" dirty="0" smtClean="0"/>
              <a:t>/(2</a:t>
            </a:r>
            <a:r>
              <a:rPr lang="en-US" dirty="0" smtClean="0"/>
              <a:t>n</a:t>
            </a:r>
            <a:r>
              <a:rPr lang="el-GR" baseline="30000" dirty="0" smtClean="0"/>
              <a:t>2</a:t>
            </a:r>
            <a:r>
              <a:rPr lang="el-GR" dirty="0" smtClean="0"/>
              <a:t>)  αναπτύσσεται  σε σειρά </a:t>
            </a:r>
            <a:r>
              <a:rPr lang="en-US" dirty="0" smtClean="0"/>
              <a:t>Taylor</a:t>
            </a:r>
            <a:r>
              <a:rPr lang="el-GR" dirty="0" smtClean="0"/>
              <a:t> γύρω από το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Ο πρώτος όρος δίνει</a:t>
            </a:r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με Τ</a:t>
            </a:r>
            <a:r>
              <a:rPr lang="el-GR" baseline="-25000" dirty="0" smtClean="0"/>
              <a:t>Κ</a:t>
            </a:r>
            <a:r>
              <a:rPr lang="el-GR" dirty="0" smtClean="0"/>
              <a:t>=2 π </a:t>
            </a:r>
            <a:r>
              <a:rPr lang="en-US" dirty="0" smtClean="0"/>
              <a:t> </a:t>
            </a:r>
            <a:r>
              <a:rPr lang="el-GR" dirty="0" smtClean="0"/>
              <a:t>     η περίοδος Κ</a:t>
            </a:r>
            <a:r>
              <a:rPr lang="en-US" dirty="0" err="1" smtClean="0"/>
              <a:t>epler</a:t>
            </a:r>
            <a:endParaRPr lang="el-GR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878069"/>
            <a:ext cx="251520" cy="614827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2564904"/>
            <a:ext cx="6752174" cy="764704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1763688" y="3501008"/>
            <a:ext cx="1440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όπου Δ</a:t>
            </a:r>
            <a:r>
              <a:rPr lang="en-US" sz="2400" dirty="0" smtClean="0"/>
              <a:t>n</a:t>
            </a:r>
            <a:r>
              <a:rPr lang="el-GR" sz="2400" dirty="0" smtClean="0"/>
              <a:t>=</a:t>
            </a:r>
            <a:r>
              <a:rPr lang="en-US" sz="2400" dirty="0" smtClean="0"/>
              <a:t>n</a:t>
            </a:r>
            <a:r>
              <a:rPr lang="el-GR" sz="2400" dirty="0" smtClean="0"/>
              <a:t>-</a:t>
            </a:r>
            <a:endParaRPr lang="el-GR" sz="2400" dirty="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861048"/>
            <a:ext cx="216024" cy="528059"/>
          </a:xfrm>
          <a:prstGeom prst="rect">
            <a:avLst/>
          </a:prstGeom>
          <a:noFill/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861048"/>
            <a:ext cx="720080" cy="565777"/>
          </a:xfrm>
          <a:prstGeom prst="rect">
            <a:avLst/>
          </a:prstGeom>
          <a:noFill/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5013176"/>
            <a:ext cx="6408712" cy="939944"/>
          </a:xfrm>
          <a:prstGeom prst="rect">
            <a:avLst/>
          </a:prstGeom>
          <a:noFill/>
        </p:spPr>
      </p:pic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6093296"/>
            <a:ext cx="395536" cy="511870"/>
          </a:xfrm>
          <a:prstGeom prst="rect">
            <a:avLst/>
          </a:prstGeom>
          <a:noFill/>
        </p:spPr>
      </p:pic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858000"/>
          </a:xfrm>
        </p:spPr>
        <p:txBody>
          <a:bodyPr/>
          <a:lstStyle/>
          <a:p>
            <a:r>
              <a:rPr lang="en-US" dirty="0" smtClean="0"/>
              <a:t>H </a:t>
            </a:r>
            <a:r>
              <a:rPr lang="el-GR" dirty="0" smtClean="0"/>
              <a:t>επίδραση του δεύτερου όρου έχει ως αποτέλεσμα το διασκορπισμό του πακέτου και μετά από λίγες περιόδους την συμβολή με τον εαυτό του και την εμφάνιση αναβιώσεων.</a:t>
            </a:r>
          </a:p>
          <a:p>
            <a:endParaRPr lang="el-GR" dirty="0" smtClean="0"/>
          </a:p>
          <a:p>
            <a:r>
              <a:rPr lang="el-GR" dirty="0" smtClean="0"/>
              <a:t>Επανεμφανίζεται πλήρως μετά από χρόνο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Σε ενδιάμεσο χρόνο παρατηρούνται επιμέρους μέγιστα σε χρόνους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3717032"/>
            <a:ext cx="2219660" cy="548680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964769"/>
            <a:ext cx="1403648" cy="89323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256831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Θέση περιεχομένου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060848"/>
            <a:ext cx="2791445" cy="164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060848"/>
            <a:ext cx="2486025" cy="151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0"/>
            <a:ext cx="2664296" cy="183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3861048"/>
            <a:ext cx="2486025" cy="151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4149080"/>
            <a:ext cx="2400300" cy="145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- Εικόνα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5661248"/>
            <a:ext cx="2590800" cy="63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TextBox"/>
          <p:cNvSpPr txBox="1"/>
          <p:nvPr/>
        </p:nvSpPr>
        <p:spPr>
          <a:xfrm>
            <a:off x="1619672" y="1700808"/>
            <a:ext cx="55446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t=0 T</a:t>
            </a:r>
            <a:r>
              <a:rPr lang="en-US" sz="1600" baseline="-25000" dirty="0" smtClean="0"/>
              <a:t>K</a:t>
            </a:r>
            <a:r>
              <a:rPr lang="en-US" sz="1600" dirty="0" smtClean="0"/>
              <a:t> 				      t = 0,25 T</a:t>
            </a:r>
            <a:r>
              <a:rPr lang="en-US" sz="1600" baseline="-25000" dirty="0" smtClean="0"/>
              <a:t>K</a:t>
            </a:r>
            <a:endParaRPr lang="el-GR" sz="1600" dirty="0" smtClean="0"/>
          </a:p>
          <a:p>
            <a:endParaRPr lang="el-GR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187624" y="3558207"/>
            <a:ext cx="6408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t=1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		t=1, 25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1691680" y="530120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t=2.5 T</a:t>
            </a:r>
            <a:r>
              <a:rPr lang="en-US" baseline="-25000" dirty="0" smtClean="0"/>
              <a:t>K</a:t>
            </a:r>
            <a:r>
              <a:rPr lang="en-US" dirty="0" smtClean="0"/>
              <a:t>			        t=6 T</a:t>
            </a:r>
            <a:r>
              <a:rPr lang="en-US" baseline="-25000" dirty="0" smtClean="0"/>
              <a:t>K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18" name="17 - TextBox"/>
          <p:cNvSpPr txBox="1"/>
          <p:nvPr/>
        </p:nvSpPr>
        <p:spPr>
          <a:xfrm>
            <a:off x="3851920" y="63813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t=15 T</a:t>
            </a:r>
            <a:r>
              <a:rPr lang="en-US" baseline="-25000" dirty="0" smtClean="0"/>
              <a:t>K</a:t>
            </a:r>
            <a:endParaRPr lang="el-GR" dirty="0"/>
          </a:p>
        </p:txBody>
      </p:sp>
      <p:sp>
        <p:nvSpPr>
          <p:cNvPr id="19" name="18 - Ορθογώνιο"/>
          <p:cNvSpPr/>
          <p:nvPr/>
        </p:nvSpPr>
        <p:spPr>
          <a:xfrm>
            <a:off x="0" y="836712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σ</a:t>
            </a:r>
            <a:r>
              <a:rPr lang="en-US" b="1" baseline="-25000" dirty="0" smtClean="0"/>
              <a:t>n </a:t>
            </a:r>
            <a:r>
              <a:rPr lang="el-GR" b="1" dirty="0" smtClean="0"/>
              <a:t>=2.5</a:t>
            </a:r>
            <a:endParaRPr lang="el-GR" dirty="0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2656"/>
            <a:ext cx="1043608" cy="37106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43942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4664"/>
            <a:ext cx="334786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564904"/>
            <a:ext cx="288032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797152"/>
            <a:ext cx="34956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1475656" y="220486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t = 30 T</a:t>
            </a:r>
            <a:r>
              <a:rPr lang="en-US" baseline="-25000" dirty="0" smtClean="0"/>
              <a:t>K</a:t>
            </a:r>
            <a:r>
              <a:rPr lang="en-US" dirty="0" smtClean="0"/>
              <a:t>= </a:t>
            </a:r>
            <a:r>
              <a:rPr lang="el-GR" dirty="0" smtClean="0"/>
              <a:t>Τ</a:t>
            </a:r>
            <a:r>
              <a:rPr lang="en-US" baseline="-25000" dirty="0" smtClean="0"/>
              <a:t>rev</a:t>
            </a:r>
            <a:r>
              <a:rPr lang="en-US" dirty="0" smtClean="0"/>
              <a:t>/4			t = 40 T</a:t>
            </a:r>
            <a:r>
              <a:rPr lang="en-US" baseline="-25000" dirty="0" smtClean="0"/>
              <a:t>K</a:t>
            </a:r>
            <a:r>
              <a:rPr lang="en-US" dirty="0" smtClean="0"/>
              <a:t>= </a:t>
            </a:r>
            <a:r>
              <a:rPr lang="el-GR" dirty="0" smtClean="0"/>
              <a:t>Τ</a:t>
            </a:r>
            <a:r>
              <a:rPr lang="en-US" baseline="-25000" dirty="0" smtClean="0"/>
              <a:t>rev</a:t>
            </a:r>
            <a:r>
              <a:rPr lang="en-US" dirty="0" smtClean="0"/>
              <a:t>/3	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320384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t = 60 T</a:t>
            </a:r>
            <a:r>
              <a:rPr lang="en-US" baseline="-25000" dirty="0" smtClean="0"/>
              <a:t>K</a:t>
            </a:r>
            <a:r>
              <a:rPr lang="en-US" dirty="0" smtClean="0"/>
              <a:t>= </a:t>
            </a:r>
            <a:r>
              <a:rPr lang="el-GR" dirty="0" smtClean="0"/>
              <a:t>Τ</a:t>
            </a:r>
            <a:r>
              <a:rPr lang="en-US" baseline="-25000" dirty="0" smtClean="0"/>
              <a:t>rev</a:t>
            </a:r>
            <a:r>
              <a:rPr lang="en-US" dirty="0" smtClean="0"/>
              <a:t>/2	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4283968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l-GR" dirty="0" smtClean="0"/>
              <a:t> = 120 </a:t>
            </a:r>
            <a:r>
              <a:rPr lang="en-US" dirty="0" smtClean="0"/>
              <a:t>T</a:t>
            </a:r>
            <a:r>
              <a:rPr lang="en-US" baseline="-25000" dirty="0" smtClean="0"/>
              <a:t>K</a:t>
            </a:r>
            <a:r>
              <a:rPr lang="el-GR" dirty="0" smtClean="0"/>
              <a:t> = Τ</a:t>
            </a:r>
            <a:r>
              <a:rPr lang="en-US" baseline="-25000" dirty="0" smtClean="0"/>
              <a:t>rev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043608" cy="371061"/>
          </a:xfrm>
          <a:prstGeom prst="rect">
            <a:avLst/>
          </a:prstGeom>
          <a:noFill/>
        </p:spPr>
      </p:pic>
      <p:sp>
        <p:nvSpPr>
          <p:cNvPr id="13" name="12 - Ορθογώνιο"/>
          <p:cNvSpPr/>
          <p:nvPr/>
        </p:nvSpPr>
        <p:spPr>
          <a:xfrm>
            <a:off x="0" y="692696"/>
            <a:ext cx="9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σ</a:t>
            </a:r>
            <a:r>
              <a:rPr lang="en-US" b="1" baseline="-25000" dirty="0" smtClean="0"/>
              <a:t>n </a:t>
            </a:r>
            <a:r>
              <a:rPr lang="el-GR" b="1" dirty="0" smtClean="0"/>
              <a:t>=2.5</a:t>
            </a: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u="sng" dirty="0" smtClean="0"/>
              <a:t>Αβεβαιότητα του κυματοπακέτου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71600" y="1124744"/>
            <a:ext cx="8172400" cy="5733256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H</a:t>
            </a:r>
            <a:r>
              <a:rPr lang="el-GR" sz="2000" dirty="0" smtClean="0"/>
              <a:t> αβεβαιότητα στην ακτινική μεταβλητή υπολογίζεται ως</a:t>
            </a: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l-GR" sz="2000" dirty="0" smtClean="0"/>
              <a:t> Επίσης </a:t>
            </a:r>
          </a:p>
          <a:p>
            <a:r>
              <a:rPr lang="el-GR" sz="2000" dirty="0" smtClean="0"/>
              <a:t>Το γινόμενο αβεβαιότητας ως προς τον ακτινικό βαθμό ελευθερίας  </a:t>
            </a:r>
          </a:p>
          <a:p>
            <a:pPr>
              <a:buNone/>
            </a:pPr>
            <a:endParaRPr lang="el-GR" sz="2000" dirty="0" smtClean="0"/>
          </a:p>
          <a:p>
            <a:r>
              <a:rPr lang="el-GR" sz="2000" dirty="0" smtClean="0"/>
              <a:t>Η αναμενόμενη τιμή του της αζιμούθιας γωνίας θ </a:t>
            </a:r>
          </a:p>
          <a:p>
            <a:endParaRPr lang="el-GR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Η αναμενόμενη τιμή του τετραγώνου της στροφορμής </a:t>
            </a:r>
          </a:p>
          <a:p>
            <a:endParaRPr lang="el-GR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Το γινόμενο αβεβαιότητας</a:t>
            </a:r>
          </a:p>
          <a:p>
            <a:endParaRPr lang="el-GR" sz="2000" dirty="0" smtClean="0"/>
          </a:p>
          <a:p>
            <a:r>
              <a:rPr lang="el-GR" sz="2000" dirty="0" smtClean="0"/>
              <a:t> Η πιθανότητα ευρέσεως του ηλεκτρονίου μεταξύ φ και φ+</a:t>
            </a:r>
            <a:r>
              <a:rPr lang="en-US" sz="2000" dirty="0" smtClean="0"/>
              <a:t>d</a:t>
            </a:r>
            <a:r>
              <a:rPr lang="el-GR" sz="2000" dirty="0" smtClean="0"/>
              <a:t>φ είναι ομοιόμορφα κατανεμημένη γύρω από τον κύκλο ακτίνας </a:t>
            </a:r>
            <a:r>
              <a:rPr lang="en-US" sz="2000" dirty="0" smtClean="0"/>
              <a:t>n</a:t>
            </a:r>
            <a:r>
              <a:rPr lang="el-GR" sz="2000" baseline="30000" dirty="0" smtClean="0"/>
              <a:t>2</a:t>
            </a:r>
            <a:endParaRPr lang="el-GR" sz="2000" dirty="0" smtClean="0"/>
          </a:p>
          <a:p>
            <a:endParaRPr lang="el-GR" sz="2000" dirty="0" smtClean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573016"/>
            <a:ext cx="2592288" cy="609298"/>
          </a:xfrm>
          <a:prstGeom prst="rect">
            <a:avLst/>
          </a:prstGeom>
          <a:noFill/>
        </p:spPr>
      </p:pic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4653136"/>
            <a:ext cx="3586601" cy="504056"/>
          </a:xfrm>
          <a:prstGeom prst="rect">
            <a:avLst/>
          </a:prstGeom>
          <a:noFill/>
        </p:spPr>
      </p:pic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5661248"/>
            <a:ext cx="3096344" cy="470114"/>
          </a:xfrm>
          <a:prstGeom prst="rect">
            <a:avLst/>
          </a:prstGeom>
          <a:noFill/>
        </p:spPr>
      </p:pic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2852936"/>
            <a:ext cx="2952328" cy="534674"/>
          </a:xfrm>
          <a:prstGeom prst="rect">
            <a:avLst/>
          </a:prstGeom>
          <a:noFill/>
        </p:spPr>
      </p:pic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556792"/>
            <a:ext cx="2927282" cy="360040"/>
          </a:xfrm>
          <a:prstGeom prst="rect">
            <a:avLst/>
          </a:prstGeom>
          <a:noFill/>
        </p:spPr>
      </p:pic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2307" name="Picture 1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2060848"/>
            <a:ext cx="3312368" cy="6300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Προσομοίωση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43608" y="1124744"/>
            <a:ext cx="8100392" cy="5733256"/>
          </a:xfrm>
        </p:spPr>
        <p:txBody>
          <a:bodyPr>
            <a:normAutofit/>
          </a:bodyPr>
          <a:lstStyle/>
          <a:p>
            <a:r>
              <a:rPr lang="el-GR" dirty="0" smtClean="0"/>
              <a:t>Επιλογή ανάπτυξης σε </a:t>
            </a:r>
            <a:r>
              <a:rPr lang="en-US" dirty="0" smtClean="0"/>
              <a:t>Mathematica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Οι συναρτήσεις όπως ορίστηκαν</a:t>
            </a:r>
          </a:p>
          <a:p>
            <a:r>
              <a:rPr lang="el-GR" sz="2800" dirty="0" smtClean="0"/>
              <a:t>Συνάρτηση βάρους</a:t>
            </a:r>
          </a:p>
          <a:p>
            <a:endParaRPr lang="el-GR" dirty="0" smtClean="0"/>
          </a:p>
          <a:p>
            <a:r>
              <a:rPr lang="el-GR" sz="2800" dirty="0" smtClean="0"/>
              <a:t>Κυματοσυνάρτηση Ημικλασικής Κατάστασης</a:t>
            </a:r>
          </a:p>
          <a:p>
            <a:endParaRPr lang="el-GR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Κυματοσυνάρτηση Υδρογόνου</a:t>
            </a:r>
          </a:p>
          <a:p>
            <a:pPr>
              <a:buNone/>
            </a:pPr>
            <a:endParaRPr lang="el-GR" sz="2800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2708920"/>
            <a:ext cx="5014843" cy="648072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9237" y="3861048"/>
            <a:ext cx="6864763" cy="936104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5661248"/>
            <a:ext cx="1512168" cy="490433"/>
          </a:xfrm>
          <a:prstGeom prst="rect">
            <a:avLst/>
          </a:prstGeom>
          <a:noFill/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6093296"/>
            <a:ext cx="3096344" cy="288032"/>
          </a:xfrm>
          <a:prstGeom prst="rect">
            <a:avLst/>
          </a:prstGeom>
          <a:noFill/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6381328"/>
            <a:ext cx="2779509" cy="288032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5301208"/>
            <a:ext cx="4484360" cy="432048"/>
          </a:xfrm>
          <a:prstGeom prst="rect">
            <a:avLst/>
          </a:prstGeom>
          <a:noFill/>
        </p:spPr>
      </p:pic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Σκοπός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Βιβλιογραφική παρουσίαση των ημικλασικών ιδιοκαταστάσεων του ατόμου του Υδρογόνου</a:t>
            </a:r>
          </a:p>
          <a:p>
            <a:endParaRPr lang="el-GR" dirty="0" smtClean="0"/>
          </a:p>
          <a:p>
            <a:r>
              <a:rPr lang="el-GR" dirty="0" smtClean="0"/>
              <a:t>Επιβεβαίωση αποτελεσμάτων με ανάπτυξη εφαρμογής σε </a:t>
            </a:r>
            <a:r>
              <a:rPr lang="en-US" dirty="0" smtClean="0"/>
              <a:t>Mathematica</a:t>
            </a:r>
          </a:p>
          <a:p>
            <a:endParaRPr lang="en-US" dirty="0" smtClean="0"/>
          </a:p>
          <a:p>
            <a:r>
              <a:rPr lang="el-GR" dirty="0" smtClean="0"/>
              <a:t>Προσομοίωση ιδιοκαταστάσεων Υδρογόνου σε </a:t>
            </a:r>
            <a:r>
              <a:rPr lang="en-US" dirty="0" smtClean="0"/>
              <a:t>Mathematica </a:t>
            </a:r>
            <a:r>
              <a:rPr lang="el-GR" dirty="0" smtClean="0"/>
              <a:t>για εκπαιδευτικούς λόγους</a:t>
            </a: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εξίσωση </a:t>
            </a:r>
            <a:r>
              <a:rPr lang="en-US" dirty="0" smtClean="0">
                <a:solidFill>
                  <a:schemeClr val="tx1"/>
                </a:solidFill>
              </a:rPr>
              <a:t>Schr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ö</a:t>
            </a:r>
            <a:r>
              <a:rPr lang="en-US" dirty="0" smtClean="0">
                <a:solidFill>
                  <a:schemeClr val="tx1"/>
                </a:solidFill>
              </a:rPr>
              <a:t>dinger </a:t>
            </a:r>
            <a:r>
              <a:rPr lang="el-GR" dirty="0" smtClean="0">
                <a:solidFill>
                  <a:schemeClr val="tx1"/>
                </a:solidFill>
              </a:rPr>
              <a:t>στο άτομο του υδρογόνου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endParaRPr lang="el-GR" dirty="0"/>
          </a:p>
        </p:txBody>
      </p:sp>
      <p:pic>
        <p:nvPicPr>
          <p:cNvPr id="4" name="Picture 20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852936"/>
            <a:ext cx="2581275" cy="1190625"/>
          </a:xfrm>
          <a:prstGeom prst="rect">
            <a:avLst/>
          </a:prstGeom>
          <a:solidFill>
            <a:schemeClr val="bg1"/>
          </a:solidFill>
          <a:ln w="381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043608" y="5445224"/>
            <a:ext cx="7997825" cy="1224136"/>
          </a:xfrm>
          <a:prstGeom prst="rect">
            <a:avLst/>
          </a:prstGeom>
          <a:solidFill>
            <a:schemeClr val="bg1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dirty="0" smtClean="0"/>
              <a:t>όπου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899592" y="1628800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δυναμικό στο άτομο του υδρογόνου,  αλλά και σε οποιοδήποτε  άλλο κυκλικό δυναμικό εκφράζεται ως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43608" y="4653136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Η εξίσωση </a:t>
            </a:r>
            <a:r>
              <a:rPr lang="en-US" sz="2400" dirty="0" smtClean="0"/>
              <a:t>Schr</a:t>
            </a:r>
            <a:r>
              <a:rPr lang="en-US" sz="2400" dirty="0" smtClean="0">
                <a:cs typeface="Arial" charset="0"/>
              </a:rPr>
              <a:t>ö</a:t>
            </a:r>
            <a:r>
              <a:rPr lang="en-US" sz="2400" dirty="0" smtClean="0"/>
              <a:t>dinger</a:t>
            </a:r>
            <a:r>
              <a:rPr lang="el-GR" sz="2400" dirty="0" smtClean="0"/>
              <a:t> σε σφαιρικές συντεταγμένες  </a:t>
            </a:r>
            <a:endParaRPr lang="el-GR" sz="2400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5445224"/>
            <a:ext cx="4001140" cy="648072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6165304"/>
            <a:ext cx="4513592" cy="5040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71600" y="0"/>
            <a:ext cx="8172400" cy="6858000"/>
          </a:xfrm>
        </p:spPr>
        <p:txBody>
          <a:bodyPr>
            <a:normAutofit/>
          </a:bodyPr>
          <a:lstStyle/>
          <a:p>
            <a:r>
              <a:rPr lang="el-GR" dirty="0" smtClean="0"/>
              <a:t>Η λύση της εξίσωσης </a:t>
            </a:r>
            <a:r>
              <a:rPr lang="en-US" dirty="0" smtClean="0"/>
              <a:t>Schr</a:t>
            </a:r>
            <a:r>
              <a:rPr lang="en-US" dirty="0" smtClean="0">
                <a:cs typeface="Arial" charset="0"/>
              </a:rPr>
              <a:t>ö</a:t>
            </a:r>
            <a:r>
              <a:rPr lang="en-US" dirty="0" smtClean="0"/>
              <a:t>dinger</a:t>
            </a:r>
            <a:r>
              <a:rPr lang="el-GR" dirty="0" smtClean="0"/>
              <a:t> έχει  τη μορφή</a:t>
            </a:r>
          </a:p>
          <a:p>
            <a:pPr algn="ctr">
              <a:buNone/>
            </a:pPr>
            <a:r>
              <a:rPr lang="el-GR" b="1" i="1" dirty="0" smtClean="0"/>
              <a:t>ψ(</a:t>
            </a:r>
            <a:r>
              <a:rPr lang="en-US" b="1" i="1" dirty="0" smtClean="0"/>
              <a:t>r</a:t>
            </a:r>
            <a:r>
              <a:rPr lang="el-GR" b="1" i="1" dirty="0" smtClean="0"/>
              <a:t>, θ, φ) = </a:t>
            </a:r>
            <a:r>
              <a:rPr lang="en-US" b="1" i="1" dirty="0" smtClean="0"/>
              <a:t>R</a:t>
            </a:r>
            <a:r>
              <a:rPr lang="el-GR" b="1" i="1" dirty="0" smtClean="0"/>
              <a:t>(</a:t>
            </a:r>
            <a:r>
              <a:rPr lang="en-US" b="1" i="1" dirty="0" smtClean="0"/>
              <a:t>r</a:t>
            </a:r>
            <a:r>
              <a:rPr lang="el-GR" b="1" i="1" dirty="0" smtClean="0"/>
              <a:t>)</a:t>
            </a:r>
            <a:r>
              <a:rPr lang="en-US" b="1" i="1" dirty="0" smtClean="0"/>
              <a:t>Y</a:t>
            </a:r>
            <a:r>
              <a:rPr lang="el-GR" b="1" i="1" dirty="0" smtClean="0"/>
              <a:t>(θ, φ)    </a:t>
            </a:r>
          </a:p>
          <a:p>
            <a:pPr>
              <a:buNone/>
            </a:pPr>
            <a:r>
              <a:rPr lang="el-GR" b="1" dirty="0" smtClean="0"/>
              <a:t>   </a:t>
            </a:r>
            <a:r>
              <a:rPr lang="el-GR" sz="2400" dirty="0" smtClean="0"/>
              <a:t>όπου </a:t>
            </a:r>
            <a:r>
              <a:rPr lang="en-US" sz="2400" dirty="0" smtClean="0"/>
              <a:t>Y</a:t>
            </a:r>
            <a:r>
              <a:rPr lang="el-GR" sz="2400" dirty="0" smtClean="0"/>
              <a:t>(θ, φ) είναι οι σφαιρικές αρμονικές συναρτήσεις, λύσεις της γωνιακής εξίσωσης και </a:t>
            </a:r>
            <a:r>
              <a:rPr lang="en-US" sz="2400" dirty="0" smtClean="0"/>
              <a:t>R</a:t>
            </a:r>
            <a:r>
              <a:rPr lang="el-GR" sz="2400" dirty="0" smtClean="0"/>
              <a:t>(</a:t>
            </a:r>
            <a:r>
              <a:rPr lang="en-US" sz="2400" dirty="0" smtClean="0"/>
              <a:t>r</a:t>
            </a:r>
            <a:r>
              <a:rPr lang="el-GR" sz="2400" dirty="0" smtClean="0"/>
              <a:t>) είναι οι λύσεις της ακτινικής εξίσωσης 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Η γενική λύση  είναι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l-GR" sz="2400" dirty="0" smtClean="0"/>
              <a:t>με                           , όπου Ζ=1 για το άτομο του υδρογόνου (ατομικός αριθμός) και        η ακτίνα </a:t>
            </a:r>
            <a:r>
              <a:rPr lang="en-US" sz="2400" dirty="0" smtClean="0"/>
              <a:t>Bohr</a:t>
            </a: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endParaRPr lang="el-GR" sz="2400" dirty="0" smtClean="0"/>
          </a:p>
          <a:p>
            <a:endParaRPr lang="el-GR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47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149080"/>
            <a:ext cx="8100392" cy="905433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5517232"/>
            <a:ext cx="1525141" cy="631093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5949280"/>
            <a:ext cx="373132" cy="51305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 smtClean="0"/>
              <a:t>Για τους κβαντικούς </a:t>
            </a:r>
            <a:r>
              <a:rPr lang="el-GR" i="1" dirty="0" smtClean="0"/>
              <a:t>αριθμούς</a:t>
            </a:r>
            <a:r>
              <a:rPr lang="el-GR" b="1" i="1" dirty="0" smtClean="0"/>
              <a:t> </a:t>
            </a:r>
            <a:r>
              <a:rPr lang="en-US" b="1" i="1" dirty="0" smtClean="0"/>
              <a:t>n</a:t>
            </a:r>
            <a:r>
              <a:rPr lang="el-GR" b="1" i="1" dirty="0" smtClean="0"/>
              <a:t> (κύριος κβαντικός αριθμός), </a:t>
            </a:r>
            <a:r>
              <a:rPr lang="en-US" b="1" i="1" dirty="0" smtClean="0"/>
              <a:t>l</a:t>
            </a:r>
            <a:r>
              <a:rPr lang="el-GR" b="1" i="1" dirty="0" smtClean="0"/>
              <a:t> (κβαντικός αριθμός της στροφορμής ) </a:t>
            </a:r>
            <a:r>
              <a:rPr lang="el-GR" i="1" dirty="0" smtClean="0"/>
              <a:t>και</a:t>
            </a:r>
            <a:r>
              <a:rPr lang="el-GR" b="1" i="1" dirty="0" smtClean="0"/>
              <a:t> </a:t>
            </a:r>
            <a:r>
              <a:rPr lang="en-US" b="1" i="1" dirty="0" smtClean="0"/>
              <a:t>m</a:t>
            </a:r>
            <a:r>
              <a:rPr lang="el-GR" b="1" i="1" dirty="0" smtClean="0"/>
              <a:t> (μαγνητικός κβαντικός αριθμός)</a:t>
            </a:r>
            <a:r>
              <a:rPr lang="el-GR" dirty="0" smtClean="0"/>
              <a:t> ισχύει</a:t>
            </a:r>
          </a:p>
          <a:p>
            <a:endParaRPr lang="el-GR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3933056"/>
            <a:ext cx="2651204" cy="648072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4653136"/>
            <a:ext cx="4320480" cy="610416"/>
          </a:xfrm>
          <a:prstGeom prst="rect">
            <a:avLst/>
          </a:prstGeom>
          <a:noFill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5517232"/>
            <a:ext cx="4260177" cy="6206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Σχηματική Αναπαράσταση Σφαιρικών Αρμονικών συναρτήσεων για</a:t>
            </a:r>
            <a:r>
              <a:rPr lang="en-US" sz="3200" dirty="0" smtClean="0"/>
              <a:t> l=1, 2, 3</a:t>
            </a:r>
            <a:endParaRPr lang="el-GR" sz="3200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20162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212976"/>
            <a:ext cx="14401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284984"/>
            <a:ext cx="230425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869160"/>
            <a:ext cx="1728192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5085184"/>
            <a:ext cx="1656184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5401444"/>
            <a:ext cx="1800200" cy="145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el-GR" sz="3600" dirty="0" smtClean="0"/>
              <a:t>Πυκνότητα Πιθανότητας Ακτινικής Κυματοσυνάρτησης </a:t>
            </a:r>
            <a:endParaRPr lang="el-GR" sz="3600" dirty="0"/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20162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73016"/>
            <a:ext cx="216024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573016"/>
            <a:ext cx="244827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417840"/>
            <a:ext cx="201622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5489848"/>
            <a:ext cx="252028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5351909"/>
            <a:ext cx="2088232" cy="150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TextBox"/>
          <p:cNvSpPr txBox="1"/>
          <p:nvPr/>
        </p:nvSpPr>
        <p:spPr>
          <a:xfrm>
            <a:off x="5436096" y="1412776"/>
            <a:ext cx="3384376" cy="34778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Η πιθανότητα εύρεσης του ηλεκτρονίου  σε στοιχειώδη όγκο </a:t>
            </a:r>
            <a:r>
              <a:rPr lang="en-US" sz="2000" dirty="0" smtClean="0"/>
              <a:t>d</a:t>
            </a:r>
            <a:r>
              <a:rPr lang="el-GR" sz="2000" dirty="0" smtClean="0"/>
              <a:t>τ  είναι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Με ολοκλήρωση στο χώρο προκύπτει η πυκνότητα πιθανότητας της ακτινικής κυματοσυνάρτησης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endParaRPr lang="el-GR" sz="2000" dirty="0"/>
          </a:p>
        </p:txBody>
      </p:sp>
      <p:pic>
        <p:nvPicPr>
          <p:cNvPr id="11" name="Picture 4"/>
          <p:cNvPicPr preferRelativeResize="0"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2564904"/>
            <a:ext cx="2904322" cy="25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 preferRelativeResize="0"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4221088"/>
            <a:ext cx="25922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Κβαντικός Αρμονικός Ταλαντωτής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Η εξίσωση </a:t>
            </a:r>
            <a:r>
              <a:rPr lang="en-US" sz="2800" dirty="0" smtClean="0"/>
              <a:t>Schr</a:t>
            </a:r>
            <a:r>
              <a:rPr lang="el-GR" sz="2800" dirty="0" smtClean="0"/>
              <a:t>ö</a:t>
            </a:r>
            <a:r>
              <a:rPr lang="en-US" sz="2800" dirty="0" smtClean="0"/>
              <a:t>dinger</a:t>
            </a:r>
            <a:r>
              <a:rPr lang="el-GR" sz="2800" dirty="0" smtClean="0"/>
              <a:t> για τον κβαντικό αρμονικό ταλαντωτή</a:t>
            </a:r>
          </a:p>
          <a:p>
            <a:endParaRPr lang="el-GR" sz="2800" dirty="0" smtClean="0"/>
          </a:p>
          <a:p>
            <a:pPr>
              <a:buNone/>
            </a:pPr>
            <a:r>
              <a:rPr lang="el-GR" sz="2400" dirty="0" smtClean="0"/>
              <a:t>όπου  </a:t>
            </a:r>
            <a:r>
              <a:rPr lang="en-US" sz="2400" dirty="0" smtClean="0"/>
              <a:t>m</a:t>
            </a:r>
            <a:r>
              <a:rPr lang="el-GR" sz="2400" dirty="0" smtClean="0"/>
              <a:t> η μάζα του σωματιδίου.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800" dirty="0" smtClean="0"/>
              <a:t> Η Χαμιλτ</a:t>
            </a:r>
            <a:r>
              <a:rPr lang="en-US" sz="2800" dirty="0" smtClean="0"/>
              <a:t>o</a:t>
            </a:r>
            <a:r>
              <a:rPr lang="el-GR" sz="2800" dirty="0" smtClean="0"/>
              <a:t>νιανή  του σωματιδίου είναι</a:t>
            </a:r>
          </a:p>
          <a:p>
            <a:endParaRPr lang="el-GR" sz="2800" dirty="0" smtClean="0"/>
          </a:p>
          <a:p>
            <a:pPr>
              <a:buNone/>
            </a:pPr>
            <a:endParaRPr lang="el-GR" sz="2800" dirty="0" smtClean="0"/>
          </a:p>
          <a:p>
            <a:pPr>
              <a:buNone/>
            </a:pPr>
            <a:endParaRPr lang="el-GR" sz="2800" dirty="0" smtClean="0"/>
          </a:p>
          <a:p>
            <a:pPr>
              <a:buNone/>
            </a:pPr>
            <a:r>
              <a:rPr lang="el-GR" sz="2400" dirty="0" smtClean="0"/>
              <a:t>όπου              ο τελεστής θέσης και           ο τελεστής ορμής</a:t>
            </a:r>
            <a:endParaRPr lang="el-GR" sz="2400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2348880"/>
            <a:ext cx="4191235" cy="720080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4509120"/>
            <a:ext cx="3024336" cy="849300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5877272"/>
            <a:ext cx="648073" cy="365580"/>
          </a:xfrm>
          <a:prstGeom prst="rect">
            <a:avLst/>
          </a:prstGeom>
          <a:noFill/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805264"/>
            <a:ext cx="251520" cy="614827"/>
          </a:xfrm>
          <a:prstGeom prst="rect">
            <a:avLst/>
          </a:prstGeom>
          <a:noFill/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6155922"/>
            <a:ext cx="1224136" cy="7020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4478</TotalTime>
  <Words>827</Words>
  <Application>Microsoft Office PowerPoint</Application>
  <PresentationFormat>Προβολή στην οθόνη (4:3)</PresentationFormat>
  <Paragraphs>180</Paragraphs>
  <Slides>26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  <vt:variant>
        <vt:lpstr>Προσαρμοσμένες προβολές</vt:lpstr>
      </vt:variant>
      <vt:variant>
        <vt:i4>1</vt:i4>
      </vt:variant>
    </vt:vector>
  </HeadingPairs>
  <TitlesOfParts>
    <vt:vector size="28" baseType="lpstr">
      <vt:lpstr>Ηλιοστάσιο</vt:lpstr>
      <vt:lpstr>Διαφάνεια 1</vt:lpstr>
      <vt:lpstr>Περιεχόμενα</vt:lpstr>
      <vt:lpstr>Σκοπός</vt:lpstr>
      <vt:lpstr>Η εξίσωση Schrödinger στο άτομο του υδρογόνου </vt:lpstr>
      <vt:lpstr>Διαφάνεια 5</vt:lpstr>
      <vt:lpstr>Διαφάνεια 6</vt:lpstr>
      <vt:lpstr>Σχηματική Αναπαράσταση Σφαιρικών Αρμονικών συναρτήσεων για l=1, 2, 3</vt:lpstr>
      <vt:lpstr>Πυκνότητα Πιθανότητας Ακτινικής Κυματοσυνάρτησης </vt:lpstr>
      <vt:lpstr>Κβαντικός Αρμονικός Ταλαντωτής</vt:lpstr>
      <vt:lpstr>Ενεργειακές Στάθμες</vt:lpstr>
      <vt:lpstr>Διαφάνεια 11</vt:lpstr>
      <vt:lpstr>Για n=50 σχεδιάζεται η πυκνότητα πιθανότητας κλασικού (μπλε) και κβαντικού (κόκκινο) αρμονικού ταλαντωτή.</vt:lpstr>
      <vt:lpstr>Σύμφωνες Καταστάσεις Αρμονικού Ταλαντωτή</vt:lpstr>
      <vt:lpstr>Διαφάνεια 14</vt:lpstr>
      <vt:lpstr>Διαφάνεια 15</vt:lpstr>
      <vt:lpstr>Διαφάνεια 16</vt:lpstr>
      <vt:lpstr> Ημικλασικές Καταστάσεις στο άτομο του υδρογόνου    </vt:lpstr>
      <vt:lpstr>Άλλες  διατυπώσεις</vt:lpstr>
      <vt:lpstr>Ορισμός</vt:lpstr>
      <vt:lpstr>Διαφάνεια 20</vt:lpstr>
      <vt:lpstr>Μελέτη Χρονική Εξέλιξης του κυματοπακέτου</vt:lpstr>
      <vt:lpstr>Διαφάνεια 22</vt:lpstr>
      <vt:lpstr>Διαφάνεια 23</vt:lpstr>
      <vt:lpstr>Διαφάνεια 24</vt:lpstr>
      <vt:lpstr>Αβεβαιότητα του κυματοπακέτου </vt:lpstr>
      <vt:lpstr>Προσομοίωση</vt:lpstr>
      <vt:lpstr>Προσαρμοσμένη προβολή 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Ακτινική κυματοσυνάρτηση</dc:title>
  <dc:creator>Diefthinths</dc:creator>
  <cp:lastModifiedBy>Diefthinths</cp:lastModifiedBy>
  <cp:revision>255</cp:revision>
  <dcterms:created xsi:type="dcterms:W3CDTF">2011-07-24T23:07:51Z</dcterms:created>
  <dcterms:modified xsi:type="dcterms:W3CDTF">2011-09-16T00:14:47Z</dcterms:modified>
</cp:coreProperties>
</file>