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256" r:id="rId2"/>
    <p:sldId id="308" r:id="rId3"/>
    <p:sldId id="257" r:id="rId4"/>
    <p:sldId id="262" r:id="rId5"/>
    <p:sldId id="263" r:id="rId6"/>
    <p:sldId id="258" r:id="rId7"/>
    <p:sldId id="259" r:id="rId8"/>
    <p:sldId id="293" r:id="rId9"/>
    <p:sldId id="285" r:id="rId10"/>
    <p:sldId id="286" r:id="rId11"/>
    <p:sldId id="266" r:id="rId12"/>
    <p:sldId id="267" r:id="rId13"/>
    <p:sldId id="268" r:id="rId14"/>
    <p:sldId id="283" r:id="rId15"/>
    <p:sldId id="284" r:id="rId16"/>
    <p:sldId id="272" r:id="rId17"/>
    <p:sldId id="306" r:id="rId18"/>
    <p:sldId id="273" r:id="rId19"/>
    <p:sldId id="274" r:id="rId20"/>
    <p:sldId id="275" r:id="rId21"/>
    <p:sldId id="277" r:id="rId22"/>
    <p:sldId id="278" r:id="rId23"/>
    <p:sldId id="287" r:id="rId24"/>
    <p:sldId id="305" r:id="rId25"/>
    <p:sldId id="288" r:id="rId26"/>
    <p:sldId id="290" r:id="rId27"/>
    <p:sldId id="291" r:id="rId28"/>
    <p:sldId id="294" r:id="rId29"/>
    <p:sldId id="295" r:id="rId30"/>
    <p:sldId id="296" r:id="rId31"/>
    <p:sldId id="297" r:id="rId32"/>
    <p:sldId id="298" r:id="rId33"/>
    <p:sldId id="299" r:id="rId34"/>
    <p:sldId id="302" r:id="rId35"/>
    <p:sldId id="309" r:id="rId36"/>
    <p:sldId id="307" r:id="rId37"/>
    <p:sldId id="310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2E6"/>
    <a:srgbClr val="8861A5"/>
    <a:srgbClr val="FF3300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29" autoAdjust="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5C6C-0902-427F-8C7D-A164F259EFBE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1DC84-0E79-4B79-A888-E88AE5E2E9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88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8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52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80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61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38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39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09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472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04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804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1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73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740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740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740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651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33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115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633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108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87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6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701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875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329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025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875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025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880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11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14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48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5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1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36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31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DC84-0E79-4B79-A888-E88AE5E2E9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90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4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81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7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9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09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8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1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25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47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24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2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7989-24F2-4D5C-A8A2-F9383FB0BF31}" type="datetimeFigureOut">
              <a:rPr lang="el-GR" smtClean="0"/>
              <a:t>14/6/2011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51BE-C679-4848-A1C1-8B7AC93445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34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Νόμος του </a:t>
            </a:r>
            <a:r>
              <a:rPr lang="en-US" dirty="0" err="1" smtClean="0"/>
              <a:t>Benford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Καντρέ Καρίμ-Αλέξανδρος</a:t>
            </a: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ΑΜ:09107089</a:t>
            </a: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Υπεύθυνος Καθηγητής: Θ. Αλεξόπουλος 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/>
              <a:lstStyle/>
              <a:p>
                <a:r>
                  <a:rPr lang="el-GR" dirty="0" smtClean="0"/>
                  <a:t>Οπότε τελικά</a:t>
                </a:r>
              </a:p>
              <a:p>
                <a:pPr marL="0" indent="0" algn="ctr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3"/>
                <a:stretch>
                  <a:fillRect l="-1630" t="-16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Γενίκευση του νόμου σε άλλα συστήματα εκτός από το δεκαδικό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Προφανώς για </a:t>
                </a:r>
                <a:r>
                  <a:rPr lang="en-US" dirty="0" smtClean="0"/>
                  <a:t>b=10 </a:t>
                </a:r>
                <a:r>
                  <a:rPr lang="el-GR" dirty="0" smtClean="0"/>
                  <a:t>έχουμε την περίπτωση του δεκαδικού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Ποσοστά εμφάνισης πρώτων ψηφίων σε άλλα συστήματα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96144"/>
              </p:ext>
            </p:extLst>
          </p:nvPr>
        </p:nvGraphicFramePr>
        <p:xfrm>
          <a:off x="251520" y="1700812"/>
          <a:ext cx="8445620" cy="446448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44562"/>
                <a:gridCol w="844562"/>
                <a:gridCol w="844562"/>
                <a:gridCol w="844562"/>
                <a:gridCol w="844562"/>
                <a:gridCol w="844562"/>
                <a:gridCol w="844562"/>
                <a:gridCol w="844562"/>
                <a:gridCol w="844562"/>
                <a:gridCol w="844562"/>
              </a:tblGrid>
              <a:tr h="36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Βάση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6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8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9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63.1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50.0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43.1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38.7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35.6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33.3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31.5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36.9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29.2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25.2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22.6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18.5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17.6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17.9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16.1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14.8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13.8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13.1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4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13.9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11.5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10.7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10.7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9.7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10.2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9.4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8.8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8.3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7.9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7.5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7.4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7.0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6.7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6.4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5.8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8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5.4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5.1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9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4.6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8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75129" cy="591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 της απόδειξης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Μέτα την δεύτερη ανακάλυψη το 1938 έγιναν πολλές προσπάθειες να βρεθεί η κρυφή αιτία που οδηγεί στον νόμο</a:t>
            </a:r>
          </a:p>
          <a:p>
            <a:r>
              <a:rPr lang="el-GR" dirty="0" smtClean="0"/>
              <a:t>Μέχρι σήμερα έχουν επιτευχθεί αρκετές πρωτοποριακές εξηγήσεις σε επιμέρους σημεία αλλά ακόμα δεν υπάρχει μια καθολικώς αποδεκτή τελική απάντηση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Αναλλοίωτο Βάσης και Κλίμακας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800" dirty="0" smtClean="0"/>
                  <a:t>Ο νόμος του </a:t>
                </a:r>
                <a:r>
                  <a:rPr lang="en-US" sz="2800" dirty="0" err="1" smtClean="0"/>
                  <a:t>Benford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είναι αναλλοίωτος στην αλλαγή κλίμακας</a:t>
                </a:r>
              </a:p>
              <a:p>
                <a:r>
                  <a:rPr lang="el-GR" sz="2800" dirty="0" smtClean="0"/>
                  <a:t>Αυτό σημαίνει ότι δεν εξαρτάται από κάποια συγκεκριμένη επιλογή μονάδων</a:t>
                </a:r>
              </a:p>
              <a:p>
                <a:r>
                  <a:rPr lang="el-GR" sz="2800" dirty="0" smtClean="0"/>
                  <a:t>Επίσης δεν εξαρτάται από την βάση του συστήματος που επιλέγουμε (δυαδικό, δεκαδικό κλπ)</a:t>
                </a:r>
              </a:p>
              <a:p>
                <a:r>
                  <a:rPr lang="el-GR" sz="2800" dirty="0" smtClean="0"/>
                  <a:t>Ο </a:t>
                </a:r>
                <a:r>
                  <a:rPr lang="en-US" sz="2800" dirty="0" smtClean="0"/>
                  <a:t>Hill </a:t>
                </a:r>
                <a:r>
                  <a:rPr lang="el-GR" sz="2800" dirty="0" smtClean="0"/>
                  <a:t>απέδειξε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ότι</a:t>
                </a:r>
              </a:p>
              <a:p>
                <a:pPr marL="0" indent="0">
                  <a:buNone/>
                </a:pPr>
                <a:r>
                  <a:rPr lang="el-GR" sz="2800" dirty="0" smtClean="0"/>
                  <a:t>αναλλοίωτο κλίμακας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l-GR" sz="2800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l-GR" sz="2800" dirty="0" smtClean="0"/>
                  <a:t>αναλλοίωτο βάσης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l-GR" sz="2800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/>
                  <a:t>Benford</a:t>
                </a:r>
                <a:r>
                  <a:rPr lang="el-GR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 r="-2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2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Μια </a:t>
            </a:r>
            <a:r>
              <a:rPr lang="el-GR" dirty="0" smtClean="0"/>
              <a:t>απόδειξη βασισμένη </a:t>
            </a:r>
            <a:r>
              <a:rPr lang="el-GR" dirty="0"/>
              <a:t>στο </a:t>
            </a:r>
            <a:r>
              <a:rPr lang="el-GR" dirty="0" smtClean="0"/>
              <a:t>αναλλοίωτο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 smtClean="0"/>
                  <a:t>Σε αυτή την περίπτωση ο νόμος εφαρμόζεται σε δεδομένα που δεν είναι αδιάστατα. Οπότε οι αριθμητικές τιμές τους εξαρτώνται από τις μονάδες</a:t>
                </a:r>
              </a:p>
              <a:p>
                <a:r>
                  <a:rPr lang="el-GR" dirty="0" smtClean="0"/>
                  <a:t>Αν υπάρχει μια καθολική κατανομή πιθανοτήτων </a:t>
                </a:r>
                <a:r>
                  <a:rPr lang="en-US" dirty="0" smtClean="0"/>
                  <a:t>P(x) </a:t>
                </a:r>
                <a:r>
                  <a:rPr lang="el-GR" dirty="0" smtClean="0"/>
                  <a:t>για τέτοιους αριθμούς, τότε θα είναι αναλλοίωτη μετά από αλλαγή κλίμακας (</a:t>
                </a:r>
                <a:r>
                  <a:rPr lang="en-US" dirty="0" smtClean="0"/>
                  <a:t>Hill, 1995a)</a:t>
                </a:r>
                <a:endParaRPr lang="el-GR" dirty="0" smtClean="0"/>
              </a:p>
              <a:p>
                <a:r>
                  <a:rPr lang="el-GR" dirty="0" smtClean="0"/>
                  <a:t>Οπότε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l-GR" dirty="0" smtClean="0"/>
                  <a:t>Ολοκληρώνοντας ως προς </a:t>
                </a:r>
                <a:r>
                  <a:rPr lang="en-US" dirty="0" smtClean="0"/>
                  <a:t>x </a:t>
                </a:r>
                <a:r>
                  <a:rPr lang="el-GR" dirty="0" smtClean="0"/>
                  <a:t>έχουμε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i="1" dirty="0" smtClean="0"/>
              </a:p>
              <a:p>
                <a:pPr marL="0" indent="0">
                  <a:buNone/>
                </a:pPr>
                <a:endParaRPr lang="el-GR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022" r="-1556" b="-402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3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dx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n-US" i="1" dirty="0"/>
                  <a:t>A</a:t>
                </a:r>
                <a:r>
                  <a:rPr lang="el-GR" i="1" dirty="0"/>
                  <a:t>φού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i="1" dirty="0"/>
                  <a:t>, </a:t>
                </a:r>
                <a:r>
                  <a:rPr lang="el-GR" i="1" dirty="0"/>
                  <a:t>θετοντας</a:t>
                </a:r>
                <a:r>
                  <a:rPr lang="en-US" i="1" dirty="0"/>
                  <a:t> y=</a:t>
                </a:r>
                <a:r>
                  <a:rPr lang="en-US" i="1" dirty="0" err="1"/>
                  <a:t>kx</a:t>
                </a:r>
                <a:r>
                  <a:rPr lang="el-GR" i="1" dirty="0"/>
                  <a:t> δηλ </a:t>
                </a:r>
                <a:r>
                  <a:rPr lang="en-US" i="1" dirty="0" err="1"/>
                  <a:t>dy</a:t>
                </a:r>
                <a:r>
                  <a:rPr lang="en-US" i="1" dirty="0"/>
                  <a:t>=</a:t>
                </a:r>
                <a:r>
                  <a:rPr lang="en-US" i="1" dirty="0" err="1"/>
                  <a:t>kdx</a:t>
                </a:r>
                <a:r>
                  <a:rPr lang="el-GR" i="1" dirty="0"/>
                  <a:t> οπότ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𝜀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  <m:groupChr>
                          <m:groupChrPr>
                            <m:chr m:val="⇒"/>
                            <m:pos m:val="top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  <m:groupChr>
                              <m:groupChrPr>
                                <m:chr m:val="⇒"/>
                                <m:pos m:val="top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groupChrPr>
                              <m:e/>
                            </m:groupCh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l-GR" dirty="0" smtClean="0"/>
              </a:p>
              <a:p>
                <a:r>
                  <a:rPr lang="el-GR" dirty="0"/>
                  <a:t>Παίρνοντας την παράγωγο ως προς </a:t>
                </a:r>
                <a:r>
                  <a:rPr lang="en-US" dirty="0"/>
                  <a:t>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𝑑𝑘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𝑑𝑘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Θέτοντας </a:t>
                </a:r>
                <a:r>
                  <a:rPr lang="en-US" dirty="0"/>
                  <a:t>k=1 </a:t>
                </a:r>
                <a:r>
                  <a:rPr lang="el-GR" dirty="0"/>
                  <a:t>έχουμε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Αυτή η εξίσωση έχει λύση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3"/>
                <a:stretch>
                  <a:fillRect l="-1185" t="-17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κανονικά δεν εκφράζει κατανομή πιθανότητας αφού αποκλίνει. </a:t>
                </a:r>
              </a:p>
              <a:p>
                <a:r>
                  <a:rPr lang="el-GR" dirty="0" smtClean="0"/>
                  <a:t>Η φύση, ο πραγματικός κόσμος και οι ανθρώπινες συμβάσεις όμως επιβάλουν φραγμένα σύνολα</a:t>
                </a:r>
              </a:p>
              <a:p>
                <a:r>
                  <a:rPr lang="el-GR" dirty="0" smtClean="0"/>
                  <a:t>Αν </a:t>
                </a:r>
                <a:r>
                  <a:rPr lang="el-GR" dirty="0" smtClean="0"/>
                  <a:t>μεταξύ </a:t>
                </a:r>
                <a:r>
                  <a:rPr lang="el-GR" dirty="0" smtClean="0"/>
                  <a:t>των ορίων εμπεριέχονται πολλές τάξεις μεγέθους (δυνάμεις του 10), τότε η πιθανότητα το πρώτο ψηφίο να είναι </a:t>
                </a:r>
                <a:r>
                  <a:rPr lang="en-US" dirty="0" smtClean="0"/>
                  <a:t>D, </a:t>
                </a:r>
                <a:r>
                  <a:rPr lang="el-GR" dirty="0" smtClean="0"/>
                  <a:t>δίνεται από την: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1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brk m:alnAt="1"/>
                              </m:rP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groupChr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𝐥𝐨𝐠</m:t>
                    </m:r>
                    <m:r>
                      <a:rPr lang="en-US" b="1" i="1" smtClean="0">
                        <a:latin typeface="Cambria Math"/>
                      </a:rPr>
                      <m:t>⁡(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3"/>
                <a:stretch>
                  <a:fillRect l="-1630" t="-4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Μίξη 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Όμως </a:t>
            </a:r>
            <a:r>
              <a:rPr lang="el-GR" dirty="0"/>
              <a:t>ο νόμος του </a:t>
            </a:r>
            <a:r>
              <a:rPr lang="en-US" dirty="0" err="1" smtClean="0"/>
              <a:t>Benford</a:t>
            </a:r>
            <a:r>
              <a:rPr lang="el-GR" dirty="0" smtClean="0"/>
              <a:t> ισχύει επίσης σε αριθμούς επιλεγμένους τυχαία από διαφορετικές πηγές δεδομένων</a:t>
            </a:r>
          </a:p>
          <a:p>
            <a:r>
              <a:rPr lang="el-GR" dirty="0" smtClean="0"/>
              <a:t>Για να εξηγηθεί αυτό απαιτείται μια πιο αυστηρή διερεύνηση των κεντρικών οριακών θεωρημάτων για τα δεκαδικά μέρη των λογαρίθμων τυχαίων μεταβλητών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Hill </a:t>
            </a:r>
            <a:r>
              <a:rPr lang="el-GR" dirty="0" smtClean="0"/>
              <a:t>το 1996 έδειξε ότι η </a:t>
            </a:r>
            <a:r>
              <a:rPr lang="en-US" dirty="0" smtClean="0"/>
              <a:t>“</a:t>
            </a:r>
            <a:r>
              <a:rPr lang="el-GR" dirty="0" smtClean="0"/>
              <a:t>μίξη των κατανομών</a:t>
            </a:r>
            <a:r>
              <a:rPr lang="en-US" dirty="0" smtClean="0"/>
              <a:t>”</a:t>
            </a:r>
            <a:r>
              <a:rPr lang="el-GR" dirty="0" smtClean="0"/>
              <a:t> που δίνονται από τυχαία δείγματα παρμένα από μια ποικιλία διαφορετικών κατανομών επαληθεύει τον νόμο του </a:t>
            </a:r>
            <a:r>
              <a:rPr lang="en-US" dirty="0" err="1" smtClean="0"/>
              <a:t>Benford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2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Ιστορική Εισαγωγή</a:t>
            </a:r>
          </a:p>
          <a:p>
            <a:r>
              <a:rPr lang="el-GR" dirty="0" smtClean="0"/>
              <a:t>Ο Νόμος</a:t>
            </a:r>
          </a:p>
          <a:p>
            <a:r>
              <a:rPr lang="el-GR" dirty="0" smtClean="0"/>
              <a:t>Γενικεύσεις του Νόμου</a:t>
            </a:r>
          </a:p>
          <a:p>
            <a:r>
              <a:rPr lang="el-GR" dirty="0" smtClean="0"/>
              <a:t>Ιστορικό Απόδειξης</a:t>
            </a:r>
          </a:p>
          <a:p>
            <a:r>
              <a:rPr lang="el-GR" dirty="0" smtClean="0"/>
              <a:t>Κάποιες Εφαρμογές στον Πραγματικό Κόσμο</a:t>
            </a:r>
          </a:p>
          <a:p>
            <a:r>
              <a:rPr lang="el-GR" dirty="0" smtClean="0"/>
              <a:t>Εφαρμογές στην Φυσική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4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86400" cy="566738"/>
          </a:xfrm>
        </p:spPr>
        <p:txBody>
          <a:bodyPr>
            <a:normAutofit/>
          </a:bodyPr>
          <a:lstStyle/>
          <a:p>
            <a:r>
              <a:rPr lang="el-GR" dirty="0" smtClean="0"/>
              <a:t>Παγκόσμιος Πληθυσμός</a:t>
            </a:r>
            <a:endParaRPr lang="el-G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331640" y="2204864"/>
            <a:ext cx="5918448" cy="41148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280920" cy="804862"/>
          </a:xfrm>
        </p:spPr>
        <p:txBody>
          <a:bodyPr>
            <a:normAutofit fontScale="92500"/>
          </a:bodyPr>
          <a:lstStyle/>
          <a:p>
            <a:r>
              <a:rPr lang="el-GR" sz="1800" dirty="0" smtClean="0"/>
              <a:t>Η Συχνότητα εμφάνισης του πρώτου ψηφίου των πληθυσμών 198 κρατών σύμφωνα με στοιχεία του 1997 σε σύγκριση με τις αναμενόμενες τιμές από τον νόμο του </a:t>
            </a:r>
            <a:r>
              <a:rPr lang="en-US" sz="1800" dirty="0" err="1" smtClean="0"/>
              <a:t>Benford</a:t>
            </a:r>
            <a:endParaRPr lang="el-GR" sz="1800" dirty="0"/>
          </a:p>
        </p:txBody>
      </p:sp>
      <p:pic>
        <p:nvPicPr>
          <p:cNvPr id="1029" name="Picture 5" descr="C:\Users\karim\Desktop\loadimg2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8" y="1379364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86400" cy="566738"/>
          </a:xfrm>
        </p:spPr>
        <p:txBody>
          <a:bodyPr>
            <a:normAutofit/>
          </a:bodyPr>
          <a:lstStyle/>
          <a:p>
            <a:r>
              <a:rPr lang="el-GR" dirty="0"/>
              <a:t>Έκταση Χωρών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331640" y="2204864"/>
            <a:ext cx="5918448" cy="41148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280920" cy="804862"/>
          </a:xfrm>
        </p:spPr>
        <p:txBody>
          <a:bodyPr>
            <a:normAutofit/>
          </a:bodyPr>
          <a:lstStyle/>
          <a:p>
            <a:r>
              <a:rPr lang="el-GR" sz="1800" dirty="0"/>
              <a:t>Η Συχνότητα εμφάνισης του πρώτου ψηφίου των εκτάσεων 198 κρατών  σύμφωνα με στοιχεία του 1997 σε σύγκριση με τις αναμενόμενες τιμές από τον νόμο του </a:t>
            </a:r>
            <a:r>
              <a:rPr lang="en-US" sz="1800" dirty="0" err="1"/>
              <a:t>Benford</a:t>
            </a:r>
            <a:endParaRPr lang="el-GR" sz="1800" dirty="0"/>
          </a:p>
        </p:txBody>
      </p:sp>
      <p:pic>
        <p:nvPicPr>
          <p:cNvPr id="2050" name="Picture 2" descr="C:\Users\karim\Desktop\loadimg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8584"/>
            <a:ext cx="8392932" cy="51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86400" cy="566738"/>
          </a:xfrm>
        </p:spPr>
        <p:txBody>
          <a:bodyPr>
            <a:normAutofit/>
          </a:bodyPr>
          <a:lstStyle/>
          <a:p>
            <a:r>
              <a:rPr lang="el-GR" dirty="0" smtClean="0"/>
              <a:t>Πληθυσμιακή Πυκνότητα</a:t>
            </a:r>
            <a:endParaRPr lang="el-G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331640" y="2204864"/>
            <a:ext cx="5918448" cy="41148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391108" cy="804862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 smtClean="0"/>
              <a:t>Η Συχνότητα εμφάνισης του πρώτου ψηφίου των πληθυσμιακών πυκνοτήτων 198 κρατών  σύμφωνα με στοιχεία του 1997 σε σύγκριση με τις αναμενόμενες τιμές από τον νόμο του </a:t>
            </a:r>
            <a:r>
              <a:rPr lang="en-US" sz="1800" dirty="0" err="1" smtClean="0"/>
              <a:t>Benford</a:t>
            </a:r>
            <a:endParaRPr lang="el-GR" sz="1800" dirty="0"/>
          </a:p>
        </p:txBody>
      </p:sp>
      <p:pic>
        <p:nvPicPr>
          <p:cNvPr id="1028" name="Picture 4" descr="C:\Users\karim\Desktop\loadimg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" y="1484784"/>
            <a:ext cx="85586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στην Φυσική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1991 βρέθηκε ότι οι φυσικές σταθερές ακολουθούν τον νόμο του </a:t>
            </a:r>
            <a:r>
              <a:rPr lang="en-US" dirty="0" err="1" smtClean="0"/>
              <a:t>Benford</a:t>
            </a:r>
            <a:endParaRPr lang="en-US" dirty="0" smtClean="0"/>
          </a:p>
          <a:p>
            <a:r>
              <a:rPr lang="el-GR" dirty="0" smtClean="0"/>
              <a:t>Έχει βρεθεί  ότι</a:t>
            </a:r>
            <a:r>
              <a:rPr lang="en-US" dirty="0" smtClean="0"/>
              <a:t> o</a:t>
            </a:r>
            <a:r>
              <a:rPr lang="el-GR" dirty="0" smtClean="0"/>
              <a:t>ι χρόνοι ημιζωής α- διασπασεων επίσης συμφωνούν</a:t>
            </a:r>
          </a:p>
          <a:p>
            <a:r>
              <a:rPr lang="el-GR" dirty="0" smtClean="0"/>
              <a:t>Άλλες περιπτώσεις</a:t>
            </a:r>
          </a:p>
          <a:p>
            <a:r>
              <a:rPr lang="el-GR" dirty="0" smtClean="0"/>
              <a:t>Μπορεί να χρησιμοποιηθεί για την ανίχνευση σφαλμάτων</a:t>
            </a:r>
          </a:p>
          <a:p>
            <a:r>
              <a:rPr lang="el-GR" dirty="0" smtClean="0"/>
              <a:t>Επίσης μπορεί να χρησιμοποιηθεί σαν τεστ αξιοπιστίας των μοντέλων των θεωρητικών φυσικών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830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φ</a:t>
            </a:r>
            <a:r>
              <a:rPr lang="el-GR" dirty="0" smtClean="0"/>
              <a:t>υσικές σταθερές ακολουθούν τον νόμο του </a:t>
            </a:r>
            <a:r>
              <a:rPr lang="en-US" dirty="0" err="1" smtClean="0"/>
              <a:t>Benford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9" name="Picture 5" descr="C:\Users\karim\Desktop\600px-Benford-physic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7586"/>
            <a:ext cx="6750915" cy="52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Χρόνοι ημιζωής ασταθών πυρήνων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1992 ο </a:t>
            </a:r>
            <a:r>
              <a:rPr lang="en-US" dirty="0" smtClean="0"/>
              <a:t>Buck </a:t>
            </a:r>
            <a:r>
              <a:rPr lang="el-GR" dirty="0" smtClean="0"/>
              <a:t>βρήκε ότι οι χρόνοι ημιζωής 477 προτιμητέων α-διασπάσεων ακολουθουν τον νόμο του </a:t>
            </a:r>
            <a:r>
              <a:rPr lang="en-US" dirty="0" err="1" smtClean="0"/>
              <a:t>Benford</a:t>
            </a:r>
            <a:endParaRPr lang="el-GR" dirty="0" smtClean="0"/>
          </a:p>
          <a:p>
            <a:r>
              <a:rPr lang="el-GR" dirty="0" smtClean="0"/>
              <a:t>Αργότερα εξετάστηκαν οι χρόνοι ημιζωής 627 πυρήνων που αποδιεγείρονται με α-διάσπαση (όχι μόνο προτιμητέες)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9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17946"/>
            <a:ext cx="8229600" cy="1501627"/>
          </a:xfrm>
        </p:spPr>
        <p:txBody>
          <a:bodyPr/>
          <a:lstStyle/>
          <a:p>
            <a:r>
              <a:rPr lang="el-GR" dirty="0" smtClean="0"/>
              <a:t>Ποιο αναλυτικά: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617"/>
            <a:ext cx="9144000" cy="336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4797152"/>
                <a:ext cx="8280920" cy="1636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Όπου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𝐵𝑒𝑛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𝑜𝑏𝑠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𝑁𝑃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r>
                  <a:rPr lang="el-GR" dirty="0" smtClean="0"/>
                  <a:t>Μας δείχνει το επίπεδο συμφωνίας. Για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κοντα στο 9 υπάρχει επαρκής συμφωνία.</a:t>
                </a:r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8280920" cy="1636538"/>
              </a:xfrm>
              <a:prstGeom prst="rect">
                <a:avLst/>
              </a:prstGeom>
              <a:blipFill rotWithShape="1">
                <a:blip r:embed="rId4"/>
                <a:stretch>
                  <a:fillRect l="-663" t="-1866" b="-52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Νόμος του </a:t>
            </a:r>
            <a:r>
              <a:rPr lang="en-US" dirty="0" err="1" smtClean="0"/>
              <a:t>Benford</a:t>
            </a:r>
            <a:r>
              <a:rPr lang="en-US" dirty="0"/>
              <a:t> </a:t>
            </a:r>
            <a:r>
              <a:rPr lang="el-GR" dirty="0" smtClean="0"/>
              <a:t>και Στατιστική Φυσική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Για να συσχετίσουμε την στατιστική φυσική με τον νόμο του </a:t>
                </a:r>
                <a:r>
                  <a:rPr lang="en-US" dirty="0" err="1" smtClean="0"/>
                  <a:t>Benford</a:t>
                </a:r>
                <a:r>
                  <a:rPr lang="el-GR" dirty="0" smtClean="0"/>
                  <a:t> ποσοτικά</a:t>
                </a:r>
                <a:r>
                  <a:rPr lang="en-US" dirty="0" smtClean="0"/>
                  <a:t>,</a:t>
                </a:r>
                <a:r>
                  <a:rPr lang="el-GR" dirty="0" smtClean="0"/>
                  <a:t> προσφεύγουμε στην πυκνότητα πιθανότητας</a:t>
                </a:r>
              </a:p>
              <a:p>
                <a:r>
                  <a:rPr lang="el-GR" dirty="0" smtClean="0"/>
                  <a:t>Υποθέτουμε ότι μια μετρήσιμη ποσότητα πχ η ενέργεια Ε έχει κανονικοποιημένη συνάρτηση πυκνότητας πιθανότητας την </a:t>
                </a:r>
                <a:r>
                  <a:rPr lang="en-US" dirty="0" smtClean="0"/>
                  <a:t>f(E), E&gt;0</a:t>
                </a:r>
              </a:p>
              <a:p>
                <a:r>
                  <a:rPr lang="el-GR" dirty="0" smtClean="0"/>
                  <a:t>Τότε η πιθανότητα η ενέργεια να έχει πρώτο ψηφίο το </a:t>
                </a:r>
                <a:r>
                  <a:rPr lang="en-US" dirty="0" smtClean="0"/>
                  <a:t>d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την Ενέργεια;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αυτόν τον τρόπο θέσαμε την ενέργεια ως την μετρήσιμη ποσότητα την κατανομή του πρώτου ψηφίου της οποίας θα συγκρίνουμε με την</a:t>
            </a:r>
            <a:r>
              <a:rPr lang="en-US" dirty="0" smtClean="0"/>
              <a:t> </a:t>
            </a:r>
            <a:r>
              <a:rPr lang="en-US" dirty="0" err="1" smtClean="0"/>
              <a:t>Benford</a:t>
            </a:r>
            <a:endParaRPr lang="el-GR" dirty="0" smtClean="0"/>
          </a:p>
          <a:p>
            <a:r>
              <a:rPr lang="el-GR" dirty="0" smtClean="0"/>
              <a:t> Όμως αυτό είναι μια ειδική περίπτωση</a:t>
            </a:r>
          </a:p>
          <a:p>
            <a:r>
              <a:rPr lang="el-GR" dirty="0" smtClean="0"/>
              <a:t>Από την στιγμή που πολλές ποσότητες κατανέμονται με τον ίδιο ή παρόμοιο τρόπο μπορούμε εύκολα να γενικεύσουμε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4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Simon Newcomb</a:t>
            </a:r>
            <a:r>
              <a:rPr lang="el-GR" dirty="0" smtClean="0"/>
              <a:t>: </a:t>
            </a:r>
            <a:r>
              <a:rPr lang="el-GR" dirty="0" smtClean="0"/>
              <a:t>παρατήρηση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 smtClean="0"/>
              <a:t>λογαριθμικά βιβλία (1881)</a:t>
            </a:r>
          </a:p>
          <a:p>
            <a:r>
              <a:rPr lang="el-GR" dirty="0" smtClean="0"/>
              <a:t>Δεν δόθηκε σημασία στην ανακάλυψη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468038" cy="29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</a:t>
            </a:r>
            <a:r>
              <a:rPr lang="en-US" dirty="0" smtClean="0"/>
              <a:t>Boltzmann-Gibbs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Κανονικοποιημένη συνάρτηση πυκνότητας πιθανότητας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k </a:t>
                </a:r>
                <a:r>
                  <a:rPr lang="el-GR" dirty="0" smtClean="0"/>
                  <a:t>η σταθερά </a:t>
                </a:r>
                <a:r>
                  <a:rPr lang="en-US" dirty="0" smtClean="0"/>
                  <a:t>Boltzmann</a:t>
                </a:r>
              </a:p>
              <a:p>
                <a:r>
                  <a:rPr lang="el-GR" dirty="0" smtClean="0"/>
                  <a:t>Οπότε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𝛽𝛿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Boltzmann-Gibbs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Βλέπουμε ότι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l-GR" b="0" i="1" smtClean="0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+1,</m:t>
                    </m:r>
                    <m:r>
                      <a:rPr lang="el-GR" b="0" i="1" smtClean="0">
                        <a:latin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l-GR" b="0" i="1" smtClean="0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,10</m:t>
                    </m:r>
                    <m:r>
                      <a:rPr lang="el-GR" b="0" i="1" smtClean="0">
                        <a:latin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Σε λογαριθμικό άξονα β 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𝐵𝐺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περιοδική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9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Βλέπουμε ότι η κατανομή πρώτου ψηφίου της </a:t>
            </a:r>
            <a:r>
              <a:rPr lang="en-US" sz="2400" dirty="0" smtClean="0"/>
              <a:t>BG </a:t>
            </a:r>
            <a:r>
              <a:rPr lang="el-GR" sz="2400" dirty="0" smtClean="0"/>
              <a:t>ανταποκρίνεται στον νόμο του Β</a:t>
            </a:r>
            <a:r>
              <a:rPr lang="en-US" sz="2400" dirty="0" err="1" smtClean="0"/>
              <a:t>enford</a:t>
            </a:r>
            <a:r>
              <a:rPr lang="en-US" sz="2400" dirty="0" smtClean="0"/>
              <a:t> </a:t>
            </a:r>
            <a:r>
              <a:rPr lang="el-GR" sz="2400" dirty="0" smtClean="0"/>
              <a:t>αρκετα καλα και ταλαντεύεται ελαφρώς γύρω από τις προσδοκόμενες τιμές!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992" y="260648"/>
                <a:ext cx="8224456" cy="12961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l-GR" b="0" i="1" smtClean="0">
                        <a:latin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 smtClean="0"/>
                  <a:t> για </a:t>
                </a:r>
                <a:r>
                  <a:rPr lang="en-US" dirty="0" smtClean="0"/>
                  <a:t>d=1,2,…,9</a:t>
                </a:r>
              </a:p>
              <a:p>
                <a:r>
                  <a:rPr lang="en-US" dirty="0" smtClean="0"/>
                  <a:t>H </a:t>
                </a:r>
                <a:r>
                  <a:rPr lang="el-GR" dirty="0" smtClean="0"/>
                  <a:t>οριζόντια γραμμή είναι η τιμή που προβλέπεται από τον νόμο του </a:t>
                </a:r>
                <a:r>
                  <a:rPr lang="en-US" dirty="0" err="1" smtClean="0"/>
                  <a:t>Benford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992" y="260648"/>
                <a:ext cx="8224456" cy="1296144"/>
              </a:xfrm>
              <a:blipFill rotWithShape="1">
                <a:blip r:embed="rId3"/>
                <a:stretch>
                  <a:fillRect l="-1483" t="-12264" b="-14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86545" cy="37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9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</a:t>
            </a:r>
            <a:r>
              <a:rPr lang="en-US" dirty="0" smtClean="0"/>
              <a:t>Fermi-Dirac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800" dirty="0" smtClean="0"/>
                  <a:t>Κανονικοποιημένη συνάρτηση πυκνότητας πιθανότητας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𝐹𝐷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/>
                            </a:rPr>
                            <m:t>𝛽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sz="2800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Ε</m:t>
                              </m:r>
                            </m:sup>
                          </m:sSup>
                          <m:r>
                            <a:rPr lang="el-GR" sz="28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sz="2800" dirty="0" smtClean="0"/>
              </a:p>
              <a:p>
                <a:r>
                  <a:rPr lang="el-GR" sz="2800" dirty="0" smtClean="0"/>
                  <a:t>Οπότε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𝐹𝐷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den>
                          </m:f>
                          <m:d>
                            <m:dPr>
                              <m:begChr m:val="[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l-GR" sz="2800" i="1">
                                          <a:latin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l-GR" sz="2800" i="1">
                                          <a:latin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+1)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92" y="5301208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Και η </a:t>
            </a:r>
            <a:r>
              <a:rPr lang="en-US" sz="2400" dirty="0" smtClean="0"/>
              <a:t>Fermi-Dirac </a:t>
            </a:r>
            <a:r>
              <a:rPr lang="el-GR" sz="2400" dirty="0" smtClean="0"/>
              <a:t>ικανοποιεί τον νόμο του </a:t>
            </a:r>
            <a:r>
              <a:rPr lang="en-US" sz="2400" dirty="0" err="1" smtClean="0"/>
              <a:t>Benford</a:t>
            </a:r>
            <a:r>
              <a:rPr lang="en-US" sz="2400" dirty="0" smtClean="0"/>
              <a:t>!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992" y="260648"/>
                <a:ext cx="8224456" cy="1296144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l-GR" b="0" i="1" smtClean="0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,10</m:t>
                    </m:r>
                    <m:r>
                      <a:rPr lang="el-GR" b="0" i="1" smtClean="0">
                        <a:latin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Οπότε όπως και στην </a:t>
                </a:r>
                <a:r>
                  <a:rPr lang="en-US" dirty="0" smtClean="0"/>
                  <a:t>BG </a:t>
                </a:r>
                <a:r>
                  <a:rPr lang="el-GR" dirty="0" smtClean="0"/>
                  <a:t>για την </a:t>
                </a:r>
                <a:r>
                  <a:rPr lang="en-US" dirty="0" smtClean="0"/>
                  <a:t>Fermi-Dirac </a:t>
                </a:r>
                <a:r>
                  <a:rPr lang="el-GR" dirty="0" smtClean="0"/>
                  <a:t>έχουμε: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992" y="260648"/>
                <a:ext cx="8224456" cy="1296144"/>
              </a:xfrm>
              <a:blipFill rotWithShape="1">
                <a:blip r:embed="rId3"/>
                <a:stretch>
                  <a:fillRect l="-1186" t="-3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93679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</a:t>
            </a:r>
            <a:r>
              <a:rPr lang="en-US" dirty="0" smtClean="0"/>
              <a:t>Bose-Einstein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 smtClean="0"/>
                  <a:t>Συνάρτηση πυκνότητας πιθανότητας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Ε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Που δεν μπορεί να κανονικοποιηθεί</a:t>
                </a:r>
              </a:p>
              <a:p>
                <a:r>
                  <a:rPr lang="el-GR" dirty="0" smtClean="0"/>
                  <a:t>Όταν η ενέργεια πλησιάζει στο 0 τότε η </a:t>
                </a:r>
                <a:r>
                  <a:rPr lang="en-US" dirty="0" smtClean="0"/>
                  <a:t>f(E) </a:t>
                </a:r>
                <a:r>
                  <a:rPr lang="el-GR" dirty="0" smtClean="0"/>
                  <a:t>τείνει στο 1/Ε</a:t>
                </a:r>
              </a:p>
              <a:p>
                <a:r>
                  <a:rPr lang="el-GR" dirty="0" smtClean="0"/>
                  <a:t>Όποτε η κατανομή του πρώτου ψηφίου πλησιάζει με μεγάλη ακρίβεια τον νόμο του </a:t>
                </a:r>
                <a:r>
                  <a:rPr lang="en-US" dirty="0" err="1" smtClean="0"/>
                  <a:t>Benford</a:t>
                </a:r>
                <a:endParaRPr lang="en-US" dirty="0" smtClean="0"/>
              </a:p>
              <a:p>
                <a:r>
                  <a:rPr lang="en-US" dirty="0" smtClean="0"/>
                  <a:t>T</a:t>
                </a:r>
                <a:r>
                  <a:rPr lang="el-GR" dirty="0" smtClean="0"/>
                  <a:t>ελικά υποστηρίζουμε ότι η στατιστική </a:t>
                </a:r>
                <a:r>
                  <a:rPr lang="en-US" dirty="0" smtClean="0"/>
                  <a:t>BE </a:t>
                </a:r>
                <a:r>
                  <a:rPr lang="el-GR" dirty="0" smtClean="0"/>
                  <a:t>ικανοποιεί τον νόμο του </a:t>
                </a:r>
                <a:r>
                  <a:rPr lang="en-US" dirty="0" err="1" smtClean="0"/>
                  <a:t>Benford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ακριβώς!</a:t>
                </a:r>
              </a:p>
              <a:p>
                <a:endParaRPr lang="el-GR" dirty="0" smtClean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022" b="-254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5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Theodore P. Hill (1995), A Statistical Derivation of the Significant-Digit </a:t>
            </a:r>
            <a:r>
              <a:rPr lang="en-US" dirty="0"/>
              <a:t>L</a:t>
            </a:r>
            <a:r>
              <a:rPr lang="en-US" dirty="0" smtClean="0"/>
              <a:t>aw</a:t>
            </a:r>
          </a:p>
          <a:p>
            <a:r>
              <a:rPr lang="en-US" dirty="0" smtClean="0"/>
              <a:t>Theodore P. Hill (1995), Base-invariance Implies </a:t>
            </a:r>
            <a:r>
              <a:rPr lang="en-US" dirty="0" err="1" smtClean="0"/>
              <a:t>Benford’s</a:t>
            </a:r>
            <a:r>
              <a:rPr lang="en-US" dirty="0" smtClean="0"/>
              <a:t> Law</a:t>
            </a:r>
          </a:p>
          <a:p>
            <a:r>
              <a:rPr lang="en-US" dirty="0" err="1" smtClean="0"/>
              <a:t>Persi</a:t>
            </a:r>
            <a:r>
              <a:rPr lang="en-US" dirty="0" smtClean="0"/>
              <a:t> </a:t>
            </a:r>
            <a:r>
              <a:rPr lang="en-US" dirty="0" err="1" smtClean="0"/>
              <a:t>Diaconis</a:t>
            </a:r>
            <a:r>
              <a:rPr lang="en-US" dirty="0" smtClean="0"/>
              <a:t> (1977), The Distribution of </a:t>
            </a:r>
            <a:r>
              <a:rPr lang="en-US" dirty="0"/>
              <a:t>L</a:t>
            </a:r>
            <a:r>
              <a:rPr lang="en-US" dirty="0" smtClean="0"/>
              <a:t>eading Digits and </a:t>
            </a:r>
            <a:r>
              <a:rPr lang="en-US" dirty="0"/>
              <a:t>U</a:t>
            </a:r>
            <a:r>
              <a:rPr lang="en-US" dirty="0" smtClean="0"/>
              <a:t>niform Distribution mod1</a:t>
            </a:r>
          </a:p>
          <a:p>
            <a:r>
              <a:rPr lang="en-US" dirty="0" smtClean="0"/>
              <a:t>Hans-Andreas Engel,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Leuenberger</a:t>
            </a:r>
            <a:r>
              <a:rPr lang="en-US" dirty="0" smtClean="0"/>
              <a:t> (2003), </a:t>
            </a:r>
            <a:r>
              <a:rPr lang="en-US" dirty="0" err="1" smtClean="0"/>
              <a:t>Benford’s</a:t>
            </a:r>
            <a:r>
              <a:rPr lang="en-US" dirty="0" smtClean="0"/>
              <a:t> Law for </a:t>
            </a:r>
            <a:r>
              <a:rPr lang="en-US" dirty="0"/>
              <a:t>E</a:t>
            </a:r>
            <a:r>
              <a:rPr lang="en-US" dirty="0" smtClean="0"/>
              <a:t>xponential Random Variables</a:t>
            </a:r>
          </a:p>
          <a:p>
            <a:r>
              <a:rPr lang="en-US" dirty="0" err="1" smtClean="0"/>
              <a:t>Dongdond</a:t>
            </a:r>
            <a:r>
              <a:rPr lang="en-US" dirty="0" smtClean="0"/>
              <a:t> Ni, </a:t>
            </a:r>
            <a:r>
              <a:rPr lang="en-US" dirty="0" err="1" smtClean="0"/>
              <a:t>Zhongzhou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(2008), </a:t>
            </a:r>
            <a:r>
              <a:rPr lang="en-US" dirty="0" err="1" smtClean="0"/>
              <a:t>Benford’s</a:t>
            </a:r>
            <a:r>
              <a:rPr lang="en-US" dirty="0" smtClean="0"/>
              <a:t> Law and Half-Lives of Unstable Nuclei</a:t>
            </a:r>
            <a:endParaRPr lang="el-GR" dirty="0" smtClean="0"/>
          </a:p>
          <a:p>
            <a:r>
              <a:rPr lang="en-US" dirty="0" smtClean="0"/>
              <a:t>en.wikipedia.org</a:t>
            </a:r>
          </a:p>
          <a:p>
            <a:r>
              <a:rPr lang="en-US" dirty="0" smtClean="0"/>
              <a:t>Steven J. Miller (2004), Some thoughts on </a:t>
            </a:r>
            <a:r>
              <a:rPr lang="en-US" dirty="0" err="1" smtClean="0"/>
              <a:t>Benford’s</a:t>
            </a:r>
            <a:r>
              <a:rPr lang="en-US" dirty="0" smtClean="0"/>
              <a:t> Law</a:t>
            </a:r>
          </a:p>
          <a:p>
            <a:r>
              <a:rPr lang="en-US" dirty="0" err="1" smtClean="0"/>
              <a:t>Lijing</a:t>
            </a:r>
            <a:r>
              <a:rPr lang="en-US" dirty="0" smtClean="0"/>
              <a:t> Shao, Bo-</a:t>
            </a:r>
            <a:r>
              <a:rPr lang="en-US" dirty="0" err="1" smtClean="0"/>
              <a:t>Qiang</a:t>
            </a:r>
            <a:r>
              <a:rPr lang="en-US" dirty="0" smtClean="0"/>
              <a:t> Ma (2010), The Significant-Digit </a:t>
            </a:r>
            <a:r>
              <a:rPr lang="en-US" dirty="0"/>
              <a:t>L</a:t>
            </a:r>
            <a:r>
              <a:rPr lang="en-US" dirty="0" smtClean="0"/>
              <a:t>aw in Statistical </a:t>
            </a:r>
            <a:r>
              <a:rPr lang="en-US" dirty="0"/>
              <a:t>P</a:t>
            </a:r>
            <a:r>
              <a:rPr lang="en-US" dirty="0" smtClean="0"/>
              <a:t>hysics</a:t>
            </a:r>
          </a:p>
          <a:p>
            <a:r>
              <a:rPr lang="en-US" dirty="0" smtClean="0"/>
              <a:t>David A. Torres Nunez (2006), Newcomb-</a:t>
            </a:r>
            <a:r>
              <a:rPr lang="en-US" dirty="0" err="1" smtClean="0"/>
              <a:t>Benford’s</a:t>
            </a:r>
            <a:r>
              <a:rPr lang="en-US" dirty="0" smtClean="0"/>
              <a:t> Law Applications to Electoral Processes, Bioinformatics and the Stock Index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9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Παράρτημα: Τι μου απάντησε ο </a:t>
            </a:r>
            <a:r>
              <a:rPr lang="en-US" dirty="0" smtClean="0"/>
              <a:t>Hill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Είχα στείλει </a:t>
            </a:r>
            <a:r>
              <a:rPr lang="en-US" dirty="0" smtClean="0"/>
              <a:t>e-mail </a:t>
            </a:r>
            <a:r>
              <a:rPr lang="el-GR" dirty="0" smtClean="0"/>
              <a:t>στον </a:t>
            </a:r>
            <a:r>
              <a:rPr lang="en-US" dirty="0" smtClean="0"/>
              <a:t>TP. Hill </a:t>
            </a:r>
            <a:r>
              <a:rPr lang="el-GR" dirty="0" smtClean="0"/>
              <a:t>ζητώντας του κάποιες διευκρινίσεις για πράγματα που δεν βρήκα στην βιβλιογραφία ή για τα οποία βρήκα αντιφατικές πληροφορίες</a:t>
            </a:r>
          </a:p>
          <a:p>
            <a:r>
              <a:rPr lang="el-GR" dirty="0" smtClean="0"/>
              <a:t>Δυστυχώς μου απάντησε αφού είχα κάνει την παρουσίαση. Οπότε παραθέτω την απάντησή του εδώ</a:t>
            </a:r>
          </a:p>
          <a:p>
            <a:r>
              <a:rPr lang="el-GR" b="1" dirty="0" smtClean="0"/>
              <a:t>Για το αν υπάρχουν συγκεκριμένες προϋποθέσεις για ένα σύνολο δεδομένων ώστε να ακολουθεί τον νόμο του </a:t>
            </a:r>
            <a:r>
              <a:rPr lang="en-US" b="1" dirty="0" err="1" smtClean="0"/>
              <a:t>Benford</a:t>
            </a:r>
            <a:r>
              <a:rPr lang="el-GR" b="1" dirty="0" smtClean="0"/>
              <a:t>: </a:t>
            </a:r>
            <a:r>
              <a:rPr lang="el-GR" dirty="0" smtClean="0"/>
              <a:t>Αυτό δεν έχει κατανοηθεί ακόμα καλά. Πάντως πολλά διαφορετικά </a:t>
            </a:r>
            <a:r>
              <a:rPr lang="en-US" dirty="0" smtClean="0"/>
              <a:t>“</a:t>
            </a:r>
            <a:r>
              <a:rPr lang="el-GR" dirty="0" smtClean="0"/>
              <a:t>σενάρια</a:t>
            </a:r>
            <a:r>
              <a:rPr lang="en-US" dirty="0" smtClean="0"/>
              <a:t>”</a:t>
            </a:r>
            <a:r>
              <a:rPr lang="el-GR" dirty="0" smtClean="0"/>
              <a:t> (ντετερμινιστικά, τυχαίες διεργασίες, στατιστικά) οδηγούν στον νόμο</a:t>
            </a:r>
          </a:p>
          <a:p>
            <a:r>
              <a:rPr lang="el-GR" b="1" dirty="0" smtClean="0"/>
              <a:t>Για τα ανοιχτά προβλήματα: </a:t>
            </a:r>
            <a:r>
              <a:rPr lang="el-GR" dirty="0" smtClean="0"/>
              <a:t>Ένα από τα κύρια ανοιχτά προβλήματα είναι να δούμε την ταχύτητα με την οποία αυτές οι διεργασίες καταλήγουν στον νόμο του </a:t>
            </a:r>
            <a:r>
              <a:rPr lang="en-US" dirty="0" err="1" smtClean="0"/>
              <a:t>Benford</a:t>
            </a:r>
            <a:endParaRPr lang="el-GR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22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Frank </a:t>
            </a:r>
            <a:r>
              <a:rPr lang="en-US" sz="2000" dirty="0" err="1" smtClean="0"/>
              <a:t>Benford</a:t>
            </a:r>
            <a:r>
              <a:rPr lang="el-GR" sz="2000" dirty="0" smtClean="0"/>
              <a:t>: εργαζόταν </a:t>
            </a:r>
            <a:r>
              <a:rPr lang="el-GR" sz="2000" dirty="0"/>
              <a:t>στην </a:t>
            </a:r>
            <a:r>
              <a:rPr lang="en-US" sz="2000" dirty="0"/>
              <a:t>General Electric </a:t>
            </a:r>
            <a:r>
              <a:rPr lang="el-GR" sz="2000" dirty="0"/>
              <a:t>την δεκαετία του ‘30 όταν έκανε την ίδια παρατήρηση</a:t>
            </a:r>
            <a:r>
              <a:rPr lang="en-US" sz="2000" dirty="0"/>
              <a:t> </a:t>
            </a:r>
            <a:r>
              <a:rPr lang="el-GR" sz="2000" dirty="0"/>
              <a:t>σε λογαριθμικούς </a:t>
            </a:r>
            <a:r>
              <a:rPr lang="el-GR" sz="2000" dirty="0" smtClean="0"/>
              <a:t>πίνακες</a:t>
            </a:r>
          </a:p>
          <a:p>
            <a:r>
              <a:rPr lang="el-GR" sz="2000" dirty="0" smtClean="0"/>
              <a:t>Το 1938 δημοσίευσε τον νόμο και στοιχεία που τον επαληθεύουν</a:t>
            </a:r>
          </a:p>
          <a:p>
            <a:r>
              <a:rPr lang="el-GR" sz="2000" dirty="0"/>
              <a:t>Π</a:t>
            </a:r>
            <a:r>
              <a:rPr lang="el-GR" sz="2000" dirty="0" smtClean="0"/>
              <a:t>αρέθεσε </a:t>
            </a:r>
            <a:r>
              <a:rPr lang="el-GR" sz="2000" dirty="0"/>
              <a:t>20229 μετρήσεις </a:t>
            </a:r>
            <a:r>
              <a:rPr lang="el-GR" sz="2000" dirty="0" smtClean="0"/>
              <a:t>παρμένες </a:t>
            </a:r>
            <a:r>
              <a:rPr lang="el-GR" sz="2000" dirty="0"/>
              <a:t>από 20 πίνακες δεδομένων που ακολουθούν τον νόμο</a:t>
            </a:r>
          </a:p>
          <a:p>
            <a:r>
              <a:rPr lang="el-GR" sz="2000" dirty="0"/>
              <a:t>Μεταξύ των μετρήσεων συναντάμε τα μεγέθη 335 ποταμών, πληθυσμούς 3259 περιοχών, δυνάμεις φυσικών αριθμών, διευθύνσεις διάσημων από ένα περιοδικό κλπ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5321"/>
            <a:ext cx="2448272" cy="339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/>
              <a:t>Ted </a:t>
            </a:r>
            <a:r>
              <a:rPr lang="en-US" dirty="0" smtClean="0"/>
              <a:t>Hill</a:t>
            </a:r>
            <a:r>
              <a:rPr lang="el-GR" dirty="0" smtClean="0"/>
              <a:t>: μελέτησε σοβαρά τον νόμο και ανέπτυξε διάφορα σημεία του</a:t>
            </a:r>
          </a:p>
          <a:p>
            <a:r>
              <a:rPr lang="el-GR" dirty="0" smtClean="0"/>
              <a:t>Το 1996 δημοσίευσε την απόδειξη για τις </a:t>
            </a:r>
            <a:r>
              <a:rPr lang="en-US" dirty="0" smtClean="0"/>
              <a:t>“</a:t>
            </a:r>
            <a:r>
              <a:rPr lang="el-GR" dirty="0" smtClean="0"/>
              <a:t>ανακατεμένες</a:t>
            </a:r>
            <a:r>
              <a:rPr lang="en-US" dirty="0" smtClean="0"/>
              <a:t>”</a:t>
            </a:r>
            <a:r>
              <a:rPr lang="el-GR" dirty="0" smtClean="0"/>
              <a:t> κατανομές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28" y="2996952"/>
            <a:ext cx="2895645" cy="33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n-US" dirty="0" smtClean="0"/>
                  <a:t>d: </a:t>
                </a:r>
                <a:r>
                  <a:rPr lang="el-GR" dirty="0" smtClean="0"/>
                  <a:t>το πρώτο ψηφίο</a:t>
                </a:r>
              </a:p>
              <a:p>
                <a:pPr marL="0" indent="0">
                  <a:buNone/>
                </a:pPr>
                <a:r>
                  <a:rPr lang="el-GR" dirty="0" smtClean="0"/>
                  <a:t>Δηλαδή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47559"/>
              </p:ext>
            </p:extLst>
          </p:nvPr>
        </p:nvGraphicFramePr>
        <p:xfrm>
          <a:off x="2267744" y="3501008"/>
          <a:ext cx="4032448" cy="319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275074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P(d)</a:t>
                      </a:r>
                      <a:endParaRPr lang="el-GR" dirty="0"/>
                    </a:p>
                  </a:txBody>
                  <a:tcPr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0,30103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0,176091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0,124939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0,09691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0,079181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0,066947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0,057992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0,051153</a:t>
                      </a:r>
                    </a:p>
                  </a:txBody>
                  <a:tcPr marL="9525" marR="9525" marT="9525" marB="0" anchor="b"/>
                </a:tc>
              </a:tr>
              <a:tr h="236391"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0,045757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1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12"/>
            <a:ext cx="894708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Εμφανίζεται;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Σε δεδομένα του πραγματικού κόσμου που το εύρος τους καταλαμβάνει πολλές τάξεις μεγέθους</a:t>
                </a:r>
              </a:p>
              <a:p>
                <a:r>
                  <a:rPr lang="el-GR" dirty="0" smtClean="0"/>
                  <a:t>Κάποιες γνωστές ακολουθίες ακεραίων ικανοποιούν ακριβώς τον νόμο του </a:t>
                </a:r>
                <a:r>
                  <a:rPr lang="en-US" dirty="0" err="1" smtClean="0"/>
                  <a:t>Benford</a:t>
                </a:r>
                <a:r>
                  <a:rPr lang="en-US" dirty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     πχ ακολουθία </a:t>
                </a:r>
                <a:r>
                  <a:rPr lang="en-US" dirty="0" smtClean="0"/>
                  <a:t>Fibonacci,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l-GR" dirty="0" smtClean="0"/>
                  <a:t>Παρομοίως μερικές συνεχείς συναρτήσεις ικανοποιούν τον νόμο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πχ η εκθετική συνάρτηση</a:t>
                </a:r>
              </a:p>
              <a:p>
                <a:r>
                  <a:rPr lang="el-GR" dirty="0" smtClean="0"/>
                  <a:t>Γενικά όμως είναι ανοιχτό πρόβλημα</a:t>
                </a:r>
              </a:p>
              <a:p>
                <a:r>
                  <a:rPr lang="en-US" dirty="0" smtClean="0"/>
                  <a:t>O Hill </a:t>
                </a:r>
                <a:r>
                  <a:rPr lang="el-GR" dirty="0" smtClean="0"/>
                  <a:t>είπε ότι ένα ενδιαφέρον πρόβλημα για το μέλλον είναι να αποφανθούμε το ποιες κοινές κατανομές </a:t>
                </a:r>
                <a:r>
                  <a:rPr lang="el-GR" dirty="0" smtClean="0"/>
                  <a:t>ικανοποιούν </a:t>
                </a:r>
                <a:r>
                  <a:rPr lang="el-GR" dirty="0" smtClean="0"/>
                  <a:t>τον νόμο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426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Γενίκευση για ν-οστό ψηφίο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Είναι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latin typeface="Cambria Math"/>
                      </a:rPr>
                      <m:t>⁡(1+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Για παράδειγμα ένας αριθμός έχει πρώτα ψηφία τα 9 και 3 με πιθανότητα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l-GR" dirty="0" smtClean="0"/>
                  <a:t>Τοτε η πιθανότητα να είναι το 3 δεύτερο ψηφίο είναι: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l-GR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l-G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+…+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(1+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lang="el-G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r="-4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2723</TotalTime>
  <Words>2000</Words>
  <Application>Microsoft Office PowerPoint</Application>
  <PresentationFormat>On-screen Show (4:3)</PresentationFormat>
  <Paragraphs>313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Νόμος του Benford</vt:lpstr>
      <vt:lpstr>Δομή Παρουσίασης</vt:lpstr>
      <vt:lpstr>Εισαγωγή</vt:lpstr>
      <vt:lpstr>PowerPoint Presentation</vt:lpstr>
      <vt:lpstr>PowerPoint Presentation</vt:lpstr>
      <vt:lpstr>Ο Νόμος</vt:lpstr>
      <vt:lpstr>PowerPoint Presentation</vt:lpstr>
      <vt:lpstr>Που Εμφανίζεται;</vt:lpstr>
      <vt:lpstr>Γενίκευση για ν-οστό ψηφίο</vt:lpstr>
      <vt:lpstr>PowerPoint Presentation</vt:lpstr>
      <vt:lpstr>Γενίκευση του νόμου σε άλλα συστήματα εκτός από το δεκαδικό</vt:lpstr>
      <vt:lpstr>Ποσοστά εμφάνισης πρώτων ψηφίων σε άλλα συστήματα</vt:lpstr>
      <vt:lpstr>PowerPoint Presentation</vt:lpstr>
      <vt:lpstr>Ιστορικό της απόδειξης</vt:lpstr>
      <vt:lpstr>Αναλλοίωτο Βάσης και Κλίμακας</vt:lpstr>
      <vt:lpstr>Μια απόδειξη βασισμένη στο αναλλοίωτο</vt:lpstr>
      <vt:lpstr>PowerPoint Presentation</vt:lpstr>
      <vt:lpstr>PowerPoint Presentation</vt:lpstr>
      <vt:lpstr>Μίξη Δεδομένων</vt:lpstr>
      <vt:lpstr>Παγκόσμιος Πληθυσμός</vt:lpstr>
      <vt:lpstr>Έκταση Χωρών</vt:lpstr>
      <vt:lpstr>Πληθυσμιακή Πυκνότητα</vt:lpstr>
      <vt:lpstr>Εφαρμογές στην Φυσική</vt:lpstr>
      <vt:lpstr>Οι φυσικές σταθερές ακολουθούν τον νόμο του Benford!</vt:lpstr>
      <vt:lpstr>Χρόνοι ημιζωής ασταθών πυρήνων</vt:lpstr>
      <vt:lpstr>PowerPoint Presentation</vt:lpstr>
      <vt:lpstr>PowerPoint Presentation</vt:lpstr>
      <vt:lpstr>Νόμος του Benford και Στατιστική Φυσική</vt:lpstr>
      <vt:lpstr>Γιατί την Ενέργεια;</vt:lpstr>
      <vt:lpstr>Κατανομή Boltzmann-Gibbs</vt:lpstr>
      <vt:lpstr>Κατανομή Boltzmann-Gibbs</vt:lpstr>
      <vt:lpstr>Βλέπουμε ότι η κατανομή πρώτου ψηφίου της BG ανταποκρίνεται στον νόμο του Βenford αρκετα καλα και ταλαντεύεται ελαφρώς γύρω από τις προσδοκόμενες τιμές!</vt:lpstr>
      <vt:lpstr>Κατανομή Fermi-Dirac</vt:lpstr>
      <vt:lpstr>Και η Fermi-Dirac ικανοποιεί τον νόμο του Benford!</vt:lpstr>
      <vt:lpstr>Κατανομή Bose-Einstein</vt:lpstr>
      <vt:lpstr>Βιβλιογραφία</vt:lpstr>
      <vt:lpstr>Παράρτημα: Τι μου απάντησε ο Hill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Νόμος του Benford</dc:title>
  <dc:creator>karim</dc:creator>
  <cp:lastModifiedBy>karim</cp:lastModifiedBy>
  <cp:revision>129</cp:revision>
  <dcterms:created xsi:type="dcterms:W3CDTF">2011-05-16T11:35:56Z</dcterms:created>
  <dcterms:modified xsi:type="dcterms:W3CDTF">2011-06-14T18:44:31Z</dcterms:modified>
</cp:coreProperties>
</file>