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31"/>
  </p:notesMasterIdLst>
  <p:sldIdLst>
    <p:sldId id="256" r:id="rId2"/>
    <p:sldId id="257" r:id="rId3"/>
    <p:sldId id="258" r:id="rId4"/>
    <p:sldId id="259" r:id="rId5"/>
    <p:sldId id="260" r:id="rId6"/>
    <p:sldId id="261" r:id="rId7"/>
    <p:sldId id="262" r:id="rId8"/>
    <p:sldId id="263" r:id="rId9"/>
    <p:sldId id="274" r:id="rId10"/>
    <p:sldId id="273" r:id="rId11"/>
    <p:sldId id="271" r:id="rId12"/>
    <p:sldId id="270" r:id="rId13"/>
    <p:sldId id="269" r:id="rId14"/>
    <p:sldId id="267" r:id="rId15"/>
    <p:sldId id="266" r:id="rId16"/>
    <p:sldId id="265" r:id="rId17"/>
    <p:sldId id="264" r:id="rId18"/>
    <p:sldId id="280" r:id="rId19"/>
    <p:sldId id="279" r:id="rId20"/>
    <p:sldId id="278" r:id="rId21"/>
    <p:sldId id="277" r:id="rId22"/>
    <p:sldId id="276" r:id="rId23"/>
    <p:sldId id="275" r:id="rId24"/>
    <p:sldId id="286" r:id="rId25"/>
    <p:sldId id="285" r:id="rId26"/>
    <p:sldId id="284" r:id="rId27"/>
    <p:sldId id="283" r:id="rId28"/>
    <p:sldId id="282" r:id="rId29"/>
    <p:sldId id="281" r:id="rId3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9" d="100"/>
          <a:sy n="69" d="100"/>
        </p:scale>
        <p:origin x="-1416"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DD07F9-8C80-4F85-BF85-410D608F167E}" type="datetimeFigureOut">
              <a:rPr lang="el-GR" smtClean="0"/>
              <a:pPr/>
              <a:t>6/6/2011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E2098A-004E-4FD1-82D6-00DD311E8886}"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p:nvPr>
        </p:nvSpPr>
        <p:spPr>
          <a:xfrm>
            <a:off x="381000" y="4853411"/>
            <a:ext cx="8458200" cy="1222375"/>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92ECF6B2-7A9F-479A-B3C4-7C33D2FB909D}" type="datetime1">
              <a:rPr lang="el-GR" smtClean="0"/>
              <a:pPr/>
              <a:t>6/6/2011</a:t>
            </a:fld>
            <a:endParaRPr lang="el-GR"/>
          </a:p>
        </p:txBody>
      </p:sp>
      <p:sp>
        <p:nvSpPr>
          <p:cNvPr id="2" name="1 - Θέση υποσέλιδου"/>
          <p:cNvSpPr>
            <a:spLocks noGrp="1"/>
          </p:cNvSpPr>
          <p:nvPr>
            <p:ph type="ftr" sz="quarter" idx="11"/>
          </p:nvPr>
        </p:nvSpPr>
        <p:spPr/>
        <p:txBody>
          <a:bodyPr/>
          <a:lstStyle/>
          <a:p>
            <a:endParaRPr lang="el-GR"/>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691206DF-229A-4AF5-98CC-140B5035E68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5605A0B6-388F-4D24-A715-EF7A339A8D9B}" type="datetime1">
              <a:rPr lang="el-GR" smtClean="0"/>
              <a:pPr/>
              <a:t>6/6/2011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91206DF-229A-4AF5-98CC-140B5035E68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9CD0A22E-335D-4AED-A420-AEC559139AFF}" type="datetime1">
              <a:rPr lang="el-GR" smtClean="0"/>
              <a:pPr/>
              <a:t>6/6/2011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91206DF-229A-4AF5-98CC-140B5035E68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0538550A-37C0-423A-8A7C-59BA4D115A70}" type="datetime1">
              <a:rPr lang="el-GR" smtClean="0"/>
              <a:pPr/>
              <a:t>6/6/2011</a:t>
            </a:fld>
            <a:endParaRPr lang="el-GR"/>
          </a:p>
        </p:txBody>
      </p:sp>
      <p:sp>
        <p:nvSpPr>
          <p:cNvPr id="19" name="18 - Θέση υποσέλιδου"/>
          <p:cNvSpPr>
            <a:spLocks noGrp="1"/>
          </p:cNvSpPr>
          <p:nvPr>
            <p:ph type="ftr" sz="quarter" idx="11"/>
          </p:nvPr>
        </p:nvSpPr>
        <p:spPr>
          <a:xfrm>
            <a:off x="3581400" y="76200"/>
            <a:ext cx="2895600" cy="288925"/>
          </a:xfrm>
        </p:spPr>
        <p:txBody>
          <a:bodyPr/>
          <a:lstStyle/>
          <a:p>
            <a:endParaRPr lang="el-GR"/>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691206DF-229A-4AF5-98CC-140B5035E68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2E53EC89-C8A5-488E-A393-D19C7D43771D}" type="datetime1">
              <a:rPr lang="el-GR" smtClean="0"/>
              <a:pPr/>
              <a:t>6/6/2011</a:t>
            </a:fld>
            <a:endParaRPr lang="el-GR"/>
          </a:p>
        </p:txBody>
      </p:sp>
      <p:sp>
        <p:nvSpPr>
          <p:cNvPr id="11" name="10 - Θέση υποσέλιδου"/>
          <p:cNvSpPr>
            <a:spLocks noGrp="1"/>
          </p:cNvSpPr>
          <p:nvPr>
            <p:ph type="ftr" sz="quarter" idx="11"/>
          </p:nvPr>
        </p:nvSpPr>
        <p:spPr/>
        <p:txBody>
          <a:bodyPr/>
          <a:lstStyle/>
          <a:p>
            <a:endParaRPr lang="el-GR"/>
          </a:p>
        </p:txBody>
      </p:sp>
      <p:sp>
        <p:nvSpPr>
          <p:cNvPr id="16" name="15 - Θέση αριθμού διαφάνειας"/>
          <p:cNvSpPr>
            <a:spLocks noGrp="1"/>
          </p:cNvSpPr>
          <p:nvPr>
            <p:ph type="sldNum" sz="quarter" idx="12"/>
          </p:nvPr>
        </p:nvSpPr>
        <p:spPr/>
        <p:txBody>
          <a:bodyPr/>
          <a:lstStyle/>
          <a:p>
            <a:fld id="{691206DF-229A-4AF5-98CC-140B5035E68F}" type="slidenum">
              <a:rPr lang="el-GR" smtClean="0"/>
              <a:pPr/>
              <a:t>‹#›</a:t>
            </a:fld>
            <a:endParaRPr lang="el-GR"/>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fld id="{C256C6B1-045E-427E-9BF5-591400B9A7AF}" type="datetime1">
              <a:rPr lang="el-GR" smtClean="0"/>
              <a:pPr/>
              <a:t>6/6/2011</a:t>
            </a:fld>
            <a:endParaRPr lang="el-GR"/>
          </a:p>
        </p:txBody>
      </p:sp>
      <p:sp>
        <p:nvSpPr>
          <p:cNvPr id="10" name="9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691206DF-229A-4AF5-98CC-140B5035E68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fld id="{8A971D50-95DB-417B-8AC0-7A2A5D200F6D}" type="datetime1">
              <a:rPr lang="el-GR" smtClean="0"/>
              <a:pPr/>
              <a:t>6/6/2011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691206DF-229A-4AF5-98CC-140B5035E68F}" type="slidenum">
              <a:rPr lang="el-GR" smtClean="0"/>
              <a:pPr/>
              <a:t>‹#›</a:t>
            </a:fld>
            <a:endParaRPr lang="el-GR"/>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9C503374-12F2-4FBA-9354-C21CBC9EFC35}" type="datetime1">
              <a:rPr lang="el-GR" smtClean="0"/>
              <a:pPr/>
              <a:t>6/6/2011</a:t>
            </a:fld>
            <a:endParaRPr lang="el-GR"/>
          </a:p>
        </p:txBody>
      </p:sp>
      <p:sp>
        <p:nvSpPr>
          <p:cNvPr id="21" name="20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91206DF-229A-4AF5-98CC-140B5035E68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A31D5FF1-DA67-4ABB-9A5B-FDA097053860}" type="datetime1">
              <a:rPr lang="el-GR" smtClean="0"/>
              <a:pPr/>
              <a:t>6/6/2011</a:t>
            </a:fld>
            <a:endParaRPr lang="el-GR"/>
          </a:p>
        </p:txBody>
      </p:sp>
      <p:sp>
        <p:nvSpPr>
          <p:cNvPr id="24" name="23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91206DF-229A-4AF5-98CC-140B5035E68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F068460B-A7FB-42FE-B0A2-3470417C5FEC}" type="datetime1">
              <a:rPr lang="el-GR" smtClean="0"/>
              <a:pPr/>
              <a:t>6/6/2011</a:t>
            </a:fld>
            <a:endParaRPr lang="el-GR"/>
          </a:p>
        </p:txBody>
      </p:sp>
      <p:sp>
        <p:nvSpPr>
          <p:cNvPr id="29" name="28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91206DF-229A-4AF5-98CC-140B5035E68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8F29B9F7-FEB9-42E5-8A8F-DC4E96636177}" type="datetime1">
              <a:rPr lang="el-GR" smtClean="0"/>
              <a:pPr/>
              <a:t>6/6/2011</a:t>
            </a:fld>
            <a:endParaRPr lang="el-GR"/>
          </a:p>
        </p:txBody>
      </p:sp>
      <p:sp>
        <p:nvSpPr>
          <p:cNvPr id="5" name="4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691206DF-229A-4AF5-98CC-140B5035E68F}" type="slidenum">
              <a:rPr lang="el-GR" smtClean="0"/>
              <a:pPr/>
              <a:t>‹#›</a:t>
            </a:fld>
            <a:endParaRPr lang="el-GR"/>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ED4485D-7475-45A0-B486-D9AE9EEBD2E1}" type="datetime1">
              <a:rPr lang="el-GR" smtClean="0"/>
              <a:pPr/>
              <a:t>6/6/2011</a:t>
            </a:fld>
            <a:endParaRPr lang="el-GR"/>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91206DF-229A-4AF5-98CC-140B5035E68F}" type="slidenum">
              <a:rPr lang="el-GR" smtClean="0"/>
              <a:pPr/>
              <a:t>‹#›</a:t>
            </a:fld>
            <a:endParaRPr lang="el-GR"/>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en.wikipedia.org/wiki/Cloud_condensation_nuclei" TargetMode="External"/><Relationship Id="rId3" Type="http://schemas.openxmlformats.org/officeDocument/2006/relationships/hyperlink" Target="http://www.atmosphere.mpg.de/enid/1__What_happens_in_clouds_/-_Cloud_chemistry_td.html" TargetMode="External"/><Relationship Id="rId7" Type="http://schemas.openxmlformats.org/officeDocument/2006/relationships/hyperlink" Target="http://www.agu.org/pubs/crossref/1998/98JD00979.shtml" TargetMode="External"/><Relationship Id="rId2" Type="http://schemas.openxmlformats.org/officeDocument/2006/relationships/hyperlink" Target="http://calipsooutreach.hamptonu.edu/pbl/pbl02-clouds.html" TargetMode="External"/><Relationship Id="rId1" Type="http://schemas.openxmlformats.org/officeDocument/2006/relationships/slideLayout" Target="../slideLayouts/slideLayout2.xml"/><Relationship Id="rId6" Type="http://schemas.openxmlformats.org/officeDocument/2006/relationships/hyperlink" Target="http://journals.ametsoc.org/doi/abs/10.1175/JAM2492.1" TargetMode="External"/><Relationship Id="rId5" Type="http://schemas.openxmlformats.org/officeDocument/2006/relationships/hyperlink" Target="http://www.publish.csiro.au/?paper=EN05077" TargetMode="External"/><Relationship Id="rId4" Type="http://schemas.openxmlformats.org/officeDocument/2006/relationships/hyperlink" Target="http://www.physics4u.gr/"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1196752"/>
            <a:ext cx="7772400" cy="1872208"/>
          </a:xfrm>
        </p:spPr>
        <p:txBody>
          <a:bodyPr/>
          <a:lstStyle/>
          <a:p>
            <a:r>
              <a:rPr lang="el-GR" dirty="0" smtClean="0"/>
              <a:t>ΦΥΣΙΚΗ ΤΩΝ ΝΕΦΩΝ</a:t>
            </a:r>
            <a:br>
              <a:rPr lang="el-GR" dirty="0" smtClean="0"/>
            </a:br>
            <a:r>
              <a:rPr lang="el-GR" dirty="0" smtClean="0">
                <a:latin typeface="Cambria" pitchFamily="18" charset="0"/>
              </a:rPr>
              <a:t>ΕΦΑΡΜΟΓΗ</a:t>
            </a:r>
            <a:r>
              <a:rPr lang="el-GR" dirty="0" smtClean="0"/>
              <a:t> ΣΤΑ </a:t>
            </a:r>
            <a:r>
              <a:rPr lang="en-US" dirty="0" smtClean="0"/>
              <a:t>CCN</a:t>
            </a:r>
            <a:endParaRPr lang="el-GR" dirty="0"/>
          </a:p>
        </p:txBody>
      </p:sp>
      <p:sp>
        <p:nvSpPr>
          <p:cNvPr id="3" name="2 - Υπότιτλος"/>
          <p:cNvSpPr>
            <a:spLocks noGrp="1"/>
          </p:cNvSpPr>
          <p:nvPr>
            <p:ph type="subTitle" idx="1"/>
          </p:nvPr>
        </p:nvSpPr>
        <p:spPr>
          <a:xfrm>
            <a:off x="539552" y="4437112"/>
            <a:ext cx="8280920" cy="1752600"/>
          </a:xfrm>
        </p:spPr>
        <p:txBody>
          <a:bodyPr>
            <a:normAutofit/>
          </a:bodyPr>
          <a:lstStyle/>
          <a:p>
            <a:r>
              <a:rPr lang="el-GR" dirty="0" smtClean="0">
                <a:latin typeface="Cambria" pitchFamily="18" charset="0"/>
              </a:rPr>
              <a:t>ΑΡΓΥΡΟΠΟΥΛΟΣ   ΧΑΡΑΛΑΜΠΟΣ   09104150</a:t>
            </a:r>
          </a:p>
          <a:p>
            <a:r>
              <a:rPr lang="el-GR" dirty="0" smtClean="0">
                <a:latin typeface="Cambria" pitchFamily="18" charset="0"/>
              </a:rPr>
              <a:t>ΥΠ. ΔΙΔΑΣΚΩΝ: ΠΑΠΑΓΙΑΝΝΗΣ ΑΛΕΞΑΝΔΡΟΣ</a:t>
            </a:r>
            <a:endParaRPr lang="en-US" dirty="0" smtClean="0">
              <a:latin typeface="Cambria" pitchFamily="18" charset="0"/>
            </a:endParaRPr>
          </a:p>
          <a:p>
            <a:r>
              <a:rPr lang="el-GR" dirty="0" smtClean="0">
                <a:latin typeface="Cambria" pitchFamily="18" charset="0"/>
              </a:rPr>
              <a:t>ΗΜΕΡ/ΝΙΑ ΠΑΡΟΥΣΙΑΣΗΣ :10/05/2011</a:t>
            </a:r>
            <a:endParaRPr lang="el-GR" dirty="0">
              <a:latin typeface="Cambria" pitchFamily="18" charset="0"/>
            </a:endParaRPr>
          </a:p>
        </p:txBody>
      </p:sp>
      <p:sp>
        <p:nvSpPr>
          <p:cNvPr id="4" name="3 - Θέση αριθμού διαφάνειας"/>
          <p:cNvSpPr>
            <a:spLocks noGrp="1"/>
          </p:cNvSpPr>
          <p:nvPr>
            <p:ph type="sldNum" sz="quarter" idx="12"/>
          </p:nvPr>
        </p:nvSpPr>
        <p:spPr/>
        <p:txBody>
          <a:bodyPr/>
          <a:lstStyle/>
          <a:p>
            <a:endParaRPr lang="el-GR" dirty="0"/>
          </a:p>
        </p:txBody>
      </p:sp>
    </p:spTree>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404664"/>
            <a:ext cx="8964488" cy="1223392"/>
          </a:xfrm>
        </p:spPr>
        <p:txBody>
          <a:bodyPr>
            <a:normAutofit/>
          </a:bodyPr>
          <a:lstStyle/>
          <a:p>
            <a:r>
              <a:rPr lang="el-GR" sz="3200" dirty="0" smtClean="0"/>
              <a:t>ΑΝΑΛΥΣΗ ΤΟΥ ΤΡΟΠΟΥ ΔΗΜΙΟΥΡΓΙΑΣ ΤΟΥ ΝΕΦΟΥΣ</a:t>
            </a:r>
            <a:endParaRPr lang="el-GR" sz="3200" dirty="0"/>
          </a:p>
        </p:txBody>
      </p:sp>
      <p:sp>
        <p:nvSpPr>
          <p:cNvPr id="3" name="2 - Θέση περιεχομένου"/>
          <p:cNvSpPr>
            <a:spLocks noGrp="1"/>
          </p:cNvSpPr>
          <p:nvPr>
            <p:ph idx="1"/>
          </p:nvPr>
        </p:nvSpPr>
        <p:spPr>
          <a:xfrm>
            <a:off x="179512" y="1484784"/>
            <a:ext cx="8964488" cy="5184576"/>
          </a:xfrm>
        </p:spPr>
        <p:txBody>
          <a:bodyPr>
            <a:normAutofit fontScale="92500" lnSpcReduction="10000"/>
          </a:bodyPr>
          <a:lstStyle/>
          <a:p>
            <a:r>
              <a:rPr lang="el-GR" u="sng" dirty="0" smtClean="0"/>
              <a:t>Η δημιουργία του </a:t>
            </a:r>
            <a:r>
              <a:rPr lang="el-GR" u="sng" dirty="0" smtClean="0"/>
              <a:t>νέφους</a:t>
            </a:r>
            <a:endParaRPr lang="el-GR" dirty="0" smtClean="0"/>
          </a:p>
          <a:p>
            <a:pPr>
              <a:buNone/>
            </a:pPr>
            <a:r>
              <a:rPr lang="el-GR" dirty="0" smtClean="0"/>
              <a:t>   Τα σύννεφα δεν είναι ένα αδρανές μίγμα σταγονιδίων ύδατος (ή κρυστάλλων πάγου) και μορίων. Όταν ο αέρας διαποτίζεται με την υγρασία, ο υδρατμός αλλάζει τις φάσεις σε υγρό ύδωρ. Η διαδικασία της συμπύκνωσης των υδρατμών ξεκινά με την συγκέντρωσή τους γύρω από πυρήνες συμπύκνωσης σύννεφων- </a:t>
            </a:r>
            <a:r>
              <a:rPr lang="en-US" dirty="0" smtClean="0"/>
              <a:t>CCN</a:t>
            </a:r>
            <a:r>
              <a:rPr lang="el-GR" dirty="0" smtClean="0"/>
              <a:t> (ιόντα, μόρια ατμοσφαιρικού κονιορτού και άλλα σωματίδια).</a:t>
            </a:r>
          </a:p>
          <a:p>
            <a:pPr>
              <a:buNone/>
            </a:pPr>
            <a:r>
              <a:rPr lang="el-GR" dirty="0" smtClean="0"/>
              <a:t>   Ο υδρατμός συλλέγεται από τα μόρια αυτά στην ατμόσφαιρα, τα οποία αποκαλούνται </a:t>
            </a:r>
            <a:r>
              <a:rPr lang="en-US" dirty="0" smtClean="0"/>
              <a:t>CCN</a:t>
            </a:r>
            <a:r>
              <a:rPr lang="el-GR" dirty="0" smtClean="0"/>
              <a:t>.</a:t>
            </a:r>
          </a:p>
          <a:p>
            <a:pPr>
              <a:buNone/>
            </a:pPr>
            <a:endParaRPr lang="el-GR" dirty="0" smtClean="0"/>
          </a:p>
        </p:txBody>
      </p:sp>
      <p:sp>
        <p:nvSpPr>
          <p:cNvPr id="4" name="3 - Θέση αριθμού διαφάνειας"/>
          <p:cNvSpPr>
            <a:spLocks noGrp="1"/>
          </p:cNvSpPr>
          <p:nvPr>
            <p:ph type="sldNum" sz="quarter" idx="12"/>
          </p:nvPr>
        </p:nvSpPr>
        <p:spPr/>
        <p:txBody>
          <a:bodyPr/>
          <a:lstStyle/>
          <a:p>
            <a:fld id="{691206DF-229A-4AF5-98CC-140B5035E68F}" type="slidenum">
              <a:rPr lang="el-GR" smtClean="0"/>
              <a:pPr/>
              <a:t>10</a:t>
            </a:fld>
            <a:endParaRPr lang="el-GR" dirty="0"/>
          </a:p>
        </p:txBody>
      </p:sp>
    </p:spTree>
  </p:cSld>
  <p:clrMapOvr>
    <a:masterClrMapping/>
  </p:clrMapOvr>
  <p:transition>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980728"/>
            <a:ext cx="8496944" cy="5616624"/>
          </a:xfrm>
        </p:spPr>
        <p:txBody>
          <a:bodyPr>
            <a:normAutofit fontScale="85000" lnSpcReduction="10000"/>
          </a:bodyPr>
          <a:lstStyle/>
          <a:p>
            <a:pPr>
              <a:buNone/>
            </a:pPr>
            <a:r>
              <a:rPr lang="el-GR" dirty="0" smtClean="0"/>
              <a:t>   Οι υδροσταγόνες που σχηματίζονται με αυτό τον τρόπο υπόκεινται σε κινήσεις μέσα στο νέφος και σε μια διαλογή, που έχει ως αποτέλεσμα ωα συσσωρεύονται οι βαρύτερες προς τα κάτω μέχρι να πέσουν στη γη.</a:t>
            </a:r>
          </a:p>
          <a:p>
            <a:pPr>
              <a:buNone/>
            </a:pPr>
            <a:r>
              <a:rPr lang="el-GR" dirty="0" smtClean="0"/>
              <a:t>    Υπάρχουν πολλοί διαφορετικοί τύποι ατμοσφαιρικών μορίων που μπορούν να ενεργήσουν ως </a:t>
            </a:r>
            <a:r>
              <a:rPr lang="en-US" dirty="0" smtClean="0"/>
              <a:t>CCN</a:t>
            </a:r>
            <a:r>
              <a:rPr lang="el-GR" dirty="0" smtClean="0"/>
              <a:t>. Η προέλευσή τους μπορεί να είναι είτε από τη φύση είτε από ανθρωπογενή δραστηριότητα. Τα μόρια μπορεί να αποτελούνται από τη σκόνη, τον άργιλο, την αιθάλη από δασικές πυρκαγιές, το άλας της θάλασσας, από τον ωκεάνιο ψεκασμό των κυμάτων, την αιθάλη από τις καπνοδόχους εργοστασίων, το θειικό άλας από τη ηφαιστειακή δραστηριότητα και το φυτοπλαγκτόν.</a:t>
            </a:r>
            <a:endParaRPr lang="el-GR" dirty="0"/>
          </a:p>
        </p:txBody>
      </p:sp>
      <p:sp>
        <p:nvSpPr>
          <p:cNvPr id="4" name="3 - Θέση αριθμού διαφάνειας"/>
          <p:cNvSpPr>
            <a:spLocks noGrp="1"/>
          </p:cNvSpPr>
          <p:nvPr>
            <p:ph type="sldNum" sz="quarter" idx="12"/>
          </p:nvPr>
        </p:nvSpPr>
        <p:spPr/>
        <p:txBody>
          <a:bodyPr/>
          <a:lstStyle/>
          <a:p>
            <a:fld id="{691206DF-229A-4AF5-98CC-140B5035E68F}" type="slidenum">
              <a:rPr lang="el-GR" smtClean="0"/>
              <a:pPr/>
              <a:t>11</a:t>
            </a:fld>
            <a:endParaRPr lang="el-GR" dirty="0"/>
          </a:p>
        </p:txBody>
      </p:sp>
    </p:spTree>
  </p:cSld>
  <p:clrMapOvr>
    <a:masterClrMapping/>
  </p:clrMapOvr>
  <p:transition>
    <p:blind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1124744"/>
            <a:ext cx="8686800" cy="5400600"/>
          </a:xfrm>
        </p:spPr>
        <p:txBody>
          <a:bodyPr>
            <a:normAutofit fontScale="92500" lnSpcReduction="20000"/>
          </a:bodyPr>
          <a:lstStyle/>
          <a:p>
            <a:pPr>
              <a:buNone/>
            </a:pPr>
            <a:r>
              <a:rPr lang="el-GR" dirty="0" smtClean="0"/>
              <a:t>    Η δυνατότητα αυτών των διαφορετικών τύπων μορίων για να διαμορφώσει τα σταγονίδια σύννεφα, ποικίλλει ανάλογα με το μέγεθός τους και επίσης την ακριβή σύνθεσή τους, δεδομένου ότι οι υγροσκοπικές ιδιότητες αυτών των συστατικών είναι πολύ διαφορετικές. Για παράδειγμα το θειικό άλας και το άλας της θάλασσας απορροφούν πιο εύκολα το ύδωρ, ενώ η αιθάλη και ο οργανικός άνθρακας και τα ορυκτά μόρια όχι. Αυτό γίνεται πιο περίπλοκο από το γεγονός ότι πολλά από τα χημικά είδη μπορούν να αναμειχθούν μέσα στα μόρια, όπως π.χ. το θειικό άλας και ο οργανικός άνθρακας.</a:t>
            </a:r>
            <a:endParaRPr lang="el-GR" dirty="0"/>
          </a:p>
        </p:txBody>
      </p:sp>
      <p:sp>
        <p:nvSpPr>
          <p:cNvPr id="4" name="3 - Θέση αριθμού διαφάνειας"/>
          <p:cNvSpPr>
            <a:spLocks noGrp="1"/>
          </p:cNvSpPr>
          <p:nvPr>
            <p:ph type="sldNum" sz="quarter" idx="12"/>
          </p:nvPr>
        </p:nvSpPr>
        <p:spPr/>
        <p:txBody>
          <a:bodyPr/>
          <a:lstStyle/>
          <a:p>
            <a:fld id="{691206DF-229A-4AF5-98CC-140B5035E68F}" type="slidenum">
              <a:rPr lang="el-GR" smtClean="0"/>
              <a:pPr/>
              <a:t>12</a:t>
            </a:fld>
            <a:endParaRPr lang="el-GR" dirty="0"/>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691206DF-229A-4AF5-98CC-140B5035E68F}" type="slidenum">
              <a:rPr lang="el-GR" smtClean="0"/>
              <a:pPr/>
              <a:t>13</a:t>
            </a:fld>
            <a:endParaRPr lang="el-G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28592"/>
            <a:ext cx="9109701" cy="6886592"/>
          </a:xfrm>
          <a:prstGeom prst="rect">
            <a:avLst/>
          </a:prstGeom>
          <a:noFill/>
          <a:ln w="9525">
            <a:noFill/>
            <a:miter lim="800000"/>
            <a:headEnd/>
            <a:tailEnd/>
          </a:ln>
        </p:spPr>
      </p:pic>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1052736"/>
            <a:ext cx="8686800" cy="5099397"/>
          </a:xfrm>
        </p:spPr>
        <p:txBody>
          <a:bodyPr>
            <a:normAutofit fontScale="92500" lnSpcReduction="20000"/>
          </a:bodyPr>
          <a:lstStyle/>
          <a:p>
            <a:pPr>
              <a:buNone/>
            </a:pPr>
            <a:r>
              <a:rPr lang="el-GR" dirty="0" smtClean="0"/>
              <a:t>   Οι μελέτες έχουν δείξει ότι οι περισσότεροι από αυτούς τους πυρήνες είναι αερολύματα θειικού άλατος που προέρχονται και από ανθρωπογενές και από φυσικό περιβάλλον. Οι ανθρωπογενείς εκπομπές εξουσιάζουν τον σφαιρικό προϋπολογισμό θείου. Οι φυσικές εκπομπές θείου είναι ακόμα ένα σημαντικό μέρος (30-100%) των συνολικών εκπομπών θείου στα τροπικά γεωγραφικά πλάτη του βόρειου ημισφαιρίου και σε όλες τις ζώνες γεωγραφικού πλάτους του νότιου ημισφαιρίου. Επίσης και τα οργανικά αερολύματα διαδραματίζουν ένα βασικό ρόλο στο σχηματισμό φυτρών σύννεφων.</a:t>
            </a:r>
            <a:endParaRPr lang="el-GR" dirty="0"/>
          </a:p>
        </p:txBody>
      </p:sp>
      <p:sp>
        <p:nvSpPr>
          <p:cNvPr id="4" name="3 - Θέση αριθμού διαφάνειας"/>
          <p:cNvSpPr>
            <a:spLocks noGrp="1"/>
          </p:cNvSpPr>
          <p:nvPr>
            <p:ph type="sldNum" sz="quarter" idx="12"/>
          </p:nvPr>
        </p:nvSpPr>
        <p:spPr/>
        <p:txBody>
          <a:bodyPr/>
          <a:lstStyle/>
          <a:p>
            <a:fld id="{691206DF-229A-4AF5-98CC-140B5035E68F}" type="slidenum">
              <a:rPr lang="el-GR" smtClean="0"/>
              <a:pPr/>
              <a:t>14</a:t>
            </a:fld>
            <a:endParaRPr lang="el-GR" dirty="0"/>
          </a:p>
        </p:txBody>
      </p:sp>
    </p:spTree>
  </p:cSld>
  <p:clrMapOvr>
    <a:masterClrMapping/>
  </p:clrMapOvr>
  <p:transition>
    <p:spli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04800" y="1124744"/>
            <a:ext cx="8686800" cy="5472608"/>
          </a:xfrm>
        </p:spPr>
        <p:txBody>
          <a:bodyPr>
            <a:normAutofit fontScale="92500" lnSpcReduction="10000"/>
          </a:bodyPr>
          <a:lstStyle/>
          <a:p>
            <a:pPr>
              <a:buNone/>
            </a:pPr>
            <a:r>
              <a:rPr lang="el-GR" dirty="0" smtClean="0"/>
              <a:t>    Η εισαγωγή των ανθρώπινων παραχθέντων αερολυμάτων στην ατμόσφαιρα αυξάνει τον αριθμό μορίων διαθέσιμων για να γίνει </a:t>
            </a:r>
            <a:r>
              <a:rPr lang="en-US" dirty="0" smtClean="0"/>
              <a:t>CCN</a:t>
            </a:r>
            <a:r>
              <a:rPr lang="el-GR" dirty="0" smtClean="0"/>
              <a:t>. Κατά συνέπεια στις περιοχές που επηρεάζονται από τους ανθρωπογενείς ρίπους, τα οργανικά αερολύματα μπορούν να διαδραματίσουν έναν τόσο σημαντικό ρόλο όσο τα αερολύματα θειικού άλατος στον καθορισμό της επίδρασης κλίματος των σύννεφων. Επομένως, τα σύννεφα έχουν πιο πολλά και μικρότερα σταγονίδια ύδατος, τα οποία αυξάνουν την </a:t>
            </a:r>
            <a:r>
              <a:rPr lang="el-GR" dirty="0" err="1" smtClean="0"/>
              <a:t>αντανακλαστικότητα</a:t>
            </a:r>
            <a:r>
              <a:rPr lang="el-GR" dirty="0" smtClean="0"/>
              <a:t> του σύννεφου και κάνει τα σταγονίδια ύδατος να διαρκούν περισσότερο.</a:t>
            </a:r>
            <a:endParaRPr lang="el-GR" dirty="0"/>
          </a:p>
        </p:txBody>
      </p:sp>
      <p:sp>
        <p:nvSpPr>
          <p:cNvPr id="4" name="3 - Θέση αριθμού διαφάνειας"/>
          <p:cNvSpPr>
            <a:spLocks noGrp="1"/>
          </p:cNvSpPr>
          <p:nvPr>
            <p:ph type="sldNum" sz="quarter" idx="12"/>
          </p:nvPr>
        </p:nvSpPr>
        <p:spPr/>
        <p:txBody>
          <a:bodyPr/>
          <a:lstStyle/>
          <a:p>
            <a:fld id="{691206DF-229A-4AF5-98CC-140B5035E68F}" type="slidenum">
              <a:rPr lang="el-GR" smtClean="0"/>
              <a:pPr/>
              <a:t>15</a:t>
            </a:fld>
            <a:endParaRPr lang="el-GR"/>
          </a:p>
        </p:txBody>
      </p:sp>
    </p:spTree>
  </p:cSld>
  <p:clrMapOvr>
    <a:masterClrMapping/>
  </p:clrMapOvr>
  <p:transition>
    <p:cut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620688"/>
            <a:ext cx="8686800" cy="838200"/>
          </a:xfrm>
        </p:spPr>
        <p:txBody>
          <a:bodyPr>
            <a:noAutofit/>
          </a:bodyPr>
          <a:lstStyle/>
          <a:p>
            <a:r>
              <a:rPr lang="el-GR" sz="3200" dirty="0" smtClean="0"/>
              <a:t>ΚΑΤΗΓΟΡΙΕΣ ΝΕΦΩΝ- ΚΡΙΤΗΡΙΑ</a:t>
            </a:r>
            <a:r>
              <a:rPr lang="el-GR" sz="3200" dirty="0" smtClean="0"/>
              <a:t/>
            </a:r>
            <a:br>
              <a:rPr lang="el-GR" sz="3200" dirty="0" smtClean="0"/>
            </a:br>
            <a:endParaRPr lang="el-GR" sz="3200" dirty="0"/>
          </a:p>
        </p:txBody>
      </p:sp>
      <p:sp>
        <p:nvSpPr>
          <p:cNvPr id="3" name="2 - Θέση περιεχομένου"/>
          <p:cNvSpPr>
            <a:spLocks noGrp="1"/>
          </p:cNvSpPr>
          <p:nvPr>
            <p:ph idx="1"/>
          </p:nvPr>
        </p:nvSpPr>
        <p:spPr>
          <a:xfrm>
            <a:off x="251520" y="1844824"/>
            <a:ext cx="8686800" cy="4523333"/>
          </a:xfrm>
        </p:spPr>
        <p:txBody>
          <a:bodyPr/>
          <a:lstStyle/>
          <a:p>
            <a:pPr>
              <a:buNone/>
            </a:pPr>
            <a:r>
              <a:rPr lang="el-GR" dirty="0" smtClean="0"/>
              <a:t>     Τα σύννεφα ταξινομούνται με βάση:</a:t>
            </a:r>
          </a:p>
          <a:p>
            <a:pPr marL="571500" indent="-571500">
              <a:buSzPct val="75000"/>
              <a:buFont typeface="+mj-lt"/>
              <a:buAutoNum type="arabicPeriod"/>
            </a:pPr>
            <a:r>
              <a:rPr lang="el-GR" dirty="0" smtClean="0"/>
              <a:t>τον τρόπο σχηματισμού </a:t>
            </a:r>
          </a:p>
          <a:p>
            <a:pPr marL="571500" indent="-571500">
              <a:buSzPct val="75000"/>
              <a:buFont typeface="+mj-lt"/>
              <a:buAutoNum type="arabicPeriod"/>
            </a:pPr>
            <a:r>
              <a:rPr lang="el-GR" dirty="0" smtClean="0"/>
              <a:t>το ύψος που βρίσκονται</a:t>
            </a:r>
            <a:endParaRPr lang="el-GR" dirty="0"/>
          </a:p>
        </p:txBody>
      </p:sp>
      <p:sp>
        <p:nvSpPr>
          <p:cNvPr id="4" name="3 - Θέση αριθμού διαφάνειας"/>
          <p:cNvSpPr>
            <a:spLocks noGrp="1"/>
          </p:cNvSpPr>
          <p:nvPr>
            <p:ph type="sldNum" sz="quarter" idx="12"/>
          </p:nvPr>
        </p:nvSpPr>
        <p:spPr/>
        <p:txBody>
          <a:bodyPr/>
          <a:lstStyle/>
          <a:p>
            <a:fld id="{691206DF-229A-4AF5-98CC-140B5035E68F}" type="slidenum">
              <a:rPr lang="el-GR" smtClean="0"/>
              <a:pPr/>
              <a:t>16</a:t>
            </a:fld>
            <a:endParaRPr lang="el-GR"/>
          </a:p>
        </p:txBody>
      </p:sp>
    </p:spTree>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04800" y="476672"/>
            <a:ext cx="8686800" cy="5603453"/>
          </a:xfrm>
        </p:spPr>
        <p:txBody>
          <a:bodyPr/>
          <a:lstStyle/>
          <a:p>
            <a:r>
              <a:rPr lang="el-GR" dirty="0" smtClean="0"/>
              <a:t>Ως προς τον τρόπο σχηματισμού</a:t>
            </a:r>
          </a:p>
          <a:p>
            <a:endParaRPr lang="el-GR" dirty="0" smtClean="0"/>
          </a:p>
          <a:p>
            <a:pPr marL="514350" indent="-514350">
              <a:buFont typeface="+mj-lt"/>
              <a:buAutoNum type="arabicPeriod"/>
            </a:pPr>
            <a:r>
              <a:rPr lang="el-GR" u="sng" dirty="0" smtClean="0"/>
              <a:t>σωρείτες</a:t>
            </a:r>
            <a:r>
              <a:rPr lang="el-GR" dirty="0" smtClean="0"/>
              <a:t> : χαρακτηρίζονται όλα εκείνα που έχουν μορφή σωρού. Σχηματίζονται όταν ο υγρός αέρας αναγκάζεται να ανυψωθεί γρήγορα.</a:t>
            </a:r>
          </a:p>
          <a:p>
            <a:pPr marL="514350" indent="-514350">
              <a:buFont typeface="+mj-lt"/>
              <a:buAutoNum type="arabicPeriod"/>
            </a:pPr>
            <a:r>
              <a:rPr lang="el-GR" u="sng" dirty="0" smtClean="0"/>
              <a:t>στρώματα</a:t>
            </a:r>
            <a:r>
              <a:rPr lang="el-GR" dirty="0" smtClean="0"/>
              <a:t>: έχουν μορφή στρώματος. Σχηματίζονται όταν ο υγρός αέρας ανυψώνεται με μικρότερη ταχύτητα από ότι συμβαίνει στους σωρείτες</a:t>
            </a:r>
            <a:endParaRPr lang="el-GR" dirty="0"/>
          </a:p>
        </p:txBody>
      </p:sp>
      <p:sp>
        <p:nvSpPr>
          <p:cNvPr id="4" name="3 - Θέση αριθμού διαφάνειας"/>
          <p:cNvSpPr>
            <a:spLocks noGrp="1"/>
          </p:cNvSpPr>
          <p:nvPr>
            <p:ph type="sldNum" sz="quarter" idx="12"/>
          </p:nvPr>
        </p:nvSpPr>
        <p:spPr/>
        <p:txBody>
          <a:bodyPr/>
          <a:lstStyle/>
          <a:p>
            <a:fld id="{691206DF-229A-4AF5-98CC-140B5035E68F}" type="slidenum">
              <a:rPr lang="el-GR" smtClean="0"/>
              <a:pPr/>
              <a:t>17</a:t>
            </a:fld>
            <a:endParaRPr lang="el-GR"/>
          </a:p>
        </p:txBody>
      </p:sp>
    </p:spTree>
  </p:cSld>
  <p:clrMapOvr>
    <a:masterClrMapping/>
  </p:clrMapOvr>
  <p:transition>
    <p:wipe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04800" y="404664"/>
            <a:ext cx="8686800" cy="6120680"/>
          </a:xfrm>
        </p:spPr>
        <p:txBody>
          <a:bodyPr>
            <a:normAutofit fontScale="92500" lnSpcReduction="20000"/>
          </a:bodyPr>
          <a:lstStyle/>
          <a:p>
            <a:r>
              <a:rPr lang="el-GR" dirty="0" smtClean="0"/>
              <a:t>Ως προς το ύψος:</a:t>
            </a:r>
          </a:p>
          <a:p>
            <a:pPr>
              <a:buNone/>
            </a:pPr>
            <a:endParaRPr lang="el-GR" dirty="0" smtClean="0"/>
          </a:p>
          <a:p>
            <a:pPr marL="514350" indent="-514350">
              <a:buFont typeface="+mj-lt"/>
              <a:buAutoNum type="arabicPeriod"/>
            </a:pPr>
            <a:r>
              <a:rPr lang="el-GR" u="sng" dirty="0" smtClean="0"/>
              <a:t>ανώτερα νέφη</a:t>
            </a:r>
            <a:r>
              <a:rPr lang="el-GR" dirty="0" smtClean="0"/>
              <a:t> : σχηματίζονται σε ύψος 6,000 έως 12,000 μέτρα και αποτελούνται από πολύ λεπτούς παγοκρυστάλλους. Ανήκουν οι θύσανοι, οι θυσανοσωρείτες και θυσανοστρώματα.</a:t>
            </a:r>
          </a:p>
          <a:p>
            <a:pPr marL="514350" indent="-514350">
              <a:buFont typeface="+mj-lt"/>
              <a:buAutoNum type="arabicPeriod"/>
            </a:pPr>
            <a:r>
              <a:rPr lang="el-GR" u="sng" dirty="0" smtClean="0"/>
              <a:t>μέσα νέφη</a:t>
            </a:r>
            <a:r>
              <a:rPr lang="el-GR" dirty="0" smtClean="0"/>
              <a:t> : σχηματίζονται σε ύψος 3,000 μέτρα. Αποτελούνται μόνο από υδροσταγονίδια. Ανήκουν οι υψισωρείτες και τα υψιστρώματα.</a:t>
            </a:r>
          </a:p>
          <a:p>
            <a:pPr marL="514350" indent="-514350">
              <a:buFont typeface="+mj-lt"/>
              <a:buAutoNum type="arabicPeriod"/>
            </a:pPr>
            <a:r>
              <a:rPr lang="el-GR" u="sng" dirty="0" smtClean="0"/>
              <a:t>κατώτερα νέφη </a:t>
            </a:r>
            <a:r>
              <a:rPr lang="el-GR" dirty="0" smtClean="0"/>
              <a:t>: σχηματίζονται σε ύψος 2,500 μέτρα και ανήκουν τα στρώματα, τα μελανοστρώματα και οι στρωματοσωρείτες. </a:t>
            </a:r>
          </a:p>
          <a:p>
            <a:pPr marL="514350" indent="-514350">
              <a:buFont typeface="+mj-lt"/>
              <a:buAutoNum type="arabicPeriod"/>
            </a:pPr>
            <a:r>
              <a:rPr lang="el-GR" u="sng" dirty="0" smtClean="0"/>
              <a:t>νέφη ανοδικών ρευμάτων </a:t>
            </a:r>
            <a:r>
              <a:rPr lang="el-GR" dirty="0" smtClean="0"/>
              <a:t>: ανήκουν οι σωρείτες και σωρειτομελανίες. </a:t>
            </a:r>
          </a:p>
          <a:p>
            <a:pPr marL="514350" indent="-514350">
              <a:buFont typeface="+mj-lt"/>
              <a:buAutoNum type="arabicPeriod"/>
            </a:pPr>
            <a:endParaRPr lang="el-GR" dirty="0"/>
          </a:p>
        </p:txBody>
      </p:sp>
      <p:sp>
        <p:nvSpPr>
          <p:cNvPr id="4" name="3 - Θέση αριθμού διαφάνειας"/>
          <p:cNvSpPr>
            <a:spLocks noGrp="1"/>
          </p:cNvSpPr>
          <p:nvPr>
            <p:ph type="sldNum" sz="quarter" idx="12"/>
          </p:nvPr>
        </p:nvSpPr>
        <p:spPr/>
        <p:txBody>
          <a:bodyPr/>
          <a:lstStyle/>
          <a:p>
            <a:fld id="{691206DF-229A-4AF5-98CC-140B5035E68F}" type="slidenum">
              <a:rPr lang="el-GR" smtClean="0"/>
              <a:pPr/>
              <a:t>18</a:t>
            </a:fld>
            <a:endParaRPr lang="el-GR"/>
          </a:p>
        </p:txBody>
      </p:sp>
    </p:spTree>
  </p:cSld>
  <p:clrMapOvr>
    <a:masterClrMapping/>
  </p:clrMapOvr>
  <p:transition>
    <p:strips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691206DF-229A-4AF5-98CC-140B5035E68F}" type="slidenum">
              <a:rPr lang="el-GR" smtClean="0"/>
              <a:pPr/>
              <a:t>19</a:t>
            </a:fld>
            <a:endParaRPr lang="el-GR"/>
          </a:p>
        </p:txBody>
      </p:sp>
      <p:pic>
        <p:nvPicPr>
          <p:cNvPr id="2050" name="Picture 2"/>
          <p:cNvPicPr>
            <a:picLocks noChangeAspect="1" noChangeArrowheads="1"/>
          </p:cNvPicPr>
          <p:nvPr/>
        </p:nvPicPr>
        <p:blipFill>
          <a:blip r:embed="rId2" cstate="print"/>
          <a:srcRect/>
          <a:stretch>
            <a:fillRect/>
          </a:stretch>
        </p:blipFill>
        <p:spPr bwMode="auto">
          <a:xfrm>
            <a:off x="-1" y="0"/>
            <a:ext cx="3096669" cy="68580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059831" y="0"/>
            <a:ext cx="3456385" cy="68580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6516216" y="0"/>
            <a:ext cx="2627784" cy="6858000"/>
          </a:xfrm>
          <a:prstGeom prst="rect">
            <a:avLst/>
          </a:prstGeom>
          <a:noFill/>
          <a:ln w="9525">
            <a:noFill/>
            <a:miter lim="800000"/>
            <a:headEnd/>
            <a:tailEnd/>
          </a:ln>
        </p:spPr>
      </p:pic>
    </p:spTree>
  </p:cSld>
  <p:clrMapOvr>
    <a:masterClrMapping/>
  </p:clrMapOvr>
  <p:transition>
    <p:wheel spokes="8"/>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t>ΠΕΡΙΕΧΟΜΕΝΑ</a:t>
            </a:r>
            <a:endParaRPr lang="el-GR" sz="4000" dirty="0"/>
          </a:p>
        </p:txBody>
      </p:sp>
      <p:sp>
        <p:nvSpPr>
          <p:cNvPr id="3" name="2 - Θέση περιεχομένου"/>
          <p:cNvSpPr>
            <a:spLocks noGrp="1"/>
          </p:cNvSpPr>
          <p:nvPr>
            <p:ph idx="1"/>
          </p:nvPr>
        </p:nvSpPr>
        <p:spPr>
          <a:xfrm>
            <a:off x="179512" y="1412776"/>
            <a:ext cx="8784976" cy="5187206"/>
          </a:xfrm>
        </p:spPr>
        <p:txBody>
          <a:bodyPr>
            <a:normAutofit/>
          </a:bodyPr>
          <a:lstStyle/>
          <a:p>
            <a:pPr>
              <a:buNone/>
            </a:pPr>
            <a:r>
              <a:rPr lang="el-GR" sz="2800" dirty="0" smtClean="0"/>
              <a:t>ΕΙΣΑΓΩΓΗ</a:t>
            </a:r>
          </a:p>
          <a:p>
            <a:pPr>
              <a:buNone/>
            </a:pPr>
            <a:r>
              <a:rPr lang="el-GR" sz="2800" dirty="0" smtClean="0"/>
              <a:t>      </a:t>
            </a:r>
          </a:p>
          <a:p>
            <a:pPr>
              <a:buNone/>
            </a:pPr>
            <a:r>
              <a:rPr lang="el-GR" sz="2800" dirty="0" smtClean="0"/>
              <a:t>ΑΛΛΗΛΕΞΑΡΤΗΣΗ </a:t>
            </a:r>
            <a:r>
              <a:rPr lang="el-GR" sz="2800" dirty="0" smtClean="0"/>
              <a:t>ΝΕΡΟΥ- </a:t>
            </a:r>
            <a:r>
              <a:rPr lang="el-GR" sz="2800" dirty="0" smtClean="0"/>
              <a:t>ΝΕΦΟΥΣ: ΓΕΝΙΚΑ ΓΙΑ ΤΟ ΝΕΡΟ</a:t>
            </a:r>
            <a:endParaRPr lang="el-GR" sz="2800" dirty="0" smtClean="0"/>
          </a:p>
          <a:p>
            <a:pPr>
              <a:buNone/>
            </a:pPr>
            <a:r>
              <a:rPr lang="el-GR" sz="2800" dirty="0" smtClean="0"/>
              <a:t>ΥΔΡΟΛΟΓΙΚΟΣ </a:t>
            </a:r>
            <a:r>
              <a:rPr lang="el-GR" sz="2800" dirty="0" smtClean="0"/>
              <a:t>ΚΥΚΛΟΣ</a:t>
            </a:r>
          </a:p>
          <a:p>
            <a:pPr>
              <a:buNone/>
            </a:pPr>
            <a:r>
              <a:rPr lang="el-GR" sz="2800" dirty="0" smtClean="0"/>
              <a:t>ΟΡΙΣΜΟΣ </a:t>
            </a:r>
            <a:r>
              <a:rPr lang="el-GR" sz="2800" dirty="0" smtClean="0"/>
              <a:t>ΤΟΥ ΝΕΦΟΥΣ</a:t>
            </a:r>
          </a:p>
          <a:p>
            <a:pPr>
              <a:buNone/>
            </a:pPr>
            <a:endParaRPr lang="el-GR" sz="2800" dirty="0" smtClean="0"/>
          </a:p>
          <a:p>
            <a:pPr>
              <a:buNone/>
            </a:pPr>
            <a:r>
              <a:rPr lang="en-US" sz="2800" dirty="0" smtClean="0"/>
              <a:t>CCN </a:t>
            </a:r>
            <a:r>
              <a:rPr lang="el-GR" sz="2800" dirty="0" smtClean="0"/>
              <a:t> </a:t>
            </a:r>
            <a:r>
              <a:rPr lang="el-GR" sz="2800" dirty="0" smtClean="0"/>
              <a:t>ΣΥΣΤΗΜΑΤΑ</a:t>
            </a:r>
          </a:p>
          <a:p>
            <a:pPr>
              <a:buNone/>
            </a:pPr>
            <a:r>
              <a:rPr lang="el-GR" sz="2800" dirty="0" smtClean="0"/>
              <a:t>ΑΝΑΛΥΣΗ </a:t>
            </a:r>
            <a:r>
              <a:rPr lang="el-GR" sz="2800" dirty="0" smtClean="0"/>
              <a:t>ΤΟΥ ΤΡΟΠΟΥ ΔΗΜΙΟΥΡΓΙΑΣ ΤΟΥ ΝΕΦΟΥΣ</a:t>
            </a:r>
          </a:p>
          <a:p>
            <a:pPr>
              <a:buNone/>
            </a:pPr>
            <a:endParaRPr lang="el-GR" sz="3000" dirty="0" smtClean="0"/>
          </a:p>
          <a:p>
            <a:pPr>
              <a:buNone/>
            </a:pPr>
            <a:endParaRPr lang="el-GR" sz="3300" dirty="0" smtClean="0"/>
          </a:p>
          <a:p>
            <a:pPr>
              <a:buNone/>
            </a:pPr>
            <a:endParaRPr lang="el-GR" sz="3300" dirty="0" smtClean="0"/>
          </a:p>
          <a:p>
            <a:pPr>
              <a:buNone/>
            </a:pPr>
            <a:endParaRPr lang="el-GR" dirty="0" smtClean="0"/>
          </a:p>
          <a:p>
            <a:pPr>
              <a:buNone/>
            </a:pPr>
            <a:endParaRPr lang="el-GR" dirty="0"/>
          </a:p>
        </p:txBody>
      </p:sp>
      <p:sp>
        <p:nvSpPr>
          <p:cNvPr id="5" name="4 - Θέση αριθμού διαφάνειας"/>
          <p:cNvSpPr>
            <a:spLocks noGrp="1"/>
          </p:cNvSpPr>
          <p:nvPr>
            <p:ph type="sldNum" sz="quarter" idx="12"/>
          </p:nvPr>
        </p:nvSpPr>
        <p:spPr/>
        <p:txBody>
          <a:bodyPr/>
          <a:lstStyle/>
          <a:p>
            <a:fld id="{691206DF-229A-4AF5-98CC-140B5035E68F}" type="slidenum">
              <a:rPr lang="el-GR" smtClean="0"/>
              <a:pPr/>
              <a:t>2</a:t>
            </a:fld>
            <a:endParaRPr lang="el-GR" dirty="0"/>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404664"/>
            <a:ext cx="8686800" cy="838200"/>
          </a:xfrm>
        </p:spPr>
        <p:txBody>
          <a:bodyPr>
            <a:normAutofit/>
          </a:bodyPr>
          <a:lstStyle/>
          <a:p>
            <a:r>
              <a:rPr lang="el-GR" sz="3200" dirty="0" smtClean="0"/>
              <a:t>ΧΡΗΣΙΜΟΤΗΤΑ ΥΠΑΡΞΗΣ ΝΕΦΩΝ</a:t>
            </a:r>
            <a:endParaRPr lang="el-GR" sz="3200" dirty="0"/>
          </a:p>
        </p:txBody>
      </p:sp>
      <p:sp>
        <p:nvSpPr>
          <p:cNvPr id="3" name="2 - Θέση περιεχομένου"/>
          <p:cNvSpPr>
            <a:spLocks noGrp="1"/>
          </p:cNvSpPr>
          <p:nvPr>
            <p:ph idx="1"/>
          </p:nvPr>
        </p:nvSpPr>
        <p:spPr>
          <a:xfrm>
            <a:off x="179512" y="1412776"/>
            <a:ext cx="8964488" cy="5256584"/>
          </a:xfrm>
        </p:spPr>
        <p:txBody>
          <a:bodyPr>
            <a:normAutofit fontScale="77500" lnSpcReduction="20000"/>
          </a:bodyPr>
          <a:lstStyle/>
          <a:p>
            <a:pPr marL="514350" indent="-514350"/>
            <a:r>
              <a:rPr lang="el-GR" u="sng" dirty="0" smtClean="0"/>
              <a:t>Χρησιμότητα </a:t>
            </a:r>
            <a:r>
              <a:rPr lang="el-GR" u="sng" dirty="0" smtClean="0"/>
              <a:t>νεφών</a:t>
            </a:r>
            <a:endParaRPr lang="el-GR" u="sng" dirty="0" smtClean="0"/>
          </a:p>
          <a:p>
            <a:pPr marL="514350" indent="-514350">
              <a:buFont typeface="+mj-lt"/>
              <a:buAutoNum type="arabicPeriod"/>
            </a:pPr>
            <a:r>
              <a:rPr lang="el-GR" dirty="0" smtClean="0"/>
              <a:t>Το σύννεφο ως κομμάτι του υδρολογικού κύκλου, είναι χρήσιμο για την παραγωγή νερού.</a:t>
            </a:r>
          </a:p>
          <a:p>
            <a:pPr marL="514350" indent="-514350">
              <a:buFont typeface="+mj-lt"/>
              <a:buAutoNum type="arabicPeriod"/>
            </a:pPr>
            <a:r>
              <a:rPr lang="el-GR" dirty="0" smtClean="0"/>
              <a:t>Βοηθά στην πρόγνωση καιρού. Αν και έχουν μικρή σημασία, γενικά πάντως, τα στρωματόμορφα νέφη συνοδεύονται από έντονα καιρικά φαινόμενα και άστατο καιρό.</a:t>
            </a:r>
          </a:p>
          <a:p>
            <a:pPr marL="514350" indent="-514350">
              <a:buFont typeface="+mj-lt"/>
              <a:buAutoNum type="arabicPeriod"/>
            </a:pPr>
            <a:r>
              <a:rPr lang="el-GR" dirty="0" smtClean="0"/>
              <a:t>Έχουν μεγάλη σημασία για την αεροπορία.</a:t>
            </a:r>
          </a:p>
          <a:p>
            <a:pPr marL="514350" indent="-514350">
              <a:buFont typeface="+mj-lt"/>
              <a:buAutoNum type="arabicPeriod"/>
            </a:pPr>
            <a:r>
              <a:rPr lang="el-GR" dirty="0" smtClean="0"/>
              <a:t>Παίζουν σημαντικό ρόλο στον προϋπολογισμό της γήινης ενέργειας. Πιο συγκεκριμένα, μπορούν να έχουν μια επιρροή θέρμανσης ή ψύξης, ψύξη γιατί απεικονίζουν το φως του ηλίου πίσω στο διάστημα και θέρμανσης γιατί μπορούν να απορροφήσουν τη θερμότητα που ακτινοβολείται από την επιφάνεια της γης, ώστε να της αποτρέπει να δραπετεύσει στο διάστημα. Τα σύννεφα είναι υπεύθυνα για τα 2/3 της πλανητικής αντανάκλασης.</a:t>
            </a:r>
          </a:p>
          <a:p>
            <a:pPr marL="514350" indent="-514350">
              <a:buFont typeface="+mj-lt"/>
              <a:buAutoNum type="arabicPeriod"/>
            </a:pPr>
            <a:endParaRPr lang="el-GR" dirty="0" smtClean="0"/>
          </a:p>
        </p:txBody>
      </p:sp>
      <p:sp>
        <p:nvSpPr>
          <p:cNvPr id="4" name="3 - Θέση αριθμού διαφάνειας"/>
          <p:cNvSpPr>
            <a:spLocks noGrp="1"/>
          </p:cNvSpPr>
          <p:nvPr>
            <p:ph type="sldNum" sz="quarter" idx="12"/>
          </p:nvPr>
        </p:nvSpPr>
        <p:spPr/>
        <p:txBody>
          <a:bodyPr/>
          <a:lstStyle/>
          <a:p>
            <a:fld id="{691206DF-229A-4AF5-98CC-140B5035E68F}" type="slidenum">
              <a:rPr lang="el-GR" smtClean="0"/>
              <a:pPr/>
              <a:t>20</a:t>
            </a:fld>
            <a:endParaRPr lang="el-GR"/>
          </a:p>
        </p:txBody>
      </p:sp>
    </p:spTree>
  </p:cSld>
  <p:clrMapOvr>
    <a:masterClrMapping/>
  </p:clrMapOvr>
  <p:transition>
    <p:split orient="vert"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ΑΡΝΗΤΙΚΕΣ ΕΠΙΔΡΑΣΕΙΣ ΣΤΗ ΦΥΣΗ</a:t>
            </a:r>
            <a:endParaRPr lang="el-GR" sz="3200" dirty="0"/>
          </a:p>
        </p:txBody>
      </p:sp>
      <p:sp>
        <p:nvSpPr>
          <p:cNvPr id="3" name="2 - Θέση περιεχομένου"/>
          <p:cNvSpPr>
            <a:spLocks noGrp="1"/>
          </p:cNvSpPr>
          <p:nvPr>
            <p:ph idx="1"/>
          </p:nvPr>
        </p:nvSpPr>
        <p:spPr>
          <a:xfrm>
            <a:off x="304800" y="1412776"/>
            <a:ext cx="8686800" cy="4968552"/>
          </a:xfrm>
        </p:spPr>
        <p:txBody>
          <a:bodyPr>
            <a:normAutofit lnSpcReduction="10000"/>
          </a:bodyPr>
          <a:lstStyle/>
          <a:p>
            <a:r>
              <a:rPr lang="el-GR" u="sng" dirty="0" smtClean="0"/>
              <a:t>Αρνητικές επιδράσεις στη φύση</a:t>
            </a:r>
            <a:endParaRPr lang="el-GR" dirty="0" smtClean="0"/>
          </a:p>
          <a:p>
            <a:pPr marL="514350" indent="-514350">
              <a:buFont typeface="+mj-lt"/>
              <a:buAutoNum type="arabicPeriod"/>
            </a:pPr>
            <a:r>
              <a:rPr lang="el-GR" dirty="0" smtClean="0"/>
              <a:t>Ο αριθμός και ο τύπος των </a:t>
            </a:r>
            <a:r>
              <a:rPr lang="en-US" dirty="0" smtClean="0"/>
              <a:t>CCN</a:t>
            </a:r>
            <a:r>
              <a:rPr lang="el-GR" dirty="0" smtClean="0"/>
              <a:t> μπορούν να έχουν επιπτώσεις στη διάρκεια ζωής και στις ιδιότητες της ακτινοβολίας των σύννεφων καθώς επίσης και στον αριθμό τους. Αυτό έχει ως συνέπεια την επίδραση του κλίματος. Υπάρχει επίσης μία σκέψη ότι η ηλιακή μεταβολή μπορεί να έχει επιπτώσεις στις ιδιότητες των σύννεφων μέσω των </a:t>
            </a:r>
            <a:r>
              <a:rPr lang="en-US" dirty="0" smtClean="0"/>
              <a:t>CCN</a:t>
            </a:r>
            <a:r>
              <a:rPr lang="el-GR" dirty="0" smtClean="0"/>
              <a:t> άρα και στο κλίμα. </a:t>
            </a:r>
          </a:p>
        </p:txBody>
      </p:sp>
      <p:sp>
        <p:nvSpPr>
          <p:cNvPr id="4" name="3 - Θέση αριθμού διαφάνειας"/>
          <p:cNvSpPr>
            <a:spLocks noGrp="1"/>
          </p:cNvSpPr>
          <p:nvPr>
            <p:ph type="sldNum" sz="quarter" idx="12"/>
          </p:nvPr>
        </p:nvSpPr>
        <p:spPr/>
        <p:txBody>
          <a:bodyPr/>
          <a:lstStyle/>
          <a:p>
            <a:fld id="{691206DF-229A-4AF5-98CC-140B5035E68F}" type="slidenum">
              <a:rPr lang="el-GR" smtClean="0"/>
              <a:pPr/>
              <a:t>21</a:t>
            </a:fld>
            <a:endParaRPr lang="el-GR"/>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04800" y="1196752"/>
            <a:ext cx="8686800" cy="5328592"/>
          </a:xfrm>
        </p:spPr>
        <p:txBody>
          <a:bodyPr>
            <a:normAutofit fontScale="92500"/>
          </a:bodyPr>
          <a:lstStyle/>
          <a:p>
            <a:pPr marL="514350" indent="-514350">
              <a:buFont typeface="+mj-lt"/>
              <a:buAutoNum type="arabicPeriod" startAt="2"/>
            </a:pPr>
            <a:r>
              <a:rPr lang="el-GR" dirty="0" smtClean="0"/>
              <a:t>Σύμφωνα με τον κ. Γιώργο Κάλλο (καθηγητής εργαστηρίου Μετεωρολογίας του Πανεπιστημίου Αθηνών), στα στρώματα της ατμόσφαιρας με αυξημένη σκόνη παρατηρείται τοπική θέρμανση. Επομένως, δεν ευνοείται η συμπύκνωση και η δημιουργία βροχοφόρων νεφών. Κατά δεύτερο λόγο, τα σωματίδια της σκόνης σε συνδυασμό με τα υδροσταγονίδια δημιουργούν θόλωση που εμποδίζει την ηλιακή ακτινοβολία να φτάσει στο έδαφος, μειώνοντας έτσι τη θερμοκρασία στην επιφάνεια του εδάφους.  </a:t>
            </a:r>
            <a:endParaRPr lang="el-GR" dirty="0"/>
          </a:p>
        </p:txBody>
      </p:sp>
      <p:sp>
        <p:nvSpPr>
          <p:cNvPr id="4" name="3 - Θέση αριθμού διαφάνειας"/>
          <p:cNvSpPr>
            <a:spLocks noGrp="1"/>
          </p:cNvSpPr>
          <p:nvPr>
            <p:ph type="sldNum" sz="quarter" idx="12"/>
          </p:nvPr>
        </p:nvSpPr>
        <p:spPr/>
        <p:txBody>
          <a:bodyPr/>
          <a:lstStyle/>
          <a:p>
            <a:fld id="{691206DF-229A-4AF5-98CC-140B5035E68F}" type="slidenum">
              <a:rPr lang="el-GR" smtClean="0"/>
              <a:pPr/>
              <a:t>22</a:t>
            </a:fld>
            <a:endParaRPr lang="el-GR"/>
          </a:p>
        </p:txBody>
      </p:sp>
    </p:spTree>
  </p:cSld>
  <p:clrMapOvr>
    <a:masterClrMapping/>
  </p:clrMapOvr>
  <p:transition>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1124744"/>
            <a:ext cx="8686800" cy="5472608"/>
          </a:xfrm>
        </p:spPr>
        <p:txBody>
          <a:bodyPr/>
          <a:lstStyle/>
          <a:p>
            <a:r>
              <a:rPr lang="en-US" dirty="0" smtClean="0"/>
              <a:t> </a:t>
            </a:r>
            <a:r>
              <a:rPr lang="el-GR" u="sng" dirty="0" smtClean="0"/>
              <a:t>Δημιουργία όξινης βροχής</a:t>
            </a:r>
          </a:p>
          <a:p>
            <a:pPr>
              <a:buNone/>
            </a:pPr>
            <a:r>
              <a:rPr lang="el-GR" dirty="0" smtClean="0"/>
              <a:t>    Η όξινη βροχή διαμορφώνεται από τα οξείδια του θείου και του αζώτου όταν αυτά αντιδρούν με την υγρασία στην ατμόσφαιρα. Η όξινη βροχή έχει συνήθως ένα </a:t>
            </a:r>
            <a:r>
              <a:rPr lang="en-US" dirty="0" smtClean="0"/>
              <a:t>ph</a:t>
            </a:r>
            <a:r>
              <a:rPr lang="el-GR" dirty="0" smtClean="0"/>
              <a:t> λιγότερο από 5,6. Η όξινη βροχή μπορεί να βλάψει το οικοσύστημα σοβαρά, αλλά και ανθρώπινα δημιουργήματα όπως τα κτίρια, οι γέφυρες και τα γλυπτά.  </a:t>
            </a:r>
            <a:endParaRPr lang="el-GR" dirty="0"/>
          </a:p>
        </p:txBody>
      </p:sp>
      <p:sp>
        <p:nvSpPr>
          <p:cNvPr id="4" name="3 - Θέση αριθμού διαφάνειας"/>
          <p:cNvSpPr>
            <a:spLocks noGrp="1"/>
          </p:cNvSpPr>
          <p:nvPr>
            <p:ph type="sldNum" sz="quarter" idx="12"/>
          </p:nvPr>
        </p:nvSpPr>
        <p:spPr/>
        <p:txBody>
          <a:bodyPr/>
          <a:lstStyle/>
          <a:p>
            <a:fld id="{691206DF-229A-4AF5-98CC-140B5035E68F}" type="slidenum">
              <a:rPr lang="el-GR" smtClean="0"/>
              <a:pPr/>
              <a:t>23</a:t>
            </a:fld>
            <a:endParaRPr lang="el-GR"/>
          </a:p>
        </p:txBody>
      </p:sp>
    </p:spTree>
  </p:cSld>
  <p:clrMapOvr>
    <a:masterClrMapping/>
  </p:clrMapOvr>
  <p:transition>
    <p:push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691206DF-229A-4AF5-98CC-140B5035E68F}" type="slidenum">
              <a:rPr lang="el-GR" smtClean="0"/>
              <a:pPr/>
              <a:t>24</a:t>
            </a:fld>
            <a:endParaRPr lang="el-GR"/>
          </a:p>
        </p:txBody>
      </p:sp>
      <p:pic>
        <p:nvPicPr>
          <p:cNvPr id="1026" name="Picture 2"/>
          <p:cNvPicPr>
            <a:picLocks noChangeAspect="1" noChangeArrowheads="1"/>
          </p:cNvPicPr>
          <p:nvPr/>
        </p:nvPicPr>
        <p:blipFill>
          <a:blip r:embed="rId2" cstate="print"/>
          <a:srcRect/>
          <a:stretch>
            <a:fillRect/>
          </a:stretch>
        </p:blipFill>
        <p:spPr bwMode="auto">
          <a:xfrm>
            <a:off x="0" y="0"/>
            <a:ext cx="9143999" cy="6876142"/>
          </a:xfrm>
          <a:prstGeom prst="rect">
            <a:avLst/>
          </a:prstGeom>
          <a:noFill/>
          <a:ln w="9525">
            <a:noFill/>
            <a:miter lim="800000"/>
            <a:headEnd/>
            <a:tailEnd/>
          </a:ln>
        </p:spPr>
      </p:pic>
    </p:spTree>
  </p:cSld>
  <p:clrMapOvr>
    <a:masterClrMapping/>
  </p:clrMapOvr>
  <p:transition>
    <p:cover dir="l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ΠΑΡΑΔΕΙΓΜΑ </a:t>
            </a:r>
            <a:r>
              <a:rPr lang="el-GR" dirty="0" smtClean="0"/>
              <a:t>ΑΡΝΗΤΙΚΩΝ ΕΠΙΔΡΑΣΕΩΝ</a:t>
            </a:r>
            <a:endParaRPr lang="el-GR" dirty="0"/>
          </a:p>
        </p:txBody>
      </p:sp>
      <p:sp>
        <p:nvSpPr>
          <p:cNvPr id="3" name="2 - Θέση περιεχομένου"/>
          <p:cNvSpPr>
            <a:spLocks noGrp="1"/>
          </p:cNvSpPr>
          <p:nvPr>
            <p:ph idx="1"/>
          </p:nvPr>
        </p:nvSpPr>
        <p:spPr>
          <a:xfrm>
            <a:off x="251520" y="1412776"/>
            <a:ext cx="8712968" cy="5040560"/>
          </a:xfrm>
        </p:spPr>
        <p:txBody>
          <a:bodyPr>
            <a:normAutofit fontScale="92500" lnSpcReduction="10000"/>
          </a:bodyPr>
          <a:lstStyle/>
          <a:p>
            <a:r>
              <a:rPr lang="en-US" u="sng" dirty="0" smtClean="0"/>
              <a:t>Brown cloud</a:t>
            </a:r>
          </a:p>
          <a:p>
            <a:pPr>
              <a:buNone/>
            </a:pPr>
            <a:r>
              <a:rPr lang="el-GR" dirty="0" smtClean="0"/>
              <a:t>    Το Ασιατικό καφετί σύννεφο είναι ένα στρώμα της ατμοσφαιρικής ρύπανσης που καλύπτει τα μέρη της Ν. Ασίας, δηλαδή το Βόρειο Ινδικό Ωκεανό, την Ινδία και το Πακιστάν. Κάνει την εμφάνισή του κάθε έτος μεταξύ μηνών Ιανουαρίου- Μαρτίου. </a:t>
            </a:r>
          </a:p>
          <a:p>
            <a:pPr>
              <a:buNone/>
            </a:pPr>
            <a:r>
              <a:rPr lang="el-GR" dirty="0" smtClean="0"/>
              <a:t>    Δημιουργείται από μια σειρά αερομεταφερόμενων μορίων και ρίπων (από αυτοκίνητα, εργοστάσια κλπ.). Συνδέεται με το χειμερινό μουσώνα κατά τη διάρκεια του οποίου δεν υπάρχει καμία βροχή για να πλύνει τους ρίπους από τον αέρα.</a:t>
            </a:r>
            <a:endParaRPr lang="el-GR" dirty="0"/>
          </a:p>
        </p:txBody>
      </p:sp>
      <p:sp>
        <p:nvSpPr>
          <p:cNvPr id="4" name="3 - Θέση αριθμού διαφάνειας"/>
          <p:cNvSpPr>
            <a:spLocks noGrp="1"/>
          </p:cNvSpPr>
          <p:nvPr>
            <p:ph type="sldNum" sz="quarter" idx="12"/>
          </p:nvPr>
        </p:nvSpPr>
        <p:spPr/>
        <p:txBody>
          <a:bodyPr/>
          <a:lstStyle/>
          <a:p>
            <a:fld id="{691206DF-229A-4AF5-98CC-140B5035E68F}" type="slidenum">
              <a:rPr lang="el-GR" smtClean="0"/>
              <a:pPr/>
              <a:t>25</a:t>
            </a:fld>
            <a:endParaRPr lang="el-GR"/>
          </a:p>
        </p:txBody>
      </p:sp>
    </p:spTree>
  </p:cSld>
  <p:clrMapOvr>
    <a:masterClrMapping/>
  </p:clrMapOvr>
  <p:transition>
    <p:circl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691206DF-229A-4AF5-98CC-140B5035E68F}" type="slidenum">
              <a:rPr lang="el-GR" smtClean="0"/>
              <a:pPr/>
              <a:t>26</a:t>
            </a:fld>
            <a:endParaRPr lang="el-GR"/>
          </a:p>
        </p:txBody>
      </p:sp>
      <p:pic>
        <p:nvPicPr>
          <p:cNvPr id="2050" name="Picture 2"/>
          <p:cNvPicPr>
            <a:picLocks noChangeAspect="1" noChangeArrowheads="1"/>
          </p:cNvPicPr>
          <p:nvPr/>
        </p:nvPicPr>
        <p:blipFill>
          <a:blip r:embed="rId2" cstate="print"/>
          <a:srcRect/>
          <a:stretch>
            <a:fillRect/>
          </a:stretch>
        </p:blipFill>
        <p:spPr bwMode="auto">
          <a:xfrm>
            <a:off x="-1" y="0"/>
            <a:ext cx="9144001" cy="6858000"/>
          </a:xfrm>
          <a:prstGeom prst="rect">
            <a:avLst/>
          </a:prstGeom>
          <a:noFill/>
          <a:ln w="9525">
            <a:noFill/>
            <a:miter lim="800000"/>
            <a:headEnd/>
            <a:tailEnd/>
          </a:ln>
        </p:spPr>
      </p:pic>
    </p:spTree>
  </p:cSld>
  <p:clrMapOvr>
    <a:masterClrMapping/>
  </p:clrMapOvr>
  <p:transition>
    <p:checke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692696"/>
            <a:ext cx="9144000" cy="6165304"/>
          </a:xfrm>
        </p:spPr>
        <p:txBody>
          <a:bodyPr>
            <a:normAutofit fontScale="85000" lnSpcReduction="20000"/>
          </a:bodyPr>
          <a:lstStyle/>
          <a:p>
            <a:pPr>
              <a:buNone/>
            </a:pPr>
            <a:r>
              <a:rPr lang="el-GR" dirty="0" smtClean="0"/>
              <a:t>Το καφετί σύννεφο επιδρά αρνητικά σε:</a:t>
            </a:r>
          </a:p>
          <a:p>
            <a:pPr marL="514350" indent="-514350">
              <a:buFont typeface="+mj-lt"/>
              <a:buAutoNum type="arabicPeriod"/>
            </a:pPr>
            <a:r>
              <a:rPr lang="el-GR" u="sng" dirty="0" smtClean="0"/>
              <a:t>Υγεία:</a:t>
            </a:r>
            <a:r>
              <a:rPr lang="el-GR" dirty="0" smtClean="0"/>
              <a:t>  δύο εκατομμύρια άνθρωποι πεθαίνουν κάθε έτος στην Ινδία.</a:t>
            </a:r>
          </a:p>
          <a:p>
            <a:pPr marL="514350" indent="-514350">
              <a:buFont typeface="+mj-lt"/>
              <a:buAutoNum type="arabicPeriod"/>
            </a:pPr>
            <a:r>
              <a:rPr lang="el-GR" u="sng" dirty="0" smtClean="0"/>
              <a:t>Βροχοπτώσεις:</a:t>
            </a:r>
            <a:r>
              <a:rPr lang="el-GR" dirty="0" smtClean="0"/>
              <a:t> προκαλεί αλλαγές των σχεδίων βροχοπτώσεων (αποδυναμώνει τον Ινδικό μουσώνα και δημιουργεί ξηρασία στη Βόρεια Κίνα και πλημμύρες στη Νότια).</a:t>
            </a:r>
          </a:p>
          <a:p>
            <a:pPr marL="514350" indent="-514350">
              <a:buFont typeface="+mj-lt"/>
              <a:buAutoNum type="arabicPeriod"/>
            </a:pPr>
            <a:r>
              <a:rPr lang="el-GR" u="sng" dirty="0" smtClean="0"/>
              <a:t>Παγετώνες:</a:t>
            </a:r>
            <a:r>
              <a:rPr lang="el-GR" dirty="0" smtClean="0"/>
              <a:t> προκαλεί υποχώρηση παγετώνων στην Ινδία. Η αιτία αποδίδεται στις αυξανόμενες θερμοκρασίες αέρα που προσφέρονται στις ανυψωμένες περιοχές που προκαλείται από μια συνδυασμένη επίδραση θέρμανσης των αερίων του θερμοκηπίου(διοξείδιο του άνθρακα, μεθάνιο, νιτρώδες οξείδιο) και το Ασιατικό σύννεφο. </a:t>
            </a:r>
          </a:p>
          <a:p>
            <a:pPr marL="514350" indent="-514350">
              <a:buFont typeface="+mj-lt"/>
              <a:buAutoNum type="arabicPeriod"/>
            </a:pPr>
            <a:r>
              <a:rPr lang="el-GR" u="sng" dirty="0" smtClean="0"/>
              <a:t>Στα πολικά καλύμματα πάγου:</a:t>
            </a:r>
            <a:r>
              <a:rPr lang="el-GR" dirty="0" smtClean="0"/>
              <a:t> ο μαύρος άνθρακας (αιθάλη) που περιέχεται στο καφετί σύννεφο είναι τρεις φορές αποτελεσματικότερος από το διοξείδιο του άνθρακα στο να λιώνει πολικούς πάγους και χιόνι. </a:t>
            </a:r>
            <a:endParaRPr lang="el-GR" u="sng" dirty="0"/>
          </a:p>
        </p:txBody>
      </p:sp>
      <p:sp>
        <p:nvSpPr>
          <p:cNvPr id="4" name="3 - Θέση αριθμού διαφάνειας"/>
          <p:cNvSpPr>
            <a:spLocks noGrp="1"/>
          </p:cNvSpPr>
          <p:nvPr>
            <p:ph type="sldNum" sz="quarter" idx="12"/>
          </p:nvPr>
        </p:nvSpPr>
        <p:spPr/>
        <p:txBody>
          <a:bodyPr/>
          <a:lstStyle/>
          <a:p>
            <a:fld id="{691206DF-229A-4AF5-98CC-140B5035E68F}" type="slidenum">
              <a:rPr lang="el-GR" smtClean="0"/>
              <a:pPr/>
              <a:t>27</a:t>
            </a:fld>
            <a:endParaRPr lang="el-GR"/>
          </a:p>
        </p:txBody>
      </p:sp>
    </p:spTree>
  </p:cSld>
  <p:clrMapOvr>
    <a:masterClrMapping/>
  </p:clrMapOvr>
  <p:transition>
    <p:push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60648"/>
            <a:ext cx="8686800" cy="622176"/>
          </a:xfrm>
        </p:spPr>
        <p:txBody>
          <a:bodyPr>
            <a:normAutofit fontScale="90000"/>
          </a:bodyPr>
          <a:lstStyle/>
          <a:p>
            <a:r>
              <a:rPr lang="el-GR" dirty="0" smtClean="0"/>
              <a:t/>
            </a:r>
            <a:br>
              <a:rPr lang="el-GR" dirty="0" smtClean="0"/>
            </a:br>
            <a:r>
              <a:rPr lang="el-GR" dirty="0" smtClean="0"/>
              <a:t>ΒΙΒΛΙΟΓΡΑΦΙΑ</a:t>
            </a:r>
            <a:endParaRPr lang="el-GR" dirty="0"/>
          </a:p>
        </p:txBody>
      </p:sp>
      <p:sp>
        <p:nvSpPr>
          <p:cNvPr id="3" name="2 - Θέση περιεχομένου"/>
          <p:cNvSpPr>
            <a:spLocks noGrp="1"/>
          </p:cNvSpPr>
          <p:nvPr>
            <p:ph idx="1"/>
          </p:nvPr>
        </p:nvSpPr>
        <p:spPr>
          <a:xfrm>
            <a:off x="179512" y="1745432"/>
            <a:ext cx="8640960" cy="5112568"/>
          </a:xfrm>
        </p:spPr>
        <p:txBody>
          <a:bodyPr>
            <a:normAutofit fontScale="85000" lnSpcReduction="20000"/>
          </a:bodyPr>
          <a:lstStyle/>
          <a:p>
            <a:pPr>
              <a:buNone/>
            </a:pPr>
            <a:r>
              <a:rPr lang="el-GR" u="sng" dirty="0" smtClean="0"/>
              <a:t>Ηλεκτρονική βιβλιογραφία</a:t>
            </a:r>
          </a:p>
          <a:p>
            <a:pPr marL="571500" indent="-571500">
              <a:buFont typeface="+mj-lt"/>
              <a:buAutoNum type="romanLcPeriod"/>
            </a:pPr>
            <a:r>
              <a:rPr lang="en-US" sz="3000" u="sng" dirty="0" smtClean="0">
                <a:hlinkClick r:id="rId2"/>
              </a:rPr>
              <a:t>http://calipsooutreach.hamptonu.edu/pbl/pbl02-clouds.html</a:t>
            </a:r>
            <a:endParaRPr lang="el-GR" sz="3000" u="sng" dirty="0" smtClean="0"/>
          </a:p>
          <a:p>
            <a:pPr marL="571500" indent="-571500">
              <a:buFont typeface="+mj-lt"/>
              <a:buAutoNum type="romanLcPeriod"/>
            </a:pPr>
            <a:r>
              <a:rPr lang="en-US" sz="3000" u="sng" dirty="0" smtClean="0">
                <a:hlinkClick r:id="rId3"/>
              </a:rPr>
              <a:t>http://www.atmosphere.mpg.de/enid/1__What_happens_in_clouds_/-_Cloud_chemistry_td.html</a:t>
            </a:r>
            <a:endParaRPr lang="el-GR" sz="3000" u="sng" dirty="0" smtClean="0"/>
          </a:p>
          <a:p>
            <a:pPr marL="571500" indent="-571500">
              <a:buFont typeface="+mj-lt"/>
              <a:buAutoNum type="romanLcPeriod"/>
            </a:pPr>
            <a:r>
              <a:rPr lang="en-US" sz="3000" u="sng" dirty="0" smtClean="0">
                <a:hlinkClick r:id="rId4"/>
              </a:rPr>
              <a:t>http://www.physics4u.gr/</a:t>
            </a:r>
            <a:endParaRPr lang="el-GR" sz="3000" u="sng" dirty="0" smtClean="0"/>
          </a:p>
          <a:p>
            <a:pPr marL="571500" indent="-571500">
              <a:buFont typeface="+mj-lt"/>
              <a:buAutoNum type="romanLcPeriod"/>
            </a:pPr>
            <a:r>
              <a:rPr lang="en-US" sz="3000" u="sng" dirty="0" smtClean="0">
                <a:hlinkClick r:id="rId5"/>
              </a:rPr>
              <a:t>http://www.publish.csiro.au/?paper=EN05077</a:t>
            </a:r>
            <a:endParaRPr lang="el-GR" sz="3000" u="sng" dirty="0" smtClean="0"/>
          </a:p>
          <a:p>
            <a:pPr marL="571500" indent="-571500">
              <a:buFont typeface="+mj-lt"/>
              <a:buAutoNum type="romanLcPeriod"/>
            </a:pPr>
            <a:r>
              <a:rPr lang="en-US" sz="3000" u="sng" dirty="0" smtClean="0">
                <a:hlinkClick r:id="rId6"/>
              </a:rPr>
              <a:t>http://journals.ametsoc.org/doi/abs/10.1175/JAM2492.1</a:t>
            </a:r>
            <a:endParaRPr lang="el-GR" sz="3000" u="sng" dirty="0" smtClean="0"/>
          </a:p>
          <a:p>
            <a:pPr marL="571500" indent="-571500">
              <a:buFont typeface="+mj-lt"/>
              <a:buAutoNum type="romanLcPeriod"/>
            </a:pPr>
            <a:r>
              <a:rPr lang="en-US" sz="3000" u="sng" dirty="0" smtClean="0">
                <a:hlinkClick r:id="rId7"/>
              </a:rPr>
              <a:t>http://www.agu.org/pubs/crossref/1998/98JD00979.shtml</a:t>
            </a:r>
            <a:endParaRPr lang="el-GR" sz="3000" u="sng" dirty="0" smtClean="0"/>
          </a:p>
          <a:p>
            <a:pPr marL="571500" indent="-571500">
              <a:buFont typeface="+mj-lt"/>
              <a:buAutoNum type="romanLcPeriod"/>
            </a:pPr>
            <a:r>
              <a:rPr lang="en-US" sz="3000" u="sng" dirty="0" smtClean="0">
                <a:hlinkClick r:id="rId8"/>
              </a:rPr>
              <a:t>http://en.wikipedia.org/wiki/Cloud_condensation_nuclei</a:t>
            </a:r>
            <a:endParaRPr lang="el-GR" sz="3000" u="sng" dirty="0" smtClean="0"/>
          </a:p>
          <a:p>
            <a:pPr marL="571500" indent="-571500">
              <a:buFont typeface="+mj-lt"/>
              <a:buAutoNum type="romanLcPeriod"/>
            </a:pPr>
            <a:endParaRPr lang="el-GR" sz="3000" u="sng" dirty="0" smtClean="0"/>
          </a:p>
          <a:p>
            <a:pPr marL="571500" indent="-571500">
              <a:buFont typeface="+mj-lt"/>
              <a:buAutoNum type="romanLcPeriod"/>
            </a:pPr>
            <a:endParaRPr lang="el-GR" u="sng" dirty="0" smtClean="0"/>
          </a:p>
          <a:p>
            <a:pPr marL="571500" indent="-571500">
              <a:buFont typeface="+mj-lt"/>
              <a:buAutoNum type="romanLcPeriod"/>
            </a:pPr>
            <a:endParaRPr lang="el-GR" u="sng" dirty="0" smtClean="0"/>
          </a:p>
          <a:p>
            <a:pPr marL="571500" indent="-571500">
              <a:buFont typeface="+mj-lt"/>
              <a:buAutoNum type="romanLcPeriod"/>
            </a:pPr>
            <a:endParaRPr lang="el-GR" u="sng" dirty="0" smtClean="0"/>
          </a:p>
        </p:txBody>
      </p:sp>
      <p:sp>
        <p:nvSpPr>
          <p:cNvPr id="4" name="3 - Θέση αριθμού διαφάνειας"/>
          <p:cNvSpPr>
            <a:spLocks noGrp="1"/>
          </p:cNvSpPr>
          <p:nvPr>
            <p:ph type="sldNum" sz="quarter" idx="12"/>
          </p:nvPr>
        </p:nvSpPr>
        <p:spPr/>
        <p:txBody>
          <a:bodyPr/>
          <a:lstStyle/>
          <a:p>
            <a:fld id="{691206DF-229A-4AF5-98CC-140B5035E68F}" type="slidenum">
              <a:rPr lang="el-GR" smtClean="0"/>
              <a:pPr/>
              <a:t>28</a:t>
            </a:fld>
            <a:endParaRPr lang="el-GR"/>
          </a:p>
        </p:txBody>
      </p:sp>
    </p:spTree>
  </p:cSld>
  <p:clrMapOvr>
    <a:masterClrMapping/>
  </p:clrMapOvr>
  <p:transition>
    <p:wedg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691206DF-229A-4AF5-98CC-140B5035E68F}" type="slidenum">
              <a:rPr lang="el-GR" smtClean="0"/>
              <a:pPr/>
              <a:t>29</a:t>
            </a:fld>
            <a:endParaRPr lang="el-GR"/>
          </a:p>
        </p:txBody>
      </p:sp>
      <p:pic>
        <p:nvPicPr>
          <p:cNvPr id="3074" name="Picture 2"/>
          <p:cNvPicPr>
            <a:picLocks noChangeAspect="1" noChangeArrowheads="1"/>
          </p:cNvPicPr>
          <p:nvPr/>
        </p:nvPicPr>
        <p:blipFill>
          <a:blip r:embed="rId2" cstate="print"/>
          <a:srcRect/>
          <a:stretch>
            <a:fillRect/>
          </a:stretch>
        </p:blipFill>
        <p:spPr bwMode="auto">
          <a:xfrm>
            <a:off x="1" y="0"/>
            <a:ext cx="9143999"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mb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1268760"/>
            <a:ext cx="8686800" cy="5027389"/>
          </a:xfrm>
        </p:spPr>
        <p:txBody>
          <a:bodyPr/>
          <a:lstStyle/>
          <a:p>
            <a:pPr>
              <a:buNone/>
            </a:pPr>
            <a:r>
              <a:rPr lang="el-GR" sz="2800" dirty="0" smtClean="0"/>
              <a:t>ΚΑΤΗΓΟΡΙΕΣ ΝΕΦΩΝ- </a:t>
            </a:r>
            <a:r>
              <a:rPr lang="el-GR" sz="2800" dirty="0" smtClean="0"/>
              <a:t>ΚΡΙΤΗΡΙΑ</a:t>
            </a:r>
          </a:p>
          <a:p>
            <a:pPr>
              <a:buNone/>
            </a:pPr>
            <a:r>
              <a:rPr lang="el-GR" sz="2800" dirty="0" smtClean="0"/>
              <a:t>ΧΡΗΣΙΜΟΤΗΤΑ </a:t>
            </a:r>
            <a:r>
              <a:rPr lang="el-GR" sz="2800" dirty="0" smtClean="0"/>
              <a:t>ΥΠΑΡΞΗΣ </a:t>
            </a:r>
            <a:r>
              <a:rPr lang="el-GR" sz="2800" dirty="0" smtClean="0"/>
              <a:t>ΝΕΦΩΝ</a:t>
            </a:r>
            <a:endParaRPr lang="el-GR" sz="2800" dirty="0" smtClean="0"/>
          </a:p>
          <a:p>
            <a:pPr>
              <a:buNone/>
            </a:pPr>
            <a:r>
              <a:rPr lang="el-GR" sz="2800" dirty="0" smtClean="0"/>
              <a:t>ΑΡΝΗΤΙΚΕΣ </a:t>
            </a:r>
            <a:r>
              <a:rPr lang="el-GR" sz="2800" dirty="0" smtClean="0"/>
              <a:t>ΕΠΙΔΡΑΣΕΙΣ ΣΤΗ ΦΥΣΗ</a:t>
            </a:r>
          </a:p>
          <a:p>
            <a:pPr>
              <a:buNone/>
            </a:pPr>
            <a:r>
              <a:rPr lang="el-GR" sz="2800" dirty="0" smtClean="0"/>
              <a:t>ΧΑΡΑΚΤΗΡΙΣΤΙΚΟ </a:t>
            </a:r>
            <a:r>
              <a:rPr lang="el-GR" sz="2800" dirty="0" smtClean="0"/>
              <a:t>ΠΑΡΑΔΕΙΓΜΑ</a:t>
            </a:r>
          </a:p>
          <a:p>
            <a:pPr>
              <a:buNone/>
            </a:pPr>
            <a:endParaRPr lang="el-GR" sz="2800" dirty="0" smtClean="0"/>
          </a:p>
          <a:p>
            <a:pPr>
              <a:buNone/>
            </a:pPr>
            <a:r>
              <a:rPr lang="el-GR" sz="2800" dirty="0" smtClean="0"/>
              <a:t>ΒΙΒΛΙΟΓΡΑΦΙΑ</a:t>
            </a:r>
            <a:endParaRPr lang="el-GR" sz="2800" dirty="0" smtClean="0"/>
          </a:p>
          <a:p>
            <a:pPr>
              <a:buNone/>
            </a:pPr>
            <a:endParaRPr lang="el-GR" dirty="0" smtClean="0"/>
          </a:p>
        </p:txBody>
      </p:sp>
      <p:sp>
        <p:nvSpPr>
          <p:cNvPr id="4" name="3 - Θέση αριθμού διαφάνειας"/>
          <p:cNvSpPr>
            <a:spLocks noGrp="1"/>
          </p:cNvSpPr>
          <p:nvPr>
            <p:ph type="sldNum" sz="quarter" idx="12"/>
          </p:nvPr>
        </p:nvSpPr>
        <p:spPr/>
        <p:txBody>
          <a:bodyPr/>
          <a:lstStyle/>
          <a:p>
            <a:fld id="{691206DF-229A-4AF5-98CC-140B5035E68F}" type="slidenum">
              <a:rPr lang="el-GR" smtClean="0"/>
              <a:pPr/>
              <a:t>3</a:t>
            </a:fld>
            <a:endParaRPr lang="el-GR"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ΕΙΣΑΓΩΓΗ</a:t>
            </a:r>
            <a:endParaRPr lang="el-GR" dirty="0"/>
          </a:p>
        </p:txBody>
      </p:sp>
      <p:sp>
        <p:nvSpPr>
          <p:cNvPr id="3" name="2 - Θέση περιεχομένου"/>
          <p:cNvSpPr>
            <a:spLocks noGrp="1"/>
          </p:cNvSpPr>
          <p:nvPr>
            <p:ph idx="1"/>
          </p:nvPr>
        </p:nvSpPr>
        <p:spPr>
          <a:xfrm>
            <a:off x="179512" y="1556792"/>
            <a:ext cx="8686800" cy="4755158"/>
          </a:xfrm>
        </p:spPr>
        <p:txBody>
          <a:bodyPr>
            <a:normAutofit/>
          </a:bodyPr>
          <a:lstStyle/>
          <a:p>
            <a:pPr>
              <a:buNone/>
            </a:pPr>
            <a:r>
              <a:rPr lang="el-GR" sz="2800" dirty="0" smtClean="0"/>
              <a:t>    Η εργασία αυτή έχει σκοπό να λύσει καίριες απορίες  σχετικά με την ύπαρξη των νεφών και τις επιδράσεις, θετικές ή αρνητικές, που αυτά προκαλούν στην φύση και τον άνθρωπο. </a:t>
            </a:r>
          </a:p>
          <a:p>
            <a:pPr>
              <a:buNone/>
            </a:pPr>
            <a:r>
              <a:rPr lang="el-GR" sz="2800" dirty="0" smtClean="0"/>
              <a:t>	Πιο συγκεκριμένα, μέσα από συστηματική μελέτη για τα βασικά στοιχεία που αποτελούν τα σύννεφα, προσπάθησα όσο το δυνατόν περισσότερο να εξηγήσω  τη φυσική των νεφών καθώς και την εφαρμογή τους στα </a:t>
            </a:r>
            <a:r>
              <a:rPr lang="en-US" sz="2800" dirty="0" smtClean="0"/>
              <a:t>CCN</a:t>
            </a:r>
            <a:r>
              <a:rPr lang="el-GR" sz="2800" dirty="0" smtClean="0"/>
              <a:t>.</a:t>
            </a:r>
            <a:endParaRPr lang="el-GR" sz="2800" dirty="0"/>
          </a:p>
        </p:txBody>
      </p:sp>
      <p:sp>
        <p:nvSpPr>
          <p:cNvPr id="4" name="3 - Θέση αριθμού διαφάνειας"/>
          <p:cNvSpPr>
            <a:spLocks noGrp="1"/>
          </p:cNvSpPr>
          <p:nvPr>
            <p:ph type="sldNum" sz="quarter" idx="12"/>
          </p:nvPr>
        </p:nvSpPr>
        <p:spPr/>
        <p:txBody>
          <a:bodyPr/>
          <a:lstStyle/>
          <a:p>
            <a:fld id="{691206DF-229A-4AF5-98CC-140B5035E68F}" type="slidenum">
              <a:rPr lang="el-GR" smtClean="0"/>
              <a:pPr/>
              <a:t>4</a:t>
            </a:fld>
            <a:endParaRPr lang="el-GR" dirty="0"/>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620688"/>
            <a:ext cx="8686800" cy="838200"/>
          </a:xfrm>
        </p:spPr>
        <p:txBody>
          <a:bodyPr>
            <a:normAutofit fontScale="90000"/>
          </a:bodyPr>
          <a:lstStyle/>
          <a:p>
            <a:r>
              <a:rPr lang="el-GR" dirty="0" smtClean="0"/>
              <a:t>ΑΛΛΗΛΕΞΑΡΤΗΣΗ ΝΕΡΟΥ- ΝΕΦΟΥΣ</a:t>
            </a:r>
            <a:r>
              <a:rPr lang="el-GR" dirty="0" smtClean="0"/>
              <a:t/>
            </a:r>
            <a:br>
              <a:rPr lang="el-GR" dirty="0" smtClean="0"/>
            </a:br>
            <a:endParaRPr lang="el-GR" dirty="0"/>
          </a:p>
        </p:txBody>
      </p:sp>
      <p:sp>
        <p:nvSpPr>
          <p:cNvPr id="3" name="2 - Θέση περιεχομένου"/>
          <p:cNvSpPr>
            <a:spLocks noGrp="1"/>
          </p:cNvSpPr>
          <p:nvPr>
            <p:ph idx="1"/>
          </p:nvPr>
        </p:nvSpPr>
        <p:spPr>
          <a:xfrm>
            <a:off x="323528" y="1772816"/>
            <a:ext cx="8686800" cy="4525963"/>
          </a:xfrm>
        </p:spPr>
        <p:txBody>
          <a:bodyPr>
            <a:normAutofit fontScale="85000" lnSpcReduction="10000"/>
          </a:bodyPr>
          <a:lstStyle/>
          <a:p>
            <a:r>
              <a:rPr lang="el-GR" dirty="0" smtClean="0"/>
              <a:t>Γενικά, το νερό είναι το πολυπληθέστερο στοιχείο της φύσης. Όπως είναι γνωστό σε όλους μας, το νερό καλύπτει τα 2/3 του πλανήτη και έρχεται δεύτερο, μετά το οξυγόνο, που αποτελεί κύριο συστατικό ζωής. </a:t>
            </a:r>
          </a:p>
          <a:p>
            <a:r>
              <a:rPr lang="el-GR" dirty="0" smtClean="0"/>
              <a:t>Πιο συγκεκριμένα, η περιεκτικότητα του νερού στο σώμα κατανέμεται ως:</a:t>
            </a:r>
          </a:p>
          <a:p>
            <a:pPr>
              <a:buNone/>
            </a:pPr>
            <a:r>
              <a:rPr lang="el-GR" dirty="0" smtClean="0"/>
              <a:t>    α. βρέφος 75%</a:t>
            </a:r>
          </a:p>
          <a:p>
            <a:pPr>
              <a:buNone/>
            </a:pPr>
            <a:r>
              <a:rPr lang="el-GR" dirty="0" smtClean="0"/>
              <a:t>    β. ενήλικος άνδρας 60-70%</a:t>
            </a:r>
          </a:p>
          <a:p>
            <a:pPr>
              <a:buNone/>
            </a:pPr>
            <a:r>
              <a:rPr lang="el-GR" dirty="0" smtClean="0"/>
              <a:t>    γ. γυναίκα  50-60%</a:t>
            </a:r>
          </a:p>
          <a:p>
            <a:pPr>
              <a:buNone/>
            </a:pPr>
            <a:r>
              <a:rPr lang="el-GR" dirty="0" smtClean="0"/>
              <a:t>    δ. ηλικιωμένο άτομο 50%</a:t>
            </a:r>
            <a:endParaRPr lang="el-GR" dirty="0"/>
          </a:p>
        </p:txBody>
      </p:sp>
      <p:sp>
        <p:nvSpPr>
          <p:cNvPr id="4" name="3 - Θέση αριθμού διαφάνειας"/>
          <p:cNvSpPr>
            <a:spLocks noGrp="1"/>
          </p:cNvSpPr>
          <p:nvPr>
            <p:ph type="sldNum" sz="quarter" idx="12"/>
          </p:nvPr>
        </p:nvSpPr>
        <p:spPr/>
        <p:txBody>
          <a:bodyPr/>
          <a:lstStyle/>
          <a:p>
            <a:fld id="{691206DF-229A-4AF5-98CC-140B5035E68F}" type="slidenum">
              <a:rPr lang="el-GR" smtClean="0"/>
              <a:pPr/>
              <a:t>5</a:t>
            </a:fld>
            <a:endParaRPr lang="el-GR" dirty="0"/>
          </a:p>
        </p:txBody>
      </p:sp>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188640"/>
            <a:ext cx="8686800" cy="838200"/>
          </a:xfrm>
        </p:spPr>
        <p:txBody>
          <a:bodyPr>
            <a:normAutofit/>
          </a:bodyPr>
          <a:lstStyle/>
          <a:p>
            <a:r>
              <a:rPr lang="el-GR" sz="3200" dirty="0" smtClean="0"/>
              <a:t>ΥΔΡΟΛΟΓΙΚΟΣ ΚΥΚΛΟΣ</a:t>
            </a:r>
            <a:endParaRPr lang="el-GR" sz="3200" dirty="0"/>
          </a:p>
        </p:txBody>
      </p:sp>
      <p:pic>
        <p:nvPicPr>
          <p:cNvPr id="5" name="4 - Θέση περιεχομένου" descr="Water_cycle_el.png.jpg"/>
          <p:cNvPicPr>
            <a:picLocks noGrp="1" noChangeAspect="1"/>
          </p:cNvPicPr>
          <p:nvPr>
            <p:ph idx="1"/>
          </p:nvPr>
        </p:nvPicPr>
        <p:blipFill>
          <a:blip r:embed="rId2" cstate="print"/>
          <a:stretch>
            <a:fillRect/>
          </a:stretch>
        </p:blipFill>
        <p:spPr>
          <a:xfrm>
            <a:off x="163661" y="980728"/>
            <a:ext cx="8800828" cy="5688632"/>
          </a:xfrm>
        </p:spPr>
      </p:pic>
      <p:sp>
        <p:nvSpPr>
          <p:cNvPr id="4" name="3 - Θέση αριθμού διαφάνειας"/>
          <p:cNvSpPr>
            <a:spLocks noGrp="1"/>
          </p:cNvSpPr>
          <p:nvPr>
            <p:ph type="sldNum" sz="quarter" idx="12"/>
          </p:nvPr>
        </p:nvSpPr>
        <p:spPr/>
        <p:txBody>
          <a:bodyPr/>
          <a:lstStyle/>
          <a:p>
            <a:fld id="{691206DF-229A-4AF5-98CC-140B5035E68F}" type="slidenum">
              <a:rPr lang="el-GR" smtClean="0"/>
              <a:pPr/>
              <a:t>6</a:t>
            </a:fld>
            <a:endParaRPr lang="el-GR" dirty="0"/>
          </a:p>
        </p:txBody>
      </p:sp>
    </p:spTree>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04664"/>
            <a:ext cx="8686800" cy="838200"/>
          </a:xfrm>
        </p:spPr>
        <p:txBody>
          <a:bodyPr>
            <a:normAutofit/>
          </a:bodyPr>
          <a:lstStyle/>
          <a:p>
            <a:r>
              <a:rPr lang="el-GR" sz="3200" dirty="0" smtClean="0"/>
              <a:t>ΟΡΙΣΜΟΣ ΤΟΥ ΝΕΦΟΥΣ</a:t>
            </a:r>
            <a:endParaRPr lang="el-GR" sz="3200" dirty="0"/>
          </a:p>
        </p:txBody>
      </p:sp>
      <p:sp>
        <p:nvSpPr>
          <p:cNvPr id="3" name="2 - Θέση περιεχομένου"/>
          <p:cNvSpPr>
            <a:spLocks noGrp="1"/>
          </p:cNvSpPr>
          <p:nvPr>
            <p:ph idx="1"/>
          </p:nvPr>
        </p:nvSpPr>
        <p:spPr>
          <a:xfrm>
            <a:off x="179512" y="1412776"/>
            <a:ext cx="8812088" cy="5040560"/>
          </a:xfrm>
        </p:spPr>
        <p:txBody>
          <a:bodyPr>
            <a:normAutofit fontScale="85000" lnSpcReduction="10000"/>
          </a:bodyPr>
          <a:lstStyle/>
          <a:p>
            <a:r>
              <a:rPr lang="el-GR" sz="2800" u="sng" dirty="0" smtClean="0"/>
              <a:t>Ορισμός του νέφους</a:t>
            </a:r>
          </a:p>
          <a:p>
            <a:pPr>
              <a:buNone/>
            </a:pPr>
            <a:r>
              <a:rPr lang="el-GR" sz="2800" dirty="0" smtClean="0"/>
              <a:t>    Το σύννεφο αποτελεί το σύνολο υδρατμών, λεπτότατων υδροσταγονιδίων ή λεπτότατων παγοκρυστάλλων ή συνδυασμό των προηγούμενων που προέρχονται από την συμπύκνωση των υδρατμών που βρίσκονται στην ατμόσφαιρα.</a:t>
            </a:r>
          </a:p>
          <a:p>
            <a:r>
              <a:rPr lang="el-GR" sz="2800" u="sng" dirty="0" smtClean="0"/>
              <a:t>Ορισμός της συμπύκνωσης</a:t>
            </a:r>
          </a:p>
          <a:p>
            <a:pPr>
              <a:buNone/>
            </a:pPr>
            <a:r>
              <a:rPr lang="el-GR" sz="2800" dirty="0" smtClean="0"/>
              <a:t>	Ονομάζεται η μετατροπή αερίου σε υγρό. Καθώς ψύχεται ένα αέριο, τα σωματίδιά του αρχίζουν να ταλαντώνονται επιβραδυντικά. Έτσι, σιγά σιγά, ισχυροποιούνται οι μεταξύ τους ελκτικές δυνάμεις με αποτέλεσμα το αέριο να συμπυκνώνεται σε υγρό. Η συμπύκνωση γίνεται σε θερμοκρασίες από το σημείο βρασμού και κάτω. Π.χ. οξυγόνο στους -183⁰</a:t>
            </a:r>
            <a:r>
              <a:rPr lang="en-US" sz="2800" dirty="0" smtClean="0"/>
              <a:t>C. </a:t>
            </a:r>
            <a:r>
              <a:rPr lang="el-GR" sz="2800" dirty="0" smtClean="0"/>
              <a:t>Αν αυξηθεί η πίεσή του, τότε θα συμπυκνωθεί σε χαμηλότερη θερμοκρασία.</a:t>
            </a:r>
            <a:endParaRPr lang="el-GR" sz="2800" dirty="0"/>
          </a:p>
        </p:txBody>
      </p:sp>
      <p:sp>
        <p:nvSpPr>
          <p:cNvPr id="4" name="3 - Θέση αριθμού διαφάνειας"/>
          <p:cNvSpPr>
            <a:spLocks noGrp="1"/>
          </p:cNvSpPr>
          <p:nvPr>
            <p:ph type="sldNum" sz="quarter" idx="12"/>
          </p:nvPr>
        </p:nvSpPr>
        <p:spPr/>
        <p:txBody>
          <a:bodyPr/>
          <a:lstStyle/>
          <a:p>
            <a:fld id="{691206DF-229A-4AF5-98CC-140B5035E68F}" type="slidenum">
              <a:rPr lang="el-GR" smtClean="0"/>
              <a:pPr/>
              <a:t>7</a:t>
            </a:fld>
            <a:endParaRPr lang="el-GR" dirty="0"/>
          </a:p>
        </p:txBody>
      </p:sp>
    </p:spTree>
  </p:cSld>
  <p:clrMapOvr>
    <a:masterClrMapping/>
  </p:clrMapOvr>
  <p:transition>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620688"/>
            <a:ext cx="8686800" cy="838200"/>
          </a:xfrm>
        </p:spPr>
        <p:txBody>
          <a:bodyPr>
            <a:normAutofit fontScale="90000"/>
          </a:bodyPr>
          <a:lstStyle/>
          <a:p>
            <a:r>
              <a:rPr lang="en-US" sz="3200" dirty="0" smtClean="0"/>
              <a:t>CCN </a:t>
            </a:r>
            <a:r>
              <a:rPr lang="el-GR" sz="3200" dirty="0" smtClean="0"/>
              <a:t>ΣΥΣΤΗΜΑΤΑ</a:t>
            </a:r>
            <a:r>
              <a:rPr lang="el-GR" sz="3200" dirty="0" smtClean="0"/>
              <a:t/>
            </a:r>
            <a:br>
              <a:rPr lang="el-GR" sz="3200" dirty="0" smtClean="0"/>
            </a:br>
            <a:endParaRPr lang="el-GR" sz="3200" dirty="0"/>
          </a:p>
        </p:txBody>
      </p:sp>
      <p:sp>
        <p:nvSpPr>
          <p:cNvPr id="3" name="2 - Θέση περιεχομένου"/>
          <p:cNvSpPr>
            <a:spLocks noGrp="1"/>
          </p:cNvSpPr>
          <p:nvPr>
            <p:ph idx="1"/>
          </p:nvPr>
        </p:nvSpPr>
        <p:spPr>
          <a:xfrm>
            <a:off x="251520" y="1628800"/>
            <a:ext cx="8686800" cy="4896544"/>
          </a:xfrm>
        </p:spPr>
        <p:txBody>
          <a:bodyPr>
            <a:normAutofit fontScale="77500" lnSpcReduction="20000"/>
          </a:bodyPr>
          <a:lstStyle/>
          <a:p>
            <a:r>
              <a:rPr lang="el-GR" dirty="0" smtClean="0"/>
              <a:t>Τα σύννεφα είναι ένας βασικός παράγοντας στο μετριασμό της αλλαγής κλίματος. Οι πυρήνες συμπύκνωσης σύννεφων (CCN) είναι εκείνα τα μόρια αερολύματος που μπορούν να διαμορφώσουν τα σταγονίδια σύννεφων. Με αυτό τον τρόπο, μια κατανόηση των συγκεντρώσεων </a:t>
            </a:r>
            <a:r>
              <a:rPr lang="en-US" dirty="0" smtClean="0"/>
              <a:t>cloud condensation nuclei </a:t>
            </a:r>
            <a:r>
              <a:rPr lang="el-GR" dirty="0" smtClean="0"/>
              <a:t>(CCN) στο χώρο και το χρόνο είναι απαραίτητη για να προβλεφθεί ακριβώς το μέγεθος της σφαιρικής αλλαγής κλίματος. Ο μετρητής DMT CCN μετρά τη συγκέντρωση αυτών των μορίων και μπορεί να χρησιμοποιηθεί στο έδαφος ή στα αεροσκάφη. Ο μετρητής DMT CCN χρησιμοποιείται στα εργαστήρια για να μετρήσει με ποιο τρόπο τα διαφορετικά μόρια διαμορφώνουν τα σταγονίδια σύννεφων. Στα αστικά περιβάλλοντα χρησιμοποιείται για μελέτες πάνω στις επιπτώσεις που έχει η ρύπανση στο σύννεφο και στο σχηματισμό κατακρήμνισης. </a:t>
            </a:r>
            <a:endParaRPr lang="el-GR" dirty="0"/>
          </a:p>
        </p:txBody>
      </p:sp>
      <p:sp>
        <p:nvSpPr>
          <p:cNvPr id="4" name="3 - Θέση αριθμού διαφάνειας"/>
          <p:cNvSpPr>
            <a:spLocks noGrp="1"/>
          </p:cNvSpPr>
          <p:nvPr>
            <p:ph type="sldNum" sz="quarter" idx="12"/>
          </p:nvPr>
        </p:nvSpPr>
        <p:spPr/>
        <p:txBody>
          <a:bodyPr/>
          <a:lstStyle/>
          <a:p>
            <a:fld id="{691206DF-229A-4AF5-98CC-140B5035E68F}" type="slidenum">
              <a:rPr lang="el-GR" smtClean="0"/>
              <a:pPr/>
              <a:t>8</a:t>
            </a:fld>
            <a:endParaRPr lang="el-GR" dirty="0"/>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04800" y="188640"/>
            <a:ext cx="8686800" cy="6120680"/>
          </a:xfrm>
        </p:spPr>
        <p:txBody>
          <a:bodyPr/>
          <a:lstStyle/>
          <a:p>
            <a:pPr>
              <a:buNone/>
            </a:pPr>
            <a:r>
              <a:rPr lang="el-GR" dirty="0" smtClean="0"/>
              <a:t> </a:t>
            </a:r>
            <a:r>
              <a:rPr lang="el-GR" sz="2800" dirty="0" smtClean="0"/>
              <a:t>Εφαρμογή των </a:t>
            </a:r>
            <a:r>
              <a:rPr lang="en-US" sz="2800" dirty="0" smtClean="0"/>
              <a:t>CCN </a:t>
            </a:r>
            <a:r>
              <a:rPr lang="el-GR" sz="2800" dirty="0" smtClean="0"/>
              <a:t>συστημάτων</a:t>
            </a:r>
          </a:p>
          <a:p>
            <a:pPr>
              <a:buNone/>
            </a:pPr>
            <a:endParaRPr lang="el-GR" sz="2800" dirty="0" smtClean="0"/>
          </a:p>
          <a:p>
            <a:pPr>
              <a:buNone/>
            </a:pPr>
            <a:endParaRPr lang="el-GR" sz="2800" dirty="0" smtClean="0"/>
          </a:p>
          <a:p>
            <a:pPr>
              <a:buFont typeface="Wingdings" pitchFamily="2" charset="2"/>
              <a:buChar char="§"/>
            </a:pPr>
            <a:r>
              <a:rPr lang="el-GR" sz="2800" dirty="0" smtClean="0"/>
              <a:t>Ατμοσφαιρική τροποποίηση</a:t>
            </a:r>
          </a:p>
          <a:p>
            <a:pPr>
              <a:buFont typeface="Wingdings" pitchFamily="2" charset="2"/>
              <a:buChar char="§"/>
            </a:pPr>
            <a:endParaRPr lang="el-GR" sz="2800" dirty="0" smtClean="0"/>
          </a:p>
          <a:p>
            <a:pPr>
              <a:buFont typeface="Wingdings" pitchFamily="2" charset="2"/>
              <a:buChar char="§"/>
            </a:pPr>
            <a:r>
              <a:rPr lang="el-GR" sz="2800" dirty="0" smtClean="0"/>
              <a:t>Μελέτες για την αλλαγή του κλίματος</a:t>
            </a:r>
          </a:p>
          <a:p>
            <a:pPr>
              <a:buFont typeface="Wingdings" pitchFamily="2" charset="2"/>
              <a:buChar char="§"/>
            </a:pPr>
            <a:endParaRPr lang="el-GR" sz="2800" dirty="0" smtClean="0"/>
          </a:p>
          <a:p>
            <a:pPr>
              <a:buFont typeface="Wingdings" pitchFamily="2" charset="2"/>
              <a:buChar char="§"/>
            </a:pPr>
            <a:r>
              <a:rPr lang="el-GR" sz="2800" dirty="0" smtClean="0"/>
              <a:t>Έρευνες για την ατμοσφαιρική ρύπανση</a:t>
            </a:r>
          </a:p>
          <a:p>
            <a:pPr>
              <a:buFont typeface="Wingdings" pitchFamily="2" charset="2"/>
              <a:buChar char="§"/>
            </a:pPr>
            <a:endParaRPr lang="el-GR" sz="2800" dirty="0" smtClean="0"/>
          </a:p>
          <a:p>
            <a:pPr>
              <a:buFont typeface="Wingdings" pitchFamily="2" charset="2"/>
              <a:buChar char="§"/>
            </a:pPr>
            <a:endParaRPr lang="el-GR" sz="2800" dirty="0" smtClean="0"/>
          </a:p>
          <a:p>
            <a:pPr>
              <a:buFont typeface="Wingdings" pitchFamily="2" charset="2"/>
              <a:buChar char="§"/>
            </a:pPr>
            <a:endParaRPr lang="el-GR" sz="2800" dirty="0"/>
          </a:p>
        </p:txBody>
      </p:sp>
      <p:sp>
        <p:nvSpPr>
          <p:cNvPr id="4" name="3 - Θέση αριθμού διαφάνειας"/>
          <p:cNvSpPr>
            <a:spLocks noGrp="1"/>
          </p:cNvSpPr>
          <p:nvPr>
            <p:ph type="sldNum" sz="quarter" idx="12"/>
          </p:nvPr>
        </p:nvSpPr>
        <p:spPr/>
        <p:txBody>
          <a:bodyPr/>
          <a:lstStyle/>
          <a:p>
            <a:fld id="{691206DF-229A-4AF5-98CC-140B5035E68F}" type="slidenum">
              <a:rPr lang="el-GR" smtClean="0"/>
              <a:pPr/>
              <a:t>9</a:t>
            </a:fld>
            <a:endParaRPr lang="el-GR" dirty="0"/>
          </a:p>
        </p:txBody>
      </p:sp>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334</TotalTime>
  <Words>1547</Words>
  <Application>Microsoft Office PowerPoint</Application>
  <PresentationFormat>Προβολή στην οθόνη (4:3)</PresentationFormat>
  <Paragraphs>132</Paragraphs>
  <Slides>29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29</vt:i4>
      </vt:variant>
    </vt:vector>
  </HeadingPairs>
  <TitlesOfParts>
    <vt:vector size="30" baseType="lpstr">
      <vt:lpstr>Διαστημικό</vt:lpstr>
      <vt:lpstr>ΦΥΣΙΚΗ ΤΩΝ ΝΕΦΩΝ ΕΦΑΡΜΟΓΗ ΣΤΑ CCN</vt:lpstr>
      <vt:lpstr>ΠΕΡΙΕΧΟΜΕΝΑ</vt:lpstr>
      <vt:lpstr>Διαφάνεια 3</vt:lpstr>
      <vt:lpstr>ΕΙΣΑΓΩΓΗ</vt:lpstr>
      <vt:lpstr>ΑΛΛΗΛΕΞΑΡΤΗΣΗ ΝΕΡΟΥ- ΝΕΦΟΥΣ </vt:lpstr>
      <vt:lpstr>ΥΔΡΟΛΟΓΙΚΟΣ ΚΥΚΛΟΣ</vt:lpstr>
      <vt:lpstr>ΟΡΙΣΜΟΣ ΤΟΥ ΝΕΦΟΥΣ</vt:lpstr>
      <vt:lpstr>CCN ΣΥΣΤΗΜΑΤΑ </vt:lpstr>
      <vt:lpstr>Διαφάνεια 9</vt:lpstr>
      <vt:lpstr>ΑΝΑΛΥΣΗ ΤΟΥ ΤΡΟΠΟΥ ΔΗΜΙΟΥΡΓΙΑΣ ΤΟΥ ΝΕΦΟΥΣ</vt:lpstr>
      <vt:lpstr>Διαφάνεια 11</vt:lpstr>
      <vt:lpstr>Διαφάνεια 12</vt:lpstr>
      <vt:lpstr>Διαφάνεια 13</vt:lpstr>
      <vt:lpstr>Διαφάνεια 14</vt:lpstr>
      <vt:lpstr>Διαφάνεια 15</vt:lpstr>
      <vt:lpstr>ΚΑΤΗΓΟΡΙΕΣ ΝΕΦΩΝ- ΚΡΙΤΗΡΙΑ </vt:lpstr>
      <vt:lpstr>Διαφάνεια 17</vt:lpstr>
      <vt:lpstr>Διαφάνεια 18</vt:lpstr>
      <vt:lpstr>Διαφάνεια 19</vt:lpstr>
      <vt:lpstr>ΧΡΗΣΙΜΟΤΗΤΑ ΥΠΑΡΞΗΣ ΝΕΦΩΝ</vt:lpstr>
      <vt:lpstr>ΑΡΝΗΤΙΚΕΣ ΕΠΙΔΡΑΣΕΙΣ ΣΤΗ ΦΥΣΗ</vt:lpstr>
      <vt:lpstr>Διαφάνεια 22</vt:lpstr>
      <vt:lpstr>Διαφάνεια 23</vt:lpstr>
      <vt:lpstr>Διαφάνεια 24</vt:lpstr>
      <vt:lpstr>ΠΑΡΑΔΕΙΓΜΑ ΑΡΝΗΤΙΚΩΝ ΕΠΙΔΡΑΣΕΩΝ</vt:lpstr>
      <vt:lpstr>Διαφάνεια 26</vt:lpstr>
      <vt:lpstr>Διαφάνεια 27</vt:lpstr>
      <vt:lpstr> ΒΙΒΛΙΟΓΡΑΦΙΑ</vt:lpstr>
      <vt:lpstr>Διαφάνεια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ΦΥΣΙΚΗ ΤΩΝ ΝΕΦΩΝ ΕΦΑΡΜΟΓΗ ΣΤΑ CCN</dc:title>
  <dc:creator>RENA</dc:creator>
  <cp:lastModifiedBy>RENA</cp:lastModifiedBy>
  <cp:revision>46</cp:revision>
  <dcterms:created xsi:type="dcterms:W3CDTF">2011-04-10T15:40:15Z</dcterms:created>
  <dcterms:modified xsi:type="dcterms:W3CDTF">2011-06-06T14:08:11Z</dcterms:modified>
</cp:coreProperties>
</file>