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7"/>
  </p:notesMasterIdLst>
  <p:handoutMasterIdLst>
    <p:handoutMasterId r:id="rId28"/>
  </p:handoutMasterIdLst>
  <p:sldIdLst>
    <p:sldId id="257" r:id="rId2"/>
    <p:sldId id="258" r:id="rId3"/>
    <p:sldId id="259" r:id="rId4"/>
    <p:sldId id="261" r:id="rId5"/>
    <p:sldId id="262" r:id="rId6"/>
    <p:sldId id="266" r:id="rId7"/>
    <p:sldId id="267" r:id="rId8"/>
    <p:sldId id="263" r:id="rId9"/>
    <p:sldId id="268" r:id="rId10"/>
    <p:sldId id="264" r:id="rId11"/>
    <p:sldId id="269" r:id="rId12"/>
    <p:sldId id="270" r:id="rId13"/>
    <p:sldId id="271" r:id="rId14"/>
    <p:sldId id="272" r:id="rId15"/>
    <p:sldId id="273" r:id="rId16"/>
    <p:sldId id="274" r:id="rId17"/>
    <p:sldId id="275" r:id="rId18"/>
    <p:sldId id="276" r:id="rId19"/>
    <p:sldId id="277" r:id="rId20"/>
    <p:sldId id="282" r:id="rId21"/>
    <p:sldId id="278" r:id="rId22"/>
    <p:sldId id="279" r:id="rId23"/>
    <p:sldId id="280" r:id="rId24"/>
    <p:sldId id="281" r:id="rId25"/>
    <p:sldId id="265"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89DAEE-7AF5-43BE-BBCD-9F2E216ECB23}" type="datetimeFigureOut">
              <a:rPr lang="el-GR" smtClean="0"/>
              <a:pPr/>
              <a:t>8/6/2010</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DB0763-43A9-481B-BD15-E99FCE927AB5}" type="slidenum">
              <a:rPr lang="el-GR" smtClean="0"/>
              <a:pPr/>
              <a:t>‹#›</a:t>
            </a:fld>
            <a:endParaRPr 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B170F-E391-42CE-83DD-1B5E41BF7DF0}" type="datetimeFigureOut">
              <a:rPr lang="el-GR" smtClean="0"/>
              <a:pPr/>
              <a:t>8/6/2010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F767A2-EC77-44CE-8ACF-9D0FB4F2833A}" type="slidenum">
              <a:rPr lang="el-GR" smtClean="0"/>
              <a:pPr/>
              <a:t>‹#›</a:t>
            </a:fld>
            <a:endParaRPr lang="el-G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8F767A2-EC77-44CE-8ACF-9D0FB4F2833A}"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8F767A2-EC77-44CE-8ACF-9D0FB4F2833A}" type="slidenum">
              <a:rPr lang="el-GR" smtClean="0"/>
              <a:pPr/>
              <a:t>5</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96DDFCCF-8C9B-4ED6-AA7B-CAE042FCBCA5}" type="datetime1">
              <a:rPr lang="el-GR" smtClean="0"/>
              <a:pPr/>
              <a:t>8/6/2010</a:t>
            </a:fld>
            <a:endParaRPr lang="el-GR"/>
          </a:p>
        </p:txBody>
      </p:sp>
      <p:sp>
        <p:nvSpPr>
          <p:cNvPr id="16" name="15 - Θέση αριθμού διαφάνειας"/>
          <p:cNvSpPr>
            <a:spLocks noGrp="1"/>
          </p:cNvSpPr>
          <p:nvPr>
            <p:ph type="sldNum" sz="quarter" idx="11"/>
          </p:nvPr>
        </p:nvSpPr>
        <p:spPr/>
        <p:txBody>
          <a:bodyPr/>
          <a:lstStyle/>
          <a:p>
            <a:fld id="{1AF01E5F-F8CD-425C-BD48-DD84393B1CA6}"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AD1FEE-616C-44CB-9519-19018F54FF9B}" type="datetime1">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B403EFBE-D99B-4F0D-8DFC-5364F39D3042}" type="datetime1">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744B98CF-7914-4846-A56A-B040832FF821}" type="datetime1">
              <a:rPr lang="el-GR" smtClean="0"/>
              <a:pPr/>
              <a:t>8/6/2010</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1AF01E5F-F8CD-425C-BD48-DD84393B1CA6}"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A95EF283-1CC4-46DA-9515-B2BFA0CF531C}" type="datetime1">
              <a:rPr lang="el-GR" smtClean="0"/>
              <a:pPr/>
              <a:t>8/6/2010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422414EA-2E55-4221-B4E2-C675690F1ABB}" type="datetime1">
              <a:rPr lang="el-GR" smtClean="0"/>
              <a:pPr/>
              <a:t>8/6/2010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F412AF69-67DB-4B88-9EAE-A89AA41DC027}" type="datetime1">
              <a:rPr lang="el-GR" smtClean="0"/>
              <a:pPr/>
              <a:t>8/6/2010</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06232181-5049-4427-9C4C-86B27BD8F0B9}" type="datetime1">
              <a:rPr lang="el-GR" smtClean="0"/>
              <a:pPr/>
              <a:t>8/6/2010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44C915C-FDA8-46BD-9C9C-971752CF1A89}" type="datetime1">
              <a:rPr lang="el-GR" smtClean="0"/>
              <a:pPr/>
              <a:t>8/6/2010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AF01E5F-F8CD-425C-BD48-DD84393B1CA6}" type="slidenum">
              <a:rPr lang="el-GR" smtClean="0"/>
              <a:pPr/>
              <a:t>‹#›</a:t>
            </a:fld>
            <a:endParaRPr lang="el-GR"/>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C1504B24-5206-46D3-A1AC-D312042AF8A2}" type="datetime1">
              <a:rPr lang="el-GR" smtClean="0"/>
              <a:pPr/>
              <a:t>8/6/2010</a:t>
            </a:fld>
            <a:endParaRPr lang="el-GR"/>
          </a:p>
        </p:txBody>
      </p:sp>
      <p:sp>
        <p:nvSpPr>
          <p:cNvPr id="9" name="8 - Θέση αριθμού διαφάνειας"/>
          <p:cNvSpPr>
            <a:spLocks noGrp="1"/>
          </p:cNvSpPr>
          <p:nvPr>
            <p:ph type="sldNum" sz="quarter" idx="15"/>
          </p:nvPr>
        </p:nvSpPr>
        <p:spPr/>
        <p:txBody>
          <a:bodyPr/>
          <a:lstStyle/>
          <a:p>
            <a:fld id="{1AF01E5F-F8CD-425C-BD48-DD84393B1CA6}"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02354EB3-62DF-4836-B611-7AE839D63DF4}" type="datetime1">
              <a:rPr lang="el-GR" smtClean="0"/>
              <a:pPr/>
              <a:t>8/6/2010</a:t>
            </a:fld>
            <a:endParaRPr lang="el-GR"/>
          </a:p>
        </p:txBody>
      </p:sp>
      <p:sp>
        <p:nvSpPr>
          <p:cNvPr id="9" name="8 - Θέση αριθμού διαφάνειας"/>
          <p:cNvSpPr>
            <a:spLocks noGrp="1"/>
          </p:cNvSpPr>
          <p:nvPr>
            <p:ph type="sldNum" sz="quarter" idx="11"/>
          </p:nvPr>
        </p:nvSpPr>
        <p:spPr/>
        <p:txBody>
          <a:bodyPr/>
          <a:lstStyle/>
          <a:p>
            <a:fld id="{1AF01E5F-F8CD-425C-BD48-DD84393B1CA6}"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08AD1D3-4D54-4676-9EC3-B1E3AABA9D25}" type="datetime1">
              <a:rPr lang="el-GR" smtClean="0"/>
              <a:pPr/>
              <a:t>8/6/2010</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AF01E5F-F8CD-425C-BD48-DD84393B1CA6}"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
  </p:transition>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a:t>
            </a:fld>
            <a:endParaRPr lang="el-GR" dirty="0"/>
          </a:p>
        </p:txBody>
      </p:sp>
      <p:sp>
        <p:nvSpPr>
          <p:cNvPr id="3" name="2 - Τίτλος"/>
          <p:cNvSpPr>
            <a:spLocks noGrp="1"/>
          </p:cNvSpPr>
          <p:nvPr>
            <p:ph type="title"/>
          </p:nvPr>
        </p:nvSpPr>
        <p:spPr>
          <a:xfrm>
            <a:off x="457200" y="142852"/>
            <a:ext cx="8229600" cy="1071570"/>
          </a:xfrm>
        </p:spPr>
        <p:txBody>
          <a:bodyPr>
            <a:normAutofit/>
          </a:bodyPr>
          <a:lstStyle/>
          <a:p>
            <a:pPr algn="ctr"/>
            <a:r>
              <a:rPr lang="el-GR" sz="6000" b="1" dirty="0" smtClean="0">
                <a:solidFill>
                  <a:schemeClr val="bg2">
                    <a:lumMod val="50000"/>
                  </a:schemeClr>
                </a:solidFill>
              </a:rPr>
              <a:t>Θερμοηλεκτρικά Υλικά</a:t>
            </a:r>
            <a:endParaRPr lang="el-GR" sz="6000" b="1" dirty="0">
              <a:solidFill>
                <a:schemeClr val="bg2">
                  <a:lumMod val="50000"/>
                </a:schemeClr>
              </a:solidFill>
            </a:endParaRPr>
          </a:p>
        </p:txBody>
      </p:sp>
      <p:pic>
        <p:nvPicPr>
          <p:cNvPr id="1026" name="Picture 2" descr="C:\Users\Βασίλης\Desktop\thermielectric\peltier_cooler_small_versus_big.jpg"/>
          <p:cNvPicPr>
            <a:picLocks noChangeAspect="1" noChangeArrowheads="1"/>
          </p:cNvPicPr>
          <p:nvPr/>
        </p:nvPicPr>
        <p:blipFill>
          <a:blip r:embed="rId3" cstate="print"/>
          <a:srcRect/>
          <a:stretch>
            <a:fillRect/>
          </a:stretch>
        </p:blipFill>
        <p:spPr bwMode="auto">
          <a:xfrm>
            <a:off x="2071670" y="1357298"/>
            <a:ext cx="4572000" cy="3048000"/>
          </a:xfrm>
          <a:prstGeom prst="rect">
            <a:avLst/>
          </a:prstGeom>
          <a:noFill/>
        </p:spPr>
      </p:pic>
      <p:sp>
        <p:nvSpPr>
          <p:cNvPr id="8" name="7 - TextBox"/>
          <p:cNvSpPr txBox="1"/>
          <p:nvPr/>
        </p:nvSpPr>
        <p:spPr>
          <a:xfrm>
            <a:off x="428596" y="6000768"/>
            <a:ext cx="8143932" cy="369332"/>
          </a:xfrm>
          <a:prstGeom prst="rect">
            <a:avLst/>
          </a:prstGeom>
          <a:noFill/>
        </p:spPr>
        <p:txBody>
          <a:bodyPr wrap="square" rtlCol="0">
            <a:spAutoFit/>
          </a:bodyPr>
          <a:lstStyle/>
          <a:p>
            <a:r>
              <a:rPr lang="el-GR" dirty="0" smtClean="0">
                <a:solidFill>
                  <a:schemeClr val="bg2">
                    <a:lumMod val="50000"/>
                  </a:schemeClr>
                </a:solidFill>
              </a:rPr>
              <a:t>Ονοματεπώνυμο: Βασίλης Μπίζας </a:t>
            </a:r>
            <a:r>
              <a:rPr lang="el-GR" dirty="0">
                <a:solidFill>
                  <a:schemeClr val="bg2">
                    <a:lumMod val="50000"/>
                  </a:schemeClr>
                </a:solidFill>
              </a:rPr>
              <a:t> </a:t>
            </a:r>
            <a:r>
              <a:rPr lang="el-GR" dirty="0" smtClean="0">
                <a:solidFill>
                  <a:schemeClr val="bg2">
                    <a:lumMod val="50000"/>
                  </a:schemeClr>
                </a:solidFill>
              </a:rPr>
              <a:t>                      Επιβλέπων Καθηγητής: κ. Πίσσης </a:t>
            </a:r>
            <a:endParaRPr lang="el-GR" dirty="0">
              <a:solidFill>
                <a:schemeClr val="bg2">
                  <a:lumMod val="50000"/>
                </a:schemeClr>
              </a:solidFill>
            </a:endParaRPr>
          </a:p>
        </p:txBody>
      </p:sp>
      <p:sp>
        <p:nvSpPr>
          <p:cNvPr id="9" name="8 - TextBox"/>
          <p:cNvSpPr txBox="1"/>
          <p:nvPr/>
        </p:nvSpPr>
        <p:spPr>
          <a:xfrm>
            <a:off x="428596" y="4572008"/>
            <a:ext cx="8143932" cy="1200329"/>
          </a:xfrm>
          <a:prstGeom prst="rect">
            <a:avLst/>
          </a:prstGeom>
          <a:noFill/>
        </p:spPr>
        <p:txBody>
          <a:bodyPr wrap="square" rtlCol="0">
            <a:spAutoFit/>
          </a:bodyPr>
          <a:lstStyle/>
          <a:p>
            <a:pPr algn="ctr"/>
            <a:r>
              <a:rPr lang="el-GR" sz="2400" dirty="0" smtClean="0">
                <a:solidFill>
                  <a:schemeClr val="bg2">
                    <a:lumMod val="50000"/>
                  </a:schemeClr>
                </a:solidFill>
              </a:rPr>
              <a:t>Εθνικό Μετσόβιο Πολυτεχνείο </a:t>
            </a:r>
          </a:p>
          <a:p>
            <a:pPr algn="ctr"/>
            <a:r>
              <a:rPr lang="el-GR" sz="2400" dirty="0" smtClean="0">
                <a:solidFill>
                  <a:schemeClr val="bg2">
                    <a:lumMod val="50000"/>
                  </a:schemeClr>
                </a:solidFill>
              </a:rPr>
              <a:t>ΣΕΜΦΕ</a:t>
            </a:r>
          </a:p>
          <a:p>
            <a:pPr algn="ctr"/>
            <a:r>
              <a:rPr lang="el-GR" sz="2400" dirty="0" smtClean="0">
                <a:solidFill>
                  <a:schemeClr val="bg2">
                    <a:lumMod val="50000"/>
                  </a:schemeClr>
                </a:solidFill>
              </a:rPr>
              <a:t> Σεμινάριο Φυσικής</a:t>
            </a:r>
            <a:endParaRPr lang="el-GR" sz="2400" dirty="0">
              <a:solidFill>
                <a:schemeClr val="bg2">
                  <a:lumMod val="50000"/>
                </a:schemeClr>
              </a:solidFill>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10</a:t>
            </a:fld>
            <a:endParaRPr lang="el-GR" dirty="0"/>
          </a:p>
        </p:txBody>
      </p:sp>
      <p:sp>
        <p:nvSpPr>
          <p:cNvPr id="3" name="2 - Τίτλος"/>
          <p:cNvSpPr>
            <a:spLocks noGrp="1"/>
          </p:cNvSpPr>
          <p:nvPr>
            <p:ph type="title"/>
          </p:nvPr>
        </p:nvSpPr>
        <p:spPr>
          <a:xfrm>
            <a:off x="457200" y="152400"/>
            <a:ext cx="8229600" cy="847708"/>
          </a:xfrm>
        </p:spPr>
        <p:txBody>
          <a:bodyPr/>
          <a:lstStyle/>
          <a:p>
            <a:pPr algn="ctr"/>
            <a:r>
              <a:rPr lang="el-GR" dirty="0" smtClean="0">
                <a:solidFill>
                  <a:schemeClr val="bg2">
                    <a:lumMod val="50000"/>
                  </a:schemeClr>
                </a:solidFill>
              </a:rPr>
              <a:t>Το φαινόμενο </a:t>
            </a:r>
            <a:r>
              <a:rPr lang="en-US" dirty="0" smtClean="0">
                <a:solidFill>
                  <a:schemeClr val="bg2">
                    <a:lumMod val="50000"/>
                  </a:schemeClr>
                </a:solidFill>
              </a:rPr>
              <a:t>Thomson</a:t>
            </a:r>
            <a:endParaRPr lang="el-GR" dirty="0">
              <a:solidFill>
                <a:schemeClr val="bg2">
                  <a:lumMod val="50000"/>
                </a:schemeClr>
              </a:solidFill>
            </a:endParaRPr>
          </a:p>
        </p:txBody>
      </p:sp>
      <p:sp>
        <p:nvSpPr>
          <p:cNvPr id="4" name="3 - Ορθογώνιο"/>
          <p:cNvSpPr/>
          <p:nvPr/>
        </p:nvSpPr>
        <p:spPr>
          <a:xfrm>
            <a:off x="214282" y="1142984"/>
            <a:ext cx="8501122" cy="5324535"/>
          </a:xfrm>
          <a:prstGeom prst="rect">
            <a:avLst/>
          </a:prstGeom>
        </p:spPr>
        <p:txBody>
          <a:bodyPr wrap="square">
            <a:spAutoFit/>
          </a:bodyPr>
          <a:lstStyle/>
          <a:p>
            <a:pPr algn="just"/>
            <a:r>
              <a:rPr lang="el-GR" sz="2000" dirty="0" smtClean="0">
                <a:solidFill>
                  <a:schemeClr val="bg2"/>
                </a:solidFill>
              </a:rPr>
              <a:t>Την μελέτη των θερμοηλεκτρικών φαινομένων ολοκλήρωσε ο </a:t>
            </a:r>
            <a:r>
              <a:rPr lang="el-GR" sz="2000" i="1" dirty="0" smtClean="0">
                <a:solidFill>
                  <a:schemeClr val="bg2"/>
                </a:solidFill>
              </a:rPr>
              <a:t>William Thomson το 1851 </a:t>
            </a:r>
            <a:r>
              <a:rPr lang="el-GR" sz="2000" dirty="0" smtClean="0">
                <a:solidFill>
                  <a:schemeClr val="bg2"/>
                </a:solidFill>
              </a:rPr>
              <a:t>θεμελιώνοντας το τρίτο θερμοηλεκτρικό φαινόμενο που αφορούσε την έκλυση ή την απορρόφηση θερμότητας από ένα υλικό όταν αυτό διαρρέεται από ρεύμα. Ο </a:t>
            </a:r>
            <a:r>
              <a:rPr lang="el-GR" sz="2000" i="1" dirty="0" smtClean="0">
                <a:solidFill>
                  <a:schemeClr val="bg2"/>
                </a:solidFill>
              </a:rPr>
              <a:t>Thomson </a:t>
            </a:r>
            <a:r>
              <a:rPr lang="el-GR" sz="2000" dirty="0" smtClean="0">
                <a:solidFill>
                  <a:schemeClr val="bg2"/>
                </a:solidFill>
              </a:rPr>
              <a:t>προσπάθησε να επιλύσει τις διαφορές ανάμεσα στις τάσεις </a:t>
            </a:r>
            <a:r>
              <a:rPr lang="el-GR" sz="2000" i="1" dirty="0" smtClean="0">
                <a:solidFill>
                  <a:schemeClr val="bg2"/>
                </a:solidFill>
              </a:rPr>
              <a:t>Seebeck ενός </a:t>
            </a:r>
            <a:r>
              <a:rPr lang="el-GR" sz="2000" dirty="0" smtClean="0">
                <a:solidFill>
                  <a:schemeClr val="bg2"/>
                </a:solidFill>
              </a:rPr>
              <a:t>θερμοηλεκτρικού κυκλώματος τις οποίες μέτρησε και τις τάσεις τις οποίες ανέμενε να ανιχνεύσει σε ένα αντιστρέψιμο σύστημα που υπάκουε στους νόμους της θερμοδυναμικής. Η εξίσωση που περιγράφει το φαινόμενο </a:t>
            </a:r>
            <a:r>
              <a:rPr lang="el-GR" sz="2000" i="1" dirty="0" smtClean="0">
                <a:solidFill>
                  <a:schemeClr val="bg2"/>
                </a:solidFill>
              </a:rPr>
              <a:t>Thomson είναι:</a:t>
            </a:r>
          </a:p>
          <a:p>
            <a:pPr algn="just"/>
            <a:r>
              <a:rPr lang="el-GR" sz="2000" dirty="0" smtClean="0">
                <a:solidFill>
                  <a:schemeClr val="bg2"/>
                </a:solidFill>
              </a:rPr>
              <a:t>                                                           </a:t>
            </a:r>
          </a:p>
          <a:p>
            <a:pPr algn="just"/>
            <a:r>
              <a:rPr lang="el-GR" sz="2000" dirty="0" smtClean="0">
                <a:solidFill>
                  <a:schemeClr val="bg2"/>
                </a:solidFill>
              </a:rPr>
              <a:t>                                             ,όπου τ είναι ο συντελεστής </a:t>
            </a:r>
            <a:r>
              <a:rPr lang="el-GR" sz="2000" i="1" dirty="0" smtClean="0">
                <a:solidFill>
                  <a:schemeClr val="bg2"/>
                </a:solidFill>
              </a:rPr>
              <a:t>Thomson</a:t>
            </a:r>
          </a:p>
          <a:p>
            <a:pPr algn="just"/>
            <a:endParaRPr lang="el-GR" sz="2000" i="1" dirty="0" smtClean="0">
              <a:solidFill>
                <a:schemeClr val="bg2"/>
              </a:solidFill>
            </a:endParaRPr>
          </a:p>
          <a:p>
            <a:pPr algn="just"/>
            <a:endParaRPr lang="el-GR" sz="2000" i="1" dirty="0" smtClean="0">
              <a:solidFill>
                <a:schemeClr val="bg2"/>
              </a:solidFill>
            </a:endParaRPr>
          </a:p>
          <a:p>
            <a:pPr algn="just"/>
            <a:r>
              <a:rPr lang="el-GR" sz="2000" i="1" dirty="0" smtClean="0">
                <a:solidFill>
                  <a:schemeClr val="bg2"/>
                </a:solidFill>
              </a:rPr>
              <a:t>         Το φαινόμενο </a:t>
            </a:r>
            <a:r>
              <a:rPr lang="en-US" sz="2000" i="1" dirty="0" smtClean="0">
                <a:solidFill>
                  <a:schemeClr val="bg2"/>
                </a:solidFill>
              </a:rPr>
              <a:t>Thomson </a:t>
            </a:r>
            <a:r>
              <a:rPr lang="el-GR" sz="2000" i="1" dirty="0" smtClean="0">
                <a:solidFill>
                  <a:schemeClr val="bg2"/>
                </a:solidFill>
              </a:rPr>
              <a:t>έχει μικρή επίδραση στα θερμοηλεκτρικά συστήματα, ωστόσο είναι απαραίτητο να το λάβουμε υπ’ όψιν μας, ώστε να κάνουμε ακριβείς υπολογισμούς.</a:t>
            </a:r>
          </a:p>
          <a:p>
            <a:pPr algn="just"/>
            <a:endParaRPr lang="el-GR" sz="2000" i="1" dirty="0" smtClean="0">
              <a:solidFill>
                <a:schemeClr val="bg2"/>
              </a:solidFill>
            </a:endParaRPr>
          </a:p>
          <a:p>
            <a:pPr algn="just"/>
            <a:endParaRPr lang="el-GR" sz="2000" i="1" dirty="0" smtClean="0">
              <a:solidFill>
                <a:schemeClr val="bg2"/>
              </a:solidFill>
            </a:endParaRPr>
          </a:p>
        </p:txBody>
      </p:sp>
      <p:pic>
        <p:nvPicPr>
          <p:cNvPr id="4098" name="Picture 2"/>
          <p:cNvPicPr>
            <a:picLocks noChangeAspect="1" noChangeArrowheads="1"/>
          </p:cNvPicPr>
          <p:nvPr/>
        </p:nvPicPr>
        <p:blipFill>
          <a:blip r:embed="rId2" cstate="print"/>
          <a:srcRect/>
          <a:stretch>
            <a:fillRect/>
          </a:stretch>
        </p:blipFill>
        <p:spPr bwMode="auto">
          <a:xfrm>
            <a:off x="785786" y="3786190"/>
            <a:ext cx="2286016" cy="857256"/>
          </a:xfrm>
          <a:prstGeom prst="rect">
            <a:avLst/>
          </a:prstGeom>
          <a:noFill/>
          <a:ln w="9525">
            <a:noFill/>
            <a:miter lim="800000"/>
            <a:headEnd/>
            <a:tailEnd/>
          </a:ln>
        </p:spPr>
      </p:pic>
      <p:sp>
        <p:nvSpPr>
          <p:cNvPr id="6" name="5 - Ρόμβος"/>
          <p:cNvSpPr/>
          <p:nvPr/>
        </p:nvSpPr>
        <p:spPr>
          <a:xfrm>
            <a:off x="428628" y="4786322"/>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11</a:t>
            </a:fld>
            <a:endParaRPr lang="el-GR" dirty="0"/>
          </a:p>
        </p:txBody>
      </p:sp>
      <p:sp>
        <p:nvSpPr>
          <p:cNvPr id="3" name="2 - Τίτλος"/>
          <p:cNvSpPr>
            <a:spLocks noGrp="1"/>
          </p:cNvSpPr>
          <p:nvPr>
            <p:ph type="title"/>
          </p:nvPr>
        </p:nvSpPr>
        <p:spPr>
          <a:xfrm>
            <a:off x="457200" y="152400"/>
            <a:ext cx="8229600" cy="990584"/>
          </a:xfrm>
        </p:spPr>
        <p:txBody>
          <a:bodyPr/>
          <a:lstStyle/>
          <a:p>
            <a:pPr algn="ctr"/>
            <a:r>
              <a:rPr lang="el-GR" dirty="0" smtClean="0">
                <a:solidFill>
                  <a:schemeClr val="bg2">
                    <a:lumMod val="50000"/>
                  </a:schemeClr>
                </a:solidFill>
              </a:rPr>
              <a:t>Η θερμοηλεκτρική γεννήτρια (</a:t>
            </a:r>
            <a:r>
              <a:rPr lang="en-US" dirty="0" smtClean="0">
                <a:solidFill>
                  <a:schemeClr val="bg2">
                    <a:lumMod val="50000"/>
                  </a:schemeClr>
                </a:solidFill>
              </a:rPr>
              <a:t>TEG)</a:t>
            </a:r>
            <a:endParaRPr lang="el-GR" dirty="0">
              <a:solidFill>
                <a:schemeClr val="bg2">
                  <a:lumMod val="50000"/>
                </a:schemeClr>
              </a:solidFill>
            </a:endParaRPr>
          </a:p>
        </p:txBody>
      </p:sp>
      <p:sp>
        <p:nvSpPr>
          <p:cNvPr id="4" name="3 - TextBox"/>
          <p:cNvSpPr txBox="1"/>
          <p:nvPr/>
        </p:nvSpPr>
        <p:spPr>
          <a:xfrm>
            <a:off x="214282" y="1071546"/>
            <a:ext cx="8643998" cy="3046988"/>
          </a:xfrm>
          <a:prstGeom prst="rect">
            <a:avLst/>
          </a:prstGeom>
          <a:noFill/>
        </p:spPr>
        <p:txBody>
          <a:bodyPr wrap="square" rtlCol="0">
            <a:spAutoFit/>
          </a:bodyPr>
          <a:lstStyle/>
          <a:p>
            <a:pPr algn="just"/>
            <a:r>
              <a:rPr lang="el-GR" sz="2400" dirty="0" smtClean="0">
                <a:solidFill>
                  <a:schemeClr val="bg2">
                    <a:lumMod val="50000"/>
                  </a:schemeClr>
                </a:solidFill>
              </a:rPr>
              <a:t>Η θερμοηλεκτρική γεννήτρια </a:t>
            </a:r>
            <a:r>
              <a:rPr lang="en-US" sz="2400" dirty="0" smtClean="0">
                <a:solidFill>
                  <a:schemeClr val="bg2">
                    <a:lumMod val="50000"/>
                  </a:schemeClr>
                </a:solidFill>
              </a:rPr>
              <a:t>(Thermoelectric Element Generator)</a:t>
            </a:r>
            <a:r>
              <a:rPr lang="el-GR" sz="2400" dirty="0" smtClean="0">
                <a:solidFill>
                  <a:schemeClr val="bg2">
                    <a:lumMod val="50000"/>
                  </a:schemeClr>
                </a:solidFill>
              </a:rPr>
              <a:t>,(φαινόμενο </a:t>
            </a:r>
            <a:r>
              <a:rPr lang="en-US" sz="2400" dirty="0" smtClean="0">
                <a:solidFill>
                  <a:schemeClr val="bg2">
                    <a:lumMod val="50000"/>
                  </a:schemeClr>
                </a:solidFill>
              </a:rPr>
              <a:t>Seebeck), </a:t>
            </a:r>
            <a:r>
              <a:rPr lang="el-GR" sz="2400" dirty="0" smtClean="0">
                <a:solidFill>
                  <a:schemeClr val="bg2">
                    <a:lumMod val="50000"/>
                  </a:schemeClr>
                </a:solidFill>
              </a:rPr>
              <a:t>περιλαμβάνει δύο θερμοστοιχεία ένα </a:t>
            </a:r>
            <a:r>
              <a:rPr lang="en-US" sz="2400" dirty="0" smtClean="0">
                <a:solidFill>
                  <a:schemeClr val="bg2">
                    <a:lumMod val="50000"/>
                  </a:schemeClr>
                </a:solidFill>
              </a:rPr>
              <a:t>p-</a:t>
            </a:r>
            <a:r>
              <a:rPr lang="el-GR" sz="2400" dirty="0" smtClean="0">
                <a:solidFill>
                  <a:schemeClr val="bg2">
                    <a:lumMod val="50000"/>
                  </a:schemeClr>
                </a:solidFill>
              </a:rPr>
              <a:t>τύπου και ένα</a:t>
            </a:r>
            <a:r>
              <a:rPr lang="en-US" sz="2400" dirty="0" smtClean="0">
                <a:solidFill>
                  <a:schemeClr val="bg2">
                    <a:lumMod val="50000"/>
                  </a:schemeClr>
                </a:solidFill>
              </a:rPr>
              <a:t> n-</a:t>
            </a:r>
            <a:r>
              <a:rPr lang="el-GR" sz="2400" dirty="0" smtClean="0">
                <a:solidFill>
                  <a:schemeClr val="bg2">
                    <a:lumMod val="50000"/>
                  </a:schemeClr>
                </a:solidFill>
              </a:rPr>
              <a:t>τύπου, τα οποία είναι συνδεδεμένα μεταξύ τους, ηλεκτρικά σε σειρά και θερμικά παράλληλα. Έτσι μέρος της θερμότητας αντλείται από τη μία πλευρά του ζεύγους και αποβάλλεται από την άλλη. Έτσι δημιουργείται ηλεκτρικό ρεύμα ανάλογο της θερμικής ροής μεταξύ θερμών και ψυχρών επαφών. </a:t>
            </a:r>
            <a:endParaRPr lang="el-GR" sz="2400" dirty="0">
              <a:solidFill>
                <a:schemeClr val="bg2">
                  <a:lumMod val="50000"/>
                </a:schemeClr>
              </a:solidFill>
            </a:endParaRPr>
          </a:p>
        </p:txBody>
      </p:sp>
      <p:pic>
        <p:nvPicPr>
          <p:cNvPr id="5122" name="Picture 2"/>
          <p:cNvPicPr>
            <a:picLocks noChangeAspect="1" noChangeArrowheads="1"/>
          </p:cNvPicPr>
          <p:nvPr/>
        </p:nvPicPr>
        <p:blipFill>
          <a:blip r:embed="rId2" cstate="print"/>
          <a:srcRect/>
          <a:stretch>
            <a:fillRect/>
          </a:stretch>
        </p:blipFill>
        <p:spPr bwMode="auto">
          <a:xfrm>
            <a:off x="500034" y="4000504"/>
            <a:ext cx="1962150" cy="2533650"/>
          </a:xfrm>
          <a:prstGeom prst="rect">
            <a:avLst/>
          </a:prstGeom>
          <a:noFill/>
          <a:ln w="9525">
            <a:noFill/>
            <a:miter lim="800000"/>
            <a:headEnd/>
            <a:tailEnd/>
          </a:ln>
        </p:spPr>
      </p:pic>
      <p:sp>
        <p:nvSpPr>
          <p:cNvPr id="6" name="5 - TextBox"/>
          <p:cNvSpPr txBox="1"/>
          <p:nvPr/>
        </p:nvSpPr>
        <p:spPr>
          <a:xfrm>
            <a:off x="2643174" y="4214818"/>
            <a:ext cx="6000792" cy="1631216"/>
          </a:xfrm>
          <a:prstGeom prst="rect">
            <a:avLst/>
          </a:prstGeom>
          <a:noFill/>
        </p:spPr>
        <p:txBody>
          <a:bodyPr wrap="square" rtlCol="0">
            <a:spAutoFit/>
          </a:bodyPr>
          <a:lstStyle/>
          <a:p>
            <a:r>
              <a:rPr lang="el-GR" sz="2000" i="1" dirty="0" smtClean="0">
                <a:solidFill>
                  <a:schemeClr val="bg2">
                    <a:lumMod val="50000"/>
                  </a:schemeClr>
                </a:solidFill>
              </a:rPr>
              <a:t>Οι θερμοηλεκτρικές γεννήτριες δε χρησιμοποιούνται στην καθημερινότητα επειδή η ισχύς που κερδίζεται είναι πολύ μικρότερη από το κόστος της συσκευής. Όμως βρίσκουν πάρα πολλές εφαρμογές ως κινητοί αισθητήρες ή αισθητήρες κλειστών χώρων.</a:t>
            </a:r>
            <a:endParaRPr lang="el-GR" sz="2000" i="1" dirty="0">
              <a:solidFill>
                <a:schemeClr val="bg2">
                  <a:lumMod val="50000"/>
                </a:schemeClr>
              </a:solidFill>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12</a:t>
            </a:fld>
            <a:endParaRPr lang="el-GR" dirty="0"/>
          </a:p>
        </p:txBody>
      </p:sp>
      <p:sp>
        <p:nvSpPr>
          <p:cNvPr id="3" name="2 - Τίτλος"/>
          <p:cNvSpPr>
            <a:spLocks noGrp="1"/>
          </p:cNvSpPr>
          <p:nvPr>
            <p:ph type="title"/>
          </p:nvPr>
        </p:nvSpPr>
        <p:spPr>
          <a:xfrm>
            <a:off x="457200" y="152400"/>
            <a:ext cx="8229600" cy="847708"/>
          </a:xfrm>
        </p:spPr>
        <p:txBody>
          <a:bodyPr/>
          <a:lstStyle/>
          <a:p>
            <a:pPr algn="ctr"/>
            <a:r>
              <a:rPr lang="el-GR" dirty="0" smtClean="0">
                <a:solidFill>
                  <a:schemeClr val="bg2">
                    <a:lumMod val="50000"/>
                  </a:schemeClr>
                </a:solidFill>
              </a:rPr>
              <a:t>Οι αντλίες θερμότητας (</a:t>
            </a:r>
            <a:r>
              <a:rPr lang="en-US" dirty="0" smtClean="0">
                <a:solidFill>
                  <a:schemeClr val="bg2">
                    <a:lumMod val="50000"/>
                  </a:schemeClr>
                </a:solidFill>
              </a:rPr>
              <a:t>TEC)</a:t>
            </a:r>
            <a:endParaRPr lang="el-GR" dirty="0">
              <a:solidFill>
                <a:schemeClr val="bg2">
                  <a:lumMod val="50000"/>
                </a:schemeClr>
              </a:solidFill>
            </a:endParaRPr>
          </a:p>
        </p:txBody>
      </p:sp>
      <p:sp>
        <p:nvSpPr>
          <p:cNvPr id="4" name="3 - Ορθογώνιο"/>
          <p:cNvSpPr/>
          <p:nvPr/>
        </p:nvSpPr>
        <p:spPr>
          <a:xfrm>
            <a:off x="285720" y="1142984"/>
            <a:ext cx="8572560" cy="2585323"/>
          </a:xfrm>
          <a:prstGeom prst="rect">
            <a:avLst/>
          </a:prstGeom>
        </p:spPr>
        <p:txBody>
          <a:bodyPr wrap="square">
            <a:spAutoFit/>
          </a:bodyPr>
          <a:lstStyle/>
          <a:p>
            <a:pPr algn="just"/>
            <a:r>
              <a:rPr lang="el-GR" dirty="0" smtClean="0">
                <a:solidFill>
                  <a:schemeClr val="bg2">
                    <a:lumMod val="50000"/>
                  </a:schemeClr>
                </a:solidFill>
              </a:rPr>
              <a:t>Μια θερμοηλεκτρική ψυκτική διάταξη ή μια αντλία θερμότητας (</a:t>
            </a:r>
            <a:r>
              <a:rPr lang="el-GR" i="1" dirty="0" smtClean="0">
                <a:solidFill>
                  <a:schemeClr val="bg2">
                    <a:lumMod val="50000"/>
                  </a:schemeClr>
                </a:solidFill>
              </a:rPr>
              <a:t>TEC) είναι μια</a:t>
            </a:r>
          </a:p>
          <a:p>
            <a:pPr algn="just"/>
            <a:r>
              <a:rPr lang="el-GR" dirty="0" smtClean="0">
                <a:solidFill>
                  <a:schemeClr val="bg2">
                    <a:lumMod val="50000"/>
                  </a:schemeClr>
                </a:solidFill>
              </a:rPr>
              <a:t>διάταξη στερεάς κατάστασης που εκμεταλλεύεται το φαινόμενο </a:t>
            </a:r>
            <a:r>
              <a:rPr lang="el-GR" i="1" dirty="0" smtClean="0">
                <a:solidFill>
                  <a:schemeClr val="bg2">
                    <a:lumMod val="50000"/>
                  </a:schemeClr>
                </a:solidFill>
              </a:rPr>
              <a:t>Peltier και δουλεύει</a:t>
            </a:r>
          </a:p>
          <a:p>
            <a:pPr algn="just"/>
            <a:r>
              <a:rPr lang="el-GR" dirty="0" smtClean="0">
                <a:solidFill>
                  <a:schemeClr val="bg2">
                    <a:lumMod val="50000"/>
                  </a:schemeClr>
                </a:solidFill>
              </a:rPr>
              <a:t>σε σύνδεση με έναν απαγωγό θερμότητας για την απομάκρυνση της θερμότητας από</a:t>
            </a:r>
          </a:p>
          <a:p>
            <a:pPr algn="just"/>
            <a:r>
              <a:rPr lang="el-GR" dirty="0" smtClean="0">
                <a:solidFill>
                  <a:schemeClr val="bg2">
                    <a:lumMod val="50000"/>
                  </a:schemeClr>
                </a:solidFill>
              </a:rPr>
              <a:t>το σύστημα</a:t>
            </a:r>
            <a:r>
              <a:rPr lang="en-US" dirty="0" smtClean="0">
                <a:solidFill>
                  <a:schemeClr val="bg2">
                    <a:lumMod val="50000"/>
                  </a:schemeClr>
                </a:solidFill>
              </a:rPr>
              <a:t>.</a:t>
            </a:r>
          </a:p>
          <a:p>
            <a:pPr algn="just"/>
            <a:r>
              <a:rPr lang="el-GR" dirty="0" smtClean="0">
                <a:solidFill>
                  <a:schemeClr val="bg2">
                    <a:lumMod val="50000"/>
                  </a:schemeClr>
                </a:solidFill>
              </a:rPr>
              <a:t>Εάν</a:t>
            </a:r>
            <a:r>
              <a:rPr lang="en-US" dirty="0" smtClean="0">
                <a:solidFill>
                  <a:schemeClr val="bg2">
                    <a:lumMod val="50000"/>
                  </a:schemeClr>
                </a:solidFill>
              </a:rPr>
              <a:t> </a:t>
            </a:r>
            <a:r>
              <a:rPr lang="el-GR" dirty="0" smtClean="0">
                <a:solidFill>
                  <a:schemeClr val="bg2">
                    <a:lumMod val="50000"/>
                  </a:schemeClr>
                </a:solidFill>
              </a:rPr>
              <a:t>εφαρμόσουμε ηλεκτρικό ρεύμα σε ένα θερμοζεύγος, η θερμότητα αντλείται</a:t>
            </a:r>
          </a:p>
          <a:p>
            <a:pPr algn="just"/>
            <a:r>
              <a:rPr lang="el-GR" dirty="0" smtClean="0">
                <a:solidFill>
                  <a:schemeClr val="bg2">
                    <a:lumMod val="50000"/>
                  </a:schemeClr>
                </a:solidFill>
              </a:rPr>
              <a:t>από την μια επαφή στην άλλη. Η θερμοκρασία της ψυχρής επαφής θα πέσει ραγδαία</a:t>
            </a:r>
          </a:p>
          <a:p>
            <a:pPr algn="just"/>
            <a:r>
              <a:rPr lang="el-GR" dirty="0" smtClean="0">
                <a:solidFill>
                  <a:schemeClr val="bg2">
                    <a:lumMod val="50000"/>
                  </a:schemeClr>
                </a:solidFill>
              </a:rPr>
              <a:t>κάτω από την περιβάλλουσα θερμοκρασία κρατώντας τη θερμότητα που</a:t>
            </a:r>
          </a:p>
          <a:p>
            <a:pPr algn="just"/>
            <a:r>
              <a:rPr lang="el-GR" dirty="0" smtClean="0">
                <a:solidFill>
                  <a:schemeClr val="bg2">
                    <a:lumMod val="50000"/>
                  </a:schemeClr>
                </a:solidFill>
              </a:rPr>
              <a:t>μετακινείται από τη θερμή πλευρά. Η βαθμίδα θερμοκρασίας θα μεταβάλλεται</a:t>
            </a:r>
          </a:p>
          <a:p>
            <a:pPr algn="just"/>
            <a:r>
              <a:rPr lang="el-GR" dirty="0" smtClean="0">
                <a:solidFill>
                  <a:schemeClr val="bg2">
                    <a:lumMod val="50000"/>
                  </a:schemeClr>
                </a:solidFill>
              </a:rPr>
              <a:t>ανάλογα με το μέγεθος του εφαρμοζόμενου ρεύματος.</a:t>
            </a:r>
            <a:endParaRPr lang="el-GR" dirty="0">
              <a:solidFill>
                <a:schemeClr val="bg2">
                  <a:lumMod val="50000"/>
                </a:schemeClr>
              </a:solidFill>
            </a:endParaRPr>
          </a:p>
        </p:txBody>
      </p:sp>
      <p:pic>
        <p:nvPicPr>
          <p:cNvPr id="6146" name="Picture 2"/>
          <p:cNvPicPr>
            <a:picLocks noChangeAspect="1" noChangeArrowheads="1"/>
          </p:cNvPicPr>
          <p:nvPr/>
        </p:nvPicPr>
        <p:blipFill>
          <a:blip r:embed="rId2" cstate="print"/>
          <a:srcRect/>
          <a:stretch>
            <a:fillRect/>
          </a:stretch>
        </p:blipFill>
        <p:spPr bwMode="auto">
          <a:xfrm>
            <a:off x="2285984" y="3786190"/>
            <a:ext cx="4057650" cy="2657475"/>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13</a:t>
            </a:fld>
            <a:endParaRPr lang="el-GR" dirty="0"/>
          </a:p>
        </p:txBody>
      </p:sp>
      <p:sp>
        <p:nvSpPr>
          <p:cNvPr id="3" name="2 - Τίτλος"/>
          <p:cNvSpPr>
            <a:spLocks noGrp="1"/>
          </p:cNvSpPr>
          <p:nvPr>
            <p:ph type="title"/>
          </p:nvPr>
        </p:nvSpPr>
        <p:spPr>
          <a:xfrm>
            <a:off x="457200" y="152400"/>
            <a:ext cx="8229600" cy="919146"/>
          </a:xfrm>
        </p:spPr>
        <p:txBody>
          <a:bodyPr/>
          <a:lstStyle/>
          <a:p>
            <a:pPr algn="ctr"/>
            <a:r>
              <a:rPr lang="el-GR" dirty="0" smtClean="0">
                <a:solidFill>
                  <a:schemeClr val="bg2">
                    <a:lumMod val="50000"/>
                  </a:schemeClr>
                </a:solidFill>
              </a:rPr>
              <a:t>Τρόπος αξιολόγησης </a:t>
            </a:r>
            <a:r>
              <a:rPr lang="en-US" dirty="0" smtClean="0">
                <a:solidFill>
                  <a:schemeClr val="bg2">
                    <a:lumMod val="50000"/>
                  </a:schemeClr>
                </a:solidFill>
              </a:rPr>
              <a:t>TEC</a:t>
            </a:r>
            <a:endParaRPr lang="el-GR" dirty="0">
              <a:solidFill>
                <a:schemeClr val="bg2">
                  <a:lumMod val="50000"/>
                </a:schemeClr>
              </a:solidFill>
            </a:endParaRPr>
          </a:p>
        </p:txBody>
      </p:sp>
      <p:sp>
        <p:nvSpPr>
          <p:cNvPr id="4" name="3 - TextBox"/>
          <p:cNvSpPr txBox="1"/>
          <p:nvPr/>
        </p:nvSpPr>
        <p:spPr>
          <a:xfrm>
            <a:off x="428596" y="1071546"/>
            <a:ext cx="8429684" cy="2308324"/>
          </a:xfrm>
          <a:prstGeom prst="rect">
            <a:avLst/>
          </a:prstGeom>
          <a:noFill/>
        </p:spPr>
        <p:txBody>
          <a:bodyPr wrap="square" rtlCol="0">
            <a:spAutoFit/>
          </a:bodyPr>
          <a:lstStyle/>
          <a:p>
            <a:pPr algn="just"/>
            <a:r>
              <a:rPr lang="el-GR" dirty="0" smtClean="0">
                <a:solidFill>
                  <a:schemeClr val="bg2">
                    <a:lumMod val="50000"/>
                  </a:schemeClr>
                </a:solidFill>
              </a:rPr>
              <a:t>Για να επιτύχουμε την</a:t>
            </a:r>
            <a:r>
              <a:rPr lang="en-US" dirty="0" smtClean="0">
                <a:solidFill>
                  <a:schemeClr val="bg2">
                    <a:lumMod val="50000"/>
                  </a:schemeClr>
                </a:solidFill>
              </a:rPr>
              <a:t> </a:t>
            </a:r>
            <a:r>
              <a:rPr lang="el-GR" dirty="0" smtClean="0">
                <a:solidFill>
                  <a:schemeClr val="bg2">
                    <a:lumMod val="50000"/>
                  </a:schemeClr>
                </a:solidFill>
              </a:rPr>
              <a:t>καλύτερη θερμοηλεκτρική διάταξη πρέπει να κάνουμε το συντελεστή θερμοηλεκτρικής</a:t>
            </a:r>
            <a:r>
              <a:rPr lang="en-US" dirty="0" smtClean="0">
                <a:solidFill>
                  <a:schemeClr val="bg2">
                    <a:lumMod val="50000"/>
                  </a:schemeClr>
                </a:solidFill>
              </a:rPr>
              <a:t> </a:t>
            </a:r>
            <a:r>
              <a:rPr lang="el-GR" dirty="0" smtClean="0">
                <a:solidFill>
                  <a:schemeClr val="bg2">
                    <a:lumMod val="50000"/>
                  </a:schemeClr>
                </a:solidFill>
              </a:rPr>
              <a:t>απόδοσης ΖΤ όσο το δυνατόν μεγαλύτερο. Η πρώτη απαίτηση για το συντελεστή</a:t>
            </a:r>
            <a:r>
              <a:rPr lang="en-US" dirty="0" smtClean="0">
                <a:solidFill>
                  <a:schemeClr val="bg2">
                    <a:lumMod val="50000"/>
                  </a:schemeClr>
                </a:solidFill>
              </a:rPr>
              <a:t> </a:t>
            </a:r>
            <a:r>
              <a:rPr lang="el-GR" dirty="0" smtClean="0">
                <a:solidFill>
                  <a:schemeClr val="bg2">
                    <a:lumMod val="50000"/>
                  </a:schemeClr>
                </a:solidFill>
              </a:rPr>
              <a:t>ικανοποιείται όταν το υλικό έχει υψηλή συγκέντρωση φορέων και υψηλή ευκινησία,</a:t>
            </a:r>
            <a:r>
              <a:rPr lang="en-US" dirty="0" smtClean="0">
                <a:solidFill>
                  <a:schemeClr val="bg2">
                    <a:lumMod val="50000"/>
                  </a:schemeClr>
                </a:solidFill>
              </a:rPr>
              <a:t> </a:t>
            </a:r>
            <a:r>
              <a:rPr lang="el-GR" dirty="0" smtClean="0">
                <a:solidFill>
                  <a:schemeClr val="bg2">
                    <a:lumMod val="50000"/>
                  </a:schemeClr>
                </a:solidFill>
              </a:rPr>
              <a:t>δηλαδή υψηλή αγωγιμότητα και συντελεστή </a:t>
            </a:r>
            <a:r>
              <a:rPr lang="el-GR" i="1" dirty="0" smtClean="0">
                <a:solidFill>
                  <a:schemeClr val="bg2">
                    <a:lumMod val="50000"/>
                  </a:schemeClr>
                </a:solidFill>
              </a:rPr>
              <a:t>Seebeck, ενώ η δεύτερη όταν το υλικό</a:t>
            </a:r>
            <a:r>
              <a:rPr lang="en-US" i="1" dirty="0" smtClean="0">
                <a:solidFill>
                  <a:schemeClr val="bg2">
                    <a:lumMod val="50000"/>
                  </a:schemeClr>
                </a:solidFill>
              </a:rPr>
              <a:t> </a:t>
            </a:r>
            <a:r>
              <a:rPr lang="el-GR" dirty="0" smtClean="0">
                <a:solidFill>
                  <a:schemeClr val="bg2">
                    <a:lumMod val="50000"/>
                  </a:schemeClr>
                </a:solidFill>
              </a:rPr>
              <a:t>έχει μικρή θερμική αγωγιμότητα.</a:t>
            </a:r>
            <a:r>
              <a:rPr lang="en-US" dirty="0" smtClean="0">
                <a:solidFill>
                  <a:schemeClr val="bg2">
                    <a:lumMod val="50000"/>
                  </a:schemeClr>
                </a:solidFill>
              </a:rPr>
              <a:t> </a:t>
            </a:r>
            <a:endParaRPr lang="el-GR" dirty="0" smtClean="0">
              <a:solidFill>
                <a:schemeClr val="bg2">
                  <a:lumMod val="50000"/>
                </a:schemeClr>
              </a:solidFill>
            </a:endParaRPr>
          </a:p>
          <a:p>
            <a:pPr algn="just"/>
            <a:endParaRPr lang="en-US" dirty="0" smtClean="0">
              <a:solidFill>
                <a:schemeClr val="bg2">
                  <a:lumMod val="50000"/>
                </a:schemeClr>
              </a:solidFill>
            </a:endParaRPr>
          </a:p>
          <a:p>
            <a:pPr algn="just"/>
            <a:r>
              <a:rPr lang="el-GR" dirty="0" smtClean="0">
                <a:solidFill>
                  <a:schemeClr val="bg2">
                    <a:lumMod val="50000"/>
                  </a:schemeClr>
                </a:solidFill>
              </a:rPr>
              <a:t>Ορίζουμε λοιπόν τον συντελεστή θερμοηλεκτρικής απόδοσης ΖΤ ως εξής:</a:t>
            </a:r>
          </a:p>
          <a:p>
            <a:pPr algn="just"/>
            <a:endParaRPr lang="el-GR" dirty="0">
              <a:solidFill>
                <a:schemeClr val="bg2">
                  <a:lumMod val="50000"/>
                </a:schemeClr>
              </a:solidFill>
            </a:endParaRPr>
          </a:p>
        </p:txBody>
      </p:sp>
      <p:pic>
        <p:nvPicPr>
          <p:cNvPr id="1026" name="Picture 2"/>
          <p:cNvPicPr>
            <a:picLocks noChangeAspect="1" noChangeArrowheads="1"/>
          </p:cNvPicPr>
          <p:nvPr/>
        </p:nvPicPr>
        <p:blipFill>
          <a:blip r:embed="rId2" cstate="print"/>
          <a:srcRect/>
          <a:stretch>
            <a:fillRect/>
          </a:stretch>
        </p:blipFill>
        <p:spPr bwMode="auto">
          <a:xfrm>
            <a:off x="571472" y="3500438"/>
            <a:ext cx="3581400" cy="904875"/>
          </a:xfrm>
          <a:prstGeom prst="rect">
            <a:avLst/>
          </a:prstGeom>
          <a:noFill/>
          <a:ln w="9525">
            <a:noFill/>
            <a:miter lim="800000"/>
            <a:headEnd/>
            <a:tailEnd/>
          </a:ln>
        </p:spPr>
      </p:pic>
      <p:sp>
        <p:nvSpPr>
          <p:cNvPr id="6" name="5 - TextBox"/>
          <p:cNvSpPr txBox="1"/>
          <p:nvPr/>
        </p:nvSpPr>
        <p:spPr>
          <a:xfrm>
            <a:off x="4214810" y="3286124"/>
            <a:ext cx="4643470" cy="1477328"/>
          </a:xfrm>
          <a:prstGeom prst="rect">
            <a:avLst/>
          </a:prstGeom>
          <a:noFill/>
        </p:spPr>
        <p:txBody>
          <a:bodyPr wrap="square" rtlCol="0">
            <a:spAutoFit/>
          </a:bodyPr>
          <a:lstStyle/>
          <a:p>
            <a:pPr algn="just"/>
            <a:r>
              <a:rPr lang="el-GR" i="1" dirty="0" smtClean="0">
                <a:solidFill>
                  <a:schemeClr val="bg2">
                    <a:lumMod val="75000"/>
                  </a:schemeClr>
                </a:solidFill>
              </a:rPr>
              <a:t>όπου (ΔΤ)</a:t>
            </a:r>
            <a:r>
              <a:rPr lang="el-GR" i="1" dirty="0" err="1" smtClean="0">
                <a:solidFill>
                  <a:schemeClr val="bg2">
                    <a:lumMod val="75000"/>
                  </a:schemeClr>
                </a:solidFill>
              </a:rPr>
              <a:t>max</a:t>
            </a:r>
            <a:r>
              <a:rPr lang="el-GR" i="1" dirty="0" smtClean="0">
                <a:solidFill>
                  <a:schemeClr val="bg2">
                    <a:lumMod val="75000"/>
                  </a:schemeClr>
                </a:solidFill>
              </a:rPr>
              <a:t> είναι η μέγιστη θερμοκρασιακή διαφορά που μπορεί να επιτευχθεί στα άκρα ενός στοιχείου Peltier, σ, η ειδική αγωγιμότητα, S, ο συντελεστής Seebeck και κ, ο συντελεστής της θερμικής αγωγιμότητας. κάθε υλικού</a:t>
            </a:r>
            <a:r>
              <a:rPr lang="el-GR" dirty="0" smtClean="0">
                <a:solidFill>
                  <a:schemeClr val="bg2">
                    <a:lumMod val="75000"/>
                  </a:schemeClr>
                </a:solidFill>
              </a:rPr>
              <a:t>.</a:t>
            </a:r>
            <a:endParaRPr lang="el-GR" dirty="0">
              <a:solidFill>
                <a:schemeClr val="bg2">
                  <a:lumMod val="75000"/>
                </a:schemeClr>
              </a:solidFill>
            </a:endParaRPr>
          </a:p>
        </p:txBody>
      </p:sp>
      <p:sp>
        <p:nvSpPr>
          <p:cNvPr id="7" name="6 - TextBox"/>
          <p:cNvSpPr txBox="1"/>
          <p:nvPr/>
        </p:nvSpPr>
        <p:spPr>
          <a:xfrm>
            <a:off x="357158" y="5143512"/>
            <a:ext cx="8286808" cy="1200329"/>
          </a:xfrm>
          <a:prstGeom prst="rect">
            <a:avLst/>
          </a:prstGeom>
          <a:noFill/>
        </p:spPr>
        <p:txBody>
          <a:bodyPr wrap="square" rtlCol="0">
            <a:spAutoFit/>
          </a:bodyPr>
          <a:lstStyle/>
          <a:p>
            <a:pPr algn="just"/>
            <a:r>
              <a:rPr lang="el-GR" dirty="0" smtClean="0">
                <a:solidFill>
                  <a:schemeClr val="bg2">
                    <a:lumMod val="50000"/>
                  </a:schemeClr>
                </a:solidFill>
              </a:rPr>
              <a:t>     Ένα μείζονος σημασίας χαρακτηριστικό που έχει η διάταξη αυτή είναι ότι τα</a:t>
            </a:r>
          </a:p>
          <a:p>
            <a:pPr algn="just"/>
            <a:r>
              <a:rPr lang="el-GR" dirty="0" smtClean="0">
                <a:solidFill>
                  <a:schemeClr val="bg2">
                    <a:lumMod val="50000"/>
                  </a:schemeClr>
                </a:solidFill>
              </a:rPr>
              <a:t>συζυγή ζεύγη θα πρέπει να έχουν παραπλήσιες ηλεκτρικές, θερμικές και μηχανικές</a:t>
            </a:r>
          </a:p>
          <a:p>
            <a:pPr algn="just"/>
            <a:r>
              <a:rPr lang="el-GR" dirty="0" smtClean="0">
                <a:solidFill>
                  <a:schemeClr val="bg2">
                    <a:lumMod val="50000"/>
                  </a:schemeClr>
                </a:solidFill>
              </a:rPr>
              <a:t>ιδιότητες. Αυτό πρακτικά σημαίνει ότι τα ζεύγη πρέπει να προέρχονται από τον ίδιο</a:t>
            </a:r>
          </a:p>
          <a:p>
            <a:pPr algn="just"/>
            <a:r>
              <a:rPr lang="el-GR" dirty="0" smtClean="0">
                <a:solidFill>
                  <a:schemeClr val="bg2">
                    <a:lumMod val="50000"/>
                  </a:schemeClr>
                </a:solidFill>
              </a:rPr>
              <a:t>ημιαγωγό με διαφορετικές προσμείξεις</a:t>
            </a:r>
            <a:endParaRPr lang="el-GR" dirty="0">
              <a:solidFill>
                <a:schemeClr val="bg2">
                  <a:lumMod val="50000"/>
                </a:schemeClr>
              </a:solidFill>
            </a:endParaRPr>
          </a:p>
        </p:txBody>
      </p:sp>
      <p:sp>
        <p:nvSpPr>
          <p:cNvPr id="8" name="7 - Ρόμβος"/>
          <p:cNvSpPr/>
          <p:nvPr/>
        </p:nvSpPr>
        <p:spPr>
          <a:xfrm>
            <a:off x="357158" y="5143512"/>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14</a:t>
            </a:fld>
            <a:endParaRPr lang="el-GR"/>
          </a:p>
        </p:txBody>
      </p:sp>
      <p:sp>
        <p:nvSpPr>
          <p:cNvPr id="3" name="2 - Τίτλος"/>
          <p:cNvSpPr>
            <a:spLocks noGrp="1"/>
          </p:cNvSpPr>
          <p:nvPr>
            <p:ph type="title"/>
          </p:nvPr>
        </p:nvSpPr>
        <p:spPr>
          <a:xfrm>
            <a:off x="457200" y="152400"/>
            <a:ext cx="8229600" cy="847708"/>
          </a:xfrm>
        </p:spPr>
        <p:txBody>
          <a:bodyPr>
            <a:normAutofit/>
          </a:bodyPr>
          <a:lstStyle/>
          <a:p>
            <a:pPr algn="ctr"/>
            <a:r>
              <a:rPr lang="el-GR" dirty="0" smtClean="0">
                <a:solidFill>
                  <a:schemeClr val="bg2">
                    <a:lumMod val="50000"/>
                  </a:schemeClr>
                </a:solidFill>
              </a:rPr>
              <a:t>Βελτίωση ιδιοτήτων </a:t>
            </a:r>
            <a:r>
              <a:rPr lang="en-US" dirty="0" smtClean="0">
                <a:solidFill>
                  <a:schemeClr val="bg2">
                    <a:lumMod val="50000"/>
                  </a:schemeClr>
                </a:solidFill>
              </a:rPr>
              <a:t>TEG</a:t>
            </a:r>
            <a:r>
              <a:rPr lang="el-GR" dirty="0" smtClean="0">
                <a:solidFill>
                  <a:schemeClr val="bg2">
                    <a:lumMod val="50000"/>
                  </a:schemeClr>
                </a:solidFill>
              </a:rPr>
              <a:t> και </a:t>
            </a:r>
            <a:r>
              <a:rPr lang="en-US" dirty="0" smtClean="0">
                <a:solidFill>
                  <a:schemeClr val="bg2">
                    <a:lumMod val="50000"/>
                  </a:schemeClr>
                </a:solidFill>
              </a:rPr>
              <a:t>TEC</a:t>
            </a:r>
            <a:endParaRPr lang="el-GR" dirty="0">
              <a:solidFill>
                <a:schemeClr val="bg2">
                  <a:lumMod val="50000"/>
                </a:schemeClr>
              </a:solidFill>
            </a:endParaRPr>
          </a:p>
        </p:txBody>
      </p:sp>
      <p:sp>
        <p:nvSpPr>
          <p:cNvPr id="4" name="3 - TextBox"/>
          <p:cNvSpPr txBox="1"/>
          <p:nvPr/>
        </p:nvSpPr>
        <p:spPr>
          <a:xfrm>
            <a:off x="500034" y="1285860"/>
            <a:ext cx="8215370" cy="2031325"/>
          </a:xfrm>
          <a:prstGeom prst="rect">
            <a:avLst/>
          </a:prstGeom>
          <a:noFill/>
        </p:spPr>
        <p:txBody>
          <a:bodyPr wrap="square" rtlCol="0">
            <a:spAutoFit/>
          </a:bodyPr>
          <a:lstStyle/>
          <a:p>
            <a:r>
              <a:rPr lang="el-GR" dirty="0" smtClean="0">
                <a:solidFill>
                  <a:schemeClr val="bg2">
                    <a:lumMod val="50000"/>
                  </a:schemeClr>
                </a:solidFill>
              </a:rPr>
              <a:t>Η βελτιστοποίηση του </a:t>
            </a:r>
            <a:r>
              <a:rPr lang="en-US" dirty="0" smtClean="0">
                <a:solidFill>
                  <a:schemeClr val="bg2">
                    <a:lumMod val="50000"/>
                  </a:schemeClr>
                </a:solidFill>
              </a:rPr>
              <a:t>ZT</a:t>
            </a:r>
            <a:r>
              <a:rPr lang="el-GR" dirty="0" smtClean="0">
                <a:solidFill>
                  <a:schemeClr val="bg2">
                    <a:lumMod val="50000"/>
                  </a:schemeClr>
                </a:solidFill>
              </a:rPr>
              <a:t> είναι δύσκολη υπόθεση διότι η θερμοισχύς, η ηλεκτρική αγωγιμότητα και η θερμική αγωγιμότητα εξαρτώνται από συγκεκριμένες ηλεκτρονικές δομές του κάθε υλικού.</a:t>
            </a:r>
          </a:p>
          <a:p>
            <a:endParaRPr lang="el-GR" dirty="0" smtClean="0">
              <a:solidFill>
                <a:schemeClr val="bg2">
                  <a:lumMod val="50000"/>
                </a:schemeClr>
              </a:solidFill>
            </a:endParaRPr>
          </a:p>
          <a:p>
            <a:r>
              <a:rPr lang="el-GR" dirty="0" smtClean="0">
                <a:solidFill>
                  <a:schemeClr val="bg2">
                    <a:lumMod val="50000"/>
                  </a:schemeClr>
                </a:solidFill>
              </a:rPr>
              <a:t>Είναι αδύνατο να αλλάξουμε μια παράμετρο χωρίς να επηρεαστούν οι άλλες. Στο παρακάτω γράφημα φαίνονται τα θερμοηλεκτρικά χαρακτηριστικά των μετάλλων, ημιαγωγών και μονωτών, συναρτήσει της συγκέντρωσης των φορέων.</a:t>
            </a:r>
          </a:p>
        </p:txBody>
      </p:sp>
      <p:pic>
        <p:nvPicPr>
          <p:cNvPr id="5" name="4 - Εικόνα" descr="http://www.eng.ucy.ac.cy/kyratsi/thermoelectrics/ulika_files/image002.jpg"/>
          <p:cNvPicPr/>
          <p:nvPr/>
        </p:nvPicPr>
        <p:blipFill>
          <a:blip r:embed="rId2" cstate="print"/>
          <a:srcRect/>
          <a:stretch>
            <a:fillRect/>
          </a:stretch>
        </p:blipFill>
        <p:spPr bwMode="auto">
          <a:xfrm>
            <a:off x="2357422" y="3571876"/>
            <a:ext cx="3500462" cy="2643206"/>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15</a:t>
            </a:fld>
            <a:endParaRPr lang="el-GR"/>
          </a:p>
        </p:txBody>
      </p:sp>
      <p:sp>
        <p:nvSpPr>
          <p:cNvPr id="3" name="2 - Τίτλος"/>
          <p:cNvSpPr>
            <a:spLocks noGrp="1"/>
          </p:cNvSpPr>
          <p:nvPr>
            <p:ph type="title"/>
          </p:nvPr>
        </p:nvSpPr>
        <p:spPr>
          <a:xfrm>
            <a:off x="0" y="152400"/>
            <a:ext cx="9144000" cy="847708"/>
          </a:xfrm>
        </p:spPr>
        <p:txBody>
          <a:bodyPr>
            <a:noAutofit/>
          </a:bodyPr>
          <a:lstStyle/>
          <a:p>
            <a:pPr algn="ctr"/>
            <a:r>
              <a:rPr lang="el-GR" sz="4000" dirty="0" smtClean="0">
                <a:solidFill>
                  <a:schemeClr val="bg2">
                    <a:lumMod val="50000"/>
                  </a:schemeClr>
                </a:solidFill>
              </a:rPr>
              <a:t/>
            </a:r>
            <a:br>
              <a:rPr lang="el-GR" sz="4000" dirty="0" smtClean="0">
                <a:solidFill>
                  <a:schemeClr val="bg2">
                    <a:lumMod val="50000"/>
                  </a:schemeClr>
                </a:solidFill>
              </a:rPr>
            </a:br>
            <a:r>
              <a:rPr lang="el-GR" dirty="0" smtClean="0">
                <a:solidFill>
                  <a:schemeClr val="bg2">
                    <a:lumMod val="50000"/>
                  </a:schemeClr>
                </a:solidFill>
              </a:rPr>
              <a:t>Χαρακτηριστικά ενός «καλού» ΤΕ</a:t>
            </a:r>
            <a:endParaRPr lang="el-GR" dirty="0"/>
          </a:p>
        </p:txBody>
      </p:sp>
      <p:sp>
        <p:nvSpPr>
          <p:cNvPr id="4" name="3 - TextBox"/>
          <p:cNvSpPr txBox="1"/>
          <p:nvPr/>
        </p:nvSpPr>
        <p:spPr>
          <a:xfrm>
            <a:off x="357158" y="1428736"/>
            <a:ext cx="8429684" cy="4524315"/>
          </a:xfrm>
          <a:prstGeom prst="rect">
            <a:avLst/>
          </a:prstGeom>
          <a:noFill/>
        </p:spPr>
        <p:txBody>
          <a:bodyPr wrap="square" rtlCol="0">
            <a:spAutoFit/>
          </a:bodyPr>
          <a:lstStyle/>
          <a:p>
            <a:pPr algn="just"/>
            <a:r>
              <a:rPr lang="el-GR" b="1" dirty="0" smtClean="0">
                <a:solidFill>
                  <a:schemeClr val="bg2">
                    <a:lumMod val="50000"/>
                  </a:schemeClr>
                </a:solidFill>
              </a:rPr>
              <a:t>1. </a:t>
            </a:r>
            <a:r>
              <a:rPr lang="el-GR" dirty="0" smtClean="0">
                <a:solidFill>
                  <a:schemeClr val="bg2">
                    <a:lumMod val="50000"/>
                  </a:schemeClr>
                </a:solidFill>
              </a:rPr>
              <a:t>Ο συντελεστής </a:t>
            </a:r>
            <a:r>
              <a:rPr lang="el-GR" i="1" dirty="0" smtClean="0">
                <a:solidFill>
                  <a:schemeClr val="bg2">
                    <a:lumMod val="50000"/>
                  </a:schemeClr>
                </a:solidFill>
              </a:rPr>
              <a:t>Seebeck θα πρέπει να έχει αρκετά μεγάλη τιμή. Οι ημιαγωγοί</a:t>
            </a:r>
          </a:p>
          <a:p>
            <a:pPr algn="just"/>
            <a:r>
              <a:rPr lang="el-GR" dirty="0" smtClean="0">
                <a:solidFill>
                  <a:schemeClr val="bg2">
                    <a:lumMod val="50000"/>
                  </a:schemeClr>
                </a:solidFill>
              </a:rPr>
              <a:t>συνήθως έχουν μεγαλύτερο συντελεστή </a:t>
            </a:r>
            <a:r>
              <a:rPr lang="el-GR" i="1" dirty="0" smtClean="0">
                <a:solidFill>
                  <a:schemeClr val="bg2">
                    <a:lumMod val="50000"/>
                  </a:schemeClr>
                </a:solidFill>
              </a:rPr>
              <a:t>Seebeck από τα μέταλλα.</a:t>
            </a:r>
          </a:p>
          <a:p>
            <a:pPr algn="just"/>
            <a:endParaRPr lang="el-GR" i="1" dirty="0" smtClean="0">
              <a:solidFill>
                <a:schemeClr val="bg2">
                  <a:lumMod val="50000"/>
                </a:schemeClr>
              </a:solidFill>
            </a:endParaRPr>
          </a:p>
          <a:p>
            <a:pPr algn="just"/>
            <a:r>
              <a:rPr lang="el-GR" b="1" dirty="0" smtClean="0">
                <a:solidFill>
                  <a:schemeClr val="bg2">
                    <a:lumMod val="50000"/>
                  </a:schemeClr>
                </a:solidFill>
              </a:rPr>
              <a:t>2. </a:t>
            </a:r>
            <a:r>
              <a:rPr lang="el-GR" dirty="0" smtClean="0">
                <a:solidFill>
                  <a:schemeClr val="bg2">
                    <a:lumMod val="50000"/>
                  </a:schemeClr>
                </a:solidFill>
              </a:rPr>
              <a:t>Το ενεργειακό χάσμα του ημιαγωγού πρέπει να κυμαίνεται σε ένα λογικό εύρος</a:t>
            </a:r>
          </a:p>
          <a:p>
            <a:pPr algn="just"/>
            <a:r>
              <a:rPr lang="el-GR" dirty="0" smtClean="0">
                <a:solidFill>
                  <a:schemeClr val="bg2">
                    <a:lumMod val="50000"/>
                  </a:schemeClr>
                </a:solidFill>
              </a:rPr>
              <a:t>Τιμών  για να έχουμε μεγάλο παράγοντα </a:t>
            </a:r>
            <a:r>
              <a:rPr lang="el-GR" dirty="0" smtClean="0">
                <a:solidFill>
                  <a:schemeClr val="bg2">
                    <a:lumMod val="50000"/>
                  </a:schemeClr>
                </a:solidFill>
              </a:rPr>
              <a:t>ισχύος. </a:t>
            </a:r>
            <a:r>
              <a:rPr lang="el-GR" dirty="0" smtClean="0">
                <a:solidFill>
                  <a:schemeClr val="bg2">
                    <a:lumMod val="50000"/>
                  </a:schemeClr>
                </a:solidFill>
              </a:rPr>
              <a:t>Άρα μπορεί να καθοριστεί και η κατάλληλη θερμοκρασία λειτουργίας.</a:t>
            </a:r>
          </a:p>
          <a:p>
            <a:pPr algn="just"/>
            <a:endParaRPr lang="el-GR" dirty="0" smtClean="0">
              <a:solidFill>
                <a:schemeClr val="bg2">
                  <a:lumMod val="50000"/>
                </a:schemeClr>
              </a:solidFill>
            </a:endParaRPr>
          </a:p>
          <a:p>
            <a:pPr algn="just"/>
            <a:r>
              <a:rPr lang="el-GR" b="1" dirty="0" smtClean="0">
                <a:solidFill>
                  <a:schemeClr val="bg2">
                    <a:lumMod val="50000"/>
                  </a:schemeClr>
                </a:solidFill>
              </a:rPr>
              <a:t>3. </a:t>
            </a:r>
            <a:r>
              <a:rPr lang="el-GR" dirty="0" smtClean="0">
                <a:solidFill>
                  <a:schemeClr val="bg2">
                    <a:lumMod val="50000"/>
                  </a:schemeClr>
                </a:solidFill>
              </a:rPr>
              <a:t>Η συγκέντρωση των ελεύθερων φορέων πρέπει να είναι αρκετά υψηλή. Και για να είναι περίπου ίδια και για τα δύο μέρη του ζεύγους, τα συζυγή ζεύγη πρέπει να προέρχονται από τον ίδιο ημιαγωγό με διαφορετικές προσμίξεις. </a:t>
            </a:r>
          </a:p>
          <a:p>
            <a:pPr algn="just"/>
            <a:endParaRPr lang="el-GR" dirty="0" smtClean="0">
              <a:solidFill>
                <a:schemeClr val="bg2">
                  <a:lumMod val="50000"/>
                </a:schemeClr>
              </a:solidFill>
            </a:endParaRPr>
          </a:p>
          <a:p>
            <a:pPr algn="just"/>
            <a:r>
              <a:rPr lang="el-GR" b="1" dirty="0" smtClean="0">
                <a:solidFill>
                  <a:schemeClr val="bg2">
                    <a:lumMod val="50000"/>
                  </a:schemeClr>
                </a:solidFill>
              </a:rPr>
              <a:t>4. </a:t>
            </a:r>
            <a:r>
              <a:rPr lang="el-GR" dirty="0" smtClean="0">
                <a:solidFill>
                  <a:schemeClr val="bg2">
                    <a:lumMod val="50000"/>
                  </a:schemeClr>
                </a:solidFill>
              </a:rPr>
              <a:t>Ο συντελεστής της θερμικής αγωγιμότητας θα πρέπει να είναι όσο το δυνατόν</a:t>
            </a:r>
          </a:p>
          <a:p>
            <a:pPr algn="just"/>
            <a:r>
              <a:rPr lang="el-GR" dirty="0" smtClean="0">
                <a:solidFill>
                  <a:schemeClr val="bg2">
                    <a:lumMod val="50000"/>
                  </a:schemeClr>
                </a:solidFill>
              </a:rPr>
              <a:t>μικρότερος. Επειδή όμως στον συντελεστή της θερμικής αγωγιμότητας</a:t>
            </a:r>
          </a:p>
          <a:p>
            <a:pPr algn="just"/>
            <a:r>
              <a:rPr lang="el-GR" dirty="0" smtClean="0">
                <a:solidFill>
                  <a:schemeClr val="bg2">
                    <a:lumMod val="50000"/>
                  </a:schemeClr>
                </a:solidFill>
              </a:rPr>
              <a:t>συνεισφέρουν τόσο οι φορείς όσο και το πλέγμα, μπορούμε να ελαχιστοποιήσουμε μόνο την συνεισφορά του πλέγματος χωρίς να επηρεαστεί η ηλεκτρονική συνεισφορά.</a:t>
            </a:r>
            <a:endParaRPr lang="el-GR" dirty="0">
              <a:solidFill>
                <a:schemeClr val="bg2">
                  <a:lumMod val="50000"/>
                </a:schemeClr>
              </a:solidFill>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16</a:t>
            </a:fld>
            <a:endParaRPr lang="el-GR"/>
          </a:p>
        </p:txBody>
      </p:sp>
      <p:sp>
        <p:nvSpPr>
          <p:cNvPr id="3" name="2 - Τίτλος"/>
          <p:cNvSpPr>
            <a:spLocks noGrp="1"/>
          </p:cNvSpPr>
          <p:nvPr>
            <p:ph type="title"/>
          </p:nvPr>
        </p:nvSpPr>
        <p:spPr>
          <a:xfrm>
            <a:off x="428596" y="214290"/>
            <a:ext cx="8229600" cy="785818"/>
          </a:xfrm>
        </p:spPr>
        <p:txBody>
          <a:bodyPr/>
          <a:lstStyle/>
          <a:p>
            <a:pPr algn="ctr"/>
            <a:r>
              <a:rPr lang="el-GR" dirty="0" smtClean="0">
                <a:solidFill>
                  <a:schemeClr val="bg2">
                    <a:lumMod val="50000"/>
                  </a:schemeClr>
                </a:solidFill>
              </a:rPr>
              <a:t>Υλικά που χρησιμοποιούνται</a:t>
            </a:r>
            <a:endParaRPr lang="el-GR" dirty="0">
              <a:solidFill>
                <a:schemeClr val="bg2">
                  <a:lumMod val="50000"/>
                </a:schemeClr>
              </a:solidFill>
            </a:endParaRPr>
          </a:p>
        </p:txBody>
      </p:sp>
      <p:sp>
        <p:nvSpPr>
          <p:cNvPr id="4" name="3 - TextBox"/>
          <p:cNvSpPr txBox="1"/>
          <p:nvPr/>
        </p:nvSpPr>
        <p:spPr>
          <a:xfrm>
            <a:off x="214282" y="1142984"/>
            <a:ext cx="8643998" cy="6001643"/>
          </a:xfrm>
          <a:prstGeom prst="rect">
            <a:avLst/>
          </a:prstGeom>
          <a:noFill/>
        </p:spPr>
        <p:txBody>
          <a:bodyPr wrap="square" rtlCol="0">
            <a:spAutoFit/>
          </a:bodyPr>
          <a:lstStyle/>
          <a:p>
            <a:pPr algn="just"/>
            <a:r>
              <a:rPr lang="el-GR" sz="2400" dirty="0" smtClean="0">
                <a:solidFill>
                  <a:schemeClr val="bg2">
                    <a:lumMod val="50000"/>
                  </a:schemeClr>
                </a:solidFill>
              </a:rPr>
              <a:t>Η χρησιμότητα ενός υλικού για θερμοηλεκτρικές εφαρμογές καθορίζεται από τον συντελεστή της θερμοηλεκτρικής απόδοσης ΖΤ.</a:t>
            </a:r>
          </a:p>
          <a:p>
            <a:pPr algn="just"/>
            <a:endParaRPr lang="el-GR" sz="2400" dirty="0" smtClean="0"/>
          </a:p>
          <a:p>
            <a:pPr algn="just"/>
            <a:r>
              <a:rPr lang="el-GR" sz="2400" dirty="0" smtClean="0">
                <a:solidFill>
                  <a:schemeClr val="bg2">
                    <a:lumMod val="50000"/>
                  </a:schemeClr>
                </a:solidFill>
              </a:rPr>
              <a:t>Χωρίζονται σε τρεις βασικές κατηγορίες, ανάλογα με την θερμοκρασία λειτουργίας τους:</a:t>
            </a:r>
          </a:p>
          <a:p>
            <a:pPr algn="just"/>
            <a:endParaRPr lang="el-GR" sz="2400" dirty="0" smtClean="0">
              <a:solidFill>
                <a:schemeClr val="bg2">
                  <a:lumMod val="50000"/>
                </a:schemeClr>
              </a:solidFill>
            </a:endParaRPr>
          </a:p>
          <a:p>
            <a:pPr marL="457200" lvl="0" indent="-457200" algn="just">
              <a:buFont typeface="+mj-lt"/>
              <a:buAutoNum type="arabicPeriod"/>
            </a:pPr>
            <a:r>
              <a:rPr lang="el-GR" sz="2400" dirty="0" smtClean="0">
                <a:solidFill>
                  <a:schemeClr val="bg2">
                    <a:lumMod val="50000"/>
                  </a:schemeClr>
                </a:solidFill>
              </a:rPr>
              <a:t>Βισμούθιο Τελλούριο (Bi</a:t>
            </a:r>
            <a:r>
              <a:rPr lang="el-GR" sz="2400" baseline="-25000" dirty="0" smtClean="0">
                <a:solidFill>
                  <a:schemeClr val="bg2">
                    <a:lumMod val="50000"/>
                  </a:schemeClr>
                </a:solidFill>
              </a:rPr>
              <a:t>2</a:t>
            </a:r>
            <a:r>
              <a:rPr lang="el-GR" sz="2400" dirty="0" smtClean="0">
                <a:solidFill>
                  <a:schemeClr val="bg2">
                    <a:lumMod val="50000"/>
                  </a:schemeClr>
                </a:solidFill>
              </a:rPr>
              <a:t>Te</a:t>
            </a:r>
            <a:r>
              <a:rPr lang="el-GR" sz="2400" baseline="-25000" dirty="0" smtClean="0">
                <a:solidFill>
                  <a:schemeClr val="bg2">
                    <a:lumMod val="50000"/>
                  </a:schemeClr>
                </a:solidFill>
              </a:rPr>
              <a:t>3</a:t>
            </a:r>
            <a:r>
              <a:rPr lang="el-GR" sz="2400" dirty="0" smtClean="0">
                <a:solidFill>
                  <a:schemeClr val="bg2">
                    <a:lumMod val="50000"/>
                  </a:schemeClr>
                </a:solidFill>
              </a:rPr>
              <a:t>) και τα κράματά του τα οποία βρίσκουν χρήσεις από τη θερμοκρασία δωματίου μέχρι τη θερμοκρασία των 150</a:t>
            </a:r>
            <a:r>
              <a:rPr lang="el-GR" sz="2400" baseline="30000" dirty="0" smtClean="0">
                <a:solidFill>
                  <a:schemeClr val="bg2">
                    <a:lumMod val="50000"/>
                  </a:schemeClr>
                </a:solidFill>
              </a:rPr>
              <a:t>ο</a:t>
            </a:r>
            <a:r>
              <a:rPr lang="el-GR" sz="2400" dirty="0" smtClean="0">
                <a:solidFill>
                  <a:schemeClr val="bg2">
                    <a:lumMod val="50000"/>
                  </a:schemeClr>
                </a:solidFill>
              </a:rPr>
              <a:t>C.</a:t>
            </a:r>
          </a:p>
          <a:p>
            <a:pPr marL="457200" lvl="0" indent="-457200" algn="just">
              <a:buFont typeface="+mj-lt"/>
              <a:buAutoNum type="arabicPeriod"/>
            </a:pPr>
            <a:r>
              <a:rPr lang="el-GR" sz="2400" dirty="0" smtClean="0">
                <a:solidFill>
                  <a:schemeClr val="bg2">
                    <a:lumMod val="50000"/>
                  </a:schemeClr>
                </a:solidFill>
              </a:rPr>
              <a:t>Μόλυβδος Τελλούριο (</a:t>
            </a:r>
            <a:r>
              <a:rPr lang="el-GR" sz="2400" dirty="0" err="1" smtClean="0">
                <a:solidFill>
                  <a:schemeClr val="bg2">
                    <a:lumMod val="50000"/>
                  </a:schemeClr>
                </a:solidFill>
              </a:rPr>
              <a:t>PbTe</a:t>
            </a:r>
            <a:r>
              <a:rPr lang="el-GR" sz="2400" dirty="0" smtClean="0">
                <a:solidFill>
                  <a:schemeClr val="bg2">
                    <a:lumMod val="50000"/>
                  </a:schemeClr>
                </a:solidFill>
              </a:rPr>
              <a:t>) και τα κράματά του τα οποία χρησιμοποιούνται μέχρι τους περίπου </a:t>
            </a:r>
            <a:r>
              <a:rPr lang="el-GR" sz="2400" dirty="0" smtClean="0">
                <a:solidFill>
                  <a:schemeClr val="bg2">
                    <a:lumMod val="50000"/>
                  </a:schemeClr>
                </a:solidFill>
              </a:rPr>
              <a:t>70οC </a:t>
            </a:r>
            <a:r>
              <a:rPr lang="el-GR" sz="2400" dirty="0" smtClean="0">
                <a:solidFill>
                  <a:schemeClr val="bg2">
                    <a:lumMod val="50000"/>
                  </a:schemeClr>
                </a:solidFill>
              </a:rPr>
              <a:t>και </a:t>
            </a:r>
          </a:p>
          <a:p>
            <a:pPr marL="457200" lvl="0" indent="-457200" algn="just">
              <a:buFont typeface="+mj-lt"/>
              <a:buAutoNum type="arabicPeriod"/>
            </a:pPr>
            <a:r>
              <a:rPr lang="el-GR" sz="2400" dirty="0" smtClean="0">
                <a:solidFill>
                  <a:schemeClr val="bg2">
                    <a:lumMod val="50000"/>
                  </a:schemeClr>
                </a:solidFill>
              </a:rPr>
              <a:t>Σύστημα Πυρίτιο-Γερμάνιο (Si</a:t>
            </a:r>
            <a:r>
              <a:rPr lang="el-GR" sz="2400" baseline="-25000" dirty="0" smtClean="0">
                <a:solidFill>
                  <a:schemeClr val="bg2">
                    <a:lumMod val="50000"/>
                  </a:schemeClr>
                </a:solidFill>
              </a:rPr>
              <a:t>1-x</a:t>
            </a:r>
            <a:r>
              <a:rPr lang="el-GR" sz="2400" dirty="0" smtClean="0">
                <a:solidFill>
                  <a:schemeClr val="bg2">
                    <a:lumMod val="50000"/>
                  </a:schemeClr>
                </a:solidFill>
              </a:rPr>
              <a:t>Ge</a:t>
            </a:r>
            <a:r>
              <a:rPr lang="el-GR" sz="2400" baseline="-25000" dirty="0" smtClean="0">
                <a:solidFill>
                  <a:schemeClr val="bg2">
                    <a:lumMod val="50000"/>
                  </a:schemeClr>
                </a:solidFill>
              </a:rPr>
              <a:t>x</a:t>
            </a:r>
            <a:r>
              <a:rPr lang="el-GR" sz="2400" dirty="0" smtClean="0">
                <a:solidFill>
                  <a:schemeClr val="bg2">
                    <a:lumMod val="50000"/>
                  </a:schemeClr>
                </a:solidFill>
              </a:rPr>
              <a:t>) που χρησιμοποιείται μέχρι και τους 1000οC. </a:t>
            </a:r>
          </a:p>
          <a:p>
            <a:pPr algn="just"/>
            <a:endParaRPr lang="el-GR" sz="2400" dirty="0" smtClean="0"/>
          </a:p>
          <a:p>
            <a:pPr algn="just"/>
            <a:r>
              <a:rPr lang="el-GR" sz="2400" dirty="0" smtClean="0"/>
              <a:t> </a:t>
            </a:r>
            <a:endParaRPr lang="el-GR" sz="2400" dirty="0">
              <a:solidFill>
                <a:schemeClr val="bg2">
                  <a:lumMod val="50000"/>
                </a:schemeClr>
              </a:solidFill>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17</a:t>
            </a:fld>
            <a:endParaRPr lang="el-GR"/>
          </a:p>
        </p:txBody>
      </p:sp>
      <p:sp>
        <p:nvSpPr>
          <p:cNvPr id="3" name="2 - Τίτλος"/>
          <p:cNvSpPr>
            <a:spLocks noGrp="1"/>
          </p:cNvSpPr>
          <p:nvPr>
            <p:ph type="title"/>
          </p:nvPr>
        </p:nvSpPr>
        <p:spPr>
          <a:xfrm>
            <a:off x="457200" y="152400"/>
            <a:ext cx="8229600" cy="847708"/>
          </a:xfrm>
        </p:spPr>
        <p:txBody>
          <a:bodyPr/>
          <a:lstStyle/>
          <a:p>
            <a:pPr algn="ctr"/>
            <a:r>
              <a:rPr lang="el-GR" dirty="0" smtClean="0">
                <a:solidFill>
                  <a:schemeClr val="bg2">
                    <a:lumMod val="50000"/>
                  </a:schemeClr>
                </a:solidFill>
              </a:rPr>
              <a:t>Υλικά που χρησιμοποιούνται</a:t>
            </a:r>
            <a:endParaRPr lang="el-GR" dirty="0"/>
          </a:p>
        </p:txBody>
      </p:sp>
      <p:sp>
        <p:nvSpPr>
          <p:cNvPr id="4" name="3 - TextBox"/>
          <p:cNvSpPr txBox="1"/>
          <p:nvPr/>
        </p:nvSpPr>
        <p:spPr>
          <a:xfrm>
            <a:off x="285720" y="1071546"/>
            <a:ext cx="8643998" cy="1015663"/>
          </a:xfrm>
          <a:prstGeom prst="rect">
            <a:avLst/>
          </a:prstGeom>
          <a:noFill/>
        </p:spPr>
        <p:txBody>
          <a:bodyPr wrap="square" rtlCol="0">
            <a:spAutoFit/>
          </a:bodyPr>
          <a:lstStyle/>
          <a:p>
            <a:r>
              <a:rPr lang="el-GR" sz="2000" dirty="0" smtClean="0">
                <a:solidFill>
                  <a:schemeClr val="bg2">
                    <a:lumMod val="50000"/>
                  </a:schemeClr>
                </a:solidFill>
              </a:rPr>
              <a:t>Στο παρακάτω διάγραμμα φαίνονται οι θερμοκρασιακές περιοχές λειτουργίας των θερμοηλεκτρικών υλικών που χρησιμοποιούνται ευρέως. </a:t>
            </a:r>
            <a:br>
              <a:rPr lang="el-GR" sz="2000" dirty="0" smtClean="0">
                <a:solidFill>
                  <a:schemeClr val="bg2">
                    <a:lumMod val="50000"/>
                  </a:schemeClr>
                </a:solidFill>
              </a:rPr>
            </a:br>
            <a:endParaRPr lang="el-GR" sz="2000" dirty="0">
              <a:solidFill>
                <a:schemeClr val="bg2">
                  <a:lumMod val="50000"/>
                </a:schemeClr>
              </a:solidFill>
            </a:endParaRPr>
          </a:p>
        </p:txBody>
      </p:sp>
      <p:pic>
        <p:nvPicPr>
          <p:cNvPr id="5" name="4 - Εικόνα" descr="http://www.eng.ucy.ac.cy/kyratsi/images/graph.jpg"/>
          <p:cNvPicPr/>
          <p:nvPr/>
        </p:nvPicPr>
        <p:blipFill>
          <a:blip r:embed="rId2" cstate="print"/>
          <a:srcRect/>
          <a:stretch>
            <a:fillRect/>
          </a:stretch>
        </p:blipFill>
        <p:spPr bwMode="auto">
          <a:xfrm>
            <a:off x="428596" y="1857364"/>
            <a:ext cx="8286808" cy="3643338"/>
          </a:xfrm>
          <a:prstGeom prst="rect">
            <a:avLst/>
          </a:prstGeom>
          <a:noFill/>
          <a:ln w="9525">
            <a:noFill/>
            <a:miter lim="800000"/>
            <a:headEnd/>
            <a:tailEnd/>
          </a:ln>
        </p:spPr>
      </p:pic>
      <p:sp>
        <p:nvSpPr>
          <p:cNvPr id="6" name="5 - TextBox"/>
          <p:cNvSpPr txBox="1"/>
          <p:nvPr/>
        </p:nvSpPr>
        <p:spPr>
          <a:xfrm>
            <a:off x="642910" y="5572140"/>
            <a:ext cx="8072494" cy="923330"/>
          </a:xfrm>
          <a:prstGeom prst="rect">
            <a:avLst/>
          </a:prstGeom>
          <a:noFill/>
        </p:spPr>
        <p:txBody>
          <a:bodyPr wrap="square" rtlCol="0">
            <a:spAutoFit/>
          </a:bodyPr>
          <a:lstStyle/>
          <a:p>
            <a:r>
              <a:rPr lang="el-GR" dirty="0" smtClean="0">
                <a:solidFill>
                  <a:schemeClr val="bg2">
                    <a:lumMod val="50000"/>
                  </a:schemeClr>
                </a:solidFill>
              </a:rPr>
              <a:t>Πρέπει να παρατηρήσουμε ότι οι τιμές ΖΤ των υλικών αυτών, σήμερα έχουν ξεπεράσει τη μονάδα, ενώ η μέγιστη τιμή εξακολουθεί να αντιστοιχεί στη θερμοκρασιακή περιοχή του διαγράμματος.</a:t>
            </a:r>
            <a:endParaRPr lang="el-GR" dirty="0">
              <a:solidFill>
                <a:schemeClr val="bg2">
                  <a:lumMod val="50000"/>
                </a:schemeClr>
              </a:solidFill>
            </a:endParaRPr>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18</a:t>
            </a:fld>
            <a:endParaRPr lang="el-GR"/>
          </a:p>
        </p:txBody>
      </p:sp>
      <p:sp>
        <p:nvSpPr>
          <p:cNvPr id="3" name="2 - Τίτλος"/>
          <p:cNvSpPr>
            <a:spLocks noGrp="1"/>
          </p:cNvSpPr>
          <p:nvPr>
            <p:ph type="title"/>
          </p:nvPr>
        </p:nvSpPr>
        <p:spPr>
          <a:xfrm>
            <a:off x="0" y="152400"/>
            <a:ext cx="9144000" cy="847708"/>
          </a:xfrm>
        </p:spPr>
        <p:txBody>
          <a:bodyPr>
            <a:normAutofit/>
          </a:bodyPr>
          <a:lstStyle/>
          <a:p>
            <a:pPr algn="ctr"/>
            <a:r>
              <a:rPr lang="el-GR" dirty="0" smtClean="0">
                <a:solidFill>
                  <a:schemeClr val="bg2">
                    <a:lumMod val="50000"/>
                  </a:schemeClr>
                </a:solidFill>
              </a:rPr>
              <a:t>Υλικά που απασχολούν ερευνητικά</a:t>
            </a:r>
            <a:endParaRPr lang="el-GR" dirty="0">
              <a:solidFill>
                <a:schemeClr val="bg2">
                  <a:lumMod val="50000"/>
                </a:schemeClr>
              </a:solidFill>
            </a:endParaRPr>
          </a:p>
        </p:txBody>
      </p:sp>
      <p:sp>
        <p:nvSpPr>
          <p:cNvPr id="4" name="3 - TextBox"/>
          <p:cNvSpPr txBox="1"/>
          <p:nvPr/>
        </p:nvSpPr>
        <p:spPr>
          <a:xfrm>
            <a:off x="285720" y="1285860"/>
            <a:ext cx="8429684" cy="4678204"/>
          </a:xfrm>
          <a:prstGeom prst="rect">
            <a:avLst/>
          </a:prstGeom>
          <a:noFill/>
        </p:spPr>
        <p:txBody>
          <a:bodyPr wrap="square" rtlCol="0">
            <a:spAutoFit/>
          </a:bodyPr>
          <a:lstStyle/>
          <a:p>
            <a:pPr algn="just"/>
            <a:r>
              <a:rPr lang="el-GR" sz="2000" dirty="0" smtClean="0">
                <a:solidFill>
                  <a:schemeClr val="bg2">
                    <a:lumMod val="50000"/>
                  </a:schemeClr>
                </a:solidFill>
              </a:rPr>
              <a:t>Η τελευταία τάση στην έρευνα των θερμοηλεκτρικών υλικών είναι η ασχολία με μικροσκοπικές δομές κβαντικών διαστάσεων (</a:t>
            </a:r>
            <a:r>
              <a:rPr lang="en-US" sz="2000" i="1" dirty="0" smtClean="0">
                <a:solidFill>
                  <a:schemeClr val="bg2">
                    <a:lumMod val="50000"/>
                  </a:schemeClr>
                </a:solidFill>
              </a:rPr>
              <a:t>quantum dots, quantum wires, quantum</a:t>
            </a:r>
            <a:r>
              <a:rPr lang="el-GR" sz="2000" i="1" dirty="0" smtClean="0">
                <a:solidFill>
                  <a:schemeClr val="bg2">
                    <a:lumMod val="50000"/>
                  </a:schemeClr>
                </a:solidFill>
              </a:rPr>
              <a:t> superlattises).</a:t>
            </a:r>
          </a:p>
          <a:p>
            <a:pPr algn="just"/>
            <a:endParaRPr lang="el-GR" i="1" dirty="0" smtClean="0">
              <a:solidFill>
                <a:schemeClr val="bg2">
                  <a:lumMod val="50000"/>
                </a:schemeClr>
              </a:solidFill>
            </a:endParaRPr>
          </a:p>
          <a:p>
            <a:pPr algn="just"/>
            <a:r>
              <a:rPr lang="el-GR" i="1" dirty="0" smtClean="0">
                <a:solidFill>
                  <a:schemeClr val="bg2">
                    <a:lumMod val="50000"/>
                  </a:schemeClr>
                </a:solidFill>
              </a:rPr>
              <a:t> </a:t>
            </a:r>
            <a:r>
              <a:rPr lang="el-GR" sz="2000" i="1" dirty="0" smtClean="0">
                <a:solidFill>
                  <a:schemeClr val="bg2">
                    <a:lumMod val="50000"/>
                  </a:schemeClr>
                </a:solidFill>
              </a:rPr>
              <a:t>Η θερμική αγωγιμότητα στις μικρές διαστάσεις διαφέρει από την </a:t>
            </a:r>
            <a:r>
              <a:rPr lang="el-GR" sz="2000" dirty="0" smtClean="0">
                <a:solidFill>
                  <a:schemeClr val="bg2">
                    <a:lumMod val="50000"/>
                  </a:schemeClr>
                </a:solidFill>
              </a:rPr>
              <a:t>αντίστοιχη του στερεού λόγω της μειωμένης διάστασης και της ύπαρξης διεπιφανειών. Αυτό που προτάθηκε είναι ότι το φάσμα των φωνονίων βελτιώνεται λόγω της υπέρθεσης στις διεπιφάνειες. Πολλές μελέτες έδειξαν ότι σημαντική ελάττωση στην θερμική αγωγιμότητα σε σχέση με τα στερεά υλικά είναι εφικτή με τις υπερδομές.</a:t>
            </a:r>
          </a:p>
          <a:p>
            <a:pPr algn="just"/>
            <a:endParaRPr lang="el-GR" sz="2000" dirty="0" smtClean="0">
              <a:solidFill>
                <a:schemeClr val="bg2">
                  <a:lumMod val="50000"/>
                </a:schemeClr>
              </a:solidFill>
            </a:endParaRPr>
          </a:p>
          <a:p>
            <a:r>
              <a:rPr lang="el-GR" sz="2000" dirty="0" smtClean="0">
                <a:solidFill>
                  <a:schemeClr val="bg2">
                    <a:lumMod val="50000"/>
                  </a:schemeClr>
                </a:solidFill>
              </a:rPr>
              <a:t>Έχει παρατηρηθεί ότι στη θερμοκρασία δωματίου, που είναι και ο στόχος στην έρευνα των θερμοηλεκτρικών υλικών, ο </a:t>
            </a:r>
            <a:r>
              <a:rPr lang="el-GR" sz="2000" smtClean="0">
                <a:solidFill>
                  <a:schemeClr val="bg2">
                    <a:lumMod val="50000"/>
                  </a:schemeClr>
                </a:solidFill>
              </a:rPr>
              <a:t>συντελεστής </a:t>
            </a:r>
            <a:r>
              <a:rPr lang="el-GR" sz="2000" smtClean="0">
                <a:solidFill>
                  <a:schemeClr val="bg2">
                    <a:lumMod val="50000"/>
                  </a:schemeClr>
                </a:solidFill>
              </a:rPr>
              <a:t>ΖΤ </a:t>
            </a:r>
            <a:r>
              <a:rPr lang="el-GR" sz="2000" dirty="0" smtClean="0">
                <a:solidFill>
                  <a:schemeClr val="bg2">
                    <a:lumMod val="50000"/>
                  </a:schemeClr>
                </a:solidFill>
              </a:rPr>
              <a:t>των </a:t>
            </a:r>
            <a:r>
              <a:rPr lang="el-GR" sz="2000" i="1" dirty="0" smtClean="0">
                <a:solidFill>
                  <a:schemeClr val="bg2">
                    <a:lumMod val="50000"/>
                  </a:schemeClr>
                </a:solidFill>
              </a:rPr>
              <a:t>bulk ενώσεων Bi-Te-Sb, </a:t>
            </a:r>
            <a:r>
              <a:rPr lang="el-GR" sz="2000" dirty="0" smtClean="0">
                <a:solidFill>
                  <a:schemeClr val="bg2">
                    <a:lumMod val="50000"/>
                  </a:schemeClr>
                </a:solidFill>
              </a:rPr>
              <a:t>παρουσιάζει την τιμή ΖΤ~1, ενώ για να επιτευχθεί η τιμή ΖΤ~2-2.5 προχωράμε στην κατασκευή κβαντικών τελειών ή υπερδομών.</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19</a:t>
            </a:fld>
            <a:endParaRPr lang="el-GR" dirty="0"/>
          </a:p>
        </p:txBody>
      </p:sp>
      <p:sp>
        <p:nvSpPr>
          <p:cNvPr id="3" name="2 - Τίτλος"/>
          <p:cNvSpPr>
            <a:spLocks noGrp="1"/>
          </p:cNvSpPr>
          <p:nvPr>
            <p:ph type="title"/>
          </p:nvPr>
        </p:nvSpPr>
        <p:spPr>
          <a:xfrm>
            <a:off x="457200" y="152400"/>
            <a:ext cx="8229600" cy="847708"/>
          </a:xfrm>
        </p:spPr>
        <p:txBody>
          <a:bodyPr/>
          <a:lstStyle/>
          <a:p>
            <a:r>
              <a:rPr lang="el-GR" dirty="0" smtClean="0">
                <a:solidFill>
                  <a:schemeClr val="bg2">
                    <a:lumMod val="50000"/>
                  </a:schemeClr>
                </a:solidFill>
              </a:rPr>
              <a:t>Υλικά που απασχολούν ερευνητικά</a:t>
            </a:r>
            <a:endParaRPr lang="el-GR" dirty="0"/>
          </a:p>
        </p:txBody>
      </p:sp>
      <p:sp>
        <p:nvSpPr>
          <p:cNvPr id="4" name="3 - TextBox"/>
          <p:cNvSpPr txBox="1"/>
          <p:nvPr/>
        </p:nvSpPr>
        <p:spPr>
          <a:xfrm>
            <a:off x="357158" y="857232"/>
            <a:ext cx="8501122" cy="707886"/>
          </a:xfrm>
          <a:prstGeom prst="rect">
            <a:avLst/>
          </a:prstGeom>
          <a:noFill/>
        </p:spPr>
        <p:txBody>
          <a:bodyPr wrap="square" rtlCol="0">
            <a:spAutoFit/>
          </a:bodyPr>
          <a:lstStyle/>
          <a:p>
            <a:r>
              <a:rPr lang="el-GR" sz="2000" dirty="0" smtClean="0">
                <a:solidFill>
                  <a:schemeClr val="bg2">
                    <a:lumMod val="50000"/>
                  </a:schemeClr>
                </a:solidFill>
              </a:rPr>
              <a:t>Παρακάτω υπάρχει το διάγραμμα θερμοηλεκτρικών συντελεστών συναρτήσει της θερμοκρασίας:  </a:t>
            </a:r>
            <a:endParaRPr lang="el-GR" sz="2000" dirty="0">
              <a:solidFill>
                <a:schemeClr val="bg2">
                  <a:lumMod val="50000"/>
                </a:schemeClr>
              </a:solidFill>
            </a:endParaRPr>
          </a:p>
        </p:txBody>
      </p:sp>
      <p:pic>
        <p:nvPicPr>
          <p:cNvPr id="2050" name="Picture 2"/>
          <p:cNvPicPr>
            <a:picLocks noChangeAspect="1" noChangeArrowheads="1"/>
          </p:cNvPicPr>
          <p:nvPr/>
        </p:nvPicPr>
        <p:blipFill>
          <a:blip r:embed="rId2" cstate="print"/>
          <a:srcRect/>
          <a:stretch>
            <a:fillRect/>
          </a:stretch>
        </p:blipFill>
        <p:spPr bwMode="auto">
          <a:xfrm>
            <a:off x="285720" y="1643050"/>
            <a:ext cx="8572560" cy="4857784"/>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a:t>
            </a:fld>
            <a:endParaRPr lang="el-GR" dirty="0"/>
          </a:p>
        </p:txBody>
      </p:sp>
      <p:sp>
        <p:nvSpPr>
          <p:cNvPr id="3" name="2 - Τίτλος"/>
          <p:cNvSpPr>
            <a:spLocks noGrp="1"/>
          </p:cNvSpPr>
          <p:nvPr>
            <p:ph type="title"/>
          </p:nvPr>
        </p:nvSpPr>
        <p:spPr>
          <a:xfrm>
            <a:off x="457200" y="152400"/>
            <a:ext cx="8229600" cy="847708"/>
          </a:xfrm>
        </p:spPr>
        <p:txBody>
          <a:bodyPr>
            <a:normAutofit/>
          </a:bodyPr>
          <a:lstStyle/>
          <a:p>
            <a:r>
              <a:rPr lang="el-GR" dirty="0" smtClean="0">
                <a:solidFill>
                  <a:schemeClr val="bg2">
                    <a:lumMod val="50000"/>
                  </a:schemeClr>
                </a:solidFill>
              </a:rPr>
              <a:t>Περιεχόμενα:</a:t>
            </a:r>
            <a:endParaRPr lang="el-GR" dirty="0">
              <a:solidFill>
                <a:schemeClr val="bg2">
                  <a:lumMod val="50000"/>
                </a:schemeClr>
              </a:solidFill>
            </a:endParaRPr>
          </a:p>
        </p:txBody>
      </p:sp>
      <p:sp>
        <p:nvSpPr>
          <p:cNvPr id="4" name="3 - TextBox"/>
          <p:cNvSpPr txBox="1"/>
          <p:nvPr/>
        </p:nvSpPr>
        <p:spPr>
          <a:xfrm>
            <a:off x="500034" y="1142984"/>
            <a:ext cx="7643866" cy="4839786"/>
          </a:xfrm>
          <a:prstGeom prst="rect">
            <a:avLst/>
          </a:prstGeom>
          <a:noFill/>
        </p:spPr>
        <p:txBody>
          <a:bodyPr wrap="square" rtlCol="0">
            <a:spAutoFit/>
          </a:bodyPr>
          <a:lstStyle/>
          <a:p>
            <a:pPr>
              <a:lnSpc>
                <a:spcPts val="4500"/>
              </a:lnSpc>
              <a:buFont typeface="Arial" pitchFamily="34" charset="0"/>
              <a:buChar char="•"/>
            </a:pPr>
            <a:r>
              <a:rPr lang="el-GR" sz="2800" dirty="0">
                <a:solidFill>
                  <a:schemeClr val="bg2">
                    <a:lumMod val="50000"/>
                  </a:schemeClr>
                </a:solidFill>
              </a:rPr>
              <a:t> </a:t>
            </a:r>
            <a:r>
              <a:rPr lang="el-GR" sz="2800" dirty="0" smtClean="0">
                <a:solidFill>
                  <a:schemeClr val="bg2">
                    <a:lumMod val="50000"/>
                  </a:schemeClr>
                </a:solidFill>
              </a:rPr>
              <a:t>Εισαγωγή στον θερμοηλεκτρισμό και τη θερμοηλεκτρική τεχνολογία</a:t>
            </a:r>
          </a:p>
          <a:p>
            <a:pPr>
              <a:lnSpc>
                <a:spcPts val="4500"/>
              </a:lnSpc>
              <a:buFont typeface="Arial" pitchFamily="34" charset="0"/>
              <a:buChar char="•"/>
            </a:pPr>
            <a:r>
              <a:rPr lang="el-GR" sz="2800" dirty="0">
                <a:solidFill>
                  <a:schemeClr val="bg2">
                    <a:lumMod val="50000"/>
                  </a:schemeClr>
                </a:solidFill>
              </a:rPr>
              <a:t> </a:t>
            </a:r>
            <a:r>
              <a:rPr lang="el-GR" sz="2800" dirty="0" smtClean="0">
                <a:solidFill>
                  <a:schemeClr val="bg2">
                    <a:lumMod val="50000"/>
                  </a:schemeClr>
                </a:solidFill>
              </a:rPr>
              <a:t>Τα θερμοηλεκτρικά φαινόμενα</a:t>
            </a:r>
            <a:r>
              <a:rPr lang="en-US" sz="2800" dirty="0" smtClean="0">
                <a:solidFill>
                  <a:schemeClr val="bg2">
                    <a:lumMod val="50000"/>
                  </a:schemeClr>
                </a:solidFill>
              </a:rPr>
              <a:t> </a:t>
            </a:r>
          </a:p>
          <a:p>
            <a:pPr>
              <a:lnSpc>
                <a:spcPts val="4500"/>
              </a:lnSpc>
              <a:buFont typeface="Arial" pitchFamily="34" charset="0"/>
              <a:buChar char="•"/>
            </a:pPr>
            <a:r>
              <a:rPr lang="el-GR" sz="2800" dirty="0" smtClean="0">
                <a:solidFill>
                  <a:schemeClr val="bg2">
                    <a:lumMod val="50000"/>
                  </a:schemeClr>
                </a:solidFill>
              </a:rPr>
              <a:t>Λειτουργία θερμοηλεκτρικών διατάξεων</a:t>
            </a:r>
          </a:p>
          <a:p>
            <a:pPr>
              <a:lnSpc>
                <a:spcPts val="4500"/>
              </a:lnSpc>
              <a:buFont typeface="Arial" pitchFamily="34" charset="0"/>
              <a:buChar char="•"/>
            </a:pPr>
            <a:r>
              <a:rPr lang="el-GR" sz="2800" dirty="0" smtClean="0">
                <a:solidFill>
                  <a:schemeClr val="bg2">
                    <a:lumMod val="50000"/>
                  </a:schemeClr>
                </a:solidFill>
              </a:rPr>
              <a:t> Ιδιότητες θερμοηλεκτρικών υλικών</a:t>
            </a:r>
          </a:p>
          <a:p>
            <a:pPr>
              <a:lnSpc>
                <a:spcPts val="4500"/>
              </a:lnSpc>
              <a:buFont typeface="Arial" pitchFamily="34" charset="0"/>
              <a:buChar char="•"/>
            </a:pPr>
            <a:r>
              <a:rPr lang="el-GR" sz="2800" dirty="0" smtClean="0">
                <a:solidFill>
                  <a:schemeClr val="bg2">
                    <a:lumMod val="50000"/>
                  </a:schemeClr>
                </a:solidFill>
              </a:rPr>
              <a:t>Υλικά που χρησιμοποιούνται στις εφαρμογές</a:t>
            </a:r>
          </a:p>
          <a:p>
            <a:pPr>
              <a:lnSpc>
                <a:spcPts val="4500"/>
              </a:lnSpc>
              <a:buFont typeface="Arial" pitchFamily="34" charset="0"/>
              <a:buChar char="•"/>
            </a:pPr>
            <a:r>
              <a:rPr lang="el-GR" sz="2800" dirty="0" smtClean="0">
                <a:solidFill>
                  <a:schemeClr val="bg2">
                    <a:lumMod val="50000"/>
                  </a:schemeClr>
                </a:solidFill>
              </a:rPr>
              <a:t>Εφαρμογές θερμοηλεκτρικής τεχνολογίας</a:t>
            </a:r>
          </a:p>
          <a:p>
            <a:pPr>
              <a:buFont typeface="Arial" pitchFamily="34" charset="0"/>
              <a:buChar char="•"/>
            </a:pPr>
            <a:endParaRPr lang="el-GR" sz="2800" dirty="0" smtClean="0"/>
          </a:p>
          <a:p>
            <a:pPr>
              <a:buFont typeface="Arial" pitchFamily="34" charset="0"/>
              <a:buChar char="•"/>
            </a:pPr>
            <a:endParaRPr lang="el-GR"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20</a:t>
            </a:fld>
            <a:endParaRPr lang="el-GR" dirty="0"/>
          </a:p>
        </p:txBody>
      </p:sp>
      <p:sp>
        <p:nvSpPr>
          <p:cNvPr id="3" name="2 - Τίτλος"/>
          <p:cNvSpPr>
            <a:spLocks noGrp="1"/>
          </p:cNvSpPr>
          <p:nvPr>
            <p:ph type="title"/>
          </p:nvPr>
        </p:nvSpPr>
        <p:spPr>
          <a:xfrm>
            <a:off x="500034" y="214290"/>
            <a:ext cx="8229600" cy="919146"/>
          </a:xfrm>
        </p:spPr>
        <p:txBody>
          <a:bodyPr/>
          <a:lstStyle/>
          <a:p>
            <a:pPr algn="ctr"/>
            <a:r>
              <a:rPr lang="el-GR" dirty="0" smtClean="0">
                <a:solidFill>
                  <a:schemeClr val="bg2">
                    <a:lumMod val="50000"/>
                  </a:schemeClr>
                </a:solidFill>
              </a:rPr>
              <a:t>Πλεονεκτήματα ΤΕ υλικών</a:t>
            </a:r>
            <a:endParaRPr lang="el-GR" dirty="0">
              <a:solidFill>
                <a:schemeClr val="bg2">
                  <a:lumMod val="50000"/>
                </a:schemeClr>
              </a:solidFill>
            </a:endParaRPr>
          </a:p>
        </p:txBody>
      </p:sp>
      <p:sp>
        <p:nvSpPr>
          <p:cNvPr id="4" name="3 - TextBox"/>
          <p:cNvSpPr txBox="1"/>
          <p:nvPr/>
        </p:nvSpPr>
        <p:spPr>
          <a:xfrm>
            <a:off x="428596" y="1285860"/>
            <a:ext cx="8358246" cy="5324535"/>
          </a:xfrm>
          <a:prstGeom prst="rect">
            <a:avLst/>
          </a:prstGeom>
          <a:noFill/>
        </p:spPr>
        <p:txBody>
          <a:bodyPr wrap="square" rtlCol="0">
            <a:spAutoFit/>
          </a:bodyPr>
          <a:lstStyle/>
          <a:p>
            <a:pPr lvl="0">
              <a:buFont typeface="Arial" pitchFamily="34" charset="0"/>
              <a:buChar char="•"/>
            </a:pPr>
            <a:r>
              <a:rPr lang="el-GR" sz="2000" dirty="0" smtClean="0">
                <a:solidFill>
                  <a:schemeClr val="bg2">
                    <a:lumMod val="50000"/>
                  </a:schemeClr>
                </a:solidFill>
              </a:rPr>
              <a:t>Είναι ολοκληρωμένες ψυκτικές διατάξεις που απαιτούν ελάχιστο χώρο έχοντας πολύ μικρό βάρος και όγκο.</a:t>
            </a:r>
          </a:p>
          <a:p>
            <a:pPr lvl="0">
              <a:buFont typeface="Arial" pitchFamily="34" charset="0"/>
              <a:buChar char="•"/>
            </a:pPr>
            <a:r>
              <a:rPr lang="el-GR" sz="2000" dirty="0" smtClean="0">
                <a:solidFill>
                  <a:schemeClr val="bg2">
                    <a:lumMod val="50000"/>
                  </a:schemeClr>
                </a:solidFill>
              </a:rPr>
              <a:t>Έχουν μηδενική εκπομπή ρύπων.</a:t>
            </a:r>
          </a:p>
          <a:p>
            <a:pPr lvl="0">
              <a:buFont typeface="Arial" pitchFamily="34" charset="0"/>
              <a:buChar char="•"/>
            </a:pPr>
            <a:r>
              <a:rPr lang="el-GR" sz="2000" dirty="0" smtClean="0">
                <a:solidFill>
                  <a:schemeClr val="bg2">
                    <a:lumMod val="50000"/>
                  </a:schemeClr>
                </a:solidFill>
              </a:rPr>
              <a:t>Δεν έχουν κινούμενα μέρη, επομένως απαιτείται ελάχιστη συντήρηση.</a:t>
            </a:r>
          </a:p>
          <a:p>
            <a:pPr lvl="0">
              <a:buFont typeface="Arial" pitchFamily="34" charset="0"/>
              <a:buChar char="•"/>
            </a:pPr>
            <a:r>
              <a:rPr lang="el-GR" sz="2000" dirty="0" smtClean="0">
                <a:solidFill>
                  <a:schemeClr val="bg2">
                    <a:lumMod val="50000"/>
                  </a:schemeClr>
                </a:solidFill>
              </a:rPr>
              <a:t>Η διάρκεια ζωής τους ξεπερνά τις 100.000 ώρες. (</a:t>
            </a:r>
            <a:r>
              <a:rPr lang="en-US" sz="2000" dirty="0" smtClean="0">
                <a:solidFill>
                  <a:schemeClr val="bg2">
                    <a:lumMod val="50000"/>
                  </a:schemeClr>
                </a:solidFill>
              </a:rPr>
              <a:t>voyager, 1977)</a:t>
            </a:r>
            <a:endParaRPr lang="el-GR" sz="2000" dirty="0" smtClean="0">
              <a:solidFill>
                <a:schemeClr val="bg2">
                  <a:lumMod val="50000"/>
                </a:schemeClr>
              </a:solidFill>
            </a:endParaRPr>
          </a:p>
          <a:p>
            <a:pPr lvl="0">
              <a:buFont typeface="Arial" pitchFamily="34" charset="0"/>
              <a:buChar char="•"/>
            </a:pPr>
            <a:r>
              <a:rPr lang="el-GR" sz="2000" dirty="0" smtClean="0">
                <a:solidFill>
                  <a:schemeClr val="bg2">
                    <a:lumMod val="50000"/>
                  </a:schemeClr>
                </a:solidFill>
              </a:rPr>
              <a:t>Δεν περιέχουν χλωροφθοράνθρακες ή άλλα υλικά που χρειάζονται περιοδική αναπλήρωση και έχουν περιβαλλοντολογικές συνέπειες.</a:t>
            </a:r>
          </a:p>
          <a:p>
            <a:pPr lvl="0">
              <a:buFont typeface="Arial" pitchFamily="34" charset="0"/>
              <a:buChar char="•"/>
            </a:pPr>
            <a:r>
              <a:rPr lang="el-GR" sz="2000" dirty="0" smtClean="0">
                <a:solidFill>
                  <a:schemeClr val="bg2">
                    <a:lumMod val="50000"/>
                  </a:schemeClr>
                </a:solidFill>
              </a:rPr>
              <a:t>Μπορεί να επιτευχθεί πολύ ακριβής έλεγχος της θερμοκρασίας (με ακρίβεια 1 F) με τη χρήση κατάλληλων κυκλωμάτων υποστήριξης.</a:t>
            </a:r>
          </a:p>
          <a:p>
            <a:pPr lvl="0">
              <a:buFont typeface="Arial" pitchFamily="34" charset="0"/>
              <a:buChar char="•"/>
            </a:pPr>
            <a:r>
              <a:rPr lang="el-GR" sz="2000" dirty="0" smtClean="0">
                <a:solidFill>
                  <a:schemeClr val="bg2">
                    <a:lumMod val="50000"/>
                  </a:schemeClr>
                </a:solidFill>
              </a:rPr>
              <a:t>Η λειτουργία τους δεν εξαρτάται από την θέση και την κλίση που είναι τοποθετημένα.</a:t>
            </a:r>
          </a:p>
          <a:p>
            <a:pPr lvl="0">
              <a:buFont typeface="Arial" pitchFamily="34" charset="0"/>
              <a:buChar char="•"/>
            </a:pPr>
            <a:r>
              <a:rPr lang="el-GR" sz="2000" dirty="0" smtClean="0">
                <a:solidFill>
                  <a:schemeClr val="bg2">
                    <a:lumMod val="50000"/>
                  </a:schemeClr>
                </a:solidFill>
              </a:rPr>
              <a:t>Μπορούν να λειτουργήσουν σε συνθήκες κενού.</a:t>
            </a:r>
          </a:p>
          <a:p>
            <a:pPr lvl="0">
              <a:buFont typeface="Arial" pitchFamily="34" charset="0"/>
              <a:buChar char="•"/>
            </a:pPr>
            <a:r>
              <a:rPr lang="el-GR" sz="2000" dirty="0" smtClean="0">
                <a:solidFill>
                  <a:schemeClr val="bg2">
                    <a:lumMod val="50000"/>
                  </a:schemeClr>
                </a:solidFill>
              </a:rPr>
              <a:t>Χρησιμοποιούν συνεχές ρεύμα χαμηλής τάσης, που σε ορισμένες εφαρμογές είναι εύκολα διαθέσιμο.</a:t>
            </a:r>
          </a:p>
          <a:p>
            <a:pPr lvl="0">
              <a:buFont typeface="Arial" pitchFamily="34" charset="0"/>
              <a:buChar char="•"/>
            </a:pPr>
            <a:r>
              <a:rPr lang="el-GR" sz="2000" dirty="0" smtClean="0">
                <a:solidFill>
                  <a:schemeClr val="bg2">
                    <a:lumMod val="50000"/>
                  </a:schemeClr>
                </a:solidFill>
              </a:rPr>
              <a:t>Η λειτουργία τους είναι εύκολα αντιστρέψιμη. Με αλλαγή της πολικότητας του ρεύματος, μπορούν να λειτουργήσουν ως θερμαντήρες (heaters).</a:t>
            </a:r>
          </a:p>
          <a:p>
            <a:endParaRPr lang="el-GR" sz="2000"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21</a:t>
            </a:fld>
            <a:endParaRPr lang="el-GR" dirty="0"/>
          </a:p>
        </p:txBody>
      </p:sp>
      <p:sp>
        <p:nvSpPr>
          <p:cNvPr id="3" name="2 - Τίτλος"/>
          <p:cNvSpPr>
            <a:spLocks noGrp="1"/>
          </p:cNvSpPr>
          <p:nvPr>
            <p:ph type="title"/>
          </p:nvPr>
        </p:nvSpPr>
        <p:spPr>
          <a:xfrm>
            <a:off x="457200" y="152400"/>
            <a:ext cx="8229600" cy="847708"/>
          </a:xfrm>
        </p:spPr>
        <p:txBody>
          <a:bodyPr/>
          <a:lstStyle/>
          <a:p>
            <a:pPr algn="ctr"/>
            <a:r>
              <a:rPr lang="el-GR" dirty="0" smtClean="0">
                <a:solidFill>
                  <a:schemeClr val="bg2">
                    <a:lumMod val="50000"/>
                  </a:schemeClr>
                </a:solidFill>
              </a:rPr>
              <a:t>Μειονεκτήματα ΤΕ υλικών</a:t>
            </a:r>
            <a:endParaRPr lang="el-GR" dirty="0">
              <a:solidFill>
                <a:schemeClr val="bg2">
                  <a:lumMod val="50000"/>
                </a:schemeClr>
              </a:solidFill>
            </a:endParaRPr>
          </a:p>
        </p:txBody>
      </p:sp>
      <p:sp>
        <p:nvSpPr>
          <p:cNvPr id="5" name="4 - TextBox"/>
          <p:cNvSpPr txBox="1"/>
          <p:nvPr/>
        </p:nvSpPr>
        <p:spPr>
          <a:xfrm>
            <a:off x="642910" y="1500174"/>
            <a:ext cx="7715304" cy="1200329"/>
          </a:xfrm>
          <a:prstGeom prst="rect">
            <a:avLst/>
          </a:prstGeom>
          <a:noFill/>
        </p:spPr>
        <p:txBody>
          <a:bodyPr wrap="square" rtlCol="0">
            <a:spAutoFit/>
          </a:bodyPr>
          <a:lstStyle/>
          <a:p>
            <a:r>
              <a:rPr lang="el-GR" sz="2400" dirty="0" smtClean="0">
                <a:solidFill>
                  <a:schemeClr val="bg2">
                    <a:lumMod val="50000"/>
                  </a:schemeClr>
                </a:solidFill>
              </a:rPr>
              <a:t>Τα κύρια μειονεκτήματα των θερμοηλεκτρικών υλικών έχουν να κάνουν με το μεγάλο κόστος αυτών των διατάξεων και τη μικρή απόδοση που αυτές έχουν.</a:t>
            </a:r>
            <a:endParaRPr lang="el-GR" sz="2400" dirty="0">
              <a:solidFill>
                <a:schemeClr val="bg2">
                  <a:lumMod val="50000"/>
                </a:schemeClr>
              </a:solidFill>
            </a:endParaRPr>
          </a:p>
        </p:txBody>
      </p:sp>
      <p:pic>
        <p:nvPicPr>
          <p:cNvPr id="3074" name="Picture 2"/>
          <p:cNvPicPr>
            <a:picLocks noChangeAspect="1" noChangeArrowheads="1"/>
          </p:cNvPicPr>
          <p:nvPr/>
        </p:nvPicPr>
        <p:blipFill>
          <a:blip r:embed="rId2" cstate="print"/>
          <a:srcRect/>
          <a:stretch>
            <a:fillRect/>
          </a:stretch>
        </p:blipFill>
        <p:spPr bwMode="auto">
          <a:xfrm>
            <a:off x="428596" y="2857496"/>
            <a:ext cx="8072494" cy="3286148"/>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22</a:t>
            </a:fld>
            <a:endParaRPr lang="el-GR" dirty="0"/>
          </a:p>
        </p:txBody>
      </p:sp>
      <p:sp>
        <p:nvSpPr>
          <p:cNvPr id="3" name="2 - Τίτλος"/>
          <p:cNvSpPr>
            <a:spLocks noGrp="1"/>
          </p:cNvSpPr>
          <p:nvPr>
            <p:ph type="title"/>
          </p:nvPr>
        </p:nvSpPr>
        <p:spPr>
          <a:xfrm>
            <a:off x="457200" y="152400"/>
            <a:ext cx="8229600" cy="776270"/>
          </a:xfrm>
        </p:spPr>
        <p:txBody>
          <a:bodyPr/>
          <a:lstStyle/>
          <a:p>
            <a:pPr algn="ctr"/>
            <a:r>
              <a:rPr lang="el-GR" dirty="0" smtClean="0">
                <a:solidFill>
                  <a:schemeClr val="bg2">
                    <a:lumMod val="50000"/>
                  </a:schemeClr>
                </a:solidFill>
              </a:rPr>
              <a:t>Εφαρμογές </a:t>
            </a:r>
            <a:r>
              <a:rPr lang="en-US" dirty="0" smtClean="0">
                <a:solidFill>
                  <a:schemeClr val="bg2">
                    <a:lumMod val="50000"/>
                  </a:schemeClr>
                </a:solidFill>
              </a:rPr>
              <a:t>TEC</a:t>
            </a:r>
            <a:endParaRPr lang="el-GR" dirty="0">
              <a:solidFill>
                <a:schemeClr val="bg2">
                  <a:lumMod val="50000"/>
                </a:schemeClr>
              </a:solidFill>
            </a:endParaRPr>
          </a:p>
        </p:txBody>
      </p:sp>
      <p:sp>
        <p:nvSpPr>
          <p:cNvPr id="4" name="3 - Ορθογώνιο"/>
          <p:cNvSpPr/>
          <p:nvPr/>
        </p:nvSpPr>
        <p:spPr>
          <a:xfrm>
            <a:off x="1357290" y="1041023"/>
            <a:ext cx="7429552" cy="5816977"/>
          </a:xfrm>
          <a:prstGeom prst="rect">
            <a:avLst/>
          </a:prstGeom>
        </p:spPr>
        <p:txBody>
          <a:bodyPr wrap="square">
            <a:spAutoFit/>
          </a:bodyPr>
          <a:lstStyle/>
          <a:p>
            <a:r>
              <a:rPr lang="el-GR" sz="2400" dirty="0" smtClean="0">
                <a:solidFill>
                  <a:schemeClr val="bg2">
                    <a:lumMod val="50000"/>
                  </a:schemeClr>
                </a:solidFill>
              </a:rPr>
              <a:t>Στην ψύξη ολοκληρωμένων κυκλωμάτων</a:t>
            </a:r>
            <a:endParaRPr lang="en-US" sz="2400" dirty="0" smtClean="0">
              <a:solidFill>
                <a:schemeClr val="bg2">
                  <a:lumMod val="50000"/>
                </a:schemeClr>
              </a:solidFill>
            </a:endParaRPr>
          </a:p>
          <a:p>
            <a:endParaRPr lang="en-US" sz="2400" dirty="0" smtClean="0">
              <a:solidFill>
                <a:schemeClr val="bg2">
                  <a:lumMod val="50000"/>
                </a:schemeClr>
              </a:solidFill>
            </a:endParaRPr>
          </a:p>
          <a:p>
            <a:r>
              <a:rPr lang="el-GR" sz="2400" dirty="0" smtClean="0">
                <a:solidFill>
                  <a:schemeClr val="bg2">
                    <a:lumMod val="50000"/>
                  </a:schemeClr>
                </a:solidFill>
              </a:rPr>
              <a:t> Σε κλιματιστικά μικρών χώρων και θαλάμων, </a:t>
            </a:r>
            <a:endParaRPr lang="en-US" sz="2400" dirty="0" smtClean="0">
              <a:solidFill>
                <a:schemeClr val="bg2">
                  <a:lumMod val="50000"/>
                </a:schemeClr>
              </a:solidFill>
            </a:endParaRPr>
          </a:p>
          <a:p>
            <a:endParaRPr lang="en-US" sz="2400" dirty="0" smtClean="0">
              <a:solidFill>
                <a:schemeClr val="bg2">
                  <a:lumMod val="50000"/>
                </a:schemeClr>
              </a:solidFill>
            </a:endParaRPr>
          </a:p>
          <a:p>
            <a:r>
              <a:rPr lang="el-GR" sz="2400" dirty="0" smtClean="0">
                <a:solidFill>
                  <a:schemeClr val="bg2">
                    <a:lumMod val="50000"/>
                  </a:schemeClr>
                </a:solidFill>
              </a:rPr>
              <a:t>Σε εργαστηριακές πλάκες ψύξης και θέρμανσης (solid-state air/plate heat pumps)</a:t>
            </a:r>
          </a:p>
          <a:p>
            <a:endParaRPr lang="el-GR" sz="2400" dirty="0" smtClean="0">
              <a:solidFill>
                <a:schemeClr val="bg2">
                  <a:lumMod val="50000"/>
                </a:schemeClr>
              </a:solidFill>
            </a:endParaRPr>
          </a:p>
          <a:p>
            <a:r>
              <a:rPr lang="el-GR" sz="2400" dirty="0" smtClean="0">
                <a:solidFill>
                  <a:schemeClr val="bg2">
                    <a:lumMod val="50000"/>
                  </a:schemeClr>
                </a:solidFill>
              </a:rPr>
              <a:t> Σε ψύκτες νερού, υγρών και αναψυκτικών, σε εφαρμογές laser</a:t>
            </a:r>
          </a:p>
          <a:p>
            <a:endParaRPr lang="el-GR" sz="2400" dirty="0" smtClean="0">
              <a:solidFill>
                <a:schemeClr val="bg2">
                  <a:lumMod val="50000"/>
                </a:schemeClr>
              </a:solidFill>
            </a:endParaRPr>
          </a:p>
          <a:p>
            <a:r>
              <a:rPr lang="el-GR" sz="2400" dirty="0" smtClean="0">
                <a:solidFill>
                  <a:schemeClr val="bg2">
                    <a:lumMod val="50000"/>
                  </a:schemeClr>
                </a:solidFill>
              </a:rPr>
              <a:t>Σε όργανα ακριβείας και ελέγχου. Η συμβατότητα των TECs με την τάση του αυτοκινήτου, τα καθιστά ιδιαίτερα κατάλληλα για εφαρμογές μικρών ψυκτικών διατάξεων αυτοκινήτου. </a:t>
            </a:r>
          </a:p>
          <a:p>
            <a:endParaRPr lang="el-GR" dirty="0" smtClean="0"/>
          </a:p>
          <a:p>
            <a:endParaRPr lang="el-GR" dirty="0"/>
          </a:p>
        </p:txBody>
      </p:sp>
      <p:sp>
        <p:nvSpPr>
          <p:cNvPr id="5" name="4 - Δεξιό βέλος"/>
          <p:cNvSpPr/>
          <p:nvPr/>
        </p:nvSpPr>
        <p:spPr>
          <a:xfrm>
            <a:off x="428596" y="1071546"/>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5 - Δεξιό βέλος"/>
          <p:cNvSpPr/>
          <p:nvPr/>
        </p:nvSpPr>
        <p:spPr>
          <a:xfrm>
            <a:off x="428596" y="1785926"/>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7" name="6 - Δεξιό βέλος"/>
          <p:cNvSpPr/>
          <p:nvPr/>
        </p:nvSpPr>
        <p:spPr>
          <a:xfrm>
            <a:off x="428596" y="2571744"/>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8" name="7 - Δεξιό βέλος"/>
          <p:cNvSpPr/>
          <p:nvPr/>
        </p:nvSpPr>
        <p:spPr>
          <a:xfrm>
            <a:off x="428596" y="3643314"/>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9" name="8 - Δεξιό βέλος"/>
          <p:cNvSpPr/>
          <p:nvPr/>
        </p:nvSpPr>
        <p:spPr>
          <a:xfrm>
            <a:off x="428596" y="4714884"/>
            <a:ext cx="857256"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23</a:t>
            </a:fld>
            <a:endParaRPr lang="el-GR" dirty="0"/>
          </a:p>
        </p:txBody>
      </p:sp>
      <p:sp>
        <p:nvSpPr>
          <p:cNvPr id="3" name="2 - Τίτλος"/>
          <p:cNvSpPr>
            <a:spLocks noGrp="1"/>
          </p:cNvSpPr>
          <p:nvPr>
            <p:ph type="title"/>
          </p:nvPr>
        </p:nvSpPr>
        <p:spPr>
          <a:xfrm>
            <a:off x="428596" y="0"/>
            <a:ext cx="8229600" cy="919146"/>
          </a:xfrm>
        </p:spPr>
        <p:txBody>
          <a:bodyPr/>
          <a:lstStyle/>
          <a:p>
            <a:pPr algn="ctr"/>
            <a:r>
              <a:rPr lang="el-GR" dirty="0" smtClean="0">
                <a:solidFill>
                  <a:schemeClr val="bg2">
                    <a:lumMod val="50000"/>
                  </a:schemeClr>
                </a:solidFill>
              </a:rPr>
              <a:t>Εφαρμογές </a:t>
            </a:r>
            <a:r>
              <a:rPr lang="en-US" dirty="0" smtClean="0">
                <a:solidFill>
                  <a:schemeClr val="bg2">
                    <a:lumMod val="50000"/>
                  </a:schemeClr>
                </a:solidFill>
              </a:rPr>
              <a:t>TEG</a:t>
            </a:r>
            <a:endParaRPr lang="el-GR" dirty="0"/>
          </a:p>
        </p:txBody>
      </p:sp>
      <p:sp>
        <p:nvSpPr>
          <p:cNvPr id="8193" name="Rectangle 1"/>
          <p:cNvSpPr>
            <a:spLocks noChangeArrowheads="1"/>
          </p:cNvSpPr>
          <p:nvPr/>
        </p:nvSpPr>
        <p:spPr bwMode="auto">
          <a:xfrm>
            <a:off x="285720" y="973907"/>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el-GR" sz="2000" dirty="0" smtClean="0">
                <a:solidFill>
                  <a:schemeClr val="bg2">
                    <a:lumMod val="50000"/>
                  </a:schemeClr>
                </a:solidFill>
              </a:rPr>
              <a:t>Τα </a:t>
            </a:r>
            <a:r>
              <a:rPr lang="en-US" sz="2000" dirty="0" smtClean="0">
                <a:solidFill>
                  <a:schemeClr val="bg2">
                    <a:lumMod val="50000"/>
                  </a:schemeClr>
                </a:solidFill>
              </a:rPr>
              <a:t>TEGs</a:t>
            </a:r>
            <a:r>
              <a:rPr lang="el-GR" sz="2000" dirty="0" smtClean="0">
                <a:solidFill>
                  <a:schemeClr val="bg2">
                    <a:lumMod val="50000"/>
                  </a:schemeClr>
                </a:solidFill>
              </a:rPr>
              <a:t> βρίσκουν πάρα πολλές εφαρμογές ως κινητοί αισθητήρες ή αισθητήρες κλειστών χώρων</a:t>
            </a:r>
            <a:r>
              <a:rPr lang="en-US" sz="2000" dirty="0" smtClean="0">
                <a:solidFill>
                  <a:schemeClr val="bg2">
                    <a:lumMod val="50000"/>
                  </a:schemeClr>
                </a:solidFill>
              </a:rPr>
              <a:t>.</a:t>
            </a:r>
            <a:endParaRPr lang="el-GR" sz="2000" dirty="0" smtClean="0">
              <a:solidFill>
                <a:schemeClr val="bg2">
                  <a:lumMod val="50000"/>
                </a:schemeClr>
              </a:solidFill>
            </a:endParaRPr>
          </a:p>
          <a:p>
            <a:pPr lvl="0" algn="just" fontAlgn="base">
              <a:spcBef>
                <a:spcPct val="0"/>
              </a:spcBef>
              <a:spcAft>
                <a:spcPct val="0"/>
              </a:spcAft>
            </a:pPr>
            <a:endParaRPr lang="en-US" sz="2000" dirty="0" smtClean="0">
              <a:solidFill>
                <a:schemeClr val="bg2">
                  <a:lumMod val="50000"/>
                </a:schemeClr>
              </a:solidFill>
              <a:ea typeface="Times New Roman" pitchFamily="18" charset="0"/>
              <a:cs typeface="Times New Roman" pitchFamily="18" charset="0"/>
            </a:endParaRPr>
          </a:p>
          <a:p>
            <a:pPr lvl="0" algn="just" fontAlgn="base">
              <a:spcBef>
                <a:spcPct val="0"/>
              </a:spcBef>
              <a:spcAft>
                <a:spcPct val="0"/>
              </a:spcAft>
            </a:pPr>
            <a:endParaRPr lang="en-US" sz="2000" dirty="0" smtClean="0">
              <a:solidFill>
                <a:schemeClr val="bg2">
                  <a:lumMod val="50000"/>
                </a:schemeClr>
              </a:solidFill>
              <a:ea typeface="Times New Roman" pitchFamily="18" charset="0"/>
              <a:cs typeface="Times New Roman" pitchFamily="18" charset="0"/>
            </a:endParaRPr>
          </a:p>
          <a:p>
            <a:pPr lvl="0" algn="just" fontAlgn="base">
              <a:spcBef>
                <a:spcPct val="0"/>
              </a:spcBef>
              <a:spcAft>
                <a:spcPct val="0"/>
              </a:spcAft>
            </a:pPr>
            <a:endParaRPr lang="en-US" sz="2000" dirty="0" smtClean="0">
              <a:solidFill>
                <a:schemeClr val="bg2">
                  <a:lumMod val="50000"/>
                </a:schemeClr>
              </a:solidFill>
              <a:ea typeface="Times New Roman" pitchFamily="18" charset="0"/>
              <a:cs typeface="Times New Roman" pitchFamily="18" charset="0"/>
            </a:endParaRPr>
          </a:p>
          <a:p>
            <a:pPr lvl="0" algn="just" fontAlgn="base">
              <a:spcBef>
                <a:spcPct val="0"/>
              </a:spcBef>
              <a:spcAft>
                <a:spcPct val="0"/>
              </a:spcAft>
            </a:pPr>
            <a:endParaRPr lang="en-US" sz="2000" dirty="0" smtClean="0">
              <a:solidFill>
                <a:schemeClr val="bg2">
                  <a:lumMod val="50000"/>
                </a:schemeClr>
              </a:solidFill>
              <a:ea typeface="Times New Roman" pitchFamily="18" charset="0"/>
              <a:cs typeface="Times New Roman" pitchFamily="18" charset="0"/>
            </a:endParaRPr>
          </a:p>
          <a:p>
            <a:pPr lvl="0" algn="just" fontAlgn="base">
              <a:spcBef>
                <a:spcPct val="0"/>
              </a:spcBef>
              <a:spcAft>
                <a:spcPct val="0"/>
              </a:spcAft>
            </a:pPr>
            <a:endParaRPr lang="en-US" sz="2000" dirty="0" smtClean="0">
              <a:solidFill>
                <a:schemeClr val="bg2">
                  <a:lumMod val="50000"/>
                </a:schemeClr>
              </a:solidFill>
              <a:ea typeface="Times New Roman" pitchFamily="18" charset="0"/>
              <a:cs typeface="Times New Roman" pitchFamily="18" charset="0"/>
            </a:endParaRPr>
          </a:p>
          <a:p>
            <a:pPr lvl="0" algn="just" fontAlgn="base">
              <a:spcBef>
                <a:spcPct val="0"/>
              </a:spcBef>
              <a:spcAft>
                <a:spcPct val="0"/>
              </a:spcAft>
            </a:pPr>
            <a:endParaRPr lang="en-US" sz="2000" dirty="0" smtClean="0">
              <a:solidFill>
                <a:schemeClr val="bg2">
                  <a:lumMod val="50000"/>
                </a:schemeClr>
              </a:solidFill>
              <a:ea typeface="Times New Roman" pitchFamily="18" charset="0"/>
              <a:cs typeface="Times New Roman" pitchFamily="18" charset="0"/>
            </a:endParaRPr>
          </a:p>
          <a:p>
            <a:pPr lvl="0" algn="just" fontAlgn="base">
              <a:spcBef>
                <a:spcPct val="0"/>
              </a:spcBef>
              <a:spcAft>
                <a:spcPct val="0"/>
              </a:spcAft>
            </a:pPr>
            <a:endParaRPr lang="el-GR" sz="2000" dirty="0" smtClean="0">
              <a:solidFill>
                <a:schemeClr val="bg2">
                  <a:lumMod val="50000"/>
                </a:schemeClr>
              </a:solidFill>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lang="el-GR" sz="2000" dirty="0" smtClean="0">
                <a:solidFill>
                  <a:schemeClr val="bg2">
                    <a:lumMod val="50000"/>
                  </a:schemeClr>
                </a:solidFill>
                <a:ea typeface="Times New Roman" pitchFamily="18" charset="0"/>
                <a:cs typeface="Times New Roman" pitchFamily="18" charset="0"/>
              </a:rPr>
              <a:t>Έχει παρατηρηθεί</a:t>
            </a:r>
            <a:r>
              <a:rPr lang="en-US" sz="2000" dirty="0" smtClean="0">
                <a:solidFill>
                  <a:schemeClr val="bg2">
                    <a:lumMod val="50000"/>
                  </a:schemeClr>
                </a:solidFill>
                <a:ea typeface="Times New Roman" pitchFamily="18" charset="0"/>
                <a:cs typeface="Times New Roman" pitchFamily="18" charset="0"/>
              </a:rPr>
              <a:t> </a:t>
            </a:r>
            <a:r>
              <a:rPr lang="el-GR" sz="2000" dirty="0" smtClean="0">
                <a:solidFill>
                  <a:schemeClr val="bg2">
                    <a:lumMod val="50000"/>
                  </a:schemeClr>
                </a:solidFill>
                <a:ea typeface="Times New Roman" pitchFamily="18" charset="0"/>
                <a:cs typeface="Times New Roman" pitchFamily="18" charset="0"/>
              </a:rPr>
              <a:t>επίσης, ότι σ</a:t>
            </a:r>
            <a:r>
              <a:rPr kumimoji="0" lang="el-GR" sz="2000" b="0" i="0" u="none" strike="noStrike" cap="none" normalizeH="0" baseline="0" dirty="0" smtClean="0">
                <a:ln>
                  <a:noFill/>
                </a:ln>
                <a:solidFill>
                  <a:schemeClr val="bg2">
                    <a:lumMod val="50000"/>
                  </a:schemeClr>
                </a:solidFill>
                <a:effectLst/>
                <a:ea typeface="Times New Roman" pitchFamily="18" charset="0"/>
                <a:cs typeface="Times New Roman" pitchFamily="18" charset="0"/>
              </a:rPr>
              <a:t>ε περιπτώσεις μετατροπής απορριπτόμενης θερμικής ενέργειας σε ηλεκτρική και σε απομακρυσμένες περιοχές εκτός δικτύου, όπου χρειάζεται ηλεκτρική ενέργεια, η χρήση των </a:t>
            </a:r>
            <a:r>
              <a:rPr kumimoji="0" lang="en-US" sz="2000" b="0" i="0" u="none" strike="noStrike" cap="none" normalizeH="0" baseline="0" dirty="0" smtClean="0">
                <a:ln>
                  <a:noFill/>
                </a:ln>
                <a:solidFill>
                  <a:schemeClr val="bg2">
                    <a:lumMod val="50000"/>
                  </a:schemeClr>
                </a:solidFill>
                <a:effectLst/>
                <a:ea typeface="Times New Roman" pitchFamily="18" charset="0"/>
                <a:cs typeface="Times New Roman" pitchFamily="18" charset="0"/>
              </a:rPr>
              <a:t>TEGs</a:t>
            </a:r>
            <a:r>
              <a:rPr kumimoji="0" lang="el-GR" sz="2000" b="0" i="0" u="none" strike="noStrike" cap="none" normalizeH="0" baseline="0" dirty="0" smtClean="0">
                <a:ln>
                  <a:noFill/>
                </a:ln>
                <a:solidFill>
                  <a:schemeClr val="bg2">
                    <a:lumMod val="50000"/>
                  </a:schemeClr>
                </a:solidFill>
                <a:effectLst/>
                <a:ea typeface="Times New Roman" pitchFamily="18" charset="0"/>
                <a:cs typeface="Times New Roman" pitchFamily="18" charset="0"/>
              </a:rPr>
              <a:t> μπορεί να αποβεί συμφέρουσα, παρά τον μικρό τους βαθμό απόδοσης τους.  Έτσι υπάρχουν εκτεταμένες εφαρμογές των </a:t>
            </a:r>
            <a:r>
              <a:rPr kumimoji="0" lang="el-GR" sz="2000" b="0" i="0" u="none" strike="noStrike" cap="none" normalizeH="0" baseline="0" dirty="0" err="1" smtClean="0">
                <a:ln>
                  <a:noFill/>
                </a:ln>
                <a:solidFill>
                  <a:schemeClr val="bg2">
                    <a:lumMod val="50000"/>
                  </a:schemeClr>
                </a:solidFill>
                <a:effectLst/>
                <a:ea typeface="Times New Roman" pitchFamily="18" charset="0"/>
                <a:cs typeface="Times New Roman" pitchFamily="18" charset="0"/>
              </a:rPr>
              <a:t>TEGs</a:t>
            </a:r>
            <a:r>
              <a:rPr kumimoji="0" lang="el-GR" sz="2000" b="0" i="0" u="none" strike="noStrike" cap="none" normalizeH="0" baseline="0" dirty="0" smtClean="0">
                <a:ln>
                  <a:noFill/>
                </a:ln>
                <a:solidFill>
                  <a:schemeClr val="bg2">
                    <a:lumMod val="50000"/>
                  </a:schemeClr>
                </a:solidFill>
                <a:effectLst/>
                <a:ea typeface="Times New Roman" pitchFamily="18" charset="0"/>
                <a:cs typeface="Times New Roman" pitchFamily="18" charset="0"/>
              </a:rPr>
              <a:t> στην διαστημική τεχνολογία και απασχολεί</a:t>
            </a:r>
            <a:r>
              <a:rPr kumimoji="0" lang="el-GR" sz="2000" b="0" i="0" u="none" strike="noStrike" cap="none" normalizeH="0" dirty="0" smtClean="0">
                <a:ln>
                  <a:noFill/>
                </a:ln>
                <a:solidFill>
                  <a:schemeClr val="bg2">
                    <a:lumMod val="50000"/>
                  </a:schemeClr>
                </a:solidFill>
                <a:effectLst/>
                <a:ea typeface="Times New Roman" pitchFamily="18" charset="0"/>
                <a:cs typeface="Times New Roman" pitchFamily="18" charset="0"/>
              </a:rPr>
              <a:t> ερευνητικά ο τρόπος για</a:t>
            </a:r>
            <a:r>
              <a:rPr kumimoji="0" lang="el-GR" sz="2000" b="0" i="0" u="none" strike="noStrike" cap="none" normalizeH="0" baseline="0" dirty="0" smtClean="0">
                <a:ln>
                  <a:noFill/>
                </a:ln>
                <a:solidFill>
                  <a:schemeClr val="bg2">
                    <a:lumMod val="50000"/>
                  </a:schemeClr>
                </a:solidFill>
                <a:effectLst/>
                <a:ea typeface="Times New Roman" pitchFamily="18" charset="0"/>
                <a:cs typeface="Times New Roman" pitchFamily="18" charset="0"/>
              </a:rPr>
              <a:t> χρήση τους όσων</a:t>
            </a:r>
            <a:r>
              <a:rPr kumimoji="0" lang="el-GR" sz="2000" b="0" i="0" u="none" strike="noStrike" cap="none" normalizeH="0" dirty="0" smtClean="0">
                <a:ln>
                  <a:noFill/>
                </a:ln>
                <a:solidFill>
                  <a:schemeClr val="bg2">
                    <a:lumMod val="50000"/>
                  </a:schemeClr>
                </a:solidFill>
                <a:effectLst/>
                <a:ea typeface="Times New Roman" pitchFamily="18" charset="0"/>
                <a:cs typeface="Times New Roman" pitchFamily="18" charset="0"/>
              </a:rPr>
              <a:t> αφορά την</a:t>
            </a:r>
            <a:r>
              <a:rPr kumimoji="0" lang="el-GR" sz="2000" b="0" i="0" u="none" strike="noStrike" cap="none" normalizeH="0" baseline="0" dirty="0" smtClean="0">
                <a:ln>
                  <a:noFill/>
                </a:ln>
                <a:solidFill>
                  <a:schemeClr val="bg2">
                    <a:lumMod val="50000"/>
                  </a:schemeClr>
                </a:solidFill>
                <a:effectLst/>
                <a:ea typeface="Times New Roman" pitchFamily="18" charset="0"/>
                <a:cs typeface="Times New Roman" pitchFamily="18" charset="0"/>
              </a:rPr>
              <a:t> ανάκτηση της απορριπτόμενης ενέργειας από θερμοηλεκτρικούς σταθμούς παραγωγής ηλεκτρικής ενέργειας και από τους κινητήρες εσωτερικής καύσης των αυτοκινήτων. </a:t>
            </a:r>
            <a:endParaRPr kumimoji="0" lang="el-GR" sz="3200" b="0" i="0" u="none" strike="noStrike" cap="none" normalizeH="0" baseline="0" dirty="0" smtClean="0">
              <a:ln>
                <a:noFill/>
              </a:ln>
              <a:solidFill>
                <a:schemeClr val="bg2">
                  <a:lumMod val="50000"/>
                </a:schemeClr>
              </a:solidFill>
              <a:effectLst/>
              <a:cs typeface="Arial" pitchFamily="34" charset="0"/>
            </a:endParaRPr>
          </a:p>
        </p:txBody>
      </p:sp>
      <p:pic>
        <p:nvPicPr>
          <p:cNvPr id="8194" name="Picture 2" descr="C:\Users\Βασίλης\Desktop\thermielectric\85_1.jpg"/>
          <p:cNvPicPr>
            <a:picLocks noChangeAspect="1" noChangeArrowheads="1"/>
          </p:cNvPicPr>
          <p:nvPr/>
        </p:nvPicPr>
        <p:blipFill>
          <a:blip r:embed="rId2" cstate="print"/>
          <a:srcRect/>
          <a:stretch>
            <a:fillRect/>
          </a:stretch>
        </p:blipFill>
        <p:spPr bwMode="auto">
          <a:xfrm>
            <a:off x="1142976" y="1785926"/>
            <a:ext cx="6715172" cy="1950907"/>
          </a:xfrm>
          <a:prstGeom prst="rect">
            <a:avLst/>
          </a:prstGeom>
          <a:noFill/>
        </p:spPr>
      </p:pic>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24</a:t>
            </a:fld>
            <a:endParaRPr lang="el-GR"/>
          </a:p>
        </p:txBody>
      </p:sp>
      <p:pic>
        <p:nvPicPr>
          <p:cNvPr id="4" name="3 - Εικόνα" descr="http://www.eng.ucy.ac.cy/kyratsi/images/cooling2.jpg"/>
          <p:cNvPicPr/>
          <p:nvPr/>
        </p:nvPicPr>
        <p:blipFill>
          <a:blip r:embed="rId2" cstate="print"/>
          <a:srcRect/>
          <a:stretch>
            <a:fillRect/>
          </a:stretch>
        </p:blipFill>
        <p:spPr bwMode="auto">
          <a:xfrm>
            <a:off x="357158" y="285728"/>
            <a:ext cx="8429684" cy="6215106"/>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25</a:t>
            </a:fld>
            <a:endParaRPr lang="el-GR"/>
          </a:p>
        </p:txBody>
      </p:sp>
      <p:sp>
        <p:nvSpPr>
          <p:cNvPr id="3" name="2 - Τίτλος"/>
          <p:cNvSpPr>
            <a:spLocks noGrp="1"/>
          </p:cNvSpPr>
          <p:nvPr>
            <p:ph type="title"/>
          </p:nvPr>
        </p:nvSpPr>
        <p:spPr>
          <a:xfrm>
            <a:off x="457200" y="152400"/>
            <a:ext cx="8229600" cy="919146"/>
          </a:xfrm>
        </p:spPr>
        <p:txBody>
          <a:bodyPr/>
          <a:lstStyle/>
          <a:p>
            <a:pPr algn="ctr"/>
            <a:r>
              <a:rPr lang="el-GR" dirty="0" smtClean="0">
                <a:solidFill>
                  <a:schemeClr val="bg2">
                    <a:lumMod val="50000"/>
                  </a:schemeClr>
                </a:solidFill>
              </a:rPr>
              <a:t>Βιβλιογραφία</a:t>
            </a:r>
            <a:endParaRPr lang="el-GR" dirty="0">
              <a:solidFill>
                <a:schemeClr val="bg2">
                  <a:lumMod val="50000"/>
                </a:schemeClr>
              </a:solidFill>
            </a:endParaRPr>
          </a:p>
        </p:txBody>
      </p:sp>
      <p:sp>
        <p:nvSpPr>
          <p:cNvPr id="6145" name="Rectangle 1"/>
          <p:cNvSpPr>
            <a:spLocks noChangeArrowheads="1"/>
          </p:cNvSpPr>
          <p:nvPr/>
        </p:nvSpPr>
        <p:spPr bwMode="auto">
          <a:xfrm>
            <a:off x="428596" y="1428736"/>
            <a:ext cx="828680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lvl="0" indent="-457200" fontAlgn="base">
              <a:spcBef>
                <a:spcPct val="0"/>
              </a:spcBef>
              <a:spcAft>
                <a:spcPct val="0"/>
              </a:spcAft>
              <a:buFont typeface="+mj-lt"/>
              <a:buAutoNum type="arabicPeriod"/>
            </a:pPr>
            <a:r>
              <a:rPr lang="el-GR" sz="2400" dirty="0" smtClean="0">
                <a:latin typeface="Calibri" pitchFamily="34" charset="0"/>
                <a:ea typeface="Calibri" pitchFamily="34" charset="0"/>
                <a:cs typeface="Times New Roman" pitchFamily="18" charset="0"/>
              </a:rPr>
              <a:t>Γεωργακάκη Δήμητρα «Συνδυασμένη μελέτη θερμοηλεκτρικών υλικών- χαλκογενιδίων»</a:t>
            </a:r>
            <a:r>
              <a:rPr lang="en-US" sz="2400" dirty="0" smtClean="0">
                <a:latin typeface="Calibri" pitchFamily="34" charset="0"/>
                <a:ea typeface="Calibri" pitchFamily="34" charset="0"/>
                <a:cs typeface="Times New Roman" pitchFamily="18" charset="0"/>
              </a:rPr>
              <a:t> </a:t>
            </a:r>
            <a:r>
              <a:rPr lang="el-GR" sz="2400" dirty="0" smtClean="0">
                <a:latin typeface="Calibri" pitchFamily="34" charset="0"/>
                <a:ea typeface="Calibri" pitchFamily="34" charset="0"/>
                <a:cs typeface="Times New Roman" pitchFamily="18" charset="0"/>
              </a:rPr>
              <a:t>διπλωματική εργασία ΑΠΘ 2007</a:t>
            </a:r>
          </a:p>
          <a:p>
            <a:pPr marL="457200" lvl="0" indent="-457200" fontAlgn="base">
              <a:spcBef>
                <a:spcPct val="0"/>
              </a:spcBef>
              <a:spcAft>
                <a:spcPct val="0"/>
              </a:spcAft>
              <a:buFont typeface="+mj-lt"/>
              <a:buAutoNum type="arabicPeriod"/>
            </a:pPr>
            <a:r>
              <a:rPr lang="en-US" sz="2400" dirty="0" smtClean="0">
                <a:latin typeface="Calibri" pitchFamily="34" charset="0"/>
                <a:ea typeface="Calibri" pitchFamily="34" charset="0"/>
                <a:cs typeface="Times New Roman" pitchFamily="18" charset="0"/>
              </a:rPr>
              <a:t>S.O.Kasap </a:t>
            </a:r>
            <a:r>
              <a:rPr lang="en-US" sz="2400" dirty="0" smtClean="0">
                <a:latin typeface="Calibri" pitchFamily="34" charset="0"/>
                <a:ea typeface="Calibri" pitchFamily="34" charset="0"/>
                <a:cs typeface="Times New Roman" pitchFamily="18" charset="0"/>
              </a:rPr>
              <a:t> </a:t>
            </a:r>
            <a:r>
              <a:rPr lang="el-GR" sz="2400" dirty="0" smtClean="0">
                <a:latin typeface="Calibri" pitchFamily="34" charset="0"/>
                <a:ea typeface="Calibri" pitchFamily="34" charset="0"/>
                <a:cs typeface="Times New Roman" pitchFamily="18" charset="0"/>
              </a:rPr>
              <a:t>« Αρχές ηλεκτρονικών υλικών και διατάξεων»</a:t>
            </a:r>
            <a:endParaRPr lang="en-US" sz="2400" dirty="0" smtClean="0">
              <a:latin typeface="Calibri" pitchFamily="34" charset="0"/>
              <a:ea typeface="Calibri" pitchFamily="34" charset="0"/>
              <a:cs typeface="Times New Roman" pitchFamily="18" charset="0"/>
            </a:endParaRPr>
          </a:p>
          <a:p>
            <a:pPr marL="457200" lvl="0" indent="-457200" fontAlgn="base">
              <a:spcBef>
                <a:spcPct val="0"/>
              </a:spcBef>
              <a:spcAft>
                <a:spcPct val="0"/>
              </a:spcAft>
              <a:buFont typeface="+mj-lt"/>
              <a:buAutoNum type="arabicPeriod"/>
            </a:pPr>
            <a:r>
              <a:rPr lang="en-US" sz="2400" dirty="0" smtClean="0">
                <a:latin typeface="Calibri" pitchFamily="34" charset="0"/>
                <a:ea typeface="Calibri" pitchFamily="34" charset="0"/>
                <a:cs typeface="Times New Roman" pitchFamily="18" charset="0"/>
              </a:rPr>
              <a:t>http://www.fys.uio.no/bate/?page_id=206</a:t>
            </a:r>
          </a:p>
          <a:p>
            <a:pPr marL="457200" lvl="0" indent="-457200" fontAlgn="base">
              <a:spcBef>
                <a:spcPct val="0"/>
              </a:spcBef>
              <a:spcAft>
                <a:spcPct val="0"/>
              </a:spcAft>
              <a:buFont typeface="+mj-lt"/>
              <a:buAutoNum type="arabicPeriod"/>
            </a:pPr>
            <a:r>
              <a:rPr lang="en-US" sz="2400" dirty="0" smtClean="0">
                <a:latin typeface="Calibri" pitchFamily="34" charset="0"/>
                <a:ea typeface="Calibri" pitchFamily="34" charset="0"/>
                <a:cs typeface="Times New Roman" pitchFamily="18" charset="0"/>
              </a:rPr>
              <a:t>http://www.thermoelectrics.caltech.edu/science_page.htm</a:t>
            </a:r>
          </a:p>
          <a:p>
            <a:pPr marL="457200" lvl="0" indent="-457200" fontAlgn="base">
              <a:spcBef>
                <a:spcPct val="0"/>
              </a:spcBef>
              <a:spcAft>
                <a:spcPct val="0"/>
              </a:spcAft>
              <a:buFont typeface="+mj-lt"/>
              <a:buAutoNum type="arabicPeriod"/>
            </a:pPr>
            <a:r>
              <a:rPr lang="en-US" sz="2400" dirty="0" smtClean="0">
                <a:latin typeface="Calibri" pitchFamily="34" charset="0"/>
                <a:ea typeface="Calibri" pitchFamily="34" charset="0"/>
                <a:cs typeface="Times New Roman" pitchFamily="18" charset="0"/>
              </a:rPr>
              <a:t>http://en.wikipedia.org</a:t>
            </a:r>
            <a:endParaRPr lang="el-GR" sz="2400" dirty="0" smtClean="0">
              <a:latin typeface="Calibri" pitchFamily="34" charset="0"/>
              <a:ea typeface="Calibri" pitchFamily="34" charset="0"/>
              <a:cs typeface="Times New Roman" pitchFamily="18" charset="0"/>
            </a:endParaRPr>
          </a:p>
          <a:p>
            <a:pPr marL="457200" lvl="0" indent="-457200" fontAlgn="base">
              <a:spcBef>
                <a:spcPct val="0"/>
              </a:spcBef>
              <a:spcAft>
                <a:spcPct val="0"/>
              </a:spcAft>
              <a:buFont typeface="+mj-lt"/>
              <a:buAutoNum type="arabicPeriod"/>
            </a:pPr>
            <a:r>
              <a:rPr lang="en-US" sz="2400" dirty="0" smtClean="0">
                <a:latin typeface="Calibri" pitchFamily="34" charset="0"/>
                <a:ea typeface="Calibri" pitchFamily="34" charset="0"/>
                <a:cs typeface="Times New Roman" pitchFamily="18" charset="0"/>
              </a:rPr>
              <a:t>Christopher D. Meyer </a:t>
            </a:r>
            <a:r>
              <a:rPr lang="el-GR" sz="2400" dirty="0" smtClean="0">
                <a:latin typeface="Calibri" pitchFamily="34" charset="0"/>
                <a:ea typeface="Calibri" pitchFamily="34" charset="0"/>
                <a:cs typeface="Times New Roman" pitchFamily="18" charset="0"/>
              </a:rPr>
              <a:t>«</a:t>
            </a:r>
            <a:r>
              <a:rPr lang="en-US" sz="2400" dirty="0" smtClean="0">
                <a:latin typeface="Calibri" pitchFamily="34" charset="0"/>
                <a:ea typeface="Calibri" pitchFamily="34" charset="0"/>
                <a:cs typeface="Times New Roman" pitchFamily="18" charset="0"/>
              </a:rPr>
              <a:t>Development of a circuit-equivalent model of thermoelectric devices</a:t>
            </a:r>
            <a:r>
              <a:rPr lang="el-GR" sz="2400" dirty="0" smtClean="0">
                <a:latin typeface="Calibri" pitchFamily="34" charset="0"/>
                <a:ea typeface="Calibri" pitchFamily="34" charset="0"/>
                <a:cs typeface="Times New Roman" pitchFamily="18" charset="0"/>
              </a:rPr>
              <a:t>»</a:t>
            </a:r>
            <a:r>
              <a:rPr lang="en-US" sz="2400" dirty="0" smtClean="0">
                <a:latin typeface="Calibri" pitchFamily="34" charset="0"/>
                <a:ea typeface="Calibri" pitchFamily="34" charset="0"/>
                <a:cs typeface="Times New Roman" pitchFamily="18" charset="0"/>
              </a:rPr>
              <a:t> journal of undergraduate research (volume 9, issue 2- nov/</a:t>
            </a:r>
            <a:r>
              <a:rPr lang="en-US" sz="2400" dirty="0" err="1" smtClean="0">
                <a:latin typeface="Calibri" pitchFamily="34" charset="0"/>
                <a:ea typeface="Calibri" pitchFamily="34" charset="0"/>
                <a:cs typeface="Times New Roman" pitchFamily="18" charset="0"/>
              </a:rPr>
              <a:t>dec</a:t>
            </a:r>
            <a:r>
              <a:rPr lang="en-US" sz="2400" dirty="0" smtClean="0">
                <a:latin typeface="Calibri" pitchFamily="34" charset="0"/>
                <a:ea typeface="Calibri" pitchFamily="34" charset="0"/>
                <a:cs typeface="Times New Roman" pitchFamily="18" charset="0"/>
              </a:rPr>
              <a:t> 2007</a:t>
            </a:r>
          </a:p>
          <a:p>
            <a:pPr marL="457200" marR="0" lvl="0" indent="-457200" algn="l" defTabSz="914400" rtl="0" eaLnBrk="1" fontAlgn="base" latinLnBrk="0" hangingPunct="1">
              <a:lnSpc>
                <a:spcPct val="100000"/>
              </a:lnSpc>
              <a:spcBef>
                <a:spcPct val="0"/>
              </a:spcBef>
              <a:spcAft>
                <a:spcPct val="0"/>
              </a:spcAft>
              <a:buClrTx/>
              <a:buSzTx/>
              <a:buFont typeface="+mj-lt"/>
              <a:buAutoNum type="arabicPeriod"/>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http://www.eng.ucy.ac.cy/kyratsi/thermoelectrics/index.html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3</a:t>
            </a:fld>
            <a:endParaRPr lang="el-GR" dirty="0"/>
          </a:p>
        </p:txBody>
      </p:sp>
      <p:sp>
        <p:nvSpPr>
          <p:cNvPr id="3" name="2 - Τίτλος"/>
          <p:cNvSpPr>
            <a:spLocks noGrp="1"/>
          </p:cNvSpPr>
          <p:nvPr>
            <p:ph type="title"/>
          </p:nvPr>
        </p:nvSpPr>
        <p:spPr>
          <a:xfrm>
            <a:off x="457200" y="152400"/>
            <a:ext cx="8229600" cy="704832"/>
          </a:xfrm>
        </p:spPr>
        <p:txBody>
          <a:bodyPr>
            <a:normAutofit/>
          </a:bodyPr>
          <a:lstStyle/>
          <a:p>
            <a:pPr algn="ctr"/>
            <a:r>
              <a:rPr lang="el-GR" sz="3200" b="1" dirty="0" smtClean="0">
                <a:solidFill>
                  <a:schemeClr val="bg2">
                    <a:lumMod val="50000"/>
                  </a:schemeClr>
                </a:solidFill>
              </a:rPr>
              <a:t>Θερμοηλεκτρική τεχνολογία</a:t>
            </a:r>
            <a:endParaRPr lang="el-GR" sz="3200" b="1" dirty="0">
              <a:solidFill>
                <a:schemeClr val="bg2">
                  <a:lumMod val="50000"/>
                </a:schemeClr>
              </a:solidFill>
            </a:endParaRPr>
          </a:p>
        </p:txBody>
      </p:sp>
      <p:sp>
        <p:nvSpPr>
          <p:cNvPr id="2049" name="Rectangle 1"/>
          <p:cNvSpPr>
            <a:spLocks noChangeArrowheads="1"/>
          </p:cNvSpPr>
          <p:nvPr/>
        </p:nvSpPr>
        <p:spPr bwMode="auto">
          <a:xfrm>
            <a:off x="285720" y="870918"/>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Times New Roman" pitchFamily="18" charset="0"/>
              </a:rPr>
              <a:t>Η θερμοηλεκτρική τεχνολογία, μια τεχνολογία φιλική στο περιβάλλον, προσελκύει όλο και περισσότερο το ενδιαφέρον τα τελευταία χρόνια, λόγω των πλεονεκτημάτων της και των πολλαπλών εφαρμογών της.</a:t>
            </a:r>
            <a:endParaRPr lang="el-GR" sz="2000" dirty="0">
              <a:solidFill>
                <a:schemeClr val="bg2">
                  <a:lumMod val="50000"/>
                </a:schemeClr>
              </a:solidFill>
              <a:latin typeface="+mj-l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l-GR" sz="2000" dirty="0">
              <a:solidFill>
                <a:schemeClr val="bg2">
                  <a:lumMod val="50000"/>
                </a:schemeClr>
              </a:solidFill>
              <a:latin typeface="+mj-l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Arial" pitchFamily="34" charset="0"/>
              </a:rPr>
              <a:t>Οι θερμοηλεκτρικές διατάξεις είναι διατάξεις στερεάς κατάστασης που χρησιμοποιούνται σε ολοένα και μεγαλύτερο αριθμό εφαρμογών, κυρίως σε </a:t>
            </a:r>
            <a:r>
              <a:rPr kumimoji="0" lang="el-GR" sz="2000" b="0" i="0" u="sng" strike="noStrike" cap="none" normalizeH="0" baseline="0" dirty="0" smtClean="0">
                <a:ln>
                  <a:noFill/>
                </a:ln>
                <a:solidFill>
                  <a:schemeClr val="bg2">
                    <a:lumMod val="50000"/>
                  </a:schemeClr>
                </a:solidFill>
                <a:effectLst/>
                <a:latin typeface="+mj-lt"/>
                <a:ea typeface="Times New Roman" pitchFamily="18" charset="0"/>
                <a:cs typeface="Arial" pitchFamily="34" charset="0"/>
              </a:rPr>
              <a:t>εξειδικευμένες εφαρμογές ψύξης</a:t>
            </a:r>
            <a:r>
              <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Arial" pitchFamily="34" charset="0"/>
              </a:rPr>
              <a:t>, αλλά και σε </a:t>
            </a:r>
            <a:r>
              <a:rPr kumimoji="0" lang="el-GR" sz="2000" b="0" i="0" u="sng" strike="noStrike" cap="none" normalizeH="0" baseline="0" dirty="0" smtClean="0">
                <a:ln>
                  <a:noFill/>
                </a:ln>
                <a:solidFill>
                  <a:schemeClr val="bg2">
                    <a:lumMod val="50000"/>
                  </a:schemeClr>
                </a:solidFill>
                <a:effectLst/>
                <a:latin typeface="+mj-lt"/>
                <a:ea typeface="Times New Roman" pitchFamily="18" charset="0"/>
                <a:cs typeface="Arial" pitchFamily="34" charset="0"/>
              </a:rPr>
              <a:t>γεννήτριες παραγωγής ρεύματος</a:t>
            </a:r>
            <a:r>
              <a:rPr kumimoji="0" lang="el-GR" sz="2000" b="0" i="0" u="none" strike="noStrike" cap="none" normalizeH="0" baseline="0" dirty="0" smtClean="0">
                <a:ln>
                  <a:noFill/>
                </a:ln>
                <a:solidFill>
                  <a:schemeClr val="bg2">
                    <a:lumMod val="50000"/>
                  </a:schemeClr>
                </a:solidFill>
                <a:effectLst/>
                <a:latin typeface="+mj-lt"/>
                <a:ea typeface="Times New Roman" pitchFamily="18" charset="0"/>
                <a:cs typeface="Arial" pitchFamily="34" charset="0"/>
              </a:rPr>
              <a:t>, λόγω της ικανότητας τους να μετατρέπουν την θερμική ενέργεια σε ηλεκτρική και το αντίστροφο. Με δεδομένη την επιτακτική ανάγκη για εναλλακτικές μορφές ενέργειας, οι θερμοηλεκτρικές γεννήτριες παραγωγής ισχύος υπόσχονται σημαντικότατες εφαρμογές όσον αφορά την μετατροπή της συνήθως χαμένης θερμικής ενέργειας (π.χ. εξατμίσεις αυτοκινήτων) σε ηλεκτρική ενέργεια.</a:t>
            </a:r>
            <a:r>
              <a:rPr kumimoji="0" lang="el-GR" sz="2000" b="0" i="0" u="none" strike="noStrike" cap="none" normalizeH="0" baseline="0" dirty="0" smtClean="0">
                <a:ln>
                  <a:noFill/>
                </a:ln>
                <a:solidFill>
                  <a:schemeClr val="bg2">
                    <a:lumMod val="50000"/>
                  </a:schemeClr>
                </a:solidFill>
                <a:effectLst/>
                <a:latin typeface="+mj-l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l-GR" sz="2000" b="0" i="0" u="none" strike="noStrike" cap="none" normalizeH="0" baseline="0" dirty="0" smtClean="0">
              <a:ln>
                <a:noFill/>
              </a:ln>
              <a:solidFill>
                <a:schemeClr val="bg2">
                  <a:lumMod val="50000"/>
                </a:schemeClr>
              </a:solidFill>
              <a:effectLst/>
              <a:latin typeface="+mj-lt"/>
              <a:cs typeface="Arial" pitchFamily="34" charset="0"/>
            </a:endParaRPr>
          </a:p>
        </p:txBody>
      </p:sp>
      <p:pic>
        <p:nvPicPr>
          <p:cNvPr id="6" name="5 - Εικόνα" descr="Peltier_image"/>
          <p:cNvPicPr/>
          <p:nvPr/>
        </p:nvPicPr>
        <p:blipFill>
          <a:blip r:embed="rId2" cstate="print"/>
          <a:srcRect/>
          <a:stretch>
            <a:fillRect/>
          </a:stretch>
        </p:blipFill>
        <p:spPr bwMode="auto">
          <a:xfrm>
            <a:off x="3143240" y="2071678"/>
            <a:ext cx="1971675" cy="1071561"/>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4</a:t>
            </a:fld>
            <a:endParaRPr lang="el-GR" dirty="0"/>
          </a:p>
        </p:txBody>
      </p:sp>
      <p:sp>
        <p:nvSpPr>
          <p:cNvPr id="3" name="2 - Τίτλος"/>
          <p:cNvSpPr>
            <a:spLocks noGrp="1"/>
          </p:cNvSpPr>
          <p:nvPr>
            <p:ph type="title"/>
          </p:nvPr>
        </p:nvSpPr>
        <p:spPr>
          <a:xfrm>
            <a:off x="457200" y="152400"/>
            <a:ext cx="8229600" cy="1062022"/>
          </a:xfrm>
        </p:spPr>
        <p:txBody>
          <a:bodyPr/>
          <a:lstStyle/>
          <a:p>
            <a:pPr algn="ctr"/>
            <a:r>
              <a:rPr lang="el-GR" dirty="0" smtClean="0">
                <a:solidFill>
                  <a:schemeClr val="bg2">
                    <a:lumMod val="50000"/>
                  </a:schemeClr>
                </a:solidFill>
              </a:rPr>
              <a:t>Το θερμοηλεκτρικό φαινόμενο</a:t>
            </a:r>
            <a:endParaRPr lang="el-GR" dirty="0">
              <a:solidFill>
                <a:schemeClr val="bg2">
                  <a:lumMod val="50000"/>
                </a:schemeClr>
              </a:solidFill>
            </a:endParaRPr>
          </a:p>
        </p:txBody>
      </p:sp>
      <p:sp>
        <p:nvSpPr>
          <p:cNvPr id="4" name="3 - TextBox"/>
          <p:cNvSpPr txBox="1"/>
          <p:nvPr/>
        </p:nvSpPr>
        <p:spPr>
          <a:xfrm>
            <a:off x="357158" y="1857364"/>
            <a:ext cx="8358246" cy="3416320"/>
          </a:xfrm>
          <a:prstGeom prst="rect">
            <a:avLst/>
          </a:prstGeom>
          <a:noFill/>
        </p:spPr>
        <p:txBody>
          <a:bodyPr wrap="square" rtlCol="0">
            <a:spAutoFit/>
          </a:bodyPr>
          <a:lstStyle/>
          <a:p>
            <a:pPr algn="just"/>
            <a:r>
              <a:rPr lang="el-GR" sz="2400" dirty="0" smtClean="0">
                <a:solidFill>
                  <a:schemeClr val="bg2">
                    <a:lumMod val="50000"/>
                  </a:schemeClr>
                </a:solidFill>
              </a:rPr>
              <a:t>     Το</a:t>
            </a:r>
            <a:r>
              <a:rPr lang="el-GR" sz="2400" i="1" dirty="0" smtClean="0">
                <a:solidFill>
                  <a:schemeClr val="bg2">
                    <a:lumMod val="50000"/>
                  </a:schemeClr>
                </a:solidFill>
              </a:rPr>
              <a:t> θερμοηλεκτρικό φαινόμενο ή το</a:t>
            </a:r>
            <a:r>
              <a:rPr lang="el-GR" sz="2400" dirty="0" smtClean="0">
                <a:solidFill>
                  <a:schemeClr val="bg2">
                    <a:lumMod val="50000"/>
                  </a:schemeClr>
                </a:solidFill>
              </a:rPr>
              <a:t> συνδυασμένο φαινόμενο </a:t>
            </a:r>
            <a:r>
              <a:rPr lang="el-GR" sz="2400" i="1" dirty="0" smtClean="0">
                <a:solidFill>
                  <a:schemeClr val="bg2">
                    <a:lumMod val="50000"/>
                  </a:schemeClr>
                </a:solidFill>
              </a:rPr>
              <a:t>Seebeck-Peltier  είναι </a:t>
            </a:r>
            <a:r>
              <a:rPr lang="el-GR" sz="2400" dirty="0" smtClean="0">
                <a:solidFill>
                  <a:schemeClr val="bg2">
                    <a:lumMod val="50000"/>
                  </a:schemeClr>
                </a:solidFill>
              </a:rPr>
              <a:t>η απευθείας μετατροπή διαφορών θερμοκρασίας σε ηλεκτρική τάση. </a:t>
            </a:r>
          </a:p>
          <a:p>
            <a:pPr algn="just"/>
            <a:endParaRPr lang="el-GR" sz="2400" dirty="0" smtClean="0">
              <a:solidFill>
                <a:schemeClr val="bg2">
                  <a:lumMod val="50000"/>
                </a:schemeClr>
              </a:solidFill>
            </a:endParaRPr>
          </a:p>
          <a:p>
            <a:pPr algn="just"/>
            <a:endParaRPr lang="el-GR" sz="2400" dirty="0" smtClean="0">
              <a:solidFill>
                <a:schemeClr val="bg2">
                  <a:lumMod val="50000"/>
                </a:schemeClr>
              </a:solidFill>
            </a:endParaRPr>
          </a:p>
          <a:p>
            <a:pPr algn="just"/>
            <a:r>
              <a:rPr lang="el-GR" sz="2400" dirty="0" smtClean="0">
                <a:solidFill>
                  <a:schemeClr val="bg2">
                    <a:lumMod val="50000"/>
                  </a:schemeClr>
                </a:solidFill>
              </a:rPr>
              <a:t>     Το φαινόμενο </a:t>
            </a:r>
            <a:r>
              <a:rPr lang="el-GR" sz="2400" i="1" dirty="0" smtClean="0">
                <a:solidFill>
                  <a:schemeClr val="bg2">
                    <a:lumMod val="50000"/>
                  </a:schemeClr>
                </a:solidFill>
              </a:rPr>
              <a:t>Seebeck-Peltier είναι αντιστρέψιμο. Αυτό σημαίνει ότι αν κάποια διαφορά </a:t>
            </a:r>
            <a:r>
              <a:rPr lang="el-GR" sz="2400" dirty="0" smtClean="0">
                <a:solidFill>
                  <a:schemeClr val="bg2">
                    <a:lumMod val="50000"/>
                  </a:schemeClr>
                </a:solidFill>
              </a:rPr>
              <a:t>θερμοκρασίας δημιούργησε μια διαφορά δυναμικού τότε μια διαφορά δυναμικού μπορεί να προκαλέσει διαφορά θερμοκρασίας.</a:t>
            </a:r>
            <a:endParaRPr lang="el-GR" sz="2400" dirty="0">
              <a:solidFill>
                <a:schemeClr val="bg2">
                  <a:lumMod val="50000"/>
                </a:schemeClr>
              </a:solidFill>
            </a:endParaRPr>
          </a:p>
        </p:txBody>
      </p:sp>
      <p:sp>
        <p:nvSpPr>
          <p:cNvPr id="10" name="9 - Ρόμβος"/>
          <p:cNvSpPr/>
          <p:nvPr/>
        </p:nvSpPr>
        <p:spPr>
          <a:xfrm>
            <a:off x="428596" y="3714752"/>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10 - Ρόμβος"/>
          <p:cNvSpPr/>
          <p:nvPr/>
        </p:nvSpPr>
        <p:spPr>
          <a:xfrm>
            <a:off x="428596" y="1928802"/>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5</a:t>
            </a:fld>
            <a:endParaRPr lang="el-GR" dirty="0"/>
          </a:p>
        </p:txBody>
      </p:sp>
      <p:sp>
        <p:nvSpPr>
          <p:cNvPr id="3" name="2 - Τίτλος"/>
          <p:cNvSpPr>
            <a:spLocks noGrp="1"/>
          </p:cNvSpPr>
          <p:nvPr>
            <p:ph type="title"/>
          </p:nvPr>
        </p:nvSpPr>
        <p:spPr>
          <a:xfrm>
            <a:off x="457200" y="152400"/>
            <a:ext cx="8229600" cy="919146"/>
          </a:xfrm>
        </p:spPr>
        <p:txBody>
          <a:bodyPr/>
          <a:lstStyle/>
          <a:p>
            <a:pPr algn="ctr"/>
            <a:r>
              <a:rPr lang="el-GR" dirty="0" smtClean="0">
                <a:solidFill>
                  <a:schemeClr val="bg2">
                    <a:lumMod val="50000"/>
                  </a:schemeClr>
                </a:solidFill>
              </a:rPr>
              <a:t>Το φαινόμενο </a:t>
            </a:r>
            <a:r>
              <a:rPr lang="en-US" dirty="0" smtClean="0">
                <a:solidFill>
                  <a:schemeClr val="bg2">
                    <a:lumMod val="50000"/>
                  </a:schemeClr>
                </a:solidFill>
              </a:rPr>
              <a:t>Seebeck</a:t>
            </a:r>
            <a:endParaRPr lang="el-GR" dirty="0">
              <a:solidFill>
                <a:schemeClr val="bg2">
                  <a:lumMod val="50000"/>
                </a:schemeClr>
              </a:solidFill>
            </a:endParaRPr>
          </a:p>
        </p:txBody>
      </p:sp>
      <p:sp>
        <p:nvSpPr>
          <p:cNvPr id="5" name="4 - Ορθογώνιο"/>
          <p:cNvSpPr/>
          <p:nvPr/>
        </p:nvSpPr>
        <p:spPr>
          <a:xfrm>
            <a:off x="428596" y="1357298"/>
            <a:ext cx="8501122" cy="3046988"/>
          </a:xfrm>
          <a:prstGeom prst="rect">
            <a:avLst/>
          </a:prstGeom>
        </p:spPr>
        <p:txBody>
          <a:bodyPr wrap="square">
            <a:spAutoFit/>
          </a:bodyPr>
          <a:lstStyle/>
          <a:p>
            <a:pPr algn="just"/>
            <a:r>
              <a:rPr lang="el-GR" sz="2400" dirty="0" smtClean="0">
                <a:solidFill>
                  <a:schemeClr val="bg2">
                    <a:lumMod val="50000"/>
                  </a:schemeClr>
                </a:solidFill>
              </a:rPr>
              <a:t>Η ανακάλυψη του θερμοηλεκτρικού φαινομένου έγινε από τον </a:t>
            </a:r>
            <a:r>
              <a:rPr lang="el-GR" sz="2400" i="1" dirty="0" smtClean="0">
                <a:solidFill>
                  <a:schemeClr val="bg2">
                    <a:lumMod val="50000"/>
                  </a:schemeClr>
                </a:solidFill>
              </a:rPr>
              <a:t>Thomas Johann Seebeck το 1821, όπου παρατηρήθηκε ότι όταν στο σημείο ένωσης δυο μετάλλων </a:t>
            </a:r>
            <a:r>
              <a:rPr lang="el-GR" sz="2400" dirty="0" smtClean="0">
                <a:solidFill>
                  <a:schemeClr val="bg2">
                    <a:lumMod val="50000"/>
                  </a:schemeClr>
                </a:solidFill>
              </a:rPr>
              <a:t>υπάρχει θερμότητα τότε η μαγνητική βελόνα εκτρέπεται από τη θέση της. Αυτό το γεγονός οδήγησε στο συμπέρασμα ότι οι αγωγοί διαρρέονται από ηλεκτρικό ρεύμα όταν στα άκρα τους υπάρχει διαφορά θερμοκρασίας.</a:t>
            </a:r>
          </a:p>
          <a:p>
            <a:pPr algn="just"/>
            <a:endParaRPr lang="el-GR" sz="2400" dirty="0">
              <a:solidFill>
                <a:schemeClr val="bg2">
                  <a:lumMod val="50000"/>
                </a:schemeClr>
              </a:solidFill>
            </a:endParaRPr>
          </a:p>
        </p:txBody>
      </p:sp>
      <p:pic>
        <p:nvPicPr>
          <p:cNvPr id="1028" name="Picture 4" descr="C:\Users\Βασίλης\Desktop\thermielectric\thermocouple.jpg"/>
          <p:cNvPicPr>
            <a:picLocks noChangeAspect="1" noChangeArrowheads="1"/>
          </p:cNvPicPr>
          <p:nvPr/>
        </p:nvPicPr>
        <p:blipFill>
          <a:blip r:embed="rId3" cstate="print"/>
          <a:srcRect/>
          <a:stretch>
            <a:fillRect/>
          </a:stretch>
        </p:blipFill>
        <p:spPr bwMode="auto">
          <a:xfrm>
            <a:off x="1714480" y="4071942"/>
            <a:ext cx="5722942" cy="2298690"/>
          </a:xfrm>
          <a:prstGeom prst="rect">
            <a:avLst/>
          </a:prstGeom>
          <a:noFill/>
        </p:spPr>
      </p:pic>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6</a:t>
            </a:fld>
            <a:endParaRPr lang="el-GR" dirty="0"/>
          </a:p>
        </p:txBody>
      </p:sp>
      <p:sp>
        <p:nvSpPr>
          <p:cNvPr id="3" name="2 - Τίτλος"/>
          <p:cNvSpPr>
            <a:spLocks noGrp="1"/>
          </p:cNvSpPr>
          <p:nvPr>
            <p:ph type="title"/>
          </p:nvPr>
        </p:nvSpPr>
        <p:spPr>
          <a:xfrm>
            <a:off x="457200" y="152400"/>
            <a:ext cx="8229600" cy="919146"/>
          </a:xfrm>
        </p:spPr>
        <p:txBody>
          <a:bodyPr>
            <a:normAutofit/>
          </a:bodyPr>
          <a:lstStyle/>
          <a:p>
            <a:pPr algn="ctr"/>
            <a:r>
              <a:rPr lang="el-GR" dirty="0" smtClean="0">
                <a:solidFill>
                  <a:schemeClr val="bg2">
                    <a:lumMod val="50000"/>
                  </a:schemeClr>
                </a:solidFill>
              </a:rPr>
              <a:t>Το φαινόμενο </a:t>
            </a:r>
            <a:r>
              <a:rPr lang="en-US" dirty="0" smtClean="0">
                <a:solidFill>
                  <a:schemeClr val="bg2">
                    <a:lumMod val="50000"/>
                  </a:schemeClr>
                </a:solidFill>
              </a:rPr>
              <a:t>Seebeck</a:t>
            </a:r>
            <a:endParaRPr lang="el-GR" dirty="0"/>
          </a:p>
        </p:txBody>
      </p:sp>
      <p:pic>
        <p:nvPicPr>
          <p:cNvPr id="5" name="Picture 3" descr="C:\Users\Βασίλης\Desktop\thermielectric\seebecksimple.jpg"/>
          <p:cNvPicPr>
            <a:picLocks noChangeAspect="1" noChangeArrowheads="1"/>
          </p:cNvPicPr>
          <p:nvPr/>
        </p:nvPicPr>
        <p:blipFill>
          <a:blip r:embed="rId2" cstate="print"/>
          <a:srcRect/>
          <a:stretch>
            <a:fillRect/>
          </a:stretch>
        </p:blipFill>
        <p:spPr bwMode="auto">
          <a:xfrm>
            <a:off x="1571604" y="4572008"/>
            <a:ext cx="5715000" cy="1866900"/>
          </a:xfrm>
          <a:prstGeom prst="rect">
            <a:avLst/>
          </a:prstGeom>
          <a:noFill/>
        </p:spPr>
      </p:pic>
      <p:sp>
        <p:nvSpPr>
          <p:cNvPr id="6" name="5 - TextBox"/>
          <p:cNvSpPr txBox="1"/>
          <p:nvPr/>
        </p:nvSpPr>
        <p:spPr>
          <a:xfrm>
            <a:off x="357158" y="1142984"/>
            <a:ext cx="8429684" cy="3354765"/>
          </a:xfrm>
          <a:prstGeom prst="rect">
            <a:avLst/>
          </a:prstGeom>
          <a:noFill/>
        </p:spPr>
        <p:txBody>
          <a:bodyPr wrap="square" rtlCol="0">
            <a:spAutoFit/>
          </a:bodyPr>
          <a:lstStyle/>
          <a:p>
            <a:pPr algn="just"/>
            <a:r>
              <a:rPr lang="el-GR" sz="2400" u="sng" dirty="0" smtClean="0">
                <a:solidFill>
                  <a:schemeClr val="bg2">
                    <a:lumMod val="50000"/>
                  </a:schemeClr>
                </a:solidFill>
              </a:rPr>
              <a:t>Πρακτικά αυτό που συμβαίνει είναι το εξής:</a:t>
            </a:r>
          </a:p>
          <a:p>
            <a:pPr algn="just"/>
            <a:endParaRPr lang="el-GR" sz="2400" u="sng" dirty="0" smtClean="0">
              <a:solidFill>
                <a:schemeClr val="bg2">
                  <a:lumMod val="50000"/>
                </a:schemeClr>
              </a:solidFill>
            </a:endParaRPr>
          </a:p>
          <a:p>
            <a:pPr algn="just"/>
            <a:r>
              <a:rPr lang="el-GR" sz="2000" dirty="0" smtClean="0">
                <a:solidFill>
                  <a:schemeClr val="bg2">
                    <a:lumMod val="50000"/>
                  </a:schemeClr>
                </a:solidFill>
              </a:rPr>
              <a:t>Τα ηλεκτρόνια από τη θερμή περιοχή του μετάλλου έχουν περισσότερη ενέργεια, άρα και μεγαλύτερες ταχύτητες, συγκριτικά μ’ αυτά στην ψυχρή. Άρα θα παρατηρηθεί διάχυση ηλεκτρονίων από τη θερμή περιοχή στην ψυχρή, άρα θα έχω συσσώρευση ηλεκτρονίων στην ψυχρή περιοχή και δημιουργία απογυμνωμένων θετικών μεταλλικών ιόντων στην θερμή. Η διαδικασία αυτή έχει σαν αποτέλεσμα τη δημιουργία δυναμικού το οποίο τελικά θα πάρει τιμή ικανή να εμποδίσει οποιαδήποτε περεταίρω μετατόπιση ηλεκτρονίων.</a:t>
            </a:r>
            <a:r>
              <a:rPr lang="el-GR" sz="2400" dirty="0" smtClean="0">
                <a:solidFill>
                  <a:schemeClr val="bg2">
                    <a:lumMod val="50000"/>
                  </a:schemeClr>
                </a:solidFill>
              </a:rPr>
              <a:t> </a:t>
            </a:r>
            <a:endParaRPr lang="el-GR" sz="2400" dirty="0">
              <a:solidFill>
                <a:schemeClr val="bg2">
                  <a:lumMod val="50000"/>
                </a:schemeClr>
              </a:solidFill>
            </a:endParaRP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7</a:t>
            </a:fld>
            <a:endParaRPr lang="el-GR" dirty="0"/>
          </a:p>
        </p:txBody>
      </p:sp>
      <p:sp>
        <p:nvSpPr>
          <p:cNvPr id="3" name="2 - Τίτλος"/>
          <p:cNvSpPr>
            <a:spLocks noGrp="1"/>
          </p:cNvSpPr>
          <p:nvPr>
            <p:ph type="title"/>
          </p:nvPr>
        </p:nvSpPr>
        <p:spPr>
          <a:xfrm>
            <a:off x="457200" y="152400"/>
            <a:ext cx="8229600" cy="847708"/>
          </a:xfrm>
        </p:spPr>
        <p:txBody>
          <a:bodyPr/>
          <a:lstStyle/>
          <a:p>
            <a:pPr algn="ctr"/>
            <a:r>
              <a:rPr lang="el-GR" dirty="0" smtClean="0">
                <a:solidFill>
                  <a:schemeClr val="bg2">
                    <a:lumMod val="50000"/>
                  </a:schemeClr>
                </a:solidFill>
              </a:rPr>
              <a:t>Το φαινόμενο </a:t>
            </a:r>
            <a:r>
              <a:rPr lang="en-US" dirty="0" smtClean="0">
                <a:solidFill>
                  <a:schemeClr val="bg2">
                    <a:lumMod val="50000"/>
                  </a:schemeClr>
                </a:solidFill>
              </a:rPr>
              <a:t>Seebeck</a:t>
            </a:r>
            <a:endParaRPr lang="el-GR" dirty="0"/>
          </a:p>
        </p:txBody>
      </p:sp>
      <p:pic>
        <p:nvPicPr>
          <p:cNvPr id="2050" name="Picture 2"/>
          <p:cNvPicPr>
            <a:picLocks noChangeAspect="1" noChangeArrowheads="1"/>
          </p:cNvPicPr>
          <p:nvPr/>
        </p:nvPicPr>
        <p:blipFill>
          <a:blip r:embed="rId2" cstate="print"/>
          <a:srcRect/>
          <a:stretch>
            <a:fillRect/>
          </a:stretch>
        </p:blipFill>
        <p:spPr bwMode="auto">
          <a:xfrm>
            <a:off x="285720" y="2214554"/>
            <a:ext cx="4381500" cy="1000132"/>
          </a:xfrm>
          <a:prstGeom prst="rect">
            <a:avLst/>
          </a:prstGeom>
          <a:noFill/>
          <a:ln w="9525">
            <a:noFill/>
            <a:miter lim="800000"/>
            <a:headEnd/>
            <a:tailEnd/>
          </a:ln>
        </p:spPr>
      </p:pic>
      <p:sp>
        <p:nvSpPr>
          <p:cNvPr id="6" name="5 - Ορθογώνιο"/>
          <p:cNvSpPr/>
          <p:nvPr/>
        </p:nvSpPr>
        <p:spPr>
          <a:xfrm>
            <a:off x="4786314" y="1142984"/>
            <a:ext cx="4071966" cy="2585323"/>
          </a:xfrm>
          <a:prstGeom prst="rect">
            <a:avLst/>
          </a:prstGeom>
        </p:spPr>
        <p:txBody>
          <a:bodyPr wrap="square">
            <a:spAutoFit/>
          </a:bodyPr>
          <a:lstStyle/>
          <a:p>
            <a:r>
              <a:rPr lang="el-GR" i="1" dirty="0" smtClean="0">
                <a:solidFill>
                  <a:schemeClr val="bg2"/>
                </a:solidFill>
              </a:rPr>
              <a:t>Όπου </a:t>
            </a:r>
            <a:r>
              <a:rPr lang="en-US" i="1" dirty="0" smtClean="0">
                <a:solidFill>
                  <a:schemeClr val="bg2"/>
                </a:solidFill>
              </a:rPr>
              <a:t>S</a:t>
            </a:r>
            <a:r>
              <a:rPr lang="en-US" sz="1050" i="1" dirty="0" smtClean="0">
                <a:solidFill>
                  <a:schemeClr val="bg2"/>
                </a:solidFill>
              </a:rPr>
              <a:t>A</a:t>
            </a:r>
            <a:r>
              <a:rPr lang="el-GR" sz="1050" i="1" dirty="0" smtClean="0">
                <a:solidFill>
                  <a:schemeClr val="bg2"/>
                </a:solidFill>
              </a:rPr>
              <a:t> </a:t>
            </a:r>
            <a:r>
              <a:rPr lang="el-GR" i="1" dirty="0" smtClean="0">
                <a:solidFill>
                  <a:schemeClr val="bg2"/>
                </a:solidFill>
              </a:rPr>
              <a:t> και </a:t>
            </a:r>
            <a:r>
              <a:rPr lang="en-US" i="1" dirty="0" smtClean="0">
                <a:solidFill>
                  <a:schemeClr val="bg2"/>
                </a:solidFill>
              </a:rPr>
              <a:t>S</a:t>
            </a:r>
            <a:r>
              <a:rPr lang="en-US" sz="1050" i="1" dirty="0" smtClean="0">
                <a:solidFill>
                  <a:schemeClr val="bg2"/>
                </a:solidFill>
              </a:rPr>
              <a:t>B </a:t>
            </a:r>
            <a:r>
              <a:rPr lang="el-GR" i="1" dirty="0" smtClean="0">
                <a:solidFill>
                  <a:schemeClr val="bg2"/>
                </a:solidFill>
              </a:rPr>
              <a:t> οι συντελεστές Seebeck</a:t>
            </a:r>
          </a:p>
          <a:p>
            <a:r>
              <a:rPr lang="el-GR" i="1" dirty="0" smtClean="0">
                <a:solidFill>
                  <a:schemeClr val="bg2"/>
                </a:solidFill>
              </a:rPr>
              <a:t>των μετάλλων Α και Β</a:t>
            </a:r>
            <a:endParaRPr lang="en-US" i="1" dirty="0" smtClean="0">
              <a:solidFill>
                <a:schemeClr val="bg2"/>
              </a:solidFill>
            </a:endParaRPr>
          </a:p>
          <a:p>
            <a:r>
              <a:rPr lang="el-GR" i="1" dirty="0" smtClean="0">
                <a:solidFill>
                  <a:schemeClr val="bg2"/>
                </a:solidFill>
              </a:rPr>
              <a:t> Τ1 και Τ2 οι θερμοκρασίες των δυο επαφών. (Οι συντελεστές</a:t>
            </a:r>
          </a:p>
          <a:p>
            <a:r>
              <a:rPr lang="el-GR" i="1" dirty="0" smtClean="0">
                <a:solidFill>
                  <a:schemeClr val="bg2"/>
                </a:solidFill>
              </a:rPr>
              <a:t>είναι μη γραμμικοί και εξαρτώνται από την απόλυτη θερμοκρασία, τη μοριακή δομή</a:t>
            </a:r>
            <a:r>
              <a:rPr lang="en-US" i="1" dirty="0" smtClean="0">
                <a:solidFill>
                  <a:schemeClr val="bg2"/>
                </a:solidFill>
              </a:rPr>
              <a:t> </a:t>
            </a:r>
            <a:r>
              <a:rPr lang="el-GR" i="1" dirty="0" smtClean="0">
                <a:solidFill>
                  <a:schemeClr val="bg2"/>
                </a:solidFill>
              </a:rPr>
              <a:t>και το υλικό των αγωγών.</a:t>
            </a:r>
            <a:endParaRPr lang="en-US" i="1" dirty="0" smtClean="0">
              <a:solidFill>
                <a:schemeClr val="bg2"/>
              </a:solidFill>
            </a:endParaRPr>
          </a:p>
          <a:p>
            <a:r>
              <a:rPr lang="el-GR" i="1" dirty="0" smtClean="0">
                <a:solidFill>
                  <a:schemeClr val="bg2"/>
                </a:solidFill>
              </a:rPr>
              <a:t> Μονάδα μέτρησης των συντελεστών είναι V/K.)</a:t>
            </a:r>
            <a:endParaRPr lang="el-GR" i="1" dirty="0">
              <a:solidFill>
                <a:schemeClr val="bg2"/>
              </a:solidFill>
            </a:endParaRPr>
          </a:p>
        </p:txBody>
      </p:sp>
      <p:sp>
        <p:nvSpPr>
          <p:cNvPr id="7" name="6 - TextBox"/>
          <p:cNvSpPr txBox="1"/>
          <p:nvPr/>
        </p:nvSpPr>
        <p:spPr>
          <a:xfrm>
            <a:off x="357158" y="1214422"/>
            <a:ext cx="4429156" cy="830997"/>
          </a:xfrm>
          <a:prstGeom prst="rect">
            <a:avLst/>
          </a:prstGeom>
          <a:noFill/>
        </p:spPr>
        <p:txBody>
          <a:bodyPr wrap="square" rtlCol="0">
            <a:spAutoFit/>
          </a:bodyPr>
          <a:lstStyle/>
          <a:p>
            <a:r>
              <a:rPr lang="el-GR" sz="2400" dirty="0" smtClean="0">
                <a:solidFill>
                  <a:schemeClr val="bg2">
                    <a:lumMod val="50000"/>
                  </a:schemeClr>
                </a:solidFill>
              </a:rPr>
              <a:t>Η τάση που αναπτύσσεται στα άκρα του υλικού είναι:</a:t>
            </a:r>
            <a:endParaRPr lang="el-GR" sz="2400" dirty="0">
              <a:solidFill>
                <a:schemeClr val="bg2">
                  <a:lumMod val="50000"/>
                </a:schemeClr>
              </a:solidFill>
            </a:endParaRPr>
          </a:p>
        </p:txBody>
      </p:sp>
      <p:sp>
        <p:nvSpPr>
          <p:cNvPr id="8" name="7 - TextBox"/>
          <p:cNvSpPr txBox="1"/>
          <p:nvPr/>
        </p:nvSpPr>
        <p:spPr>
          <a:xfrm>
            <a:off x="428596" y="3643314"/>
            <a:ext cx="8358246" cy="2215991"/>
          </a:xfrm>
          <a:prstGeom prst="rect">
            <a:avLst/>
          </a:prstGeom>
          <a:noFill/>
        </p:spPr>
        <p:txBody>
          <a:bodyPr wrap="square" rtlCol="0">
            <a:spAutoFit/>
          </a:bodyPr>
          <a:lstStyle/>
          <a:p>
            <a:pPr algn="just"/>
            <a:r>
              <a:rPr lang="el-GR" sz="2400" dirty="0" smtClean="0">
                <a:solidFill>
                  <a:schemeClr val="bg2"/>
                </a:solidFill>
              </a:rPr>
              <a:t>Η θερμοηλεκτρική δύναμη ορίζεται ως η τάση ανοιχτού κυκλώματος μεταξύ δυο σημείων ενός αγωγού όπου η διαφορά θερμοκρασίας ανάμεσά τους είναι 1Κ. Εάν η διαφορά θερμοκρασίας των δυο επαφών είναι μικρή της μορφής Τ2=Τ1+ΔΤ, η θερμοδύναμη του θερμοζεύγους ορίζεται ως:</a:t>
            </a:r>
          </a:p>
          <a:p>
            <a:endParaRPr lang="el-GR" dirty="0"/>
          </a:p>
        </p:txBody>
      </p:sp>
      <p:pic>
        <p:nvPicPr>
          <p:cNvPr id="2051" name="Picture 3"/>
          <p:cNvPicPr>
            <a:picLocks noChangeAspect="1" noChangeArrowheads="1"/>
          </p:cNvPicPr>
          <p:nvPr/>
        </p:nvPicPr>
        <p:blipFill>
          <a:blip r:embed="rId3" cstate="print"/>
          <a:srcRect/>
          <a:stretch>
            <a:fillRect/>
          </a:stretch>
        </p:blipFill>
        <p:spPr bwMode="auto">
          <a:xfrm>
            <a:off x="2143108" y="5500702"/>
            <a:ext cx="4929222" cy="100013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8</a:t>
            </a:fld>
            <a:endParaRPr lang="el-GR" dirty="0"/>
          </a:p>
        </p:txBody>
      </p:sp>
      <p:sp>
        <p:nvSpPr>
          <p:cNvPr id="3" name="2 - Τίτλος"/>
          <p:cNvSpPr>
            <a:spLocks noGrp="1"/>
          </p:cNvSpPr>
          <p:nvPr>
            <p:ph type="title"/>
          </p:nvPr>
        </p:nvSpPr>
        <p:spPr>
          <a:xfrm>
            <a:off x="457200" y="152400"/>
            <a:ext cx="8229600" cy="847708"/>
          </a:xfrm>
        </p:spPr>
        <p:txBody>
          <a:bodyPr/>
          <a:lstStyle/>
          <a:p>
            <a:pPr algn="ctr"/>
            <a:r>
              <a:rPr lang="el-GR" dirty="0" smtClean="0">
                <a:solidFill>
                  <a:schemeClr val="bg2">
                    <a:lumMod val="50000"/>
                  </a:schemeClr>
                </a:solidFill>
              </a:rPr>
              <a:t>Το φαινόμενο</a:t>
            </a:r>
            <a:r>
              <a:rPr lang="en-US" dirty="0" smtClean="0">
                <a:solidFill>
                  <a:schemeClr val="bg2">
                    <a:lumMod val="50000"/>
                  </a:schemeClr>
                </a:solidFill>
              </a:rPr>
              <a:t> Peltier</a:t>
            </a:r>
            <a:endParaRPr lang="el-GR" dirty="0">
              <a:solidFill>
                <a:schemeClr val="bg2">
                  <a:lumMod val="50000"/>
                </a:schemeClr>
              </a:solidFill>
            </a:endParaRPr>
          </a:p>
        </p:txBody>
      </p:sp>
      <p:sp>
        <p:nvSpPr>
          <p:cNvPr id="4" name="3 - TextBox"/>
          <p:cNvSpPr txBox="1"/>
          <p:nvPr/>
        </p:nvSpPr>
        <p:spPr>
          <a:xfrm>
            <a:off x="428596" y="1071546"/>
            <a:ext cx="8358246" cy="1938992"/>
          </a:xfrm>
          <a:prstGeom prst="rect">
            <a:avLst/>
          </a:prstGeom>
          <a:noFill/>
        </p:spPr>
        <p:txBody>
          <a:bodyPr wrap="square" rtlCol="0">
            <a:spAutoFit/>
          </a:bodyPr>
          <a:lstStyle/>
          <a:p>
            <a:pPr algn="just"/>
            <a:r>
              <a:rPr lang="el-GR" sz="2400" dirty="0" smtClean="0">
                <a:solidFill>
                  <a:schemeClr val="bg2"/>
                </a:solidFill>
              </a:rPr>
              <a:t>Το 1834 ένας Γάλλος ωρολογοποιός και ερασιτέχνης φυσικός, ο </a:t>
            </a:r>
            <a:r>
              <a:rPr lang="el-GR" sz="2400" i="1" dirty="0" smtClean="0">
                <a:solidFill>
                  <a:schemeClr val="bg2"/>
                </a:solidFill>
              </a:rPr>
              <a:t>Jean Peltier καθώς </a:t>
            </a:r>
            <a:r>
              <a:rPr lang="el-GR" sz="2400" dirty="0" smtClean="0">
                <a:solidFill>
                  <a:schemeClr val="bg2"/>
                </a:solidFill>
              </a:rPr>
              <a:t>έκανε μελέτες πάνω στο φαινόμενο </a:t>
            </a:r>
            <a:r>
              <a:rPr lang="el-GR" sz="2400" i="1" dirty="0" smtClean="0">
                <a:solidFill>
                  <a:schemeClr val="bg2"/>
                </a:solidFill>
              </a:rPr>
              <a:t>Seebeck παρατήρησε το αντίθετο φαινόμενο, </a:t>
            </a:r>
            <a:r>
              <a:rPr lang="el-GR" sz="2400" dirty="0" smtClean="0">
                <a:solidFill>
                  <a:schemeClr val="bg2"/>
                </a:solidFill>
              </a:rPr>
              <a:t>δηλαδή την απορρόφηση θερμότητας από μια επαφή και αποβολή θερμότητας από μια δεύτερη επαφή κατά την επίδραση διαφοράς δυναμικού.</a:t>
            </a:r>
            <a:endParaRPr lang="el-GR" sz="2400" dirty="0">
              <a:solidFill>
                <a:schemeClr val="bg2"/>
              </a:solidFill>
            </a:endParaRPr>
          </a:p>
        </p:txBody>
      </p:sp>
      <p:pic>
        <p:nvPicPr>
          <p:cNvPr id="5" name="4 - Εικόνα" descr="http://www.eng.ucy.ac.cy/kyratsi/images/peltier2.jpg"/>
          <p:cNvPicPr/>
          <p:nvPr/>
        </p:nvPicPr>
        <p:blipFill>
          <a:blip r:embed="rId2" cstate="print"/>
          <a:srcRect/>
          <a:stretch>
            <a:fillRect/>
          </a:stretch>
        </p:blipFill>
        <p:spPr bwMode="auto">
          <a:xfrm>
            <a:off x="2500298" y="3643314"/>
            <a:ext cx="3857652" cy="202883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1AF01E5F-F8CD-425C-BD48-DD84393B1CA6}" type="slidenum">
              <a:rPr lang="el-GR" smtClean="0"/>
              <a:pPr/>
              <a:t>9</a:t>
            </a:fld>
            <a:endParaRPr lang="el-GR" dirty="0"/>
          </a:p>
        </p:txBody>
      </p:sp>
      <p:sp>
        <p:nvSpPr>
          <p:cNvPr id="3" name="2 - Τίτλος"/>
          <p:cNvSpPr>
            <a:spLocks noGrp="1"/>
          </p:cNvSpPr>
          <p:nvPr>
            <p:ph type="title"/>
          </p:nvPr>
        </p:nvSpPr>
        <p:spPr>
          <a:xfrm>
            <a:off x="457200" y="152400"/>
            <a:ext cx="8229600" cy="776270"/>
          </a:xfrm>
        </p:spPr>
        <p:txBody>
          <a:bodyPr/>
          <a:lstStyle/>
          <a:p>
            <a:pPr algn="ctr"/>
            <a:r>
              <a:rPr lang="el-GR" dirty="0" smtClean="0">
                <a:solidFill>
                  <a:schemeClr val="bg2">
                    <a:lumMod val="50000"/>
                  </a:schemeClr>
                </a:solidFill>
              </a:rPr>
              <a:t>Το φαινόμενο</a:t>
            </a:r>
            <a:r>
              <a:rPr lang="en-US" dirty="0" smtClean="0">
                <a:solidFill>
                  <a:schemeClr val="bg2">
                    <a:lumMod val="50000"/>
                  </a:schemeClr>
                </a:solidFill>
              </a:rPr>
              <a:t> Peltier</a:t>
            </a:r>
            <a:endParaRPr lang="el-GR" dirty="0"/>
          </a:p>
        </p:txBody>
      </p:sp>
      <p:sp>
        <p:nvSpPr>
          <p:cNvPr id="4" name="3 - TextBox"/>
          <p:cNvSpPr txBox="1"/>
          <p:nvPr/>
        </p:nvSpPr>
        <p:spPr>
          <a:xfrm>
            <a:off x="285720" y="1142984"/>
            <a:ext cx="8715404" cy="3785652"/>
          </a:xfrm>
          <a:prstGeom prst="rect">
            <a:avLst/>
          </a:prstGeom>
          <a:noFill/>
        </p:spPr>
        <p:txBody>
          <a:bodyPr wrap="square" rtlCol="0">
            <a:spAutoFit/>
          </a:bodyPr>
          <a:lstStyle/>
          <a:p>
            <a:pPr algn="just"/>
            <a:r>
              <a:rPr lang="el-GR" sz="2000" dirty="0" smtClean="0">
                <a:solidFill>
                  <a:schemeClr val="bg2"/>
                </a:solidFill>
              </a:rPr>
              <a:t>     Ενώ στο φαινόμενο </a:t>
            </a:r>
            <a:r>
              <a:rPr lang="el-GR" sz="2000" i="1" dirty="0" smtClean="0">
                <a:solidFill>
                  <a:schemeClr val="bg2"/>
                </a:solidFill>
              </a:rPr>
              <a:t>Seebeck απαιτείται ένα αγώγιμο υλικό, το φαινόμενο Peltier παρατηρείται όταν δυο </a:t>
            </a:r>
            <a:r>
              <a:rPr lang="el-GR" sz="2000" dirty="0" smtClean="0">
                <a:solidFill>
                  <a:schemeClr val="bg2"/>
                </a:solidFill>
              </a:rPr>
              <a:t>διαφορετικοί αγωγοί ενώνονται σε μια επαφή.</a:t>
            </a:r>
          </a:p>
          <a:p>
            <a:pPr algn="just"/>
            <a:endParaRPr lang="el-GR" sz="2000" dirty="0" smtClean="0">
              <a:solidFill>
                <a:schemeClr val="bg2"/>
              </a:solidFill>
            </a:endParaRPr>
          </a:p>
          <a:p>
            <a:pPr algn="just"/>
            <a:endParaRPr lang="el-GR" sz="2000" dirty="0" smtClean="0">
              <a:solidFill>
                <a:schemeClr val="bg2"/>
              </a:solidFill>
            </a:endParaRPr>
          </a:p>
          <a:p>
            <a:pPr algn="just"/>
            <a:r>
              <a:rPr lang="el-GR" sz="2000" dirty="0" smtClean="0">
                <a:solidFill>
                  <a:schemeClr val="bg2"/>
                </a:solidFill>
              </a:rPr>
              <a:t>      Επειδή οι στάθμες </a:t>
            </a:r>
            <a:r>
              <a:rPr lang="el-GR" sz="2000" i="1" dirty="0" smtClean="0">
                <a:solidFill>
                  <a:schemeClr val="bg2"/>
                </a:solidFill>
              </a:rPr>
              <a:t>Fermi των δυο </a:t>
            </a:r>
            <a:r>
              <a:rPr lang="el-GR" sz="2000" dirty="0" smtClean="0">
                <a:solidFill>
                  <a:schemeClr val="bg2"/>
                </a:solidFill>
              </a:rPr>
              <a:t>υλικών είναι συνήθως διαφορετικές, μερικά ηλεκτρόνια θα περάσουν μέσα από την επαφή μέχρι να παραχθεί ένα ηλεκτρικό πεδίο σαφώς μεγάλο ώστε να εμποδίζει την περαιτέρω ροή ηλεκτρονίων κατά μήκος της επαφής. Η διαφορά δυναμικού εξαρτάται από το είδος των μετάλλων και από τη θερμοκρασία στο σημείο επαφής.</a:t>
            </a:r>
          </a:p>
          <a:p>
            <a:pPr algn="just"/>
            <a:endParaRPr lang="el-GR" sz="2000" dirty="0" smtClean="0">
              <a:solidFill>
                <a:schemeClr val="bg2"/>
              </a:solidFill>
            </a:endParaRPr>
          </a:p>
          <a:p>
            <a:pPr algn="just"/>
            <a:endParaRPr lang="el-GR" sz="2000" dirty="0" smtClean="0">
              <a:solidFill>
                <a:schemeClr val="bg2"/>
              </a:solidFill>
            </a:endParaRPr>
          </a:p>
          <a:p>
            <a:pPr algn="just"/>
            <a:r>
              <a:rPr lang="el-GR" sz="2000" dirty="0" smtClean="0">
                <a:solidFill>
                  <a:schemeClr val="bg2"/>
                </a:solidFill>
              </a:rPr>
              <a:t>       Ο ρυθμός μεταφοράς της θερμότητας, δίνεται από την παρακάτω σχέση:</a:t>
            </a:r>
            <a:endParaRPr lang="el-GR" sz="2000" dirty="0">
              <a:solidFill>
                <a:schemeClr val="bg2"/>
              </a:solidFill>
            </a:endParaRPr>
          </a:p>
        </p:txBody>
      </p:sp>
      <p:sp>
        <p:nvSpPr>
          <p:cNvPr id="5" name="4 - Ρόμβος"/>
          <p:cNvSpPr/>
          <p:nvPr/>
        </p:nvSpPr>
        <p:spPr>
          <a:xfrm>
            <a:off x="285720" y="1142984"/>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dirty="0"/>
          </a:p>
        </p:txBody>
      </p:sp>
      <p:sp>
        <p:nvSpPr>
          <p:cNvPr id="6" name="5 - Ρόμβος"/>
          <p:cNvSpPr/>
          <p:nvPr/>
        </p:nvSpPr>
        <p:spPr>
          <a:xfrm>
            <a:off x="357158" y="2428868"/>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dirty="0"/>
          </a:p>
        </p:txBody>
      </p:sp>
      <p:sp>
        <p:nvSpPr>
          <p:cNvPr id="7" name="6 - Ρόμβος"/>
          <p:cNvSpPr/>
          <p:nvPr/>
        </p:nvSpPr>
        <p:spPr>
          <a:xfrm>
            <a:off x="357158" y="4500570"/>
            <a:ext cx="357158" cy="35719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dirty="0"/>
          </a:p>
        </p:txBody>
      </p:sp>
      <p:pic>
        <p:nvPicPr>
          <p:cNvPr id="3074" name="Picture 2"/>
          <p:cNvPicPr>
            <a:picLocks noChangeAspect="1" noChangeArrowheads="1"/>
          </p:cNvPicPr>
          <p:nvPr/>
        </p:nvPicPr>
        <p:blipFill>
          <a:blip r:embed="rId2" cstate="print"/>
          <a:srcRect/>
          <a:stretch>
            <a:fillRect/>
          </a:stretch>
        </p:blipFill>
        <p:spPr bwMode="auto">
          <a:xfrm>
            <a:off x="357158" y="5214950"/>
            <a:ext cx="4000528" cy="714380"/>
          </a:xfrm>
          <a:prstGeom prst="rect">
            <a:avLst/>
          </a:prstGeom>
          <a:noFill/>
          <a:ln w="9525">
            <a:noFill/>
            <a:miter lim="800000"/>
            <a:headEnd/>
            <a:tailEnd/>
          </a:ln>
        </p:spPr>
      </p:pic>
      <p:sp>
        <p:nvSpPr>
          <p:cNvPr id="9" name="8 - TextBox"/>
          <p:cNvSpPr txBox="1"/>
          <p:nvPr/>
        </p:nvSpPr>
        <p:spPr>
          <a:xfrm>
            <a:off x="4643438" y="5143512"/>
            <a:ext cx="3929090" cy="1015663"/>
          </a:xfrm>
          <a:prstGeom prst="rect">
            <a:avLst/>
          </a:prstGeom>
          <a:noFill/>
        </p:spPr>
        <p:txBody>
          <a:bodyPr wrap="square" rtlCol="0">
            <a:spAutoFit/>
          </a:bodyPr>
          <a:lstStyle/>
          <a:p>
            <a:r>
              <a:rPr lang="el-GR" sz="2000" i="1" dirty="0" smtClean="0">
                <a:solidFill>
                  <a:schemeClr val="bg2"/>
                </a:solidFill>
              </a:rPr>
              <a:t>Π</a:t>
            </a:r>
            <a:r>
              <a:rPr lang="el-GR" sz="1100" i="1" dirty="0" smtClean="0">
                <a:solidFill>
                  <a:schemeClr val="bg2"/>
                </a:solidFill>
              </a:rPr>
              <a:t>ΑΒ </a:t>
            </a:r>
            <a:r>
              <a:rPr lang="el-GR" sz="2000" i="1" dirty="0" smtClean="0">
                <a:solidFill>
                  <a:schemeClr val="bg2"/>
                </a:solidFill>
              </a:rPr>
              <a:t>είναι η σταθερά Peltier του κυκλώματος και Π</a:t>
            </a:r>
            <a:r>
              <a:rPr lang="el-GR" sz="1100" i="1" dirty="0" smtClean="0">
                <a:solidFill>
                  <a:schemeClr val="bg2"/>
                </a:solidFill>
              </a:rPr>
              <a:t>Α</a:t>
            </a:r>
            <a:r>
              <a:rPr lang="el-GR" sz="2000" i="1" dirty="0" smtClean="0">
                <a:solidFill>
                  <a:schemeClr val="bg2"/>
                </a:solidFill>
              </a:rPr>
              <a:t>, Π</a:t>
            </a:r>
            <a:r>
              <a:rPr lang="el-GR" sz="1100" i="1" dirty="0" smtClean="0">
                <a:solidFill>
                  <a:schemeClr val="bg2"/>
                </a:solidFill>
              </a:rPr>
              <a:t>Β</a:t>
            </a:r>
            <a:r>
              <a:rPr lang="el-GR" sz="2000" i="1" dirty="0" smtClean="0">
                <a:solidFill>
                  <a:schemeClr val="bg2"/>
                </a:solidFill>
              </a:rPr>
              <a:t> οι σταθερές Peltier κάθε υλικού.</a:t>
            </a:r>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861</TotalTime>
  <Words>1972</Words>
  <Application>Microsoft Office PowerPoint</Application>
  <PresentationFormat>Προβολή στην οθόνη (4:3)</PresentationFormat>
  <Paragraphs>184</Paragraphs>
  <Slides>25</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Χαρτί</vt:lpstr>
      <vt:lpstr>Θερμοηλεκτρικά Υλικά</vt:lpstr>
      <vt:lpstr>Περιεχόμενα:</vt:lpstr>
      <vt:lpstr>Θερμοηλεκτρική τεχνολογία</vt:lpstr>
      <vt:lpstr>Το θερμοηλεκτρικό φαινόμενο</vt:lpstr>
      <vt:lpstr>Το φαινόμενο Seebeck</vt:lpstr>
      <vt:lpstr>Το φαινόμενο Seebeck</vt:lpstr>
      <vt:lpstr>Το φαινόμενο Seebeck</vt:lpstr>
      <vt:lpstr>Το φαινόμενο Peltier</vt:lpstr>
      <vt:lpstr>Το φαινόμενο Peltier</vt:lpstr>
      <vt:lpstr>Το φαινόμενο Thomson</vt:lpstr>
      <vt:lpstr>Η θερμοηλεκτρική γεννήτρια (TEG)</vt:lpstr>
      <vt:lpstr>Οι αντλίες θερμότητας (TEC)</vt:lpstr>
      <vt:lpstr>Τρόπος αξιολόγησης TEC</vt:lpstr>
      <vt:lpstr>Βελτίωση ιδιοτήτων TEG και TEC</vt:lpstr>
      <vt:lpstr> Χαρακτηριστικά ενός «καλού» ΤΕ</vt:lpstr>
      <vt:lpstr>Υλικά που χρησιμοποιούνται</vt:lpstr>
      <vt:lpstr>Υλικά που χρησιμοποιούνται</vt:lpstr>
      <vt:lpstr>Υλικά που απασχολούν ερευνητικά</vt:lpstr>
      <vt:lpstr>Υλικά που απασχολούν ερευνητικά</vt:lpstr>
      <vt:lpstr>Πλεονεκτήματα ΤΕ υλικών</vt:lpstr>
      <vt:lpstr>Μειονεκτήματα ΤΕ υλικών</vt:lpstr>
      <vt:lpstr>Εφαρμογές TEC</vt:lpstr>
      <vt:lpstr>Εφαρμογές TEG</vt:lpstr>
      <vt:lpstr>Διαφάνεια 24</vt:lpstr>
      <vt:lpstr>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Θερμοηλεκτρικά Υλικά</dc:title>
  <dc:creator>Βασίλης</dc:creator>
  <cp:lastModifiedBy>Βασίλης</cp:lastModifiedBy>
  <cp:revision>92</cp:revision>
  <dcterms:created xsi:type="dcterms:W3CDTF">2010-04-13T17:34:32Z</dcterms:created>
  <dcterms:modified xsi:type="dcterms:W3CDTF">2010-06-08T10:21:00Z</dcterms:modified>
</cp:coreProperties>
</file>