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261" r:id="rId3"/>
    <p:sldId id="259" r:id="rId4"/>
    <p:sldId id="262" r:id="rId5"/>
    <p:sldId id="258" r:id="rId6"/>
    <p:sldId id="270" r:id="rId7"/>
    <p:sldId id="257" r:id="rId8"/>
    <p:sldId id="263" r:id="rId9"/>
    <p:sldId id="265" r:id="rId10"/>
    <p:sldId id="264" r:id="rId11"/>
    <p:sldId id="282" r:id="rId12"/>
    <p:sldId id="283" r:id="rId13"/>
    <p:sldId id="269" r:id="rId14"/>
    <p:sldId id="266" r:id="rId15"/>
    <p:sldId id="268" r:id="rId16"/>
    <p:sldId id="267" r:id="rId17"/>
    <p:sldId id="271" r:id="rId18"/>
    <p:sldId id="272" r:id="rId19"/>
    <p:sldId id="273" r:id="rId20"/>
    <p:sldId id="274" r:id="rId21"/>
    <p:sldId id="276" r:id="rId22"/>
    <p:sldId id="277" r:id="rId23"/>
    <p:sldId id="278" r:id="rId24"/>
    <p:sldId id="281"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654" autoAdjust="0"/>
  </p:normalViewPr>
  <p:slideViewPr>
    <p:cSldViewPr>
      <p:cViewPr>
        <p:scale>
          <a:sx n="100" d="100"/>
          <a:sy n="100" d="100"/>
        </p:scale>
        <p:origin x="-216" y="-90"/>
      </p:cViewPr>
      <p:guideLst>
        <p:guide orient="horz" pos="2160"/>
        <p:guide pos="2880"/>
      </p:guideLst>
    </p:cSldViewPr>
  </p:slideViewPr>
  <p:outlineViewPr>
    <p:cViewPr>
      <p:scale>
        <a:sx n="33" d="100"/>
        <a:sy n="33" d="100"/>
      </p:scale>
      <p:origin x="96" y="1067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482DE-5032-406B-90E0-AC41456C1C53}" type="datetimeFigureOut">
              <a:rPr lang="en-US" smtClean="0"/>
              <a:pPr/>
              <a:t>6/9/2008</a:t>
            </a:fld>
            <a:endParaRPr lang="en-US"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59DDF-D340-46AD-8EE5-BBDE4499ED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56959DDF-D340-46AD-8EE5-BBDE4499ED8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56959DDF-D340-46AD-8EE5-BBDE4499ED8B}" type="slidenum">
              <a:rPr lang="en-US" smtClean="0"/>
              <a:pPr/>
              <a:t>17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56959DDF-D340-46AD-8EE5-BBDE4499ED8B}"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8C87AA64-14AD-4E6B-93B0-D886C4F1921C}" type="datetimeFigureOut">
              <a:rPr lang="en-US" smtClean="0"/>
              <a:pPr/>
              <a:t>6/9/2008</a:t>
            </a:fld>
            <a:endParaRPr lang="en-US" dirty="0"/>
          </a:p>
        </p:txBody>
      </p:sp>
      <p:sp>
        <p:nvSpPr>
          <p:cNvPr id="17" name="16 - Θέση υποσέλιδου"/>
          <p:cNvSpPr>
            <a:spLocks noGrp="1"/>
          </p:cNvSpPr>
          <p:nvPr>
            <p:ph type="ftr" sz="quarter" idx="11"/>
          </p:nvPr>
        </p:nvSpPr>
        <p:spPr/>
        <p:txBody>
          <a:bodyPr/>
          <a:lstStyle/>
          <a:p>
            <a:endParaRPr lang="en-US" dirty="0"/>
          </a:p>
        </p:txBody>
      </p:sp>
      <p:sp>
        <p:nvSpPr>
          <p:cNvPr id="29" name="28 - Θέση αριθμού διαφάνειας"/>
          <p:cNvSpPr>
            <a:spLocks noGrp="1"/>
          </p:cNvSpPr>
          <p:nvPr>
            <p:ph type="sldNum" sz="quarter" idx="12"/>
          </p:nvPr>
        </p:nvSpPr>
        <p:spPr/>
        <p:txBody>
          <a:bodyPr/>
          <a:lstStyle/>
          <a:p>
            <a:fld id="{72CE8C8D-9B11-4836-925D-7ED8176FF597}" type="slidenum">
              <a:rPr lang="en-US" smtClean="0"/>
              <a:pPr/>
              <a:t>‹#›</a:t>
            </a:fld>
            <a:endParaRPr lang="en-US" dirty="0"/>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C87AA64-14AD-4E6B-93B0-D886C4F1921C}" type="datetimeFigureOut">
              <a:rPr lang="en-US" smtClean="0"/>
              <a:pPr/>
              <a:t>6/9/2008</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72CE8C8D-9B11-4836-925D-7ED8176FF59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C87AA64-14AD-4E6B-93B0-D886C4F1921C}" type="datetimeFigureOut">
              <a:rPr lang="en-US" smtClean="0"/>
              <a:pPr/>
              <a:t>6/9/2008</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72CE8C8D-9B11-4836-925D-7ED8176FF59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C87AA64-14AD-4E6B-93B0-D886C4F1921C}" type="datetimeFigureOut">
              <a:rPr lang="en-US" smtClean="0"/>
              <a:pPr/>
              <a:t>6/9/2008</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p:txBody>
          <a:bodyPr/>
          <a:lstStyle/>
          <a:p>
            <a:fld id="{72CE8C8D-9B11-4836-925D-7ED8176FF59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C87AA64-14AD-4E6B-93B0-D886C4F1921C}" type="datetimeFigureOut">
              <a:rPr lang="en-US" smtClean="0"/>
              <a:pPr/>
              <a:t>6/9/2008</a:t>
            </a:fld>
            <a:endParaRPr lang="en-US" dirty="0"/>
          </a:p>
        </p:txBody>
      </p:sp>
      <p:sp>
        <p:nvSpPr>
          <p:cNvPr id="5" name="4 - Θέση υποσέλιδου"/>
          <p:cNvSpPr>
            <a:spLocks noGrp="1"/>
          </p:cNvSpPr>
          <p:nvPr>
            <p:ph type="ftr" sz="quarter" idx="11"/>
          </p:nvPr>
        </p:nvSpPr>
        <p:spPr/>
        <p:txBody>
          <a:bodyPr/>
          <a:lstStyle/>
          <a:p>
            <a:endParaRPr lang="en-US" dirty="0"/>
          </a:p>
        </p:txBody>
      </p:sp>
      <p:sp>
        <p:nvSpPr>
          <p:cNvPr id="6" name="5 - Θέση αριθμού διαφάνειας"/>
          <p:cNvSpPr>
            <a:spLocks noGrp="1"/>
          </p:cNvSpPr>
          <p:nvPr>
            <p:ph type="sldNum" sz="quarter" idx="12"/>
          </p:nvPr>
        </p:nvSpPr>
        <p:spPr>
          <a:xfrm>
            <a:off x="7924800" y="6416676"/>
            <a:ext cx="762000" cy="365125"/>
          </a:xfrm>
        </p:spPr>
        <p:txBody>
          <a:bodyPr/>
          <a:lstStyle/>
          <a:p>
            <a:fld id="{72CE8C8D-9B11-4836-925D-7ED8176FF59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C87AA64-14AD-4E6B-93B0-D886C4F1921C}" type="datetimeFigureOut">
              <a:rPr lang="en-US" smtClean="0"/>
              <a:pPr/>
              <a:t>6/9/2008</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72CE8C8D-9B11-4836-925D-7ED8176FF59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8C87AA64-14AD-4E6B-93B0-D886C4F1921C}" type="datetimeFigureOut">
              <a:rPr lang="en-US" smtClean="0"/>
              <a:pPr/>
              <a:t>6/9/2008</a:t>
            </a:fld>
            <a:endParaRPr lang="en-US" dirty="0"/>
          </a:p>
        </p:txBody>
      </p:sp>
      <p:sp>
        <p:nvSpPr>
          <p:cNvPr id="8" name="7 - Θέση υποσέλιδου"/>
          <p:cNvSpPr>
            <a:spLocks noGrp="1"/>
          </p:cNvSpPr>
          <p:nvPr>
            <p:ph type="ftr" sz="quarter" idx="11"/>
          </p:nvPr>
        </p:nvSpPr>
        <p:spPr/>
        <p:txBody>
          <a:bodyPr/>
          <a:lstStyle/>
          <a:p>
            <a:endParaRPr lang="en-US" dirty="0"/>
          </a:p>
        </p:txBody>
      </p:sp>
      <p:sp>
        <p:nvSpPr>
          <p:cNvPr id="9" name="8 - Θέση αριθμού διαφάνειας"/>
          <p:cNvSpPr>
            <a:spLocks noGrp="1"/>
          </p:cNvSpPr>
          <p:nvPr>
            <p:ph type="sldNum" sz="quarter" idx="12"/>
          </p:nvPr>
        </p:nvSpPr>
        <p:spPr/>
        <p:txBody>
          <a:bodyPr/>
          <a:lstStyle/>
          <a:p>
            <a:fld id="{72CE8C8D-9B11-4836-925D-7ED8176FF59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C87AA64-14AD-4E6B-93B0-D886C4F1921C}" type="datetimeFigureOut">
              <a:rPr lang="en-US" smtClean="0"/>
              <a:pPr/>
              <a:t>6/9/2008</a:t>
            </a:fld>
            <a:endParaRPr lang="en-US" dirty="0"/>
          </a:p>
        </p:txBody>
      </p:sp>
      <p:sp>
        <p:nvSpPr>
          <p:cNvPr id="4" name="3 - Θέση υποσέλιδου"/>
          <p:cNvSpPr>
            <a:spLocks noGrp="1"/>
          </p:cNvSpPr>
          <p:nvPr>
            <p:ph type="ftr" sz="quarter" idx="11"/>
          </p:nvPr>
        </p:nvSpPr>
        <p:spPr/>
        <p:txBody>
          <a:bodyPr/>
          <a:lstStyle/>
          <a:p>
            <a:endParaRPr lang="en-US" dirty="0"/>
          </a:p>
        </p:txBody>
      </p:sp>
      <p:sp>
        <p:nvSpPr>
          <p:cNvPr id="5" name="4 - Θέση αριθμού διαφάνειας"/>
          <p:cNvSpPr>
            <a:spLocks noGrp="1"/>
          </p:cNvSpPr>
          <p:nvPr>
            <p:ph type="sldNum" sz="quarter" idx="12"/>
          </p:nvPr>
        </p:nvSpPr>
        <p:spPr/>
        <p:txBody>
          <a:bodyPr/>
          <a:lstStyle/>
          <a:p>
            <a:fld id="{72CE8C8D-9B11-4836-925D-7ED8176FF59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C87AA64-14AD-4E6B-93B0-D886C4F1921C}" type="datetimeFigureOut">
              <a:rPr lang="en-US" smtClean="0"/>
              <a:pPr/>
              <a:t>6/9/2008</a:t>
            </a:fld>
            <a:endParaRPr lang="en-US" dirty="0"/>
          </a:p>
        </p:txBody>
      </p:sp>
      <p:sp>
        <p:nvSpPr>
          <p:cNvPr id="3" name="2 - Θέση υποσέλιδου"/>
          <p:cNvSpPr>
            <a:spLocks noGrp="1"/>
          </p:cNvSpPr>
          <p:nvPr>
            <p:ph type="ftr" sz="quarter" idx="11"/>
          </p:nvPr>
        </p:nvSpPr>
        <p:spPr/>
        <p:txBody>
          <a:bodyPr/>
          <a:lstStyle/>
          <a:p>
            <a:endParaRPr lang="en-US" dirty="0"/>
          </a:p>
        </p:txBody>
      </p:sp>
      <p:sp>
        <p:nvSpPr>
          <p:cNvPr id="4" name="3 - Θέση αριθμού διαφάνειας"/>
          <p:cNvSpPr>
            <a:spLocks noGrp="1"/>
          </p:cNvSpPr>
          <p:nvPr>
            <p:ph type="sldNum" sz="quarter" idx="12"/>
          </p:nvPr>
        </p:nvSpPr>
        <p:spPr/>
        <p:txBody>
          <a:bodyPr/>
          <a:lstStyle/>
          <a:p>
            <a:fld id="{72CE8C8D-9B11-4836-925D-7ED8176FF59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C87AA64-14AD-4E6B-93B0-D886C4F1921C}" type="datetimeFigureOut">
              <a:rPr lang="en-US" smtClean="0"/>
              <a:pPr/>
              <a:t>6/9/2008</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72CE8C8D-9B11-4836-925D-7ED8176FF59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dirty="0"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C87AA64-14AD-4E6B-93B0-D886C4F1921C}" type="datetimeFigureOut">
              <a:rPr lang="en-US" smtClean="0"/>
              <a:pPr/>
              <a:t>6/9/2008</a:t>
            </a:fld>
            <a:endParaRPr lang="en-US" dirty="0"/>
          </a:p>
        </p:txBody>
      </p:sp>
      <p:sp>
        <p:nvSpPr>
          <p:cNvPr id="6" name="5 - Θέση υποσέλιδου"/>
          <p:cNvSpPr>
            <a:spLocks noGrp="1"/>
          </p:cNvSpPr>
          <p:nvPr>
            <p:ph type="ftr" sz="quarter" idx="11"/>
          </p:nvPr>
        </p:nvSpPr>
        <p:spPr/>
        <p:txBody>
          <a:bodyPr/>
          <a:lstStyle/>
          <a:p>
            <a:endParaRPr lang="en-US" dirty="0"/>
          </a:p>
        </p:txBody>
      </p:sp>
      <p:sp>
        <p:nvSpPr>
          <p:cNvPr id="7" name="6 - Θέση αριθμού διαφάνειας"/>
          <p:cNvSpPr>
            <a:spLocks noGrp="1"/>
          </p:cNvSpPr>
          <p:nvPr>
            <p:ph type="sldNum" sz="quarter" idx="12"/>
          </p:nvPr>
        </p:nvSpPr>
        <p:spPr/>
        <p:txBody>
          <a:bodyPr/>
          <a:lstStyle/>
          <a:p>
            <a:fld id="{72CE8C8D-9B11-4836-925D-7ED8176FF59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C87AA64-14AD-4E6B-93B0-D886C4F1921C}" type="datetimeFigureOut">
              <a:rPr lang="en-US" smtClean="0"/>
              <a:pPr/>
              <a:t>6/9/2008</a:t>
            </a:fld>
            <a:endParaRPr lang="en-US" dirty="0"/>
          </a:p>
        </p:txBody>
      </p:sp>
      <p:sp>
        <p:nvSpPr>
          <p:cNvPr id="3" name="2 - Θέση υποσέλιδου"/>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22 - Θέση αριθμού διαφάνειας"/>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CE8C8D-9B11-4836-925D-7ED8176FF59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cirus.com/" TargetMode="External"/><Relationship Id="rId2" Type="http://schemas.openxmlformats.org/officeDocument/2006/relationships/hyperlink" Target="http://www.wikipedi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1" y="285728"/>
            <a:ext cx="6600843" cy="1571636"/>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3">
            <a:schemeClr val="lt1"/>
          </a:lnRef>
          <a:fillRef idx="1">
            <a:schemeClr val="accent1"/>
          </a:fillRef>
          <a:effectRef idx="1">
            <a:schemeClr val="accent1"/>
          </a:effectRef>
          <a:fontRef idx="minor">
            <a:schemeClr val="lt1"/>
          </a:fontRef>
        </p:style>
        <p:txBody>
          <a:bodyPr>
            <a:normAutofit/>
          </a:bodyPr>
          <a:lstStyle/>
          <a:p>
            <a:r>
              <a:rPr lang="el-GR" dirty="0" smtClean="0"/>
              <a:t>Φράγματα </a:t>
            </a:r>
            <a:r>
              <a:rPr lang="en-US" dirty="0" smtClean="0"/>
              <a:t>echelle</a:t>
            </a:r>
            <a:r>
              <a:rPr lang="el-GR" dirty="0" smtClean="0"/>
              <a:t/>
            </a:r>
            <a:br>
              <a:rPr lang="el-GR" dirty="0" smtClean="0"/>
            </a:br>
            <a:endParaRPr lang="en-US" dirty="0"/>
          </a:p>
        </p:txBody>
      </p:sp>
      <p:sp>
        <p:nvSpPr>
          <p:cNvPr id="3" name="2 - Υπότιτλος"/>
          <p:cNvSpPr>
            <a:spLocks noGrp="1"/>
          </p:cNvSpPr>
          <p:nvPr>
            <p:ph type="subTitle" idx="1"/>
          </p:nvPr>
        </p:nvSpPr>
        <p: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el-GR" dirty="0" smtClean="0"/>
              <a:t>Είναι φράγματα περίθλασης των οποίων κύριο γνώρισμα είναι η μεγάλη διακριτική ικανότητα τους για μεγάλο αριθμό τάξης περίθλασης, όπως επίσης η ευκολία «συνεργασίας» με άλλα οπτικά όργανα    </a:t>
            </a:r>
            <a:endParaRPr lang="en-US" dirty="0"/>
          </a:p>
        </p:txBody>
      </p:sp>
      <p:sp>
        <p:nvSpPr>
          <p:cNvPr id="7" name="6 - TextBox"/>
          <p:cNvSpPr txBox="1"/>
          <p:nvPr/>
        </p:nvSpPr>
        <p:spPr>
          <a:xfrm>
            <a:off x="4857720" y="5715016"/>
            <a:ext cx="4286280" cy="923330"/>
          </a:xfrm>
          <a:prstGeom prst="rect">
            <a:avLst/>
          </a:prstGeom>
          <a:noFill/>
        </p:spPr>
        <p:txBody>
          <a:bodyPr wrap="square" rtlCol="0">
            <a:spAutoFit/>
          </a:bodyPr>
          <a:lstStyle/>
          <a:p>
            <a:r>
              <a:rPr lang="el-GR" dirty="0" smtClean="0"/>
              <a:t>Φοιτητής: </a:t>
            </a:r>
            <a:r>
              <a:rPr lang="el-GR" dirty="0" smtClean="0"/>
              <a:t>Αλεξάκης</a:t>
            </a:r>
            <a:r>
              <a:rPr lang="el-GR" dirty="0" smtClean="0"/>
              <a:t>  Εμμανουήλ</a:t>
            </a:r>
          </a:p>
          <a:p>
            <a:r>
              <a:rPr lang="el-GR" dirty="0" smtClean="0"/>
              <a:t>Εξάμηνο 10ο</a:t>
            </a:r>
          </a:p>
          <a:p>
            <a:r>
              <a:rPr lang="el-GR" dirty="0" smtClean="0"/>
              <a:t>Υπεύθυνος καθηγητής: </a:t>
            </a:r>
            <a:r>
              <a:rPr lang="el-GR" dirty="0" smtClean="0"/>
              <a:t>Φωκίτης</a:t>
            </a:r>
            <a:r>
              <a:rPr lang="el-GR" dirty="0" smtClean="0"/>
              <a:t> Εμμανουήλ</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Scan0008.jpg"/>
          <p:cNvPicPr>
            <a:picLocks noChangeAspect="1"/>
          </p:cNvPicPr>
          <p:nvPr/>
        </p:nvPicPr>
        <p:blipFill>
          <a:blip r:embed="rId2">
            <a:duotone>
              <a:prstClr val="black"/>
              <a:schemeClr val="accent2">
                <a:lumMod val="60000"/>
                <a:lumOff val="40000"/>
                <a:tint val="45000"/>
                <a:satMod val="400000"/>
              </a:schemeClr>
            </a:duotone>
          </a:blip>
          <a:stretch>
            <a:fillRect/>
          </a:stretch>
        </p:blipFill>
        <p:spPr>
          <a:xfrm>
            <a:off x="785786" y="4000504"/>
            <a:ext cx="7786742" cy="2857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 Τίτλος"/>
          <p:cNvSpPr>
            <a:spLocks noGrp="1"/>
          </p:cNvSpPr>
          <p:nvPr>
            <p:ph type="title"/>
          </p:nvPr>
        </p:nvSpPr>
        <p:spPr>
          <a:xfrm>
            <a:off x="457200" y="274638"/>
            <a:ext cx="8229600" cy="939784"/>
          </a:xfrm>
        </p:spPr>
        <p:txBody>
          <a:bodyPr>
            <a:normAutofit fontScale="90000"/>
          </a:bodyPr>
          <a:lstStyle/>
          <a:p>
            <a:r>
              <a:rPr lang="el-GR" dirty="0" smtClean="0"/>
              <a:t>Κλιμακωτά φράγματα (</a:t>
            </a:r>
            <a:r>
              <a:rPr lang="en-US" dirty="0" smtClean="0"/>
              <a:t>echelle grating</a:t>
            </a:r>
            <a:r>
              <a:rPr lang="el-GR" dirty="0" smtClean="0"/>
              <a:t>)</a:t>
            </a:r>
            <a:endParaRPr lang="en-US" dirty="0"/>
          </a:p>
        </p:txBody>
      </p:sp>
      <p:sp>
        <p:nvSpPr>
          <p:cNvPr id="3" name="2 - Θέση περιεχομένου"/>
          <p:cNvSpPr>
            <a:spLocks noGrp="1"/>
          </p:cNvSpPr>
          <p:nvPr>
            <p:ph idx="1"/>
          </p:nvPr>
        </p:nvSpPr>
        <p:spPr>
          <a:xfrm>
            <a:off x="428596" y="1285861"/>
            <a:ext cx="8229600" cy="3257559"/>
          </a:xfrm>
        </p:spPr>
        <p:txBody>
          <a:bodyPr>
            <a:normAutofit/>
          </a:bodyPr>
          <a:lstStyle/>
          <a:p>
            <a:r>
              <a:rPr lang="el-GR" dirty="0" smtClean="0"/>
              <a:t>Κύριο γνώρισμα τους είναι ότι χρησιμοποιούνται σε τάξεις περίθλασης μεγαλύτερες της πρώτης και ο μικρός αριθμός χαραγών σε αντίθεση με τα τυπικά φράγματα περίθλασης. Η εξίσωση που το περιγράφει είναι:</a:t>
            </a:r>
          </a:p>
          <a:p>
            <a:pPr>
              <a:buNone/>
            </a:pPr>
            <a:r>
              <a:rPr lang="el-GR" dirty="0" smtClean="0"/>
              <a:t>                       </a:t>
            </a:r>
            <a:r>
              <a:rPr lang="en-US" dirty="0" smtClean="0"/>
              <a:t>m</a:t>
            </a:r>
            <a:r>
              <a:rPr lang="el-GR" dirty="0" smtClean="0"/>
              <a:t>λ=σ(</a:t>
            </a:r>
            <a:r>
              <a:rPr lang="en-US" dirty="0" smtClean="0"/>
              <a:t>sin</a:t>
            </a:r>
            <a:r>
              <a:rPr lang="el-GR" dirty="0" smtClean="0"/>
              <a:t>α + </a:t>
            </a:r>
            <a:r>
              <a:rPr lang="en-US" dirty="0" smtClean="0"/>
              <a:t>sin</a:t>
            </a:r>
            <a:r>
              <a:rPr lang="el-GR" dirty="0" smtClean="0"/>
              <a:t>β)</a:t>
            </a:r>
            <a:r>
              <a:rPr lang="en-US" dirty="0" smtClean="0"/>
              <a:t>cos</a:t>
            </a:r>
            <a:r>
              <a:rPr lang="el-GR" dirty="0" smtClean="0"/>
              <a:t>γ</a:t>
            </a:r>
          </a:p>
          <a:p>
            <a:pPr>
              <a:buNone/>
            </a:pPr>
            <a:r>
              <a:rPr lang="el-GR"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Περίθλαση </a:t>
            </a:r>
            <a:r>
              <a:rPr lang="el-GR" dirty="0" smtClean="0"/>
              <a:t>από </a:t>
            </a:r>
            <a:r>
              <a:rPr lang="el-GR" dirty="0" smtClean="0"/>
              <a:t>φράγμα </a:t>
            </a:r>
            <a:r>
              <a:rPr lang="en-US" dirty="0" smtClean="0"/>
              <a:t>echelle</a:t>
            </a:r>
            <a:endParaRPr lang="en-US" dirty="0"/>
          </a:p>
        </p:txBody>
      </p:sp>
      <p:pic>
        <p:nvPicPr>
          <p:cNvPr id="37895" name="Picture 7"/>
          <p:cNvPicPr>
            <a:picLocks noGrp="1" noChangeAspect="1" noChangeArrowheads="1"/>
          </p:cNvPicPr>
          <p:nvPr>
            <p:ph idx="1"/>
          </p:nvPr>
        </p:nvPicPr>
        <p:blipFill>
          <a:blip r:embed="rId2"/>
          <a:srcRect/>
          <a:stretch>
            <a:fillRect/>
          </a:stretch>
        </p:blipFill>
        <p:spPr bwMode="auto">
          <a:xfrm>
            <a:off x="0" y="1500175"/>
            <a:ext cx="9144000" cy="478634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Διασπορά </a:t>
            </a:r>
            <a:r>
              <a:rPr lang="el-GR" dirty="0" smtClean="0"/>
              <a:t>λ από το </a:t>
            </a:r>
            <a:r>
              <a:rPr lang="el-GR" dirty="0" smtClean="0"/>
              <a:t>πρίσμα</a:t>
            </a:r>
            <a:endParaRPr lang="en-US" dirty="0"/>
          </a:p>
        </p:txBody>
      </p:sp>
      <p:pic>
        <p:nvPicPr>
          <p:cNvPr id="38914" name="Picture 2"/>
          <p:cNvPicPr>
            <a:picLocks noGrp="1" noChangeAspect="1" noChangeArrowheads="1"/>
          </p:cNvPicPr>
          <p:nvPr>
            <p:ph idx="1"/>
          </p:nvPr>
        </p:nvPicPr>
        <p:blipFill>
          <a:blip r:embed="rId2"/>
          <a:srcRect/>
          <a:stretch>
            <a:fillRect/>
          </a:stretch>
        </p:blipFill>
        <p:spPr bwMode="auto">
          <a:xfrm>
            <a:off x="357158" y="1589732"/>
            <a:ext cx="8273644" cy="483966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Διάταξη ενός κλιμακωτού φασματόμετρου</a:t>
            </a:r>
            <a:br>
              <a:rPr lang="el-GR" dirty="0" smtClean="0"/>
            </a:br>
            <a:endParaRPr lang="en-US" dirty="0"/>
          </a:p>
        </p:txBody>
      </p:sp>
      <p:pic>
        <p:nvPicPr>
          <p:cNvPr id="2050" name="Picture 2" descr="Echelle spectrometer optics"/>
          <p:cNvPicPr>
            <a:picLocks noGrp="1" noChangeAspect="1" noChangeArrowheads="1"/>
          </p:cNvPicPr>
          <p:nvPr>
            <p:ph idx="1"/>
          </p:nvPr>
        </p:nvPicPr>
        <p:blipFill>
          <a:blip r:embed="rId2"/>
          <a:srcRect/>
          <a:stretch>
            <a:fillRect/>
          </a:stretch>
        </p:blipFill>
        <p:spPr bwMode="auto">
          <a:xfrm>
            <a:off x="642910" y="1439845"/>
            <a:ext cx="7643865" cy="5095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Γωνιακή και αντίστροφη γραμμική διασπορά ενός φράγματος τύπου </a:t>
            </a:r>
            <a:r>
              <a:rPr lang="en-US" dirty="0" smtClean="0"/>
              <a:t>echelle</a:t>
            </a:r>
            <a:r>
              <a:rPr lang="el-GR" dirty="0" smtClean="0"/>
              <a:t> </a:t>
            </a:r>
            <a:endParaRPr lang="en-US" dirty="0"/>
          </a:p>
        </p:txBody>
      </p:sp>
      <p:sp>
        <p:nvSpPr>
          <p:cNvPr id="3" name="2 - Θέση περιεχομένου"/>
          <p:cNvSpPr>
            <a:spLocks noGrp="1"/>
          </p:cNvSpPr>
          <p:nvPr>
            <p:ph idx="1"/>
          </p:nvPr>
        </p:nvSpPr>
        <p:spPr>
          <a:xfrm>
            <a:off x="457200" y="2285993"/>
            <a:ext cx="8229600" cy="3840171"/>
          </a:xfrm>
        </p:spPr>
        <p:txBody>
          <a:bodyPr/>
          <a:lstStyle/>
          <a:p>
            <a:r>
              <a:rPr lang="el-GR" dirty="0" smtClean="0"/>
              <a:t>Γωνιακή διασπορά: </a:t>
            </a:r>
          </a:p>
          <a:p>
            <a:pPr>
              <a:buNone/>
            </a:pPr>
            <a:r>
              <a:rPr lang="el-GR" dirty="0" smtClean="0"/>
              <a:t>                       Α=</a:t>
            </a:r>
            <a:r>
              <a:rPr lang="en-US" dirty="0" smtClean="0"/>
              <a:t>d</a:t>
            </a:r>
            <a:r>
              <a:rPr lang="el-GR" dirty="0" smtClean="0"/>
              <a:t>β/</a:t>
            </a:r>
            <a:r>
              <a:rPr lang="en-US" dirty="0" smtClean="0"/>
              <a:t>d</a:t>
            </a:r>
            <a:r>
              <a:rPr lang="el-GR" dirty="0" smtClean="0"/>
              <a:t>λ=</a:t>
            </a:r>
            <a:r>
              <a:rPr lang="en-US" dirty="0" smtClean="0"/>
              <a:t>m/</a:t>
            </a:r>
            <a:r>
              <a:rPr lang="el-GR" dirty="0" smtClean="0"/>
              <a:t>(σ</a:t>
            </a:r>
            <a:r>
              <a:rPr lang="en-US" dirty="0" smtClean="0"/>
              <a:t>cos</a:t>
            </a:r>
            <a:r>
              <a:rPr lang="el-GR" dirty="0" smtClean="0"/>
              <a:t>γ</a:t>
            </a:r>
            <a:r>
              <a:rPr lang="en-US" dirty="0" smtClean="0"/>
              <a:t>cos</a:t>
            </a:r>
            <a:r>
              <a:rPr lang="el-GR" dirty="0" smtClean="0"/>
              <a:t>β)</a:t>
            </a:r>
            <a:endParaRPr lang="en-US" dirty="0" smtClean="0"/>
          </a:p>
          <a:p>
            <a:endParaRPr lang="en-US" dirty="0" smtClean="0"/>
          </a:p>
          <a:p>
            <a:r>
              <a:rPr lang="el-GR" dirty="0" smtClean="0"/>
              <a:t>Αντίστροφη γραμμική διασπορά:</a:t>
            </a:r>
          </a:p>
          <a:p>
            <a:pPr>
              <a:buNone/>
            </a:pPr>
            <a:r>
              <a:rPr lang="el-GR" dirty="0" smtClean="0"/>
              <a:t>                   </a:t>
            </a:r>
            <a:r>
              <a:rPr lang="en-US" dirty="0" smtClean="0"/>
              <a:t>    </a:t>
            </a:r>
            <a:r>
              <a:rPr lang="el-GR" dirty="0" smtClean="0"/>
              <a:t>Ρ</a:t>
            </a:r>
            <a:r>
              <a:rPr lang="en-US" dirty="0" smtClean="0"/>
              <a:t> </a:t>
            </a:r>
            <a:r>
              <a:rPr lang="el-GR" dirty="0" smtClean="0"/>
              <a:t>=</a:t>
            </a:r>
            <a:r>
              <a:rPr lang="en-US" dirty="0" smtClean="0"/>
              <a:t> </a:t>
            </a:r>
            <a:r>
              <a:rPr lang="el-GR" dirty="0" smtClean="0"/>
              <a:t>1/</a:t>
            </a:r>
            <a:r>
              <a:rPr lang="en-US" dirty="0" smtClean="0"/>
              <a:t>f</a:t>
            </a:r>
            <a:r>
              <a:rPr lang="en-US" sz="1600" dirty="0" smtClean="0"/>
              <a:t>2</a:t>
            </a:r>
            <a:r>
              <a:rPr lang="en-US" dirty="0" smtClean="0"/>
              <a:t>A</a:t>
            </a:r>
            <a:endParaRPr lang="el-G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Απόσταση μεταξύ δυο διαδοχικών τάξεων περίθλασης</a:t>
            </a:r>
            <a:endParaRPr lang="en-US" dirty="0"/>
          </a:p>
        </p:txBody>
      </p:sp>
      <p:sp>
        <p:nvSpPr>
          <p:cNvPr id="3" name="2 - Θέση περιεχομένου"/>
          <p:cNvSpPr>
            <a:spLocks noGrp="1"/>
          </p:cNvSpPr>
          <p:nvPr>
            <p:ph idx="1"/>
          </p:nvPr>
        </p:nvSpPr>
        <p:spPr/>
        <p:txBody>
          <a:bodyPr/>
          <a:lstStyle/>
          <a:p>
            <a:r>
              <a:rPr lang="el-GR" dirty="0" smtClean="0"/>
              <a:t>Γνωρίζοντας τη γωνιακή διασπορά του φράγματος ή πρίσματος μικρής διασποράς που τοποθετούμε μετά το φράγμα </a:t>
            </a:r>
            <a:r>
              <a:rPr lang="en-US" dirty="0" smtClean="0"/>
              <a:t>echelle,</a:t>
            </a:r>
            <a:r>
              <a:rPr lang="el-GR" dirty="0" smtClean="0"/>
              <a:t> η απόσταση μεταξύ δυο διαδοχικών τάξεων περίθλασης δίνεται από τη σχέση:</a:t>
            </a:r>
            <a:endParaRPr lang="en-US" dirty="0" smtClean="0"/>
          </a:p>
          <a:p>
            <a:pPr>
              <a:buNone/>
            </a:pPr>
            <a:r>
              <a:rPr lang="en-US" dirty="0" smtClean="0"/>
              <a:t>         </a:t>
            </a:r>
          </a:p>
          <a:p>
            <a:pPr>
              <a:buNone/>
            </a:pPr>
            <a:r>
              <a:rPr lang="en-US" dirty="0" smtClean="0"/>
              <a:t>              </a:t>
            </a:r>
            <a:r>
              <a:rPr lang="el-GR" dirty="0" smtClean="0"/>
              <a:t>            </a:t>
            </a:r>
            <a:r>
              <a:rPr lang="en-US" dirty="0" smtClean="0"/>
              <a:t> </a:t>
            </a:r>
            <a:r>
              <a:rPr lang="el-GR" dirty="0" smtClean="0"/>
              <a:t>Δ</a:t>
            </a:r>
            <a:r>
              <a:rPr lang="en-US" dirty="0" smtClean="0"/>
              <a:t>y=f</a:t>
            </a:r>
            <a:r>
              <a:rPr lang="en-US" sz="1600" dirty="0" smtClean="0"/>
              <a:t>2</a:t>
            </a:r>
            <a:r>
              <a:rPr lang="el-GR" dirty="0" smtClean="0"/>
              <a:t>Δλ</a:t>
            </a:r>
            <a:r>
              <a:rPr lang="en-US" dirty="0" smtClean="0"/>
              <a:t>d</a:t>
            </a:r>
            <a:r>
              <a:rPr lang="el-GR" dirty="0" smtClean="0"/>
              <a:t>β΄/</a:t>
            </a:r>
            <a:r>
              <a:rPr lang="en-US" dirty="0" smtClean="0"/>
              <a:t>d</a:t>
            </a:r>
            <a:r>
              <a:rPr lang="el-GR" dirty="0" smtClean="0"/>
              <a:t>λ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Επιπλέον οπτικά στοιχειά της διάταξης του φασματόμετρου</a:t>
            </a:r>
            <a:endParaRPr lang="en-US" dirty="0"/>
          </a:p>
        </p:txBody>
      </p:sp>
      <p:sp>
        <p:nvSpPr>
          <p:cNvPr id="3" name="2 - Θέση περιεχομένου"/>
          <p:cNvSpPr>
            <a:spLocks noGrp="1"/>
          </p:cNvSpPr>
          <p:nvPr>
            <p:ph idx="1"/>
          </p:nvPr>
        </p:nvSpPr>
        <p:spPr/>
        <p:txBody>
          <a:bodyPr/>
          <a:lstStyle/>
          <a:p>
            <a:r>
              <a:rPr lang="el-GR" dirty="0" smtClean="0"/>
              <a:t>Ένα δευτερεύον φράγμα ή πρίσμα μικρής διασποράς</a:t>
            </a:r>
          </a:p>
          <a:p>
            <a:r>
              <a:rPr lang="el-GR" dirty="0" smtClean="0"/>
              <a:t>Ένας</a:t>
            </a:r>
            <a:r>
              <a:rPr lang="en-US" dirty="0" smtClean="0"/>
              <a:t> </a:t>
            </a:r>
            <a:r>
              <a:rPr lang="el-GR" dirty="0" smtClean="0"/>
              <a:t>οπτικός κατευθυντήρας για να κάνει τη δέσμη παράλληλη (φακός ή κάτοπτρο)</a:t>
            </a:r>
          </a:p>
          <a:p>
            <a:r>
              <a:rPr lang="el-GR" dirty="0" smtClean="0"/>
              <a:t>Ένας φακός ή κάτοπτρο εστίασης της δέσμης στον ανιχνευτή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Γενικά περί ανιχνευτών φωτός και ακτινοβολίας</a:t>
            </a:r>
            <a:endParaRPr lang="en-US" dirty="0"/>
          </a:p>
        </p:txBody>
      </p:sp>
      <p:sp>
        <p:nvSpPr>
          <p:cNvPr id="3" name="2 - Θέση περιεχομένου"/>
          <p:cNvSpPr>
            <a:spLocks noGrp="1"/>
          </p:cNvSpPr>
          <p:nvPr>
            <p:ph idx="1"/>
          </p:nvPr>
        </p:nvSpPr>
        <p:spPr/>
        <p:txBody>
          <a:bodyPr>
            <a:normAutofit/>
          </a:bodyPr>
          <a:lstStyle/>
          <a:p>
            <a:r>
              <a:rPr lang="el-GR" dirty="0" smtClean="0"/>
              <a:t>Χωρίζονται σε κβαντικούς και θερμικούς</a:t>
            </a:r>
          </a:p>
          <a:p>
            <a:r>
              <a:rPr lang="el-GR" dirty="0" smtClean="0"/>
              <a:t>Το κατώφλι ενεργείας από το όποιο, οποιοδήποτε φωτόνιο με μικρότερη ενεργεία δεν μπορεί να ανιχνεύει, είναι η ενεργεία του χάσματος του ανιχνευτή (ημιαγωγού) </a:t>
            </a:r>
          </a:p>
          <a:p>
            <a:r>
              <a:rPr lang="el-GR" dirty="0" smtClean="0"/>
              <a:t>Οι διατάξεις που κυρίως χρησιμοποιούνται είναι διατάξεις φωτοδοτών (ανάστροφα πολωμένες), οι οποίες είναι </a:t>
            </a:r>
            <a:r>
              <a:rPr lang="el-GR" dirty="0" smtClean="0"/>
              <a:t>ημιαγώγιμες</a:t>
            </a:r>
            <a:r>
              <a:rPr lang="el-GR" dirty="0" smtClean="0"/>
              <a:t> </a:t>
            </a:r>
            <a:r>
              <a:rPr lang="el-GR" dirty="0" smtClean="0"/>
              <a:t>επαφές τύπου </a:t>
            </a:r>
            <a:r>
              <a:rPr lang="en-US" dirty="0" smtClean="0"/>
              <a:t>p-n</a:t>
            </a:r>
            <a:r>
              <a:rPr lang="el-GR"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Αρχές λειτουργιάς του </a:t>
            </a:r>
            <a:r>
              <a:rPr lang="en-US" dirty="0" smtClean="0"/>
              <a:t>CCD</a:t>
            </a:r>
            <a:endParaRPr lang="en-US" dirty="0"/>
          </a:p>
        </p:txBody>
      </p:sp>
      <p:sp>
        <p:nvSpPr>
          <p:cNvPr id="3" name="2 - Θέση περιεχομένου"/>
          <p:cNvSpPr>
            <a:spLocks noGrp="1"/>
          </p:cNvSpPr>
          <p:nvPr>
            <p:ph idx="1"/>
          </p:nvPr>
        </p:nvSpPr>
        <p:spPr/>
        <p:txBody>
          <a:bodyPr>
            <a:normAutofit lnSpcReduction="10000"/>
          </a:bodyPr>
          <a:lstStyle/>
          <a:p>
            <a:r>
              <a:rPr lang="en-US" dirty="0" smtClean="0"/>
              <a:t>O</a:t>
            </a:r>
            <a:r>
              <a:rPr lang="el-GR" dirty="0" smtClean="0"/>
              <a:t>ι συστοιχίες </a:t>
            </a:r>
            <a:r>
              <a:rPr lang="en-US" dirty="0" smtClean="0"/>
              <a:t>CCD</a:t>
            </a:r>
            <a:r>
              <a:rPr lang="el-GR" dirty="0" smtClean="0"/>
              <a:t> αποτελούνται από μεταλλικούς μονωτές ημιαγωγούς, στων οποίων την περιοχή απογύμνωσης αποθηκεύονται τα παραγόμενα φωτοηλεκτρόνια(πυκνωτής), τα δυναμικά(στατικά) των οποίων συντελούν ώστε τα πακέτα φορτίου του κάθε ημιαγωγού να ρέουν από τον έναν στον άλλο. Το κάθε πακέτο αντιστοιχεί σε ένα </a:t>
            </a:r>
            <a:r>
              <a:rPr lang="en-US" dirty="0" smtClean="0"/>
              <a:t>pixel</a:t>
            </a:r>
            <a:r>
              <a:rPr lang="el-GR" dirty="0" smtClean="0"/>
              <a:t> ενώ ηλεκτρονικά καταγραφής μετρούν το κάθε φορτίο με σειριακό τρόπο. Στο επόμενο τμήμα της διαδικασίας μετατίθεται το αναλογικό σε ψηφιακό σήμα και </a:t>
            </a:r>
            <a:r>
              <a:rPr lang="el-GR" dirty="0" smtClean="0"/>
              <a:t>αποθηκεύεται.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Πιο αναλυτικά…</a:t>
            </a:r>
            <a:endParaRPr lang="en-US" dirty="0"/>
          </a:p>
        </p:txBody>
      </p:sp>
      <p:sp>
        <p:nvSpPr>
          <p:cNvPr id="6" name="5 - Θέση περιεχομένου"/>
          <p:cNvSpPr>
            <a:spLocks noGrp="1"/>
          </p:cNvSpPr>
          <p:nvPr>
            <p:ph idx="1"/>
          </p:nvPr>
        </p:nvSpPr>
        <p:spPr/>
        <p:txBody>
          <a:bodyPr>
            <a:normAutofit lnSpcReduction="10000"/>
          </a:bodyPr>
          <a:lstStyle/>
          <a:p>
            <a:r>
              <a:rPr lang="el-GR" dirty="0" smtClean="0"/>
              <a:t>Σε όλη τη διαδικασία βαρυσήμαντο ρόλο έχει το φωτοηλεκτρικό φαινόμενο και διεργασίες απορρόφησης ακτινοβολίας. Η ενεργεία χάσματος του πυριτίου είναι 1.14 </a:t>
            </a:r>
            <a:r>
              <a:rPr lang="en-US" dirty="0" smtClean="0"/>
              <a:t>eV</a:t>
            </a:r>
            <a:r>
              <a:rPr lang="el-GR" dirty="0" smtClean="0"/>
              <a:t>, έτσι απορροφά φωτόνια μήκους κύματος από 300-1100</a:t>
            </a:r>
            <a:r>
              <a:rPr lang="en-US" dirty="0" smtClean="0"/>
              <a:t>nm</a:t>
            </a:r>
            <a:r>
              <a:rPr lang="el-GR" dirty="0" smtClean="0"/>
              <a:t>. Τα ηλεκτρόνια που έχουν περάσει το ενεργειακό χάσμα και βρίσκονται στη ζώνη αγωγιμότητας επανασυνδέονται στη ζώνη σθένους και «συλλέγονται» μέχρι την ώρα της καταγραφής. Μετά το πέρας της έκθεσης γίνεται ο χρονισμός της συσκευής και το φορτίο μετατοπίζεται σειριακά από το ένα </a:t>
            </a:r>
            <a:r>
              <a:rPr lang="en-US" dirty="0" smtClean="0"/>
              <a:t>pixel</a:t>
            </a:r>
            <a:r>
              <a:rPr lang="el-GR" dirty="0" smtClean="0"/>
              <a:t> στο άλλο σε όλη τη συστοιχία </a:t>
            </a:r>
            <a:r>
              <a:rPr lang="en-US" dirty="0" smtClean="0"/>
              <a:t>CCD</a:t>
            </a:r>
            <a:r>
              <a:rPr lang="el-GR"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Συμβολή </a:t>
            </a:r>
            <a:endParaRPr lang="en-US" dirty="0"/>
          </a:p>
        </p:txBody>
      </p:sp>
      <p:sp>
        <p:nvSpPr>
          <p:cNvPr id="3" name="2 - Θέση περιεχομένου"/>
          <p:cNvSpPr>
            <a:spLocks noGrp="1"/>
          </p:cNvSpPr>
          <p:nvPr>
            <p:ph sz="half" idx="1"/>
          </p:nvPr>
        </p:nvSpPr>
        <p:spPr/>
        <p:txBody>
          <a:bodyPr/>
          <a:lstStyle/>
          <a:p>
            <a:r>
              <a:rPr lang="el-GR" dirty="0" smtClean="0"/>
              <a:t>Η διαίρεση μετώπου κύματος</a:t>
            </a:r>
            <a:endParaRPr lang="en-US" dirty="0"/>
          </a:p>
        </p:txBody>
      </p:sp>
      <p:sp>
        <p:nvSpPr>
          <p:cNvPr id="4" name="3 - Θέση περιεχομένου"/>
          <p:cNvSpPr>
            <a:spLocks noGrp="1"/>
          </p:cNvSpPr>
          <p:nvPr>
            <p:ph sz="half" idx="2"/>
          </p:nvPr>
        </p:nvSpPr>
        <p:spPr/>
        <p:txBody>
          <a:bodyPr/>
          <a:lstStyle/>
          <a:p>
            <a:r>
              <a:rPr lang="el-GR" dirty="0" smtClean="0"/>
              <a:t>Η διαίρεση πλάτους</a:t>
            </a:r>
            <a:endParaRPr lang="en-US" dirty="0"/>
          </a:p>
        </p:txBody>
      </p:sp>
      <p:pic>
        <p:nvPicPr>
          <p:cNvPr id="5" name="4 - Εικόνα" descr="Scan0003.tif"/>
          <p:cNvPicPr>
            <a:picLocks noChangeAspect="1"/>
          </p:cNvPicPr>
          <p:nvPr/>
        </p:nvPicPr>
        <p:blipFill>
          <a:blip r:embed="rId2">
            <a:duotone>
              <a:prstClr val="black"/>
              <a:schemeClr val="accent4">
                <a:tint val="45000"/>
                <a:satMod val="400000"/>
              </a:schemeClr>
            </a:duotone>
          </a:blip>
          <a:stretch>
            <a:fillRect/>
          </a:stretch>
        </p:blipFill>
        <p:spPr>
          <a:xfrm>
            <a:off x="785786" y="2500306"/>
            <a:ext cx="3214711" cy="3210389"/>
          </a:xfrm>
          <a:prstGeom prst="rect">
            <a:avLst/>
          </a:prstGeom>
          <a:effectLst>
            <a:outerShdw blurRad="76200" dist="12700" dir="2700000" sy="-23000" kx="-800400" algn="bl" rotWithShape="0">
              <a:prstClr val="black">
                <a:alpha val="20000"/>
              </a:prstClr>
            </a:outerShdw>
          </a:effectLst>
        </p:spPr>
      </p:pic>
      <p:pic>
        <p:nvPicPr>
          <p:cNvPr id="8" name="7 - Εικόνα" descr="Scan0005.jpg"/>
          <p:cNvPicPr>
            <a:picLocks noChangeAspect="1"/>
          </p:cNvPicPr>
          <p:nvPr/>
        </p:nvPicPr>
        <p:blipFill>
          <a:blip r:embed="rId3">
            <a:duotone>
              <a:prstClr val="black"/>
              <a:schemeClr val="accent1">
                <a:tint val="45000"/>
                <a:satMod val="400000"/>
              </a:schemeClr>
            </a:duotone>
          </a:blip>
          <a:stretch>
            <a:fillRect/>
          </a:stretch>
        </p:blipFill>
        <p:spPr>
          <a:xfrm>
            <a:off x="4429124" y="2500307"/>
            <a:ext cx="4286280" cy="3143272"/>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Τύποι </a:t>
            </a:r>
            <a:r>
              <a:rPr lang="en-US" dirty="0" smtClean="0"/>
              <a:t>CCD</a:t>
            </a:r>
            <a:endParaRPr lang="en-US" dirty="0"/>
          </a:p>
        </p:txBody>
      </p:sp>
      <p:sp>
        <p:nvSpPr>
          <p:cNvPr id="3" name="2 - Θέση κειμένου"/>
          <p:cNvSpPr>
            <a:spLocks noGrp="1"/>
          </p:cNvSpPr>
          <p:nvPr>
            <p:ph type="body" idx="1"/>
          </p:nvPr>
        </p:nvSpPr>
        <p:spPr/>
        <p:txBody>
          <a:bodyPr>
            <a:normAutofit lnSpcReduction="10000"/>
          </a:bodyPr>
          <a:lstStyle/>
          <a:p>
            <a:r>
              <a:rPr lang="el-GR" dirty="0" smtClean="0"/>
              <a:t>ΕμπρΟσθιας ακτινοβΟλησης</a:t>
            </a:r>
            <a:endParaRPr lang="en-US" dirty="0"/>
          </a:p>
        </p:txBody>
      </p:sp>
      <p:sp>
        <p:nvSpPr>
          <p:cNvPr id="5" name="4 - Θέση κειμένου"/>
          <p:cNvSpPr>
            <a:spLocks noGrp="1"/>
          </p:cNvSpPr>
          <p:nvPr>
            <p:ph type="body" sz="half" idx="3"/>
          </p:nvPr>
        </p:nvSpPr>
        <p:spPr/>
        <p:txBody>
          <a:bodyPr>
            <a:normAutofit lnSpcReduction="10000"/>
          </a:bodyPr>
          <a:lstStyle/>
          <a:p>
            <a:r>
              <a:rPr lang="el-GR" dirty="0" smtClean="0"/>
              <a:t>ΟπΙσθιας ακτινοβΟλησης</a:t>
            </a:r>
            <a:endParaRPr lang="en-US" dirty="0"/>
          </a:p>
        </p:txBody>
      </p:sp>
      <p:sp>
        <p:nvSpPr>
          <p:cNvPr id="4" name="3 - Θέση περιεχομένου"/>
          <p:cNvSpPr>
            <a:spLocks noGrp="1"/>
          </p:cNvSpPr>
          <p:nvPr>
            <p:ph sz="quarter" idx="2"/>
          </p:nvPr>
        </p:nvSpPr>
        <p:spPr>
          <a:xfrm>
            <a:off x="457201" y="2174875"/>
            <a:ext cx="4040188" cy="4111645"/>
          </a:xfrm>
        </p:spPr>
        <p:txBody>
          <a:bodyPr>
            <a:normAutofit lnSpcReduction="10000"/>
          </a:bodyPr>
          <a:lstStyle/>
          <a:p>
            <a:r>
              <a:rPr lang="el-GR" dirty="0" smtClean="0"/>
              <a:t>Πάχος συσκευής 300μ</a:t>
            </a:r>
            <a:r>
              <a:rPr lang="en-US" dirty="0" smtClean="0"/>
              <a:t>m</a:t>
            </a:r>
            <a:endParaRPr lang="el-GR" dirty="0" smtClean="0"/>
          </a:p>
          <a:p>
            <a:r>
              <a:rPr lang="el-GR" dirty="0" smtClean="0"/>
              <a:t>Τα φωτόνια απορροφώνται από το πυρίτιο αφού περάσουν τις επιφανειακές πύλες</a:t>
            </a:r>
          </a:p>
          <a:p>
            <a:r>
              <a:rPr lang="el-GR" dirty="0" smtClean="0"/>
              <a:t>Έχουν μικρότερη κβαντική απόδοση</a:t>
            </a:r>
          </a:p>
          <a:p>
            <a:r>
              <a:rPr lang="el-GR" dirty="0" smtClean="0"/>
              <a:t>Όμως παρέχουν μια πιο επίπεδη επιφάνεια προβολής και </a:t>
            </a:r>
            <a:r>
              <a:rPr lang="el-GR" dirty="0" smtClean="0"/>
              <a:t>είναι πιο εύκολα στη χρήση</a:t>
            </a:r>
            <a:endParaRPr lang="en-US" dirty="0"/>
          </a:p>
        </p:txBody>
      </p:sp>
      <p:sp>
        <p:nvSpPr>
          <p:cNvPr id="6" name="5 - Θέση περιεχομένου"/>
          <p:cNvSpPr>
            <a:spLocks noGrp="1"/>
          </p:cNvSpPr>
          <p:nvPr>
            <p:ph sz="quarter" idx="4"/>
          </p:nvPr>
        </p:nvSpPr>
        <p:spPr>
          <a:xfrm>
            <a:off x="4645026" y="2174874"/>
            <a:ext cx="4041775" cy="4468836"/>
          </a:xfrm>
        </p:spPr>
        <p:txBody>
          <a:bodyPr>
            <a:normAutofit lnSpcReduction="10000"/>
          </a:bodyPr>
          <a:lstStyle/>
          <a:p>
            <a:r>
              <a:rPr lang="el-GR" dirty="0" smtClean="0"/>
              <a:t>Πάχος συσκευής μετά από λέπτυνση 15μ</a:t>
            </a:r>
            <a:r>
              <a:rPr lang="en-US" dirty="0" smtClean="0"/>
              <a:t>m</a:t>
            </a:r>
          </a:p>
          <a:p>
            <a:r>
              <a:rPr lang="el-GR" dirty="0" smtClean="0"/>
              <a:t>Τα εισερχόμενα φωτόνια απορροφώνται άμεσα από τα </a:t>
            </a:r>
            <a:r>
              <a:rPr lang="en-US" dirty="0" smtClean="0"/>
              <a:t>pixel</a:t>
            </a:r>
            <a:endParaRPr lang="el-GR" dirty="0" smtClean="0"/>
          </a:p>
          <a:p>
            <a:r>
              <a:rPr lang="el-GR" dirty="0" smtClean="0"/>
              <a:t>Έχουν υψηλότερη κβαντική απόδοση</a:t>
            </a:r>
          </a:p>
          <a:p>
            <a:r>
              <a:rPr lang="el-GR" dirty="0" smtClean="0"/>
              <a:t>Καλλίτερη απόκριση του ανιχνευτή σε μικρότερα μήκη κύματος</a:t>
            </a:r>
          </a:p>
          <a:p>
            <a:r>
              <a:rPr lang="el-GR" dirty="0" smtClean="0"/>
              <a:t>Ενώ έχουν ρηχό βάθος πηγαδιού</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n-US" dirty="0" smtClean="0"/>
              <a:t>CCD </a:t>
            </a:r>
            <a:r>
              <a:rPr lang="el-GR" dirty="0" smtClean="0"/>
              <a:t>ΑΝΙΧΝΕΥΤΕΣ</a:t>
            </a:r>
            <a:endParaRPr lang="en-US" dirty="0"/>
          </a:p>
        </p:txBody>
      </p:sp>
      <p:pic>
        <p:nvPicPr>
          <p:cNvPr id="8" name="7 - Εικόνα" descr="Scan0009.jpg"/>
          <p:cNvPicPr>
            <a:picLocks noChangeAspect="1"/>
          </p:cNvPicPr>
          <p:nvPr/>
        </p:nvPicPr>
        <p:blipFill>
          <a:blip r:embed="rId2">
            <a:duotone>
              <a:prstClr val="black"/>
              <a:schemeClr val="accent2">
                <a:tint val="45000"/>
                <a:satMod val="400000"/>
              </a:schemeClr>
            </a:duotone>
          </a:blip>
          <a:stretch>
            <a:fillRect/>
          </a:stretch>
        </p:blipFill>
        <p:spPr>
          <a:xfrm>
            <a:off x="1643043" y="1357298"/>
            <a:ext cx="6143667" cy="5000660"/>
          </a:xfrm>
          <a:prstGeom prst="rect">
            <a:avLst/>
          </a:prstGeom>
          <a:noFill/>
          <a:ln>
            <a:noFill/>
          </a:ln>
          <a:scene3d>
            <a:camera prst="orthographicFront">
              <a:rot lat="0" lon="0" rev="24000"/>
            </a:camera>
            <a:lightRig rig="threePt" dir="t"/>
          </a:scene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Autofit/>
          </a:bodyPr>
          <a:lstStyle/>
          <a:p>
            <a:r>
              <a:rPr lang="el-GR" sz="3200" dirty="0" smtClean="0"/>
              <a:t>Κβαντική απόδοση ενός </a:t>
            </a:r>
            <a:r>
              <a:rPr lang="en-US" sz="3200" dirty="0" smtClean="0"/>
              <a:t>ccd</a:t>
            </a:r>
            <a:r>
              <a:rPr lang="el-GR" sz="3200" dirty="0" smtClean="0"/>
              <a:t> ανιχνευτή</a:t>
            </a:r>
            <a:endParaRPr lang="en-US" sz="3200" dirty="0"/>
          </a:p>
        </p:txBody>
      </p:sp>
      <p:sp>
        <p:nvSpPr>
          <p:cNvPr id="4" name="3 - Θέση περιεχομένου"/>
          <p:cNvSpPr>
            <a:spLocks noGrp="1"/>
          </p:cNvSpPr>
          <p:nvPr>
            <p:ph idx="1"/>
          </p:nvPr>
        </p:nvSpPr>
        <p:spPr>
          <a:xfrm>
            <a:off x="457200" y="1071546"/>
            <a:ext cx="8229600" cy="5237814"/>
          </a:xfrm>
        </p:spPr>
        <p:txBody>
          <a:bodyPr/>
          <a:lstStyle/>
          <a:p>
            <a:pPr>
              <a:buNone/>
            </a:pPr>
            <a:r>
              <a:rPr lang="el-GR" dirty="0" smtClean="0"/>
              <a:t>     Η κβαντική απόδοση είναι το πηλίκο των παραγομένων φωτοηλεκτρονίων προς τα προσπίπτοντα φωτόνια πάνω μέταλλο με άλλα λόγια είναι ένα μέτρο της ικανότητας του πλακιδίου να μετατρέπει τα προσπίπτοντα φωτόνια σε φωτοηλεκτρόνια.</a:t>
            </a:r>
            <a:endParaRPr lang="en-US" dirty="0"/>
          </a:p>
        </p:txBody>
      </p:sp>
      <p:pic>
        <p:nvPicPr>
          <p:cNvPr id="3" name="2 - Εικόνα" descr="Scan00010.tif"/>
          <p:cNvPicPr>
            <a:picLocks noChangeAspect="1"/>
          </p:cNvPicPr>
          <p:nvPr/>
        </p:nvPicPr>
        <p:blipFill>
          <a:blip r:embed="rId2">
            <a:duotone>
              <a:prstClr val="black"/>
              <a:schemeClr val="accent4">
                <a:tint val="45000"/>
                <a:satMod val="400000"/>
              </a:schemeClr>
            </a:duotone>
          </a:blip>
          <a:stretch>
            <a:fillRect/>
          </a:stretch>
        </p:blipFill>
        <p:spPr>
          <a:xfrm>
            <a:off x="1571604" y="3929066"/>
            <a:ext cx="6286543" cy="2856298"/>
          </a:xfrm>
          <a:prstGeom prst="rect">
            <a:avLst/>
          </a:prstGeom>
          <a:scene3d>
            <a:camera prst="orthographicFront">
              <a:rot lat="0" lon="0" rev="21588000"/>
            </a:camera>
            <a:lightRig rig="threePt" dir="t"/>
          </a:scene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Δισδιάστατο </a:t>
            </a:r>
            <a:r>
              <a:rPr lang="el-GR" dirty="0" smtClean="0"/>
              <a:t>φάσμα ενός ανιχνευτή </a:t>
            </a:r>
            <a:r>
              <a:rPr lang="en-US" dirty="0" smtClean="0"/>
              <a:t>ccd</a:t>
            </a:r>
            <a:r>
              <a:rPr lang="el-GR" dirty="0" smtClean="0"/>
              <a:t> εμβαδού </a:t>
            </a:r>
            <a:r>
              <a:rPr lang="en-GB" dirty="0" smtClean="0"/>
              <a:t>40mm x 40mm</a:t>
            </a:r>
            <a:r>
              <a:rPr lang="el-GR" dirty="0" smtClean="0"/>
              <a:t> </a:t>
            </a:r>
            <a:endParaRPr lang="en-US" dirty="0"/>
          </a:p>
        </p:txBody>
      </p:sp>
      <p:graphicFrame>
        <p:nvGraphicFramePr>
          <p:cNvPr id="4" name="3 - Θέση περιεχομένου"/>
          <p:cNvGraphicFramePr>
            <a:graphicFrameLocks noChangeAspect="1"/>
          </p:cNvGraphicFramePr>
          <p:nvPr>
            <p:ph idx="1"/>
          </p:nvPr>
        </p:nvGraphicFramePr>
        <p:xfrm>
          <a:off x="785786" y="1857364"/>
          <a:ext cx="8215338" cy="4699447"/>
        </p:xfrm>
        <a:graphic>
          <a:graphicData uri="http://schemas.openxmlformats.org/presentationml/2006/ole">
            <p:oleObj spid="_x0000_s1026" name="Έγγραφο" r:id="rId3" imgW="6092517" imgH="5402134" progId="Word.Documen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Φάσμα από το νυχτερινό ουρανό της Πεντέλης</a:t>
            </a:r>
            <a:endParaRPr lang="en-US" dirty="0"/>
          </a:p>
        </p:txBody>
      </p:sp>
      <p:pic>
        <p:nvPicPr>
          <p:cNvPr id="6" name="5 - Θέση περιεχομένου" descr="Scan00012.tif"/>
          <p:cNvPicPr>
            <a:picLocks noGrp="1" noChangeAspect="1"/>
          </p:cNvPicPr>
          <p:nvPr>
            <p:ph idx="1"/>
          </p:nvPr>
        </p:nvPicPr>
        <p:blipFill>
          <a:blip r:embed="rId2">
            <a:duotone>
              <a:prstClr val="black"/>
              <a:schemeClr val="accent3">
                <a:tint val="45000"/>
                <a:satMod val="400000"/>
              </a:schemeClr>
            </a:duotone>
          </a:blip>
          <a:stretch>
            <a:fillRect/>
          </a:stretch>
        </p:blipFill>
        <p:spPr>
          <a:xfrm>
            <a:off x="357158" y="1571612"/>
            <a:ext cx="8501122" cy="514353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Φασματόμετρο </a:t>
            </a:r>
            <a:r>
              <a:rPr lang="en-US" dirty="0" smtClean="0"/>
              <a:t>echelle </a:t>
            </a:r>
            <a:r>
              <a:rPr lang="el-GR" dirty="0" smtClean="0"/>
              <a:t>του τηλεσκοπίου </a:t>
            </a:r>
            <a:r>
              <a:rPr lang="en-US" dirty="0" smtClean="0"/>
              <a:t>ORFEUS</a:t>
            </a:r>
            <a:endParaRPr lang="en-US" dirty="0"/>
          </a:p>
        </p:txBody>
      </p:sp>
      <p:pic>
        <p:nvPicPr>
          <p:cNvPr id="3075" name="Picture 3" descr="Photo of the Echelle Spectrometer"/>
          <p:cNvPicPr>
            <a:picLocks noGrp="1" noChangeAspect="1" noChangeArrowheads="1"/>
          </p:cNvPicPr>
          <p:nvPr>
            <p:ph idx="1"/>
          </p:nvPr>
        </p:nvPicPr>
        <p:blipFill>
          <a:blip r:embed="rId2"/>
          <a:srcRect/>
          <a:stretch>
            <a:fillRect/>
          </a:stretch>
        </p:blipFill>
        <p:spPr bwMode="auto">
          <a:xfrm>
            <a:off x="1142976" y="1568867"/>
            <a:ext cx="7292826" cy="5074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Βιβλιογραφία </a:t>
            </a:r>
            <a:endParaRPr lang="en-US" dirty="0"/>
          </a:p>
        </p:txBody>
      </p:sp>
      <p:sp>
        <p:nvSpPr>
          <p:cNvPr id="6" name="5 - Θέση περιεχομένου"/>
          <p:cNvSpPr>
            <a:spLocks noGrp="1"/>
          </p:cNvSpPr>
          <p:nvPr>
            <p:ph idx="1"/>
          </p:nvPr>
        </p:nvSpPr>
        <p:spPr/>
        <p:txBody>
          <a:bodyPr>
            <a:normAutofit lnSpcReduction="10000"/>
          </a:bodyPr>
          <a:lstStyle/>
          <a:p>
            <a:r>
              <a:rPr lang="el-GR" dirty="0" smtClean="0"/>
              <a:t>Σημειώσεις ατομικής και μοριακής φυσικής Ε.Φωκίτης εκδόσεις ΕΜΠ</a:t>
            </a:r>
          </a:p>
          <a:p>
            <a:r>
              <a:rPr lang="el-GR" dirty="0" smtClean="0"/>
              <a:t>Φυσική των ταλαντώσεων και των κυμάτων </a:t>
            </a:r>
            <a:r>
              <a:rPr lang="en-US" dirty="0" smtClean="0"/>
              <a:t>H.J.Pain</a:t>
            </a:r>
            <a:r>
              <a:rPr lang="el-GR" dirty="0" smtClean="0"/>
              <a:t> εκδόσεις ΣΥΜΜΕΤΡΙΑ</a:t>
            </a:r>
            <a:endParaRPr lang="en-US" dirty="0" smtClean="0"/>
          </a:p>
          <a:p>
            <a:r>
              <a:rPr lang="el-GR" dirty="0" smtClean="0"/>
              <a:t>Τεχνολογία μικροσυστημάτων Δ.Τσουκαλά εκδόσεις ΕΜΠ</a:t>
            </a:r>
          </a:p>
          <a:p>
            <a:r>
              <a:rPr lang="el-GR" dirty="0" smtClean="0"/>
              <a:t>Μεταπτυχιακή εργασία </a:t>
            </a:r>
            <a:r>
              <a:rPr lang="el-GR" dirty="0" smtClean="0"/>
              <a:t>Ν.Σπυροπουλου</a:t>
            </a:r>
            <a:r>
              <a:rPr lang="el-GR" dirty="0" smtClean="0"/>
              <a:t> </a:t>
            </a:r>
          </a:p>
          <a:p>
            <a:pPr>
              <a:buNone/>
            </a:pPr>
            <a:r>
              <a:rPr lang="el-GR" dirty="0" smtClean="0"/>
              <a:t>     εκδόσεις ΕΜΠ</a:t>
            </a:r>
          </a:p>
          <a:p>
            <a:r>
              <a:rPr lang="en-US" dirty="0" smtClean="0">
                <a:hlinkClick r:id="rId2"/>
              </a:rPr>
              <a:t>www.wikipedia.org</a:t>
            </a:r>
            <a:endParaRPr lang="en-US" dirty="0" smtClean="0"/>
          </a:p>
          <a:p>
            <a:r>
              <a:rPr lang="en-US" dirty="0" smtClean="0">
                <a:hlinkClick r:id="rId3"/>
              </a:rPr>
              <a:t>www.scirus.com</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fontScale="90000"/>
          </a:bodyPr>
          <a:lstStyle/>
          <a:p>
            <a:r>
              <a:rPr lang="el-GR" dirty="0" smtClean="0"/>
              <a:t>Διάταξη φασματικό συμβολόμετρου </a:t>
            </a:r>
            <a:r>
              <a:rPr lang="en-US" dirty="0" smtClean="0"/>
              <a:t>Michelson</a:t>
            </a:r>
            <a:endParaRPr lang="en-US" dirty="0"/>
          </a:p>
        </p:txBody>
      </p:sp>
      <p:pic>
        <p:nvPicPr>
          <p:cNvPr id="6" name="5 - Θέση περιεχομένου" descr="Scan0002.jpg"/>
          <p:cNvPicPr>
            <a:picLocks noGrp="1" noChangeAspect="1"/>
          </p:cNvPicPr>
          <p:nvPr>
            <p:ph idx="1"/>
          </p:nvPr>
        </p:nvPicPr>
        <p:blipFill>
          <a:blip r:embed="rId2">
            <a:duotone>
              <a:prstClr val="black"/>
              <a:srgbClr val="D9C3A5">
                <a:tint val="50000"/>
                <a:satMod val="180000"/>
              </a:srgbClr>
            </a:duotone>
          </a:blip>
          <a:stretch>
            <a:fillRect/>
          </a:stretch>
        </p:blipFill>
        <p:spPr>
          <a:xfrm>
            <a:off x="1000100" y="1785926"/>
            <a:ext cx="7143800" cy="4429156"/>
          </a:xfrm>
          <a:effectLst>
            <a:outerShdw blurRad="76200" dist="12700" dir="2700000" sy="-23000" kx="-8004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4294967295"/>
          </p:nvPr>
        </p:nvSpPr>
        <p:spPr>
          <a:xfrm>
            <a:off x="0" y="857251"/>
            <a:ext cx="4286251" cy="642938"/>
          </a:xfrm>
        </p:spPr>
        <p:txBody>
          <a:bodyPr>
            <a:normAutofit/>
          </a:bodyPr>
          <a:lstStyle/>
          <a:p>
            <a:r>
              <a:rPr lang="el-GR" dirty="0" smtClean="0"/>
              <a:t>Περίθλαση </a:t>
            </a:r>
            <a:r>
              <a:rPr lang="en-US" dirty="0" smtClean="0"/>
              <a:t>Fraunhofer</a:t>
            </a:r>
            <a:endParaRPr lang="en-US" dirty="0" smtClean="0"/>
          </a:p>
          <a:p>
            <a:endParaRPr lang="en-US" dirty="0" smtClean="0"/>
          </a:p>
          <a:p>
            <a:endParaRPr lang="en-US" dirty="0" smtClean="0"/>
          </a:p>
          <a:p>
            <a:endParaRPr lang="en-US" dirty="0"/>
          </a:p>
        </p:txBody>
      </p:sp>
      <p:sp>
        <p:nvSpPr>
          <p:cNvPr id="6" name="5 - Θέση περιεχομένου"/>
          <p:cNvSpPr>
            <a:spLocks noGrp="1"/>
          </p:cNvSpPr>
          <p:nvPr>
            <p:ph sz="half" idx="4294967295"/>
          </p:nvPr>
        </p:nvSpPr>
        <p:spPr>
          <a:xfrm>
            <a:off x="5105400" y="857250"/>
            <a:ext cx="4038600" cy="571500"/>
          </a:xfrm>
        </p:spPr>
        <p:txBody>
          <a:bodyPr>
            <a:normAutofit/>
          </a:bodyPr>
          <a:lstStyle/>
          <a:p>
            <a:r>
              <a:rPr lang="el-GR" dirty="0" smtClean="0"/>
              <a:t>Περίθλαση </a:t>
            </a:r>
            <a:r>
              <a:rPr lang="en-US" dirty="0" smtClean="0"/>
              <a:t>Fresnel</a:t>
            </a:r>
            <a:endParaRPr lang="en-US" dirty="0"/>
          </a:p>
        </p:txBody>
      </p:sp>
      <p:sp>
        <p:nvSpPr>
          <p:cNvPr id="2" name="1 - Τίτλος"/>
          <p:cNvSpPr>
            <a:spLocks noGrp="1"/>
          </p:cNvSpPr>
          <p:nvPr>
            <p:ph type="title" idx="4294967295"/>
          </p:nvPr>
        </p:nvSpPr>
        <p:spPr>
          <a:xfrm>
            <a:off x="0" y="274639"/>
            <a:ext cx="7872413" cy="368300"/>
          </a:xfrm>
        </p:spPr>
        <p:txBody>
          <a:bodyPr>
            <a:normAutofit fontScale="90000"/>
          </a:bodyPr>
          <a:lstStyle/>
          <a:p>
            <a:r>
              <a:rPr lang="el-GR" dirty="0" smtClean="0"/>
              <a:t>       Περίθλαση </a:t>
            </a:r>
            <a:endParaRPr lang="en-US" dirty="0"/>
          </a:p>
        </p:txBody>
      </p:sp>
      <p:pic>
        <p:nvPicPr>
          <p:cNvPr id="7" name="6 - Εικόνα" descr="Scan0004.jpg"/>
          <p:cNvPicPr>
            <a:picLocks noChangeAspect="1"/>
          </p:cNvPicPr>
          <p:nvPr/>
        </p:nvPicPr>
        <p:blipFill>
          <a:blip r:embed="rId2">
            <a:duotone>
              <a:prstClr val="black"/>
              <a:schemeClr val="accent2">
                <a:tint val="45000"/>
                <a:satMod val="400000"/>
              </a:schemeClr>
            </a:duotone>
          </a:blip>
          <a:stretch>
            <a:fillRect/>
          </a:stretch>
        </p:blipFill>
        <p:spPr>
          <a:xfrm>
            <a:off x="928663" y="2000240"/>
            <a:ext cx="6572296" cy="1285884"/>
          </a:xfrm>
          <a:prstGeom prst="rect">
            <a:avLst/>
          </a:prstGeom>
        </p:spPr>
      </p:pic>
      <p:pic>
        <p:nvPicPr>
          <p:cNvPr id="8" name="7 - Εικόνα" descr="Scan0006.jpg"/>
          <p:cNvPicPr>
            <a:picLocks noChangeAspect="1"/>
          </p:cNvPicPr>
          <p:nvPr/>
        </p:nvPicPr>
        <p:blipFill>
          <a:blip r:embed="rId3">
            <a:duotone>
              <a:prstClr val="black"/>
              <a:srgbClr val="D9C3A5">
                <a:tint val="50000"/>
                <a:satMod val="180000"/>
              </a:srgbClr>
            </a:duotone>
          </a:blip>
          <a:stretch>
            <a:fillRect/>
          </a:stretch>
        </p:blipFill>
        <p:spPr>
          <a:xfrm>
            <a:off x="857225" y="3571877"/>
            <a:ext cx="6715172" cy="2625472"/>
          </a:xfrm>
          <a:prstGeom prst="rect">
            <a:avLst/>
          </a:prstGeom>
        </p:spPr>
      </p:pic>
      <p:sp>
        <p:nvSpPr>
          <p:cNvPr id="9" name="8 - TextBox"/>
          <p:cNvSpPr txBox="1"/>
          <p:nvPr/>
        </p:nvSpPr>
        <p:spPr>
          <a:xfrm>
            <a:off x="7572397" y="2143116"/>
            <a:ext cx="1289135" cy="369332"/>
          </a:xfrm>
          <a:prstGeom prst="rect">
            <a:avLst/>
          </a:prstGeom>
          <a:noFill/>
        </p:spPr>
        <p:txBody>
          <a:bodyPr wrap="none" rtlCol="0">
            <a:spAutoFit/>
          </a:bodyPr>
          <a:lstStyle/>
          <a:p>
            <a:r>
              <a:rPr lang="el-GR" dirty="0" smtClean="0"/>
              <a:t>Μια σχισμή</a:t>
            </a:r>
            <a:endParaRPr lang="en-US" dirty="0"/>
          </a:p>
        </p:txBody>
      </p:sp>
      <p:sp>
        <p:nvSpPr>
          <p:cNvPr id="11" name="10 - TextBox"/>
          <p:cNvSpPr txBox="1"/>
          <p:nvPr/>
        </p:nvSpPr>
        <p:spPr>
          <a:xfrm>
            <a:off x="7437251" y="4572008"/>
            <a:ext cx="1308371" cy="369332"/>
          </a:xfrm>
          <a:prstGeom prst="rect">
            <a:avLst/>
          </a:prstGeom>
          <a:noFill/>
        </p:spPr>
        <p:txBody>
          <a:bodyPr wrap="none" rtlCol="0">
            <a:spAutoFit/>
          </a:bodyPr>
          <a:lstStyle/>
          <a:p>
            <a:r>
              <a:rPr lang="el-GR" dirty="0" smtClean="0"/>
              <a:t>   Ν σχισμές</a:t>
            </a:r>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γραμμική διασπορά και αντίστροφη γραμμική διασπορά(παράγοντας πλακός)</a:t>
            </a:r>
            <a:endParaRPr lang="en-US" sz="3600" dirty="0"/>
          </a:p>
        </p:txBody>
      </p:sp>
      <p:sp>
        <p:nvSpPr>
          <p:cNvPr id="3" name="2 - Θέση περιεχομένου"/>
          <p:cNvSpPr>
            <a:spLocks noGrp="1"/>
          </p:cNvSpPr>
          <p:nvPr>
            <p:ph idx="1"/>
          </p:nvPr>
        </p:nvSpPr>
        <p:spPr>
          <a:xfrm>
            <a:off x="457200" y="1600201"/>
            <a:ext cx="8229600" cy="4686319"/>
          </a:xfrm>
        </p:spPr>
        <p:txBody>
          <a:bodyPr>
            <a:normAutofit fontScale="85000" lnSpcReduction="10000"/>
          </a:bodyPr>
          <a:lstStyle/>
          <a:p>
            <a:r>
              <a:rPr lang="el-GR" sz="3000" dirty="0" smtClean="0"/>
              <a:t>κάθε τύπος μέσου διασποράς χαρακτηρίζεται από τη γωνιακή διασπορά Α=</a:t>
            </a:r>
            <a:r>
              <a:rPr lang="en-US" sz="3000" dirty="0" smtClean="0"/>
              <a:t>d</a:t>
            </a:r>
            <a:r>
              <a:rPr lang="el-GR" sz="3000" dirty="0" smtClean="0"/>
              <a:t>β/</a:t>
            </a:r>
            <a:r>
              <a:rPr lang="en-US" sz="3000" dirty="0" smtClean="0"/>
              <a:t>d</a:t>
            </a:r>
            <a:r>
              <a:rPr lang="el-GR" sz="3000" dirty="0" smtClean="0"/>
              <a:t>λ.</a:t>
            </a:r>
          </a:p>
          <a:p>
            <a:r>
              <a:rPr lang="el-GR" sz="3000" dirty="0" smtClean="0"/>
              <a:t>όταν το μέσο διασποράς αποτελεί μέρος ενός οπτικού συστήματος τότε τα χαρακτηριστικά και των δυο συνδυάζονται και καθορίζουν τη γραμμική διασπορά: </a:t>
            </a:r>
          </a:p>
          <a:p>
            <a:pPr>
              <a:buNone/>
            </a:pPr>
            <a:r>
              <a:rPr lang="el-GR" sz="2400" dirty="0"/>
              <a:t>  </a:t>
            </a:r>
            <a:r>
              <a:rPr lang="el-GR" sz="2400" dirty="0" smtClean="0"/>
              <a:t>   </a:t>
            </a:r>
            <a:r>
              <a:rPr lang="en-US" sz="2400" dirty="0" smtClean="0"/>
              <a:t>                         </a:t>
            </a:r>
            <a:r>
              <a:rPr lang="en-US" sz="3300" dirty="0" smtClean="0"/>
              <a:t>dl/d</a:t>
            </a:r>
            <a:r>
              <a:rPr lang="el-GR" sz="3300" dirty="0" smtClean="0"/>
              <a:t>λ =</a:t>
            </a:r>
            <a:r>
              <a:rPr lang="en-US" sz="3300" dirty="0" smtClean="0"/>
              <a:t>f</a:t>
            </a:r>
            <a:r>
              <a:rPr lang="en-US" sz="1200" dirty="0" smtClean="0"/>
              <a:t>2</a:t>
            </a:r>
            <a:r>
              <a:rPr lang="en-US" sz="3300" dirty="0" smtClean="0"/>
              <a:t>A                                                                      (</a:t>
            </a:r>
            <a:r>
              <a:rPr lang="el-GR" sz="3300" dirty="0" smtClean="0"/>
              <a:t>όταν η προσπίπτουσα δέσμη στο μέσο είναι παράλληλη</a:t>
            </a:r>
            <a:r>
              <a:rPr lang="en-US" sz="3300" dirty="0" smtClean="0"/>
              <a:t>)</a:t>
            </a:r>
            <a:r>
              <a:rPr lang="el-GR" sz="3300" dirty="0" smtClean="0"/>
              <a:t> </a:t>
            </a:r>
            <a:endParaRPr lang="en-US" sz="3300" dirty="0" smtClean="0"/>
          </a:p>
          <a:p>
            <a:pPr>
              <a:buNone/>
            </a:pPr>
            <a:endParaRPr lang="el-GR" sz="3300" dirty="0" smtClean="0"/>
          </a:p>
          <a:p>
            <a:r>
              <a:rPr lang="el-GR" sz="3300" dirty="0" smtClean="0"/>
              <a:t>ο παράγοντας πλακός δίνεται από τη σχέση:</a:t>
            </a:r>
          </a:p>
          <a:p>
            <a:pPr>
              <a:buNone/>
            </a:pPr>
            <a:r>
              <a:rPr lang="en-US" sz="2400" dirty="0" smtClean="0"/>
              <a:t>                                </a:t>
            </a:r>
            <a:r>
              <a:rPr lang="el-GR" sz="3300" dirty="0" smtClean="0"/>
              <a:t>Ρ=</a:t>
            </a:r>
            <a:r>
              <a:rPr lang="en-US" sz="3300" dirty="0" smtClean="0"/>
              <a:t>1/f</a:t>
            </a:r>
            <a:r>
              <a:rPr lang="en-US" sz="1100" dirty="0" smtClean="0"/>
              <a:t>2</a:t>
            </a:r>
            <a:r>
              <a:rPr lang="en-US" sz="3300" dirty="0" smtClean="0"/>
              <a:t>A</a:t>
            </a:r>
            <a:endParaRPr lang="en-US" sz="3300" dirty="0"/>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9"/>
            <a:ext cx="8229600" cy="868346"/>
          </a:xfrm>
        </p:spPr>
        <p:txBody>
          <a:bodyPr>
            <a:normAutofit fontScale="90000"/>
          </a:bodyPr>
          <a:lstStyle/>
          <a:p>
            <a:r>
              <a:rPr lang="el-GR" dirty="0" smtClean="0"/>
              <a:t>Παράγοντας </a:t>
            </a:r>
            <a:r>
              <a:rPr lang="en-US" dirty="0" smtClean="0"/>
              <a:t>FWHM</a:t>
            </a:r>
            <a:r>
              <a:rPr lang="el-GR" dirty="0" smtClean="0"/>
              <a:t> του προφίλ του οργάνου</a:t>
            </a:r>
            <a:endParaRPr lang="en-US" dirty="0"/>
          </a:p>
        </p:txBody>
      </p:sp>
      <p:sp>
        <p:nvSpPr>
          <p:cNvPr id="3" name="2 - Θέση περιεχομένου"/>
          <p:cNvSpPr>
            <a:spLocks noGrp="1"/>
          </p:cNvSpPr>
          <p:nvPr>
            <p:ph idx="1"/>
          </p:nvPr>
        </p:nvSpPr>
        <p:spPr>
          <a:xfrm>
            <a:off x="457201" y="1714489"/>
            <a:ext cx="8472519" cy="4411675"/>
          </a:xfrm>
        </p:spPr>
        <p:txBody>
          <a:bodyPr>
            <a:normAutofit/>
          </a:bodyPr>
          <a:lstStyle/>
          <a:p>
            <a:r>
              <a:rPr lang="en-US" dirty="0" smtClean="0"/>
              <a:t>FWHM =(d</a:t>
            </a:r>
            <a:r>
              <a:rPr lang="el-GR" dirty="0" smtClean="0"/>
              <a:t>λ^2</a:t>
            </a:r>
            <a:r>
              <a:rPr lang="el-GR" sz="1600" dirty="0" smtClean="0"/>
              <a:t>(σχισμής) </a:t>
            </a:r>
            <a:r>
              <a:rPr lang="en-US" dirty="0" smtClean="0"/>
              <a:t>d</a:t>
            </a:r>
            <a:r>
              <a:rPr lang="el-GR" dirty="0" smtClean="0"/>
              <a:t>λ^2</a:t>
            </a:r>
            <a:r>
              <a:rPr lang="el-GR" sz="1600" dirty="0" smtClean="0"/>
              <a:t>(ανάλυσης)</a:t>
            </a:r>
            <a:r>
              <a:rPr lang="el-GR" dirty="0" smtClean="0"/>
              <a:t> </a:t>
            </a:r>
            <a:r>
              <a:rPr lang="en-US" dirty="0" smtClean="0"/>
              <a:t>d</a:t>
            </a:r>
            <a:r>
              <a:rPr lang="el-GR" dirty="0" smtClean="0"/>
              <a:t>λ^2</a:t>
            </a:r>
            <a:r>
              <a:rPr lang="el-GR" sz="1600" dirty="0" smtClean="0"/>
              <a:t>(γραμμής)</a:t>
            </a:r>
            <a:r>
              <a:rPr lang="el-GR" dirty="0" smtClean="0"/>
              <a:t>)^1/2</a:t>
            </a:r>
          </a:p>
          <a:p>
            <a:pPr>
              <a:buNone/>
            </a:pPr>
            <a:r>
              <a:rPr lang="el-GR" dirty="0" smtClean="0"/>
              <a:t>    όπου:</a:t>
            </a:r>
          </a:p>
          <a:p>
            <a:pPr marL="571500" indent="-571500">
              <a:buFont typeface="Wingdings" pitchFamily="2" charset="2"/>
              <a:buChar char="Ø"/>
            </a:pPr>
            <a:r>
              <a:rPr lang="el-GR" dirty="0" smtClean="0"/>
              <a:t>       </a:t>
            </a:r>
            <a:r>
              <a:rPr lang="en-US" dirty="0" smtClean="0"/>
              <a:t>d</a:t>
            </a:r>
            <a:r>
              <a:rPr lang="el-GR" dirty="0" smtClean="0"/>
              <a:t>λ^2</a:t>
            </a:r>
            <a:r>
              <a:rPr lang="el-GR" sz="1600" dirty="0" smtClean="0"/>
              <a:t>(σχισμής) </a:t>
            </a:r>
            <a:r>
              <a:rPr lang="el-GR" dirty="0" smtClean="0"/>
              <a:t> η δίοδος δακτυλίου που εξαρτάται από τη γραμμική διασπορά του φράγματος </a:t>
            </a:r>
          </a:p>
          <a:p>
            <a:pPr marL="571500" indent="-571500">
              <a:buFont typeface="Wingdings" pitchFamily="2" charset="2"/>
              <a:buChar char="Ø"/>
            </a:pPr>
            <a:r>
              <a:rPr lang="el-GR" dirty="0" smtClean="0"/>
              <a:t>       </a:t>
            </a:r>
            <a:r>
              <a:rPr lang="en-US" dirty="0" smtClean="0"/>
              <a:t>d</a:t>
            </a:r>
            <a:r>
              <a:rPr lang="el-GR" dirty="0" smtClean="0"/>
              <a:t>λ^2</a:t>
            </a:r>
            <a:r>
              <a:rPr lang="el-GR" sz="1600" dirty="0" smtClean="0"/>
              <a:t>(ανάλυσης)  </a:t>
            </a:r>
            <a:r>
              <a:rPr lang="el-GR" dirty="0" smtClean="0"/>
              <a:t>η περιορισμένη ανάλυση του φασματόμετρου που εξαρτάται κυρίως από το πάχος της γραμμής εκπομπής της δέσμης</a:t>
            </a:r>
          </a:p>
          <a:p>
            <a:pPr marL="400050" indent="-400050">
              <a:buFont typeface="Wingdings" pitchFamily="2" charset="2"/>
              <a:buChar char="Ø"/>
            </a:pPr>
            <a:r>
              <a:rPr lang="el-GR" dirty="0" smtClean="0"/>
              <a:t>   </a:t>
            </a:r>
            <a:r>
              <a:rPr lang="el-GR" sz="1600" dirty="0" smtClean="0"/>
              <a:t>            </a:t>
            </a:r>
            <a:r>
              <a:rPr lang="en-US" dirty="0" smtClean="0"/>
              <a:t>d</a:t>
            </a:r>
            <a:r>
              <a:rPr lang="el-GR" dirty="0" smtClean="0"/>
              <a:t>λ^2</a:t>
            </a:r>
            <a:r>
              <a:rPr lang="el-GR" sz="1600" dirty="0" smtClean="0"/>
              <a:t>(γραμμής)  </a:t>
            </a:r>
            <a:r>
              <a:rPr lang="el-GR" dirty="0" smtClean="0"/>
              <a:t>το φυσικό πάχος της γραμμής που εξετάζεται</a:t>
            </a:r>
          </a:p>
          <a:p>
            <a:pPr>
              <a:buNone/>
            </a:pP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Φράγματα περίθλασης </a:t>
            </a:r>
            <a:endParaRPr lang="en-US" dirty="0"/>
          </a:p>
        </p:txBody>
      </p:sp>
      <p:sp>
        <p:nvSpPr>
          <p:cNvPr id="3" name="2 - Θέση περιεχομένου"/>
          <p:cNvSpPr>
            <a:spLocks noGrp="1"/>
          </p:cNvSpPr>
          <p:nvPr>
            <p:ph idx="1"/>
          </p:nvPr>
        </p:nvSpPr>
        <p:spPr>
          <a:xfrm>
            <a:off x="0" y="1285860"/>
            <a:ext cx="9144000" cy="3500462"/>
          </a:xfrm>
        </p:spPr>
        <p:txBody>
          <a:bodyPr>
            <a:normAutofit fontScale="92500"/>
          </a:bodyPr>
          <a:lstStyle/>
          <a:p>
            <a:r>
              <a:rPr lang="el-GR" dirty="0" smtClean="0"/>
              <a:t>Για ακτίνα διαδιδόμενη στο </a:t>
            </a:r>
            <a:r>
              <a:rPr lang="en-US" dirty="0" smtClean="0"/>
              <a:t>x-z </a:t>
            </a:r>
            <a:r>
              <a:rPr lang="el-GR" dirty="0" smtClean="0"/>
              <a:t>επίπεδο , με τις χαραγές του φράγματος στο </a:t>
            </a:r>
            <a:r>
              <a:rPr lang="en-US" dirty="0" smtClean="0"/>
              <a:t>y-z </a:t>
            </a:r>
            <a:r>
              <a:rPr lang="el-GR" dirty="0" smtClean="0"/>
              <a:t>επίπεδο και παράλληλες στο </a:t>
            </a:r>
            <a:r>
              <a:rPr lang="en-US" dirty="0" smtClean="0"/>
              <a:t>y</a:t>
            </a:r>
            <a:r>
              <a:rPr lang="el-GR" dirty="0" smtClean="0"/>
              <a:t>-άξονα η εξίσωση του φράγματος είναι:         </a:t>
            </a:r>
          </a:p>
          <a:p>
            <a:pPr>
              <a:buNone/>
            </a:pPr>
            <a:r>
              <a:rPr lang="el-GR" dirty="0" smtClean="0"/>
              <a:t>                </a:t>
            </a:r>
            <a:r>
              <a:rPr lang="en-US" sz="4000" dirty="0" smtClean="0"/>
              <a:t>m</a:t>
            </a:r>
            <a:r>
              <a:rPr lang="el-GR" sz="4000" dirty="0" smtClean="0"/>
              <a:t>λ</a:t>
            </a:r>
            <a:r>
              <a:rPr lang="en-US" sz="4000" dirty="0" smtClean="0"/>
              <a:t>=</a:t>
            </a:r>
            <a:r>
              <a:rPr lang="el-GR" sz="4000" dirty="0" smtClean="0"/>
              <a:t>σ</a:t>
            </a:r>
            <a:r>
              <a:rPr lang="en-US" sz="4000" dirty="0" smtClean="0"/>
              <a:t>(sin</a:t>
            </a:r>
            <a:r>
              <a:rPr lang="el-GR" sz="4000" dirty="0" smtClean="0"/>
              <a:t>α±</a:t>
            </a:r>
            <a:r>
              <a:rPr lang="en-US" sz="4000" dirty="0" smtClean="0"/>
              <a:t>sin</a:t>
            </a:r>
            <a:r>
              <a:rPr lang="el-GR" sz="4000" dirty="0" smtClean="0"/>
              <a:t>β</a:t>
            </a:r>
            <a:r>
              <a:rPr lang="en-US" sz="4000" dirty="0" smtClean="0"/>
              <a:t>)</a:t>
            </a:r>
            <a:r>
              <a:rPr lang="el-GR" sz="4000" dirty="0" smtClean="0"/>
              <a:t> </a:t>
            </a:r>
          </a:p>
          <a:p>
            <a:pPr>
              <a:buNone/>
            </a:pPr>
            <a:r>
              <a:rPr lang="el-GR" sz="4000" dirty="0" smtClean="0"/>
              <a:t>ενώ </a:t>
            </a:r>
          </a:p>
          <a:p>
            <a:pPr>
              <a:buNone/>
            </a:pPr>
            <a:r>
              <a:rPr lang="el-GR" sz="4000" dirty="0" smtClean="0"/>
              <a:t>           Α= </a:t>
            </a:r>
            <a:r>
              <a:rPr lang="en-US" sz="4000" dirty="0" smtClean="0"/>
              <a:t>mN/cos</a:t>
            </a:r>
            <a:r>
              <a:rPr lang="el-GR" sz="4000" dirty="0" smtClean="0"/>
              <a:t>β = (</a:t>
            </a:r>
            <a:r>
              <a:rPr lang="en-US" sz="4000" dirty="0" smtClean="0"/>
              <a:t>sin</a:t>
            </a:r>
            <a:r>
              <a:rPr lang="el-GR" sz="4000" dirty="0" smtClean="0"/>
              <a:t>β + </a:t>
            </a:r>
            <a:r>
              <a:rPr lang="en-US" sz="4000" dirty="0" smtClean="0"/>
              <a:t>sin</a:t>
            </a:r>
            <a:r>
              <a:rPr lang="el-GR" sz="4000" dirty="0" smtClean="0"/>
              <a:t>α)/λ</a:t>
            </a:r>
            <a:r>
              <a:rPr lang="en-US" sz="4000" dirty="0" smtClean="0"/>
              <a:t>cos</a:t>
            </a:r>
            <a:r>
              <a:rPr lang="el-GR" sz="4000" dirty="0" smtClean="0"/>
              <a:t>β </a:t>
            </a:r>
            <a:endParaRPr lang="en-US" sz="4000" dirty="0"/>
          </a:p>
        </p:txBody>
      </p:sp>
      <p:pic>
        <p:nvPicPr>
          <p:cNvPr id="4" name="3 - Θέση περιεχομένου" descr="Scan0001.jpg"/>
          <p:cNvPicPr>
            <a:picLocks noChangeAspect="1"/>
          </p:cNvPicPr>
          <p:nvPr/>
        </p:nvPicPr>
        <p:blipFill>
          <a:blip r:embed="rId2">
            <a:duotone>
              <a:prstClr val="black"/>
              <a:schemeClr val="accent2">
                <a:tint val="45000"/>
                <a:satMod val="400000"/>
              </a:schemeClr>
            </a:duotone>
          </a:blip>
          <a:stretch>
            <a:fillRect/>
          </a:stretch>
        </p:blipFill>
        <p:spPr>
          <a:xfrm>
            <a:off x="1571604" y="5000636"/>
            <a:ext cx="6072230" cy="1700784"/>
          </a:xfrm>
          <a:prstGeom prst="rect">
            <a:avLst/>
          </a:prstGeom>
          <a:scene3d>
            <a:camera prst="perspectiveContrastingLeftFacing"/>
            <a:lightRig rig="threePt" dir="t"/>
          </a:scene3d>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Διακριτική ικανότητα περιθλαστικού φράγματος</a:t>
            </a:r>
            <a:endParaRPr lang="en-US" dirty="0"/>
          </a:p>
        </p:txBody>
      </p:sp>
      <p:sp>
        <p:nvSpPr>
          <p:cNvPr id="3" name="2 - Θέση περιεχομένου"/>
          <p:cNvSpPr>
            <a:spLocks noGrp="1"/>
          </p:cNvSpPr>
          <p:nvPr>
            <p:ph idx="1"/>
          </p:nvPr>
        </p:nvSpPr>
        <p:spPr>
          <a:xfrm>
            <a:off x="457200" y="1600200"/>
            <a:ext cx="8229600" cy="4972072"/>
          </a:xfrm>
        </p:spPr>
        <p:txBody>
          <a:bodyPr>
            <a:normAutofit lnSpcReduction="10000"/>
          </a:bodyPr>
          <a:lstStyle/>
          <a:p>
            <a:r>
              <a:rPr lang="el-GR" sz="2400" dirty="0" smtClean="0"/>
              <a:t>Συμφώνα με το κριτήριο </a:t>
            </a:r>
            <a:r>
              <a:rPr lang="en-US" sz="2400" dirty="0" smtClean="0"/>
              <a:t>Rayleigh, </a:t>
            </a:r>
            <a:r>
              <a:rPr lang="el-GR" sz="2400" dirty="0" smtClean="0"/>
              <a:t>δυο φασματικές γραμμές μήκους κύματος λ και λ+</a:t>
            </a:r>
            <a:r>
              <a:rPr lang="en-US" sz="2400" dirty="0" smtClean="0"/>
              <a:t>d</a:t>
            </a:r>
            <a:r>
              <a:rPr lang="el-GR" sz="2400" dirty="0" smtClean="0"/>
              <a:t>λ</a:t>
            </a:r>
            <a:r>
              <a:rPr lang="en-US" sz="2400" dirty="0" smtClean="0"/>
              <a:t>,</a:t>
            </a:r>
            <a:r>
              <a:rPr lang="el-GR" sz="2400" dirty="0" smtClean="0"/>
              <a:t> μόλις που διακρίνονται όταν το μέγιστο της μιας πέφτει πάνω στο πρώτο ελάχιστο της άλλης.</a:t>
            </a:r>
            <a:endParaRPr lang="en-US" sz="2400" dirty="0" smtClean="0"/>
          </a:p>
          <a:p>
            <a:endParaRPr lang="el-GR" sz="2400" dirty="0" smtClean="0"/>
          </a:p>
          <a:p>
            <a:r>
              <a:rPr lang="el-GR" sz="2400" dirty="0" smtClean="0"/>
              <a:t>Φασματική γραμμή </a:t>
            </a:r>
            <a:r>
              <a:rPr lang="en-US" sz="2400" dirty="0" smtClean="0"/>
              <a:t>m-o</a:t>
            </a:r>
            <a:r>
              <a:rPr lang="el-GR" sz="2400" dirty="0" smtClean="0"/>
              <a:t>στής</a:t>
            </a:r>
            <a:r>
              <a:rPr lang="el-GR" sz="2400" dirty="0" smtClean="0"/>
              <a:t> τάξης για λ και για λ+</a:t>
            </a:r>
            <a:r>
              <a:rPr lang="en-US" sz="2400" dirty="0" smtClean="0"/>
              <a:t>d</a:t>
            </a:r>
            <a:r>
              <a:rPr lang="el-GR" sz="2400" dirty="0" smtClean="0"/>
              <a:t>λ μήκος κύματος είναι αντίστοιχα   </a:t>
            </a:r>
          </a:p>
          <a:p>
            <a:pPr>
              <a:buNone/>
            </a:pPr>
            <a:r>
              <a:rPr lang="el-GR" sz="2400" dirty="0" smtClean="0"/>
              <a:t>      σ</a:t>
            </a:r>
            <a:r>
              <a:rPr lang="en-US" sz="2400" dirty="0" smtClean="0"/>
              <a:t>sin</a:t>
            </a:r>
            <a:r>
              <a:rPr lang="el-GR" sz="2400" dirty="0" smtClean="0"/>
              <a:t>θ</a:t>
            </a:r>
            <a:r>
              <a:rPr lang="en-US" sz="2400" dirty="0" smtClean="0"/>
              <a:t> </a:t>
            </a:r>
            <a:r>
              <a:rPr lang="el-GR" sz="2400" dirty="0" smtClean="0"/>
              <a:t>=</a:t>
            </a:r>
            <a:r>
              <a:rPr lang="en-US" sz="2400" dirty="0" smtClean="0"/>
              <a:t> m</a:t>
            </a:r>
            <a:r>
              <a:rPr lang="el-GR" sz="2400" dirty="0" smtClean="0"/>
              <a:t>λ   και  σ(</a:t>
            </a:r>
            <a:r>
              <a:rPr lang="en-US" sz="2400" dirty="0" smtClean="0"/>
              <a:t>sin</a:t>
            </a:r>
            <a:r>
              <a:rPr lang="el-GR" sz="2400" dirty="0" smtClean="0"/>
              <a:t>θ + Δ</a:t>
            </a:r>
            <a:r>
              <a:rPr lang="en-US" sz="2400" dirty="0" smtClean="0"/>
              <a:t>sin</a:t>
            </a:r>
            <a:r>
              <a:rPr lang="el-GR" sz="2400" dirty="0" smtClean="0"/>
              <a:t>θ)</a:t>
            </a:r>
            <a:r>
              <a:rPr lang="en-US" sz="2400" dirty="0" smtClean="0"/>
              <a:t> </a:t>
            </a:r>
            <a:r>
              <a:rPr lang="el-GR" sz="2400" dirty="0" smtClean="0"/>
              <a:t>=</a:t>
            </a:r>
            <a:r>
              <a:rPr lang="en-US" sz="2400" dirty="0" smtClean="0"/>
              <a:t> m</a:t>
            </a:r>
            <a:r>
              <a:rPr lang="el-GR" sz="2400" dirty="0" smtClean="0"/>
              <a:t>(λ + </a:t>
            </a:r>
            <a:r>
              <a:rPr lang="en-US" sz="2400" dirty="0" smtClean="0"/>
              <a:t>d</a:t>
            </a:r>
            <a:r>
              <a:rPr lang="el-GR" sz="2400" dirty="0" smtClean="0"/>
              <a:t>λ)</a:t>
            </a:r>
            <a:endParaRPr lang="en-US" sz="2400" dirty="0" smtClean="0"/>
          </a:p>
          <a:p>
            <a:endParaRPr lang="el-GR" sz="2400" dirty="0" smtClean="0"/>
          </a:p>
          <a:p>
            <a:r>
              <a:rPr lang="el-GR" sz="2400" dirty="0" smtClean="0"/>
              <a:t>Ενώ από το κριτήριο του </a:t>
            </a:r>
            <a:r>
              <a:rPr lang="en-US" sz="2400" dirty="0" smtClean="0"/>
              <a:t>Rayleigh</a:t>
            </a:r>
            <a:r>
              <a:rPr lang="el-GR" sz="2400" dirty="0" smtClean="0"/>
              <a:t> ισχύει </a:t>
            </a:r>
            <a:r>
              <a:rPr lang="en-US" sz="2400" dirty="0" smtClean="0"/>
              <a:t>  </a:t>
            </a:r>
            <a:r>
              <a:rPr lang="el-GR" sz="2400" dirty="0" smtClean="0"/>
              <a:t>Δ</a:t>
            </a:r>
            <a:r>
              <a:rPr lang="en-US" sz="2400" dirty="0" smtClean="0"/>
              <a:t>sin</a:t>
            </a:r>
            <a:r>
              <a:rPr lang="el-GR" sz="2400" dirty="0" smtClean="0"/>
              <a:t>θ</a:t>
            </a:r>
            <a:r>
              <a:rPr lang="en-US" sz="2400" dirty="0" smtClean="0"/>
              <a:t> </a:t>
            </a:r>
            <a:r>
              <a:rPr lang="el-GR" sz="2400" dirty="0" smtClean="0"/>
              <a:t>=</a:t>
            </a:r>
            <a:r>
              <a:rPr lang="en-US" sz="2400" dirty="0" smtClean="0"/>
              <a:t> </a:t>
            </a:r>
            <a:r>
              <a:rPr lang="el-GR" sz="2400" dirty="0" smtClean="0"/>
              <a:t>λ/</a:t>
            </a:r>
            <a:r>
              <a:rPr lang="el-GR" sz="2400" dirty="0" smtClean="0"/>
              <a:t>Νσ</a:t>
            </a:r>
            <a:endParaRPr lang="en-US" sz="2400" dirty="0" smtClean="0"/>
          </a:p>
          <a:p>
            <a:endParaRPr lang="en-US" sz="2400" dirty="0" smtClean="0"/>
          </a:p>
          <a:p>
            <a:r>
              <a:rPr lang="el-GR" sz="2400" dirty="0" smtClean="0"/>
              <a:t>Έχουμε ότι η διακριτική ικανότητα ενός περιθλαστικού φράγματος στη </a:t>
            </a:r>
            <a:r>
              <a:rPr lang="en-US" sz="2400" dirty="0" smtClean="0"/>
              <a:t>m-</a:t>
            </a:r>
            <a:r>
              <a:rPr lang="el-GR" sz="2400" dirty="0" smtClean="0"/>
              <a:t>οστή τάξη είναι </a:t>
            </a:r>
            <a:r>
              <a:rPr lang="el-GR" sz="2800" dirty="0" smtClean="0"/>
              <a:t>λ/</a:t>
            </a:r>
            <a:r>
              <a:rPr lang="en-US" sz="2800" dirty="0" smtClean="0"/>
              <a:t>d</a:t>
            </a:r>
            <a:r>
              <a:rPr lang="el-GR" sz="2800" dirty="0" smtClean="0"/>
              <a:t>λ</a:t>
            </a:r>
            <a:r>
              <a:rPr lang="en-US" sz="2800" dirty="0" smtClean="0"/>
              <a:t> </a:t>
            </a:r>
            <a:r>
              <a:rPr lang="el-GR" sz="2800" dirty="0" smtClean="0"/>
              <a:t>=</a:t>
            </a:r>
            <a:r>
              <a:rPr lang="en-US" sz="2800" dirty="0" smtClean="0"/>
              <a:t> </a:t>
            </a:r>
            <a:r>
              <a:rPr lang="el-GR" sz="2800" dirty="0" smtClean="0"/>
              <a:t>Ν</a:t>
            </a:r>
            <a:r>
              <a:rPr lang="en-US" dirty="0" smtClean="0"/>
              <a:t>m</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Αναλυτική ισχύς και ελεύθερο φασματικό εύρος</a:t>
            </a:r>
            <a:endParaRPr lang="en-US" dirty="0"/>
          </a:p>
        </p:txBody>
      </p:sp>
      <p:sp>
        <p:nvSpPr>
          <p:cNvPr id="3" name="2 - Θέση περιεχομένου"/>
          <p:cNvSpPr>
            <a:spLocks noGrp="1"/>
          </p:cNvSpPr>
          <p:nvPr>
            <p:ph idx="1"/>
          </p:nvPr>
        </p:nvSpPr>
        <p:spPr/>
        <p:txBody>
          <a:bodyPr>
            <a:normAutofit/>
          </a:bodyPr>
          <a:lstStyle/>
          <a:p>
            <a:r>
              <a:rPr lang="el-GR" dirty="0" smtClean="0"/>
              <a:t>Η σχέση που μας δίνει την αναλυτική ισχύ στο όριο της διακριτικής ικανότητας ενός φράγματος είναι:</a:t>
            </a:r>
            <a:r>
              <a:rPr lang="en-US" dirty="0" smtClean="0"/>
              <a:t> </a:t>
            </a:r>
          </a:p>
          <a:p>
            <a:pPr>
              <a:buNone/>
            </a:pPr>
            <a:r>
              <a:rPr lang="en-US" dirty="0" smtClean="0"/>
              <a:t>                   R</a:t>
            </a:r>
            <a:r>
              <a:rPr lang="en-US" sz="1200" dirty="0" smtClean="0"/>
              <a:t>0</a:t>
            </a:r>
            <a:r>
              <a:rPr lang="en-US" dirty="0" smtClean="0"/>
              <a:t> = mNW</a:t>
            </a:r>
            <a:r>
              <a:rPr lang="el-GR" dirty="0" smtClean="0"/>
              <a:t>=</a:t>
            </a:r>
            <a:r>
              <a:rPr lang="en-US" dirty="0" smtClean="0"/>
              <a:t>W(sin</a:t>
            </a:r>
            <a:r>
              <a:rPr lang="el-GR" dirty="0" smtClean="0"/>
              <a:t>α</a:t>
            </a:r>
            <a:r>
              <a:rPr lang="en-US" dirty="0" smtClean="0"/>
              <a:t> + sin</a:t>
            </a:r>
            <a:r>
              <a:rPr lang="el-GR" dirty="0" smtClean="0"/>
              <a:t>β</a:t>
            </a:r>
            <a:r>
              <a:rPr lang="en-US" dirty="0" smtClean="0"/>
              <a:t>)</a:t>
            </a:r>
            <a:r>
              <a:rPr lang="el-GR" dirty="0" smtClean="0"/>
              <a:t>/λ</a:t>
            </a:r>
            <a:endParaRPr lang="en-US" dirty="0" smtClean="0"/>
          </a:p>
          <a:p>
            <a:r>
              <a:rPr lang="el-GR" dirty="0" smtClean="0"/>
              <a:t>Ονομάζουμε ελεύθερο φασματικό εύρος(</a:t>
            </a:r>
            <a:r>
              <a:rPr lang="en-US" dirty="0" smtClean="0"/>
              <a:t>free spectral range</a:t>
            </a:r>
            <a:r>
              <a:rPr lang="el-GR" dirty="0" smtClean="0"/>
              <a:t>) τη διαφορά Δλ=λ΄-λ </a:t>
            </a:r>
            <a:r>
              <a:rPr lang="en-US" dirty="0" smtClean="0"/>
              <a:t> </a:t>
            </a:r>
            <a:r>
              <a:rPr lang="el-GR" dirty="0" smtClean="0"/>
              <a:t>όπου λ΄και λ μήκη κύματος δυο διαδοχικών τάξεων περίθλασης</a:t>
            </a:r>
            <a:r>
              <a:rPr lang="en-US" dirty="0" smtClean="0"/>
              <a:t> m </a:t>
            </a:r>
            <a:r>
              <a:rPr lang="el-GR" dirty="0" smtClean="0"/>
              <a:t>και </a:t>
            </a:r>
            <a:r>
              <a:rPr lang="en-US" dirty="0" smtClean="0"/>
              <a:t>m+1        </a:t>
            </a:r>
          </a:p>
          <a:p>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1991</TotalTime>
  <Words>1000</Words>
  <Application>Microsoft Office PowerPoint</Application>
  <PresentationFormat>Προβολή στην οθόνη (4:3)</PresentationFormat>
  <Paragraphs>106</Paragraphs>
  <Slides>26</Slides>
  <Notes>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26</vt:i4>
      </vt:variant>
    </vt:vector>
  </HeadingPairs>
  <TitlesOfParts>
    <vt:vector size="28" baseType="lpstr">
      <vt:lpstr>Αποκορύφωμα</vt:lpstr>
      <vt:lpstr>Έγγραφο</vt:lpstr>
      <vt:lpstr>Φράγματα echelle </vt:lpstr>
      <vt:lpstr>Συμβολή </vt:lpstr>
      <vt:lpstr>Διάταξη φασματικό συμβολόμετρου Michelson</vt:lpstr>
      <vt:lpstr>       Περίθλαση </vt:lpstr>
      <vt:lpstr>γραμμική διασπορά και αντίστροφη γραμμική διασπορά(παράγοντας πλακός)</vt:lpstr>
      <vt:lpstr>Παράγοντας FWHM του προφίλ του οργάνου</vt:lpstr>
      <vt:lpstr>Φράγματα περίθλασης </vt:lpstr>
      <vt:lpstr>Διακριτική ικανότητα περιθλαστικού φράγματος</vt:lpstr>
      <vt:lpstr>Αναλυτική ισχύς και ελεύθερο φασματικό εύρος</vt:lpstr>
      <vt:lpstr>Κλιμακωτά φράγματα (echelle grating)</vt:lpstr>
      <vt:lpstr>Περίθλαση από φράγμα echelle</vt:lpstr>
      <vt:lpstr>Διασπορά λ από το πρίσμα</vt:lpstr>
      <vt:lpstr>Διάταξη ενός κλιμακωτού φασματόμετρου </vt:lpstr>
      <vt:lpstr>Γωνιακή και αντίστροφη γραμμική διασπορά ενός φράγματος τύπου echelle </vt:lpstr>
      <vt:lpstr>Απόσταση μεταξύ δυο διαδοχικών τάξεων περίθλασης</vt:lpstr>
      <vt:lpstr>Επιπλέον οπτικά στοιχειά της διάταξης του φασματόμετρου</vt:lpstr>
      <vt:lpstr>Γενικά περί ανιχνευτών φωτός και ακτινοβολίας</vt:lpstr>
      <vt:lpstr>Αρχές λειτουργιάς του CCD</vt:lpstr>
      <vt:lpstr>Πιο αναλυτικά…</vt:lpstr>
      <vt:lpstr>Τύποι CCD</vt:lpstr>
      <vt:lpstr>CCD ΑΝΙΧΝΕΥΤΕΣ</vt:lpstr>
      <vt:lpstr>Κβαντική απόδοση ενός ccd ανιχνευτή</vt:lpstr>
      <vt:lpstr>Δισδιάστατο φάσμα ενός ανιχνευτή ccd εμβαδού 40mm x 40mm </vt:lpstr>
      <vt:lpstr>Φάσμα από το νυχτερινό ουρανό της Πεντέλης</vt:lpstr>
      <vt:lpstr>Φασματόμετρο echelle του τηλεσκοπίου ORFEUS</vt:lpstr>
      <vt:lpstr>Βιβλιογραφία </vt:lpstr>
    </vt:vector>
  </TitlesOfParts>
  <Company>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Φράγματα echelle</dc:title>
  <dc:creator>User</dc:creator>
  <cp:lastModifiedBy>User</cp:lastModifiedBy>
  <cp:revision>170</cp:revision>
  <dcterms:created xsi:type="dcterms:W3CDTF">2008-05-10T16:13:41Z</dcterms:created>
  <dcterms:modified xsi:type="dcterms:W3CDTF">2008-06-09T21:53:07Z</dcterms:modified>
</cp:coreProperties>
</file>