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charts/chart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313" r:id="rId8"/>
    <p:sldId id="263" r:id="rId9"/>
    <p:sldId id="264" r:id="rId10"/>
    <p:sldId id="265" r:id="rId11"/>
    <p:sldId id="266" r:id="rId12"/>
    <p:sldId id="267" r:id="rId13"/>
    <p:sldId id="268" r:id="rId14"/>
    <p:sldId id="269" r:id="rId15"/>
    <p:sldId id="271" r:id="rId16"/>
    <p:sldId id="272" r:id="rId17"/>
    <p:sldId id="273" r:id="rId18"/>
    <p:sldId id="305" r:id="rId19"/>
    <p:sldId id="306" r:id="rId20"/>
    <p:sldId id="276" r:id="rId21"/>
    <p:sldId id="277" r:id="rId22"/>
    <p:sldId id="278" r:id="rId23"/>
    <p:sldId id="279" r:id="rId24"/>
    <p:sldId id="280" r:id="rId25"/>
    <p:sldId id="303" r:id="rId26"/>
    <p:sldId id="281" r:id="rId27"/>
    <p:sldId id="282" r:id="rId28"/>
    <p:sldId id="283" r:id="rId29"/>
    <p:sldId id="285" r:id="rId30"/>
    <p:sldId id="288" r:id="rId31"/>
    <p:sldId id="314" r:id="rId32"/>
    <p:sldId id="304" r:id="rId33"/>
    <p:sldId id="289" r:id="rId34"/>
    <p:sldId id="290" r:id="rId35"/>
    <p:sldId id="291" r:id="rId36"/>
    <p:sldId id="312" r:id="rId37"/>
    <p:sldId id="295" r:id="rId38"/>
    <p:sldId id="315" r:id="rId39"/>
    <p:sldId id="310" r:id="rId40"/>
  </p:sldIdLst>
  <p:sldSz cx="9144000" cy="6858000" type="screen4x3"/>
  <p:notesSz cx="6858000" cy="9144000"/>
  <p:defaultTextStyle>
    <a:defPPr>
      <a:defRPr lang="de-DE"/>
    </a:defPPr>
    <a:lvl1pPr algn="l" rtl="0" fontAlgn="base">
      <a:spcBef>
        <a:spcPct val="30000"/>
      </a:spcBef>
      <a:spcAft>
        <a:spcPct val="0"/>
      </a:spcAft>
      <a:buClr>
        <a:schemeClr val="tx2"/>
      </a:buClr>
      <a:defRPr sz="1200" kern="1200">
        <a:solidFill>
          <a:schemeClr val="tx1"/>
        </a:solidFill>
        <a:latin typeface="Arial" charset="0"/>
        <a:ea typeface="+mn-ea"/>
        <a:cs typeface="Arial" charset="0"/>
      </a:defRPr>
    </a:lvl1pPr>
    <a:lvl2pPr marL="457200" algn="l" rtl="0" fontAlgn="base">
      <a:spcBef>
        <a:spcPct val="30000"/>
      </a:spcBef>
      <a:spcAft>
        <a:spcPct val="0"/>
      </a:spcAft>
      <a:buClr>
        <a:schemeClr val="tx2"/>
      </a:buClr>
      <a:defRPr sz="1200" kern="1200">
        <a:solidFill>
          <a:schemeClr val="tx1"/>
        </a:solidFill>
        <a:latin typeface="Arial" charset="0"/>
        <a:ea typeface="+mn-ea"/>
        <a:cs typeface="Arial" charset="0"/>
      </a:defRPr>
    </a:lvl2pPr>
    <a:lvl3pPr marL="914400" algn="l" rtl="0" fontAlgn="base">
      <a:spcBef>
        <a:spcPct val="30000"/>
      </a:spcBef>
      <a:spcAft>
        <a:spcPct val="0"/>
      </a:spcAft>
      <a:buClr>
        <a:schemeClr val="tx2"/>
      </a:buClr>
      <a:defRPr sz="1200" kern="1200">
        <a:solidFill>
          <a:schemeClr val="tx1"/>
        </a:solidFill>
        <a:latin typeface="Arial" charset="0"/>
        <a:ea typeface="+mn-ea"/>
        <a:cs typeface="Arial" charset="0"/>
      </a:defRPr>
    </a:lvl3pPr>
    <a:lvl4pPr marL="1371600" algn="l" rtl="0" fontAlgn="base">
      <a:spcBef>
        <a:spcPct val="30000"/>
      </a:spcBef>
      <a:spcAft>
        <a:spcPct val="0"/>
      </a:spcAft>
      <a:buClr>
        <a:schemeClr val="tx2"/>
      </a:buClr>
      <a:defRPr sz="1200" kern="1200">
        <a:solidFill>
          <a:schemeClr val="tx1"/>
        </a:solidFill>
        <a:latin typeface="Arial" charset="0"/>
        <a:ea typeface="+mn-ea"/>
        <a:cs typeface="Arial" charset="0"/>
      </a:defRPr>
    </a:lvl4pPr>
    <a:lvl5pPr marL="1828800" algn="l" rtl="0" fontAlgn="base">
      <a:spcBef>
        <a:spcPct val="30000"/>
      </a:spcBef>
      <a:spcAft>
        <a:spcPct val="0"/>
      </a:spcAft>
      <a:buClr>
        <a:schemeClr val="tx2"/>
      </a:buCl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8877" autoAdjust="0"/>
  </p:normalViewPr>
  <p:slideViewPr>
    <p:cSldViewPr snapToObjects="1" showGuides="1">
      <p:cViewPr>
        <p:scale>
          <a:sx n="75" d="100"/>
          <a:sy n="75" d="100"/>
        </p:scale>
        <p:origin x="-1670" y="168"/>
      </p:cViewPr>
      <p:guideLst>
        <p:guide orient="horz" pos="2908"/>
        <p:guide orient="horz" pos="913"/>
        <p:guide pos="1156"/>
        <p:guide pos="5602"/>
      </p:guideLst>
    </p:cSldViewPr>
  </p:slideViewPr>
  <p:notesTextViewPr>
    <p:cViewPr>
      <p:scale>
        <a:sx n="100" d="100"/>
        <a:sy n="100" d="100"/>
      </p:scale>
      <p:origin x="0" y="0"/>
    </p:cViewPr>
  </p:notesTextViewPr>
  <p:notesViewPr>
    <p:cSldViewPr snapToObjects="1" showGuides="1">
      <p:cViewPr varScale="1">
        <p:scale>
          <a:sx n="78" d="100"/>
          <a:sy n="78" d="100"/>
        </p:scale>
        <p:origin x="-2022"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5258855585831063"/>
          <c:y val="0.24444444444444444"/>
          <c:w val="0.6512261580381471"/>
          <c:h val="0.46913580246913578"/>
        </c:manualLayout>
      </c:layout>
      <c:pie3DChart>
        <c:varyColors val="1"/>
        <c:ser>
          <c:idx val="0"/>
          <c:order val="0"/>
          <c:tx>
            <c:strRef>
              <c:f>Sheet1!$A$2</c:f>
              <c:strCache>
                <c:ptCount val="1"/>
              </c:strCache>
            </c:strRef>
          </c:tx>
          <c:spPr>
            <a:solidFill>
              <a:srgbClr val="373737"/>
            </a:solidFill>
            <a:ln w="25326">
              <a:solidFill>
                <a:srgbClr val="FFFFFF"/>
              </a:solidFill>
              <a:prstDash val="solid"/>
            </a:ln>
          </c:spPr>
          <c:explosion val="8"/>
          <c:dPt>
            <c:idx val="0"/>
            <c:bubble3D val="0"/>
            <c:spPr>
              <a:solidFill>
                <a:srgbClr val="00693C"/>
              </a:solidFill>
              <a:ln w="25326">
                <a:solidFill>
                  <a:srgbClr val="FFFFFF"/>
                </a:solidFill>
                <a:prstDash val="solid"/>
              </a:ln>
            </c:spPr>
          </c:dPt>
          <c:dPt>
            <c:idx val="1"/>
            <c:bubble3D val="0"/>
            <c:spPr>
              <a:solidFill>
                <a:srgbClr val="E37823"/>
              </a:solidFill>
              <a:ln w="25326">
                <a:solidFill>
                  <a:srgbClr val="FFFFFF"/>
                </a:solidFill>
                <a:prstDash val="solid"/>
              </a:ln>
            </c:spPr>
          </c:dPt>
          <c:dPt>
            <c:idx val="2"/>
            <c:bubble3D val="0"/>
            <c:spPr>
              <a:solidFill>
                <a:srgbClr val="808080"/>
              </a:solidFill>
              <a:ln w="25326">
                <a:solidFill>
                  <a:srgbClr val="FFFFFF"/>
                </a:solidFill>
                <a:prstDash val="solid"/>
              </a:ln>
            </c:spPr>
          </c:dPt>
          <c:dPt>
            <c:idx val="3"/>
            <c:bubble3D val="0"/>
            <c:spPr>
              <a:solidFill>
                <a:srgbClr val="8D9E83"/>
              </a:solidFill>
              <a:ln w="25326">
                <a:solidFill>
                  <a:srgbClr val="FFFFFF"/>
                </a:solidFill>
                <a:prstDash val="solid"/>
              </a:ln>
            </c:spPr>
          </c:dPt>
          <c:dPt>
            <c:idx val="4"/>
            <c:bubble3D val="0"/>
            <c:spPr>
              <a:solidFill>
                <a:srgbClr val="000000"/>
              </a:solidFill>
              <a:ln w="25326">
                <a:solidFill>
                  <a:srgbClr val="FFFFFF"/>
                </a:solidFill>
                <a:prstDash val="solid"/>
              </a:ln>
            </c:spPr>
          </c:dPt>
          <c:dPt>
            <c:idx val="5"/>
            <c:bubble3D val="0"/>
            <c:spPr>
              <a:solidFill>
                <a:schemeClr val="bg1">
                  <a:lumMod val="75000"/>
                </a:schemeClr>
              </a:solidFill>
              <a:ln w="25326">
                <a:solidFill>
                  <a:srgbClr val="FFFFFF"/>
                </a:solidFill>
                <a:prstDash val="solid"/>
              </a:ln>
            </c:spPr>
          </c:dPt>
          <c:dLbls>
            <c:dLbl>
              <c:idx val="0"/>
              <c:layout>
                <c:manualLayout>
                  <c:x val="6.5673807160085876E-2"/>
                  <c:y val="3.9518723525895895E-2"/>
                </c:manualLayout>
              </c:layout>
              <c:tx>
                <c:rich>
                  <a:bodyPr/>
                  <a:lstStyle/>
                  <a:p>
                    <a:r>
                      <a:rPr lang="en-US" dirty="0"/>
                      <a:t>BMBF
</a:t>
                    </a:r>
                    <a:r>
                      <a:rPr lang="en-US" dirty="0" smtClean="0"/>
                      <a:t>48.4 %</a:t>
                    </a:r>
                    <a:endParaRPr lang="en-US" dirty="0"/>
                  </a:p>
                </c:rich>
              </c:tx>
              <c:dLblPos val="bestFit"/>
              <c:showLegendKey val="0"/>
              <c:showVal val="0"/>
              <c:showCatName val="0"/>
              <c:showSerName val="0"/>
              <c:showPercent val="0"/>
              <c:showBubbleSize val="0"/>
            </c:dLbl>
            <c:dLbl>
              <c:idx val="1"/>
              <c:layout>
                <c:manualLayout>
                  <c:x val="-4.5615388199369937E-2"/>
                  <c:y val="-9.4908916088459236E-2"/>
                </c:manualLayout>
              </c:layout>
              <c:tx>
                <c:rich>
                  <a:bodyPr/>
                  <a:lstStyle/>
                  <a:p>
                    <a:r>
                      <a:rPr lang="en-US" dirty="0"/>
                      <a:t>AA
</a:t>
                    </a:r>
                    <a:r>
                      <a:rPr lang="en-US" dirty="0" smtClean="0"/>
                      <a:t>38.1 %</a:t>
                    </a:r>
                    <a:endParaRPr lang="en-US" dirty="0"/>
                  </a:p>
                </c:rich>
              </c:tx>
              <c:dLblPos val="bestFit"/>
              <c:showLegendKey val="0"/>
              <c:showVal val="0"/>
              <c:showCatName val="0"/>
              <c:showSerName val="0"/>
              <c:showPercent val="0"/>
              <c:showBubbleSize val="0"/>
            </c:dLbl>
            <c:dLbl>
              <c:idx val="2"/>
              <c:layout>
                <c:manualLayout>
                  <c:x val="-6.6171551041326937E-2"/>
                  <c:y val="-5.8500818585795589E-2"/>
                </c:manualLayout>
              </c:layout>
              <c:tx>
                <c:rich>
                  <a:bodyPr/>
                  <a:lstStyle/>
                  <a:p>
                    <a:r>
                      <a:rPr lang="en-US" dirty="0"/>
                      <a:t>BMZ
</a:t>
                    </a:r>
                    <a:r>
                      <a:rPr lang="en-US" dirty="0" smtClean="0"/>
                      <a:t>8.3 %</a:t>
                    </a:r>
                    <a:endParaRPr lang="en-US" dirty="0"/>
                  </a:p>
                </c:rich>
              </c:tx>
              <c:dLblPos val="bestFit"/>
              <c:showLegendKey val="0"/>
              <c:showVal val="0"/>
              <c:showCatName val="0"/>
              <c:showSerName val="0"/>
              <c:showPercent val="0"/>
              <c:showBubbleSize val="0"/>
            </c:dLbl>
            <c:dLbl>
              <c:idx val="3"/>
              <c:layout>
                <c:manualLayout>
                  <c:x val="-1.5493568538343267E-2"/>
                  <c:y val="-0.12658584756113406"/>
                </c:manualLayout>
              </c:layout>
              <c:tx>
                <c:rich>
                  <a:bodyPr/>
                  <a:lstStyle/>
                  <a:p>
                    <a:r>
                      <a:rPr lang="en-US" dirty="0" smtClean="0"/>
                      <a:t>BMU</a:t>
                    </a:r>
                    <a:r>
                      <a:rPr lang="en-US" dirty="0"/>
                      <a:t>
</a:t>
                    </a:r>
                    <a:r>
                      <a:rPr lang="en-US" dirty="0" smtClean="0"/>
                      <a:t>1.5 %</a:t>
                    </a:r>
                    <a:endParaRPr lang="en-US" dirty="0"/>
                  </a:p>
                </c:rich>
              </c:tx>
              <c:dLblPos val="bestFit"/>
              <c:showLegendKey val="0"/>
              <c:showVal val="0"/>
              <c:showCatName val="0"/>
              <c:showSerName val="0"/>
              <c:showPercent val="0"/>
              <c:showBubbleSize val="0"/>
            </c:dLbl>
            <c:dLbl>
              <c:idx val="4"/>
              <c:layout>
                <c:manualLayout>
                  <c:x val="9.2795401030037375E-2"/>
                  <c:y val="-0.14826745666692653"/>
                </c:manualLayout>
              </c:layout>
              <c:tx>
                <c:rich>
                  <a:bodyPr/>
                  <a:lstStyle/>
                  <a:p>
                    <a:r>
                      <a:rPr lang="en-US" dirty="0" smtClean="0"/>
                      <a:t>others</a:t>
                    </a:r>
                    <a:r>
                      <a:rPr lang="en-US" dirty="0"/>
                      <a:t>
</a:t>
                    </a:r>
                    <a:r>
                      <a:rPr lang="en-US" dirty="0" smtClean="0"/>
                      <a:t>3.7 %</a:t>
                    </a:r>
                    <a:endParaRPr lang="en-US" dirty="0"/>
                  </a:p>
                </c:rich>
              </c:tx>
              <c:dLblPos val="bestFit"/>
              <c:showLegendKey val="0"/>
              <c:showVal val="0"/>
              <c:showCatName val="0"/>
              <c:showSerName val="0"/>
              <c:showPercent val="0"/>
              <c:showBubbleSize val="0"/>
            </c:dLbl>
            <c:dLbl>
              <c:idx val="5"/>
              <c:layout>
                <c:manualLayout>
                  <c:x val="0.15839781520254892"/>
                  <c:y val="-9.2409240924092403E-2"/>
                </c:manualLayout>
              </c:layout>
              <c:tx>
                <c:rich>
                  <a:bodyPr/>
                  <a:lstStyle/>
                  <a:p>
                    <a:r>
                      <a:rPr lang="en-US" dirty="0" err="1" smtClean="0"/>
                      <a:t>andere</a:t>
                    </a:r>
                    <a:r>
                      <a:rPr lang="en-US" dirty="0"/>
                      <a:t>
</a:t>
                    </a:r>
                    <a:r>
                      <a:rPr lang="en-US" dirty="0" smtClean="0"/>
                      <a:t>4,0 %</a:t>
                    </a:r>
                    <a:endParaRPr lang="en-US" dirty="0"/>
                  </a:p>
                </c:rich>
              </c:tx>
              <c:dLblPos val="bestFit"/>
              <c:showLegendKey val="0"/>
              <c:showVal val="0"/>
              <c:showCatName val="0"/>
              <c:showSerName val="0"/>
              <c:showPercent val="0"/>
              <c:showBubbleSize val="0"/>
            </c:dLbl>
            <c:spPr>
              <a:noFill/>
              <a:ln w="25326">
                <a:noFill/>
              </a:ln>
            </c:spPr>
            <c:txPr>
              <a:bodyPr/>
              <a:lstStyle/>
              <a:p>
                <a:pPr algn="l">
                  <a:defRPr sz="1398" b="1" i="0" u="none" strike="noStrike" baseline="0">
                    <a:solidFill>
                      <a:schemeClr val="tx1"/>
                    </a:solidFill>
                    <a:latin typeface="Arial"/>
                    <a:ea typeface="Arial"/>
                    <a:cs typeface="Arial"/>
                  </a:defRPr>
                </a:pPr>
                <a:endParaRPr lang="de-DE"/>
              </a:p>
            </c:txPr>
            <c:dLblPos val="outEnd"/>
            <c:showLegendKey val="0"/>
            <c:showVal val="1"/>
            <c:showCatName val="1"/>
            <c:showSerName val="0"/>
            <c:showPercent val="0"/>
            <c:showBubbleSize val="0"/>
            <c:separator>
</c:separator>
            <c:showLeaderLines val="1"/>
            <c:leaderLines>
              <c:spPr>
                <a:ln w="25326">
                  <a:solidFill>
                    <a:srgbClr val="9C9C9C"/>
                  </a:solidFill>
                  <a:prstDash val="solid"/>
                </a:ln>
              </c:spPr>
            </c:leaderLines>
          </c:dLbls>
          <c:cat>
            <c:strRef>
              <c:f>Sheet1!$B$1:$F$1</c:f>
              <c:strCache>
                <c:ptCount val="5"/>
                <c:pt idx="0">
                  <c:v>BMBF</c:v>
                </c:pt>
                <c:pt idx="1">
                  <c:v>AA</c:v>
                </c:pt>
                <c:pt idx="2">
                  <c:v>BMZ</c:v>
                </c:pt>
                <c:pt idx="3">
                  <c:v>BMU</c:v>
                </c:pt>
                <c:pt idx="4">
                  <c:v>andere</c:v>
                </c:pt>
              </c:strCache>
            </c:strRef>
          </c:cat>
          <c:val>
            <c:numRef>
              <c:f>Sheet1!$B$2:$F$2</c:f>
              <c:numCache>
                <c:formatCode>General</c:formatCode>
                <c:ptCount val="5"/>
                <c:pt idx="0">
                  <c:v>48.4</c:v>
                </c:pt>
                <c:pt idx="1">
                  <c:v>38.1</c:v>
                </c:pt>
                <c:pt idx="2">
                  <c:v>8.3000000000000007</c:v>
                </c:pt>
                <c:pt idx="3">
                  <c:v>1.5</c:v>
                </c:pt>
                <c:pt idx="4">
                  <c:v>3.7</c:v>
                </c:pt>
              </c:numCache>
            </c:numRef>
          </c:val>
        </c:ser>
        <c:dLbls>
          <c:showLegendKey val="0"/>
          <c:showVal val="0"/>
          <c:showCatName val="0"/>
          <c:showSerName val="0"/>
          <c:showPercent val="0"/>
          <c:showBubbleSize val="0"/>
          <c:showLeaderLines val="1"/>
        </c:dLbls>
      </c:pie3DChart>
      <c:spPr>
        <a:noFill/>
        <a:ln w="25395">
          <a:noFill/>
        </a:ln>
      </c:spPr>
    </c:plotArea>
    <c:plotVisOnly val="1"/>
    <c:dispBlanksAs val="zero"/>
    <c:showDLblsOverMax val="0"/>
  </c:chart>
  <c:spPr>
    <a:noFill/>
    <a:ln>
      <a:noFill/>
    </a:ln>
  </c:spPr>
  <c:txPr>
    <a:bodyPr/>
    <a:lstStyle/>
    <a:p>
      <a:pPr>
        <a:defRPr sz="1748" b="1" i="0" u="none" strike="noStrike" baseline="0">
          <a:solidFill>
            <a:schemeClr val="tx1"/>
          </a:solidFill>
          <a:latin typeface="Arial"/>
          <a:ea typeface="Arial"/>
          <a:cs typeface="Aria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
          <c:y val="0.21806631844286792"/>
          <c:w val="0.85166703959028123"/>
          <c:h val="0.61848184818481844"/>
        </c:manualLayout>
      </c:layout>
      <c:pie3DChart>
        <c:varyColors val="1"/>
        <c:ser>
          <c:idx val="0"/>
          <c:order val="0"/>
          <c:tx>
            <c:strRef>
              <c:f>Sheet1!$A$2</c:f>
              <c:strCache>
                <c:ptCount val="1"/>
              </c:strCache>
            </c:strRef>
          </c:tx>
          <c:spPr>
            <a:solidFill>
              <a:srgbClr val="373737"/>
            </a:solidFill>
            <a:ln w="37908">
              <a:solidFill>
                <a:srgbClr val="FFFFFF"/>
              </a:solidFill>
              <a:prstDash val="solid"/>
            </a:ln>
          </c:spPr>
          <c:explosion val="10"/>
          <c:dPt>
            <c:idx val="0"/>
            <c:bubble3D val="0"/>
            <c:spPr>
              <a:solidFill>
                <a:srgbClr val="00693C"/>
              </a:solidFill>
              <a:ln w="37908">
                <a:solidFill>
                  <a:srgbClr val="FFFFFF"/>
                </a:solidFill>
                <a:prstDash val="solid"/>
              </a:ln>
            </c:spPr>
          </c:dPt>
          <c:dPt>
            <c:idx val="1"/>
            <c:bubble3D val="0"/>
            <c:spPr>
              <a:solidFill>
                <a:srgbClr val="E37823"/>
              </a:solidFill>
              <a:ln w="37908">
                <a:solidFill>
                  <a:srgbClr val="FFFFFF"/>
                </a:solidFill>
                <a:prstDash val="solid"/>
              </a:ln>
            </c:spPr>
          </c:dPt>
          <c:dPt>
            <c:idx val="2"/>
            <c:bubble3D val="0"/>
            <c:spPr>
              <a:solidFill>
                <a:srgbClr val="808080"/>
              </a:solidFill>
              <a:ln w="37908">
                <a:solidFill>
                  <a:srgbClr val="FFFFFF"/>
                </a:solidFill>
                <a:prstDash val="solid"/>
              </a:ln>
            </c:spPr>
          </c:dPt>
          <c:dPt>
            <c:idx val="3"/>
            <c:bubble3D val="0"/>
            <c:spPr>
              <a:solidFill>
                <a:srgbClr val="8D9E83"/>
              </a:solidFill>
              <a:ln w="37908">
                <a:solidFill>
                  <a:srgbClr val="FFFFFF"/>
                </a:solidFill>
                <a:prstDash val="solid"/>
              </a:ln>
            </c:spPr>
          </c:dPt>
          <c:dPt>
            <c:idx val="4"/>
            <c:bubble3D val="0"/>
            <c:spPr>
              <a:solidFill>
                <a:srgbClr val="000000"/>
              </a:solidFill>
              <a:ln w="37908">
                <a:solidFill>
                  <a:srgbClr val="FFFFFF"/>
                </a:solidFill>
                <a:prstDash val="solid"/>
              </a:ln>
            </c:spPr>
          </c:dPt>
          <c:dPt>
            <c:idx val="5"/>
            <c:bubble3D val="0"/>
            <c:spPr>
              <a:solidFill>
                <a:schemeClr val="bg2"/>
              </a:solidFill>
              <a:ln w="37908">
                <a:solidFill>
                  <a:srgbClr val="FFFFFF"/>
                </a:solidFill>
                <a:prstDash val="solid"/>
              </a:ln>
            </c:spPr>
          </c:dPt>
          <c:dPt>
            <c:idx val="6"/>
            <c:bubble3D val="0"/>
            <c:spPr>
              <a:pattFill prst="ltUpDiag">
                <a:fgClr>
                  <a:srgbClr xmlns:mc="http://schemas.openxmlformats.org/markup-compatibility/2006" xmlns:a14="http://schemas.microsoft.com/office/drawing/2010/main" val="FFFFFF" mc:Ignorable="a14" a14:legacySpreadsheetColorIndex="63"/>
                </a:fgClr>
                <a:bgClr>
                  <a:srgbClr xmlns:mc="http://schemas.openxmlformats.org/markup-compatibility/2006" xmlns:a14="http://schemas.microsoft.com/office/drawing/2010/main" val="8D9E83" mc:Ignorable="a14" a14:legacySpreadsheetColorIndex="59"/>
                </a:bgClr>
              </a:pattFill>
              <a:ln w="37908">
                <a:solidFill>
                  <a:srgbClr val="FFFFFF"/>
                </a:solidFill>
                <a:prstDash val="solid"/>
              </a:ln>
            </c:spPr>
          </c:dPt>
          <c:cat>
            <c:strRef>
              <c:f>Sheet1!$B$1:$H$1</c:f>
              <c:strCache>
                <c:ptCount val="7"/>
                <c:pt idx="0">
                  <c:v>Europa</c:v>
                </c:pt>
                <c:pt idx="1">
                  <c:v>Asien</c:v>
                </c:pt>
                <c:pt idx="2">
                  <c:v>NA</c:v>
                </c:pt>
                <c:pt idx="3">
                  <c:v>MSA</c:v>
                </c:pt>
                <c:pt idx="4">
                  <c:v>NaMiONA</c:v>
                </c:pt>
                <c:pt idx="5">
                  <c:v>Afrika Sub</c:v>
                </c:pt>
                <c:pt idx="6">
                  <c:v>Australien</c:v>
                </c:pt>
              </c:strCache>
            </c:strRef>
          </c:cat>
          <c:val>
            <c:numRef>
              <c:f>Sheet1!$B$2:$H$2</c:f>
              <c:numCache>
                <c:formatCode>General</c:formatCode>
                <c:ptCount val="7"/>
                <c:pt idx="0">
                  <c:v>35</c:v>
                </c:pt>
                <c:pt idx="1">
                  <c:v>27</c:v>
                </c:pt>
                <c:pt idx="2">
                  <c:v>14</c:v>
                </c:pt>
                <c:pt idx="3">
                  <c:v>9</c:v>
                </c:pt>
                <c:pt idx="4">
                  <c:v>6</c:v>
                </c:pt>
                <c:pt idx="5">
                  <c:v>4</c:v>
                </c:pt>
                <c:pt idx="6">
                  <c:v>4</c:v>
                </c:pt>
              </c:numCache>
            </c:numRef>
          </c:val>
        </c:ser>
        <c:dLbls>
          <c:showLegendKey val="0"/>
          <c:showVal val="0"/>
          <c:showCatName val="0"/>
          <c:showSerName val="0"/>
          <c:showPercent val="0"/>
          <c:showBubbleSize val="0"/>
          <c:showLeaderLines val="1"/>
        </c:dLbls>
      </c:pie3DChart>
      <c:spPr>
        <a:noFill/>
        <a:ln w="25384">
          <a:noFill/>
        </a:ln>
      </c:spPr>
    </c:plotArea>
    <c:plotVisOnly val="1"/>
    <c:dispBlanksAs val="zero"/>
    <c:showDLblsOverMax val="0"/>
  </c:chart>
  <c:spPr>
    <a:noFill/>
    <a:ln>
      <a:noFill/>
    </a:ln>
  </c:spPr>
  <c:txPr>
    <a:bodyPr/>
    <a:lstStyle/>
    <a:p>
      <a:pPr>
        <a:defRPr sz="1739" b="1" i="0" u="none" strike="noStrike" baseline="0">
          <a:solidFill>
            <a:schemeClr val="tx1"/>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
          <c:y val="0.24444444444444444"/>
          <c:w val="0.8041620104724051"/>
          <c:h val="0.57804656843637114"/>
        </c:manualLayout>
      </c:layout>
      <c:pie3DChart>
        <c:varyColors val="1"/>
        <c:ser>
          <c:idx val="0"/>
          <c:order val="0"/>
          <c:tx>
            <c:strRef>
              <c:f>Sheet1!$A$2</c:f>
              <c:strCache>
                <c:ptCount val="1"/>
              </c:strCache>
            </c:strRef>
          </c:tx>
          <c:spPr>
            <a:solidFill>
              <a:srgbClr val="373737"/>
            </a:solidFill>
            <a:ln w="41251">
              <a:solidFill>
                <a:srgbClr val="FFFFFF"/>
              </a:solidFill>
            </a:ln>
          </c:spPr>
          <c:explosion val="8"/>
          <c:dPt>
            <c:idx val="0"/>
            <c:bubble3D val="0"/>
            <c:spPr>
              <a:solidFill>
                <a:srgbClr val="00693C"/>
              </a:solidFill>
              <a:ln w="41251">
                <a:solidFill>
                  <a:srgbClr val="FFFFFF"/>
                </a:solidFill>
              </a:ln>
            </c:spPr>
          </c:dPt>
          <c:dPt>
            <c:idx val="1"/>
            <c:bubble3D val="0"/>
            <c:spPr>
              <a:solidFill>
                <a:srgbClr val="E37823"/>
              </a:solidFill>
              <a:ln w="41251">
                <a:solidFill>
                  <a:srgbClr val="FFFFFF"/>
                </a:solidFill>
              </a:ln>
            </c:spPr>
          </c:dPt>
          <c:dPt>
            <c:idx val="2"/>
            <c:bubble3D val="0"/>
            <c:spPr>
              <a:solidFill>
                <a:srgbClr val="808080"/>
              </a:solidFill>
              <a:ln w="41251">
                <a:solidFill>
                  <a:srgbClr val="FFFFFF"/>
                </a:solidFill>
              </a:ln>
            </c:spPr>
          </c:dPt>
          <c:dPt>
            <c:idx val="3"/>
            <c:bubble3D val="0"/>
          </c:dPt>
          <c:cat>
            <c:strRef>
              <c:f>Sheet1!$B$1:$E$1</c:f>
              <c:strCache>
                <c:ptCount val="4"/>
                <c:pt idx="0">
                  <c:v>Naturwissenschaften</c:v>
                </c:pt>
                <c:pt idx="1">
                  <c:v>Geistes- und Sozialwissenschaften</c:v>
                </c:pt>
                <c:pt idx="2">
                  <c:v>Lebenswissenschaften</c:v>
                </c:pt>
                <c:pt idx="3">
                  <c:v>Ingenieurwissenschaften</c:v>
                </c:pt>
              </c:strCache>
            </c:strRef>
          </c:cat>
          <c:val>
            <c:numRef>
              <c:f>Sheet1!$B$2:$E$2</c:f>
              <c:numCache>
                <c:formatCode>General</c:formatCode>
                <c:ptCount val="4"/>
                <c:pt idx="0">
                  <c:v>40</c:v>
                </c:pt>
                <c:pt idx="1">
                  <c:v>25</c:v>
                </c:pt>
                <c:pt idx="2">
                  <c:v>21</c:v>
                </c:pt>
                <c:pt idx="3">
                  <c:v>15</c:v>
                </c:pt>
              </c:numCache>
            </c:numRef>
          </c:val>
        </c:ser>
        <c:dLbls>
          <c:showLegendKey val="0"/>
          <c:showVal val="0"/>
          <c:showCatName val="0"/>
          <c:showSerName val="0"/>
          <c:showPercent val="0"/>
          <c:showBubbleSize val="0"/>
          <c:showLeaderLines val="1"/>
        </c:dLbls>
      </c:pie3DChart>
      <c:spPr>
        <a:noFill/>
        <a:ln w="25396">
          <a:noFill/>
        </a:ln>
      </c:spPr>
    </c:plotArea>
    <c:plotVisOnly val="1"/>
    <c:dispBlanksAs val="zero"/>
    <c:showDLblsOverMax val="0"/>
  </c:chart>
  <c:spPr>
    <a:noFill/>
    <a:ln>
      <a:noFill/>
    </a:ln>
  </c:spPr>
  <c:txPr>
    <a:bodyPr/>
    <a:lstStyle/>
    <a:p>
      <a:pPr>
        <a:defRPr sz="1748" b="1" i="0" u="none" strike="noStrike" baseline="0">
          <a:solidFill>
            <a:schemeClr val="tx1"/>
          </a:solidFill>
          <a:latin typeface="Arial"/>
          <a:ea typeface="Arial"/>
          <a:cs typeface="Aria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defRPr>
                <a:latin typeface="Arial" charset="0"/>
                <a:cs typeface="Arial" charset="0"/>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defRPr>
                <a:latin typeface="Arial" charset="0"/>
                <a:cs typeface="Arial" charset="0"/>
              </a:defRPr>
            </a:lvl1pPr>
          </a:lstStyle>
          <a:p>
            <a:pPr>
              <a:defRPr/>
            </a:pPr>
            <a:endParaRPr lang="de-DE"/>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defRPr>
                <a:latin typeface="Arial" charset="0"/>
                <a:cs typeface="Arial" charset="0"/>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defRPr>
                <a:latin typeface="Arial" charset="0"/>
                <a:cs typeface="Arial" charset="0"/>
              </a:defRPr>
            </a:lvl1pPr>
          </a:lstStyle>
          <a:p>
            <a:pPr>
              <a:defRPr/>
            </a:pPr>
            <a:fld id="{100D164D-1041-4B91-B82E-05860EE30C4D}" type="slidenum">
              <a:rPr lang="de-DE"/>
              <a:pPr>
                <a:defRPr/>
              </a:pPr>
              <a:t>‹Nr.›</a:t>
            </a:fld>
            <a:endParaRPr lang="de-DE"/>
          </a:p>
        </p:txBody>
      </p:sp>
    </p:spTree>
    <p:extLst>
      <p:ext uri="{BB962C8B-B14F-4D97-AF65-F5344CB8AC3E}">
        <p14:creationId xmlns:p14="http://schemas.microsoft.com/office/powerpoint/2010/main" val="1059149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01ECDCE3-9948-4B74-B075-1ECEBE7A5728}" type="slidenum">
              <a:rPr lang="de-DE" altLang="de-DE" smtClean="0"/>
              <a:pPr eaLnBrk="1" hangingPunct="1"/>
              <a:t>1</a:t>
            </a:fld>
            <a:endParaRPr lang="de-DE" altLang="de-DE" smtClean="0"/>
          </a:p>
        </p:txBody>
      </p:sp>
      <p:sp>
        <p:nvSpPr>
          <p:cNvPr id="4608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529881AF-9C9E-4F45-A7BF-052123513223}" type="slidenum">
              <a:rPr lang="de-DE" altLang="de-DE"/>
              <a:pPr algn="r" eaLnBrk="1" hangingPunct="1">
                <a:spcBef>
                  <a:spcPct val="0"/>
                </a:spcBef>
                <a:buClrTx/>
              </a:pPr>
              <a:t>1</a:t>
            </a:fld>
            <a:endParaRPr lang="de-DE" altLang="de-DE"/>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p:spPr>
        <p:txBody>
          <a:bodyPr/>
          <a:lstStyle/>
          <a:p>
            <a:pPr algn="just" eaLnBrk="1" hangingPunct="1"/>
            <a:r>
              <a:rPr lang="en-GB" altLang="de-DE" sz="1000" smtClean="0"/>
              <a:t>At this point, the presenter should declare and explain his/her relationship to the Foundation. If the presenter is not a member of staff, he or she should make clear why the Foundation’s work is so important to him/her that he/she is presenting the work of the Foundation. </a:t>
            </a:r>
          </a:p>
          <a:p>
            <a:pPr algn="just" eaLnBrk="1" hangingPunct="1"/>
            <a:endParaRPr lang="en-GB" altLang="de-DE" sz="1000" smtClean="0"/>
          </a:p>
          <a:p>
            <a:pPr algn="just" eaLnBrk="1" hangingPunct="1"/>
            <a:r>
              <a:rPr lang="en-GB" altLang="de-DE" sz="1000" smtClean="0"/>
              <a:t>At the same time, it should be made clear at this point that, not being a member of staff, the presenter cannot answer every question in detail. He/she cannot definitively confirm whether someone is really suitable for a specific sponsorship programme. Nor can he/she agree to award funding. It is important to point out that the listeners can find all the details on the Alexander von Humboldt Foundation’s website and are welcome to get in touch with the Foundation at any time. The contact details are given at the end of the presentation.</a:t>
            </a:r>
          </a:p>
          <a:p>
            <a:pPr eaLnBrk="1" hangingPunct="1"/>
            <a:endParaRPr lang="de-DE" altLang="de-DE"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A844C0B3-B77E-4A8F-AE8E-884E52C41E83}" type="slidenum">
              <a:rPr lang="de-DE" altLang="de-DE" smtClean="0"/>
              <a:pPr eaLnBrk="1" hangingPunct="1"/>
              <a:t>10</a:t>
            </a:fld>
            <a:endParaRPr lang="de-DE" altLang="de-DE" smtClean="0"/>
          </a:p>
        </p:txBody>
      </p:sp>
      <p:sp>
        <p:nvSpPr>
          <p:cNvPr id="55299"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4C5A2003-0254-4AEB-AFEF-4E39301F3C93}" type="slidenum">
              <a:rPr lang="de-DE" altLang="de-DE"/>
              <a:pPr algn="r" eaLnBrk="1" hangingPunct="1">
                <a:spcBef>
                  <a:spcPct val="0"/>
                </a:spcBef>
                <a:buClrTx/>
              </a:pPr>
              <a:t>10</a:t>
            </a:fld>
            <a:endParaRPr lang="de-DE" altLang="de-DE"/>
          </a:p>
        </p:txBody>
      </p:sp>
      <p:sp>
        <p:nvSpPr>
          <p:cNvPr id="55300"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EA83D44B-2E2A-4C85-9966-4110E88761F8}" type="slidenum">
              <a:rPr lang="de-DE" altLang="de-DE">
                <a:latin typeface="Wingdings" pitchFamily="2" charset="2"/>
              </a:rPr>
              <a:pPr algn="r" eaLnBrk="1" hangingPunct="1">
                <a:spcBef>
                  <a:spcPct val="0"/>
                </a:spcBef>
                <a:buClrTx/>
              </a:pPr>
              <a:t>10</a:t>
            </a:fld>
            <a:endParaRPr lang="de-DE" altLang="de-DE">
              <a:latin typeface="Wingdings" pitchFamily="2" charset="2"/>
            </a:endParaRPr>
          </a:p>
        </p:txBody>
      </p:sp>
      <p:sp>
        <p:nvSpPr>
          <p:cNvPr id="55301" name="Rectangle 2"/>
          <p:cNvSpPr>
            <a:spLocks noGrp="1" noRot="1" noChangeAspect="1" noChangeArrowheads="1" noTextEdit="1"/>
          </p:cNvSpPr>
          <p:nvPr>
            <p:ph type="sldImg"/>
          </p:nvPr>
        </p:nvSpPr>
        <p:spPr>
          <a:xfrm>
            <a:off x="836613" y="455613"/>
            <a:ext cx="5186362" cy="3889375"/>
          </a:xfrm>
          <a:ln/>
        </p:spPr>
      </p:sp>
      <p:sp>
        <p:nvSpPr>
          <p:cNvPr id="55302"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dirty="0" smtClean="0"/>
              <a:t>The spectrum of work at </a:t>
            </a:r>
            <a:r>
              <a:rPr lang="en-GB" altLang="de-DE" sz="1000" b="1" dirty="0" smtClean="0"/>
              <a:t>universities</a:t>
            </a:r>
            <a:r>
              <a:rPr lang="en-GB" altLang="de-DE" sz="1000" dirty="0" smtClean="0"/>
              <a:t> includes basic research, applied research as well as development. Currently, more than 100 universities in Germany are particularly strong in research. </a:t>
            </a:r>
            <a:br>
              <a:rPr lang="en-GB" altLang="de-DE" sz="1000" dirty="0" smtClean="0"/>
            </a:br>
            <a:r>
              <a:rPr lang="en-GB" altLang="de-DE" sz="1000" dirty="0" smtClean="0"/>
              <a:t>(Universities in Germany</a:t>
            </a:r>
            <a:r>
              <a:rPr lang="en-GB" altLang="de-DE" sz="1000" smtClean="0"/>
              <a:t>: more </a:t>
            </a:r>
            <a:r>
              <a:rPr lang="en-GB" altLang="de-DE" sz="1000" dirty="0" smtClean="0"/>
              <a:t>than 100 universities with the right to award doctorates which are particularly strong in research.) </a:t>
            </a:r>
          </a:p>
          <a:p>
            <a:pPr algn="just" eaLnBrk="1" hangingPunct="1"/>
            <a:endParaRPr lang="en-GB" altLang="de-DE" sz="1000" dirty="0" smtClean="0"/>
          </a:p>
          <a:p>
            <a:pPr algn="just" eaLnBrk="1" hangingPunct="1"/>
            <a:r>
              <a:rPr lang="en-GB" altLang="de-DE" sz="1000" dirty="0" smtClean="0"/>
              <a:t>Basic research is conducted at 86 institutes in the </a:t>
            </a:r>
            <a:r>
              <a:rPr lang="en-GB" altLang="de-DE" sz="1000" b="1" dirty="0" smtClean="0"/>
              <a:t>Max Planck Society</a:t>
            </a:r>
            <a:r>
              <a:rPr lang="en-GB" altLang="de-DE" sz="1000" dirty="0" smtClean="0"/>
              <a:t>, especially in science and bioscience, but also in the humanities and social sciences.</a:t>
            </a:r>
          </a:p>
          <a:p>
            <a:pPr algn="just" eaLnBrk="1" hangingPunct="1"/>
            <a:endParaRPr lang="en-GB" altLang="de-DE" sz="1000" dirty="0" smtClean="0"/>
          </a:p>
          <a:p>
            <a:pPr algn="just" eaLnBrk="1" hangingPunct="1"/>
            <a:r>
              <a:rPr lang="en-GB" altLang="de-DE" sz="1000" dirty="0" smtClean="0"/>
              <a:t>The </a:t>
            </a:r>
            <a:r>
              <a:rPr lang="en-GB" altLang="de-DE" sz="1000" b="1" dirty="0" err="1" smtClean="0"/>
              <a:t>Fraunhofer</a:t>
            </a:r>
            <a:r>
              <a:rPr lang="en-GB" altLang="de-DE" sz="1000" b="1" dirty="0" smtClean="0"/>
              <a:t> </a:t>
            </a:r>
            <a:r>
              <a:rPr lang="en-GB" altLang="de-DE" sz="1000" b="1" dirty="0" err="1" smtClean="0"/>
              <a:t>Gesellschaft</a:t>
            </a:r>
            <a:r>
              <a:rPr lang="en-GB" altLang="de-DE" sz="1000" dirty="0" smtClean="0"/>
              <a:t> undertakes applied research. Its contract partners and clients are companies in the manufacturing and service industries, as well as public bodies. It has 69 </a:t>
            </a:r>
            <a:r>
              <a:rPr lang="en-GB" altLang="de-DE" sz="1000" dirty="0" err="1" smtClean="0"/>
              <a:t>Fraunhofer</a:t>
            </a:r>
            <a:r>
              <a:rPr lang="en-GB" altLang="de-DE" sz="1000" dirty="0" smtClean="0"/>
              <a:t> Institutes all over Germany.</a:t>
            </a:r>
          </a:p>
          <a:p>
            <a:pPr algn="just" eaLnBrk="1" hangingPunct="1"/>
            <a:endParaRPr lang="en-GB" altLang="de-DE" sz="1000" dirty="0" smtClean="0"/>
          </a:p>
          <a:p>
            <a:pPr eaLnBrk="1" hangingPunct="1"/>
            <a:r>
              <a:rPr lang="en-GB" altLang="de-DE" sz="1000" dirty="0" smtClean="0"/>
              <a:t>The 19 large-scale technical-scientific and biomedical research centres that have joined together in the </a:t>
            </a:r>
            <a:r>
              <a:rPr lang="en-GB" altLang="de-DE" sz="1000" b="1" dirty="0" smtClean="0"/>
              <a:t>Hermann von Helmholtz Association of German Research Centres </a:t>
            </a:r>
            <a:r>
              <a:rPr lang="en-GB" altLang="de-DE" sz="1000" dirty="0" smtClean="0"/>
              <a:t>are a significant part of the research landscape of Germany. </a:t>
            </a:r>
            <a:r>
              <a:rPr lang="en-GB" altLang="de-DE" sz="1000" dirty="0" smtClean="0">
                <a:solidFill>
                  <a:srgbClr val="000000"/>
                </a:solidFill>
              </a:rPr>
              <a:t> </a:t>
            </a:r>
          </a:p>
          <a:p>
            <a:pPr eaLnBrk="1" hangingPunct="1"/>
            <a:endParaRPr lang="en-GB" altLang="de-DE" sz="1000" dirty="0" smtClean="0">
              <a:solidFill>
                <a:srgbClr val="000000"/>
              </a:solidFill>
            </a:endParaRPr>
          </a:p>
          <a:p>
            <a:pPr eaLnBrk="1" hangingPunct="1"/>
            <a:r>
              <a:rPr lang="en-GB" altLang="de-DE" sz="1000" dirty="0" smtClean="0">
                <a:solidFill>
                  <a:srgbClr val="000000"/>
                </a:solidFill>
              </a:rPr>
              <a:t>96 research institutes and service facilities for research in Germany have amalgamated under the umbrella of the </a:t>
            </a:r>
            <a:r>
              <a:rPr lang="en-GB" altLang="de-DE" sz="1000" b="1" dirty="0" smtClean="0">
                <a:solidFill>
                  <a:srgbClr val="000000"/>
                </a:solidFill>
              </a:rPr>
              <a:t>Leibniz Association</a:t>
            </a:r>
            <a:r>
              <a:rPr lang="en-GB" altLang="de-DE" sz="1000" dirty="0" smtClean="0"/>
              <a:t>. The concrete spectrum of tasks ranges from natural science, engineering and environmental science via economics, social and spatial sciences to the humanities. </a:t>
            </a:r>
            <a:endParaRPr lang="en-GB" altLang="de-DE" dirty="0" smtClean="0">
              <a:latin typeface="Times New Roman" pitchFamily="18" charset="0"/>
            </a:endParaRPr>
          </a:p>
          <a:p>
            <a:pPr algn="just" eaLnBrk="1" hangingPunct="1"/>
            <a:endParaRPr lang="en-GB" altLang="de-DE"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182CFBF9-676D-4637-ADD5-D7C8D897F9E8}" type="slidenum">
              <a:rPr lang="de-DE" altLang="de-DE" smtClean="0"/>
              <a:pPr eaLnBrk="1" hangingPunct="1"/>
              <a:t>11</a:t>
            </a:fld>
            <a:endParaRPr lang="de-DE" altLang="de-DE" smtClean="0"/>
          </a:p>
        </p:txBody>
      </p:sp>
      <p:sp>
        <p:nvSpPr>
          <p:cNvPr id="5632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0AD3FE30-4B49-455C-875E-A2C130836113}" type="slidenum">
              <a:rPr lang="de-DE" altLang="de-DE"/>
              <a:pPr algn="r" eaLnBrk="1" hangingPunct="1">
                <a:spcBef>
                  <a:spcPct val="0"/>
                </a:spcBef>
                <a:buClrTx/>
              </a:pPr>
              <a:t>11</a:t>
            </a:fld>
            <a:endParaRPr lang="de-DE" altLang="de-DE"/>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pPr eaLnBrk="1" hangingPunct="1"/>
            <a:r>
              <a:rPr lang="en-GB" altLang="de-DE" sz="1000" smtClean="0"/>
              <a:t>The Alexander von Humboldt Foundation sponsors top-flight academics from abroad by granting research fellowships and research awards for research stays in Germany. It also offers exceptionally qualified academics from Germany the opportunity to carry out a research project anywhere in the world with a member of the Humboldt Network.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1411EAB9-3D9D-4BCD-A440-93FC61A46FB3}" type="slidenum">
              <a:rPr lang="de-DE" altLang="de-DE" smtClean="0"/>
              <a:pPr eaLnBrk="1" hangingPunct="1"/>
              <a:t>12</a:t>
            </a:fld>
            <a:endParaRPr lang="de-DE" altLang="de-DE" smtClean="0"/>
          </a:p>
        </p:txBody>
      </p:sp>
      <p:sp>
        <p:nvSpPr>
          <p:cNvPr id="5734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B81CC5C7-9679-44FA-957E-1686D2240C2D}" type="slidenum">
              <a:rPr lang="de-DE" altLang="de-DE"/>
              <a:pPr algn="r" eaLnBrk="1" hangingPunct="1">
                <a:spcBef>
                  <a:spcPct val="0"/>
                </a:spcBef>
                <a:buClrTx/>
              </a:pPr>
              <a:t>12</a:t>
            </a:fld>
            <a:endParaRPr lang="de-DE" altLang="de-DE"/>
          </a:p>
        </p:txBody>
      </p:sp>
      <p:sp>
        <p:nvSpPr>
          <p:cNvPr id="57348"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AC2499ED-97B5-40FB-9213-16A95F9ABDE9}" type="slidenum">
              <a:rPr lang="de-DE" altLang="de-DE">
                <a:latin typeface="Wingdings" pitchFamily="2" charset="2"/>
              </a:rPr>
              <a:pPr algn="r" eaLnBrk="1" hangingPunct="1">
                <a:spcBef>
                  <a:spcPct val="0"/>
                </a:spcBef>
                <a:buClrTx/>
              </a:pPr>
              <a:t>12</a:t>
            </a:fld>
            <a:endParaRPr lang="de-DE" altLang="de-DE">
              <a:latin typeface="Wingdings" pitchFamily="2" charset="2"/>
            </a:endParaRPr>
          </a:p>
        </p:txBody>
      </p:sp>
      <p:sp>
        <p:nvSpPr>
          <p:cNvPr id="57349" name="Rectangle 2"/>
          <p:cNvSpPr>
            <a:spLocks noGrp="1" noRot="1" noChangeAspect="1" noChangeArrowheads="1" noTextEdit="1"/>
          </p:cNvSpPr>
          <p:nvPr>
            <p:ph type="sldImg"/>
          </p:nvPr>
        </p:nvSpPr>
        <p:spPr>
          <a:xfrm>
            <a:off x="836613" y="455613"/>
            <a:ext cx="5186362" cy="3889375"/>
          </a:xfrm>
          <a:ln/>
        </p:spPr>
      </p:sp>
      <p:sp>
        <p:nvSpPr>
          <p:cNvPr id="57350"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smtClean="0"/>
              <a:t>The Alexander von Humboldt Foundation sponsors academic cooperation amongst excellent foreign and German academics. Annually, it grants more than 700 research fellowships and research awards that enjoy an outstanding reputation across the globe. </a:t>
            </a:r>
          </a:p>
          <a:p>
            <a:pPr eaLnBrk="1" hangingPunct="1"/>
            <a:r>
              <a:rPr lang="en-GB" altLang="de-DE" sz="1000" smtClean="0"/>
              <a:t>The Foundation‘s research fellowships and awards provide funding to suit every career situation – from young postdoctoral researchers at the beginning of their research careers to experienced researchers or world leaders in their research area.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3DCE664A-18CE-477E-96E6-6CC9415B552B}" type="slidenum">
              <a:rPr lang="de-DE" altLang="de-DE" smtClean="0"/>
              <a:pPr eaLnBrk="1" hangingPunct="1"/>
              <a:t>13</a:t>
            </a:fld>
            <a:endParaRPr lang="de-DE" altLang="de-DE" smtClean="0"/>
          </a:p>
        </p:txBody>
      </p:sp>
      <p:sp>
        <p:nvSpPr>
          <p:cNvPr id="5837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950F1637-5AD7-42CD-8E18-240FA658F1A6}" type="slidenum">
              <a:rPr lang="de-DE" altLang="de-DE"/>
              <a:pPr algn="r" eaLnBrk="1" hangingPunct="1">
                <a:spcBef>
                  <a:spcPct val="0"/>
                </a:spcBef>
                <a:buClrTx/>
              </a:pPr>
              <a:t>13</a:t>
            </a:fld>
            <a:endParaRPr lang="de-DE" altLang="de-DE"/>
          </a:p>
        </p:txBody>
      </p:sp>
      <p:sp>
        <p:nvSpPr>
          <p:cNvPr id="58372"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71887E5D-34A5-489B-91F5-7EC26DD85A29}" type="slidenum">
              <a:rPr lang="de-DE" altLang="de-DE">
                <a:latin typeface="Wingdings" pitchFamily="2" charset="2"/>
              </a:rPr>
              <a:pPr algn="r" eaLnBrk="1" hangingPunct="1">
                <a:spcBef>
                  <a:spcPct val="0"/>
                </a:spcBef>
                <a:buClrTx/>
              </a:pPr>
              <a:t>13</a:t>
            </a:fld>
            <a:endParaRPr lang="de-DE" altLang="de-DE">
              <a:latin typeface="Wingdings" pitchFamily="2" charset="2"/>
            </a:endParaRPr>
          </a:p>
        </p:txBody>
      </p:sp>
      <p:sp>
        <p:nvSpPr>
          <p:cNvPr id="58373" name="Rectangle 2"/>
          <p:cNvSpPr>
            <a:spLocks noGrp="1" noRot="1" noChangeAspect="1" noChangeArrowheads="1" noTextEdit="1"/>
          </p:cNvSpPr>
          <p:nvPr>
            <p:ph type="sldImg"/>
          </p:nvPr>
        </p:nvSpPr>
        <p:spPr>
          <a:xfrm>
            <a:off x="836613" y="455613"/>
            <a:ext cx="5186362" cy="3889375"/>
          </a:xfrm>
          <a:ln/>
        </p:spPr>
      </p:sp>
      <p:sp>
        <p:nvSpPr>
          <p:cNvPr id="58374"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smtClean="0"/>
              <a:t>The Alexander von Humboldt Foundation sponsors:</a:t>
            </a:r>
          </a:p>
          <a:p>
            <a:pPr eaLnBrk="1" hangingPunct="1">
              <a:buFontTx/>
              <a:buChar char="-"/>
            </a:pPr>
            <a:r>
              <a:rPr lang="en-GB" altLang="de-DE" sz="1000" smtClean="0"/>
              <a:t> academics at different career stages, usually after completion of a doctorate </a:t>
            </a:r>
          </a:p>
          <a:p>
            <a:pPr eaLnBrk="1" hangingPunct="1">
              <a:buFontTx/>
              <a:buChar char="-"/>
            </a:pPr>
            <a:r>
              <a:rPr lang="en-GB" altLang="de-DE" sz="1000" smtClean="0"/>
              <a:t> academics from abroad who wish to conduct research in Germany</a:t>
            </a:r>
          </a:p>
          <a:p>
            <a:pPr eaLnBrk="1" hangingPunct="1">
              <a:buFontTx/>
              <a:buChar char="-"/>
            </a:pPr>
            <a:r>
              <a:rPr lang="en-GB" altLang="de-DE" sz="1000" smtClean="0"/>
              <a:t> academics from Germany who wish to conduct research abroad</a:t>
            </a:r>
          </a:p>
          <a:p>
            <a:pPr eaLnBrk="1" hangingPunct="1"/>
            <a:endParaRPr lang="en-GB" altLang="de-DE" sz="1000" smtClean="0"/>
          </a:p>
          <a:p>
            <a:pPr eaLnBrk="1" hangingPunct="1"/>
            <a:r>
              <a:rPr lang="de-DE" altLang="de-DE" sz="1000" smtClean="0"/>
              <a:t>(Gestaltungsvorschlag: Programme, die für das spezifische Publikum nicht interessant/relevant sind, können in grauer Schriftfarbe dargestellt werden.)</a:t>
            </a:r>
          </a:p>
          <a:p>
            <a:pPr eaLnBrk="1" hangingPunct="1"/>
            <a:endParaRPr lang="en-GB" altLang="de-DE"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30E2AE0E-F15A-472A-97E5-9A176872CEEB}" type="slidenum">
              <a:rPr lang="de-DE" altLang="de-DE" smtClean="0"/>
              <a:pPr eaLnBrk="1" hangingPunct="1"/>
              <a:t>14</a:t>
            </a:fld>
            <a:endParaRPr lang="de-DE" altLang="de-DE" smtClean="0"/>
          </a:p>
        </p:txBody>
      </p:sp>
      <p:sp>
        <p:nvSpPr>
          <p:cNvPr id="5939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5C883040-152D-4016-BED7-273ADD3E9475}" type="slidenum">
              <a:rPr lang="de-DE" altLang="de-DE"/>
              <a:pPr algn="r" eaLnBrk="1" hangingPunct="1">
                <a:spcBef>
                  <a:spcPct val="0"/>
                </a:spcBef>
                <a:buClrTx/>
              </a:pPr>
              <a:t>14</a:t>
            </a:fld>
            <a:endParaRPr lang="de-DE" altLang="de-DE"/>
          </a:p>
        </p:txBody>
      </p:sp>
      <p:sp>
        <p:nvSpPr>
          <p:cNvPr id="59396"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50D8B4D3-B4D5-4570-841E-23E0716ABA6F}" type="slidenum">
              <a:rPr lang="de-DE" altLang="de-DE">
                <a:latin typeface="Wingdings" pitchFamily="2" charset="2"/>
              </a:rPr>
              <a:pPr algn="r" eaLnBrk="1" hangingPunct="1">
                <a:spcBef>
                  <a:spcPct val="0"/>
                </a:spcBef>
                <a:buClrTx/>
              </a:pPr>
              <a:t>14</a:t>
            </a:fld>
            <a:endParaRPr lang="de-DE" altLang="de-DE">
              <a:latin typeface="Wingdings" pitchFamily="2" charset="2"/>
            </a:endParaRPr>
          </a:p>
        </p:txBody>
      </p:sp>
      <p:sp>
        <p:nvSpPr>
          <p:cNvPr id="59397" name="Rectangle 2"/>
          <p:cNvSpPr>
            <a:spLocks noGrp="1" noRot="1" noChangeAspect="1" noChangeArrowheads="1" noTextEdit="1"/>
          </p:cNvSpPr>
          <p:nvPr>
            <p:ph type="sldImg"/>
          </p:nvPr>
        </p:nvSpPr>
        <p:spPr>
          <a:xfrm>
            <a:off x="835025" y="454025"/>
            <a:ext cx="5187950" cy="3890963"/>
          </a:xfrm>
          <a:ln/>
        </p:spPr>
      </p:sp>
      <p:sp>
        <p:nvSpPr>
          <p:cNvPr id="59398" name="Rectangle 3"/>
          <p:cNvSpPr>
            <a:spLocks noGrp="1" noChangeArrowheads="1"/>
          </p:cNvSpPr>
          <p:nvPr>
            <p:ph type="body" idx="1"/>
          </p:nvPr>
        </p:nvSpPr>
        <p:spPr>
          <a:xfrm>
            <a:off x="546100" y="4425950"/>
            <a:ext cx="5765800"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lnSpc>
                <a:spcPct val="80000"/>
              </a:lnSpc>
            </a:pPr>
            <a:r>
              <a:rPr lang="en-GB" altLang="de-DE" sz="900" dirty="0" smtClean="0"/>
              <a:t>“Once a </a:t>
            </a:r>
            <a:r>
              <a:rPr lang="en-GB" altLang="de-DE" sz="900" dirty="0" err="1" smtClean="0"/>
              <a:t>Humboldtian</a:t>
            </a:r>
            <a:r>
              <a:rPr lang="en-GB" altLang="de-DE" sz="900" dirty="0" smtClean="0"/>
              <a:t> – always a </a:t>
            </a:r>
            <a:r>
              <a:rPr lang="en-GB" altLang="de-DE" sz="900" dirty="0" err="1" smtClean="0"/>
              <a:t>Humboldtian</a:t>
            </a:r>
            <a:r>
              <a:rPr lang="en-GB" altLang="de-DE" sz="900" dirty="0" smtClean="0"/>
              <a:t>" – from the very beginning this was the hallmark of the Alexander von Humboldt Foundation. Humboldt sponsorship is enduring: the Foundation is a lifetime partner, maintaining the connections on a long-term basis through its alumni sponsorship programmes. As a result, an active knowledge network of more than 30,000 </a:t>
            </a:r>
            <a:r>
              <a:rPr lang="en-GB" altLang="de-DE" sz="900" dirty="0" err="1" smtClean="0"/>
              <a:t>Humboldtians</a:t>
            </a:r>
            <a:r>
              <a:rPr lang="en-GB" altLang="de-DE" sz="900" dirty="0" smtClean="0"/>
              <a:t> has been laid across the whole academic world – embracing over 140 states. The alumni sponsorship measures provide flexible support for the individual life paths and development of </a:t>
            </a:r>
            <a:r>
              <a:rPr lang="en-GB" altLang="de-DE" sz="900" dirty="0" err="1" smtClean="0"/>
              <a:t>Humboldtians</a:t>
            </a:r>
            <a:r>
              <a:rPr lang="en-GB" altLang="de-DE" sz="900" dirty="0" smtClean="0"/>
              <a:t>. Moreover, the Foundation encourages its alumni to undertake their own initiatives and collaborations across disciplinary and national borders.</a:t>
            </a:r>
          </a:p>
          <a:p>
            <a:pPr eaLnBrk="1" hangingPunct="1">
              <a:lnSpc>
                <a:spcPct val="80000"/>
              </a:lnSpc>
            </a:pPr>
            <a:endParaRPr lang="en-GB" altLang="de-DE" sz="900" dirty="0" smtClean="0"/>
          </a:p>
          <a:p>
            <a:pPr algn="just" eaLnBrk="1" hangingPunct="1">
              <a:lnSpc>
                <a:spcPct val="80000"/>
              </a:lnSpc>
            </a:pPr>
            <a:r>
              <a:rPr lang="en-GB" altLang="de-DE" sz="900" dirty="0" smtClean="0"/>
              <a:t>Amongst other things, networking sponsorship caters for further research stays to Germany. This gives fellows a chance to revitalise relationships to specialist colleagues and their institutes or make contacts with new partners, continue joint projects already underway, or build new collaborations.</a:t>
            </a:r>
          </a:p>
          <a:p>
            <a:pPr eaLnBrk="1" hangingPunct="1">
              <a:lnSpc>
                <a:spcPct val="80000"/>
              </a:lnSpc>
            </a:pPr>
            <a:endParaRPr lang="de-DE" altLang="de-DE" sz="900" dirty="0" smtClean="0"/>
          </a:p>
          <a:p>
            <a:pPr algn="just" eaLnBrk="1" hangingPunct="1">
              <a:lnSpc>
                <a:spcPct val="80000"/>
              </a:lnSpc>
            </a:pPr>
            <a:r>
              <a:rPr lang="en-GB" altLang="de-DE" sz="900" dirty="0" smtClean="0"/>
              <a:t>The </a:t>
            </a:r>
            <a:r>
              <a:rPr lang="de-DE" altLang="de-DE" sz="900" dirty="0" smtClean="0"/>
              <a:t>Research Group </a:t>
            </a:r>
            <a:r>
              <a:rPr lang="de-DE" altLang="de-DE" sz="900" dirty="0" err="1" smtClean="0"/>
              <a:t>Linkage</a:t>
            </a:r>
            <a:r>
              <a:rPr lang="de-DE" altLang="de-DE" sz="900" dirty="0" smtClean="0"/>
              <a:t> Programme</a:t>
            </a:r>
            <a:r>
              <a:rPr lang="en-GB" altLang="de-DE" sz="900" dirty="0" smtClean="0"/>
              <a:t> allows </a:t>
            </a:r>
            <a:r>
              <a:rPr lang="en-GB" altLang="de-DE" sz="900" dirty="0" err="1" smtClean="0"/>
              <a:t>Humboldtians</a:t>
            </a:r>
            <a:r>
              <a:rPr lang="en-GB" altLang="de-DE" sz="900" dirty="0" smtClean="0"/>
              <a:t> to apply for sponsorship in order to cooperate over a period of three years with a researcher working at a German institute and additional cooperation partners in other countries.</a:t>
            </a:r>
          </a:p>
          <a:p>
            <a:pPr algn="just" eaLnBrk="1" hangingPunct="1">
              <a:lnSpc>
                <a:spcPct val="80000"/>
              </a:lnSpc>
            </a:pPr>
            <a:endParaRPr lang="en-GB" altLang="de-DE" sz="900" dirty="0" smtClean="0"/>
          </a:p>
          <a:p>
            <a:pPr algn="just" eaLnBrk="1" hangingPunct="1">
              <a:lnSpc>
                <a:spcPct val="80000"/>
              </a:lnSpc>
            </a:pPr>
            <a:r>
              <a:rPr lang="en-GB" altLang="de-DE" sz="900" dirty="0" smtClean="0"/>
              <a:t>The Alexander von Humboldt Foundation regularly organises colloquia abroad to which it invites research fellows and research award winners living in the host country or region, as well as Feodor Lynen fellows working there.</a:t>
            </a:r>
          </a:p>
          <a:p>
            <a:pPr eaLnBrk="1" hangingPunct="1">
              <a:lnSpc>
                <a:spcPct val="80000"/>
              </a:lnSpc>
            </a:pPr>
            <a:endParaRPr lang="de-DE" altLang="de-DE" sz="900" dirty="0" smtClean="0"/>
          </a:p>
          <a:p>
            <a:pPr algn="just" eaLnBrk="1" hangingPunct="1">
              <a:lnSpc>
                <a:spcPct val="80000"/>
              </a:lnSpc>
            </a:pPr>
            <a:r>
              <a:rPr lang="en-GB" altLang="de-DE" sz="900" dirty="0" smtClean="0"/>
              <a:t>Since 2002, the Alexander von Humboldt Foundation has provided financial support for Humboldt Alumni Associations as well as for individual </a:t>
            </a:r>
            <a:r>
              <a:rPr lang="en-GB" altLang="de-DE" sz="900" dirty="0" err="1" smtClean="0"/>
              <a:t>Humboldtians</a:t>
            </a:r>
            <a:r>
              <a:rPr lang="en-GB" altLang="de-DE" sz="900" dirty="0" smtClean="0"/>
              <a:t> to organise regional and specialist conferences. These Humboldt </a:t>
            </a:r>
            <a:r>
              <a:rPr lang="en-GB" altLang="de-DE" sz="900" dirty="0" err="1" smtClean="0"/>
              <a:t>Kollegs</a:t>
            </a:r>
            <a:r>
              <a:rPr lang="en-GB" altLang="de-DE" sz="900" dirty="0" smtClean="0"/>
              <a:t> have become one of the most popular instruments for strengthening regional and specialist networks. Apart from networking, the </a:t>
            </a:r>
            <a:r>
              <a:rPr lang="en-GB" altLang="de-DE" sz="900" dirty="0" err="1" smtClean="0"/>
              <a:t>Kollegs</a:t>
            </a:r>
            <a:r>
              <a:rPr lang="en-GB" altLang="de-DE" sz="900" dirty="0" smtClean="0"/>
              <a:t> serve to awaken the interest of young academics in the Foundation’s programmes and in Germany as a location for research.</a:t>
            </a:r>
          </a:p>
          <a:p>
            <a:pPr eaLnBrk="1" hangingPunct="1">
              <a:lnSpc>
                <a:spcPct val="80000"/>
              </a:lnSpc>
            </a:pPr>
            <a:endParaRPr lang="de-DE" altLang="de-DE" sz="900" dirty="0" smtClean="0"/>
          </a:p>
          <a:p>
            <a:r>
              <a:rPr lang="en-US" altLang="de-DE" dirty="0" smtClean="0"/>
              <a:t>The Alexander von Humboldt Foundation’s Humboldt Alumni Awards for innovative networking initiatives are granted to fellows and award winners abroad. Each award is valued at up to €25,000. Four awards are granted annually</a:t>
            </a:r>
            <a:r>
              <a:rPr lang="en-GB" altLang="de-DE" dirty="0" smtClean="0"/>
              <a:t>, including one that is earmarked to sponsor initiatives promoting networking between female academics. </a:t>
            </a:r>
            <a:r>
              <a:rPr lang="en-US" altLang="de-DE" dirty="0" smtClean="0"/>
              <a:t>The awards are designed to support projects not covered by the Foundation's existing sponsorship and alumni </a:t>
            </a:r>
            <a:r>
              <a:rPr lang="en-US" altLang="de-DE" dirty="0" err="1" smtClean="0"/>
              <a:t>programmes</a:t>
            </a:r>
            <a:r>
              <a:rPr lang="en-US" altLang="de-DE" dirty="0" smtClean="0"/>
              <a:t> and to promote academic and cultural relations between Germany and the Humboldt alumni's own countries as well as to strengthen their collaboration in the respective regions. </a:t>
            </a:r>
            <a:r>
              <a:rPr lang="en-GB" altLang="de-DE" dirty="0" smtClean="0"/>
              <a:t>The Humboldt Alumni Award earmarked for networking between female academics targets initiatives which promote and strengthen the long-term career paths of female researchers and their collaborative partners within the respective networks whilst taking account of their professional and family obligations. It also seeks to encourage more female researchers to participate in the Foundation’s sponsorship programmes.</a:t>
            </a:r>
            <a:endParaRPr lang="de-DE" altLang="de-DE" dirty="0" smtClean="0"/>
          </a:p>
          <a:p>
            <a:pPr eaLnBrk="1" hangingPunct="1">
              <a:lnSpc>
                <a:spcPct val="80000"/>
              </a:lnSpc>
              <a:spcBef>
                <a:spcPts val="500"/>
              </a:spcBef>
              <a:spcAft>
                <a:spcPts val="500"/>
              </a:spcAft>
            </a:pPr>
            <a:r>
              <a:rPr lang="de-DE" altLang="de-DE" sz="900" dirty="0" smtClean="0"/>
              <a:t/>
            </a:r>
            <a:br>
              <a:rPr lang="de-DE" altLang="de-DE" sz="900" dirty="0" smtClean="0"/>
            </a:br>
            <a:endParaRPr lang="de-DE" altLang="de-DE" sz="8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2682D9B7-B821-44FE-8DA9-F3962B675A31}" type="slidenum">
              <a:rPr lang="de-DE" altLang="de-DE" smtClean="0"/>
              <a:pPr eaLnBrk="1" hangingPunct="1"/>
              <a:t>15</a:t>
            </a:fld>
            <a:endParaRPr lang="de-DE" altLang="de-DE" smtClean="0"/>
          </a:p>
        </p:txBody>
      </p:sp>
      <p:sp>
        <p:nvSpPr>
          <p:cNvPr id="60419"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1978D728-B1C4-4653-8AB5-961730324646}" type="slidenum">
              <a:rPr lang="de-DE" altLang="de-DE"/>
              <a:pPr algn="r" eaLnBrk="1" hangingPunct="1">
                <a:spcBef>
                  <a:spcPct val="0"/>
                </a:spcBef>
                <a:buClrTx/>
              </a:pPr>
              <a:t>15</a:t>
            </a:fld>
            <a:endParaRPr lang="de-DE" altLang="de-DE"/>
          </a:p>
        </p:txBody>
      </p:sp>
      <p:sp>
        <p:nvSpPr>
          <p:cNvPr id="60420"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8DBAA4D8-8237-4A2A-81EB-C2A7174EA5A8}" type="slidenum">
              <a:rPr lang="de-DE" altLang="de-DE">
                <a:latin typeface="Wingdings" pitchFamily="2" charset="2"/>
              </a:rPr>
              <a:pPr algn="r" eaLnBrk="1" hangingPunct="1">
                <a:spcBef>
                  <a:spcPct val="0"/>
                </a:spcBef>
                <a:buClrTx/>
              </a:pPr>
              <a:t>15</a:t>
            </a:fld>
            <a:endParaRPr lang="de-DE" altLang="de-DE">
              <a:latin typeface="Wingdings" pitchFamily="2" charset="2"/>
            </a:endParaRPr>
          </a:p>
        </p:txBody>
      </p:sp>
      <p:sp>
        <p:nvSpPr>
          <p:cNvPr id="60421" name="Rectangle 2"/>
          <p:cNvSpPr>
            <a:spLocks noGrp="1" noRot="1" noChangeAspect="1" noChangeArrowheads="1" noTextEdit="1"/>
          </p:cNvSpPr>
          <p:nvPr>
            <p:ph type="sldImg"/>
          </p:nvPr>
        </p:nvSpPr>
        <p:spPr>
          <a:xfrm>
            <a:off x="836613" y="455613"/>
            <a:ext cx="5186362" cy="3889375"/>
          </a:xfrm>
          <a:ln/>
        </p:spPr>
      </p:sp>
      <p:sp>
        <p:nvSpPr>
          <p:cNvPr id="60422"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endParaRPr lang="en-US" altLang="de-DE"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31A9CDAB-1018-42A8-B6E3-9FEF6BC46A3A}" type="slidenum">
              <a:rPr lang="de-DE" altLang="de-DE" smtClean="0"/>
              <a:pPr eaLnBrk="1" hangingPunct="1"/>
              <a:t>16</a:t>
            </a:fld>
            <a:endParaRPr lang="de-DE" altLang="de-DE" smtClean="0"/>
          </a:p>
        </p:txBody>
      </p:sp>
      <p:sp>
        <p:nvSpPr>
          <p:cNvPr id="6144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C6A61387-3F4D-4782-A47D-FBEDC440D86A}" type="slidenum">
              <a:rPr lang="de-DE" altLang="de-DE"/>
              <a:pPr algn="r" eaLnBrk="1" hangingPunct="1">
                <a:spcBef>
                  <a:spcPct val="0"/>
                </a:spcBef>
                <a:buClrTx/>
              </a:pPr>
              <a:t>16</a:t>
            </a:fld>
            <a:endParaRPr lang="de-DE" altLang="de-DE"/>
          </a:p>
        </p:txBody>
      </p:sp>
      <p:sp>
        <p:nvSpPr>
          <p:cNvPr id="61444"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4C8A760B-825D-446C-B491-23B5C2B6F9A0}" type="slidenum">
              <a:rPr lang="de-DE" altLang="de-DE">
                <a:latin typeface="Wingdings" pitchFamily="2" charset="2"/>
              </a:rPr>
              <a:pPr algn="r" eaLnBrk="1" hangingPunct="1">
                <a:spcBef>
                  <a:spcPct val="0"/>
                </a:spcBef>
                <a:buClrTx/>
              </a:pPr>
              <a:t>16</a:t>
            </a:fld>
            <a:endParaRPr lang="de-DE" altLang="de-DE">
              <a:latin typeface="Wingdings" pitchFamily="2" charset="2"/>
            </a:endParaRPr>
          </a:p>
        </p:txBody>
      </p:sp>
      <p:sp>
        <p:nvSpPr>
          <p:cNvPr id="61445" name="Rectangle 2"/>
          <p:cNvSpPr>
            <a:spLocks noGrp="1" noRot="1" noChangeAspect="1" noChangeArrowheads="1" noTextEdit="1"/>
          </p:cNvSpPr>
          <p:nvPr>
            <p:ph type="sldImg"/>
          </p:nvPr>
        </p:nvSpPr>
        <p:spPr>
          <a:xfrm>
            <a:off x="836613" y="455613"/>
            <a:ext cx="5186362" cy="3889375"/>
          </a:xfrm>
          <a:ln/>
        </p:spPr>
      </p:sp>
      <p:sp>
        <p:nvSpPr>
          <p:cNvPr id="61446"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smtClean="0"/>
              <a:t>The Alexander von Humboldt Foundation enables highly-qualified postdoctoral scientists and scholars from abroad to carry out research projects of their own choice in Germany. Researchers of all nationalities and disciplines may apply for a </a:t>
            </a:r>
            <a:r>
              <a:rPr lang="en-GB" altLang="de-DE" sz="1000" b="1" smtClean="0"/>
              <a:t>Humboldt Research Fellowship for postdoctoral researchers</a:t>
            </a:r>
            <a:r>
              <a:rPr lang="en-GB" altLang="de-DE" sz="1000" smtClean="0"/>
              <a:t> or a </a:t>
            </a:r>
            <a:r>
              <a:rPr lang="en-GB" altLang="de-DE" sz="1000" b="1" smtClean="0"/>
              <a:t>Humboldt Research Fellowship for experienced researchers</a:t>
            </a:r>
            <a:r>
              <a:rPr lang="en-GB" altLang="de-DE" sz="1000" smtClean="0"/>
              <a:t>. Applicants are responsible for choosing their own research project and host in Germany and drawing up their own independent research plan. Details of the research project and the timetable must be agreed with the prospective host before the application is made. There are no quotas for individual countries or disciplines. </a:t>
            </a:r>
          </a:p>
          <a:p>
            <a:pPr eaLnBrk="1" hangingPunct="1"/>
            <a:endParaRPr lang="en-GB" altLang="de-DE" sz="1000" smtClean="0"/>
          </a:p>
          <a:p>
            <a:pPr eaLnBrk="1" hangingPunct="1"/>
            <a:r>
              <a:rPr lang="en-GB" altLang="de-DE" sz="1000" smtClean="0"/>
              <a:t>Furthermore, highly-qualified researchers from emerging and developing countries (excluding India and the People‘s Republic of China) may apply for a </a:t>
            </a:r>
            <a:r>
              <a:rPr lang="en-GB" altLang="de-DE" sz="1000" b="1" smtClean="0"/>
              <a:t>Georg Forster Fellowship for postdoctoral researchers</a:t>
            </a:r>
            <a:r>
              <a:rPr lang="en-GB" altLang="de-DE" sz="1000" smtClean="0"/>
              <a:t> or a </a:t>
            </a:r>
            <a:r>
              <a:rPr lang="en-GB" altLang="de-DE" sz="1000" b="1" smtClean="0"/>
              <a:t>Georg Forster Fellowship for experienced researchers</a:t>
            </a:r>
            <a:r>
              <a:rPr lang="en-GB" altLang="de-DE" sz="1000" smtClean="0"/>
              <a:t>. The subject of the research proposal must be of relevance to development and particularly suited to the transfer of knowledge and methods to developing countries. Applicants are responsible for choosing their own research project and foreign host and drawing up their own independent research plan. Details of the research project and the timetable must be agreed with the prospective host before the application is made.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747DB65B-8419-455B-B81B-1E5504B15CF1}" type="slidenum">
              <a:rPr lang="de-DE" altLang="de-DE" smtClean="0"/>
              <a:pPr eaLnBrk="1" hangingPunct="1"/>
              <a:t>17</a:t>
            </a:fld>
            <a:endParaRPr lang="de-DE" altLang="de-DE" smtClean="0"/>
          </a:p>
        </p:txBody>
      </p:sp>
      <p:sp>
        <p:nvSpPr>
          <p:cNvPr id="6246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FD71FBF7-4D6E-44C2-BC20-241D77884C2C}" type="slidenum">
              <a:rPr lang="de-DE" altLang="de-DE"/>
              <a:pPr algn="r" eaLnBrk="1" hangingPunct="1">
                <a:spcBef>
                  <a:spcPct val="0"/>
                </a:spcBef>
                <a:buClrTx/>
              </a:pPr>
              <a:t>17</a:t>
            </a:fld>
            <a:endParaRPr lang="de-DE" altLang="de-DE"/>
          </a:p>
        </p:txBody>
      </p:sp>
      <p:sp>
        <p:nvSpPr>
          <p:cNvPr id="62468"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2C0D72CA-C422-446B-9BBF-4BE4CE2B9F1F}" type="slidenum">
              <a:rPr lang="de-DE" altLang="de-DE">
                <a:latin typeface="Wingdings" pitchFamily="2" charset="2"/>
              </a:rPr>
              <a:pPr algn="r" eaLnBrk="1" hangingPunct="1">
                <a:spcBef>
                  <a:spcPct val="0"/>
                </a:spcBef>
                <a:buClrTx/>
              </a:pPr>
              <a:t>17</a:t>
            </a:fld>
            <a:endParaRPr lang="de-DE" altLang="de-DE">
              <a:latin typeface="Wingdings" pitchFamily="2" charset="2"/>
            </a:endParaRPr>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b="1" smtClean="0"/>
              <a:t>Humboldt </a:t>
            </a:r>
            <a:r>
              <a:rPr lang="en-GB" altLang="de-DE" sz="1000" smtClean="0"/>
              <a:t>and</a:t>
            </a:r>
            <a:r>
              <a:rPr lang="en-GB" altLang="de-DE" sz="1000" b="1" smtClean="0"/>
              <a:t> Georg Forster Research Fellowships for postdoctoral researchers</a:t>
            </a:r>
            <a:r>
              <a:rPr lang="en-GB" altLang="de-DE" sz="1000" smtClean="0"/>
              <a:t> are the programmes with which the Alexander von Humboldt Foundation enables highly-qualified scientists and scholars from abroad, who are just embarking on their academic careers and who completed their doctorates less than four years ago,</a:t>
            </a:r>
            <a:r>
              <a:rPr lang="en-GB" altLang="de-DE" sz="1000" b="1" smtClean="0"/>
              <a:t> </a:t>
            </a:r>
            <a:r>
              <a:rPr lang="en-GB" altLang="de-DE" sz="1000" smtClean="0"/>
              <a:t>to spend extended periods working on research (6-24 months) in Germany. </a:t>
            </a:r>
          </a:p>
          <a:p>
            <a:pPr eaLnBrk="1" hangingPunct="1"/>
            <a:r>
              <a:rPr lang="en-GB" altLang="de-DE" sz="1000" b="1" smtClean="0"/>
              <a:t>Humboldt </a:t>
            </a:r>
            <a:r>
              <a:rPr lang="en-GB" altLang="de-DE" sz="1000" smtClean="0"/>
              <a:t>and</a:t>
            </a:r>
            <a:r>
              <a:rPr lang="en-GB" altLang="de-DE" sz="1000" b="1" smtClean="0"/>
              <a:t> Georg Forster Research Fellowships for experienced researchers</a:t>
            </a:r>
            <a:r>
              <a:rPr lang="en-GB" altLang="de-DE" sz="1000" smtClean="0"/>
              <a:t> target highly-qualified scientists and scholars from abroad, who completed their doctorates less than twelve years ago, enabling them to spend extended periods working on research (6-18 months; may be divided up into a maximum of three blocks) in Germany.</a:t>
            </a:r>
            <a:endParaRPr lang="de-DE" altLang="de-DE"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53B33212-E8B3-4F20-926C-FF66AF50D970}" type="slidenum">
              <a:rPr lang="de-DE" altLang="de-DE" smtClean="0"/>
              <a:pPr eaLnBrk="1" hangingPunct="1"/>
              <a:t>18</a:t>
            </a:fld>
            <a:endParaRPr lang="de-DE" altLang="de-DE" smtClean="0"/>
          </a:p>
        </p:txBody>
      </p:sp>
      <p:sp>
        <p:nvSpPr>
          <p:cNvPr id="6349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115A0DCE-1AE2-4084-A00D-D04FE817645B}" type="slidenum">
              <a:rPr lang="de-DE" altLang="de-DE"/>
              <a:pPr algn="r" eaLnBrk="1" hangingPunct="1">
                <a:spcBef>
                  <a:spcPct val="0"/>
                </a:spcBef>
                <a:buClrTx/>
              </a:pPr>
              <a:t>18</a:t>
            </a:fld>
            <a:endParaRPr lang="de-DE" altLang="de-DE"/>
          </a:p>
        </p:txBody>
      </p:sp>
      <p:sp>
        <p:nvSpPr>
          <p:cNvPr id="63492"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75C29A4B-F4B9-43CB-A828-E72C4E4B86D3}" type="slidenum">
              <a:rPr lang="de-DE" altLang="de-DE">
                <a:latin typeface="Wingdings" pitchFamily="2" charset="2"/>
              </a:rPr>
              <a:pPr algn="r" eaLnBrk="1" hangingPunct="1">
                <a:spcBef>
                  <a:spcPct val="0"/>
                </a:spcBef>
                <a:buClrTx/>
              </a:pPr>
              <a:t>18</a:t>
            </a:fld>
            <a:endParaRPr lang="de-DE" altLang="de-DE">
              <a:latin typeface="Wingdings" pitchFamily="2" charset="2"/>
            </a:endParaRPr>
          </a:p>
        </p:txBody>
      </p:sp>
      <p:sp>
        <p:nvSpPr>
          <p:cNvPr id="63493" name="Rectangle 2"/>
          <p:cNvSpPr>
            <a:spLocks noGrp="1" noRot="1" noChangeAspect="1" noChangeArrowheads="1" noTextEdit="1"/>
          </p:cNvSpPr>
          <p:nvPr>
            <p:ph type="sldImg"/>
          </p:nvPr>
        </p:nvSpPr>
        <p:spPr>
          <a:xfrm>
            <a:off x="836613" y="455613"/>
            <a:ext cx="5186362" cy="3889375"/>
          </a:xfrm>
          <a:ln/>
        </p:spPr>
      </p:sp>
      <p:sp>
        <p:nvSpPr>
          <p:cNvPr id="63494"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dirty="0" smtClean="0"/>
              <a:t>The Alexander von Humboldt Foundation offers highly qualified scientists and scholars from Germany an opportunity to carry out long-term research at institutes outside Germany. </a:t>
            </a:r>
          </a:p>
          <a:p>
            <a:pPr eaLnBrk="1" hangingPunct="1"/>
            <a:r>
              <a:rPr lang="en-GB" altLang="de-DE" sz="1000" dirty="0" smtClean="0"/>
              <a:t>The programme is open to all disciplines.</a:t>
            </a:r>
          </a:p>
          <a:p>
            <a:pPr eaLnBrk="1" hangingPunct="1"/>
            <a:r>
              <a:rPr lang="en-US" altLang="de-DE" sz="1000" dirty="0" smtClean="0"/>
              <a:t>The host must be a member of the Humboldt Network abroad or have been granted a specified international academic award and be employed abroad</a:t>
            </a:r>
            <a:r>
              <a:rPr lang="en-GB" altLang="de-DE" sz="1000" dirty="0" smtClean="0"/>
              <a:t>. On the Foundation’s website you can </a:t>
            </a:r>
            <a:r>
              <a:rPr lang="en-US" altLang="de-DE" sz="1000" dirty="0" smtClean="0"/>
              <a:t>search the database of more than 16,000 potential hosts across the globe by entering names, research institutions, specialist areas or keywords.</a:t>
            </a:r>
            <a:br>
              <a:rPr lang="en-US" altLang="de-DE" sz="1000" dirty="0" smtClean="0"/>
            </a:br>
            <a:r>
              <a:rPr lang="en-GB" altLang="de-DE" sz="1000" dirty="0" smtClean="0"/>
              <a:t>Applicants are responsible for choosing their own host and drawing up their own independent research plan. Details of the research outline and the timetable must be agreed with the prospective host before the application is made.</a:t>
            </a:r>
          </a:p>
          <a:p>
            <a:pPr eaLnBrk="1" hangingPunct="1"/>
            <a:r>
              <a:rPr lang="en-GB" altLang="de-DE" sz="1000" dirty="0" smtClean="0"/>
              <a:t>The Humboldt Foundation expects the host to contribute to financing the research fellowship. However, host institutes in developing and emerging countries are not required to make a financial contribution. </a:t>
            </a:r>
            <a:endParaRPr lang="de-DE" altLang="de-DE" sz="1000" dirty="0" smtClean="0"/>
          </a:p>
          <a:p>
            <a:pPr eaLnBrk="1" hangingPunct="1"/>
            <a:endParaRPr lang="en-GB" altLang="de-DE" sz="1000" dirty="0" smtClean="0"/>
          </a:p>
          <a:p>
            <a:pPr eaLnBrk="1" hangingPunct="1"/>
            <a:endParaRPr lang="de-DE" altLang="de-DE"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EEA2ECD3-36F5-4873-A4EE-CCE9DD944D84}" type="slidenum">
              <a:rPr lang="de-DE" altLang="de-DE" smtClean="0"/>
              <a:pPr eaLnBrk="1" hangingPunct="1"/>
              <a:t>19</a:t>
            </a:fld>
            <a:endParaRPr lang="de-DE" altLang="de-DE" smtClean="0"/>
          </a:p>
        </p:txBody>
      </p:sp>
      <p:sp>
        <p:nvSpPr>
          <p:cNvPr id="6451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27B37A43-FBB2-4862-9E34-597F0BF85580}" type="slidenum">
              <a:rPr lang="de-DE" altLang="de-DE"/>
              <a:pPr algn="r" eaLnBrk="1" hangingPunct="1">
                <a:spcBef>
                  <a:spcPct val="0"/>
                </a:spcBef>
                <a:buClrTx/>
              </a:pPr>
              <a:t>19</a:t>
            </a:fld>
            <a:endParaRPr lang="de-DE" altLang="de-DE"/>
          </a:p>
        </p:txBody>
      </p:sp>
      <p:sp>
        <p:nvSpPr>
          <p:cNvPr id="64516"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9C870506-7C85-41E4-AC8E-49B90ED1D960}" type="slidenum">
              <a:rPr lang="de-DE" altLang="de-DE">
                <a:latin typeface="Wingdings" pitchFamily="2" charset="2"/>
              </a:rPr>
              <a:pPr algn="r" eaLnBrk="1" hangingPunct="1">
                <a:spcBef>
                  <a:spcPct val="0"/>
                </a:spcBef>
                <a:buClrTx/>
              </a:pPr>
              <a:t>19</a:t>
            </a:fld>
            <a:endParaRPr lang="de-DE" altLang="de-DE">
              <a:latin typeface="Wingdings" pitchFamily="2" charset="2"/>
            </a:endParaRPr>
          </a:p>
        </p:txBody>
      </p:sp>
      <p:sp>
        <p:nvSpPr>
          <p:cNvPr id="64517" name="Rectangle 2"/>
          <p:cNvSpPr>
            <a:spLocks noGrp="1" noRot="1" noChangeAspect="1" noChangeArrowheads="1" noTextEdit="1"/>
          </p:cNvSpPr>
          <p:nvPr>
            <p:ph type="sldImg"/>
          </p:nvPr>
        </p:nvSpPr>
        <p:spPr>
          <a:xfrm>
            <a:off x="836613" y="455613"/>
            <a:ext cx="5186362" cy="3889375"/>
          </a:xfrm>
          <a:ln/>
        </p:spPr>
      </p:sp>
      <p:sp>
        <p:nvSpPr>
          <p:cNvPr id="64518"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b="1" dirty="0" smtClean="0"/>
              <a:t>Feodor Lynen Research Fellowships for postdoctoral researchers</a:t>
            </a:r>
            <a:r>
              <a:rPr lang="en-GB" altLang="de-DE" sz="1000" dirty="0" smtClean="0"/>
              <a:t> are the tool with which the Alexander von Humboldt Foundation enables highly-qualified scientists and scholars from Germany, who are just embarking on their academic careers and who </a:t>
            </a:r>
            <a:r>
              <a:rPr lang="en-GB" altLang="de-DE" sz="1000" b="1" dirty="0" smtClean="0"/>
              <a:t>completed their doctorates less than four years ago, </a:t>
            </a:r>
            <a:r>
              <a:rPr lang="en-GB" altLang="de-DE" sz="1000" dirty="0" smtClean="0"/>
              <a:t>to spend extended periods of research (6-24 months) abroad.</a:t>
            </a:r>
            <a:endParaRPr lang="de-DE" altLang="de-DE" sz="1000" dirty="0" smtClean="0"/>
          </a:p>
          <a:p>
            <a:pPr eaLnBrk="1" hangingPunct="1"/>
            <a:endParaRPr lang="de-DE" altLang="de-DE" sz="1000" dirty="0" smtClean="0"/>
          </a:p>
          <a:p>
            <a:pPr eaLnBrk="1" hangingPunct="1"/>
            <a:r>
              <a:rPr lang="en-GB" altLang="de-DE" sz="1000" dirty="0" smtClean="0"/>
              <a:t>Furthermore, the Alexander von Humboldt Foundation enables highly-qualified scientists and scholars from Germany, who </a:t>
            </a:r>
            <a:r>
              <a:rPr lang="en-GB" altLang="de-DE" sz="1000" b="1" dirty="0" smtClean="0"/>
              <a:t>completed their doctorates less than twelve years ago, </a:t>
            </a:r>
            <a:r>
              <a:rPr lang="en-GB" altLang="de-DE" sz="1000" dirty="0" smtClean="0"/>
              <a:t>to spend extended periods of research (6-18 months; may be divided up into a maximum of three blocks of a minimum of 3 months each) abroad. </a:t>
            </a:r>
            <a:endParaRPr lang="de-DE" altLang="de-DE" sz="1000" dirty="0" smtClean="0"/>
          </a:p>
          <a:p>
            <a:pPr eaLnBrk="1" hangingPunct="1"/>
            <a:endParaRPr lang="de-DE" altLang="de-DE" sz="1000" dirty="0" smtClean="0"/>
          </a:p>
          <a:p>
            <a:pPr eaLnBrk="1" hangingPunct="1"/>
            <a:r>
              <a:rPr lang="en-GB" altLang="de-DE" sz="1000" dirty="0" smtClean="0"/>
              <a:t>The applicant can use the fellowship calculator at https://www.humboldt-foundation.de/bewerben/foerderprogramme/feodor-lynen-forschungsstipendium/stipendienrechner-fuer-feodor-lynen-stipendien in order to calculate the approximate amount of the fellowship if the application is successful. </a:t>
            </a:r>
          </a:p>
          <a:p>
            <a:pPr eaLnBrk="1" hangingPunct="1"/>
            <a:endParaRPr lang="en-GB" altLang="de-DE"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853B2459-7856-4D95-8E3A-77FD3EE68331}" type="slidenum">
              <a:rPr lang="de-DE" altLang="de-DE" smtClean="0"/>
              <a:pPr eaLnBrk="1" hangingPunct="1"/>
              <a:t>2</a:t>
            </a:fld>
            <a:endParaRPr lang="de-DE" altLang="de-DE" smtClean="0"/>
          </a:p>
        </p:txBody>
      </p:sp>
      <p:sp>
        <p:nvSpPr>
          <p:cNvPr id="4710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EBD9E20B-549E-465A-888F-B4151AD18E6A}" type="slidenum">
              <a:rPr lang="de-DE" altLang="de-DE"/>
              <a:pPr algn="r" eaLnBrk="1" hangingPunct="1">
                <a:spcBef>
                  <a:spcPct val="0"/>
                </a:spcBef>
                <a:buClrTx/>
              </a:pPr>
              <a:t>2</a:t>
            </a:fld>
            <a:endParaRPr lang="de-DE" altLang="de-DE"/>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pPr algn="just" eaLnBrk="1" hangingPunct="1"/>
            <a:r>
              <a:rPr lang="en-GB" altLang="de-DE" sz="1000" smtClean="0"/>
              <a:t>The Alexander von Humboldt Foundation sponsors academic cooperation between top-flight foreign and German academics.</a:t>
            </a:r>
          </a:p>
          <a:p>
            <a:pPr eaLnBrk="1" hangingPunct="1"/>
            <a:endParaRPr lang="de-DE" altLang="de-DE" sz="1000" smtClean="0"/>
          </a:p>
          <a:p>
            <a:pPr eaLnBrk="1" hangingPunct="1"/>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E4AEE9F8-3868-4DCC-AE11-4EF97ED00A2D}" type="slidenum">
              <a:rPr lang="de-DE" altLang="de-DE" smtClean="0"/>
              <a:pPr eaLnBrk="1" hangingPunct="1"/>
              <a:t>20</a:t>
            </a:fld>
            <a:endParaRPr lang="de-DE" altLang="de-DE" smtClean="0"/>
          </a:p>
        </p:txBody>
      </p:sp>
      <p:sp>
        <p:nvSpPr>
          <p:cNvPr id="65539"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AED6A61A-29A9-431D-B1EF-DE3DEF2FDC32}" type="slidenum">
              <a:rPr lang="de-DE" altLang="de-DE"/>
              <a:pPr algn="r" eaLnBrk="1" hangingPunct="1">
                <a:spcBef>
                  <a:spcPct val="0"/>
                </a:spcBef>
                <a:buClrTx/>
              </a:pPr>
              <a:t>20</a:t>
            </a:fld>
            <a:endParaRPr lang="de-DE" altLang="de-DE"/>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91882A8F-8CE3-43A3-A6B9-A32983EB2673}" type="slidenum">
              <a:rPr lang="de-DE" altLang="de-DE" smtClean="0"/>
              <a:pPr eaLnBrk="1" hangingPunct="1"/>
              <a:t>21</a:t>
            </a:fld>
            <a:endParaRPr lang="de-DE" altLang="de-DE" smtClean="0"/>
          </a:p>
        </p:txBody>
      </p:sp>
      <p:sp>
        <p:nvSpPr>
          <p:cNvPr id="6656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DD5C6415-9960-4271-A4CC-B81897DE50D9}" type="slidenum">
              <a:rPr lang="de-DE" altLang="de-DE"/>
              <a:pPr algn="r" eaLnBrk="1" hangingPunct="1">
                <a:spcBef>
                  <a:spcPct val="0"/>
                </a:spcBef>
                <a:buClrTx/>
              </a:pPr>
              <a:t>21</a:t>
            </a:fld>
            <a:endParaRPr lang="de-DE" altLang="de-DE"/>
          </a:p>
        </p:txBody>
      </p:sp>
      <p:sp>
        <p:nvSpPr>
          <p:cNvPr id="66564"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11662FC9-27F6-4821-AB98-F09D2BE75829}" type="slidenum">
              <a:rPr lang="de-DE" altLang="de-DE">
                <a:latin typeface="Wingdings" pitchFamily="2" charset="2"/>
              </a:rPr>
              <a:pPr algn="r" eaLnBrk="1" hangingPunct="1">
                <a:spcBef>
                  <a:spcPct val="0"/>
                </a:spcBef>
                <a:buClrTx/>
              </a:pPr>
              <a:t>21</a:t>
            </a:fld>
            <a:endParaRPr lang="de-DE" altLang="de-DE">
              <a:latin typeface="Wingdings" pitchFamily="2" charset="2"/>
            </a:endParaRPr>
          </a:p>
        </p:txBody>
      </p:sp>
      <p:sp>
        <p:nvSpPr>
          <p:cNvPr id="66565" name="Rectangle 2"/>
          <p:cNvSpPr>
            <a:spLocks noGrp="1" noRot="1" noChangeAspect="1" noChangeArrowheads="1" noTextEdit="1"/>
          </p:cNvSpPr>
          <p:nvPr>
            <p:ph type="sldImg"/>
          </p:nvPr>
        </p:nvSpPr>
        <p:spPr>
          <a:xfrm>
            <a:off x="835025" y="454025"/>
            <a:ext cx="5187950" cy="3890963"/>
          </a:xfrm>
          <a:ln/>
        </p:spPr>
      </p:sp>
      <p:sp>
        <p:nvSpPr>
          <p:cNvPr id="66566" name="Rectangle 3"/>
          <p:cNvSpPr>
            <a:spLocks noGrp="1" noChangeArrowheads="1"/>
          </p:cNvSpPr>
          <p:nvPr>
            <p:ph type="body" idx="1"/>
          </p:nvPr>
        </p:nvSpPr>
        <p:spPr>
          <a:xfrm>
            <a:off x="546100" y="4425950"/>
            <a:ext cx="5765800"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algn="just" eaLnBrk="1" hangingPunct="1"/>
            <a:r>
              <a:rPr lang="en-GB" altLang="de-DE" sz="1000" dirty="0" smtClean="0"/>
              <a:t>The requirements for an Alexander von Humboldt Foundation research fellowship are an above average doctorate or comparable academic qualification, independent research experience, documented by recognised academic publications, preferably in international journals, adequate language skills, a research outline agreed upon with the academic host as well as a confirmation of the host institute that research facilities are available.</a:t>
            </a:r>
          </a:p>
          <a:p>
            <a:pPr algn="just" eaLnBrk="1" hangingPunct="1"/>
            <a:endParaRPr lang="en-GB" altLang="de-DE" sz="1000" dirty="0" smtClean="0"/>
          </a:p>
          <a:p>
            <a:pPr algn="just" eaLnBrk="1" hangingPunct="1"/>
            <a:r>
              <a:rPr lang="en-GB" altLang="de-DE" sz="1000" dirty="0" smtClean="0"/>
              <a:t>As a rule, candidates’ chances are increased if they belong to the top group amongst their international peers. The number of publications considered appropriate varies according to discipline and career stage. </a:t>
            </a:r>
          </a:p>
          <a:p>
            <a:pPr algn="just" eaLnBrk="1" hangingPunct="1"/>
            <a:endParaRPr lang="en-GB" altLang="de-DE" sz="1000" dirty="0" smtClean="0"/>
          </a:p>
          <a:p>
            <a:pPr algn="just" eaLnBrk="1" hangingPunct="1"/>
            <a:r>
              <a:rPr lang="en-GB" altLang="de-DE" sz="1000" dirty="0" smtClean="0"/>
              <a:t>What determines whether an application is successful is academic quality, not German language skills. In science, in particular, working groups function and publish in English. In this case, it is not necessary to have a proven knowledge of German at the time of application.</a:t>
            </a:r>
          </a:p>
          <a:p>
            <a:pPr algn="just" eaLnBrk="1" hangingPunct="1"/>
            <a:endParaRPr lang="en-GB" altLang="de-DE" sz="1000" dirty="0" smtClean="0"/>
          </a:p>
          <a:p>
            <a:pPr algn="just" eaLnBrk="1" hangingPunct="1"/>
            <a:r>
              <a:rPr lang="en-GB" altLang="de-DE" sz="1000" dirty="0" smtClean="0"/>
              <a:t>Candidates from the humanities and social sciences, on the other hand, should have a basic knowledge of German, which may be necessary to conduct the project successfully, at the time of application. </a:t>
            </a:r>
          </a:p>
          <a:p>
            <a:pPr eaLnBrk="1" hangingPunct="1"/>
            <a:endParaRPr lang="de-DE" altLang="de-DE" sz="1000" dirty="0" smtClean="0"/>
          </a:p>
          <a:p>
            <a:pPr eaLnBrk="1" hangingPunct="1"/>
            <a:r>
              <a:rPr lang="en-GB" altLang="de-DE" sz="1000" b="1" dirty="0" smtClean="0"/>
              <a:t>Experienced researchers</a:t>
            </a:r>
            <a:r>
              <a:rPr lang="en-GB" altLang="de-DE" sz="1000" dirty="0" smtClean="0"/>
              <a:t> should have their own, clearly defined academic profile. This means they should usually be working at least at the level of Assistant Professor or Junior Research Group Leader or be able to document independent research work over a number of years and a comprehensive list of academic publications with a recognisable, independent profile. </a:t>
            </a:r>
          </a:p>
          <a:p>
            <a:pPr eaLnBrk="1" hangingPunct="1">
              <a:lnSpc>
                <a:spcPct val="90000"/>
              </a:lnSpc>
            </a:pPr>
            <a:endParaRPr lang="en-GB" altLang="de-DE" sz="10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2B062BAE-D428-4292-9026-385617DF4B3B}" type="slidenum">
              <a:rPr lang="de-DE" altLang="de-DE" smtClean="0"/>
              <a:pPr eaLnBrk="1" hangingPunct="1"/>
              <a:t>22</a:t>
            </a:fld>
            <a:endParaRPr lang="de-DE" altLang="de-DE" smtClean="0"/>
          </a:p>
        </p:txBody>
      </p:sp>
      <p:sp>
        <p:nvSpPr>
          <p:cNvPr id="6758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6225D3D1-7EC2-4204-B7E7-713BD30A6852}" type="slidenum">
              <a:rPr lang="de-DE" altLang="de-DE"/>
              <a:pPr algn="r" eaLnBrk="1" hangingPunct="1">
                <a:spcBef>
                  <a:spcPct val="0"/>
                </a:spcBef>
                <a:buClrTx/>
              </a:pPr>
              <a:t>22</a:t>
            </a:fld>
            <a:endParaRPr lang="de-DE" altLang="de-DE"/>
          </a:p>
        </p:txBody>
      </p:sp>
      <p:sp>
        <p:nvSpPr>
          <p:cNvPr id="67588"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C9642209-B55B-417B-8067-F6AF33C420AF}" type="slidenum">
              <a:rPr lang="de-DE" altLang="de-DE">
                <a:latin typeface="Wingdings" pitchFamily="2" charset="2"/>
              </a:rPr>
              <a:pPr algn="r" eaLnBrk="1" hangingPunct="1">
                <a:spcBef>
                  <a:spcPct val="0"/>
                </a:spcBef>
                <a:buClrTx/>
              </a:pPr>
              <a:t>22</a:t>
            </a:fld>
            <a:endParaRPr lang="de-DE" altLang="de-DE">
              <a:latin typeface="Wingdings" pitchFamily="2" charset="2"/>
            </a:endParaRPr>
          </a:p>
        </p:txBody>
      </p:sp>
      <p:sp>
        <p:nvSpPr>
          <p:cNvPr id="67589" name="Rectangle 2"/>
          <p:cNvSpPr>
            <a:spLocks noGrp="1" noRot="1" noChangeAspect="1" noChangeArrowheads="1" noTextEdit="1"/>
          </p:cNvSpPr>
          <p:nvPr>
            <p:ph type="sldImg"/>
          </p:nvPr>
        </p:nvSpPr>
        <p:spPr>
          <a:xfrm>
            <a:off x="836613" y="455613"/>
            <a:ext cx="5186362" cy="3889375"/>
          </a:xfrm>
          <a:ln/>
        </p:spPr>
      </p:sp>
      <p:sp>
        <p:nvSpPr>
          <p:cNvPr id="67590"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algn="just" eaLnBrk="1" hangingPunct="1"/>
            <a:r>
              <a:rPr lang="en-GB" altLang="de-DE" sz="1000" dirty="0" smtClean="0"/>
              <a:t>Online applications may be submitted to the Alexander von Humboldt Foundation at any time. Usually, two independent expert opinions will be requested for each application. The decision is made by an independent selection committee made up of academics from all disciplines. They evaluate the applications submitted without any quotas for countries or disciplines. The selection committee meets three times a year. The procedure takes a total of 4-7 months from submission to notification of the committee’s decision immediately after the committee meeting.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4BB9E0A6-C113-43B0-9551-4E28B5F0C5EE}" type="slidenum">
              <a:rPr lang="de-DE" altLang="de-DE" smtClean="0"/>
              <a:pPr eaLnBrk="1" hangingPunct="1"/>
              <a:t>23</a:t>
            </a:fld>
            <a:endParaRPr lang="de-DE" altLang="de-DE" smtClean="0"/>
          </a:p>
        </p:txBody>
      </p:sp>
      <p:sp>
        <p:nvSpPr>
          <p:cNvPr id="6861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ECA00647-E9FA-4C0F-ACCD-B0CE84A5A6B6}" type="slidenum">
              <a:rPr lang="de-DE" altLang="de-DE"/>
              <a:pPr algn="r" eaLnBrk="1" hangingPunct="1">
                <a:spcBef>
                  <a:spcPct val="0"/>
                </a:spcBef>
                <a:buClrTx/>
              </a:pPr>
              <a:t>23</a:t>
            </a:fld>
            <a:endParaRPr lang="de-DE" altLang="de-DE"/>
          </a:p>
        </p:txBody>
      </p:sp>
      <p:sp>
        <p:nvSpPr>
          <p:cNvPr id="68612"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E609309E-367F-4590-A729-9E6924451119}" type="slidenum">
              <a:rPr lang="de-DE" altLang="de-DE">
                <a:latin typeface="Wingdings" pitchFamily="2" charset="2"/>
              </a:rPr>
              <a:pPr algn="r" eaLnBrk="1" hangingPunct="1">
                <a:spcBef>
                  <a:spcPct val="0"/>
                </a:spcBef>
                <a:buClrTx/>
              </a:pPr>
              <a:t>23</a:t>
            </a:fld>
            <a:endParaRPr lang="de-DE" altLang="de-DE">
              <a:latin typeface="Wingdings" pitchFamily="2" charset="2"/>
            </a:endParaRPr>
          </a:p>
        </p:txBody>
      </p:sp>
      <p:sp>
        <p:nvSpPr>
          <p:cNvPr id="68613" name="Rectangle 2"/>
          <p:cNvSpPr>
            <a:spLocks noGrp="1" noRot="1" noChangeAspect="1" noChangeArrowheads="1" noTextEdit="1"/>
          </p:cNvSpPr>
          <p:nvPr>
            <p:ph type="sldImg"/>
          </p:nvPr>
        </p:nvSpPr>
        <p:spPr>
          <a:xfrm>
            <a:off x="836613" y="455613"/>
            <a:ext cx="5186362" cy="3889375"/>
          </a:xfrm>
          <a:ln/>
        </p:spPr>
      </p:sp>
      <p:sp>
        <p:nvSpPr>
          <p:cNvPr id="68614"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dirty="0" smtClean="0"/>
              <a:t>The Alexander von Humboldt Foundation’s research fellowships comprise comprehensive sponsorship benefits. </a:t>
            </a:r>
          </a:p>
          <a:p>
            <a:pPr eaLnBrk="1" hangingPunct="1"/>
            <a:r>
              <a:rPr lang="en-GB" altLang="de-DE" sz="1000" dirty="0" smtClean="0"/>
              <a:t>During the entire stay in Germany fellows receive a fellowship which allows them a standard of living comparable to that of academics at the same career stage in Germany. The fellowship for postdoctoral researchers is set at €2,650 per month; for experienced researchers it is 3,150 EUR per month. The fellowship amount takes special account of the fellow’s individual situation (e.g. through benefits for families). The host institute is granted an allowance for research costs, which amounts to €800 for research fellows in the natural sciences and engineering and €500 for humanities scholars.</a:t>
            </a:r>
            <a:r>
              <a:rPr lang="de-DE" altLang="de-DE" sz="1000" dirty="0" smtClean="0"/>
              <a:t> </a:t>
            </a:r>
          </a:p>
          <a:p>
            <a:pPr eaLnBrk="1" hangingPunct="1"/>
            <a:endParaRPr lang="de-DE" altLang="de-DE" sz="1000" dirty="0" smtClean="0"/>
          </a:p>
          <a:p>
            <a:pPr algn="just" eaLnBrk="1" hangingPunct="1"/>
            <a:r>
              <a:rPr lang="en-GB" altLang="de-DE" sz="1000" dirty="0" smtClean="0"/>
              <a:t>Within the Feodor Lynen Fellowship Programme </a:t>
            </a:r>
            <a:r>
              <a:rPr lang="en-US" altLang="de-DE" sz="1000" dirty="0" smtClean="0"/>
              <a:t>the fellowship amount varies according to target country and personal circumstances: a fellow heading for the USA, for example, currently receives €3,507 per month, or up to €5,440 if accompanied by a marital partner and two children (UK: €</a:t>
            </a:r>
            <a:r>
              <a:rPr lang="de-DE" altLang="de-DE" sz="1000" dirty="0" smtClean="0"/>
              <a:t>2,960 </a:t>
            </a:r>
            <a:r>
              <a:rPr lang="de-DE" altLang="de-DE" sz="1000" dirty="0" err="1" smtClean="0"/>
              <a:t>or</a:t>
            </a:r>
            <a:r>
              <a:rPr lang="de-DE" altLang="de-DE" sz="1000" dirty="0" smtClean="0"/>
              <a:t> </a:t>
            </a:r>
            <a:r>
              <a:rPr lang="de-DE" altLang="de-DE" sz="1000" dirty="0" err="1" smtClean="0"/>
              <a:t>up</a:t>
            </a:r>
            <a:r>
              <a:rPr lang="de-DE" altLang="de-DE" sz="1000" dirty="0" smtClean="0"/>
              <a:t> </a:t>
            </a:r>
            <a:r>
              <a:rPr lang="de-DE" altLang="de-DE" sz="1000" dirty="0" err="1" smtClean="0"/>
              <a:t>to</a:t>
            </a:r>
            <a:r>
              <a:rPr lang="de-DE" altLang="de-DE" sz="1000" dirty="0" smtClean="0"/>
              <a:t> €4,558; </a:t>
            </a:r>
            <a:r>
              <a:rPr lang="de-DE" altLang="de-DE" sz="1000" dirty="0" err="1" smtClean="0"/>
              <a:t>Poland</a:t>
            </a:r>
            <a:r>
              <a:rPr lang="de-DE" altLang="de-DE" sz="1000" dirty="0" smtClean="0"/>
              <a:t>: €3,146 </a:t>
            </a:r>
            <a:r>
              <a:rPr lang="de-DE" altLang="de-DE" sz="1000" dirty="0" err="1" smtClean="0"/>
              <a:t>or</a:t>
            </a:r>
            <a:r>
              <a:rPr lang="de-DE" altLang="de-DE" sz="1000" dirty="0" smtClean="0"/>
              <a:t> </a:t>
            </a:r>
            <a:r>
              <a:rPr lang="de-DE" altLang="de-DE" sz="1000" dirty="0" err="1" smtClean="0"/>
              <a:t>up</a:t>
            </a:r>
            <a:r>
              <a:rPr lang="de-DE" altLang="de-DE" sz="1000" dirty="0" smtClean="0"/>
              <a:t> </a:t>
            </a:r>
            <a:r>
              <a:rPr lang="de-DE" altLang="de-DE" sz="1000" dirty="0" err="1" smtClean="0"/>
              <a:t>to</a:t>
            </a:r>
            <a:r>
              <a:rPr lang="de-DE" altLang="de-DE" sz="1000" dirty="0" smtClean="0"/>
              <a:t> €4,946).</a:t>
            </a:r>
            <a:r>
              <a:rPr lang="en-US" altLang="de-DE" sz="1000" dirty="0" smtClean="0"/>
              <a:t>Travel expenses are paid in addition</a:t>
            </a:r>
            <a:r>
              <a:rPr lang="en-GB" altLang="de-DE" sz="1000" dirty="0" smtClean="0"/>
              <a:t>. The applicant can use the fellowship calculator in order to calculate the approximate fellowship amount if the application is successful. The binding fellowship amount is only calculated by the Foundation once a positive decision has been made and may differ from the amount calculated here. </a:t>
            </a:r>
          </a:p>
          <a:p>
            <a:pPr eaLnBrk="1" hangingPunct="1"/>
            <a:endParaRPr lang="en-GB" altLang="de-DE" sz="1000" dirty="0" smtClean="0">
              <a:solidFill>
                <a:srgbClr val="000000"/>
              </a:solidFill>
            </a:endParaRPr>
          </a:p>
          <a:p>
            <a:pPr eaLnBrk="1" hangingPunct="1"/>
            <a:r>
              <a:rPr lang="en-GB" altLang="de-DE" sz="1000" dirty="0" smtClean="0"/>
              <a:t>Fellows also receive a single lump sum to cover return travel expenses to Germany. The Foundation finances language courses for foreign academics coming to Germany on a research stay and for their marital partners.</a:t>
            </a:r>
          </a:p>
          <a:p>
            <a:pPr eaLnBrk="1" hangingPunct="1"/>
            <a:endParaRPr lang="de-DE" altLang="de-DE"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BB39795E-26F8-4C27-850D-9F0104B8BCE5}" type="slidenum">
              <a:rPr lang="de-DE" altLang="de-DE" smtClean="0"/>
              <a:pPr eaLnBrk="1" hangingPunct="1"/>
              <a:t>24</a:t>
            </a:fld>
            <a:endParaRPr lang="de-DE" altLang="de-DE" smtClean="0"/>
          </a:p>
        </p:txBody>
      </p:sp>
      <p:sp>
        <p:nvSpPr>
          <p:cNvPr id="6963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4BD63849-C498-4A95-A503-21C9C5E15388}" type="slidenum">
              <a:rPr lang="de-DE" altLang="de-DE"/>
              <a:pPr algn="r" eaLnBrk="1" hangingPunct="1">
                <a:spcBef>
                  <a:spcPct val="0"/>
                </a:spcBef>
                <a:buClrTx/>
              </a:pPr>
              <a:t>24</a:t>
            </a:fld>
            <a:endParaRPr lang="de-DE" altLang="de-DE"/>
          </a:p>
        </p:txBody>
      </p:sp>
      <p:sp>
        <p:nvSpPr>
          <p:cNvPr id="69636"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3D2E7FB1-C91D-44AC-B9C9-D71088107D05}" type="slidenum">
              <a:rPr lang="de-DE" altLang="de-DE">
                <a:latin typeface="Wingdings" pitchFamily="2" charset="2"/>
              </a:rPr>
              <a:pPr algn="r" eaLnBrk="1" hangingPunct="1">
                <a:spcBef>
                  <a:spcPct val="0"/>
                </a:spcBef>
                <a:buClrTx/>
              </a:pPr>
              <a:t>24</a:t>
            </a:fld>
            <a:endParaRPr lang="de-DE" altLang="de-DE">
              <a:latin typeface="Wingdings" pitchFamily="2" charset="2"/>
            </a:endParaRPr>
          </a:p>
        </p:txBody>
      </p:sp>
      <p:sp>
        <p:nvSpPr>
          <p:cNvPr id="69637" name="Rectangle 2"/>
          <p:cNvSpPr>
            <a:spLocks noGrp="1" noRot="1" noChangeAspect="1" noChangeArrowheads="1" noTextEdit="1"/>
          </p:cNvSpPr>
          <p:nvPr>
            <p:ph type="sldImg"/>
          </p:nvPr>
        </p:nvSpPr>
        <p:spPr>
          <a:xfrm>
            <a:off x="836613" y="455613"/>
            <a:ext cx="5186362" cy="3889375"/>
          </a:xfrm>
          <a:ln/>
        </p:spPr>
      </p:sp>
      <p:sp>
        <p:nvSpPr>
          <p:cNvPr id="69638"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dirty="0" smtClean="0"/>
              <a:t>One of the hallmarks of the Alexander von Humboldt Foundation is to provide guest researchers with as much individual assistance as possible. </a:t>
            </a:r>
          </a:p>
          <a:p>
            <a:pPr eaLnBrk="1" hangingPunct="1"/>
            <a:r>
              <a:rPr lang="en-GB" altLang="de-DE" sz="1000" dirty="0" smtClean="0"/>
              <a:t>At the end of August or early in September each year, a two-week </a:t>
            </a:r>
            <a:r>
              <a:rPr lang="en-GB" altLang="de-DE" sz="1000" b="1" dirty="0" smtClean="0"/>
              <a:t>study tour</a:t>
            </a:r>
            <a:r>
              <a:rPr lang="en-GB" altLang="de-DE" sz="1000" dirty="0" smtClean="0"/>
              <a:t> is arranged for research fellows and their marital partners. </a:t>
            </a:r>
            <a:br>
              <a:rPr lang="en-GB" altLang="de-DE" sz="1000" dirty="0" smtClean="0"/>
            </a:br>
            <a:r>
              <a:rPr lang="en-GB" altLang="de-DE" sz="1000" dirty="0" smtClean="0"/>
              <a:t>In addition, there are several regional </a:t>
            </a:r>
            <a:r>
              <a:rPr lang="en-GB" altLang="de-DE" sz="1000" b="1" dirty="0" smtClean="0"/>
              <a:t>network meetings</a:t>
            </a:r>
            <a:r>
              <a:rPr lang="en-GB" altLang="de-DE" sz="1000" dirty="0" smtClean="0"/>
              <a:t> held annually for research fellows who newly arrived in Germany. These meetings take place in German university towns. The Foundation‘s </a:t>
            </a:r>
            <a:r>
              <a:rPr lang="en-GB" altLang="de-DE" sz="1000" b="1" dirty="0" smtClean="0"/>
              <a:t>annual meeting</a:t>
            </a:r>
            <a:r>
              <a:rPr lang="en-GB" altLang="de-DE" sz="1000" dirty="0" smtClean="0"/>
              <a:t> is held in the summer. All research fellows and research award winners from all disciplines and countries staying in Germany, as well as Feodor Lynen Research Fellows who have returned in the preceding year, are invited to attend this meeting together with their families. </a:t>
            </a:r>
          </a:p>
          <a:p>
            <a:pPr eaLnBrk="1" hangingPunct="1"/>
            <a:endParaRPr lang="en-GB" altLang="de-DE" sz="1000" dirty="0" smtClean="0"/>
          </a:p>
          <a:p>
            <a:pPr eaLnBrk="1" hangingPunct="1"/>
            <a:r>
              <a:rPr lang="en-GB" altLang="de-DE" sz="1000" dirty="0" smtClean="0"/>
              <a:t>It is the aim of the Alexander von Humboldt Foundation to sponsor their research fellows on a long-term, individual basis. Contact should be maintained after the initial research stay in Germany in order to ensure that the relationships to specialist colleagues in Germany, which have developed during the fellowship period, can be sustained and strengthened, and academic collaboration consolidated long-term. Alumni sponsorship is not subject to an age limit. </a:t>
            </a:r>
          </a:p>
          <a:p>
            <a:pPr eaLnBrk="1" hangingPunct="1"/>
            <a:endParaRPr lang="en-GB" altLang="de-DE" sz="1000" dirty="0" smtClean="0"/>
          </a:p>
          <a:p>
            <a:pPr eaLnBrk="1" hangingPunct="1"/>
            <a:r>
              <a:rPr lang="en-GB" altLang="de-DE" sz="1000" dirty="0" smtClean="0"/>
              <a:t>Research fellows can apply for a </a:t>
            </a:r>
            <a:r>
              <a:rPr lang="en-GB" altLang="de-DE" sz="1000" b="1" dirty="0" smtClean="0"/>
              <a:t>return fellowship</a:t>
            </a:r>
            <a:r>
              <a:rPr lang="en-GB" altLang="de-DE" sz="1000" dirty="0" smtClean="0"/>
              <a:t> to sponsor reintegration into an institute abroad. Applications may currently be made by academics returning to the following countries:</a:t>
            </a:r>
          </a:p>
          <a:p>
            <a:pPr eaLnBrk="1" hangingPunct="1">
              <a:buFontTx/>
              <a:buChar char="-"/>
            </a:pPr>
            <a:r>
              <a:rPr lang="en-GB" altLang="de-DE" sz="1000" dirty="0" smtClean="0"/>
              <a:t> developing or emerging countries (Humboldt and Georg Forster Research Fellowships);</a:t>
            </a:r>
          </a:p>
          <a:p>
            <a:pPr eaLnBrk="1" hangingPunct="1">
              <a:buFontTx/>
              <a:buChar char="-"/>
            </a:pPr>
            <a:r>
              <a:rPr lang="en-GB" altLang="de-DE" sz="1000" dirty="0" smtClean="0"/>
              <a:t> countries in Central and Eastern Europe (Humboldt Research Fellowships)</a:t>
            </a:r>
          </a:p>
          <a:p>
            <a:pPr eaLnBrk="1" hangingPunct="1"/>
            <a:r>
              <a:rPr lang="en-GB" altLang="de-DE" sz="1000" dirty="0" smtClean="0"/>
              <a:t>At the end of the fellowship period, Feodor Lynen Research Fellows are also offered return fellowships. They can be granted for a maximum period of 12 months upon application.</a:t>
            </a:r>
            <a:r>
              <a:rPr lang="de-DE" altLang="de-DE" sz="1000" dirty="0"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34E13C4E-238C-4FC4-BCBC-A5E218830716}" type="slidenum">
              <a:rPr lang="de-DE" altLang="de-DE" smtClean="0"/>
              <a:pPr eaLnBrk="1" hangingPunct="1"/>
              <a:t>25</a:t>
            </a:fld>
            <a:endParaRPr lang="de-DE" alt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GB" altLang="de-DE" sz="1000" dirty="0" smtClean="0"/>
              <a:t>The freely accessible online search lists a large portion of the more than 30,000 individuals throughout the world who have been sponsored by the Alexander von Humboldt Foundation and can offer interested parties an overview of possible hosts. It can be searched by name, host institute, subject area, location or keyword. Using the names of the </a:t>
            </a:r>
            <a:r>
              <a:rPr lang="en-GB" altLang="de-DE" sz="1000" dirty="0" err="1" smtClean="0"/>
              <a:t>Humboldtians</a:t>
            </a:r>
            <a:r>
              <a:rPr lang="en-GB" altLang="de-DE" sz="1000" dirty="0" smtClean="0"/>
              <a:t> that a search turns up, it is subsequently possible to determine their respective hosts.</a:t>
            </a:r>
          </a:p>
          <a:p>
            <a:endParaRPr lang="en-GB" altLang="de-DE" sz="1000" dirty="0" smtClean="0"/>
          </a:p>
          <a:p>
            <a:r>
              <a:rPr lang="en-GB" altLang="de-DE" sz="1000" dirty="0" smtClean="0"/>
              <a:t>Visit “www.euraxess.de -&gt; Information &amp; Assistance -&gt; Finding an academic host” </a:t>
            </a:r>
            <a:r>
              <a:rPr lang="en-US" altLang="de-DE" sz="1000" dirty="0" smtClean="0"/>
              <a:t>to find a list of websites that can help in finding a host institution.</a:t>
            </a:r>
            <a:endParaRPr lang="en-GB" altLang="de-DE" sz="1000" dirty="0" smtClean="0"/>
          </a:p>
          <a:p>
            <a:endParaRPr lang="en-GB" altLang="de-DE" sz="1000" dirty="0" smtClean="0"/>
          </a:p>
          <a:p>
            <a:r>
              <a:rPr lang="de-DE" sz="1000" dirty="0" err="1" smtClean="0"/>
              <a:t>GERiT</a:t>
            </a:r>
            <a:r>
              <a:rPr lang="de-DE" sz="1000" dirty="0" smtClean="0"/>
              <a:t> – German Research </a:t>
            </a:r>
            <a:r>
              <a:rPr lang="de-DE" sz="1000" dirty="0" err="1" smtClean="0"/>
              <a:t>Institutions</a:t>
            </a:r>
            <a:r>
              <a:rPr lang="en-GB" altLang="de-DE" sz="1000" dirty="0" smtClean="0"/>
              <a:t>is a research directory that the Deutsche </a:t>
            </a:r>
            <a:r>
              <a:rPr lang="en-GB" altLang="de-DE" sz="1000" dirty="0" err="1" smtClean="0"/>
              <a:t>Forschungsgemeinschaft</a:t>
            </a:r>
            <a:r>
              <a:rPr lang="en-GB" altLang="de-DE" sz="1000" dirty="0" smtClean="0"/>
              <a:t> (DFG, German Research Foundation) and the German Academic Exchange Service (DAAD) maintain in cooperation with the German Rectors’ Conference (HRK).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BB604871-01A3-4043-89A3-F87E05C37E7E}" type="slidenum">
              <a:rPr lang="de-DE" altLang="de-DE" smtClean="0"/>
              <a:pPr eaLnBrk="1" hangingPunct="1"/>
              <a:t>26</a:t>
            </a:fld>
            <a:endParaRPr lang="de-DE" altLang="de-DE" smtClean="0"/>
          </a:p>
        </p:txBody>
      </p:sp>
      <p:sp>
        <p:nvSpPr>
          <p:cNvPr id="7168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6CBA441C-9E23-442F-B226-A4299101C603}" type="slidenum">
              <a:rPr lang="de-DE" altLang="de-DE"/>
              <a:pPr algn="r" eaLnBrk="1" hangingPunct="1">
                <a:spcBef>
                  <a:spcPct val="0"/>
                </a:spcBef>
                <a:buClrTx/>
              </a:pPr>
              <a:t>26</a:t>
            </a:fld>
            <a:endParaRPr lang="de-DE" altLang="de-DE"/>
          </a:p>
        </p:txBody>
      </p:sp>
      <p:sp>
        <p:nvSpPr>
          <p:cNvPr id="71684"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F9BBE22F-1089-47A6-828B-FE19C8234366}" type="slidenum">
              <a:rPr lang="de-DE" altLang="de-DE">
                <a:latin typeface="Wingdings" pitchFamily="2" charset="2"/>
              </a:rPr>
              <a:pPr algn="r" eaLnBrk="1" hangingPunct="1">
                <a:spcBef>
                  <a:spcPct val="0"/>
                </a:spcBef>
                <a:buClrTx/>
              </a:pPr>
              <a:t>26</a:t>
            </a:fld>
            <a:endParaRPr lang="de-DE" altLang="de-DE">
              <a:latin typeface="Wingdings" pitchFamily="2" charset="2"/>
            </a:endParaRPr>
          </a:p>
        </p:txBody>
      </p:sp>
      <p:sp>
        <p:nvSpPr>
          <p:cNvPr id="71685" name="Rectangle 2"/>
          <p:cNvSpPr>
            <a:spLocks noGrp="1" noRot="1" noChangeAspect="1" noChangeArrowheads="1" noTextEdit="1"/>
          </p:cNvSpPr>
          <p:nvPr>
            <p:ph type="sldImg"/>
          </p:nvPr>
        </p:nvSpPr>
        <p:spPr>
          <a:xfrm>
            <a:off x="836613" y="455613"/>
            <a:ext cx="5186362" cy="3889375"/>
          </a:xfrm>
          <a:ln/>
        </p:spPr>
      </p:sp>
      <p:sp>
        <p:nvSpPr>
          <p:cNvPr id="71686"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algn="just" eaLnBrk="1" hangingPunct="1"/>
            <a:r>
              <a:rPr lang="en-GB" altLang="de-DE" dirty="0" smtClean="0"/>
              <a:t>The distribution of research fellows according to countries of origin changes from year to year because the Alexander von Humboldt Foundation does not have any quotas for countries but selects candidates solely on the basis of the academic quality of applications. Thus, the distribution reflects both the countries which have particularly large numbers of applicants and particularly successful applicants and also indicates how attractive Germany is as a research location for certain countries during a certain period. The Foundation welcomes excellent applications from all countries equally.</a:t>
            </a:r>
          </a:p>
          <a:p>
            <a:pPr algn="just" eaLnBrk="1" hangingPunct="1"/>
            <a:endParaRPr lang="en-GB" altLang="de-DE" dirty="0" smtClean="0"/>
          </a:p>
          <a:p>
            <a:pPr algn="just" eaLnBrk="1" hangingPunct="1"/>
            <a:r>
              <a:rPr lang="en-GB" altLang="de-DE" dirty="0" smtClean="0"/>
              <a:t>Of the researchers from abroad (Humboldt and Georg Forster Research Fellows) selected in the five-year period, 2016–2020, 35% came from Europe, 27% from Asia, 14% from North America, 9% from Central and South America, 7% from the Middle East, North Africa, 4% from Sub-Saharan Africa and 4% from Australia, New Zealand and Oceania.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60DD6EF4-9814-4EA5-A70D-800DFC724A31}" type="slidenum">
              <a:rPr lang="de-DE" altLang="de-DE" smtClean="0"/>
              <a:pPr eaLnBrk="1" hangingPunct="1"/>
              <a:t>27</a:t>
            </a:fld>
            <a:endParaRPr lang="de-DE" altLang="de-DE" smtClean="0"/>
          </a:p>
        </p:txBody>
      </p:sp>
      <p:sp>
        <p:nvSpPr>
          <p:cNvPr id="7270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67B7FF35-A0E6-46FA-A705-2F7B8376DCD6}" type="slidenum">
              <a:rPr lang="de-DE" altLang="de-DE"/>
              <a:pPr algn="r" eaLnBrk="1" hangingPunct="1">
                <a:spcBef>
                  <a:spcPct val="0"/>
                </a:spcBef>
                <a:buClrTx/>
              </a:pPr>
              <a:t>27</a:t>
            </a:fld>
            <a:endParaRPr lang="de-DE" altLang="de-DE"/>
          </a:p>
        </p:txBody>
      </p:sp>
      <p:sp>
        <p:nvSpPr>
          <p:cNvPr id="72708"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1D402112-17B2-434A-B601-59A0C3F14A3C}" type="slidenum">
              <a:rPr lang="de-DE" altLang="de-DE">
                <a:latin typeface="Wingdings" pitchFamily="2" charset="2"/>
              </a:rPr>
              <a:pPr algn="r" eaLnBrk="1" hangingPunct="1">
                <a:spcBef>
                  <a:spcPct val="0"/>
                </a:spcBef>
                <a:buClrTx/>
              </a:pPr>
              <a:t>27</a:t>
            </a:fld>
            <a:endParaRPr lang="de-DE" altLang="de-DE">
              <a:latin typeface="Wingdings" pitchFamily="2" charset="2"/>
            </a:endParaRPr>
          </a:p>
        </p:txBody>
      </p:sp>
      <p:sp>
        <p:nvSpPr>
          <p:cNvPr id="72709" name="Rectangle 2"/>
          <p:cNvSpPr>
            <a:spLocks noGrp="1" noRot="1" noChangeAspect="1" noChangeArrowheads="1" noTextEdit="1"/>
          </p:cNvSpPr>
          <p:nvPr>
            <p:ph type="sldImg"/>
          </p:nvPr>
        </p:nvSpPr>
        <p:spPr>
          <a:xfrm>
            <a:off x="836613" y="455613"/>
            <a:ext cx="5186362" cy="3889375"/>
          </a:xfrm>
          <a:ln/>
        </p:spPr>
      </p:sp>
      <p:sp>
        <p:nvSpPr>
          <p:cNvPr id="72710"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algn="just" eaLnBrk="1" hangingPunct="1"/>
            <a:r>
              <a:rPr lang="en-GB" altLang="de-DE" dirty="0" smtClean="0"/>
              <a:t>The distribution of research fellows according to discipline changes from year to year because the Alexander von Humboldt Foundation does not have any quotas for disciplines but selects candidates solely on the basis of the academic quality of applications. Thus, the distribution reflects both the disciplines which have particularly large numbers of applicants and particularly successful applicants and also indicates how attractive Germany is as a research location for certain disciplines during a certain period. The Foundation welcomes excellent applications from all disciplines equally.</a:t>
            </a:r>
          </a:p>
          <a:p>
            <a:pPr algn="just" eaLnBrk="1" hangingPunct="1"/>
            <a:endParaRPr lang="en-GB" altLang="de-DE" dirty="0" smtClean="0"/>
          </a:p>
          <a:p>
            <a:pPr algn="just" eaLnBrk="1" hangingPunct="1"/>
            <a:r>
              <a:rPr lang="en-GB" altLang="de-DE" dirty="0" smtClean="0"/>
              <a:t>Of the researchers from abroad (Humboldt and Georg Forster Research Fellows) selected in the five-year period, 2016–2020, 40% were natural scientists, 25% were humanities scholars</a:t>
            </a:r>
            <a:r>
              <a:rPr lang="en-GB" altLang="de-DE" b="1" dirty="0" smtClean="0"/>
              <a:t> </a:t>
            </a:r>
            <a:r>
              <a:rPr lang="en-GB" altLang="de-DE" dirty="0" smtClean="0"/>
              <a:t>and social scientists, 20% were life scientists and 15% were engineering scientists.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78413311-A09C-4658-B950-799260969EA6}" type="slidenum">
              <a:rPr lang="de-DE" altLang="de-DE" smtClean="0"/>
              <a:pPr eaLnBrk="1" hangingPunct="1"/>
              <a:t>28</a:t>
            </a:fld>
            <a:endParaRPr lang="de-DE" altLang="de-DE" smtClean="0"/>
          </a:p>
        </p:txBody>
      </p:sp>
      <p:sp>
        <p:nvSpPr>
          <p:cNvPr id="7373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5FA56B9A-1770-4318-A66D-5EDE8E8B3CA0}" type="slidenum">
              <a:rPr lang="de-DE" altLang="de-DE"/>
              <a:pPr algn="r" eaLnBrk="1" hangingPunct="1">
                <a:spcBef>
                  <a:spcPct val="0"/>
                </a:spcBef>
                <a:buClrTx/>
              </a:pPr>
              <a:t>28</a:t>
            </a:fld>
            <a:endParaRPr lang="de-DE" altLang="de-DE"/>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r>
              <a:rPr lang="en-GB" altLang="de-DE" sz="1000" dirty="0" smtClean="0"/>
              <a:t>The Alexander von Humboldt Foundation offers a number of research awards. Self nominations are not possible. Rather, academics in Germany are required to nominate foreign colleagues within their disciplines for these research awards.</a:t>
            </a:r>
          </a:p>
          <a:p>
            <a:pPr eaLnBrk="1" hangingPunct="1"/>
            <a:endParaRPr lang="de-DE" altLang="de-DE" sz="10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F0A76AAC-56FC-4871-9489-D965E631FB79}" type="slidenum">
              <a:rPr lang="de-DE" altLang="de-DE" smtClean="0"/>
              <a:pPr eaLnBrk="1" hangingPunct="1"/>
              <a:t>29</a:t>
            </a:fld>
            <a:endParaRPr lang="de-DE" altLang="de-DE" smtClean="0"/>
          </a:p>
        </p:txBody>
      </p:sp>
      <p:sp>
        <p:nvSpPr>
          <p:cNvPr id="7475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4FF6F189-ED7D-427C-BF3F-9FD2AE6B7080}" type="slidenum">
              <a:rPr lang="de-DE" altLang="de-DE"/>
              <a:pPr algn="r" eaLnBrk="1" hangingPunct="1">
                <a:spcBef>
                  <a:spcPct val="0"/>
                </a:spcBef>
                <a:buClrTx/>
              </a:pPr>
              <a:t>29</a:t>
            </a:fld>
            <a:endParaRPr lang="de-DE" altLang="de-DE"/>
          </a:p>
        </p:txBody>
      </p:sp>
      <p:sp>
        <p:nvSpPr>
          <p:cNvPr id="74756"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B5649985-1A3F-478E-882A-7E70C75F26DD}" type="slidenum">
              <a:rPr lang="de-DE" altLang="de-DE">
                <a:latin typeface="Wingdings" pitchFamily="2" charset="2"/>
              </a:rPr>
              <a:pPr algn="r" eaLnBrk="1" hangingPunct="1">
                <a:spcBef>
                  <a:spcPct val="0"/>
                </a:spcBef>
                <a:buClrTx/>
              </a:pPr>
              <a:t>29</a:t>
            </a:fld>
            <a:endParaRPr lang="de-DE" altLang="de-DE">
              <a:latin typeface="Wingdings" pitchFamily="2" charset="2"/>
            </a:endParaRPr>
          </a:p>
        </p:txBody>
      </p:sp>
      <p:sp>
        <p:nvSpPr>
          <p:cNvPr id="74757" name="Rectangle 2"/>
          <p:cNvSpPr>
            <a:spLocks noGrp="1" noRot="1" noChangeAspect="1" noChangeArrowheads="1" noTextEdit="1"/>
          </p:cNvSpPr>
          <p:nvPr>
            <p:ph type="sldImg"/>
          </p:nvPr>
        </p:nvSpPr>
        <p:spPr>
          <a:xfrm>
            <a:off x="836613" y="455613"/>
            <a:ext cx="5186362" cy="3889375"/>
          </a:xfrm>
          <a:ln/>
        </p:spPr>
      </p:sp>
      <p:sp>
        <p:nvSpPr>
          <p:cNvPr id="74758"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lnSpc>
                <a:spcPct val="80000"/>
              </a:lnSpc>
            </a:pPr>
            <a:r>
              <a:rPr lang="en-GB" altLang="de-DE" sz="900" dirty="0" smtClean="0"/>
              <a:t>The Alexander von Humboldt Foundation grants up to 100 </a:t>
            </a:r>
            <a:r>
              <a:rPr lang="en-GB" altLang="de-DE" sz="900" b="1" dirty="0" smtClean="0"/>
              <a:t>Humboldt Research Awards </a:t>
            </a:r>
            <a:r>
              <a:rPr lang="en-GB" altLang="de-DE" sz="900" dirty="0" smtClean="0"/>
              <a:t>annually to internationally eminent academics from abroad in recognition of their entire academic record to date. The award winners are also invited to undertake research projects of their own choice in Germany, in cooperation with colleagues from their disciplines, for a period of approx. 6-12 months (can be divided up into shorter periods of time). </a:t>
            </a:r>
          </a:p>
          <a:p>
            <a:pPr eaLnBrk="1" hangingPunct="1">
              <a:lnSpc>
                <a:spcPct val="80000"/>
              </a:lnSpc>
            </a:pPr>
            <a:r>
              <a:rPr lang="en-GB" altLang="de-DE" sz="900" dirty="0" smtClean="0">
                <a:solidFill>
                  <a:srgbClr val="000000"/>
                </a:solidFill>
              </a:rPr>
              <a:t>The Humboldt Research Award is valued at €60,000.</a:t>
            </a:r>
          </a:p>
          <a:p>
            <a:pPr eaLnBrk="1" hangingPunct="1">
              <a:lnSpc>
                <a:spcPct val="80000"/>
              </a:lnSpc>
            </a:pPr>
            <a:r>
              <a:rPr lang="en-GB" altLang="de-DE" sz="900" dirty="0" smtClean="0"/>
              <a:t>The initiative to grant a Humboldt Research Award (nomination) must be taken by established academics who are working at universities or other research institutions in Germany. Self-nomination is not possible.</a:t>
            </a:r>
          </a:p>
          <a:p>
            <a:pPr eaLnBrk="1" hangingPunct="1">
              <a:lnSpc>
                <a:spcPct val="80000"/>
              </a:lnSpc>
            </a:pPr>
            <a:r>
              <a:rPr lang="en-GB" altLang="de-DE" sz="900" dirty="0" smtClean="0"/>
              <a:t>Academics can be nominated for the award if their fundamental discoveries, new theories or insights have had a significant impact on their disciplines beyond their own particular field of research and if they are expected to continue producing cutting-edge academic achievements in the future.</a:t>
            </a:r>
          </a:p>
          <a:p>
            <a:pPr eaLnBrk="1" hangingPunct="1">
              <a:lnSpc>
                <a:spcPct val="80000"/>
              </a:lnSpc>
            </a:pPr>
            <a:endParaRPr lang="en-GB" altLang="de-DE" sz="900" dirty="0" smtClean="0"/>
          </a:p>
          <a:p>
            <a:pPr eaLnBrk="1" hangingPunct="1">
              <a:lnSpc>
                <a:spcPct val="80000"/>
              </a:lnSpc>
            </a:pPr>
            <a:r>
              <a:rPr lang="en-GB" altLang="de-DE" sz="900" dirty="0" smtClean="0"/>
              <a:t>The Alexander von Humboldt Foundation annually awards approx. 20 </a:t>
            </a:r>
            <a:r>
              <a:rPr lang="en-GB" altLang="de-DE" sz="900" b="1" dirty="0" smtClean="0"/>
              <a:t>Friedrich Wilhelm Bessel Research Awards </a:t>
            </a:r>
            <a:r>
              <a:rPr lang="en-GB" altLang="de-DE" sz="900" dirty="0" smtClean="0"/>
              <a:t>to internationally renowned academics from abroad, </a:t>
            </a:r>
            <a:r>
              <a:rPr lang="en-GB" altLang="de-DE" sz="900" b="1" dirty="0" smtClean="0"/>
              <a:t>who have completed their doctorate within the last 18 years</a:t>
            </a:r>
            <a:r>
              <a:rPr lang="en-GB" altLang="de-DE" sz="900" dirty="0" smtClean="0"/>
              <a:t>, in recognition of the outstanding academic performance of these excellent researchers. The award is funded by the Federal Ministry of Education and Research. The award winners are also invited to undertake research projects of their own choice in Germany, in cooperation with colleagues from their own disciplines, for a period of approx. 6-12 months (can be divided up into shorter periods of time). </a:t>
            </a:r>
          </a:p>
          <a:p>
            <a:pPr eaLnBrk="1" hangingPunct="1">
              <a:lnSpc>
                <a:spcPct val="80000"/>
              </a:lnSpc>
            </a:pPr>
            <a:r>
              <a:rPr lang="en-GB" altLang="de-DE" sz="900" dirty="0" smtClean="0"/>
              <a:t>The Friedrich Wilhelm Bessel Research Award is valued at €45,000. The initiative to grant a Friedrich Wilhelm Bessel Research Award (nomination) must be taken by established academics who are working at universities or other research institutions in Germany.  Self-nomination is not possible.</a:t>
            </a:r>
          </a:p>
          <a:p>
            <a:pPr eaLnBrk="1" hangingPunct="1">
              <a:lnSpc>
                <a:spcPct val="80000"/>
              </a:lnSpc>
            </a:pPr>
            <a:r>
              <a:rPr lang="en-GB" altLang="de-DE" sz="900" dirty="0" smtClean="0"/>
              <a:t>Academics can be nominated for the award if their research performance to date has already led to their recognition as internationally outstanding researchers in their own fields and if they are expected to continue producing cutting-edge achievements which will have a significant impact on their discipline beyond</a:t>
            </a:r>
            <a:r>
              <a:rPr lang="en-GB" altLang="de-DE" sz="900" dirty="0" smtClean="0">
                <a:solidFill>
                  <a:srgbClr val="000000"/>
                </a:solidFill>
              </a:rPr>
              <a:t> </a:t>
            </a:r>
            <a:r>
              <a:rPr lang="en-GB" altLang="de-DE" sz="900" dirty="0" smtClean="0"/>
              <a:t>their immediate field of work in the future.</a:t>
            </a:r>
          </a:p>
          <a:p>
            <a:pPr eaLnBrk="1" hangingPunct="1">
              <a:lnSpc>
                <a:spcPct val="80000"/>
              </a:lnSpc>
            </a:pPr>
            <a:endParaRPr lang="en-GB" altLang="de-DE" sz="900" dirty="0" smtClean="0"/>
          </a:p>
          <a:p>
            <a:pPr eaLnBrk="1" hangingPunct="1">
              <a:lnSpc>
                <a:spcPct val="80000"/>
              </a:lnSpc>
            </a:pPr>
            <a:r>
              <a:rPr lang="en-GB" altLang="de-DE" sz="900" dirty="0" smtClean="0"/>
              <a:t>The Alexander von Humboldt Foundation particularly encourages the nomination of qualified female academics. </a:t>
            </a:r>
          </a:p>
          <a:p>
            <a:pPr eaLnBrk="1" hangingPunct="1">
              <a:lnSpc>
                <a:spcPct val="80000"/>
              </a:lnSpc>
            </a:pPr>
            <a:endParaRPr lang="en-GB" altLang="de-DE" sz="900" dirty="0" smtClean="0"/>
          </a:p>
          <a:p>
            <a:pPr eaLnBrk="1" hangingPunct="1">
              <a:lnSpc>
                <a:spcPct val="80000"/>
              </a:lnSpc>
            </a:pPr>
            <a:endParaRPr lang="de-DE" altLang="de-DE" sz="800" dirty="0" smtClean="0">
              <a:latin typeface="Times New Roman" pitchFamily="18" charset="0"/>
            </a:endParaRPr>
          </a:p>
          <a:p>
            <a:pPr eaLnBrk="1" hangingPunct="1">
              <a:lnSpc>
                <a:spcPct val="80000"/>
              </a:lnSpc>
            </a:pPr>
            <a:endParaRPr lang="de-DE" altLang="de-DE" sz="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612BA4C6-A2E6-412D-9A19-D2878CBB71A8}" type="slidenum">
              <a:rPr lang="de-DE" altLang="de-DE" smtClean="0"/>
              <a:pPr eaLnBrk="1" hangingPunct="1"/>
              <a:t>3</a:t>
            </a:fld>
            <a:endParaRPr lang="de-DE" altLang="de-DE" smtClean="0"/>
          </a:p>
        </p:txBody>
      </p:sp>
      <p:sp>
        <p:nvSpPr>
          <p:cNvPr id="4813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7E0368E3-FE79-45F4-869B-0EF1B1401B5B}" type="slidenum">
              <a:rPr lang="de-DE" altLang="de-DE"/>
              <a:pPr algn="r" eaLnBrk="1" hangingPunct="1">
                <a:spcBef>
                  <a:spcPct val="0"/>
                </a:spcBef>
                <a:buClrTx/>
              </a:pPr>
              <a:t>3</a:t>
            </a:fld>
            <a:endParaRPr lang="de-DE" altLang="de-DE"/>
          </a:p>
        </p:txBody>
      </p:sp>
      <p:sp>
        <p:nvSpPr>
          <p:cNvPr id="48132"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E6BB536B-E2CB-4F72-9B78-DF3B09014E95}" type="slidenum">
              <a:rPr lang="de-DE" altLang="de-DE">
                <a:latin typeface="Wingdings" pitchFamily="2" charset="2"/>
              </a:rPr>
              <a:pPr algn="r" eaLnBrk="1" hangingPunct="1">
                <a:spcBef>
                  <a:spcPct val="0"/>
                </a:spcBef>
                <a:buClrTx/>
              </a:pPr>
              <a:t>3</a:t>
            </a:fld>
            <a:endParaRPr lang="de-DE" altLang="de-DE">
              <a:latin typeface="Wingdings" pitchFamily="2" charset="2"/>
            </a:endParaRPr>
          </a:p>
        </p:txBody>
      </p:sp>
      <p:sp>
        <p:nvSpPr>
          <p:cNvPr id="48133" name="Rectangle 2"/>
          <p:cNvSpPr>
            <a:spLocks noGrp="1" noRot="1" noChangeAspect="1" noChangeArrowheads="1" noTextEdit="1"/>
          </p:cNvSpPr>
          <p:nvPr>
            <p:ph type="sldImg"/>
          </p:nvPr>
        </p:nvSpPr>
        <p:spPr>
          <a:xfrm>
            <a:off x="836613" y="455613"/>
            <a:ext cx="5186362" cy="3889375"/>
          </a:xfrm>
          <a:ln/>
        </p:spPr>
      </p:sp>
      <p:sp>
        <p:nvSpPr>
          <p:cNvPr id="48134"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algn="just" eaLnBrk="1" hangingPunct="1"/>
            <a:r>
              <a:rPr lang="en-GB" altLang="de-DE" sz="1000" smtClean="0"/>
              <a:t>Alexander von Humboldt was a discoverer and cosmopolitan, a universal scholar and fighter for the freedom of research, a humanist and patron of excellent research talents. The Alexander von Humboldt Foundation as it is known today was established in 1953 by the Federal Republic of Germany. In the spirit of Humboldt it fosters an international network of scientific cooperation and trust.</a:t>
            </a:r>
          </a:p>
          <a:p>
            <a:pPr eaLnBrk="1" hangingPunct="1"/>
            <a:endParaRPr lang="en-GB" altLang="de-DE" sz="10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89A3AEDF-44BA-44A1-88BA-7E17E823CB70}" type="slidenum">
              <a:rPr lang="de-DE" altLang="de-DE" smtClean="0"/>
              <a:pPr eaLnBrk="1" hangingPunct="1"/>
              <a:t>30</a:t>
            </a:fld>
            <a:endParaRPr lang="de-DE" altLang="de-DE" smtClean="0"/>
          </a:p>
        </p:txBody>
      </p:sp>
      <p:sp>
        <p:nvSpPr>
          <p:cNvPr id="7680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1485EB35-4399-40F7-A681-98D3F67603C2}" type="slidenum">
              <a:rPr lang="de-DE" altLang="de-DE"/>
              <a:pPr algn="r" eaLnBrk="1" hangingPunct="1">
                <a:spcBef>
                  <a:spcPct val="0"/>
                </a:spcBef>
                <a:buClrTx/>
              </a:pPr>
              <a:t>30</a:t>
            </a:fld>
            <a:endParaRPr lang="de-DE" altLang="de-DE"/>
          </a:p>
        </p:txBody>
      </p:sp>
      <p:sp>
        <p:nvSpPr>
          <p:cNvPr id="76804"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4E17FB70-EF8E-4243-A166-D8879DC205FE}" type="slidenum">
              <a:rPr lang="de-DE" altLang="de-DE">
                <a:latin typeface="Wingdings" pitchFamily="2" charset="2"/>
              </a:rPr>
              <a:pPr algn="r" eaLnBrk="1" hangingPunct="1">
                <a:spcBef>
                  <a:spcPct val="0"/>
                </a:spcBef>
                <a:buClrTx/>
              </a:pPr>
              <a:t>30</a:t>
            </a:fld>
            <a:endParaRPr lang="de-DE" altLang="de-DE">
              <a:latin typeface="Wingdings" pitchFamily="2" charset="2"/>
            </a:endParaRPr>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lnSpc>
                <a:spcPct val="90000"/>
              </a:lnSpc>
            </a:pPr>
            <a:r>
              <a:rPr lang="en-GB" altLang="de-DE" sz="1000" dirty="0" smtClean="0"/>
              <a:t>The </a:t>
            </a:r>
            <a:r>
              <a:rPr lang="en-GB" altLang="de-DE" sz="1000" b="1" dirty="0" smtClean="0"/>
              <a:t>Alexander von Humboldt Professorship</a:t>
            </a:r>
            <a:r>
              <a:rPr lang="en-GB" altLang="de-DE" sz="1000" dirty="0" smtClean="0"/>
              <a:t>, which is financed by the Federal Ministry of Education and Research through the International Research Fund for Germany, enables award winners to carry out long-term, ground-breaking research at universities and research institutions in Germany. One objective of the programme is to tap academic expertise from abroad for research in Germany on a permanent basis; another is to support universities in redefining research focus areas.</a:t>
            </a:r>
          </a:p>
          <a:p>
            <a:pPr eaLnBrk="1" hangingPunct="1">
              <a:lnSpc>
                <a:spcPct val="90000"/>
              </a:lnSpc>
            </a:pPr>
            <a:r>
              <a:rPr lang="en-GB" altLang="de-DE" sz="1000" dirty="0" smtClean="0"/>
              <a:t>The award amount, totalling 5 million euros for academics in experimental disciplines and 3.5 million euros for researchers in theoretical disciplines, is made available for a period of five years. It covers the financial outlay for research work and an administrative lump sum for the receiving institution. The award sum also includes personal salary which may not exceed €180,000 per year.</a:t>
            </a:r>
          </a:p>
          <a:p>
            <a:pPr eaLnBrk="1" hangingPunct="1">
              <a:lnSpc>
                <a:spcPct val="90000"/>
              </a:lnSpc>
            </a:pPr>
            <a:r>
              <a:rPr lang="en-GB" altLang="de-DE" sz="1000" dirty="0" smtClean="0"/>
              <a:t>Nominations must be submitted to the Alexander von Humboldt Foundation via the rectors or presidents of the respective university and, where relevant, the academic directors or boards of non-university research institutions. Direct applications are not accepted. Nominations may be submitted during ongoing appointment procedures.</a:t>
            </a:r>
          </a:p>
          <a:p>
            <a:pPr eaLnBrk="1" hangingPunct="1">
              <a:lnSpc>
                <a:spcPct val="90000"/>
              </a:lnSpc>
            </a:pPr>
            <a:r>
              <a:rPr lang="en-GB" altLang="de-DE" sz="1000" dirty="0" smtClean="0"/>
              <a:t>Apart from the nominee’s qualifications, the way he or she is supposed to be integrated into research and development planning at the nominating institution plays a crucial role in the selection procedure. The nominating institution must describe how it is going to ensure that the nominee’s future academic work will contribute to developing or establishing research focus areas in his/her discipline at the receiving institution. Furthermore, nominators must explain their concept for ensuring the nominee's long-term affiliation</a:t>
            </a:r>
            <a:r>
              <a:rPr lang="en-GB" altLang="de-DE" sz="1000" b="1" dirty="0" smtClean="0"/>
              <a:t> </a:t>
            </a:r>
            <a:r>
              <a:rPr lang="en-GB" altLang="de-DE" sz="1000" dirty="0" smtClean="0"/>
              <a:t>to the institution, even after the Alexander von Humboldt Foundation sponsorship has come to an end (this will usually entail a professorial appointment).</a:t>
            </a:r>
          </a:p>
          <a:p>
            <a:pPr eaLnBrk="1" hangingPunct="1">
              <a:lnSpc>
                <a:spcPct val="90000"/>
              </a:lnSpc>
            </a:pPr>
            <a:r>
              <a:rPr lang="en-GB" altLang="de-DE" sz="1000" dirty="0" smtClean="0"/>
              <a:t>The Alexander von Humboldt Foundation particularly welcomes nominations on behalf of qualified female academics.</a:t>
            </a:r>
            <a:r>
              <a:rPr lang="en-GB" altLang="de-DE" dirty="0" smtClean="0"/>
              <a:t> </a:t>
            </a:r>
            <a:endParaRPr lang="en-GB" altLang="de-DE" sz="1000" dirty="0" smtClean="0"/>
          </a:p>
          <a:p>
            <a:pPr eaLnBrk="1" hangingPunct="1">
              <a:lnSpc>
                <a:spcPct val="90000"/>
              </a:lnSpc>
            </a:pPr>
            <a:endParaRPr lang="en-GB" altLang="de-DE" sz="1000" dirty="0" smtClean="0"/>
          </a:p>
          <a:p>
            <a:pPr eaLnBrk="1" hangingPunct="1">
              <a:lnSpc>
                <a:spcPct val="90000"/>
              </a:lnSpc>
            </a:pPr>
            <a:endParaRPr lang="en-GB" altLang="de-DE" sz="10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9EE96-437F-430F-B939-F9236869D2B4}" type="slidenum">
              <a:rPr lang="de-DE" altLang="de-DE"/>
              <a:pPr/>
              <a:t>31</a:t>
            </a:fld>
            <a:endParaRPr lang="de-DE" altLang="de-DE"/>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sz="1200" kern="1200" dirty="0" smtClean="0">
                <a:solidFill>
                  <a:schemeClr val="tx1"/>
                </a:solidFill>
                <a:effectLst/>
                <a:latin typeface="Arial" charset="0"/>
                <a:ea typeface="+mn-ea"/>
                <a:cs typeface="Arial" charset="0"/>
              </a:rPr>
              <a:t>We welcome the synergies between Alexander von Humboldt Professorships for Artificial Intelligence and research projects being funded through the German Research Foundation’s strategic funding initiative in the field of Artificial Intelligence.</a:t>
            </a:r>
            <a:endParaRPr lang="de-DE" alt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BFADF012-8C7B-4FB4-B671-CFAD5926485B}" type="slidenum">
              <a:rPr lang="de-DE" altLang="de-DE" smtClean="0"/>
              <a:pPr eaLnBrk="1" hangingPunct="1"/>
              <a:t>32</a:t>
            </a:fld>
            <a:endParaRPr lang="de-DE" altLang="de-DE"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GB" altLang="de-DE" dirty="0" smtClean="0"/>
              <a:t>The Alexander von Humboldt Foundation grants up to four Georg Forster Research Awards to internationally established researchers from developing and transition countries (excluding India and the People’s Republic of China) of all disciplines </a:t>
            </a:r>
            <a:r>
              <a:rPr lang="en-US" altLang="de-DE" dirty="0" smtClean="0"/>
              <a:t>in recognition of their entire academic record to date</a:t>
            </a:r>
            <a:r>
              <a:rPr lang="en-GB" altLang="de-DE" dirty="0" smtClean="0"/>
              <a:t>. The award amount is €60,000. </a:t>
            </a:r>
            <a:r>
              <a:rPr lang="en-US" altLang="de-DE" dirty="0" smtClean="0"/>
              <a:t>In addition, Award winners are invited to conduct a research project of their own choosing in Germany in close collaboration with a specialist colleague. The project duration of about six to twelve months may be divided into segments. The objective of inviting award winners to Germany is to contribute to the long-term promotion of outstanding scientific multipliers in transition and developing countries whose research will contribute to improving living conditions in their own countries. To support the collaboration, the Humboldt Foundation may grant additional funding of up to €25,000, particularly for participating in scientific conferences, additional material resources, e.g., specialist literature and scientific equipment for the nominee’s own institute, as well as for involving junior researchers.</a:t>
            </a:r>
            <a:endParaRPr lang="en-GB" altLang="de-DE" dirty="0" smtClean="0"/>
          </a:p>
          <a:p>
            <a:pPr eaLnBrk="1" hangingPunct="1"/>
            <a:endParaRPr lang="en-GB" altLang="de-DE" dirty="0" smtClean="0"/>
          </a:p>
          <a:p>
            <a:pPr eaLnBrk="1" hangingPunct="1"/>
            <a:r>
              <a:rPr lang="en-US" altLang="de-DE" dirty="0" smtClean="0"/>
              <a:t>An established academic employed by a university or research institution in Germany must take the initiative to nominate a candidate for the Georg Forster Research Award. Nominations may also be initiated by award winners of the Humboldt Foundation working abroad, provided that the nomination is made jointly with a colleague working in Germany. Self-nomination is not possible. The Humboldt Foundation particularly encourages the nomination of qualified female researchers.</a:t>
            </a:r>
            <a:endParaRPr lang="en-GB" altLang="de-DE" dirty="0" smtClean="0"/>
          </a:p>
          <a:p>
            <a:pPr eaLnBrk="1" hangingPunct="1"/>
            <a:endParaRPr lang="en-GB" altLang="de-DE" dirty="0" smtClean="0"/>
          </a:p>
          <a:p>
            <a:pPr eaLnBrk="1" hangingPunct="1"/>
            <a:r>
              <a:rPr lang="en-US" altLang="de-DE" dirty="0" smtClean="0"/>
              <a:t>Academics whose fundamental discoveries, new theories, or insights have had a significant impact on their own discipline and beyond and who are expected to continue developing research-based solutions to the specific challenges facing transition and developing countries are eligible to be nominated for the award. 	</a:t>
            </a:r>
          </a:p>
          <a:p>
            <a:pPr eaLnBrk="1" hangingPunct="1"/>
            <a:endParaRPr lang="en-GB" altLang="de-DE"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E7DB2929-B692-47C7-986B-F49280FA974D}" type="slidenum">
              <a:rPr lang="de-DE" altLang="de-DE" smtClean="0"/>
              <a:pPr eaLnBrk="1" hangingPunct="1"/>
              <a:t>33</a:t>
            </a:fld>
            <a:endParaRPr lang="de-DE" altLang="de-DE" smtClean="0"/>
          </a:p>
        </p:txBody>
      </p:sp>
      <p:sp>
        <p:nvSpPr>
          <p:cNvPr id="7987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6365CAB9-FC16-442F-B050-211541782A48}" type="slidenum">
              <a:rPr lang="de-DE" altLang="de-DE"/>
              <a:pPr algn="r" eaLnBrk="1" hangingPunct="1">
                <a:spcBef>
                  <a:spcPct val="0"/>
                </a:spcBef>
                <a:buClrTx/>
              </a:pPr>
              <a:t>33</a:t>
            </a:fld>
            <a:endParaRPr lang="de-DE" altLang="de-DE"/>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B4D6A3B9-64CB-48AE-9879-E0441907CD65}" type="slidenum">
              <a:rPr lang="de-DE" altLang="de-DE" smtClean="0"/>
              <a:pPr eaLnBrk="1" hangingPunct="1"/>
              <a:t>34</a:t>
            </a:fld>
            <a:endParaRPr lang="de-DE" altLang="de-DE" smtClean="0"/>
          </a:p>
        </p:txBody>
      </p:sp>
      <p:sp>
        <p:nvSpPr>
          <p:cNvPr id="80899"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F671CC13-561E-46B8-9E2A-9F91CEBE3F0F}" type="slidenum">
              <a:rPr lang="de-DE" altLang="de-DE"/>
              <a:pPr algn="r" eaLnBrk="1" hangingPunct="1">
                <a:spcBef>
                  <a:spcPct val="0"/>
                </a:spcBef>
                <a:buClrTx/>
              </a:pPr>
              <a:t>34</a:t>
            </a:fld>
            <a:endParaRPr lang="de-DE" altLang="de-DE"/>
          </a:p>
        </p:txBody>
      </p:sp>
      <p:sp>
        <p:nvSpPr>
          <p:cNvPr id="80900"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A39D2459-D4C2-453B-8872-332AE76ED4DE}" type="slidenum">
              <a:rPr lang="de-DE" altLang="de-DE">
                <a:latin typeface="Wingdings" pitchFamily="2" charset="2"/>
              </a:rPr>
              <a:pPr algn="r" eaLnBrk="1" hangingPunct="1">
                <a:spcBef>
                  <a:spcPct val="0"/>
                </a:spcBef>
                <a:buClrTx/>
              </a:pPr>
              <a:t>34</a:t>
            </a:fld>
            <a:endParaRPr lang="de-DE" altLang="de-DE">
              <a:latin typeface="Wingdings" pitchFamily="2" charset="2"/>
            </a:endParaRPr>
          </a:p>
        </p:txBody>
      </p:sp>
      <p:sp>
        <p:nvSpPr>
          <p:cNvPr id="80901" name="Rectangle 2"/>
          <p:cNvSpPr>
            <a:spLocks noGrp="1" noRot="1" noChangeAspect="1" noChangeArrowheads="1" noTextEdit="1"/>
          </p:cNvSpPr>
          <p:nvPr>
            <p:ph type="sldImg"/>
          </p:nvPr>
        </p:nvSpPr>
        <p:spPr>
          <a:xfrm>
            <a:off x="836613" y="455613"/>
            <a:ext cx="5186362" cy="3889375"/>
          </a:xfrm>
          <a:ln/>
        </p:spPr>
      </p:sp>
      <p:sp>
        <p:nvSpPr>
          <p:cNvPr id="80902"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marL="0" marR="0" indent="0" algn="just" defTabSz="914400" rtl="0" eaLnBrk="1" fontAlgn="base" latinLnBrk="0" hangingPunct="1">
              <a:lnSpc>
                <a:spcPct val="100000"/>
              </a:lnSpc>
              <a:spcBef>
                <a:spcPct val="30000"/>
              </a:spcBef>
              <a:spcAft>
                <a:spcPct val="0"/>
              </a:spcAft>
              <a:buClrTx/>
              <a:buSzTx/>
              <a:buFontTx/>
              <a:buNone/>
              <a:tabLst/>
              <a:defRPr/>
            </a:pPr>
            <a:r>
              <a:rPr lang="en-GB" altLang="de-DE" dirty="0" smtClean="0"/>
              <a:t>Every year, the Alexander von Humboldt Foundation grants up to ten scholarships to prospective leaders from the </a:t>
            </a:r>
            <a:r>
              <a:rPr lang="en-GB" altLang="de-DE" dirty="0" smtClean="0">
                <a:solidFill>
                  <a:schemeClr val="tx2"/>
                </a:solidFill>
              </a:rPr>
              <a:t>Brazil</a:t>
            </a:r>
            <a:r>
              <a:rPr lang="en-GB" altLang="de-DE" dirty="0" smtClean="0"/>
              <a:t>, </a:t>
            </a:r>
            <a:r>
              <a:rPr lang="en-GB" altLang="de-DE" dirty="0" smtClean="0">
                <a:solidFill>
                  <a:schemeClr val="tx2"/>
                </a:solidFill>
              </a:rPr>
              <a:t>China</a:t>
            </a:r>
            <a:r>
              <a:rPr lang="en-GB" altLang="de-DE" dirty="0" smtClean="0"/>
              <a:t>, </a:t>
            </a:r>
            <a:r>
              <a:rPr lang="en-GB" altLang="de-DE" dirty="0" smtClean="0">
                <a:solidFill>
                  <a:schemeClr val="tx2"/>
                </a:solidFill>
              </a:rPr>
              <a:t>India</a:t>
            </a:r>
            <a:r>
              <a:rPr lang="en-GB" altLang="de-DE" dirty="0" smtClean="0"/>
              <a:t>, </a:t>
            </a:r>
            <a:r>
              <a:rPr lang="en-GB" altLang="de-DE" dirty="0" smtClean="0">
                <a:solidFill>
                  <a:schemeClr val="tx2"/>
                </a:solidFill>
              </a:rPr>
              <a:t>the Russian Federation</a:t>
            </a:r>
            <a:r>
              <a:rPr lang="en-GB" altLang="de-DE" dirty="0" smtClean="0"/>
              <a:t>,</a:t>
            </a:r>
            <a:r>
              <a:rPr lang="en-GB" altLang="de-DE" dirty="0" smtClean="0">
                <a:solidFill>
                  <a:schemeClr val="tx2"/>
                </a:solidFill>
              </a:rPr>
              <a:t> South Africa </a:t>
            </a:r>
            <a:r>
              <a:rPr lang="en-GB" altLang="de-DE" dirty="0" smtClean="0"/>
              <a:t>and </a:t>
            </a:r>
            <a:r>
              <a:rPr lang="en-GB" altLang="de-DE" dirty="0" smtClean="0">
                <a:solidFill>
                  <a:schemeClr val="tx2"/>
                </a:solidFill>
              </a:rPr>
              <a:t>the</a:t>
            </a:r>
            <a:r>
              <a:rPr lang="en-GB" altLang="de-DE" dirty="0" smtClean="0"/>
              <a:t> </a:t>
            </a:r>
            <a:r>
              <a:rPr lang="en-GB" altLang="de-DE" dirty="0" smtClean="0">
                <a:solidFill>
                  <a:schemeClr val="tx2"/>
                </a:solidFill>
              </a:rPr>
              <a:t>USA</a:t>
            </a:r>
            <a:r>
              <a:rPr lang="en-GB" altLang="de-DE" dirty="0" smtClean="0"/>
              <a:t> respectively</a:t>
            </a:r>
            <a:r>
              <a:rPr lang="en-GB" altLang="de-DE" baseline="0" dirty="0" smtClean="0"/>
              <a:t> </a:t>
            </a:r>
            <a:r>
              <a:rPr lang="en-GB" altLang="de-DE" dirty="0" smtClean="0"/>
              <a:t>who have shown outstanding potential for leadership in their careers so far. The programme </a:t>
            </a:r>
            <a:r>
              <a:rPr lang="en-US" altLang="de-DE" dirty="0" smtClean="0"/>
              <a:t>is targeted at accomplished young professionals who are likely to become decision-makers, thought leaders, and influential voices in their respective fields.</a:t>
            </a:r>
            <a:r>
              <a:rPr lang="en-GB" altLang="de-DE" dirty="0" smtClean="0"/>
              <a:t> The fellowship enables fellows to come to Germany for 12 months in order to conduct a project with a host of their own choice.</a:t>
            </a:r>
          </a:p>
          <a:p>
            <a:pPr algn="just" eaLnBrk="1" hangingPunct="1"/>
            <a:endParaRPr lang="en-GB" altLang="de-DE"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3A786A7D-D2A8-4EEF-8F33-FADE7AE64A27}" type="slidenum">
              <a:rPr lang="de-DE" altLang="de-DE" smtClean="0"/>
              <a:pPr eaLnBrk="1" hangingPunct="1"/>
              <a:t>35</a:t>
            </a:fld>
            <a:endParaRPr lang="de-DE" altLang="de-DE" smtClean="0"/>
          </a:p>
        </p:txBody>
      </p:sp>
      <p:sp>
        <p:nvSpPr>
          <p:cNvPr id="8192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758B5085-47A7-49C7-80E7-737538148326}" type="slidenum">
              <a:rPr lang="de-DE" altLang="de-DE"/>
              <a:pPr algn="r" eaLnBrk="1" hangingPunct="1">
                <a:spcBef>
                  <a:spcPct val="0"/>
                </a:spcBef>
                <a:buClrTx/>
              </a:pPr>
              <a:t>35</a:t>
            </a:fld>
            <a:endParaRPr lang="de-DE" altLang="de-DE"/>
          </a:p>
        </p:txBody>
      </p:sp>
      <p:sp>
        <p:nvSpPr>
          <p:cNvPr id="81924"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D9E1B5F9-A9BC-4768-8EE2-B8D55D0703A3}" type="slidenum">
              <a:rPr lang="de-DE" altLang="de-DE">
                <a:latin typeface="Wingdings" pitchFamily="2" charset="2"/>
              </a:rPr>
              <a:pPr algn="r" eaLnBrk="1" hangingPunct="1">
                <a:spcBef>
                  <a:spcPct val="0"/>
                </a:spcBef>
                <a:buClrTx/>
              </a:pPr>
              <a:t>35</a:t>
            </a:fld>
            <a:endParaRPr lang="de-DE" altLang="de-DE">
              <a:latin typeface="Wingdings" pitchFamily="2" charset="2"/>
            </a:endParaRPr>
          </a:p>
        </p:txBody>
      </p:sp>
      <p:sp>
        <p:nvSpPr>
          <p:cNvPr id="81925" name="Rectangle 2"/>
          <p:cNvSpPr>
            <a:spLocks noGrp="1" noRot="1" noChangeAspect="1" noChangeArrowheads="1" noTextEdit="1"/>
          </p:cNvSpPr>
          <p:nvPr>
            <p:ph type="sldImg"/>
          </p:nvPr>
        </p:nvSpPr>
        <p:spPr>
          <a:xfrm>
            <a:off x="836613" y="455613"/>
            <a:ext cx="5186362" cy="3889375"/>
          </a:xfrm>
          <a:ln/>
        </p:spPr>
      </p:sp>
      <p:sp>
        <p:nvSpPr>
          <p:cNvPr id="81926"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dirty="0" smtClean="0"/>
              <a:t>Requirements for an application are a first university degree (</a:t>
            </a:r>
            <a:r>
              <a:rPr lang="en-GB" altLang="de-DE" sz="1000" dirty="0" smtClean="0">
                <a:solidFill>
                  <a:srgbClr val="000000"/>
                </a:solidFill>
              </a:rPr>
              <a:t>Bachelor‘s or equivalent degree), completed less than twelve years prior to the start date of the fellowship. Subsequently, the candidates must have demonstrated a high level of leadership potential in their careers to date. Furthermore a supervision agreement must be in place with a host in Germany. Citizenship of one of the eligible</a:t>
            </a:r>
            <a:r>
              <a:rPr lang="en-GB" altLang="de-DE" sz="1000" baseline="0" dirty="0" smtClean="0">
                <a:solidFill>
                  <a:srgbClr val="000000"/>
                </a:solidFill>
              </a:rPr>
              <a:t> countries</a:t>
            </a:r>
            <a:r>
              <a:rPr lang="en-GB" altLang="de-DE" sz="1000" dirty="0" smtClean="0">
                <a:solidFill>
                  <a:srgbClr val="000000"/>
                </a:solidFill>
              </a:rPr>
              <a:t> is also an application requirement.</a:t>
            </a:r>
          </a:p>
          <a:p>
            <a:pPr eaLnBrk="1" hangingPunct="1"/>
            <a:r>
              <a:rPr lang="en-GB" altLang="de-DE" sz="1000" b="1" dirty="0" smtClean="0">
                <a:solidFill>
                  <a:srgbClr val="000000"/>
                </a:solidFill>
              </a:rPr>
              <a:t>Fellowship benefits</a:t>
            </a:r>
          </a:p>
          <a:p>
            <a:pPr eaLnBrk="1" hangingPunct="1"/>
            <a:r>
              <a:rPr lang="en-GB" altLang="de-DE" sz="1000" dirty="0" smtClean="0"/>
              <a:t>The fellowship is granted for twelve months, extensions of up to three months are possible. The fellowship amount is between €2,150 and €2,750 per month (in exceptional cases up to 3,650 EUR). The stay in Germany begins with an obligatory three-month intensive language course, followed by a four-week introductory seminar in Bonn and Berlin</a:t>
            </a:r>
            <a:r>
              <a:rPr lang="en-GB" altLang="de-DE" sz="1000" dirty="0" smtClean="0">
                <a:solidFill>
                  <a:srgbClr val="000000"/>
                </a:solidFill>
              </a:rPr>
              <a:t>. Further events include a two-week study tour through Germany and a final meeting of the fellows in Berlin with a reception at the Federal Chancellery. These activities allow the fellows to gain additional insights into social, cultural, economic and political life in Germany.</a:t>
            </a:r>
            <a:r>
              <a:rPr lang="en-GB" altLang="de-DE" sz="1000" dirty="0" smtClean="0"/>
              <a:t> </a:t>
            </a:r>
            <a:endParaRPr lang="en-GB" altLang="de-DE" sz="1000" dirty="0" smtClean="0">
              <a:solidFill>
                <a:srgbClr val="000000"/>
              </a:solidFill>
            </a:endParaRPr>
          </a:p>
          <a:p>
            <a:pPr eaLnBrk="1" hangingPunct="1"/>
            <a:r>
              <a:rPr lang="en-GB" altLang="de-DE" sz="1000" dirty="0" smtClean="0"/>
              <a:t>On top of this, travel expenses are covered at the beginning and end of the visit to Germany as well as the costs of the language course and the study tour. Family allowances may be paid on application.</a:t>
            </a:r>
          </a:p>
          <a:p>
            <a:pPr eaLnBrk="1" hangingPunct="1"/>
            <a:endParaRPr lang="en-GB" altLang="de-DE" sz="1000" b="1" dirty="0" smtClean="0">
              <a:solidFill>
                <a:srgbClr val="000000"/>
              </a:solidFill>
            </a:endParaRPr>
          </a:p>
          <a:p>
            <a:pPr algn="just" eaLnBrk="1" hangingPunct="1"/>
            <a:endParaRPr lang="en-GB" altLang="de-DE" dirty="0" smtClean="0">
              <a:latin typeface="Times New Roman" pitchFamily="18" charset="0"/>
            </a:endParaRPr>
          </a:p>
          <a:p>
            <a:pPr eaLnBrk="1" hangingPunct="1"/>
            <a:endParaRPr lang="de-DE" altLang="de-DE"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5DA3ADD-AAD7-44E4-9CB5-AB600FFA5AF2}" type="slidenum">
              <a:rPr lang="de-DE" altLang="de-DE" smtClean="0">
                <a:solidFill>
                  <a:prstClr val="black"/>
                </a:solidFill>
              </a:rPr>
              <a:pPr eaLnBrk="1" hangingPunct="1">
                <a:spcBef>
                  <a:spcPct val="0"/>
                </a:spcBef>
              </a:pPr>
              <a:t>36</a:t>
            </a:fld>
            <a:endParaRPr lang="de-DE" altLang="de-DE" smtClean="0">
              <a:solidFill>
                <a:prstClr val="black"/>
              </a:solidFill>
            </a:endParaRPr>
          </a:p>
        </p:txBody>
      </p:sp>
      <p:sp>
        <p:nvSpPr>
          <p:cNvPr id="82947" name="Rectangle 2"/>
          <p:cNvSpPr>
            <a:spLocks noGrp="1" noRot="1" noChangeAspect="1" noChangeArrowheads="1" noTextEdit="1"/>
          </p:cNvSpPr>
          <p:nvPr>
            <p:ph type="sldImg"/>
          </p:nvPr>
        </p:nvSpPr>
        <p:spPr>
          <a:xfrm>
            <a:off x="835025" y="455613"/>
            <a:ext cx="5187950" cy="3890962"/>
          </a:xfrm>
          <a:ln/>
        </p:spPr>
      </p:sp>
      <p:sp>
        <p:nvSpPr>
          <p:cNvPr id="82948" name="Rectangle 3"/>
          <p:cNvSpPr>
            <a:spLocks noGrp="1" noChangeArrowheads="1"/>
          </p:cNvSpPr>
          <p:nvPr>
            <p:ph type="body" idx="1"/>
          </p:nvPr>
        </p:nvSpPr>
        <p:spPr>
          <a:xfrm>
            <a:off x="545922" y="4425135"/>
            <a:ext cx="5766157" cy="4033491"/>
          </a:xfrm>
          <a:noFill/>
        </p:spPr>
        <p:txBody>
          <a:bodyPr/>
          <a:lstStyle/>
          <a:p>
            <a:pPr eaLnBrk="1" hangingPunct="1"/>
            <a:endParaRPr lang="de-DE" altLang="de-DE" sz="10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6CAE2AF5-7F3A-4A95-9789-E5850D256B16}" type="slidenum">
              <a:rPr lang="de-DE" altLang="de-DE" smtClean="0"/>
              <a:pPr eaLnBrk="1" hangingPunct="1"/>
              <a:t>37</a:t>
            </a:fld>
            <a:endParaRPr lang="de-DE" altLang="de-DE" smtClean="0"/>
          </a:p>
        </p:txBody>
      </p:sp>
      <p:sp>
        <p:nvSpPr>
          <p:cNvPr id="8397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ADC6D946-973C-48A2-B13F-5B96D6744837}" type="slidenum">
              <a:rPr lang="de-DE" altLang="de-DE"/>
              <a:pPr algn="r" eaLnBrk="1" hangingPunct="1">
                <a:spcBef>
                  <a:spcPct val="0"/>
                </a:spcBef>
                <a:buClrTx/>
              </a:pPr>
              <a:t>37</a:t>
            </a:fld>
            <a:endParaRPr lang="de-DE" altLang="de-DE"/>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C960206-53C5-42F4-9E19-C17E52D3E29F}" type="slidenum">
              <a:rPr lang="de-DE" altLang="de-DE" smtClean="0"/>
              <a:pPr eaLnBrk="1" hangingPunct="1">
                <a:spcBef>
                  <a:spcPct val="0"/>
                </a:spcBef>
              </a:pPr>
              <a:t>38</a:t>
            </a:fld>
            <a:endParaRPr lang="de-DE" altLang="de-DE"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06E4048-1B6D-42CE-91D3-E5374B8D7650}" type="slidenum">
              <a:rPr lang="de-DE" altLang="de-DE" smtClean="0"/>
              <a:pPr eaLnBrk="1" hangingPunct="1">
                <a:spcBef>
                  <a:spcPct val="0"/>
                </a:spcBef>
              </a:pPr>
              <a:t>39</a:t>
            </a:fld>
            <a:endParaRPr lang="de-DE" altLang="de-DE" smtClean="0"/>
          </a:p>
        </p:txBody>
      </p:sp>
      <p:sp>
        <p:nvSpPr>
          <p:cNvPr id="87043" name="Rectangle 2"/>
          <p:cNvSpPr>
            <a:spLocks noGrp="1" noRot="1" noChangeAspect="1" noChangeArrowheads="1" noTextEdit="1"/>
          </p:cNvSpPr>
          <p:nvPr>
            <p:ph type="sldImg"/>
          </p:nvPr>
        </p:nvSpPr>
        <p:spPr>
          <a:xfrm>
            <a:off x="836613" y="455613"/>
            <a:ext cx="5186362" cy="3890962"/>
          </a:xfrm>
          <a:ln/>
        </p:spPr>
      </p:sp>
      <p:sp>
        <p:nvSpPr>
          <p:cNvPr id="87044" name="Rectangle 3"/>
          <p:cNvSpPr>
            <a:spLocks noGrp="1" noChangeArrowheads="1"/>
          </p:cNvSpPr>
          <p:nvPr>
            <p:ph type="body" idx="1"/>
          </p:nvPr>
        </p:nvSpPr>
        <p:spPr>
          <a:xfrm>
            <a:off x="545922" y="4427263"/>
            <a:ext cx="5766157" cy="4031363"/>
          </a:xfrm>
          <a:noFill/>
        </p:spPr>
        <p:txBody>
          <a:bodyPr/>
          <a:lstStyle/>
          <a:p>
            <a:pPr eaLnBrk="1" hangingPunct="1"/>
            <a:r>
              <a:rPr lang="en-US" altLang="de-DE" sz="1000" noProof="1" smtClean="0">
                <a:solidFill>
                  <a:srgbClr val="000000"/>
                </a:solidFill>
              </a:rPr>
              <a:t>If you have any questions about the Humboldt Foundation’s work or would like to obtain</a:t>
            </a:r>
          </a:p>
          <a:p>
            <a:pPr eaLnBrk="1" hangingPunct="1"/>
            <a:r>
              <a:rPr lang="en-US" altLang="de-DE" sz="1000" noProof="1" smtClean="0">
                <a:solidFill>
                  <a:srgbClr val="000000"/>
                </a:solidFill>
              </a:rPr>
              <a:t>information on applications please contact info@avh.de directly.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CFA6A992-514C-4A27-916D-C8D295E88B57}" type="slidenum">
              <a:rPr lang="de-DE" altLang="de-DE" smtClean="0"/>
              <a:pPr eaLnBrk="1" hangingPunct="1"/>
              <a:t>4</a:t>
            </a:fld>
            <a:endParaRPr lang="de-DE" altLang="de-DE" smtClean="0"/>
          </a:p>
        </p:txBody>
      </p:sp>
      <p:sp>
        <p:nvSpPr>
          <p:cNvPr id="4915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B01CB143-F243-430E-8853-63D452687656}" type="slidenum">
              <a:rPr lang="de-DE" altLang="de-DE"/>
              <a:pPr algn="r" eaLnBrk="1" hangingPunct="1">
                <a:spcBef>
                  <a:spcPct val="0"/>
                </a:spcBef>
                <a:buClrTx/>
              </a:pPr>
              <a:t>4</a:t>
            </a:fld>
            <a:endParaRPr lang="de-DE" altLang="de-DE"/>
          </a:p>
        </p:txBody>
      </p:sp>
      <p:sp>
        <p:nvSpPr>
          <p:cNvPr id="49156"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A9330FAB-C835-4CD7-A094-13939FC071FC}" type="slidenum">
              <a:rPr lang="de-DE" altLang="de-DE">
                <a:latin typeface="Wingdings" pitchFamily="2" charset="2"/>
              </a:rPr>
              <a:pPr algn="r" eaLnBrk="1" hangingPunct="1">
                <a:spcBef>
                  <a:spcPct val="0"/>
                </a:spcBef>
                <a:buClrTx/>
              </a:pPr>
              <a:t>4</a:t>
            </a:fld>
            <a:endParaRPr lang="de-DE" altLang="de-DE">
              <a:latin typeface="Wingdings" pitchFamily="2" charset="2"/>
            </a:endParaRPr>
          </a:p>
        </p:txBody>
      </p:sp>
      <p:sp>
        <p:nvSpPr>
          <p:cNvPr id="49157" name="Rectangle 2"/>
          <p:cNvSpPr>
            <a:spLocks noGrp="1" noRot="1" noChangeAspect="1" noChangeArrowheads="1" noTextEdit="1"/>
          </p:cNvSpPr>
          <p:nvPr>
            <p:ph type="sldImg"/>
          </p:nvPr>
        </p:nvSpPr>
        <p:spPr>
          <a:xfrm>
            <a:off x="836613" y="455613"/>
            <a:ext cx="5186362" cy="3889375"/>
          </a:xfrm>
          <a:ln/>
        </p:spPr>
      </p:sp>
      <p:sp>
        <p:nvSpPr>
          <p:cNvPr id="49158"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smtClean="0"/>
              <a:t>The Alexander von Humboldt Foundation is active in various fields:</a:t>
            </a:r>
          </a:p>
          <a:p>
            <a:pPr eaLnBrk="1" hangingPunct="1"/>
            <a:r>
              <a:rPr lang="en-GB" altLang="de-DE" sz="1000" smtClean="0"/>
              <a:t>- it supports international academics as part of foreign cultural and educational policy</a:t>
            </a:r>
          </a:p>
          <a:p>
            <a:pPr eaLnBrk="1" hangingPunct="1"/>
            <a:r>
              <a:rPr lang="en-GB" altLang="de-DE" sz="1000" smtClean="0"/>
              <a:t>- it strengthens cutting-edge research through internationalisation</a:t>
            </a:r>
          </a:p>
          <a:p>
            <a:pPr eaLnBrk="1" hangingPunct="1"/>
            <a:r>
              <a:rPr lang="en-GB" altLang="de-DE" sz="1000" smtClean="0"/>
              <a:t>- it enables individuals, who provide an impetus for the research location Germany, to spend time researching there</a:t>
            </a:r>
          </a:p>
          <a:p>
            <a:pPr eaLnBrk="1" hangingPunct="1"/>
            <a:r>
              <a:rPr lang="en-GB" altLang="de-DE" sz="1000" smtClean="0"/>
              <a:t>- it promotes development by sponsoring cooperation with researchers from emerging and developing countries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D35EFB0F-048D-4604-8322-64DC77B87D71}" type="slidenum">
              <a:rPr lang="de-DE" altLang="de-DE" smtClean="0"/>
              <a:pPr eaLnBrk="1" hangingPunct="1"/>
              <a:t>5</a:t>
            </a:fld>
            <a:endParaRPr lang="de-DE" altLang="de-DE" smtClean="0"/>
          </a:p>
        </p:txBody>
      </p:sp>
      <p:sp>
        <p:nvSpPr>
          <p:cNvPr id="50179"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CF8D4312-56E7-4F53-BACA-0A35FF67F286}" type="slidenum">
              <a:rPr lang="de-DE" altLang="de-DE"/>
              <a:pPr algn="r" eaLnBrk="1" hangingPunct="1">
                <a:spcBef>
                  <a:spcPct val="0"/>
                </a:spcBef>
                <a:buClrTx/>
              </a:pPr>
              <a:t>5</a:t>
            </a:fld>
            <a:endParaRPr lang="de-DE" altLang="de-DE"/>
          </a:p>
        </p:txBody>
      </p:sp>
      <p:sp>
        <p:nvSpPr>
          <p:cNvPr id="50180"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A3E04405-2D34-4EFB-97F1-3F311C483025}" type="slidenum">
              <a:rPr lang="de-DE" altLang="de-DE">
                <a:latin typeface="Wingdings" pitchFamily="2" charset="2"/>
              </a:rPr>
              <a:pPr algn="r" eaLnBrk="1" hangingPunct="1">
                <a:spcBef>
                  <a:spcPct val="0"/>
                </a:spcBef>
                <a:buClrTx/>
              </a:pPr>
              <a:t>5</a:t>
            </a:fld>
            <a:endParaRPr lang="de-DE" altLang="de-DE">
              <a:latin typeface="Wingdings" pitchFamily="2" charset="2"/>
            </a:endParaRPr>
          </a:p>
        </p:txBody>
      </p:sp>
      <p:sp>
        <p:nvSpPr>
          <p:cNvPr id="50181" name="Rectangle 2"/>
          <p:cNvSpPr>
            <a:spLocks noGrp="1" noRot="1" noChangeAspect="1" noChangeArrowheads="1" noTextEdit="1"/>
          </p:cNvSpPr>
          <p:nvPr>
            <p:ph type="sldImg"/>
          </p:nvPr>
        </p:nvSpPr>
        <p:spPr>
          <a:xfrm>
            <a:off x="836613" y="455613"/>
            <a:ext cx="5186362" cy="3889375"/>
          </a:xfrm>
          <a:ln/>
        </p:spPr>
      </p:sp>
      <p:sp>
        <p:nvSpPr>
          <p:cNvPr id="50182" name="Rectangle 3"/>
          <p:cNvSpPr>
            <a:spLocks noGrp="1" noChangeArrowheads="1"/>
          </p:cNvSpPr>
          <p:nvPr>
            <p:ph type="body" idx="1"/>
          </p:nvPr>
        </p:nvSpPr>
        <p:spPr>
          <a:xfrm>
            <a:off x="546100" y="4427538"/>
            <a:ext cx="5765800" cy="403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000" smtClean="0"/>
              <a:t>The Alexander von Humboldt Foundation promotes outstanding researchers from Germany and abroad with its programmes. Sponsorship decisions are based on the applicant’s achievements and qualifications to date. There are no quotas, neither for countries nor disciplines. The Foundation believes that even in the times of increasing team work the ability of the individual is the crucial factor for academic success. This is why it sponsors people not projects. Those chosen on this basis should be given as much freedom as possible to carry out their research projects. This includes allowing Humboldtians to choose their host institutions themselves and to conduct independent research without any stipulations from the Foundation.</a:t>
            </a:r>
          </a:p>
          <a:p>
            <a:pPr eaLnBrk="1" hangingPunct="1"/>
            <a:endParaRPr lang="en-GB" altLang="de-DE" sz="1000" smtClean="0"/>
          </a:p>
          <a:p>
            <a:pPr eaLnBrk="1" hangingPunct="1"/>
            <a:endParaRPr lang="de-DE" altLang="de-D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1559DA63-7D9E-4F2A-8CB1-2D750AC60B61}" type="slidenum">
              <a:rPr lang="de-DE" altLang="de-DE" smtClean="0"/>
              <a:pPr eaLnBrk="1" hangingPunct="1"/>
              <a:t>6</a:t>
            </a:fld>
            <a:endParaRPr lang="de-DE" altLang="de-DE" smtClean="0"/>
          </a:p>
        </p:txBody>
      </p:sp>
      <p:sp>
        <p:nvSpPr>
          <p:cNvPr id="5120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B7D8489A-61DA-495E-BBF9-BDA18AD7310A}" type="slidenum">
              <a:rPr lang="de-DE" altLang="de-DE"/>
              <a:pPr algn="r" eaLnBrk="1" hangingPunct="1">
                <a:spcBef>
                  <a:spcPct val="0"/>
                </a:spcBef>
                <a:buClrTx/>
              </a:pPr>
              <a:t>6</a:t>
            </a:fld>
            <a:endParaRPr lang="de-DE" altLang="de-DE"/>
          </a:p>
        </p:txBody>
      </p:sp>
      <p:sp>
        <p:nvSpPr>
          <p:cNvPr id="51204" name="Slide Image Placeholder 1"/>
          <p:cNvSpPr>
            <a:spLocks noGrp="1" noRot="1" noChangeAspect="1" noTextEdit="1"/>
          </p:cNvSpPr>
          <p:nvPr>
            <p:ph type="sldImg"/>
          </p:nvPr>
        </p:nvSpPr>
        <p:spPr>
          <a:xfrm>
            <a:off x="836613" y="455613"/>
            <a:ext cx="5186362" cy="3889375"/>
          </a:xfrm>
          <a:ln/>
        </p:spPr>
      </p:sp>
      <p:sp>
        <p:nvSpPr>
          <p:cNvPr id="51205" name="Notes Placeholder 2"/>
          <p:cNvSpPr>
            <a:spLocks noGrp="1"/>
          </p:cNvSpPr>
          <p:nvPr>
            <p:ph type="body" idx="1"/>
          </p:nvPr>
        </p:nvSpPr>
        <p:spPr>
          <a:noFill/>
        </p:spPr>
        <p:txBody>
          <a:bodyPr rIns="144000"/>
          <a:lstStyle/>
          <a:p>
            <a:pPr eaLnBrk="1" hangingPunct="1">
              <a:lnSpc>
                <a:spcPct val="60000"/>
              </a:lnSpc>
            </a:pPr>
            <a:r>
              <a:rPr lang="en-GB" altLang="de-DE" sz="900" smtClean="0"/>
              <a:t>Equal opportunities for female academics is an important issue for the Alexander von Humboldt Foundation. </a:t>
            </a:r>
            <a:r>
              <a:rPr lang="en-GB" altLang="de-DE" sz="900" smtClean="0">
                <a:solidFill>
                  <a:srgbClr val="000000"/>
                </a:solidFill>
              </a:rPr>
              <a:t/>
            </a:r>
            <a:br>
              <a:rPr lang="en-GB" altLang="de-DE" sz="900" smtClean="0">
                <a:solidFill>
                  <a:srgbClr val="000000"/>
                </a:solidFill>
              </a:rPr>
            </a:br>
            <a:endParaRPr lang="en-GB" altLang="de-DE" sz="900" smtClean="0">
              <a:solidFill>
                <a:srgbClr val="000000"/>
              </a:solidFill>
            </a:endParaRPr>
          </a:p>
          <a:p>
            <a:pPr eaLnBrk="1" hangingPunct="1">
              <a:lnSpc>
                <a:spcPct val="80000"/>
              </a:lnSpc>
            </a:pPr>
            <a:r>
              <a:rPr lang="en-GB" altLang="de-DE" sz="900" smtClean="0"/>
              <a:t>As the Foundation's sponsorship programmes target both men and women, it consequently seeks to make its sponsorship programmes equally attractive to both male and female academics.</a:t>
            </a:r>
            <a:br>
              <a:rPr lang="en-GB" altLang="de-DE" sz="900" smtClean="0"/>
            </a:br>
            <a:endParaRPr lang="en-GB" altLang="de-DE" sz="900" smtClean="0"/>
          </a:p>
          <a:p>
            <a:pPr eaLnBrk="1" hangingPunct="1">
              <a:lnSpc>
                <a:spcPct val="60000"/>
              </a:lnSpc>
              <a:buFontTx/>
              <a:buChar char="•"/>
            </a:pPr>
            <a:r>
              <a:rPr lang="en-GB" altLang="de-DE" sz="900" smtClean="0"/>
              <a:t> Nevertheless, it is evident that the proportion of female academics sponsored is significantly lower by comparison with their male colleagues </a:t>
            </a:r>
          </a:p>
          <a:p>
            <a:pPr eaLnBrk="1" hangingPunct="1">
              <a:lnSpc>
                <a:spcPct val="60000"/>
              </a:lnSpc>
            </a:pPr>
            <a:endParaRPr lang="en-GB" altLang="de-DE" sz="900" smtClean="0"/>
          </a:p>
          <a:p>
            <a:pPr eaLnBrk="1" hangingPunct="1">
              <a:lnSpc>
                <a:spcPct val="60000"/>
              </a:lnSpc>
              <a:buFontTx/>
              <a:buChar char="•"/>
            </a:pPr>
            <a:r>
              <a:rPr lang="en-GB" altLang="de-DE" sz="900" smtClean="0"/>
              <a:t> and drops with a higher career stage and with increasing age. The geographical origin is also relevant.</a:t>
            </a:r>
          </a:p>
          <a:p>
            <a:pPr eaLnBrk="1" hangingPunct="1">
              <a:lnSpc>
                <a:spcPct val="60000"/>
              </a:lnSpc>
            </a:pPr>
            <a:endParaRPr lang="en-GB" altLang="de-DE" sz="900" u="sng" smtClean="0"/>
          </a:p>
          <a:p>
            <a:pPr eaLnBrk="1" hangingPunct="1">
              <a:lnSpc>
                <a:spcPct val="60000"/>
              </a:lnSpc>
            </a:pPr>
            <a:r>
              <a:rPr lang="en-GB" altLang="de-DE" sz="900" smtClean="0"/>
              <a:t>For this reason the Alexander von Humboldt Foundation supplements its sponsorship options with the following </a:t>
            </a:r>
            <a:r>
              <a:rPr lang="en-GB" altLang="de-DE" sz="900" b="1" smtClean="0"/>
              <a:t>equal opportunities measures</a:t>
            </a:r>
            <a:r>
              <a:rPr lang="en-GB" altLang="de-DE" sz="900" smtClean="0"/>
              <a:t>:</a:t>
            </a:r>
          </a:p>
          <a:p>
            <a:pPr eaLnBrk="1" hangingPunct="1">
              <a:lnSpc>
                <a:spcPct val="60000"/>
              </a:lnSpc>
            </a:pPr>
            <a:endParaRPr lang="en-GB" altLang="de-DE" sz="900" smtClean="0"/>
          </a:p>
          <a:p>
            <a:pPr eaLnBrk="1" hangingPunct="1">
              <a:lnSpc>
                <a:spcPct val="60000"/>
              </a:lnSpc>
              <a:buFontTx/>
              <a:buChar char="•"/>
            </a:pPr>
            <a:r>
              <a:rPr lang="en-GB" altLang="de-DE" sz="900" smtClean="0"/>
              <a:t> Research fellows have the opportunity to extend the sponsorship period by up to 3 months if they give birth during the approved sponsorship period (in analogy to the periods laid down in the Maternity Protection Act); the opportunity to extend the sponsorship period is available even if the fellowship finishes within the statutory maternity leave period.</a:t>
            </a:r>
          </a:p>
          <a:p>
            <a:pPr eaLnBrk="1" hangingPunct="1">
              <a:lnSpc>
                <a:spcPct val="60000"/>
              </a:lnSpc>
              <a:buFontTx/>
              <a:buChar char="•"/>
            </a:pPr>
            <a:r>
              <a:rPr lang="en-GB" altLang="de-DE" sz="900" smtClean="0"/>
              <a:t> The research fellow can apply to interrupt the fellowship period for up to 18 months if the birth of a child occurs within the sponsorship period or if the research fellow (male or female) is responsible for the care of a child under 12 years of age. </a:t>
            </a:r>
          </a:p>
          <a:p>
            <a:pPr eaLnBrk="1" hangingPunct="1">
              <a:lnSpc>
                <a:spcPct val="60000"/>
              </a:lnSpc>
              <a:buFontTx/>
              <a:buChar char="•"/>
            </a:pPr>
            <a:r>
              <a:rPr lang="en-GB" altLang="de-DE" sz="900" smtClean="0"/>
              <a:t> Married research fellows receive a marital allowance if the accompanying spouse does not have any income of his/her own. If the fellows‘ underage children (under 18) accompany them to Germany for at least 3 months (without interruption) an application can be made during the sponsorship period to receive child allowance or child benefit according to German law. A childcare allowance can be paid for children of fellows from Germany who accompany them abroad and who are not older than 12.</a:t>
            </a:r>
          </a:p>
          <a:p>
            <a:pPr eaLnBrk="1" hangingPunct="1">
              <a:lnSpc>
                <a:spcPct val="60000"/>
              </a:lnSpc>
              <a:buFontTx/>
              <a:buChar char="•"/>
            </a:pPr>
            <a:endParaRPr lang="en-GB" altLang="de-DE" sz="900" smtClean="0"/>
          </a:p>
        </p:txBody>
      </p:sp>
      <p:sp>
        <p:nvSpPr>
          <p:cNvPr id="51206" name="Slide Number Placeholder 3"/>
          <p:cNvSpPr txBox="1">
            <a:spLocks noGrp="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B620B650-B7D5-4C89-B9D2-F8054F67E0E6}" type="slidenum">
              <a:rPr lang="de-DE" altLang="de-DE">
                <a:latin typeface="Wingdings" pitchFamily="2" charset="2"/>
              </a:rPr>
              <a:pPr algn="r" eaLnBrk="1" hangingPunct="1">
                <a:spcBef>
                  <a:spcPct val="0"/>
                </a:spcBef>
                <a:buClrTx/>
              </a:pPr>
              <a:t>6</a:t>
            </a:fld>
            <a:endParaRPr lang="de-DE" altLang="de-DE">
              <a:latin typeface="Wingdings" pitchFamily="2"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74E7502-5718-4F4B-AAE5-1D1D6C0CC126}" type="slidenum">
              <a:rPr lang="de-DE" altLang="de-DE" smtClean="0"/>
              <a:pPr eaLnBrk="1" hangingPunct="1">
                <a:spcBef>
                  <a:spcPct val="0"/>
                </a:spcBef>
              </a:pPr>
              <a:t>7</a:t>
            </a:fld>
            <a:endParaRPr lang="de-DE" altLang="de-DE"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GB" altLang="de-DE" dirty="0" smtClean="0"/>
              <a:t>The planned budget 2021 for the Alexander von Humboldt Foundation is approx. €148.6 million of which approx. 96% are financed by federal funds. 48.4% of the total budget is financed by the Federal Ministry of Education and Research, 38.1% by the Federal Foreign Office, 8.3% by the Federal Ministry for Economic Cooperation and Development, and 1.5% by the Federal Ministry for the Environment, Nature Conservation</a:t>
            </a:r>
            <a:r>
              <a:rPr lang="en-GB" altLang="de-DE" baseline="0" dirty="0" smtClean="0"/>
              <a:t> </a:t>
            </a:r>
            <a:r>
              <a:rPr lang="en-GB" altLang="de-DE" dirty="0" smtClean="0"/>
              <a:t>and Nuclear Safety. The remaining 3.7% are provided by third parties and income from the Foundation‘s assets.</a:t>
            </a:r>
            <a:r>
              <a:rPr lang="de-DE" altLang="de-DE" dirty="0" smtClean="0"/>
              <a:t> </a:t>
            </a:r>
            <a:endParaRPr lang="en-GB" altLang="de-DE" dirty="0" smtClean="0"/>
          </a:p>
          <a:p>
            <a:pPr eaLnBrk="1" hangingPunct="1"/>
            <a:endParaRPr lang="en-US" altLang="de-DE" dirty="0" smtClean="0"/>
          </a:p>
          <a:p>
            <a:pPr eaLnBrk="1" hangingPunct="1"/>
            <a:endParaRPr lang="en-US" alt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75E2E79F-A2F3-43C8-8DC4-D66CD7BF4A27}" type="slidenum">
              <a:rPr lang="de-DE" altLang="de-DE" smtClean="0"/>
              <a:pPr eaLnBrk="1" hangingPunct="1"/>
              <a:t>8</a:t>
            </a:fld>
            <a:endParaRPr lang="de-DE" altLang="de-DE" smtClean="0"/>
          </a:p>
        </p:txBody>
      </p:sp>
      <p:sp>
        <p:nvSpPr>
          <p:cNvPr id="5325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39F7B2BB-89A6-49A7-AA21-EA3C86FB06CF}" type="slidenum">
              <a:rPr lang="de-DE" altLang="de-DE"/>
              <a:pPr algn="r" eaLnBrk="1" hangingPunct="1">
                <a:spcBef>
                  <a:spcPct val="0"/>
                </a:spcBef>
                <a:buClrTx/>
              </a:pPr>
              <a:t>8</a:t>
            </a:fld>
            <a:endParaRPr lang="de-DE" altLang="de-DE"/>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pPr eaLnBrk="1" hangingPunct="1"/>
            <a:r>
              <a:rPr lang="en-GB" altLang="de-DE" sz="1000" smtClean="0"/>
              <a:t>This section illustrates the research location Germany and is therefore particularly relevant for presentations to foreign audiences.</a:t>
            </a:r>
          </a:p>
          <a:p>
            <a:pPr eaLnBrk="1" hangingPunct="1"/>
            <a:endParaRPr lang="en-GB" altLang="de-DE"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54A0FA1B-5336-4C87-A1CB-CD9FC10D9ECF}" type="slidenum">
              <a:rPr lang="de-DE" altLang="de-DE" smtClean="0"/>
              <a:pPr eaLnBrk="1" hangingPunct="1"/>
              <a:t>9</a:t>
            </a:fld>
            <a:endParaRPr lang="de-DE" altLang="de-DE" smtClean="0"/>
          </a:p>
        </p:txBody>
      </p:sp>
      <p:sp>
        <p:nvSpPr>
          <p:cNvPr id="54275"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1C625ED6-9A2A-4438-AE3D-B23C2A18F0FF}" type="slidenum">
              <a:rPr lang="de-DE" altLang="de-DE"/>
              <a:pPr algn="r" eaLnBrk="1" hangingPunct="1">
                <a:spcBef>
                  <a:spcPct val="0"/>
                </a:spcBef>
                <a:buClrTx/>
              </a:pPr>
              <a:t>9</a:t>
            </a:fld>
            <a:endParaRPr lang="de-DE" altLang="de-DE"/>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p:spPr>
        <p:txBody>
          <a:bodyPr/>
          <a:lstStyle/>
          <a:p>
            <a:pPr algn="just" eaLnBrk="1" hangingPunct="1"/>
            <a:r>
              <a:rPr lang="en-GB" altLang="de-DE" sz="1000" smtClean="0"/>
              <a:t>The diversity of the research landscape and the fact that different tasks are carried out by the science organisations and the research institutions are some of the strengths of the German science system. Its continuing, dynamic development is one of the central tasks of German research policy. Cosmopolitanism, the ability to cooperate as well as excellence are the models for a research landscape which meets the demands of the 21</a:t>
            </a:r>
            <a:r>
              <a:rPr lang="en-GB" altLang="de-DE" sz="1000" baseline="30000" smtClean="0"/>
              <a:t>st</a:t>
            </a:r>
            <a:r>
              <a:rPr lang="en-GB" altLang="de-DE" sz="1000" smtClean="0"/>
              <a:t> century. In Germany, as the map illustrates, research is conducted at numerous locations and in different types of institution. Apart from universities there are non-university research institutions like the Max Planck Society, Fraunhofer Gesellschaft, Hermann von Helmholtz Association of German Research Centres and Gottfried Wilhelm Leibniz Scientific Community, known as the Leibniz Association.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6" descr="AvH_Logo_n7_RG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88263" y="368300"/>
            <a:ext cx="12049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835150" y="1125538"/>
            <a:ext cx="7308850" cy="34909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defRPr sz="12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defRPr sz="12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defRPr sz="12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defRPr sz="1200">
                <a:solidFill>
                  <a:schemeClr val="tx1"/>
                </a:solidFill>
                <a:latin typeface="Arial" charset="0"/>
                <a:cs typeface="Arial" charset="0"/>
              </a:defRPr>
            </a:lvl9pPr>
          </a:lstStyle>
          <a:p>
            <a:pPr eaLnBrk="1" hangingPunct="1">
              <a:defRPr/>
            </a:pPr>
            <a:endParaRPr lang="de-DE" altLang="de-DE" smtClean="0"/>
          </a:p>
        </p:txBody>
      </p:sp>
      <p:sp>
        <p:nvSpPr>
          <p:cNvPr id="10242" name="Rectangle 2"/>
          <p:cNvSpPr>
            <a:spLocks noGrp="1" noChangeArrowheads="1"/>
          </p:cNvSpPr>
          <p:nvPr>
            <p:ph type="ctrTitle"/>
          </p:nvPr>
        </p:nvSpPr>
        <p:spPr>
          <a:xfrm>
            <a:off x="1838325" y="1449388"/>
            <a:ext cx="7054850" cy="1511300"/>
          </a:xfrm>
        </p:spPr>
        <p:txBody>
          <a:bodyPr lIns="252000" rIns="0"/>
          <a:lstStyle>
            <a:lvl1pPr>
              <a:defRPr sz="2800">
                <a:solidFill>
                  <a:schemeClr val="bg1"/>
                </a:solidFill>
              </a:defRPr>
            </a:lvl1pPr>
          </a:lstStyle>
          <a:p>
            <a:pPr lvl="0"/>
            <a:r>
              <a:rPr lang="de-DE" noProof="0" smtClean="0"/>
              <a:t>Titelmasterformat durch Klicken bearbeiten</a:t>
            </a:r>
          </a:p>
        </p:txBody>
      </p:sp>
      <p:sp>
        <p:nvSpPr>
          <p:cNvPr id="10243" name="Rectangle 3"/>
          <p:cNvSpPr>
            <a:spLocks noGrp="1" noChangeArrowheads="1"/>
          </p:cNvSpPr>
          <p:nvPr>
            <p:ph type="subTitle" idx="1"/>
          </p:nvPr>
        </p:nvSpPr>
        <p:spPr>
          <a:xfrm>
            <a:off x="1835150" y="3105150"/>
            <a:ext cx="7058025" cy="1511300"/>
          </a:xfrm>
        </p:spPr>
        <p:txBody>
          <a:bodyPr lIns="252000" rIns="0"/>
          <a:lstStyle>
            <a:lvl1pPr>
              <a:lnSpc>
                <a:spcPct val="110000"/>
              </a:lnSpc>
              <a:defRPr>
                <a:solidFill>
                  <a:schemeClr val="bg1"/>
                </a:solidFill>
              </a:defRPr>
            </a:lvl1pPr>
          </a:lstStyle>
          <a:p>
            <a:pPr lvl="0"/>
            <a:r>
              <a:rPr lang="de-DE" noProof="0" smtClean="0"/>
              <a:t>Formatvorlage des Untertitelmasters durch Klicken bearbeiten</a:t>
            </a:r>
          </a:p>
        </p:txBody>
      </p:sp>
    </p:spTree>
    <p:extLst>
      <p:ext uri="{BB962C8B-B14F-4D97-AF65-F5344CB8AC3E}">
        <p14:creationId xmlns:p14="http://schemas.microsoft.com/office/powerpoint/2010/main" val="395918644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560523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29463" y="0"/>
            <a:ext cx="1763712" cy="4616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835150" y="0"/>
            <a:ext cx="5141913" cy="4616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494650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544362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8917389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835150" y="1449388"/>
            <a:ext cx="3452813"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40363" y="1449388"/>
            <a:ext cx="3452812"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634837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514340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5256087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2925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931416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9779168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0"/>
            <a:ext cx="585311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0" rIns="504000" bIns="126000" numCol="1" anchor="b"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1835150" y="1449388"/>
            <a:ext cx="7058025"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2000" bIns="25200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1028" name="Picture 7" descr="AvH_Logo_n7_RGB"/>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688263" y="368300"/>
            <a:ext cx="12049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1835150" y="6713538"/>
            <a:ext cx="7308850"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defRPr sz="12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defRPr sz="12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defRPr sz="12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defRPr sz="1200">
                <a:solidFill>
                  <a:schemeClr val="tx1"/>
                </a:solidFill>
                <a:latin typeface="Arial" charset="0"/>
                <a:cs typeface="Arial" charset="0"/>
              </a:defRPr>
            </a:lvl9pPr>
          </a:lstStyle>
          <a:p>
            <a:pPr eaLnBrk="1" hangingPunct="1">
              <a:defRPr/>
            </a:pPr>
            <a:endParaRPr lang="de-DE" altLang="de-DE" smtClean="0"/>
          </a:p>
        </p:txBody>
      </p:sp>
      <p:sp>
        <p:nvSpPr>
          <p:cNvPr id="1030" name="Line 9"/>
          <p:cNvSpPr>
            <a:spLocks noChangeShapeType="1"/>
          </p:cNvSpPr>
          <p:nvPr/>
        </p:nvSpPr>
        <p:spPr bwMode="auto">
          <a:xfrm>
            <a:off x="1835150" y="1125538"/>
            <a:ext cx="7308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1" name="Line 13"/>
          <p:cNvSpPr>
            <a:spLocks noChangeShapeType="1"/>
          </p:cNvSpPr>
          <p:nvPr/>
        </p:nvSpPr>
        <p:spPr bwMode="auto">
          <a:xfrm>
            <a:off x="1836738"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 name="Line 16"/>
          <p:cNvSpPr>
            <a:spLocks noChangeShapeType="1"/>
          </p:cNvSpPr>
          <p:nvPr/>
        </p:nvSpPr>
        <p:spPr bwMode="auto">
          <a:xfrm>
            <a:off x="8893175"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Line 17"/>
          <p:cNvSpPr>
            <a:spLocks noChangeShapeType="1"/>
          </p:cNvSpPr>
          <p:nvPr/>
        </p:nvSpPr>
        <p:spPr bwMode="auto">
          <a:xfrm rot="5400000">
            <a:off x="-227012" y="13874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4" name="Line 20"/>
          <p:cNvSpPr>
            <a:spLocks noChangeShapeType="1"/>
          </p:cNvSpPr>
          <p:nvPr/>
        </p:nvSpPr>
        <p:spPr bwMode="auto">
          <a:xfrm rot="5400000">
            <a:off x="-227012" y="4551362"/>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4355"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ransition>
    <p:fade/>
  </p:transition>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2pPr>
      <a:lvl3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3pPr>
      <a:lvl4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4pPr>
      <a:lvl5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5pPr>
      <a:lvl6pPr marL="457200" algn="l" rtl="0" fontAlgn="base">
        <a:lnSpc>
          <a:spcPct val="90000"/>
        </a:lnSpc>
        <a:spcBef>
          <a:spcPct val="0"/>
        </a:spcBef>
        <a:spcAft>
          <a:spcPct val="0"/>
        </a:spcAft>
        <a:defRPr sz="2200" b="1">
          <a:solidFill>
            <a:schemeClr val="tx1"/>
          </a:solidFill>
          <a:latin typeface="Times New Roman" pitchFamily="18" charset="0"/>
          <a:cs typeface="Arial" charset="0"/>
        </a:defRPr>
      </a:lvl6pPr>
      <a:lvl7pPr marL="914400" algn="l" rtl="0" fontAlgn="base">
        <a:lnSpc>
          <a:spcPct val="90000"/>
        </a:lnSpc>
        <a:spcBef>
          <a:spcPct val="0"/>
        </a:spcBef>
        <a:spcAft>
          <a:spcPct val="0"/>
        </a:spcAft>
        <a:defRPr sz="2200" b="1">
          <a:solidFill>
            <a:schemeClr val="tx1"/>
          </a:solidFill>
          <a:latin typeface="Times New Roman" pitchFamily="18" charset="0"/>
          <a:cs typeface="Arial" charset="0"/>
        </a:defRPr>
      </a:lvl7pPr>
      <a:lvl8pPr marL="1371600" algn="l" rtl="0" fontAlgn="base">
        <a:lnSpc>
          <a:spcPct val="90000"/>
        </a:lnSpc>
        <a:spcBef>
          <a:spcPct val="0"/>
        </a:spcBef>
        <a:spcAft>
          <a:spcPct val="0"/>
        </a:spcAft>
        <a:defRPr sz="2200" b="1">
          <a:solidFill>
            <a:schemeClr val="tx1"/>
          </a:solidFill>
          <a:latin typeface="Times New Roman" pitchFamily="18" charset="0"/>
          <a:cs typeface="Arial" charset="0"/>
        </a:defRPr>
      </a:lvl8pPr>
      <a:lvl9pPr marL="1828800" algn="l" rtl="0" fontAlgn="base">
        <a:lnSpc>
          <a:spcPct val="90000"/>
        </a:lnSpc>
        <a:spcBef>
          <a:spcPct val="0"/>
        </a:spcBef>
        <a:spcAft>
          <a:spcPct val="0"/>
        </a:spcAft>
        <a:defRPr sz="2200" b="1">
          <a:solidFill>
            <a:schemeClr val="tx1"/>
          </a:solidFill>
          <a:latin typeface="Times New Roman" pitchFamily="18" charset="0"/>
          <a:cs typeface="Arial" charset="0"/>
        </a:defRPr>
      </a:lvl9pPr>
    </p:titleStyle>
    <p:bodyStyle>
      <a:lvl1pPr marL="342900" indent="-342900" algn="l" rtl="0" eaLnBrk="0" fontAlgn="base" hangingPunct="0">
        <a:spcBef>
          <a:spcPct val="40000"/>
        </a:spcBef>
        <a:spcAft>
          <a:spcPct val="0"/>
        </a:spcAft>
        <a:buClr>
          <a:schemeClr val="tx2"/>
        </a:buClr>
        <a:defRPr>
          <a:solidFill>
            <a:schemeClr val="tx1"/>
          </a:solidFill>
          <a:latin typeface="+mn-lt"/>
          <a:ea typeface="+mn-ea"/>
          <a:cs typeface="+mn-cs"/>
        </a:defRPr>
      </a:lvl1pPr>
      <a:lvl2pPr marL="1588" indent="455613" algn="l" rtl="0" eaLnBrk="0" fontAlgn="base" hangingPunct="0">
        <a:spcBef>
          <a:spcPct val="40000"/>
        </a:spcBef>
        <a:spcAft>
          <a:spcPct val="0"/>
        </a:spcAft>
        <a:buClr>
          <a:schemeClr val="tx2"/>
        </a:buClr>
        <a:defRPr b="1">
          <a:solidFill>
            <a:schemeClr val="tx2"/>
          </a:solidFill>
          <a:latin typeface="+mn-lt"/>
          <a:cs typeface="+mn-cs"/>
        </a:defRPr>
      </a:lvl2pPr>
      <a:lvl3pPr marL="257175" indent="-254000" algn="l" rtl="0" eaLnBrk="0" fontAlgn="base" hangingPunct="0">
        <a:spcBef>
          <a:spcPct val="40000"/>
        </a:spcBef>
        <a:spcAft>
          <a:spcPct val="0"/>
        </a:spcAft>
        <a:buClr>
          <a:schemeClr val="tx2"/>
        </a:buClr>
        <a:buFont typeface="Arial" charset="0"/>
        <a:buChar char="●"/>
        <a:defRPr>
          <a:solidFill>
            <a:schemeClr val="tx1"/>
          </a:solidFill>
          <a:latin typeface="+mn-lt"/>
          <a:cs typeface="+mn-cs"/>
        </a:defRPr>
      </a:lvl3pPr>
      <a:lvl4pPr marL="523875" indent="-166688" algn="l" rtl="0" eaLnBrk="0" fontAlgn="base" hangingPunct="0">
        <a:spcBef>
          <a:spcPct val="20000"/>
        </a:spcBef>
        <a:spcAft>
          <a:spcPct val="0"/>
        </a:spcAft>
        <a:buClr>
          <a:schemeClr val="tx2"/>
        </a:buClr>
        <a:buChar char="-"/>
        <a:defRPr>
          <a:solidFill>
            <a:schemeClr val="tx1"/>
          </a:solidFill>
          <a:latin typeface="+mn-lt"/>
          <a:cs typeface="+mn-cs"/>
        </a:defRPr>
      </a:lvl4pPr>
      <a:lvl5pPr marL="892175" indent="-188913" algn="l" rtl="0" eaLnBrk="0" fontAlgn="base" hangingPunct="0">
        <a:spcBef>
          <a:spcPct val="20000"/>
        </a:spcBef>
        <a:spcAft>
          <a:spcPct val="0"/>
        </a:spcAft>
        <a:buClr>
          <a:schemeClr val="tx2"/>
        </a:buClr>
        <a:buChar char="•"/>
        <a:defRPr>
          <a:solidFill>
            <a:schemeClr val="tx1"/>
          </a:solidFill>
          <a:latin typeface="+mn-lt"/>
          <a:cs typeface="+mn-cs"/>
        </a:defRPr>
      </a:lvl5pPr>
      <a:lvl6pPr marL="1349375" indent="-188913" algn="l" rtl="0" fontAlgn="base">
        <a:spcBef>
          <a:spcPct val="20000"/>
        </a:spcBef>
        <a:spcAft>
          <a:spcPct val="0"/>
        </a:spcAft>
        <a:buClr>
          <a:schemeClr val="tx2"/>
        </a:buClr>
        <a:buChar char="•"/>
        <a:defRPr>
          <a:solidFill>
            <a:schemeClr val="tx1"/>
          </a:solidFill>
          <a:latin typeface="+mn-lt"/>
          <a:cs typeface="+mn-cs"/>
        </a:defRPr>
      </a:lvl6pPr>
      <a:lvl7pPr marL="1806575" indent="-188913" algn="l" rtl="0" fontAlgn="base">
        <a:spcBef>
          <a:spcPct val="20000"/>
        </a:spcBef>
        <a:spcAft>
          <a:spcPct val="0"/>
        </a:spcAft>
        <a:buClr>
          <a:schemeClr val="tx2"/>
        </a:buClr>
        <a:buChar char="•"/>
        <a:defRPr>
          <a:solidFill>
            <a:schemeClr val="tx1"/>
          </a:solidFill>
          <a:latin typeface="+mn-lt"/>
          <a:cs typeface="+mn-cs"/>
        </a:defRPr>
      </a:lvl7pPr>
      <a:lvl8pPr marL="2263775" indent="-188913" algn="l" rtl="0" fontAlgn="base">
        <a:spcBef>
          <a:spcPct val="20000"/>
        </a:spcBef>
        <a:spcAft>
          <a:spcPct val="0"/>
        </a:spcAft>
        <a:buClr>
          <a:schemeClr val="tx2"/>
        </a:buClr>
        <a:buChar char="•"/>
        <a:defRPr>
          <a:solidFill>
            <a:schemeClr val="tx1"/>
          </a:solidFill>
          <a:latin typeface="+mn-lt"/>
          <a:cs typeface="+mn-cs"/>
        </a:defRPr>
      </a:lvl8pPr>
      <a:lvl9pPr marL="2720975" indent="-188913" algn="l" rtl="0" fontAlgn="base">
        <a:spcBef>
          <a:spcPct val="20000"/>
        </a:spcBef>
        <a:spcAft>
          <a:spcPct val="0"/>
        </a:spcAft>
        <a:buClr>
          <a:schemeClr val="tx2"/>
        </a:buClr>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humboldt-foundation.de/lynen-search-for-hos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oleObject" Target="../embeddings/oleObject8.bin"/><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2.png"/><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3.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vH_Netzwerk2"/>
          <p:cNvPicPr>
            <a:picLocks noChangeAspect="1" noChangeArrowheads="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4829175" y="3001963"/>
            <a:ext cx="431482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pic>
      <p:sp>
        <p:nvSpPr>
          <p:cNvPr id="3075" name="Rectangle 3"/>
          <p:cNvSpPr>
            <a:spLocks noGrp="1" noChangeArrowheads="1"/>
          </p:cNvSpPr>
          <p:nvPr>
            <p:ph type="title" idx="4294967295"/>
          </p:nvPr>
        </p:nvSpPr>
        <p:spPr>
          <a:xfrm>
            <a:off x="1835150" y="1449388"/>
            <a:ext cx="5853113" cy="1511300"/>
          </a:xfrm>
          <a:noFill/>
        </p:spPr>
        <p:txBody>
          <a:bodyPr anchor="t"/>
          <a:lstStyle/>
          <a:p>
            <a:pPr eaLnBrk="1" hangingPunct="1"/>
            <a:r>
              <a:rPr lang="de-DE" altLang="de-DE" sz="2800" smtClean="0">
                <a:solidFill>
                  <a:schemeClr val="tx2"/>
                </a:solidFill>
              </a:rPr>
              <a:t>Exzellenz verbindet</a:t>
            </a:r>
            <a:r>
              <a:rPr lang="en-GB" altLang="de-DE" sz="2800" smtClean="0">
                <a:solidFill>
                  <a:schemeClr val="tx2"/>
                </a:solidFill>
              </a:rPr>
              <a:t> –</a:t>
            </a:r>
            <a:br>
              <a:rPr lang="en-GB" altLang="de-DE" sz="2800" smtClean="0">
                <a:solidFill>
                  <a:schemeClr val="tx2"/>
                </a:solidFill>
              </a:rPr>
            </a:br>
            <a:r>
              <a:rPr lang="en-GB" altLang="de-DE" sz="2800" smtClean="0">
                <a:solidFill>
                  <a:schemeClr val="tx2"/>
                </a:solidFill>
              </a:rPr>
              <a:t>be part of a worldwide network</a:t>
            </a:r>
          </a:p>
        </p:txBody>
      </p:sp>
      <p:sp>
        <p:nvSpPr>
          <p:cNvPr id="3076" name="Text Box 4"/>
          <p:cNvSpPr txBox="1">
            <a:spLocks noChangeArrowheads="1"/>
          </p:cNvSpPr>
          <p:nvPr/>
        </p:nvSpPr>
        <p:spPr bwMode="auto">
          <a:xfrm>
            <a:off x="1830388" y="3105150"/>
            <a:ext cx="3351212" cy="1512888"/>
          </a:xfrm>
          <a:prstGeom prst="rect">
            <a:avLst/>
          </a:prstGeom>
          <a:noFill/>
          <a:ln>
            <a:noFill/>
          </a:ln>
          <a:effectLst/>
          <a:extLst>
            <a:ext uri="{909E8E84-426E-40DD-AFC4-6F175D3DCCD1}">
              <a14:hiddenFill xmlns:a14="http://schemas.microsoft.com/office/drawing/2010/main">
                <a:solidFill>
                  <a:srgbClr val="D7EBE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50000"/>
              </a:spcBef>
              <a:buClrTx/>
            </a:pPr>
            <a:r>
              <a:rPr lang="en-GB" altLang="de-DE" sz="1800"/>
              <a:t>Speaker</a:t>
            </a:r>
          </a:p>
          <a:p>
            <a:pPr eaLnBrk="1" hangingPunct="1">
              <a:spcBef>
                <a:spcPct val="50000"/>
              </a:spcBef>
              <a:buClrTx/>
            </a:pPr>
            <a:r>
              <a:rPr lang="en-GB" altLang="de-DE" sz="1800"/>
              <a:t>Function </a:t>
            </a:r>
          </a:p>
          <a:p>
            <a:pPr eaLnBrk="1" hangingPunct="1">
              <a:spcBef>
                <a:spcPct val="50000"/>
              </a:spcBef>
              <a:buClrTx/>
            </a:pPr>
            <a:r>
              <a:rPr lang="en-GB" altLang="de-DE" sz="1800"/>
              <a:t>Date</a:t>
            </a:r>
          </a:p>
          <a:p>
            <a:pPr eaLnBrk="1" hangingPunct="1">
              <a:spcBef>
                <a:spcPct val="50000"/>
              </a:spcBef>
              <a:buClrTx/>
            </a:pPr>
            <a:r>
              <a:rPr lang="en-GB" altLang="de-DE" sz="1800"/>
              <a:t>Name of the event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p:txBody>
          <a:bodyPr/>
          <a:lstStyle/>
          <a:p>
            <a:pPr eaLnBrk="1" hangingPunct="1"/>
            <a:r>
              <a:rPr lang="en-GB" altLang="de-DE" smtClean="0"/>
              <a:t>Research institutions</a:t>
            </a:r>
          </a:p>
        </p:txBody>
      </p:sp>
      <p:sp>
        <p:nvSpPr>
          <p:cNvPr id="12291" name="Rectangle 5"/>
          <p:cNvSpPr>
            <a:spLocks noGrp="1" noChangeArrowheads="1"/>
          </p:cNvSpPr>
          <p:nvPr>
            <p:ph type="body" idx="4294967295"/>
          </p:nvPr>
        </p:nvSpPr>
        <p:spPr/>
        <p:txBody>
          <a:bodyPr/>
          <a:lstStyle/>
          <a:p>
            <a:pPr lvl="2" eaLnBrk="1" hangingPunct="1"/>
            <a:r>
              <a:rPr lang="en-GB" altLang="de-DE" dirty="0" smtClean="0"/>
              <a:t>approximately 100 universities: research in all disciplines</a:t>
            </a:r>
          </a:p>
          <a:p>
            <a:pPr lvl="2" eaLnBrk="1" hangingPunct="1"/>
            <a:r>
              <a:rPr lang="en-GB" altLang="de-DE" dirty="0" smtClean="0"/>
              <a:t>86 Max Planck Institutes: basic research, especially in the natural and biosciences but also in the humanities and social sciences</a:t>
            </a:r>
          </a:p>
          <a:p>
            <a:pPr lvl="2" eaLnBrk="1" hangingPunct="1"/>
            <a:r>
              <a:rPr lang="en-GB" altLang="de-DE" dirty="0" smtClean="0"/>
              <a:t>69 </a:t>
            </a:r>
            <a:r>
              <a:rPr lang="en-GB" altLang="de-DE" dirty="0" err="1" smtClean="0"/>
              <a:t>Fraunhofer</a:t>
            </a:r>
            <a:r>
              <a:rPr lang="en-GB" altLang="de-DE" dirty="0" smtClean="0"/>
              <a:t> Institutes: applied research</a:t>
            </a:r>
          </a:p>
          <a:p>
            <a:pPr lvl="2" eaLnBrk="1" hangingPunct="1"/>
            <a:r>
              <a:rPr lang="en-GB" altLang="de-DE" dirty="0" smtClean="0"/>
              <a:t>19 Helmholtz Centres: technical-scientific and biomedical research</a:t>
            </a:r>
          </a:p>
          <a:p>
            <a:pPr lvl="2" eaLnBrk="1" hangingPunct="1"/>
            <a:r>
              <a:rPr lang="en-GB" altLang="de-DE" dirty="0" smtClean="0"/>
              <a:t>96 Leibniz Institutes: research ranging from knowledge-oriented basic research to applied research</a:t>
            </a:r>
          </a:p>
        </p:txBody>
      </p:sp>
      <p:grpSp>
        <p:nvGrpSpPr>
          <p:cNvPr id="12292" name="Group 6"/>
          <p:cNvGrpSpPr>
            <a:grpSpLocks/>
          </p:cNvGrpSpPr>
          <p:nvPr/>
        </p:nvGrpSpPr>
        <p:grpSpPr bwMode="auto">
          <a:xfrm>
            <a:off x="1827213" y="4483100"/>
            <a:ext cx="7316787" cy="2374900"/>
            <a:chOff x="1151" y="2824"/>
            <a:chExt cx="4609" cy="1496"/>
          </a:xfrm>
        </p:grpSpPr>
        <p:pic>
          <p:nvPicPr>
            <p:cNvPr id="12293" name="Picture 7"/>
            <p:cNvPicPr>
              <a:picLocks noChangeAspect="1" noChangeArrowheads="1"/>
            </p:cNvPicPr>
            <p:nvPr/>
          </p:nvPicPr>
          <p:blipFill>
            <a:blip r:embed="rId3">
              <a:lum contrast="10000"/>
              <a:extLst>
                <a:ext uri="{28A0092B-C50C-407E-A947-70E740481C1C}">
                  <a14:useLocalDpi xmlns:a14="http://schemas.microsoft.com/office/drawing/2010/main"/>
                </a:ext>
              </a:extLst>
            </a:blip>
            <a:srcRect/>
            <a:stretch>
              <a:fillRect/>
            </a:stretch>
          </p:blipFill>
          <p:spPr bwMode="auto">
            <a:xfrm>
              <a:off x="1151" y="2917"/>
              <a:ext cx="4608"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ballke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ChangeArrowheads="1"/>
          </p:cNvSpPr>
          <p:nvPr>
            <p:ph type="ctrTitle"/>
          </p:nvPr>
        </p:nvSpPr>
        <p:spPr/>
        <p:txBody>
          <a:bodyPr/>
          <a:lstStyle/>
          <a:p>
            <a:pPr eaLnBrk="1" hangingPunct="1"/>
            <a:r>
              <a:rPr lang="en-GB" altLang="de-DE" smtClean="0"/>
              <a:t>Sponsorship Opportunities offered by the Alexander von Humboldt Foundation</a:t>
            </a:r>
          </a:p>
        </p:txBody>
      </p:sp>
      <p:sp>
        <p:nvSpPr>
          <p:cNvPr id="13315" name="Rectangle 10"/>
          <p:cNvSpPr>
            <a:spLocks noGrp="1" noChangeArrowheads="1"/>
          </p:cNvSpPr>
          <p:nvPr>
            <p:ph type="subTitle" idx="1"/>
          </p:nvPr>
        </p:nvSpPr>
        <p:spPr/>
        <p:txBody>
          <a:bodyPr/>
          <a:lstStyle/>
          <a:p>
            <a:pPr marL="0" indent="0" eaLnBrk="1" hangingPunct="1"/>
            <a:endParaRPr lang="de-DE" altLang="de-DE" smtClean="0"/>
          </a:p>
        </p:txBody>
      </p:sp>
      <p:grpSp>
        <p:nvGrpSpPr>
          <p:cNvPr id="13316" name="Group 6"/>
          <p:cNvGrpSpPr>
            <a:grpSpLocks/>
          </p:cNvGrpSpPr>
          <p:nvPr/>
        </p:nvGrpSpPr>
        <p:grpSpPr bwMode="auto">
          <a:xfrm>
            <a:off x="1827213" y="4483100"/>
            <a:ext cx="7316787" cy="2374900"/>
            <a:chOff x="1151" y="2824"/>
            <a:chExt cx="4609" cy="1496"/>
          </a:xfrm>
        </p:grpSpPr>
        <p:pic>
          <p:nvPicPr>
            <p:cNvPr id="13317" name="Picture 7" descr="ballk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p:cNvPicPr preferRelativeResize="0">
              <a:picLocks noChangeArrowheads="1"/>
            </p:cNvPicPr>
            <p:nvPr/>
          </p:nvPicPr>
          <p:blipFill>
            <a:blip r:embed="rId4">
              <a:lum contrast="20000"/>
              <a:extLst>
                <a:ext uri="{28A0092B-C50C-407E-A947-70E740481C1C}">
                  <a14:useLocalDpi xmlns:a14="http://schemas.microsoft.com/office/drawing/2010/main"/>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idx="4294967295"/>
          </p:nvPr>
        </p:nvSpPr>
        <p:spPr/>
        <p:txBody>
          <a:bodyPr/>
          <a:lstStyle/>
          <a:p>
            <a:pPr eaLnBrk="1" hangingPunct="1"/>
            <a:r>
              <a:rPr lang="en-GB" altLang="de-DE" smtClean="0"/>
              <a:t>Sponsorship – individual and personal</a:t>
            </a:r>
          </a:p>
        </p:txBody>
      </p:sp>
      <p:sp>
        <p:nvSpPr>
          <p:cNvPr id="14339" name="Rectangle 8"/>
          <p:cNvSpPr>
            <a:spLocks noGrp="1" noChangeArrowheads="1"/>
          </p:cNvSpPr>
          <p:nvPr>
            <p:ph type="body" idx="4294967295"/>
          </p:nvPr>
        </p:nvSpPr>
        <p:spPr/>
        <p:txBody>
          <a:bodyPr/>
          <a:lstStyle/>
          <a:p>
            <a:pPr lvl="2" eaLnBrk="1" hangingPunct="1"/>
            <a:r>
              <a:rPr lang="en-GB" altLang="de-DE" smtClean="0"/>
              <a:t>sponsorship for foreign and German top-flight academics to collaborate with specialist colleagues</a:t>
            </a:r>
          </a:p>
          <a:p>
            <a:pPr lvl="2" eaLnBrk="1" hangingPunct="1"/>
            <a:r>
              <a:rPr lang="en-GB" altLang="de-DE" smtClean="0"/>
              <a:t>more than 700 prestigious research fellowships and awards annually</a:t>
            </a:r>
          </a:p>
          <a:p>
            <a:pPr lvl="2" eaLnBrk="1" hangingPunct="1"/>
            <a:r>
              <a:rPr lang="en-GB" altLang="de-DE" smtClean="0"/>
              <a:t>flexible sponsorship options for different career stages</a:t>
            </a:r>
          </a:p>
          <a:p>
            <a:pPr lvl="2" eaLnBrk="1" hangingPunct="1"/>
            <a:r>
              <a:rPr lang="en-GB" altLang="de-DE" smtClean="0"/>
              <a:t>individual and personal mentoring for those sponsored and their families</a:t>
            </a:r>
          </a:p>
        </p:txBody>
      </p:sp>
      <p:grpSp>
        <p:nvGrpSpPr>
          <p:cNvPr id="14340" name="Group 11"/>
          <p:cNvGrpSpPr>
            <a:grpSpLocks/>
          </p:cNvGrpSpPr>
          <p:nvPr/>
        </p:nvGrpSpPr>
        <p:grpSpPr bwMode="auto">
          <a:xfrm>
            <a:off x="1827213" y="4483100"/>
            <a:ext cx="7316787" cy="2374900"/>
            <a:chOff x="1151" y="2824"/>
            <a:chExt cx="4609" cy="1496"/>
          </a:xfrm>
        </p:grpSpPr>
        <p:graphicFrame>
          <p:nvGraphicFramePr>
            <p:cNvPr id="14341" name="Object 12"/>
            <p:cNvGraphicFramePr>
              <a:graphicFrameLocks noChangeAspect="1"/>
            </p:cNvGraphicFramePr>
            <p:nvPr/>
          </p:nvGraphicFramePr>
          <p:xfrm>
            <a:off x="1151" y="2917"/>
            <a:ext cx="4609" cy="1403"/>
          </p:xfrm>
          <a:graphic>
            <a:graphicData uri="http://schemas.openxmlformats.org/presentationml/2006/ole">
              <mc:AlternateContent xmlns:mc="http://schemas.openxmlformats.org/markup-compatibility/2006">
                <mc:Choice xmlns:v="urn:schemas-microsoft-com:vml" Requires="v">
                  <p:oleObj spid="_x0000_s14378" name="Photo Editor-Foto" r:id="rId4" imgW="7114286" imgH="2190476" progId="MSPhotoEd.3">
                    <p:embed/>
                  </p:oleObj>
                </mc:Choice>
                <mc:Fallback>
                  <p:oleObj name="Photo Editor-Foto" r:id="rId4" imgW="7114286" imgH="2190476" progId="MSPhotoEd.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b="1057"/>
                        <a:stretch>
                          <a:fillRect/>
                        </a:stretch>
                      </p:blipFill>
                      <p:spPr bwMode="auto">
                        <a:xfrm>
                          <a:off x="1151" y="2917"/>
                          <a:ext cx="4609" cy="140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2" name="Picture 13" descr="ballken"/>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1"/>
          <p:cNvSpPr>
            <a:spLocks noGrp="1" noChangeArrowheads="1"/>
          </p:cNvSpPr>
          <p:nvPr>
            <p:ph type="title" idx="4294967295"/>
          </p:nvPr>
        </p:nvSpPr>
        <p:spPr/>
        <p:txBody>
          <a:bodyPr/>
          <a:lstStyle/>
          <a:p>
            <a:pPr eaLnBrk="1" hangingPunct="1"/>
            <a:r>
              <a:rPr lang="en-GB" altLang="de-DE" smtClean="0"/>
              <a:t>Key sponsorship programmes at a glance</a:t>
            </a:r>
          </a:p>
        </p:txBody>
      </p:sp>
      <p:graphicFrame>
        <p:nvGraphicFramePr>
          <p:cNvPr id="72737" name="Group 33"/>
          <p:cNvGraphicFramePr>
            <a:graphicFrameLocks noGrp="1"/>
          </p:cNvGraphicFramePr>
          <p:nvPr>
            <p:extLst>
              <p:ext uri="{D42A27DB-BD31-4B8C-83A1-F6EECF244321}">
                <p14:modId xmlns:p14="http://schemas.microsoft.com/office/powerpoint/2010/main" val="307804970"/>
              </p:ext>
            </p:extLst>
          </p:nvPr>
        </p:nvGraphicFramePr>
        <p:xfrm>
          <a:off x="287338" y="1261188"/>
          <a:ext cx="8605837" cy="4945923"/>
        </p:xfrm>
        <a:graphic>
          <a:graphicData uri="http://schemas.openxmlformats.org/drawingml/2006/table">
            <a:tbl>
              <a:tblPr/>
              <a:tblGrid>
                <a:gridCol w="2700337"/>
                <a:gridCol w="3097213"/>
                <a:gridCol w="2808287"/>
              </a:tblGrid>
              <a:tr h="43720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400" b="1" i="0" u="none" strike="noStrike" cap="none" normalizeH="0" baseline="0" dirty="0" smtClean="0">
                        <a:ln>
                          <a:noFill/>
                        </a:ln>
                        <a:solidFill>
                          <a:schemeClr val="tx1"/>
                        </a:solidFill>
                        <a:effectLst/>
                        <a:latin typeface="Arial" charset="0"/>
                        <a:cs typeface="Arial" charset="0"/>
                      </a:endParaRPr>
                    </a:p>
                  </a:txBody>
                  <a:tcPr marL="0" marR="72000" marT="53981" marB="5398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9050" cap="flat" cmpd="sng" algn="ctr">
                      <a:no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smtClean="0">
                          <a:ln>
                            <a:noFill/>
                          </a:ln>
                          <a:solidFill>
                            <a:schemeClr val="tx2"/>
                          </a:solidFill>
                          <a:effectLst/>
                          <a:latin typeface="Arial" charset="0"/>
                          <a:cs typeface="Arial" charset="0"/>
                        </a:rPr>
                        <a:t>Academics from abroad</a:t>
                      </a:r>
                    </a:p>
                  </a:txBody>
                  <a:tcPr marL="72000" marR="72000" marT="53981" marB="539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smtClean="0">
                          <a:ln>
                            <a:noFill/>
                          </a:ln>
                          <a:solidFill>
                            <a:schemeClr val="tx2"/>
                          </a:solidFill>
                          <a:effectLst/>
                          <a:latin typeface="Arial" charset="0"/>
                          <a:cs typeface="Arial" charset="0"/>
                        </a:rPr>
                        <a:t>Academics from Germany</a:t>
                      </a:r>
                    </a:p>
                  </a:txBody>
                  <a:tcPr marL="72000" marR="72000" marT="53981" marB="53981" horzOverflow="overflow">
                    <a:lnL w="1270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83337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smtClean="0">
                          <a:ln>
                            <a:noFill/>
                          </a:ln>
                          <a:solidFill>
                            <a:schemeClr val="tx2"/>
                          </a:solidFill>
                          <a:effectLst/>
                          <a:latin typeface="Arial" charset="0"/>
                          <a:cs typeface="Arial" charset="0"/>
                        </a:rPr>
                        <a:t>Postdoctoral researchers</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dirty="0" smtClean="0">
                          <a:ln>
                            <a:noFill/>
                          </a:ln>
                          <a:solidFill>
                            <a:schemeClr val="tx2"/>
                          </a:solidFill>
                          <a:effectLst/>
                          <a:latin typeface="Arial" charset="0"/>
                          <a:cs typeface="Arial" charset="0"/>
                        </a:rPr>
                        <a:t>(up to 4 years after completion of doctorate)</a:t>
                      </a: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smtClean="0">
                          <a:ln>
                            <a:noFill/>
                          </a:ln>
                          <a:solidFill>
                            <a:srgbClr val="000000"/>
                          </a:solidFill>
                          <a:effectLst/>
                          <a:latin typeface="Arial" charset="0"/>
                          <a:cs typeface="Arial" charset="0"/>
                        </a:rPr>
                        <a:t>Humboldt Research Fellowship</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smtClean="0">
                          <a:ln>
                            <a:noFill/>
                          </a:ln>
                          <a:solidFill>
                            <a:srgbClr val="000000"/>
                          </a:solidFill>
                          <a:effectLst/>
                          <a:latin typeface="Arial" charset="0"/>
                          <a:cs typeface="Arial" charset="0"/>
                        </a:rPr>
                        <a:t>Georg Forster Research Fellowship</a:t>
                      </a: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smtClean="0">
                          <a:ln>
                            <a:noFill/>
                          </a:ln>
                          <a:solidFill>
                            <a:srgbClr val="000000"/>
                          </a:solidFill>
                          <a:effectLst/>
                          <a:latin typeface="Arial" charset="0"/>
                          <a:cs typeface="Arial" charset="0"/>
                        </a:rPr>
                        <a:t>Feodor Lynen Research Fellowship</a:t>
                      </a:r>
                    </a:p>
                  </a:txBody>
                  <a:tcPr marL="0" marR="72000" marT="53981" marB="53981"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37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smtClean="0">
                          <a:ln>
                            <a:noFill/>
                          </a:ln>
                          <a:solidFill>
                            <a:schemeClr val="tx2"/>
                          </a:solidFill>
                          <a:effectLst/>
                          <a:latin typeface="Arial" charset="0"/>
                          <a:cs typeface="Arial" charset="0"/>
                        </a:rPr>
                        <a:t>Experienced researchers</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dirty="0" smtClean="0">
                          <a:ln>
                            <a:noFill/>
                          </a:ln>
                          <a:solidFill>
                            <a:schemeClr val="tx2"/>
                          </a:solidFill>
                          <a:effectLst/>
                          <a:latin typeface="Arial" charset="0"/>
                          <a:cs typeface="Arial" charset="0"/>
                        </a:rPr>
                        <a:t>(up to 12 years after  completion of doctorate)</a:t>
                      </a: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smtClean="0">
                          <a:ln>
                            <a:noFill/>
                          </a:ln>
                          <a:solidFill>
                            <a:srgbClr val="000000"/>
                          </a:solidFill>
                          <a:effectLst/>
                          <a:latin typeface="Arial" charset="0"/>
                          <a:cs typeface="Arial" charset="0"/>
                        </a:rPr>
                        <a:t>Humboldt Research Fellowship</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smtClean="0">
                          <a:ln>
                            <a:noFill/>
                          </a:ln>
                          <a:solidFill>
                            <a:srgbClr val="000000"/>
                          </a:solidFill>
                          <a:effectLst/>
                          <a:latin typeface="Arial" charset="0"/>
                          <a:cs typeface="Arial" charset="0"/>
                        </a:rPr>
                        <a:t>Georg Forster </a:t>
                      </a:r>
                      <a:r>
                        <a:rPr kumimoji="0" lang="en-GB" sz="1400" b="0" i="0" u="none" strike="noStrike" cap="none" normalizeH="0" baseline="0" smtClean="0">
                          <a:ln>
                            <a:noFill/>
                          </a:ln>
                          <a:solidFill>
                            <a:srgbClr val="000000"/>
                          </a:solidFill>
                          <a:effectLst/>
                          <a:latin typeface="Arial" charset="0"/>
                          <a:cs typeface="Arial" charset="0"/>
                        </a:rPr>
                        <a:t>Research Fellowship</a:t>
                      </a:r>
                      <a:endParaRPr kumimoji="0" lang="en-GB" sz="1400" b="0" i="0" u="none" strike="noStrike" cap="none" normalizeH="0" baseline="0" dirty="0" smtClean="0">
                        <a:ln>
                          <a:noFill/>
                        </a:ln>
                        <a:solidFill>
                          <a:srgbClr val="000000"/>
                        </a:solidFill>
                        <a:effectLst/>
                        <a:latin typeface="Arial" charset="0"/>
                        <a:cs typeface="Arial" charset="0"/>
                      </a:endParaRP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smtClean="0">
                          <a:ln>
                            <a:noFill/>
                          </a:ln>
                          <a:solidFill>
                            <a:srgbClr val="000000"/>
                          </a:solidFill>
                          <a:effectLst/>
                          <a:latin typeface="Arial" charset="0"/>
                          <a:cs typeface="Arial" charset="0"/>
                        </a:rPr>
                        <a:t>Feodor Lynen Research Fellowship</a:t>
                      </a:r>
                    </a:p>
                    <a:p>
                      <a:pPr marL="268288" marR="0" lvl="0" indent="-179388" algn="l" defTabSz="914400" rtl="0" eaLnBrk="1" fontAlgn="base" latinLnBrk="0" hangingPunct="1">
                        <a:lnSpc>
                          <a:spcPct val="100000"/>
                        </a:lnSpc>
                        <a:spcBef>
                          <a:spcPct val="40000"/>
                        </a:spcBef>
                        <a:spcAft>
                          <a:spcPct val="0"/>
                        </a:spcAft>
                        <a:buClr>
                          <a:schemeClr val="tx2"/>
                        </a:buClr>
                        <a:buSzTx/>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txBody>
                  <a:tcPr marL="0" marR="72000" marT="53981" marB="5398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r>
              <a:tr h="53488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defRPr/>
                      </a:pPr>
                      <a:r>
                        <a:rPr kumimoji="0" lang="en-GB" sz="1400" b="0" i="0" u="none" strike="noStrike" cap="none" normalizeH="0" baseline="0" dirty="0" smtClean="0">
                          <a:ln>
                            <a:noFill/>
                          </a:ln>
                          <a:solidFill>
                            <a:schemeClr val="tx2"/>
                          </a:solidFill>
                          <a:effectLst/>
                          <a:latin typeface="Arial" charset="0"/>
                          <a:cs typeface="Arial" charset="0"/>
                        </a:rPr>
                        <a:t>(up to 15 years after completion of doctorate)</a:t>
                      </a: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hlink"/>
                      </a:solidFill>
                      <a:prstDash val="lgDash"/>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de-DE" sz="1400" b="0" i="0" u="none" strike="noStrike" cap="none" normalizeH="0" baseline="0" dirty="0" smtClean="0">
                          <a:ln>
                            <a:noFill/>
                          </a:ln>
                          <a:solidFill>
                            <a:srgbClr val="000000"/>
                          </a:solidFill>
                          <a:effectLst/>
                          <a:latin typeface="Arial" charset="0"/>
                          <a:cs typeface="Arial" charset="0"/>
                        </a:rPr>
                        <a:t>Max Planck-Humboldt </a:t>
                      </a:r>
                      <a:r>
                        <a:rPr kumimoji="0" lang="de-DE" sz="1400" b="0" i="0" u="none" strike="noStrike" cap="none" normalizeH="0" baseline="0" smtClean="0">
                          <a:ln>
                            <a:noFill/>
                          </a:ln>
                          <a:solidFill>
                            <a:srgbClr val="000000"/>
                          </a:solidFill>
                          <a:effectLst/>
                          <a:latin typeface="Arial" charset="0"/>
                          <a:cs typeface="Arial" charset="0"/>
                        </a:rPr>
                        <a:t>Research Award</a:t>
                      </a:r>
                      <a:endParaRPr kumimoji="0" lang="en-GB" sz="1400" b="0" i="0" u="none" strike="noStrike" cap="none" normalizeH="0" baseline="0" dirty="0" smtClean="0">
                        <a:ln>
                          <a:noFill/>
                        </a:ln>
                        <a:solidFill>
                          <a:srgbClr val="000000"/>
                        </a:solidFill>
                        <a:effectLst/>
                        <a:latin typeface="Arial" charset="0"/>
                        <a:cs typeface="Arial" charset="0"/>
                      </a:endParaRP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hlink"/>
                      </a:solidFill>
                      <a:prstDash val="lgDash"/>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smtClean="0">
                        <a:ln>
                          <a:noFill/>
                        </a:ln>
                        <a:solidFill>
                          <a:srgbClr val="000000"/>
                        </a:solidFill>
                        <a:effectLst/>
                        <a:latin typeface="Arial" charset="0"/>
                        <a:cs typeface="Arial" charset="0"/>
                      </a:endParaRPr>
                    </a:p>
                  </a:txBody>
                  <a:tcPr marL="0" marR="72000" marT="53981" marB="53981" horzOverflow="overflow">
                    <a:lnL w="12700" cap="flat" cmpd="sng" algn="ctr">
                      <a:solidFill>
                        <a:schemeClr val="tx1"/>
                      </a:solidFill>
                      <a:prstDash val="solid"/>
                      <a:round/>
                      <a:headEnd type="none" w="med" len="med"/>
                      <a:tailEnd type="none" w="med" len="med"/>
                    </a:lnL>
                    <a:lnR>
                      <a:noFill/>
                    </a:lnR>
                    <a:lnT w="12700" cap="flat" cmpd="sng" algn="ctr">
                      <a:solidFill>
                        <a:schemeClr val="hlink"/>
                      </a:solidFill>
                      <a:prstDash val="lgDash"/>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r>
              <a:tr h="53488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dirty="0" smtClean="0">
                          <a:ln>
                            <a:noFill/>
                          </a:ln>
                          <a:solidFill>
                            <a:schemeClr val="tx2"/>
                          </a:solidFill>
                          <a:effectLst/>
                          <a:latin typeface="Arial" charset="0"/>
                          <a:cs typeface="Arial" charset="0"/>
                        </a:rPr>
                        <a:t>(up to 18 years after completion of doctorate)</a:t>
                      </a: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hlink"/>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smtClean="0">
                          <a:ln>
                            <a:noFill/>
                          </a:ln>
                          <a:solidFill>
                            <a:srgbClr val="000000"/>
                          </a:solidFill>
                          <a:effectLst/>
                          <a:latin typeface="Arial" charset="0"/>
                          <a:cs typeface="Arial" charset="0"/>
                        </a:rPr>
                        <a:t>Friedrich Wilhelm Bessel Research Award</a:t>
                      </a: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hlink"/>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smtClean="0">
                        <a:ln>
                          <a:noFill/>
                        </a:ln>
                        <a:solidFill>
                          <a:srgbClr val="000000"/>
                        </a:solidFill>
                        <a:effectLst/>
                        <a:latin typeface="Arial" charset="0"/>
                        <a:cs typeface="Arial" charset="0"/>
                      </a:endParaRPr>
                    </a:p>
                  </a:txBody>
                  <a:tcPr marL="0" marR="72000" marT="53981" marB="53981" horzOverflow="overflow">
                    <a:lnL w="12700" cap="flat" cmpd="sng" algn="ctr">
                      <a:solidFill>
                        <a:schemeClr val="tx1"/>
                      </a:solidFill>
                      <a:prstDash val="solid"/>
                      <a:round/>
                      <a:headEnd type="none" w="med" len="med"/>
                      <a:tailEnd type="none" w="med" len="med"/>
                    </a:lnL>
                    <a:lnR>
                      <a:noFill/>
                    </a:lnR>
                    <a:lnT w="12700" cap="flat" cmpd="sng" algn="ctr">
                      <a:solidFill>
                        <a:schemeClr val="hlink"/>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705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smtClean="0">
                          <a:ln>
                            <a:noFill/>
                          </a:ln>
                          <a:solidFill>
                            <a:schemeClr val="tx2"/>
                          </a:solidFill>
                          <a:effectLst/>
                          <a:latin typeface="Arial" charset="0"/>
                          <a:cs typeface="Arial" charset="0"/>
                        </a:rPr>
                        <a:t>Internationally renowned academics</a:t>
                      </a:r>
                      <a:endParaRPr kumimoji="0" lang="en-GB" sz="1400" b="0" i="0" u="none" strike="noStrike" cap="none" normalizeH="0" baseline="0" dirty="0" smtClean="0">
                        <a:ln>
                          <a:noFill/>
                        </a:ln>
                        <a:solidFill>
                          <a:schemeClr val="tx2"/>
                        </a:solidFill>
                        <a:effectLst/>
                        <a:latin typeface="Arial" charset="0"/>
                        <a:cs typeface="Arial" charset="0"/>
                      </a:endParaRPr>
                    </a:p>
                  </a:txBody>
                  <a:tcPr marL="0" marR="72000" marT="53981" marB="53981"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smtClean="0">
                          <a:ln>
                            <a:noFill/>
                          </a:ln>
                          <a:solidFill>
                            <a:srgbClr val="000000"/>
                          </a:solidFill>
                          <a:effectLst/>
                          <a:latin typeface="Arial" charset="0"/>
                          <a:cs typeface="Arial" charset="0"/>
                        </a:rPr>
                        <a:t>Humboldt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smtClean="0">
                          <a:ln>
                            <a:noFill/>
                          </a:ln>
                          <a:solidFill>
                            <a:srgbClr val="000000"/>
                          </a:solidFill>
                          <a:effectLst/>
                          <a:latin typeface="Arial" charset="0"/>
                          <a:cs typeface="Arial" charset="0"/>
                        </a:rPr>
                        <a:t>Georg Forster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smtClean="0">
                          <a:ln>
                            <a:noFill/>
                          </a:ln>
                          <a:solidFill>
                            <a:srgbClr val="000000"/>
                          </a:solidFill>
                          <a:effectLst/>
                          <a:latin typeface="Arial" charset="0"/>
                          <a:cs typeface="Arial" charset="0"/>
                        </a:rPr>
                        <a:t>Alexander von Humboldt Professorship</a:t>
                      </a:r>
                      <a:br>
                        <a:rPr kumimoji="0" lang="en-GB" sz="1400" b="0" i="0" u="none" strike="noStrike" cap="none" normalizeH="0" baseline="0" dirty="0" smtClean="0">
                          <a:ln>
                            <a:noFill/>
                          </a:ln>
                          <a:solidFill>
                            <a:srgbClr val="000000"/>
                          </a:solidFill>
                          <a:effectLst/>
                          <a:latin typeface="Arial" charset="0"/>
                          <a:cs typeface="Arial" charset="0"/>
                        </a:rPr>
                      </a:br>
                      <a:r>
                        <a:rPr kumimoji="0" lang="en-GB" sz="1400" b="0" i="0" u="none" strike="noStrike" cap="none" normalizeH="0" baseline="0" dirty="0" smtClean="0">
                          <a:ln>
                            <a:noFill/>
                          </a:ln>
                          <a:solidFill>
                            <a:srgbClr val="000000"/>
                          </a:solidFill>
                          <a:effectLst/>
                          <a:latin typeface="Arial" charset="0"/>
                          <a:cs typeface="Arial" charset="0"/>
                        </a:rPr>
                        <a:t>Alexander von Humboldt Professorship for Artificial Intelligence</a:t>
                      </a:r>
                    </a:p>
                  </a:txBody>
                  <a:tcPr marL="0" marR="72000" marT="53981" marB="5398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69875" marR="0" lvl="0" indent="-1762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smtClean="0">
                        <a:ln>
                          <a:noFill/>
                        </a:ln>
                        <a:solidFill>
                          <a:srgbClr val="000000"/>
                        </a:solidFill>
                        <a:effectLst/>
                        <a:latin typeface="Arial" charset="0"/>
                        <a:cs typeface="Arial" charset="0"/>
                      </a:endParaRPr>
                    </a:p>
                    <a:p>
                      <a:pPr marL="269875" marR="0" lvl="0" indent="-1762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smtClean="0">
                        <a:ln>
                          <a:noFill/>
                        </a:ln>
                        <a:solidFill>
                          <a:srgbClr val="000000"/>
                        </a:solidFill>
                        <a:effectLst/>
                        <a:latin typeface="Arial" charset="0"/>
                        <a:cs typeface="Arial" charset="0"/>
                      </a:endParaRPr>
                    </a:p>
                    <a:p>
                      <a:pPr marL="269875" marR="0" lvl="0" indent="-1762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smtClean="0">
                        <a:ln>
                          <a:noFill/>
                        </a:ln>
                        <a:solidFill>
                          <a:srgbClr val="000000"/>
                        </a:solidFill>
                        <a:effectLst/>
                        <a:latin typeface="Arial" charset="0"/>
                        <a:cs typeface="Arial" charset="0"/>
                      </a:endParaRPr>
                    </a:p>
                    <a:p>
                      <a:pPr marL="269875" marR="0" lvl="0" indent="-176213" algn="l" defTabSz="914400" rtl="0" eaLnBrk="1" fontAlgn="base" latinLnBrk="0" hangingPunct="1">
                        <a:lnSpc>
                          <a:spcPct val="100000"/>
                        </a:lnSpc>
                        <a:spcBef>
                          <a:spcPct val="40000"/>
                        </a:spcBef>
                        <a:spcAft>
                          <a:spcPct val="0"/>
                        </a:spcAft>
                        <a:buClr>
                          <a:schemeClr val="tx2"/>
                        </a:buClr>
                        <a:buSzTx/>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txBody>
                  <a:tcPr marL="0" marR="72000" marT="53981" marB="5398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p:txBody>
          <a:bodyPr/>
          <a:lstStyle/>
          <a:p>
            <a:pPr eaLnBrk="1" hangingPunct="1"/>
            <a:r>
              <a:rPr lang="en-GB" altLang="de-DE" smtClean="0"/>
              <a:t>Alumni sponsorship and international networking</a:t>
            </a:r>
          </a:p>
        </p:txBody>
      </p:sp>
      <p:sp>
        <p:nvSpPr>
          <p:cNvPr id="16387" name="Rectangle 5"/>
          <p:cNvSpPr>
            <a:spLocks noGrp="1" noChangeArrowheads="1"/>
          </p:cNvSpPr>
          <p:nvPr>
            <p:ph type="body" idx="4294967295"/>
          </p:nvPr>
        </p:nvSpPr>
        <p:spPr/>
        <p:txBody>
          <a:bodyPr/>
          <a:lstStyle/>
          <a:p>
            <a:pPr lvl="2" eaLnBrk="1" hangingPunct="1"/>
            <a:r>
              <a:rPr lang="en-GB" altLang="de-DE" dirty="0" smtClean="0"/>
              <a:t>more than 30,000 </a:t>
            </a:r>
            <a:r>
              <a:rPr lang="en-GB" altLang="de-DE" dirty="0" err="1" smtClean="0"/>
              <a:t>Humboldtians</a:t>
            </a:r>
            <a:r>
              <a:rPr lang="en-GB" altLang="de-DE" dirty="0" smtClean="0"/>
              <a:t> in over 140 countries:</a:t>
            </a:r>
            <a:br>
              <a:rPr lang="en-GB" altLang="de-DE" dirty="0" smtClean="0"/>
            </a:br>
            <a:r>
              <a:rPr lang="en-GB" altLang="de-DE" dirty="0" smtClean="0"/>
              <a:t>“Once a </a:t>
            </a:r>
            <a:r>
              <a:rPr lang="en-GB" altLang="de-DE" dirty="0" err="1" smtClean="0"/>
              <a:t>Humboldtian</a:t>
            </a:r>
            <a:r>
              <a:rPr lang="en-GB" altLang="de-DE" dirty="0" smtClean="0"/>
              <a:t> – always a </a:t>
            </a:r>
            <a:r>
              <a:rPr lang="en-GB" altLang="de-DE" dirty="0" err="1" smtClean="0"/>
              <a:t>Humboldtian</a:t>
            </a:r>
            <a:r>
              <a:rPr lang="en-GB" altLang="de-DE" dirty="0" smtClean="0"/>
              <a:t>“</a:t>
            </a:r>
          </a:p>
          <a:p>
            <a:pPr lvl="2" eaLnBrk="1" hangingPunct="1"/>
            <a:r>
              <a:rPr lang="en-GB" altLang="de-DE" dirty="0" smtClean="0"/>
              <a:t>alumni sponsorship and international networking through e.g. </a:t>
            </a:r>
          </a:p>
          <a:p>
            <a:pPr lvl="3" eaLnBrk="1" hangingPunct="1"/>
            <a:r>
              <a:rPr lang="en-GB" altLang="de-DE" dirty="0" smtClean="0"/>
              <a:t>further research stays</a:t>
            </a:r>
          </a:p>
          <a:p>
            <a:pPr lvl="3" eaLnBrk="1" hangingPunct="1"/>
            <a:r>
              <a:rPr lang="en-GB" altLang="de-DE" dirty="0" smtClean="0"/>
              <a:t>Research Group Linkage Programme</a:t>
            </a:r>
          </a:p>
          <a:p>
            <a:pPr lvl="3" eaLnBrk="1" hangingPunct="1"/>
            <a:r>
              <a:rPr lang="en-GB" altLang="de-DE" dirty="0" smtClean="0"/>
              <a:t>Humboldt Colloquia and </a:t>
            </a:r>
            <a:r>
              <a:rPr lang="en-GB" altLang="de-DE" dirty="0" err="1" smtClean="0"/>
              <a:t>Kollegs</a:t>
            </a:r>
            <a:endParaRPr lang="en-GB" altLang="de-DE" dirty="0" smtClean="0"/>
          </a:p>
          <a:p>
            <a:pPr lvl="3" eaLnBrk="1" hangingPunct="1"/>
            <a:r>
              <a:rPr lang="en-GB" altLang="de-DE" dirty="0" smtClean="0"/>
              <a:t>Humboldt Alumni Associations</a:t>
            </a:r>
          </a:p>
          <a:p>
            <a:pPr lvl="3" eaLnBrk="1" hangingPunct="1"/>
            <a:r>
              <a:rPr lang="en-GB" altLang="de-DE" dirty="0" smtClean="0"/>
              <a:t>Humboldt Alumni Award</a:t>
            </a:r>
          </a:p>
        </p:txBody>
      </p:sp>
      <p:grpSp>
        <p:nvGrpSpPr>
          <p:cNvPr id="7" name="Gruppieren 6"/>
          <p:cNvGrpSpPr/>
          <p:nvPr/>
        </p:nvGrpSpPr>
        <p:grpSpPr>
          <a:xfrm>
            <a:off x="1827213" y="4483100"/>
            <a:ext cx="7328734" cy="2377550"/>
            <a:chOff x="1827213" y="4483100"/>
            <a:chExt cx="7328734" cy="2377550"/>
          </a:xfrm>
        </p:grpSpPr>
        <p:pic>
          <p:nvPicPr>
            <p:cNvPr id="8" name="Picture 4" descr="ball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7213" y="4483100"/>
              <a:ext cx="7316158" cy="13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nh\Desktop\Bilder Vortrag\Vortrag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31222" y="4631800"/>
              <a:ext cx="7324725" cy="22288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ctrTitle"/>
          </p:nvPr>
        </p:nvSpPr>
        <p:spPr/>
        <p:txBody>
          <a:bodyPr/>
          <a:lstStyle/>
          <a:p>
            <a:pPr eaLnBrk="1" hangingPunct="1"/>
            <a:r>
              <a:rPr lang="en-GB" altLang="de-DE" smtClean="0"/>
              <a:t>Research Fellowships</a:t>
            </a:r>
          </a:p>
        </p:txBody>
      </p:sp>
      <p:sp>
        <p:nvSpPr>
          <p:cNvPr id="17411" name="Rectangle 8"/>
          <p:cNvSpPr>
            <a:spLocks noGrp="1" noChangeArrowheads="1"/>
          </p:cNvSpPr>
          <p:nvPr>
            <p:ph type="subTitle" idx="1"/>
          </p:nvPr>
        </p:nvSpPr>
        <p:spPr/>
        <p:txBody>
          <a:bodyPr/>
          <a:lstStyle/>
          <a:p>
            <a:pPr marL="0" indent="0" eaLnBrk="1" hangingPunct="1"/>
            <a:r>
              <a:rPr lang="en-GB" altLang="de-DE" smtClean="0"/>
              <a:t>for exceptionally qualified academics from abroad and from Germany</a:t>
            </a:r>
          </a:p>
        </p:txBody>
      </p:sp>
      <p:grpSp>
        <p:nvGrpSpPr>
          <p:cNvPr id="17412" name="Group 7"/>
          <p:cNvGrpSpPr>
            <a:grpSpLocks/>
          </p:cNvGrpSpPr>
          <p:nvPr/>
        </p:nvGrpSpPr>
        <p:grpSpPr bwMode="auto">
          <a:xfrm>
            <a:off x="1827213" y="4483100"/>
            <a:ext cx="7316787" cy="2374900"/>
            <a:chOff x="1151" y="2824"/>
            <a:chExt cx="4609" cy="1496"/>
          </a:xfrm>
        </p:grpSpPr>
        <p:pic>
          <p:nvPicPr>
            <p:cNvPr id="17413" name="Picture 8" descr="ballk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title" idx="4294967295"/>
          </p:nvPr>
        </p:nvSpPr>
        <p:spPr/>
        <p:txBody>
          <a:bodyPr/>
          <a:lstStyle/>
          <a:p>
            <a:pPr eaLnBrk="1" hangingPunct="1"/>
            <a:r>
              <a:rPr lang="en-GB" altLang="de-DE" smtClean="0"/>
              <a:t>Research fellowships for research stays in Germany</a:t>
            </a:r>
          </a:p>
        </p:txBody>
      </p:sp>
      <p:sp>
        <p:nvSpPr>
          <p:cNvPr id="18435" name="Rectangle 12"/>
          <p:cNvSpPr>
            <a:spLocks noGrp="1" noChangeArrowheads="1"/>
          </p:cNvSpPr>
          <p:nvPr>
            <p:ph type="body" idx="4294967295"/>
          </p:nvPr>
        </p:nvSpPr>
        <p:spPr/>
        <p:txBody>
          <a:bodyPr/>
          <a:lstStyle/>
          <a:p>
            <a:pPr lvl="1" indent="0" eaLnBrk="1" hangingPunct="1"/>
            <a:r>
              <a:rPr lang="en-GB" altLang="de-DE" sz="1600" smtClean="0"/>
              <a:t>For postdoctoral and experienced researchers</a:t>
            </a:r>
          </a:p>
          <a:p>
            <a:pPr marL="0" indent="0" eaLnBrk="1" hangingPunct="1"/>
            <a:r>
              <a:rPr lang="en-GB" altLang="de-DE" sz="1600" smtClean="0"/>
              <a:t> </a:t>
            </a:r>
          </a:p>
          <a:p>
            <a:pPr marL="0" indent="0" eaLnBrk="1" hangingPunct="1"/>
            <a:r>
              <a:rPr lang="en-GB" altLang="de-DE" sz="1600" b="1" smtClean="0"/>
              <a:t>Humboldt Research Fellowship</a:t>
            </a:r>
          </a:p>
          <a:p>
            <a:pPr lvl="2" eaLnBrk="1" hangingPunct="1"/>
            <a:r>
              <a:rPr lang="en-GB" altLang="de-DE" sz="1600" smtClean="0"/>
              <a:t>worldwide, all disciplines, no quotas                </a:t>
            </a:r>
          </a:p>
          <a:p>
            <a:pPr marL="0" indent="0" eaLnBrk="1" hangingPunct="1"/>
            <a:endParaRPr lang="en-GB" altLang="de-DE" sz="1600" smtClean="0"/>
          </a:p>
          <a:p>
            <a:pPr marL="0" indent="0" eaLnBrk="1" hangingPunct="1"/>
            <a:r>
              <a:rPr lang="en-GB" altLang="de-DE" sz="1600" b="1" smtClean="0"/>
              <a:t>Georg Forster Research Fellowship</a:t>
            </a:r>
          </a:p>
          <a:p>
            <a:pPr lvl="2" eaLnBrk="1" hangingPunct="1"/>
            <a:r>
              <a:rPr lang="en-GB" altLang="de-DE" sz="1600" smtClean="0"/>
              <a:t>researchers from emerging and developing countries, all disciplines, no quotas</a:t>
            </a:r>
          </a:p>
          <a:p>
            <a:pPr lvl="2" eaLnBrk="1" hangingPunct="1"/>
            <a:r>
              <a:rPr lang="en-GB" altLang="de-DE" sz="1600" smtClean="0"/>
              <a:t>research projects with relevance to development</a:t>
            </a:r>
          </a:p>
        </p:txBody>
      </p:sp>
      <p:grpSp>
        <p:nvGrpSpPr>
          <p:cNvPr id="7" name="Gruppieren 6"/>
          <p:cNvGrpSpPr/>
          <p:nvPr/>
        </p:nvGrpSpPr>
        <p:grpSpPr>
          <a:xfrm>
            <a:off x="1826748" y="4483100"/>
            <a:ext cx="7324725" cy="2373392"/>
            <a:chOff x="1826748" y="4483100"/>
            <a:chExt cx="7324725" cy="2373392"/>
          </a:xfrm>
        </p:grpSpPr>
        <p:pic>
          <p:nvPicPr>
            <p:cNvPr id="8" name="Picture 3" descr="ball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7213" y="4483100"/>
              <a:ext cx="7316477" cy="1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nh\Desktop\Bilder Vortrag\GF.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6748" y="4627642"/>
              <a:ext cx="7324725" cy="22288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6"/>
          <p:cNvSpPr>
            <a:spLocks noGrp="1" noChangeArrowheads="1"/>
          </p:cNvSpPr>
          <p:nvPr>
            <p:ph type="title" idx="4294967295"/>
          </p:nvPr>
        </p:nvSpPr>
        <p:spPr/>
        <p:txBody>
          <a:bodyPr/>
          <a:lstStyle/>
          <a:p>
            <a:pPr eaLnBrk="1" hangingPunct="1"/>
            <a:r>
              <a:rPr lang="en-GB" altLang="de-DE" smtClean="0"/>
              <a:t>Research fellowships for research stays in Germany</a:t>
            </a:r>
          </a:p>
        </p:txBody>
      </p:sp>
      <p:graphicFrame>
        <p:nvGraphicFramePr>
          <p:cNvPr id="82958" name="Group 14"/>
          <p:cNvGraphicFramePr>
            <a:graphicFrameLocks noGrp="1"/>
          </p:cNvGraphicFramePr>
          <p:nvPr>
            <p:ph type="body" idx="4294967295"/>
            <p:extLst>
              <p:ext uri="{D42A27DB-BD31-4B8C-83A1-F6EECF244321}">
                <p14:modId xmlns:p14="http://schemas.microsoft.com/office/powerpoint/2010/main" val="3969385628"/>
              </p:ext>
            </p:extLst>
          </p:nvPr>
        </p:nvGraphicFramePr>
        <p:xfrm>
          <a:off x="1835150" y="1449388"/>
          <a:ext cx="7058025" cy="4225925"/>
        </p:xfrm>
        <a:graphic>
          <a:graphicData uri="http://schemas.openxmlformats.org/drawingml/2006/table">
            <a:tbl>
              <a:tblPr/>
              <a:tblGrid>
                <a:gridCol w="1441450"/>
                <a:gridCol w="2808288"/>
                <a:gridCol w="2808287"/>
              </a:tblGrid>
              <a:tr h="1278436">
                <a:tc gridSpan="3">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charset="0"/>
                          <a:cs typeface="Arial" charset="0"/>
                        </a:rPr>
                        <a:t>Humboldt Research Fellowship /</a:t>
                      </a:r>
                      <a:br>
                        <a:rPr kumimoji="0" lang="en-GB" sz="1600" b="1" i="0" u="none" strike="noStrike" cap="none" normalizeH="0" baseline="0" dirty="0" smtClean="0">
                          <a:ln>
                            <a:noFill/>
                          </a:ln>
                          <a:solidFill>
                            <a:schemeClr val="tx1"/>
                          </a:solidFill>
                          <a:effectLst/>
                          <a:latin typeface="Arial" charset="0"/>
                          <a:cs typeface="Arial" charset="0"/>
                        </a:rPr>
                      </a:br>
                      <a:r>
                        <a:rPr kumimoji="0" lang="en-GB" sz="1600" b="1" i="0" u="none" strike="noStrike" cap="none" normalizeH="0" baseline="0" dirty="0" smtClean="0">
                          <a:ln>
                            <a:noFill/>
                          </a:ln>
                          <a:solidFill>
                            <a:schemeClr val="tx1"/>
                          </a:solidFill>
                          <a:effectLst/>
                          <a:latin typeface="Arial" charset="0"/>
                          <a:cs typeface="Arial" charset="0"/>
                        </a:rPr>
                        <a:t>Georg Forster Research Fellowship</a:t>
                      </a:r>
                      <a:endParaRPr kumimoji="0" lang="en-GB" sz="1600" b="1" i="0" u="none" strike="noStrike" cap="none" normalizeH="0" baseline="0" dirty="0" smtClean="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dirty="0" smtClean="0">
                        <a:ln>
                          <a:noFill/>
                        </a:ln>
                        <a:solidFill>
                          <a:schemeClr val="tx2"/>
                        </a:solidFill>
                        <a:effectLst/>
                        <a:latin typeface="Arial" charset="0"/>
                        <a:cs typeface="Arial" charset="0"/>
                      </a:endParaRPr>
                    </a:p>
                  </a:txBody>
                  <a:tcPr marL="0" marR="72000" marT="54002" marB="54002" horzOverflow="overflow">
                    <a:lnL>
                      <a:noFill/>
                    </a:lnL>
                    <a:lnR>
                      <a:noFill/>
                    </a:lnR>
                    <a:lnT>
                      <a:noFill/>
                    </a:lnT>
                    <a:lnB>
                      <a:noFill/>
                    </a:lnB>
                    <a:lnTlToBr>
                      <a:noFill/>
                    </a:lnTlToBr>
                    <a:lnBlToTr>
                      <a:noFill/>
                    </a:lnBlToTr>
                    <a:noFill/>
                  </a:tcPr>
                </a:tc>
                <a:tc hMerge="1">
                  <a:txBody>
                    <a:bodyPr/>
                    <a:lstStyle/>
                    <a:p>
                      <a:endParaRPr lang="de-DE"/>
                    </a:p>
                  </a:txBody>
                  <a:tcPr/>
                </a:tc>
                <a:tc hMerge="1">
                  <a:txBody>
                    <a:bodyPr/>
                    <a:lstStyle/>
                    <a:p>
                      <a:endParaRPr lang="de-DE"/>
                    </a:p>
                  </a:txBody>
                  <a:tcPr/>
                </a:tc>
              </a:tr>
              <a:tr h="693621">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smtClean="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smtClean="0">
                        <a:ln>
                          <a:noFill/>
                        </a:ln>
                        <a:solidFill>
                          <a:schemeClr val="tx2"/>
                        </a:solidFill>
                        <a:effectLst/>
                        <a:latin typeface="Arial" charset="0"/>
                        <a:cs typeface="Arial" charset="0"/>
                      </a:endParaRPr>
                    </a:p>
                  </a:txBody>
                  <a:tcPr marL="0" marR="72000" marT="54002" marB="54002"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smtClean="0">
                          <a:ln>
                            <a:noFill/>
                          </a:ln>
                          <a:solidFill>
                            <a:schemeClr val="tx2"/>
                          </a:solidFill>
                          <a:effectLst/>
                          <a:latin typeface="Arial" charset="0"/>
                          <a:cs typeface="Arial" charset="0"/>
                        </a:rPr>
                        <a:t>Postdoctoral researchers</a:t>
                      </a:r>
                      <a:endParaRPr kumimoji="0" lang="en-GB" sz="1600" b="0" i="0" u="none" strike="noStrike" cap="none" normalizeH="0" baseline="0" smtClean="0">
                        <a:ln>
                          <a:noFill/>
                        </a:ln>
                        <a:solidFill>
                          <a:schemeClr val="tx2"/>
                        </a:solidFill>
                        <a:effectLst/>
                        <a:latin typeface="Arial" charset="0"/>
                        <a:cs typeface="Arial" charset="0"/>
                      </a:endParaRPr>
                    </a:p>
                  </a:txBody>
                  <a:tcPr marL="72000" marR="72000" marT="54002" marB="54002"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smtClean="0">
                          <a:ln>
                            <a:noFill/>
                          </a:ln>
                          <a:solidFill>
                            <a:schemeClr val="tx2"/>
                          </a:solidFill>
                          <a:effectLst/>
                          <a:latin typeface="Arial" charset="0"/>
                          <a:cs typeface="Arial" charset="0"/>
                        </a:rPr>
                        <a:t>Experienced researchers</a:t>
                      </a:r>
                    </a:p>
                  </a:txBody>
                  <a:tcPr marL="72000" marR="72000" marT="54002" marB="54002" horzOverflow="overflow">
                    <a:lnL w="1270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2253868">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smtClean="0">
                          <a:ln>
                            <a:noFill/>
                          </a:ln>
                          <a:solidFill>
                            <a:schemeClr val="tx2"/>
                          </a:solidFill>
                          <a:effectLst/>
                          <a:latin typeface="Arial" charset="0"/>
                          <a:cs typeface="Arial" charset="0"/>
                        </a:rPr>
                        <a:t>Duration of</a:t>
                      </a:r>
                      <a:br>
                        <a:rPr kumimoji="0" lang="en-GB" sz="1600" b="1" i="0" u="none" strike="noStrike" cap="none" normalizeH="0" baseline="0" smtClean="0">
                          <a:ln>
                            <a:noFill/>
                          </a:ln>
                          <a:solidFill>
                            <a:schemeClr val="tx2"/>
                          </a:solidFill>
                          <a:effectLst/>
                          <a:latin typeface="Arial" charset="0"/>
                          <a:cs typeface="Arial" charset="0"/>
                        </a:rPr>
                      </a:br>
                      <a:r>
                        <a:rPr kumimoji="0" lang="en-GB" sz="1600" b="1" i="0" u="none" strike="noStrike" cap="none" normalizeH="0" baseline="0" smtClean="0">
                          <a:ln>
                            <a:noFill/>
                          </a:ln>
                          <a:solidFill>
                            <a:schemeClr val="tx2"/>
                          </a:solidFill>
                          <a:effectLst/>
                          <a:latin typeface="Arial" charset="0"/>
                          <a:cs typeface="Arial" charset="0"/>
                        </a:rPr>
                        <a:t>sponsorship</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smtClean="0">
                          <a:ln>
                            <a:noFill/>
                          </a:ln>
                          <a:solidFill>
                            <a:schemeClr val="tx2"/>
                          </a:solidFill>
                          <a:effectLst/>
                          <a:latin typeface="Arial" charset="0"/>
                          <a:cs typeface="Arial" charset="0"/>
                        </a:rPr>
                        <a:t/>
                      </a:r>
                      <a:br>
                        <a:rPr kumimoji="0" lang="en-GB" sz="1600" b="1" i="0" u="none" strike="noStrike" cap="none" normalizeH="0" baseline="0" smtClean="0">
                          <a:ln>
                            <a:noFill/>
                          </a:ln>
                          <a:solidFill>
                            <a:schemeClr val="tx2"/>
                          </a:solidFill>
                          <a:effectLst/>
                          <a:latin typeface="Arial" charset="0"/>
                          <a:cs typeface="Arial" charset="0"/>
                        </a:rPr>
                      </a:br>
                      <a:r>
                        <a:rPr kumimoji="0" lang="en-GB" sz="1600" b="1" i="0" u="none" strike="noStrike" cap="none" normalizeH="0" baseline="0" smtClean="0">
                          <a:ln>
                            <a:noFill/>
                          </a:ln>
                          <a:solidFill>
                            <a:schemeClr val="tx2"/>
                          </a:solidFill>
                          <a:effectLst/>
                          <a:latin typeface="Arial" charset="0"/>
                          <a:cs typeface="Arial" charset="0"/>
                        </a:rPr>
                        <a:t>Application period</a:t>
                      </a:r>
                      <a:br>
                        <a:rPr kumimoji="0" lang="en-GB" sz="1600" b="1" i="0" u="none" strike="noStrike" cap="none" normalizeH="0" baseline="0" smtClean="0">
                          <a:ln>
                            <a:noFill/>
                          </a:ln>
                          <a:solidFill>
                            <a:schemeClr val="tx2"/>
                          </a:solidFill>
                          <a:effectLst/>
                          <a:latin typeface="Arial" charset="0"/>
                          <a:cs typeface="Arial" charset="0"/>
                        </a:rPr>
                      </a:br>
                      <a:endParaRPr kumimoji="0" lang="en-GB" sz="1600" b="1" i="0" u="none" strike="noStrike" cap="none" normalizeH="0" baseline="0" smtClean="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smtClean="0">
                          <a:ln>
                            <a:noFill/>
                          </a:ln>
                          <a:solidFill>
                            <a:schemeClr val="tx2"/>
                          </a:solidFill>
                          <a:effectLst/>
                          <a:latin typeface="Arial" charset="0"/>
                          <a:cs typeface="Arial" charset="0"/>
                        </a:rPr>
                        <a:t>Fellowship amount</a:t>
                      </a:r>
                    </a:p>
                  </a:txBody>
                  <a:tcPr marL="0" marR="72000" marT="54002" marB="54002"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smtClean="0">
                          <a:ln>
                            <a:noFill/>
                          </a:ln>
                          <a:solidFill>
                            <a:srgbClr val="000000"/>
                          </a:solidFill>
                          <a:effectLst/>
                          <a:latin typeface="Arial" charset="0"/>
                          <a:cs typeface="Arial" charset="0"/>
                        </a:rPr>
                        <a:t>6 to 24 months</a:t>
                      </a:r>
                      <a:br>
                        <a:rPr kumimoji="0" lang="en-GB" sz="1600" b="0" i="0" u="none" strike="noStrike" cap="none" normalizeH="0" baseline="0" dirty="0" smtClean="0">
                          <a:ln>
                            <a:noFill/>
                          </a:ln>
                          <a:solidFill>
                            <a:srgbClr val="000000"/>
                          </a:solidFill>
                          <a:effectLst/>
                          <a:latin typeface="Arial" charset="0"/>
                          <a:cs typeface="Arial" charset="0"/>
                        </a:rPr>
                      </a:br>
                      <a:r>
                        <a:rPr kumimoji="0" lang="en-GB" sz="1600" b="0" i="0" u="none" strike="noStrike" cap="none" normalizeH="0" baseline="0" dirty="0" smtClean="0">
                          <a:ln>
                            <a:noFill/>
                          </a:ln>
                          <a:solidFill>
                            <a:srgbClr val="000000"/>
                          </a:solidFill>
                          <a:effectLst/>
                          <a:latin typeface="Arial" charset="0"/>
                          <a:cs typeface="Arial" charset="0"/>
                        </a:rPr>
                        <a:t/>
                      </a:r>
                      <a:br>
                        <a:rPr kumimoji="0" lang="en-GB" sz="1600" b="0" i="0" u="none" strike="noStrike" cap="none" normalizeH="0" baseline="0" dirty="0" smtClean="0">
                          <a:ln>
                            <a:noFill/>
                          </a:ln>
                          <a:solidFill>
                            <a:srgbClr val="000000"/>
                          </a:solidFill>
                          <a:effectLst/>
                          <a:latin typeface="Arial" charset="0"/>
                          <a:cs typeface="Arial" charset="0"/>
                        </a:rPr>
                      </a:br>
                      <a:endParaRPr kumimoji="0" lang="en-GB" sz="1600" b="0" i="0" u="none" strike="noStrike" cap="none" normalizeH="0" baseline="0" dirty="0" smtClean="0">
                        <a:ln>
                          <a:noFill/>
                        </a:ln>
                        <a:solidFill>
                          <a:srgbClr val="000000"/>
                        </a:solidFill>
                        <a:effectLst/>
                        <a:latin typeface="Arial" charset="0"/>
                        <a:cs typeface="Arial" charset="0"/>
                      </a:endParaRP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smtClean="0">
                          <a:ln>
                            <a:noFill/>
                          </a:ln>
                          <a:solidFill>
                            <a:srgbClr val="000000"/>
                          </a:solidFill>
                          <a:effectLst/>
                          <a:latin typeface="Arial" charset="0"/>
                          <a:cs typeface="Arial" charset="0"/>
                        </a:rPr>
                        <a:t>applications at any time, doctorates completed less than 4 years ago</a:t>
                      </a: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smtClean="0">
                          <a:ln>
                            <a:noFill/>
                          </a:ln>
                          <a:solidFill>
                            <a:srgbClr val="000000"/>
                          </a:solidFill>
                          <a:effectLst/>
                          <a:latin typeface="Arial" charset="0"/>
                          <a:cs typeface="Arial" charset="0"/>
                        </a:rPr>
                        <a:t>€2,670 per month</a:t>
                      </a:r>
                      <a:br>
                        <a:rPr kumimoji="0" lang="en-GB" sz="1600" b="0" i="0" u="none" strike="noStrike" cap="none" normalizeH="0" baseline="0" dirty="0" smtClean="0">
                          <a:ln>
                            <a:noFill/>
                          </a:ln>
                          <a:solidFill>
                            <a:srgbClr val="000000"/>
                          </a:solidFill>
                          <a:effectLst/>
                          <a:latin typeface="Arial" charset="0"/>
                          <a:cs typeface="Arial" charset="0"/>
                        </a:rPr>
                      </a:br>
                      <a:r>
                        <a:rPr kumimoji="0" lang="en-GB" sz="1600" b="0" i="0" u="none" strike="noStrike" cap="none" normalizeH="0" baseline="0" dirty="0" smtClean="0">
                          <a:ln>
                            <a:noFill/>
                          </a:ln>
                          <a:solidFill>
                            <a:srgbClr val="000000"/>
                          </a:solidFill>
                          <a:effectLst/>
                          <a:latin typeface="Arial" charset="0"/>
                          <a:cs typeface="Arial" charset="0"/>
                        </a:rPr>
                        <a:t>(plus additional benefits)</a:t>
                      </a:r>
                    </a:p>
                  </a:txBody>
                  <a:tcPr marL="72000" marR="72000" marT="54002" marB="54002"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smtClean="0">
                          <a:ln>
                            <a:noFill/>
                          </a:ln>
                          <a:solidFill>
                            <a:srgbClr val="000000"/>
                          </a:solidFill>
                          <a:effectLst/>
                          <a:latin typeface="Arial" charset="0"/>
                          <a:cs typeface="Arial" charset="0"/>
                        </a:rPr>
                        <a:t>6 to 18 months, may be divided up into 3 stays</a:t>
                      </a:r>
                      <a:br>
                        <a:rPr kumimoji="0" lang="en-GB" sz="1600" b="0" i="0" u="none" strike="noStrike" cap="none" normalizeH="0" baseline="0" dirty="0" smtClean="0">
                          <a:ln>
                            <a:noFill/>
                          </a:ln>
                          <a:solidFill>
                            <a:srgbClr val="000000"/>
                          </a:solidFill>
                          <a:effectLst/>
                          <a:latin typeface="Arial" charset="0"/>
                          <a:cs typeface="Arial" charset="0"/>
                        </a:rPr>
                      </a:br>
                      <a:endParaRPr kumimoji="0" lang="en-GB" sz="1600" b="0" i="0" u="none" strike="noStrike" cap="none" normalizeH="0" baseline="0" dirty="0" smtClean="0">
                        <a:ln>
                          <a:noFill/>
                        </a:ln>
                        <a:solidFill>
                          <a:srgbClr val="000000"/>
                        </a:solidFill>
                        <a:effectLst/>
                        <a:latin typeface="Arial" charset="0"/>
                        <a:cs typeface="Arial" charset="0"/>
                      </a:endParaRP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smtClean="0">
                          <a:ln>
                            <a:noFill/>
                          </a:ln>
                          <a:solidFill>
                            <a:srgbClr val="000000"/>
                          </a:solidFill>
                          <a:effectLst/>
                          <a:latin typeface="Arial" charset="0"/>
                          <a:cs typeface="Arial" charset="0"/>
                        </a:rPr>
                        <a:t>applications at any time, doctorates completed less than 12 years ago</a:t>
                      </a: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smtClean="0">
                          <a:ln>
                            <a:noFill/>
                          </a:ln>
                          <a:solidFill>
                            <a:srgbClr val="000000"/>
                          </a:solidFill>
                          <a:effectLst/>
                          <a:latin typeface="Arial" charset="0"/>
                          <a:cs typeface="Arial" charset="0"/>
                        </a:rPr>
                        <a:t>€3,170 </a:t>
                      </a:r>
                      <a:r>
                        <a:rPr kumimoji="0" lang="en-GB" sz="1600" b="0" i="0" u="none" strike="noStrike" cap="none" normalizeH="0" baseline="0" dirty="0" smtClean="0">
                          <a:ln>
                            <a:noFill/>
                          </a:ln>
                          <a:solidFill>
                            <a:srgbClr val="000000"/>
                          </a:solidFill>
                          <a:effectLst/>
                          <a:latin typeface="Arial" charset="0"/>
                          <a:cs typeface="Arial" charset="0"/>
                        </a:rPr>
                        <a:t>per month</a:t>
                      </a:r>
                      <a:br>
                        <a:rPr kumimoji="0" lang="en-GB" sz="1600" b="0" i="0" u="none" strike="noStrike" cap="none" normalizeH="0" baseline="0" dirty="0" smtClean="0">
                          <a:ln>
                            <a:noFill/>
                          </a:ln>
                          <a:solidFill>
                            <a:srgbClr val="000000"/>
                          </a:solidFill>
                          <a:effectLst/>
                          <a:latin typeface="Arial" charset="0"/>
                          <a:cs typeface="Arial" charset="0"/>
                        </a:rPr>
                      </a:br>
                      <a:r>
                        <a:rPr kumimoji="0" lang="en-GB" sz="1600" b="0" i="0" u="none" strike="noStrike" cap="none" normalizeH="0" baseline="0" dirty="0" smtClean="0">
                          <a:ln>
                            <a:noFill/>
                          </a:ln>
                          <a:solidFill>
                            <a:srgbClr val="000000"/>
                          </a:solidFill>
                          <a:effectLst/>
                          <a:latin typeface="Arial" charset="0"/>
                          <a:cs typeface="Arial" charset="0"/>
                        </a:rPr>
                        <a:t>(plus additional benefits)</a:t>
                      </a:r>
                    </a:p>
                  </a:txBody>
                  <a:tcPr marL="72000" marR="72000" marT="54002" marB="54002"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idx="4294967295"/>
          </p:nvPr>
        </p:nvSpPr>
        <p:spPr/>
        <p:txBody>
          <a:bodyPr/>
          <a:lstStyle/>
          <a:p>
            <a:pPr eaLnBrk="1" hangingPunct="1"/>
            <a:r>
              <a:rPr lang="en-GB" altLang="de-DE" smtClean="0"/>
              <a:t>Research fellowships for research stays abroad</a:t>
            </a:r>
          </a:p>
        </p:txBody>
      </p:sp>
      <p:sp>
        <p:nvSpPr>
          <p:cNvPr id="20483" name="Rectangle 5"/>
          <p:cNvSpPr>
            <a:spLocks noGrp="1" noChangeArrowheads="1"/>
          </p:cNvSpPr>
          <p:nvPr>
            <p:ph type="body" idx="4294967295"/>
          </p:nvPr>
        </p:nvSpPr>
        <p:spPr/>
        <p:txBody>
          <a:bodyPr/>
          <a:lstStyle/>
          <a:p>
            <a:pPr lvl="1" indent="0" eaLnBrk="1" hangingPunct="1">
              <a:defRPr/>
            </a:pPr>
            <a:r>
              <a:rPr lang="en-GB" altLang="de-DE" dirty="0" smtClean="0"/>
              <a:t>For postdoctoral and experienced researchers</a:t>
            </a:r>
          </a:p>
          <a:p>
            <a:pPr marL="0" indent="0" eaLnBrk="1" hangingPunct="1">
              <a:defRPr/>
            </a:pPr>
            <a:endParaRPr lang="en-GB" altLang="de-DE" dirty="0" smtClean="0"/>
          </a:p>
          <a:p>
            <a:pPr marL="0" indent="0" eaLnBrk="1" hangingPunct="1">
              <a:defRPr/>
            </a:pPr>
            <a:r>
              <a:rPr lang="en-GB" altLang="de-DE" b="1" dirty="0" smtClean="0"/>
              <a:t>Feodor Lynen Research Fellowship</a:t>
            </a:r>
          </a:p>
          <a:p>
            <a:pPr lvl="2" eaLnBrk="1" hangingPunct="1">
              <a:defRPr/>
            </a:pPr>
            <a:r>
              <a:rPr lang="en-GB" altLang="de-DE" dirty="0" smtClean="0"/>
              <a:t>worldwide, all disciplines, no quotas</a:t>
            </a:r>
          </a:p>
          <a:p>
            <a:pPr lvl="2" eaLnBrk="1" hangingPunct="1">
              <a:defRPr/>
            </a:pPr>
            <a:r>
              <a:rPr lang="en-US" altLang="de-DE" dirty="0" smtClean="0"/>
              <a:t>members of the Humboldt Network abroad </a:t>
            </a:r>
            <a:r>
              <a:rPr lang="en-GB" altLang="de-DE" dirty="0" smtClean="0"/>
              <a:t>as hosts</a:t>
            </a:r>
          </a:p>
          <a:p>
            <a:pPr marL="266700" lvl="2" indent="0" eaLnBrk="1" hangingPunct="1">
              <a:buFont typeface="Arial" charset="0"/>
              <a:buNone/>
              <a:defRPr/>
            </a:pPr>
            <a:r>
              <a:rPr lang="en-GB" altLang="de-DE" dirty="0" smtClean="0">
                <a:hlinkClick r:id="rId3"/>
              </a:rPr>
              <a:t>www.humboldt-foundation.de/lynen-search-for-host</a:t>
            </a:r>
            <a:endParaRPr lang="en-GB" altLang="de-DE" dirty="0" smtClean="0"/>
          </a:p>
          <a:p>
            <a:pPr lvl="2" eaLnBrk="1" hangingPunct="1">
              <a:defRPr/>
            </a:pPr>
            <a:r>
              <a:rPr lang="en-GB" altLang="de-DE" dirty="0" smtClean="0"/>
              <a:t>host contribution (negotiated individually)</a:t>
            </a:r>
          </a:p>
        </p:txBody>
      </p:sp>
      <p:grpSp>
        <p:nvGrpSpPr>
          <p:cNvPr id="20484" name="Gruppieren 1"/>
          <p:cNvGrpSpPr>
            <a:grpSpLocks/>
          </p:cNvGrpSpPr>
          <p:nvPr/>
        </p:nvGrpSpPr>
        <p:grpSpPr bwMode="auto">
          <a:xfrm>
            <a:off x="1835150" y="4483100"/>
            <a:ext cx="7329488" cy="2401888"/>
            <a:chOff x="1835151" y="4483100"/>
            <a:chExt cx="7330006" cy="2402284"/>
          </a:xfrm>
        </p:grpSpPr>
        <p:sp>
          <p:nvSpPr>
            <p:cNvPr id="20485" name="Rectangle 12"/>
            <p:cNvSpPr>
              <a:spLocks noChangeArrowheads="1"/>
            </p:cNvSpPr>
            <p:nvPr/>
          </p:nvSpPr>
          <p:spPr bwMode="auto">
            <a:xfrm>
              <a:off x="1835151" y="4483100"/>
              <a:ext cx="7310438" cy="1444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endParaRPr lang="de-DE" altLang="de-DE"/>
            </a:p>
          </p:txBody>
        </p:sp>
        <p:pic>
          <p:nvPicPr>
            <p:cNvPr id="2048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38844" y="4650184"/>
              <a:ext cx="7326313" cy="2235200"/>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8"/>
          <p:cNvSpPr>
            <a:spLocks noGrp="1" noChangeArrowheads="1"/>
          </p:cNvSpPr>
          <p:nvPr>
            <p:ph type="title" idx="4294967295"/>
          </p:nvPr>
        </p:nvSpPr>
        <p:spPr/>
        <p:txBody>
          <a:bodyPr/>
          <a:lstStyle/>
          <a:p>
            <a:pPr eaLnBrk="1" hangingPunct="1"/>
            <a:r>
              <a:rPr lang="en-GB" altLang="de-DE" smtClean="0"/>
              <a:t>Research fellowships for research stays abroad</a:t>
            </a:r>
          </a:p>
        </p:txBody>
      </p:sp>
      <p:graphicFrame>
        <p:nvGraphicFramePr>
          <p:cNvPr id="87055" name="Group 15"/>
          <p:cNvGraphicFramePr>
            <a:graphicFrameLocks noGrp="1"/>
          </p:cNvGraphicFramePr>
          <p:nvPr>
            <p:ph type="body" idx="4294967295"/>
          </p:nvPr>
        </p:nvGraphicFramePr>
        <p:xfrm>
          <a:off x="1835150" y="1449388"/>
          <a:ext cx="7058025" cy="4737100"/>
        </p:xfrm>
        <a:graphic>
          <a:graphicData uri="http://schemas.openxmlformats.org/drawingml/2006/table">
            <a:tbl>
              <a:tblPr/>
              <a:tblGrid>
                <a:gridCol w="1441450"/>
                <a:gridCol w="2808288"/>
                <a:gridCol w="2808287"/>
              </a:tblGrid>
              <a:tr h="1034989">
                <a:tc gridSpan="3">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charset="0"/>
                          <a:cs typeface="Arial" charset="0"/>
                        </a:rPr>
                        <a:t>Feodor Lynen Research Fellowships</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dirty="0" smtClean="0">
                        <a:ln>
                          <a:noFill/>
                        </a:ln>
                        <a:solidFill>
                          <a:schemeClr val="tx1"/>
                        </a:solidFill>
                        <a:effectLst/>
                        <a:latin typeface="Arial" charset="0"/>
                        <a:cs typeface="Arial" charset="0"/>
                      </a:endParaRPr>
                    </a:p>
                  </a:txBody>
                  <a:tcPr marL="0" marR="72000" marT="54018" marB="54018" horzOverflow="overflow">
                    <a:lnL>
                      <a:noFill/>
                    </a:lnL>
                    <a:lnR>
                      <a:noFill/>
                    </a:lnR>
                    <a:lnT>
                      <a:noFill/>
                    </a:lnT>
                    <a:lnB>
                      <a:noFill/>
                    </a:lnB>
                    <a:lnTlToBr>
                      <a:noFill/>
                    </a:lnTlToBr>
                    <a:lnBlToTr>
                      <a:noFill/>
                    </a:lnBlToTr>
                    <a:noFill/>
                  </a:tcPr>
                </a:tc>
                <a:tc hMerge="1">
                  <a:txBody>
                    <a:bodyPr/>
                    <a:lstStyle/>
                    <a:p>
                      <a:endParaRPr lang="de-DE"/>
                    </a:p>
                  </a:txBody>
                  <a:tcPr/>
                </a:tc>
                <a:tc hMerge="1">
                  <a:txBody>
                    <a:bodyPr/>
                    <a:lstStyle/>
                    <a:p>
                      <a:endParaRPr lang="de-DE"/>
                    </a:p>
                  </a:txBody>
                  <a:tcPr/>
                </a:tc>
              </a:tr>
              <a:tr h="693697">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smtClean="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smtClean="0">
                        <a:ln>
                          <a:noFill/>
                        </a:ln>
                        <a:solidFill>
                          <a:schemeClr val="tx2"/>
                        </a:solidFill>
                        <a:effectLst/>
                        <a:latin typeface="Arial" charset="0"/>
                        <a:cs typeface="Arial" charset="0"/>
                      </a:endParaRPr>
                    </a:p>
                  </a:txBody>
                  <a:tcPr marL="0" marR="72000" marT="54018" marB="54018"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smtClean="0">
                          <a:ln>
                            <a:noFill/>
                          </a:ln>
                          <a:solidFill>
                            <a:schemeClr val="tx2"/>
                          </a:solidFill>
                          <a:effectLst/>
                          <a:latin typeface="Arial" charset="0"/>
                          <a:cs typeface="Arial" charset="0"/>
                        </a:rPr>
                        <a:t>Postdoctoral researchers</a:t>
                      </a:r>
                      <a:endParaRPr kumimoji="0" lang="en-GB" sz="1600" b="0" i="0" u="none" strike="noStrike" cap="none" normalizeH="0" baseline="0" smtClean="0">
                        <a:ln>
                          <a:noFill/>
                        </a:ln>
                        <a:solidFill>
                          <a:schemeClr val="tx2"/>
                        </a:solidFill>
                        <a:effectLst/>
                        <a:latin typeface="Arial" charset="0"/>
                        <a:cs typeface="Arial" charset="0"/>
                      </a:endParaRPr>
                    </a:p>
                  </a:txBody>
                  <a:tcPr marL="72000" marR="72000" marT="54018" marB="54018"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smtClean="0">
                          <a:ln>
                            <a:noFill/>
                          </a:ln>
                          <a:solidFill>
                            <a:schemeClr val="tx2"/>
                          </a:solidFill>
                          <a:effectLst/>
                          <a:latin typeface="Arial" charset="0"/>
                          <a:cs typeface="Arial" charset="0"/>
                        </a:rPr>
                        <a:t>Experienced researchers</a:t>
                      </a:r>
                    </a:p>
                  </a:txBody>
                  <a:tcPr marL="72000" marR="72000" marT="54018" marB="54018" horzOverflow="overflow">
                    <a:lnL w="1270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1668821">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smtClean="0">
                          <a:ln>
                            <a:noFill/>
                          </a:ln>
                          <a:solidFill>
                            <a:schemeClr val="tx2"/>
                          </a:solidFill>
                          <a:effectLst/>
                          <a:latin typeface="Arial" charset="0"/>
                          <a:cs typeface="Arial" charset="0"/>
                        </a:rPr>
                        <a:t>Duration of sponsorship</a:t>
                      </a:r>
                      <a:br>
                        <a:rPr kumimoji="0" lang="en-GB" sz="1600" b="1" i="0" u="none" strike="noStrike" cap="none" normalizeH="0" baseline="0" smtClean="0">
                          <a:ln>
                            <a:noFill/>
                          </a:ln>
                          <a:solidFill>
                            <a:schemeClr val="tx2"/>
                          </a:solidFill>
                          <a:effectLst/>
                          <a:latin typeface="Arial" charset="0"/>
                          <a:cs typeface="Arial" charset="0"/>
                        </a:rPr>
                      </a:br>
                      <a:endParaRPr kumimoji="0" lang="en-GB" sz="1600" b="1" i="0" u="none" strike="noStrike" cap="none" normalizeH="0" baseline="0" smtClean="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smtClean="0">
                          <a:ln>
                            <a:noFill/>
                          </a:ln>
                          <a:solidFill>
                            <a:schemeClr val="tx2"/>
                          </a:solidFill>
                          <a:effectLst/>
                          <a:latin typeface="Arial" charset="0"/>
                          <a:cs typeface="Arial" charset="0"/>
                        </a:rPr>
                        <a:t>Application period</a:t>
                      </a:r>
                    </a:p>
                  </a:txBody>
                  <a:tcPr marL="0" marR="72000" marT="54018" marB="54018"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smtClean="0">
                          <a:ln>
                            <a:noFill/>
                          </a:ln>
                          <a:solidFill>
                            <a:srgbClr val="000000"/>
                          </a:solidFill>
                          <a:effectLst/>
                          <a:latin typeface="Arial" charset="0"/>
                          <a:cs typeface="Arial" charset="0"/>
                        </a:rPr>
                        <a:t>6 to 24 months</a:t>
                      </a:r>
                      <a:br>
                        <a:rPr kumimoji="0" lang="en-GB" sz="1600" b="0" i="0" u="none" strike="noStrike" cap="none" normalizeH="0" baseline="0" smtClean="0">
                          <a:ln>
                            <a:noFill/>
                          </a:ln>
                          <a:solidFill>
                            <a:srgbClr val="000000"/>
                          </a:solidFill>
                          <a:effectLst/>
                          <a:latin typeface="Arial" charset="0"/>
                          <a:cs typeface="Arial" charset="0"/>
                        </a:rPr>
                      </a:br>
                      <a:r>
                        <a:rPr kumimoji="0" lang="en-GB" sz="1600" b="0" i="0" u="none" strike="noStrike" cap="none" normalizeH="0" baseline="0" smtClean="0">
                          <a:ln>
                            <a:noFill/>
                          </a:ln>
                          <a:solidFill>
                            <a:srgbClr val="000000"/>
                          </a:solidFill>
                          <a:effectLst/>
                          <a:latin typeface="Arial" charset="0"/>
                          <a:cs typeface="Arial" charset="0"/>
                        </a:rPr>
                        <a:t/>
                      </a:r>
                      <a:br>
                        <a:rPr kumimoji="0" lang="en-GB" sz="1600" b="0" i="0" u="none" strike="noStrike" cap="none" normalizeH="0" baseline="0" smtClean="0">
                          <a:ln>
                            <a:noFill/>
                          </a:ln>
                          <a:solidFill>
                            <a:srgbClr val="000000"/>
                          </a:solidFill>
                          <a:effectLst/>
                          <a:latin typeface="Arial" charset="0"/>
                          <a:cs typeface="Arial" charset="0"/>
                        </a:rPr>
                      </a:br>
                      <a:endParaRPr kumimoji="0" lang="en-GB" sz="1600" b="0" i="0" u="none" strike="noStrike" cap="none" normalizeH="0" baseline="0" smtClean="0">
                        <a:ln>
                          <a:noFill/>
                        </a:ln>
                        <a:solidFill>
                          <a:srgbClr val="000000"/>
                        </a:solidFill>
                        <a:effectLst/>
                        <a:latin typeface="Arial" charset="0"/>
                        <a:cs typeface="Arial" charset="0"/>
                      </a:endParaRP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smtClean="0">
                          <a:ln>
                            <a:noFill/>
                          </a:ln>
                          <a:solidFill>
                            <a:srgbClr val="000000"/>
                          </a:solidFill>
                          <a:effectLst/>
                          <a:latin typeface="Arial" charset="0"/>
                          <a:cs typeface="Arial" charset="0"/>
                        </a:rPr>
                        <a:t>applications at any time, doctorates completed less than 4 years ago</a:t>
                      </a:r>
                    </a:p>
                  </a:txBody>
                  <a:tcPr marL="72000" marR="72000" marT="54018" marB="54018"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smtClean="0">
                          <a:ln>
                            <a:noFill/>
                          </a:ln>
                          <a:solidFill>
                            <a:srgbClr val="000000"/>
                          </a:solidFill>
                          <a:effectLst/>
                          <a:latin typeface="Arial" charset="0"/>
                          <a:cs typeface="Arial" charset="0"/>
                        </a:rPr>
                        <a:t>6 to 18 months, may be divided up into 3 stays</a:t>
                      </a:r>
                      <a:br>
                        <a:rPr kumimoji="0" lang="en-GB" sz="1600" b="0" i="0" u="none" strike="noStrike" cap="none" normalizeH="0" baseline="0" smtClean="0">
                          <a:ln>
                            <a:noFill/>
                          </a:ln>
                          <a:solidFill>
                            <a:srgbClr val="000000"/>
                          </a:solidFill>
                          <a:effectLst/>
                          <a:latin typeface="Arial" charset="0"/>
                          <a:cs typeface="Arial" charset="0"/>
                        </a:rPr>
                      </a:br>
                      <a:endParaRPr kumimoji="0" lang="en-GB" sz="1600" b="0" i="0" u="none" strike="noStrike" cap="none" normalizeH="0" baseline="0" smtClean="0">
                        <a:ln>
                          <a:noFill/>
                        </a:ln>
                        <a:solidFill>
                          <a:srgbClr val="000000"/>
                        </a:solidFill>
                        <a:effectLst/>
                        <a:latin typeface="Arial" charset="0"/>
                        <a:cs typeface="Arial" charset="0"/>
                      </a:endParaRP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smtClean="0">
                          <a:ln>
                            <a:noFill/>
                          </a:ln>
                          <a:solidFill>
                            <a:srgbClr val="000000"/>
                          </a:solidFill>
                          <a:effectLst/>
                          <a:latin typeface="Arial" charset="0"/>
                          <a:cs typeface="Arial" charset="0"/>
                        </a:rPr>
                        <a:t>applications at any time, doctorates completed less than 12 years ago</a:t>
                      </a:r>
                    </a:p>
                  </a:txBody>
                  <a:tcPr marL="72000" marR="72000" marT="54018" marB="54018"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r>
              <a:tr h="1339593">
                <a:tc gridSpan="3">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2000" b="1" i="0" u="none" strike="noStrike" cap="none" normalizeH="0" baseline="0" dirty="0" smtClean="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dirty="0" smtClean="0">
                          <a:ln>
                            <a:noFill/>
                          </a:ln>
                          <a:solidFill>
                            <a:schemeClr val="tx2"/>
                          </a:solidFill>
                          <a:effectLst/>
                          <a:latin typeface="Arial" charset="0"/>
                          <a:cs typeface="Arial" charset="0"/>
                        </a:rPr>
                        <a:t>Fellowship amount</a:t>
                      </a:r>
                      <a:r>
                        <a:rPr kumimoji="0" lang="en-GB" sz="1600" b="0" i="0" u="none" strike="noStrike" cap="none" normalizeH="0" baseline="0" dirty="0" smtClean="0">
                          <a:ln>
                            <a:noFill/>
                          </a:ln>
                          <a:solidFill>
                            <a:schemeClr val="tx1"/>
                          </a:solidFill>
                          <a:effectLst/>
                          <a:latin typeface="Arial" charset="0"/>
                          <a:cs typeface="Arial" charset="0"/>
                        </a:rPr>
                        <a:t>: </a:t>
                      </a:r>
                      <a:r>
                        <a:rPr lang="en-US" sz="1600" dirty="0" smtClean="0"/>
                        <a:t>varies according to target country and personal circumstances</a:t>
                      </a:r>
                      <a:endParaRPr kumimoji="0" lang="en-GB" sz="1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0" i="0" u="none" strike="noStrike" cap="none" normalizeH="0" baseline="0" dirty="0" smtClean="0">
                          <a:ln>
                            <a:noFill/>
                          </a:ln>
                          <a:solidFill>
                            <a:schemeClr val="tx1"/>
                          </a:solidFill>
                          <a:effectLst/>
                          <a:latin typeface="Arial" charset="0"/>
                          <a:cs typeface="Arial" charset="0"/>
                        </a:rPr>
                        <a:t>(A fellowship calculator is available on our website)</a:t>
                      </a:r>
                      <a:endParaRPr kumimoji="0" lang="en-GB" sz="1600" b="1" i="0" u="none" strike="noStrike" cap="none" normalizeH="0" baseline="0" dirty="0" smtClean="0">
                        <a:ln>
                          <a:noFill/>
                        </a:ln>
                        <a:solidFill>
                          <a:schemeClr val="tx1"/>
                        </a:solidFill>
                        <a:effectLst/>
                        <a:latin typeface="Arial" charset="0"/>
                        <a:cs typeface="Arial" charset="0"/>
                      </a:endParaRPr>
                    </a:p>
                  </a:txBody>
                  <a:tcPr marL="0" marR="72000" marT="54018" marB="54018" horzOverflow="overflow">
                    <a:lnL>
                      <a:noFill/>
                    </a:lnL>
                    <a:lnR>
                      <a:noFill/>
                    </a:lnR>
                    <a:lnT>
                      <a:noFill/>
                    </a:lnT>
                    <a:lnB>
                      <a:noFill/>
                    </a:lnB>
                    <a:lnTlToBr>
                      <a:noFill/>
                    </a:lnTlToBr>
                    <a:lnBlToTr>
                      <a:noFill/>
                    </a:lnBlToTr>
                    <a:noFill/>
                  </a:tcPr>
                </a:tc>
                <a:tc hMerge="1">
                  <a:txBody>
                    <a:bodyPr/>
                    <a:lstStyle/>
                    <a:p>
                      <a:endParaRPr lang="de-DE"/>
                    </a:p>
                  </a:txBody>
                  <a:tcPr/>
                </a:tc>
                <a:tc hMerge="1">
                  <a:txBody>
                    <a:bodyPr/>
                    <a:lstStyle/>
                    <a:p>
                      <a:endParaRPr lang="de-DE"/>
                    </a:p>
                  </a:txBody>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ctrTitle"/>
          </p:nvPr>
        </p:nvSpPr>
        <p:spPr/>
        <p:txBody>
          <a:bodyPr/>
          <a:lstStyle/>
          <a:p>
            <a:pPr eaLnBrk="1" hangingPunct="1"/>
            <a:r>
              <a:rPr lang="en-GB" altLang="de-DE" smtClean="0"/>
              <a:t>The </a:t>
            </a:r>
            <a:br>
              <a:rPr lang="en-GB" altLang="de-DE" smtClean="0"/>
            </a:br>
            <a:r>
              <a:rPr lang="en-GB" altLang="de-DE" smtClean="0"/>
              <a:t>Alexander von Humboldt Foundation</a:t>
            </a:r>
          </a:p>
        </p:txBody>
      </p:sp>
      <p:sp>
        <p:nvSpPr>
          <p:cNvPr id="4099" name="Rectangle 8"/>
          <p:cNvSpPr>
            <a:spLocks noGrp="1" noChangeArrowheads="1"/>
          </p:cNvSpPr>
          <p:nvPr>
            <p:ph type="subTitle" idx="1"/>
          </p:nvPr>
        </p:nvSpPr>
        <p:spPr/>
        <p:txBody>
          <a:bodyPr/>
          <a:lstStyle/>
          <a:p>
            <a:pPr marL="0" indent="0" eaLnBrk="1" hangingPunct="1"/>
            <a:r>
              <a:rPr lang="en-GB" altLang="de-DE" smtClean="0"/>
              <a:t>Connecting academic excellence worldwide</a:t>
            </a:r>
          </a:p>
          <a:p>
            <a:pPr marL="0" indent="0" eaLnBrk="1" hangingPunct="1"/>
            <a:r>
              <a:rPr lang="en-GB" altLang="de-DE" smtClean="0"/>
              <a:t>Knowledge transfer and cooperation at the highest level</a:t>
            </a:r>
          </a:p>
          <a:p>
            <a:pPr marL="0" indent="0" eaLnBrk="1" hangingPunct="1"/>
            <a:endParaRPr lang="en-GB" altLang="de-DE" smtClean="0"/>
          </a:p>
        </p:txBody>
      </p:sp>
      <p:grpSp>
        <p:nvGrpSpPr>
          <p:cNvPr id="4100" name="Group 7"/>
          <p:cNvGrpSpPr>
            <a:grpSpLocks/>
          </p:cNvGrpSpPr>
          <p:nvPr/>
        </p:nvGrpSpPr>
        <p:grpSpPr bwMode="auto">
          <a:xfrm>
            <a:off x="1825625" y="4483100"/>
            <a:ext cx="7331075" cy="2417763"/>
            <a:chOff x="1150" y="2824"/>
            <a:chExt cx="4618" cy="1523"/>
          </a:xfrm>
        </p:grpSpPr>
        <p:pic>
          <p:nvPicPr>
            <p:cNvPr id="4101" name="Picture 8" descr="ballk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0" y="2917"/>
              <a:ext cx="4618"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ctrTitle"/>
          </p:nvPr>
        </p:nvSpPr>
        <p:spPr/>
        <p:txBody>
          <a:bodyPr/>
          <a:lstStyle/>
          <a:p>
            <a:pPr eaLnBrk="1" hangingPunct="1"/>
            <a:r>
              <a:rPr lang="en-GB" altLang="de-DE" smtClean="0"/>
              <a:t>Research Fellowships:</a:t>
            </a:r>
            <a:br>
              <a:rPr lang="en-GB" altLang="de-DE" smtClean="0"/>
            </a:br>
            <a:r>
              <a:rPr lang="en-GB" altLang="de-DE" smtClean="0"/>
              <a:t>Application Requirements and Benefits</a:t>
            </a:r>
          </a:p>
        </p:txBody>
      </p:sp>
      <p:sp>
        <p:nvSpPr>
          <p:cNvPr id="22531" name="Rectangle 9"/>
          <p:cNvSpPr>
            <a:spLocks noGrp="1" noChangeArrowheads="1"/>
          </p:cNvSpPr>
          <p:nvPr>
            <p:ph type="subTitle" idx="1"/>
          </p:nvPr>
        </p:nvSpPr>
        <p:spPr/>
        <p:txBody>
          <a:bodyPr/>
          <a:lstStyle/>
          <a:p>
            <a:pPr marL="0" indent="0" eaLnBrk="1" hangingPunct="1"/>
            <a:endParaRPr lang="en-GB" altLang="de-DE" smtClean="0"/>
          </a:p>
        </p:txBody>
      </p:sp>
      <p:grpSp>
        <p:nvGrpSpPr>
          <p:cNvPr id="22532" name="Group 4"/>
          <p:cNvGrpSpPr>
            <a:grpSpLocks/>
          </p:cNvGrpSpPr>
          <p:nvPr/>
        </p:nvGrpSpPr>
        <p:grpSpPr bwMode="auto">
          <a:xfrm>
            <a:off x="1827213" y="4483100"/>
            <a:ext cx="7316787" cy="2374900"/>
            <a:chOff x="1151" y="2824"/>
            <a:chExt cx="4609" cy="1496"/>
          </a:xfrm>
        </p:grpSpPr>
        <p:pic>
          <p:nvPicPr>
            <p:cNvPr id="22533" name="Picture 5" descr="Kompa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ballke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
          <p:cNvSpPr>
            <a:spLocks noGrp="1" noChangeArrowheads="1"/>
          </p:cNvSpPr>
          <p:nvPr>
            <p:ph type="title" idx="4294967295"/>
          </p:nvPr>
        </p:nvSpPr>
        <p:spPr/>
        <p:txBody>
          <a:bodyPr/>
          <a:lstStyle/>
          <a:p>
            <a:pPr eaLnBrk="1" hangingPunct="1"/>
            <a:r>
              <a:rPr lang="en-GB" altLang="de-DE" smtClean="0"/>
              <a:t>Application requirements</a:t>
            </a:r>
          </a:p>
        </p:txBody>
      </p:sp>
      <p:graphicFrame>
        <p:nvGraphicFramePr>
          <p:cNvPr id="91146" name="Group 10"/>
          <p:cNvGraphicFramePr>
            <a:graphicFrameLocks noGrp="1"/>
          </p:cNvGraphicFramePr>
          <p:nvPr/>
        </p:nvGraphicFramePr>
        <p:xfrm>
          <a:off x="1835150" y="1449388"/>
          <a:ext cx="7058025" cy="4341816"/>
        </p:xfrm>
        <a:graphic>
          <a:graphicData uri="http://schemas.openxmlformats.org/drawingml/2006/table">
            <a:tbl>
              <a:tblPr/>
              <a:tblGrid>
                <a:gridCol w="3529013"/>
                <a:gridCol w="3529012"/>
              </a:tblGrid>
              <a:tr h="503120">
                <a:tc>
                  <a:txBody>
                    <a:bodyPr/>
                    <a:lstStyle/>
                    <a:p>
                      <a:pPr marL="355600" marR="0" lvl="0" indent="-273050" algn="l" defTabSz="914400" rtl="0" eaLnBrk="1" fontAlgn="base" latinLnBrk="0" hangingPunct="1">
                        <a:lnSpc>
                          <a:spcPct val="100000"/>
                        </a:lnSpc>
                        <a:spcBef>
                          <a:spcPct val="40000"/>
                        </a:spcBef>
                        <a:spcAft>
                          <a:spcPct val="0"/>
                        </a:spcAft>
                        <a:buClr>
                          <a:schemeClr val="tx2"/>
                        </a:buClr>
                        <a:buSzTx/>
                        <a:buFontTx/>
                        <a:buNone/>
                        <a:tabLst/>
                      </a:pPr>
                      <a:r>
                        <a:rPr kumimoji="0" lang="en-GB" sz="1800" b="1" i="0" u="none" strike="noStrike" cap="none" normalizeH="0" baseline="0" dirty="0" smtClean="0">
                          <a:ln>
                            <a:noFill/>
                          </a:ln>
                          <a:solidFill>
                            <a:schemeClr val="tx2"/>
                          </a:solidFill>
                          <a:effectLst/>
                          <a:latin typeface="Arial" charset="0"/>
                          <a:cs typeface="Arial" charset="0"/>
                        </a:rPr>
                        <a:t>Postdoctoral researchers</a:t>
                      </a:r>
                      <a:endParaRPr kumimoji="0" lang="en-GB" sz="1800" b="0" i="0" u="none" strike="noStrike" cap="none" normalizeH="0" baseline="0" dirty="0" smtClean="0">
                        <a:ln>
                          <a:noFill/>
                        </a:ln>
                        <a:solidFill>
                          <a:schemeClr val="tx2"/>
                        </a:solidFill>
                        <a:effectLst/>
                        <a:latin typeface="Arial" charset="0"/>
                        <a:cs typeface="Arial" charset="0"/>
                      </a:endParaRPr>
                    </a:p>
                  </a:txBody>
                  <a:tcPr marL="108000" marR="108000" marT="53972" marB="53972" horzOverflow="overflow">
                    <a:lnL>
                      <a:noFill/>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355600" marR="0" lvl="0" indent="-273050" algn="l" defTabSz="914400" rtl="0" eaLnBrk="1" fontAlgn="base" latinLnBrk="0" hangingPunct="1">
                        <a:lnSpc>
                          <a:spcPct val="100000"/>
                        </a:lnSpc>
                        <a:spcBef>
                          <a:spcPct val="40000"/>
                        </a:spcBef>
                        <a:spcAft>
                          <a:spcPct val="0"/>
                        </a:spcAft>
                        <a:buClr>
                          <a:schemeClr val="tx2"/>
                        </a:buClr>
                        <a:buSzTx/>
                        <a:buFontTx/>
                        <a:buNone/>
                        <a:tabLst/>
                      </a:pPr>
                      <a:r>
                        <a:rPr kumimoji="0" lang="en-GB" sz="1800" b="1" i="0" u="none" strike="noStrike" cap="none" normalizeH="0" baseline="0" smtClean="0">
                          <a:ln>
                            <a:noFill/>
                          </a:ln>
                          <a:solidFill>
                            <a:schemeClr val="tx2"/>
                          </a:solidFill>
                          <a:effectLst/>
                          <a:latin typeface="Arial" charset="0"/>
                          <a:cs typeface="Arial" charset="0"/>
                        </a:rPr>
                        <a:t>Experienced researchers</a:t>
                      </a:r>
                    </a:p>
                  </a:txBody>
                  <a:tcPr marL="108000" marR="108000" marT="53972" marB="53972" horzOverflow="overflow">
                    <a:lnL w="1270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tr>
              <a:tr h="3838692">
                <a:tc>
                  <a:txBody>
                    <a:bodyPr/>
                    <a:lstStyle/>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rgbClr val="000000"/>
                          </a:solidFill>
                          <a:effectLst/>
                          <a:latin typeface="Arial" charset="0"/>
                          <a:cs typeface="Arial" charset="0"/>
                        </a:rPr>
                        <a:t>above average doctorate</a:t>
                      </a:r>
                      <a:br>
                        <a:rPr kumimoji="0" lang="en-GB" sz="1800" b="0" i="0" u="none" strike="noStrike" cap="none" normalizeH="0" baseline="0" dirty="0" smtClean="0">
                          <a:ln>
                            <a:noFill/>
                          </a:ln>
                          <a:solidFill>
                            <a:srgbClr val="000000"/>
                          </a:solidFill>
                          <a:effectLst/>
                          <a:latin typeface="Arial" charset="0"/>
                          <a:cs typeface="Arial" charset="0"/>
                        </a:rPr>
                      </a:br>
                      <a:r>
                        <a:rPr kumimoji="0" lang="en-GB" sz="1800" b="0" i="0" u="none" strike="noStrike" cap="none" normalizeH="0" baseline="0" dirty="0" smtClean="0">
                          <a:ln>
                            <a:noFill/>
                          </a:ln>
                          <a:solidFill>
                            <a:srgbClr val="000000"/>
                          </a:solidFill>
                          <a:effectLst/>
                          <a:latin typeface="Arial" charset="0"/>
                          <a:cs typeface="Arial" charset="0"/>
                        </a:rPr>
                        <a:t/>
                      </a:r>
                      <a:br>
                        <a:rPr kumimoji="0" lang="en-GB" sz="1800" b="0" i="0" u="none" strike="noStrike" cap="none" normalizeH="0" baseline="0" dirty="0" smtClean="0">
                          <a:ln>
                            <a:noFill/>
                          </a:ln>
                          <a:solidFill>
                            <a:srgbClr val="000000"/>
                          </a:solidFill>
                          <a:effectLst/>
                          <a:latin typeface="Arial" charset="0"/>
                          <a:cs typeface="Arial" charset="0"/>
                        </a:rPr>
                      </a:br>
                      <a:endParaRPr kumimoji="0" lang="en-GB" sz="1800" b="0" i="0" u="none" strike="noStrike" cap="none" normalizeH="0" baseline="0" dirty="0" smtClean="0">
                        <a:ln>
                          <a:noFill/>
                        </a:ln>
                        <a:solidFill>
                          <a:srgbClr val="000000"/>
                        </a:solidFill>
                        <a:effectLst/>
                        <a:latin typeface="Arial" charset="0"/>
                        <a:cs typeface="Arial" charset="0"/>
                      </a:endParaRPr>
                    </a:p>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academic publications</a:t>
                      </a:r>
                      <a:br>
                        <a:rPr kumimoji="0" lang="en-GB" sz="1800" b="0" i="0" u="none" strike="noStrike" cap="none" normalizeH="0" baseline="0" dirty="0" smtClean="0">
                          <a:ln>
                            <a:noFill/>
                          </a:ln>
                          <a:solidFill>
                            <a:schemeClr val="tx1"/>
                          </a:solidFill>
                          <a:effectLst/>
                          <a:latin typeface="Arial" charset="0"/>
                          <a:cs typeface="Arial" charset="0"/>
                        </a:rPr>
                      </a:br>
                      <a:r>
                        <a:rPr kumimoji="0" lang="en-GB" sz="1800" b="0" i="0" u="none" strike="noStrike" cap="none" normalizeH="0" baseline="0" dirty="0" smtClean="0">
                          <a:ln>
                            <a:noFill/>
                          </a:ln>
                          <a:solidFill>
                            <a:schemeClr val="tx1"/>
                          </a:solidFill>
                          <a:effectLst/>
                          <a:latin typeface="Arial" charset="0"/>
                          <a:cs typeface="Arial" charset="0"/>
                        </a:rPr>
                        <a:t/>
                      </a:r>
                      <a:br>
                        <a:rPr kumimoji="0" lang="en-GB" sz="1800" b="0" i="0" u="none" strike="noStrike" cap="none" normalizeH="0" baseline="0" dirty="0" smtClean="0">
                          <a:ln>
                            <a:noFill/>
                          </a:ln>
                          <a:solidFill>
                            <a:schemeClr val="tx1"/>
                          </a:solidFill>
                          <a:effectLst/>
                          <a:latin typeface="Arial" charset="0"/>
                          <a:cs typeface="Arial" charset="0"/>
                        </a:rPr>
                      </a:br>
                      <a:r>
                        <a:rPr kumimoji="0" lang="en-GB" sz="1800" b="0" i="0" u="none" strike="noStrike" cap="none" normalizeH="0" baseline="0" dirty="0" smtClean="0">
                          <a:ln>
                            <a:noFill/>
                          </a:ln>
                          <a:solidFill>
                            <a:schemeClr val="tx1"/>
                          </a:solidFill>
                          <a:effectLst/>
                          <a:latin typeface="Arial" charset="0"/>
                          <a:cs typeface="Arial" charset="0"/>
                        </a:rPr>
                        <a:t/>
                      </a:r>
                      <a:br>
                        <a:rPr kumimoji="0" lang="en-GB" sz="1800" b="0" i="0" u="none" strike="noStrike" cap="none" normalizeH="0" baseline="0" dirty="0" smtClean="0">
                          <a:ln>
                            <a:noFill/>
                          </a:ln>
                          <a:solidFill>
                            <a:schemeClr val="tx1"/>
                          </a:solidFill>
                          <a:effectLst/>
                          <a:latin typeface="Arial" charset="0"/>
                          <a:cs typeface="Arial" charset="0"/>
                        </a:rPr>
                      </a:br>
                      <a:endParaRPr kumimoji="0" lang="en-GB" sz="1800" b="0" i="0" u="none" strike="noStrike" cap="none" normalizeH="0" baseline="0" dirty="0" smtClean="0">
                        <a:ln>
                          <a:noFill/>
                        </a:ln>
                        <a:solidFill>
                          <a:srgbClr val="000000"/>
                        </a:solidFill>
                        <a:effectLst/>
                        <a:latin typeface="Arial" charset="0"/>
                        <a:cs typeface="Arial" charset="0"/>
                      </a:endParaRPr>
                    </a:p>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agreement by academic host </a:t>
                      </a:r>
                    </a:p>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independent research proposal </a:t>
                      </a:r>
                    </a:p>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knowledge of German and/or English</a:t>
                      </a:r>
                    </a:p>
                  </a:txBody>
                  <a:tcPr marL="108000" marR="108000" marT="53972" marB="53972" horzOverflow="overflow">
                    <a:lnL>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rgbClr val="000000"/>
                          </a:solidFill>
                          <a:effectLst/>
                          <a:latin typeface="Arial" charset="0"/>
                          <a:cs typeface="Arial" charset="0"/>
                        </a:rPr>
                        <a:t>independent academic activity, e.g. as an assistant professor</a:t>
                      </a:r>
                      <a:endParaRPr kumimoji="0" lang="en-GB" sz="1800" b="0" i="0" u="none" strike="noStrike" cap="none" normalizeH="0" baseline="0" dirty="0" smtClean="0">
                        <a:ln>
                          <a:noFill/>
                        </a:ln>
                        <a:solidFill>
                          <a:schemeClr val="tx1"/>
                        </a:solidFill>
                        <a:effectLst/>
                        <a:latin typeface="Arial" charset="0"/>
                        <a:cs typeface="Arial" charset="0"/>
                      </a:endParaRPr>
                    </a:p>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comprehensive list of academic publications with own, clearly defined academic profile</a:t>
                      </a:r>
                      <a:endParaRPr kumimoji="0" lang="en-GB" sz="1800" b="0" i="0" u="none" strike="noStrike" cap="none" normalizeH="0" baseline="0" dirty="0" smtClean="0">
                        <a:ln>
                          <a:noFill/>
                        </a:ln>
                        <a:solidFill>
                          <a:srgbClr val="000000"/>
                        </a:solidFill>
                        <a:effectLst/>
                        <a:latin typeface="Arial" charset="0"/>
                        <a:cs typeface="Arial" charset="0"/>
                      </a:endParaRPr>
                    </a:p>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agreement by academic host</a:t>
                      </a:r>
                    </a:p>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independent research proposal </a:t>
                      </a:r>
                    </a:p>
                    <a:p>
                      <a:pPr marL="357188" marR="0" lvl="0" indent="-2682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800" b="0" i="0" u="none" strike="noStrike" cap="none" normalizeH="0" baseline="0" dirty="0" smtClean="0">
                          <a:ln>
                            <a:noFill/>
                          </a:ln>
                          <a:solidFill>
                            <a:schemeClr val="tx1"/>
                          </a:solidFill>
                          <a:effectLst/>
                          <a:latin typeface="Arial" charset="0"/>
                          <a:cs typeface="Arial" charset="0"/>
                        </a:rPr>
                        <a:t>knowledge of German and/or English</a:t>
                      </a:r>
                    </a:p>
                  </a:txBody>
                  <a:tcPr marL="108000" marR="108000" marT="53972" marB="53972"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Grp="1" noChangeArrowheads="1"/>
          </p:cNvSpPr>
          <p:nvPr>
            <p:ph type="title" idx="4294967295"/>
          </p:nvPr>
        </p:nvSpPr>
        <p:spPr/>
        <p:txBody>
          <a:bodyPr/>
          <a:lstStyle/>
          <a:p>
            <a:pPr eaLnBrk="1" hangingPunct="1"/>
            <a:r>
              <a:rPr lang="en-GB" altLang="de-DE" smtClean="0"/>
              <a:t>Application procedure</a:t>
            </a:r>
          </a:p>
        </p:txBody>
      </p:sp>
      <p:sp>
        <p:nvSpPr>
          <p:cNvPr id="24579" name="Rectangle 10"/>
          <p:cNvSpPr>
            <a:spLocks noGrp="1" noChangeArrowheads="1"/>
          </p:cNvSpPr>
          <p:nvPr>
            <p:ph type="body" idx="4294967295"/>
          </p:nvPr>
        </p:nvSpPr>
        <p:spPr/>
        <p:txBody>
          <a:bodyPr/>
          <a:lstStyle/>
          <a:p>
            <a:pPr lvl="2" eaLnBrk="1" hangingPunct="1"/>
            <a:r>
              <a:rPr lang="en-GB" altLang="de-DE" dirty="0"/>
              <a:t>o</a:t>
            </a:r>
            <a:r>
              <a:rPr lang="en-GB" altLang="de-DE" dirty="0" smtClean="0"/>
              <a:t>nline applications at any time to the Foundation directly</a:t>
            </a:r>
          </a:p>
          <a:p>
            <a:pPr lvl="2" eaLnBrk="1" hangingPunct="1"/>
            <a:r>
              <a:rPr lang="en-GB" altLang="de-DE" dirty="0" smtClean="0"/>
              <a:t>assessment by independent peer reviewers</a:t>
            </a:r>
          </a:p>
          <a:p>
            <a:pPr lvl="2" eaLnBrk="1" hangingPunct="1"/>
            <a:r>
              <a:rPr lang="en-GB" altLang="de-DE" dirty="0" smtClean="0"/>
              <a:t>decision by independent selection committees </a:t>
            </a:r>
          </a:p>
          <a:p>
            <a:pPr lvl="2" eaLnBrk="1" hangingPunct="1"/>
            <a:r>
              <a:rPr lang="en-GB" altLang="de-DE" dirty="0" smtClean="0"/>
              <a:t>duration of procedure: approximately 4 to 7 months</a:t>
            </a:r>
            <a:endParaRPr lang="de-DE" altLang="de-DE" dirty="0" smtClean="0"/>
          </a:p>
        </p:txBody>
      </p:sp>
      <p:grpSp>
        <p:nvGrpSpPr>
          <p:cNvPr id="24580" name="Group 6"/>
          <p:cNvGrpSpPr>
            <a:grpSpLocks/>
          </p:cNvGrpSpPr>
          <p:nvPr/>
        </p:nvGrpSpPr>
        <p:grpSpPr bwMode="auto">
          <a:xfrm>
            <a:off x="1827213" y="4483100"/>
            <a:ext cx="7316787" cy="2374900"/>
            <a:chOff x="1151" y="2824"/>
            <a:chExt cx="4609" cy="1496"/>
          </a:xfrm>
        </p:grpSpPr>
        <p:pic>
          <p:nvPicPr>
            <p:cNvPr id="24581" name="Picture 7" descr="ballke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2" name="Object 8"/>
            <p:cNvGraphicFramePr>
              <a:graphicFrameLocks/>
            </p:cNvGraphicFramePr>
            <p:nvPr/>
          </p:nvGraphicFramePr>
          <p:xfrm>
            <a:off x="1151" y="2917"/>
            <a:ext cx="4609" cy="1403"/>
          </p:xfrm>
          <a:graphic>
            <a:graphicData uri="http://schemas.openxmlformats.org/presentationml/2006/ole">
              <mc:AlternateContent xmlns:mc="http://schemas.openxmlformats.org/markup-compatibility/2006">
                <mc:Choice xmlns:v="urn:schemas-microsoft-com:vml" Requires="v">
                  <p:oleObj spid="_x0000_s24619" name="Photo Editor-Foto" r:id="rId5" imgW="7104762" imgH="4266667" progId="MSPhotoEd.3">
                    <p:embed/>
                  </p:oleObj>
                </mc:Choice>
                <mc:Fallback>
                  <p:oleObj name="Photo Editor-Foto" r:id="rId5" imgW="7104762" imgH="4266667" progId="MSPhotoEd.3">
                    <p:embed/>
                    <p:pic>
                      <p:nvPicPr>
                        <p:cNvPr id="0" name="Object 8"/>
                        <p:cNvPicPr>
                          <a:picLocks noChangeArrowheads="1"/>
                        </p:cNvPicPr>
                        <p:nvPr/>
                      </p:nvPicPr>
                      <p:blipFill>
                        <a:blip r:embed="rId6">
                          <a:extLst>
                            <a:ext uri="{28A0092B-C50C-407E-A947-70E740481C1C}">
                              <a14:useLocalDpi xmlns:a14="http://schemas.microsoft.com/office/drawing/2010/main" val="0"/>
                            </a:ext>
                          </a:extLst>
                        </a:blip>
                        <a:srcRect b="253"/>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Grp="1" noChangeArrowheads="1"/>
          </p:cNvSpPr>
          <p:nvPr>
            <p:ph type="title" idx="4294967295"/>
          </p:nvPr>
        </p:nvSpPr>
        <p:spPr/>
        <p:txBody>
          <a:bodyPr/>
          <a:lstStyle/>
          <a:p>
            <a:pPr eaLnBrk="1" hangingPunct="1"/>
            <a:r>
              <a:rPr lang="en-GB" altLang="de-DE" smtClean="0"/>
              <a:t>Benefits provided</a:t>
            </a:r>
          </a:p>
        </p:txBody>
      </p:sp>
      <p:sp>
        <p:nvSpPr>
          <p:cNvPr id="25603" name="Rectangle 11"/>
          <p:cNvSpPr>
            <a:spLocks noGrp="1" noChangeArrowheads="1"/>
          </p:cNvSpPr>
          <p:nvPr>
            <p:ph type="body" idx="4294967295"/>
          </p:nvPr>
        </p:nvSpPr>
        <p:spPr/>
        <p:txBody>
          <a:bodyPr/>
          <a:lstStyle/>
          <a:p>
            <a:pPr lvl="2" eaLnBrk="1" hangingPunct="1"/>
            <a:r>
              <a:rPr lang="en-GB" altLang="de-DE" smtClean="0"/>
              <a:t>fellowship</a:t>
            </a:r>
          </a:p>
          <a:p>
            <a:pPr lvl="2" eaLnBrk="1" hangingPunct="1"/>
            <a:r>
              <a:rPr lang="en-GB" altLang="de-DE" smtClean="0"/>
              <a:t>travel lump sum</a:t>
            </a:r>
          </a:p>
          <a:p>
            <a:pPr lvl="2" eaLnBrk="1" hangingPunct="1"/>
            <a:r>
              <a:rPr lang="en-GB" altLang="de-DE" smtClean="0"/>
              <a:t>language courses*</a:t>
            </a:r>
          </a:p>
          <a:p>
            <a:pPr lvl="2"/>
            <a:r>
              <a:rPr lang="en-GB" altLang="de-DE" smtClean="0"/>
              <a:t>benefits for families</a:t>
            </a:r>
          </a:p>
          <a:p>
            <a:pPr lvl="2" eaLnBrk="1" hangingPunct="1"/>
            <a:r>
              <a:rPr lang="en-GB" altLang="de-DE" smtClean="0"/>
              <a:t>allowance for research costs for the host institute*</a:t>
            </a:r>
            <a:br>
              <a:rPr lang="en-GB" altLang="de-DE" smtClean="0"/>
            </a:br>
            <a:r>
              <a:rPr lang="en-GB" altLang="de-DE" smtClean="0"/>
              <a:t/>
            </a:r>
            <a:br>
              <a:rPr lang="en-GB" altLang="de-DE" smtClean="0"/>
            </a:br>
            <a:r>
              <a:rPr lang="en-GB" altLang="de-DE" smtClean="0"/>
              <a:t/>
            </a:r>
            <a:br>
              <a:rPr lang="en-GB" altLang="de-DE" smtClean="0"/>
            </a:br>
            <a:endParaRPr lang="en-GB" altLang="de-DE" smtClean="0"/>
          </a:p>
          <a:p>
            <a:pPr marL="0" indent="0" eaLnBrk="1" hangingPunct="1"/>
            <a:r>
              <a:rPr lang="en-GB" altLang="de-DE" sz="1400" smtClean="0"/>
              <a:t>(*not applicable to Feodor Lynen Research Fellowships)</a:t>
            </a:r>
            <a:endParaRPr lang="de-DE" altLang="de-DE" sz="1400" smtClean="0"/>
          </a:p>
        </p:txBody>
      </p:sp>
      <p:grpSp>
        <p:nvGrpSpPr>
          <p:cNvPr id="25604" name="Group 7"/>
          <p:cNvGrpSpPr>
            <a:grpSpLocks/>
          </p:cNvGrpSpPr>
          <p:nvPr/>
        </p:nvGrpSpPr>
        <p:grpSpPr bwMode="auto">
          <a:xfrm>
            <a:off x="1827213" y="4483100"/>
            <a:ext cx="7316787" cy="2374900"/>
            <a:chOff x="1151" y="2824"/>
            <a:chExt cx="4609" cy="1496"/>
          </a:xfrm>
        </p:grpSpPr>
        <p:pic>
          <p:nvPicPr>
            <p:cNvPr id="25605" name="Picture 8" descr="Startbah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ballke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idx="4294967295"/>
          </p:nvPr>
        </p:nvSpPr>
        <p:spPr/>
        <p:txBody>
          <a:bodyPr/>
          <a:lstStyle/>
          <a:p>
            <a:pPr eaLnBrk="1" hangingPunct="1"/>
            <a:r>
              <a:rPr lang="en-GB" altLang="de-DE" smtClean="0"/>
              <a:t>Benefits provided</a:t>
            </a:r>
          </a:p>
        </p:txBody>
      </p:sp>
      <p:sp>
        <p:nvSpPr>
          <p:cNvPr id="26627" name="Rectangle 6"/>
          <p:cNvSpPr>
            <a:spLocks noGrp="1" noChangeArrowheads="1"/>
          </p:cNvSpPr>
          <p:nvPr>
            <p:ph type="body" idx="4294967295"/>
          </p:nvPr>
        </p:nvSpPr>
        <p:spPr/>
        <p:txBody>
          <a:bodyPr/>
          <a:lstStyle/>
          <a:p>
            <a:pPr lvl="2" eaLnBrk="1" hangingPunct="1"/>
            <a:r>
              <a:rPr lang="en-GB" altLang="de-DE" smtClean="0"/>
              <a:t>intensive and individual mentoring in Germany and abroad by personal contacts at the Foundation </a:t>
            </a:r>
          </a:p>
          <a:p>
            <a:pPr lvl="2" eaLnBrk="1" hangingPunct="1"/>
            <a:r>
              <a:rPr lang="en-GB" altLang="de-DE" smtClean="0"/>
              <a:t>study tour*, network meeting, annual meeting</a:t>
            </a:r>
          </a:p>
          <a:p>
            <a:pPr lvl="2" eaLnBrk="1" hangingPunct="1"/>
            <a:r>
              <a:rPr lang="en-GB" altLang="de-DE" smtClean="0"/>
              <a:t>return fellowships for specific regions</a:t>
            </a:r>
          </a:p>
          <a:p>
            <a:pPr lvl="2" eaLnBrk="1" hangingPunct="1"/>
            <a:r>
              <a:rPr lang="en-GB" altLang="de-DE" smtClean="0"/>
              <a:t>alumni sponsorship</a:t>
            </a:r>
            <a:br>
              <a:rPr lang="en-GB" altLang="de-DE" smtClean="0"/>
            </a:br>
            <a:endParaRPr lang="en-GB" altLang="de-DE" smtClean="0"/>
          </a:p>
          <a:p>
            <a:pPr marL="0" indent="0" eaLnBrk="1" hangingPunct="1"/>
            <a:r>
              <a:rPr lang="en-GB" altLang="de-DE" smtClean="0"/>
              <a:t/>
            </a:r>
            <a:br>
              <a:rPr lang="en-GB" altLang="de-DE" smtClean="0"/>
            </a:br>
            <a:endParaRPr lang="en-GB" altLang="de-DE" smtClean="0"/>
          </a:p>
          <a:p>
            <a:pPr marL="0" indent="0" eaLnBrk="1" hangingPunct="1"/>
            <a:r>
              <a:rPr lang="en-GB" altLang="de-DE" sz="1400" smtClean="0"/>
              <a:t>(*not applicable to Feodor Lynen Research Fellowships)</a:t>
            </a:r>
            <a:endParaRPr lang="de-DE" altLang="de-DE" sz="1400" smtClean="0"/>
          </a:p>
        </p:txBody>
      </p:sp>
      <p:grpSp>
        <p:nvGrpSpPr>
          <p:cNvPr id="26628" name="Group 7"/>
          <p:cNvGrpSpPr>
            <a:grpSpLocks/>
          </p:cNvGrpSpPr>
          <p:nvPr/>
        </p:nvGrpSpPr>
        <p:grpSpPr bwMode="auto">
          <a:xfrm>
            <a:off x="1827213" y="4483100"/>
            <a:ext cx="7316787" cy="2374900"/>
            <a:chOff x="1151" y="2824"/>
            <a:chExt cx="4609" cy="1496"/>
          </a:xfrm>
        </p:grpSpPr>
        <p:pic>
          <p:nvPicPr>
            <p:cNvPr id="26629" name="Picture 8" descr="ballk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de-DE" smtClean="0"/>
              <a:t>Look for a host in Germany</a:t>
            </a:r>
          </a:p>
        </p:txBody>
      </p:sp>
      <p:sp>
        <p:nvSpPr>
          <p:cNvPr id="22531" name="Rectangle 3"/>
          <p:cNvSpPr>
            <a:spLocks noGrp="1" noChangeArrowheads="1"/>
          </p:cNvSpPr>
          <p:nvPr>
            <p:ph type="body" idx="1"/>
          </p:nvPr>
        </p:nvSpPr>
        <p:spPr>
          <a:xfrm>
            <a:off x="1835150" y="1436688"/>
            <a:ext cx="7200900" cy="5232400"/>
          </a:xfrm>
        </p:spPr>
        <p:txBody>
          <a:bodyPr/>
          <a:lstStyle/>
          <a:p>
            <a:pPr lvl="1" indent="-1588">
              <a:defRPr/>
            </a:pPr>
            <a:r>
              <a:rPr lang="en-GB" sz="1600" dirty="0"/>
              <a:t>t</a:t>
            </a:r>
            <a:r>
              <a:rPr lang="en-GB" sz="1600" dirty="0" smtClean="0"/>
              <a:t>hrough the Humboldt Foundation’s Network Online</a:t>
            </a:r>
          </a:p>
          <a:p>
            <a:pPr lvl="2">
              <a:defRPr/>
            </a:pPr>
            <a:r>
              <a:rPr lang="en-GB" sz="1600" dirty="0" smtClean="0"/>
              <a:t>Network Online can be used to locate Humboldtians’ host institutes </a:t>
            </a:r>
          </a:p>
          <a:p>
            <a:pPr lvl="2">
              <a:defRPr/>
            </a:pPr>
            <a:r>
              <a:rPr lang="en-GB" sz="1600" dirty="0" smtClean="0"/>
              <a:t>searches can be filtered by subject area, location or keyword</a:t>
            </a:r>
          </a:p>
          <a:p>
            <a:pPr lvl="1" indent="-1588">
              <a:defRPr/>
            </a:pPr>
            <a:r>
              <a:rPr lang="en-GB" sz="1600" b="0" dirty="0" smtClean="0">
                <a:solidFill>
                  <a:schemeClr val="tx1"/>
                </a:solidFill>
              </a:rPr>
              <a:t>www.humboldt-foundation.de/en/connect/explore-the-humboldt-network</a:t>
            </a:r>
            <a:br>
              <a:rPr lang="en-GB" sz="1600" b="0" dirty="0" smtClean="0">
                <a:solidFill>
                  <a:schemeClr val="tx1"/>
                </a:solidFill>
              </a:rPr>
            </a:br>
            <a:endParaRPr lang="en-GB" sz="1600" b="0" dirty="0"/>
          </a:p>
          <a:p>
            <a:pPr lvl="1" indent="-1588">
              <a:defRPr/>
            </a:pPr>
            <a:r>
              <a:rPr lang="en-GB" sz="1600" dirty="0" smtClean="0"/>
              <a:t>on the EURAXESS Germany website</a:t>
            </a:r>
          </a:p>
          <a:p>
            <a:pPr lvl="1" indent="-1588">
              <a:defRPr/>
            </a:pPr>
            <a:r>
              <a:rPr lang="en-GB" sz="1600" b="0" dirty="0" smtClean="0">
                <a:solidFill>
                  <a:schemeClr val="tx1"/>
                </a:solidFill>
              </a:rPr>
              <a:t>www.euraxess.de/germany/information-assistance/finding-academic-host</a:t>
            </a:r>
            <a:endParaRPr lang="en-GB" sz="1600" dirty="0" smtClean="0"/>
          </a:p>
          <a:p>
            <a:pPr lvl="1" indent="-1588">
              <a:defRPr/>
            </a:pPr>
            <a:r>
              <a:rPr lang="en-GB" sz="1600" dirty="0" smtClean="0"/>
              <a:t/>
            </a:r>
            <a:br>
              <a:rPr lang="en-GB" sz="1600" dirty="0" smtClean="0"/>
            </a:br>
            <a:r>
              <a:rPr lang="en-GB" sz="1600" dirty="0" smtClean="0"/>
              <a:t>with the help of </a:t>
            </a:r>
            <a:r>
              <a:rPr lang="de-DE" sz="1600" dirty="0" err="1"/>
              <a:t>information</a:t>
            </a:r>
            <a:r>
              <a:rPr lang="de-DE" sz="1600" dirty="0"/>
              <a:t> </a:t>
            </a:r>
            <a:r>
              <a:rPr lang="de-DE" sz="1600" dirty="0" err="1"/>
              <a:t>portal</a:t>
            </a:r>
            <a:r>
              <a:rPr lang="de-DE" sz="1600" dirty="0"/>
              <a:t> </a:t>
            </a:r>
            <a:r>
              <a:rPr lang="de-DE" sz="1600" dirty="0" err="1"/>
              <a:t>GERiT</a:t>
            </a:r>
            <a:r>
              <a:rPr lang="de-DE" sz="1600" dirty="0"/>
              <a:t> – German Research </a:t>
            </a:r>
            <a:r>
              <a:rPr lang="de-DE" sz="1600" dirty="0" err="1"/>
              <a:t>Institutions</a:t>
            </a:r>
            <a:r>
              <a:rPr lang="en-GB" sz="1600" dirty="0" smtClean="0"/>
              <a:t> from DFG, DAAD and HRK</a:t>
            </a:r>
          </a:p>
          <a:p>
            <a:pPr lvl="2">
              <a:defRPr/>
            </a:pPr>
            <a:r>
              <a:rPr lang="en-GB" sz="1600" dirty="0" smtClean="0"/>
              <a:t>contains </a:t>
            </a:r>
            <a:r>
              <a:rPr lang="en-GB" sz="1600" dirty="0"/>
              <a:t>more than 25,000 institutes at German universities and non-university research </a:t>
            </a:r>
            <a:r>
              <a:rPr lang="en-GB" sz="1600" dirty="0" smtClean="0"/>
              <a:t>institutions</a:t>
            </a:r>
          </a:p>
          <a:p>
            <a:pPr lvl="2">
              <a:defRPr/>
            </a:pPr>
            <a:r>
              <a:rPr lang="en-GB" sz="1600" dirty="0"/>
              <a:t>allows searches based on geographical, field-related and structural </a:t>
            </a:r>
            <a:r>
              <a:rPr lang="en-GB" sz="1600" dirty="0" smtClean="0"/>
              <a:t>criteria</a:t>
            </a:r>
          </a:p>
          <a:p>
            <a:pPr marL="0" lvl="1" indent="-165100">
              <a:defRPr/>
            </a:pPr>
            <a:r>
              <a:rPr lang="en-GB" sz="1600" b="0" dirty="0" smtClean="0">
                <a:solidFill>
                  <a:schemeClr val="tx1"/>
                </a:solidFill>
              </a:rPr>
              <a:t>www.gerit.org/en/</a:t>
            </a:r>
          </a:p>
          <a:p>
            <a:pPr marL="0" lvl="1" indent="-165100">
              <a:defRPr/>
            </a:pPr>
            <a:r>
              <a:rPr lang="en-GB" sz="1600" dirty="0" smtClean="0"/>
              <a:t/>
            </a:r>
            <a:br>
              <a:rPr lang="en-GB" sz="1600" dirty="0" smtClean="0"/>
            </a:br>
            <a:r>
              <a:rPr lang="en-GB" sz="1600" dirty="0"/>
              <a:t>a</a:t>
            </a:r>
            <a:r>
              <a:rPr lang="en-GB" sz="1600" dirty="0" smtClean="0"/>
              <a:t>sk colleagues at your institute who have contacts in Germany (possibly Humboldtians)</a:t>
            </a:r>
          </a:p>
          <a:p>
            <a:pPr marL="90487" lvl="2" indent="0">
              <a:buFont typeface="Arial" charset="0"/>
              <a:buNone/>
              <a:defRPr/>
            </a:pPr>
            <a:endParaRPr lang="de-DE" dirty="0" smtClean="0">
              <a:solidFill>
                <a:schemeClr val="tx2"/>
              </a:solidFill>
            </a:endParaRPr>
          </a:p>
          <a:p>
            <a:pPr marL="0" lvl="1" indent="-252412">
              <a:defRPr/>
            </a:pPr>
            <a:endParaRPr lang="de-DE" dirty="0" smtClean="0"/>
          </a:p>
          <a:p>
            <a:pPr marL="255587" lvl="2" indent="-252412">
              <a:defRPr/>
            </a:pPr>
            <a:endParaRPr lang="de-DE"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3"/>
          <p:cNvGraphicFramePr>
            <a:graphicFrameLocks noChangeAspect="1"/>
          </p:cNvGraphicFramePr>
          <p:nvPr>
            <p:extLst>
              <p:ext uri="{D42A27DB-BD31-4B8C-83A1-F6EECF244321}">
                <p14:modId xmlns:p14="http://schemas.microsoft.com/office/powerpoint/2010/main" val="336358887"/>
              </p:ext>
            </p:extLst>
          </p:nvPr>
        </p:nvGraphicFramePr>
        <p:xfrm>
          <a:off x="1778000" y="2806700"/>
          <a:ext cx="7038975" cy="3848100"/>
        </p:xfrm>
        <a:graphic>
          <a:graphicData uri="http://schemas.openxmlformats.org/drawingml/2006/chart">
            <c:chart xmlns:c="http://schemas.openxmlformats.org/drawingml/2006/chart" xmlns:r="http://schemas.openxmlformats.org/officeDocument/2006/relationships" r:id="rId3"/>
          </a:graphicData>
        </a:graphic>
      </p:graphicFrame>
      <p:sp>
        <p:nvSpPr>
          <p:cNvPr id="28675" name="Rectangle 7"/>
          <p:cNvSpPr>
            <a:spLocks noGrp="1" noChangeArrowheads="1"/>
          </p:cNvSpPr>
          <p:nvPr>
            <p:ph type="title" idx="4294967295"/>
          </p:nvPr>
        </p:nvSpPr>
        <p:spPr/>
        <p:txBody>
          <a:bodyPr/>
          <a:lstStyle/>
          <a:p>
            <a:pPr eaLnBrk="1" hangingPunct="1"/>
            <a:r>
              <a:rPr lang="en-GB" altLang="de-DE" smtClean="0"/>
              <a:t>Origin of guest researchers</a:t>
            </a:r>
          </a:p>
        </p:txBody>
      </p:sp>
      <p:sp>
        <p:nvSpPr>
          <p:cNvPr id="28676" name="Rectangle 8"/>
          <p:cNvSpPr>
            <a:spLocks noGrp="1" noChangeArrowheads="1"/>
          </p:cNvSpPr>
          <p:nvPr>
            <p:ph type="body" idx="4294967295"/>
          </p:nvPr>
        </p:nvSpPr>
        <p:spPr>
          <a:xfrm>
            <a:off x="1835150" y="1449388"/>
            <a:ext cx="7058025" cy="998537"/>
          </a:xfrm>
        </p:spPr>
        <p:txBody>
          <a:bodyPr/>
          <a:lstStyle/>
          <a:p>
            <a:pPr marL="0" indent="0" eaLnBrk="1" hangingPunct="1"/>
            <a:r>
              <a:rPr lang="en-GB" altLang="de-DE" dirty="0" smtClean="0"/>
              <a:t>2016–2020:</a:t>
            </a:r>
            <a:br>
              <a:rPr lang="en-GB" altLang="de-DE" dirty="0" smtClean="0"/>
            </a:br>
            <a:r>
              <a:rPr lang="en-GB" altLang="de-DE" dirty="0" smtClean="0"/>
              <a:t>3,167 research fellowships granted to academics from abroad</a:t>
            </a:r>
            <a:endParaRPr lang="de-DE" altLang="de-DE" dirty="0" smtClean="0"/>
          </a:p>
        </p:txBody>
      </p:sp>
      <p:sp>
        <p:nvSpPr>
          <p:cNvPr id="28677" name="Text Box 7"/>
          <p:cNvSpPr txBox="1">
            <a:spLocks noChangeArrowheads="1"/>
          </p:cNvSpPr>
          <p:nvPr/>
        </p:nvSpPr>
        <p:spPr bwMode="auto">
          <a:xfrm>
            <a:off x="4295775" y="5913438"/>
            <a:ext cx="1081088" cy="5222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50000"/>
              </a:spcBef>
            </a:pPr>
            <a:r>
              <a:rPr lang="en-US" altLang="de-DE" sz="1400" b="1" dirty="0">
                <a:solidFill>
                  <a:srgbClr val="292929"/>
                </a:solidFill>
              </a:rPr>
              <a:t>Asia</a:t>
            </a:r>
            <a:br>
              <a:rPr lang="en-US" altLang="de-DE" sz="1400" b="1" dirty="0">
                <a:solidFill>
                  <a:srgbClr val="292929"/>
                </a:solidFill>
              </a:rPr>
            </a:br>
            <a:r>
              <a:rPr lang="de-DE" altLang="de-DE" sz="1400" b="1" dirty="0" smtClean="0">
                <a:solidFill>
                  <a:srgbClr val="292929"/>
                </a:solidFill>
              </a:rPr>
              <a:t>27%</a:t>
            </a:r>
            <a:endParaRPr lang="de-DE" altLang="de-DE" sz="1400" b="1" dirty="0">
              <a:solidFill>
                <a:srgbClr val="292929"/>
              </a:solidFill>
            </a:endParaRPr>
          </a:p>
        </p:txBody>
      </p:sp>
      <p:sp>
        <p:nvSpPr>
          <p:cNvPr id="28678" name="Text Box 8"/>
          <p:cNvSpPr txBox="1">
            <a:spLocks noChangeArrowheads="1"/>
          </p:cNvSpPr>
          <p:nvPr/>
        </p:nvSpPr>
        <p:spPr bwMode="auto">
          <a:xfrm>
            <a:off x="390525" y="4522788"/>
            <a:ext cx="1476375" cy="5238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de-DE" altLang="de-DE" sz="1400" b="1" dirty="0">
                <a:solidFill>
                  <a:srgbClr val="292929"/>
                </a:solidFill>
              </a:rPr>
              <a:t>North </a:t>
            </a:r>
            <a:r>
              <a:rPr lang="de-DE" altLang="de-DE" sz="1400" b="1" dirty="0" err="1">
                <a:solidFill>
                  <a:srgbClr val="292929"/>
                </a:solidFill>
              </a:rPr>
              <a:t>America</a:t>
            </a:r>
            <a:r>
              <a:rPr lang="de-DE" altLang="de-DE" sz="1400" b="1" dirty="0">
                <a:solidFill>
                  <a:srgbClr val="292929"/>
                </a:solidFill>
              </a:rPr>
              <a:t> </a:t>
            </a:r>
            <a:r>
              <a:rPr lang="de-DE" altLang="de-DE" sz="1400" b="1" dirty="0" smtClean="0">
                <a:solidFill>
                  <a:srgbClr val="292929"/>
                </a:solidFill>
              </a:rPr>
              <a:t>14%</a:t>
            </a:r>
            <a:endParaRPr lang="de-DE" altLang="de-DE" sz="1400" b="1" dirty="0">
              <a:solidFill>
                <a:srgbClr val="292929"/>
              </a:solidFill>
            </a:endParaRPr>
          </a:p>
        </p:txBody>
      </p:sp>
      <p:sp>
        <p:nvSpPr>
          <p:cNvPr id="28679" name="Text Box 9"/>
          <p:cNvSpPr txBox="1">
            <a:spLocks noChangeArrowheads="1"/>
          </p:cNvSpPr>
          <p:nvPr/>
        </p:nvSpPr>
        <p:spPr bwMode="auto">
          <a:xfrm>
            <a:off x="2016125" y="2887663"/>
            <a:ext cx="1217613" cy="7381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en-US" altLang="de-DE" sz="1400" b="1" dirty="0">
                <a:solidFill>
                  <a:srgbClr val="292929"/>
                </a:solidFill>
              </a:rPr>
              <a:t>Middle East, North Africa</a:t>
            </a:r>
            <a:br>
              <a:rPr lang="en-US" altLang="de-DE" sz="1400" b="1" dirty="0">
                <a:solidFill>
                  <a:srgbClr val="292929"/>
                </a:solidFill>
              </a:rPr>
            </a:br>
            <a:r>
              <a:rPr lang="en-US" altLang="de-DE" sz="1400" b="1" dirty="0">
                <a:solidFill>
                  <a:srgbClr val="292929"/>
                </a:solidFill>
              </a:rPr>
              <a:t>7</a:t>
            </a:r>
            <a:r>
              <a:rPr lang="en-US" altLang="de-DE" sz="1400" b="1" dirty="0" smtClean="0">
                <a:solidFill>
                  <a:srgbClr val="292929"/>
                </a:solidFill>
              </a:rPr>
              <a:t>%</a:t>
            </a:r>
            <a:endParaRPr lang="en-US" altLang="de-DE" sz="1400" b="1" dirty="0">
              <a:solidFill>
                <a:srgbClr val="292929"/>
              </a:solidFill>
            </a:endParaRPr>
          </a:p>
        </p:txBody>
      </p:sp>
      <p:sp>
        <p:nvSpPr>
          <p:cNvPr id="28680" name="Text Box 10"/>
          <p:cNvSpPr txBox="1">
            <a:spLocks noChangeArrowheads="1"/>
          </p:cNvSpPr>
          <p:nvPr/>
        </p:nvSpPr>
        <p:spPr bwMode="auto">
          <a:xfrm>
            <a:off x="1008063" y="3513138"/>
            <a:ext cx="1438275" cy="739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de-DE" altLang="de-DE" sz="1400" b="1" dirty="0">
                <a:solidFill>
                  <a:srgbClr val="292929"/>
                </a:solidFill>
              </a:rPr>
              <a:t>Central </a:t>
            </a:r>
            <a:r>
              <a:rPr lang="de-DE" altLang="de-DE" sz="1400" b="1" dirty="0" err="1">
                <a:solidFill>
                  <a:srgbClr val="292929"/>
                </a:solidFill>
              </a:rPr>
              <a:t>and</a:t>
            </a:r>
            <a:r>
              <a:rPr lang="de-DE" altLang="de-DE" sz="1400" b="1" dirty="0">
                <a:solidFill>
                  <a:srgbClr val="292929"/>
                </a:solidFill>
              </a:rPr>
              <a:t> South </a:t>
            </a:r>
            <a:r>
              <a:rPr lang="de-DE" altLang="de-DE" sz="1400" b="1" dirty="0" err="1">
                <a:solidFill>
                  <a:srgbClr val="292929"/>
                </a:solidFill>
              </a:rPr>
              <a:t>America</a:t>
            </a:r>
            <a:r>
              <a:rPr lang="de-DE" altLang="de-DE" sz="1400" b="1" dirty="0">
                <a:solidFill>
                  <a:srgbClr val="292929"/>
                </a:solidFill>
              </a:rPr>
              <a:t/>
            </a:r>
            <a:br>
              <a:rPr lang="de-DE" altLang="de-DE" sz="1400" b="1" dirty="0">
                <a:solidFill>
                  <a:srgbClr val="292929"/>
                </a:solidFill>
              </a:rPr>
            </a:br>
            <a:r>
              <a:rPr lang="de-DE" altLang="de-DE" sz="1400" b="1" dirty="0" smtClean="0">
                <a:solidFill>
                  <a:srgbClr val="292929"/>
                </a:solidFill>
              </a:rPr>
              <a:t>9%</a:t>
            </a:r>
            <a:endParaRPr lang="de-DE" altLang="de-DE" sz="1400" b="1" dirty="0">
              <a:solidFill>
                <a:srgbClr val="292929"/>
              </a:solidFill>
            </a:endParaRPr>
          </a:p>
        </p:txBody>
      </p:sp>
      <p:sp>
        <p:nvSpPr>
          <p:cNvPr id="28681" name="Text Box 11"/>
          <p:cNvSpPr txBox="1">
            <a:spLocks noChangeArrowheads="1"/>
          </p:cNvSpPr>
          <p:nvPr/>
        </p:nvSpPr>
        <p:spPr bwMode="auto">
          <a:xfrm>
            <a:off x="4286250" y="2606675"/>
            <a:ext cx="1403350" cy="9540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de-DE" altLang="de-DE" sz="1400" b="1" dirty="0" err="1">
                <a:solidFill>
                  <a:srgbClr val="292929"/>
                </a:solidFill>
              </a:rPr>
              <a:t>Australia</a:t>
            </a:r>
            <a:r>
              <a:rPr lang="de-DE" altLang="de-DE" sz="1400" b="1" dirty="0">
                <a:solidFill>
                  <a:srgbClr val="292929"/>
                </a:solidFill>
              </a:rPr>
              <a:t>,</a:t>
            </a:r>
            <a:br>
              <a:rPr lang="de-DE" altLang="de-DE" sz="1400" b="1" dirty="0">
                <a:solidFill>
                  <a:srgbClr val="292929"/>
                </a:solidFill>
              </a:rPr>
            </a:br>
            <a:r>
              <a:rPr lang="en-US" altLang="de-DE" sz="1400" b="1" dirty="0">
                <a:solidFill>
                  <a:srgbClr val="292929"/>
                </a:solidFill>
              </a:rPr>
              <a:t>New Zealand,</a:t>
            </a:r>
            <a:br>
              <a:rPr lang="en-US" altLang="de-DE" sz="1400" b="1" dirty="0">
                <a:solidFill>
                  <a:srgbClr val="292929"/>
                </a:solidFill>
              </a:rPr>
            </a:br>
            <a:r>
              <a:rPr lang="en-US" altLang="de-DE" sz="1400" b="1" dirty="0">
                <a:solidFill>
                  <a:srgbClr val="292929"/>
                </a:solidFill>
              </a:rPr>
              <a:t>Oceania</a:t>
            </a:r>
            <a:br>
              <a:rPr lang="en-US" altLang="de-DE" sz="1400" b="1" dirty="0">
                <a:solidFill>
                  <a:srgbClr val="292929"/>
                </a:solidFill>
              </a:rPr>
            </a:br>
            <a:r>
              <a:rPr lang="de-DE" altLang="de-DE" sz="1400" b="1" dirty="0">
                <a:solidFill>
                  <a:srgbClr val="292929"/>
                </a:solidFill>
              </a:rPr>
              <a:t>4%</a:t>
            </a:r>
          </a:p>
        </p:txBody>
      </p:sp>
      <p:sp>
        <p:nvSpPr>
          <p:cNvPr id="28682" name="Text Box 12"/>
          <p:cNvSpPr txBox="1">
            <a:spLocks noChangeArrowheads="1"/>
          </p:cNvSpPr>
          <p:nvPr/>
        </p:nvSpPr>
        <p:spPr bwMode="auto">
          <a:xfrm>
            <a:off x="7272338" y="3883025"/>
            <a:ext cx="1439862" cy="5238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de-DE" altLang="de-DE" sz="1400" b="1" dirty="0">
                <a:solidFill>
                  <a:srgbClr val="292929"/>
                </a:solidFill>
              </a:rPr>
              <a:t>Europe</a:t>
            </a:r>
            <a:br>
              <a:rPr lang="de-DE" altLang="de-DE" sz="1400" b="1" dirty="0">
                <a:solidFill>
                  <a:srgbClr val="292929"/>
                </a:solidFill>
              </a:rPr>
            </a:br>
            <a:r>
              <a:rPr lang="de-DE" altLang="de-DE" sz="1400" b="1" dirty="0" smtClean="0">
                <a:solidFill>
                  <a:srgbClr val="292929"/>
                </a:solidFill>
              </a:rPr>
              <a:t>35%</a:t>
            </a:r>
            <a:endParaRPr lang="de-DE" altLang="de-DE" sz="1400" b="1" dirty="0">
              <a:solidFill>
                <a:srgbClr val="292929"/>
              </a:solidFill>
            </a:endParaRPr>
          </a:p>
        </p:txBody>
      </p:sp>
      <p:sp>
        <p:nvSpPr>
          <p:cNvPr id="28683" name="Text Box 10"/>
          <p:cNvSpPr txBox="1">
            <a:spLocks noChangeArrowheads="1"/>
          </p:cNvSpPr>
          <p:nvPr/>
        </p:nvSpPr>
        <p:spPr bwMode="auto">
          <a:xfrm>
            <a:off x="3040063" y="2627313"/>
            <a:ext cx="1438275" cy="739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de-DE" altLang="de-DE" sz="1400" b="1" dirty="0">
                <a:solidFill>
                  <a:srgbClr val="292929"/>
                </a:solidFill>
              </a:rPr>
              <a:t>Sub-</a:t>
            </a:r>
            <a:r>
              <a:rPr lang="de-DE" altLang="de-DE" sz="1400" b="1" dirty="0" err="1">
                <a:solidFill>
                  <a:srgbClr val="292929"/>
                </a:solidFill>
              </a:rPr>
              <a:t>Saharan</a:t>
            </a:r>
            <a:r>
              <a:rPr lang="de-DE" altLang="de-DE" sz="1400" b="1" dirty="0">
                <a:solidFill>
                  <a:srgbClr val="292929"/>
                </a:solidFill>
              </a:rPr>
              <a:t/>
            </a:r>
            <a:br>
              <a:rPr lang="de-DE" altLang="de-DE" sz="1400" b="1" dirty="0">
                <a:solidFill>
                  <a:srgbClr val="292929"/>
                </a:solidFill>
              </a:rPr>
            </a:br>
            <a:r>
              <a:rPr lang="de-DE" altLang="de-DE" sz="1400" b="1" dirty="0" err="1">
                <a:solidFill>
                  <a:srgbClr val="292929"/>
                </a:solidFill>
              </a:rPr>
              <a:t>Africa</a:t>
            </a:r>
            <a:r>
              <a:rPr lang="de-DE" altLang="de-DE" sz="1400" b="1" dirty="0">
                <a:solidFill>
                  <a:srgbClr val="292929"/>
                </a:solidFill>
              </a:rPr>
              <a:t/>
            </a:r>
            <a:br>
              <a:rPr lang="de-DE" altLang="de-DE" sz="1400" b="1" dirty="0">
                <a:solidFill>
                  <a:srgbClr val="292929"/>
                </a:solidFill>
              </a:rPr>
            </a:br>
            <a:r>
              <a:rPr lang="de-DE" altLang="de-DE" sz="1400" b="1" dirty="0" smtClean="0">
                <a:solidFill>
                  <a:srgbClr val="292929"/>
                </a:solidFill>
              </a:rPr>
              <a:t>4%</a:t>
            </a:r>
            <a:endParaRPr lang="de-DE" altLang="de-DE" sz="1400" b="1" dirty="0">
              <a:solidFill>
                <a:srgbClr val="292929"/>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2"/>
          <p:cNvGraphicFramePr>
            <a:graphicFrameLocks noChangeAspect="1"/>
          </p:cNvGraphicFramePr>
          <p:nvPr>
            <p:extLst>
              <p:ext uri="{D42A27DB-BD31-4B8C-83A1-F6EECF244321}">
                <p14:modId xmlns:p14="http://schemas.microsoft.com/office/powerpoint/2010/main" val="2053010615"/>
              </p:ext>
            </p:extLst>
          </p:nvPr>
        </p:nvGraphicFramePr>
        <p:xfrm>
          <a:off x="1822450" y="2565400"/>
          <a:ext cx="6975475" cy="3848100"/>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7"/>
          <p:cNvSpPr>
            <a:spLocks noGrp="1" noChangeArrowheads="1"/>
          </p:cNvSpPr>
          <p:nvPr>
            <p:ph type="title" idx="4294967295"/>
          </p:nvPr>
        </p:nvSpPr>
        <p:spPr/>
        <p:txBody>
          <a:bodyPr/>
          <a:lstStyle/>
          <a:p>
            <a:pPr eaLnBrk="1" hangingPunct="1"/>
            <a:r>
              <a:rPr lang="en-GB" altLang="de-DE" smtClean="0"/>
              <a:t>Disciplines of guest researchers</a:t>
            </a:r>
          </a:p>
        </p:txBody>
      </p:sp>
      <p:sp>
        <p:nvSpPr>
          <p:cNvPr id="29700" name="Text Box 9"/>
          <p:cNvSpPr txBox="1">
            <a:spLocks noChangeArrowheads="1"/>
          </p:cNvSpPr>
          <p:nvPr/>
        </p:nvSpPr>
        <p:spPr bwMode="auto">
          <a:xfrm>
            <a:off x="3073400" y="5684838"/>
            <a:ext cx="2122488" cy="7381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en-US" altLang="de-DE" sz="1400" b="1" dirty="0">
                <a:solidFill>
                  <a:srgbClr val="292929"/>
                </a:solidFill>
              </a:rPr>
              <a:t>Humanities and</a:t>
            </a:r>
            <a:br>
              <a:rPr lang="en-US" altLang="de-DE" sz="1400" b="1" dirty="0">
                <a:solidFill>
                  <a:srgbClr val="292929"/>
                </a:solidFill>
              </a:rPr>
            </a:br>
            <a:r>
              <a:rPr lang="en-US" altLang="de-DE" sz="1400" b="1" dirty="0">
                <a:solidFill>
                  <a:srgbClr val="292929"/>
                </a:solidFill>
              </a:rPr>
              <a:t>Social Sciences</a:t>
            </a:r>
            <a:br>
              <a:rPr lang="en-US" altLang="de-DE" sz="1400" b="1" dirty="0">
                <a:solidFill>
                  <a:srgbClr val="292929"/>
                </a:solidFill>
              </a:rPr>
            </a:br>
            <a:r>
              <a:rPr lang="en-US" altLang="de-DE" sz="1400" b="1" dirty="0">
                <a:solidFill>
                  <a:srgbClr val="292929"/>
                </a:solidFill>
              </a:rPr>
              <a:t>25 %</a:t>
            </a:r>
          </a:p>
        </p:txBody>
      </p:sp>
      <p:sp>
        <p:nvSpPr>
          <p:cNvPr id="29701" name="Text Box 10"/>
          <p:cNvSpPr txBox="1">
            <a:spLocks noChangeArrowheads="1"/>
          </p:cNvSpPr>
          <p:nvPr/>
        </p:nvSpPr>
        <p:spPr bwMode="auto">
          <a:xfrm>
            <a:off x="2878138" y="2982913"/>
            <a:ext cx="2125662" cy="5238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de-DE" altLang="de-DE" sz="1400" b="1" dirty="0">
                <a:solidFill>
                  <a:srgbClr val="292929"/>
                </a:solidFill>
              </a:rPr>
              <a:t>Engineering </a:t>
            </a:r>
            <a:r>
              <a:rPr lang="de-DE" altLang="de-DE" sz="1400" b="1" dirty="0" err="1">
                <a:solidFill>
                  <a:srgbClr val="292929"/>
                </a:solidFill>
              </a:rPr>
              <a:t>Sciences</a:t>
            </a:r>
            <a:r>
              <a:rPr lang="de-DE" altLang="de-DE" sz="1400" b="1" dirty="0">
                <a:solidFill>
                  <a:srgbClr val="292929"/>
                </a:solidFill>
              </a:rPr>
              <a:t/>
            </a:r>
            <a:br>
              <a:rPr lang="de-DE" altLang="de-DE" sz="1400" b="1" dirty="0">
                <a:solidFill>
                  <a:srgbClr val="292929"/>
                </a:solidFill>
              </a:rPr>
            </a:br>
            <a:r>
              <a:rPr lang="de-DE" altLang="de-DE" sz="1400" b="1" dirty="0" smtClean="0">
                <a:solidFill>
                  <a:srgbClr val="292929"/>
                </a:solidFill>
              </a:rPr>
              <a:t>15 </a:t>
            </a:r>
            <a:r>
              <a:rPr lang="de-DE" altLang="de-DE" sz="1400" b="1" dirty="0">
                <a:solidFill>
                  <a:srgbClr val="292929"/>
                </a:solidFill>
              </a:rPr>
              <a:t>%</a:t>
            </a:r>
          </a:p>
        </p:txBody>
      </p:sp>
      <p:sp>
        <p:nvSpPr>
          <p:cNvPr id="29702" name="Text Box 11"/>
          <p:cNvSpPr txBox="1">
            <a:spLocks noChangeArrowheads="1"/>
          </p:cNvSpPr>
          <p:nvPr/>
        </p:nvSpPr>
        <p:spPr bwMode="auto">
          <a:xfrm>
            <a:off x="6789738" y="5368925"/>
            <a:ext cx="1797050" cy="52228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en-US" altLang="de-DE" sz="1400" b="1" dirty="0">
                <a:solidFill>
                  <a:srgbClr val="292929"/>
                </a:solidFill>
              </a:rPr>
              <a:t>Natural</a:t>
            </a:r>
            <a:r>
              <a:rPr lang="de-DE" altLang="de-DE" sz="1400" b="1" dirty="0">
                <a:solidFill>
                  <a:srgbClr val="292929"/>
                </a:solidFill>
              </a:rPr>
              <a:t> </a:t>
            </a:r>
            <a:r>
              <a:rPr lang="de-DE" altLang="de-DE" sz="1400" b="1" dirty="0" err="1">
                <a:solidFill>
                  <a:srgbClr val="292929"/>
                </a:solidFill>
              </a:rPr>
              <a:t>Sciences</a:t>
            </a:r>
            <a:r>
              <a:rPr lang="de-DE" altLang="de-DE" sz="1400" b="1" dirty="0">
                <a:solidFill>
                  <a:srgbClr val="292929"/>
                </a:solidFill>
              </a:rPr>
              <a:t/>
            </a:r>
            <a:br>
              <a:rPr lang="de-DE" altLang="de-DE" sz="1400" b="1" dirty="0">
                <a:solidFill>
                  <a:srgbClr val="292929"/>
                </a:solidFill>
              </a:rPr>
            </a:br>
            <a:r>
              <a:rPr lang="de-DE" altLang="de-DE" sz="1400" b="1" dirty="0" smtClean="0">
                <a:solidFill>
                  <a:srgbClr val="292929"/>
                </a:solidFill>
              </a:rPr>
              <a:t>40 </a:t>
            </a:r>
            <a:r>
              <a:rPr lang="de-DE" altLang="de-DE" sz="1400" b="1" dirty="0">
                <a:solidFill>
                  <a:srgbClr val="292929"/>
                </a:solidFill>
              </a:rPr>
              <a:t>%</a:t>
            </a:r>
          </a:p>
        </p:txBody>
      </p:sp>
      <p:sp>
        <p:nvSpPr>
          <p:cNvPr id="8" name="Rectangle 8"/>
          <p:cNvSpPr txBox="1">
            <a:spLocks noChangeArrowheads="1"/>
          </p:cNvSpPr>
          <p:nvPr/>
        </p:nvSpPr>
        <p:spPr bwMode="auto">
          <a:xfrm>
            <a:off x="1835150" y="1449388"/>
            <a:ext cx="70580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252000" bIns="252000"/>
          <a:lstStyle>
            <a:lvl1pPr marL="342900" indent="-342900" algn="l" rtl="0" eaLnBrk="0" fontAlgn="base" hangingPunct="0">
              <a:spcBef>
                <a:spcPct val="40000"/>
              </a:spcBef>
              <a:spcAft>
                <a:spcPct val="0"/>
              </a:spcAft>
              <a:buClr>
                <a:schemeClr val="tx2"/>
              </a:buClr>
              <a:defRPr>
                <a:solidFill>
                  <a:schemeClr val="tx1"/>
                </a:solidFill>
                <a:latin typeface="+mn-lt"/>
                <a:ea typeface="+mn-ea"/>
                <a:cs typeface="+mn-cs"/>
              </a:defRPr>
            </a:lvl1pPr>
            <a:lvl2pPr marL="1588" indent="455613" algn="l" rtl="0" eaLnBrk="0" fontAlgn="base" hangingPunct="0">
              <a:spcBef>
                <a:spcPct val="40000"/>
              </a:spcBef>
              <a:spcAft>
                <a:spcPct val="0"/>
              </a:spcAft>
              <a:buClr>
                <a:schemeClr val="tx2"/>
              </a:buClr>
              <a:defRPr b="1">
                <a:solidFill>
                  <a:schemeClr val="tx2"/>
                </a:solidFill>
                <a:latin typeface="+mn-lt"/>
                <a:cs typeface="+mn-cs"/>
              </a:defRPr>
            </a:lvl2pPr>
            <a:lvl3pPr marL="257175" indent="-254000" algn="l" rtl="0" eaLnBrk="0" fontAlgn="base" hangingPunct="0">
              <a:spcBef>
                <a:spcPct val="40000"/>
              </a:spcBef>
              <a:spcAft>
                <a:spcPct val="0"/>
              </a:spcAft>
              <a:buClr>
                <a:schemeClr val="tx2"/>
              </a:buClr>
              <a:buFont typeface="Arial" charset="0"/>
              <a:buChar char="●"/>
              <a:defRPr>
                <a:solidFill>
                  <a:schemeClr val="tx1"/>
                </a:solidFill>
                <a:latin typeface="+mn-lt"/>
                <a:cs typeface="+mn-cs"/>
              </a:defRPr>
            </a:lvl3pPr>
            <a:lvl4pPr marL="523875" indent="-166688" algn="l" rtl="0" eaLnBrk="0" fontAlgn="base" hangingPunct="0">
              <a:spcBef>
                <a:spcPct val="20000"/>
              </a:spcBef>
              <a:spcAft>
                <a:spcPct val="0"/>
              </a:spcAft>
              <a:buClr>
                <a:schemeClr val="tx2"/>
              </a:buClr>
              <a:buChar char="-"/>
              <a:defRPr>
                <a:solidFill>
                  <a:schemeClr val="tx1"/>
                </a:solidFill>
                <a:latin typeface="+mn-lt"/>
                <a:cs typeface="+mn-cs"/>
              </a:defRPr>
            </a:lvl4pPr>
            <a:lvl5pPr marL="892175" indent="-188913" algn="l" rtl="0" eaLnBrk="0" fontAlgn="base" hangingPunct="0">
              <a:spcBef>
                <a:spcPct val="20000"/>
              </a:spcBef>
              <a:spcAft>
                <a:spcPct val="0"/>
              </a:spcAft>
              <a:buClr>
                <a:schemeClr val="tx2"/>
              </a:buClr>
              <a:buChar char="•"/>
              <a:defRPr>
                <a:solidFill>
                  <a:schemeClr val="tx1"/>
                </a:solidFill>
                <a:latin typeface="+mn-lt"/>
                <a:cs typeface="+mn-cs"/>
              </a:defRPr>
            </a:lvl5pPr>
            <a:lvl6pPr marL="1349375" indent="-188913" algn="l" rtl="0" fontAlgn="base">
              <a:spcBef>
                <a:spcPct val="20000"/>
              </a:spcBef>
              <a:spcAft>
                <a:spcPct val="0"/>
              </a:spcAft>
              <a:buClr>
                <a:schemeClr val="tx2"/>
              </a:buClr>
              <a:buChar char="•"/>
              <a:defRPr>
                <a:solidFill>
                  <a:schemeClr val="tx1"/>
                </a:solidFill>
                <a:latin typeface="+mn-lt"/>
                <a:cs typeface="+mn-cs"/>
              </a:defRPr>
            </a:lvl6pPr>
            <a:lvl7pPr marL="1806575" indent="-188913" algn="l" rtl="0" fontAlgn="base">
              <a:spcBef>
                <a:spcPct val="20000"/>
              </a:spcBef>
              <a:spcAft>
                <a:spcPct val="0"/>
              </a:spcAft>
              <a:buClr>
                <a:schemeClr val="tx2"/>
              </a:buClr>
              <a:buChar char="•"/>
              <a:defRPr>
                <a:solidFill>
                  <a:schemeClr val="tx1"/>
                </a:solidFill>
                <a:latin typeface="+mn-lt"/>
                <a:cs typeface="+mn-cs"/>
              </a:defRPr>
            </a:lvl7pPr>
            <a:lvl8pPr marL="2263775" indent="-188913" algn="l" rtl="0" fontAlgn="base">
              <a:spcBef>
                <a:spcPct val="20000"/>
              </a:spcBef>
              <a:spcAft>
                <a:spcPct val="0"/>
              </a:spcAft>
              <a:buClr>
                <a:schemeClr val="tx2"/>
              </a:buClr>
              <a:buChar char="•"/>
              <a:defRPr>
                <a:solidFill>
                  <a:schemeClr val="tx1"/>
                </a:solidFill>
                <a:latin typeface="+mn-lt"/>
                <a:cs typeface="+mn-cs"/>
              </a:defRPr>
            </a:lvl8pPr>
            <a:lvl9pPr marL="2720975" indent="-188913" algn="l" rtl="0" fontAlgn="base">
              <a:spcBef>
                <a:spcPct val="20000"/>
              </a:spcBef>
              <a:spcAft>
                <a:spcPct val="0"/>
              </a:spcAft>
              <a:buClr>
                <a:schemeClr val="tx2"/>
              </a:buClr>
              <a:buChar char="•"/>
              <a:defRPr>
                <a:solidFill>
                  <a:schemeClr val="tx1"/>
                </a:solidFill>
                <a:latin typeface="+mn-lt"/>
                <a:cs typeface="+mn-cs"/>
              </a:defRPr>
            </a:lvl9pPr>
          </a:lstStyle>
          <a:p>
            <a:pPr marL="0" indent="0" eaLnBrk="1" hangingPunct="1">
              <a:defRPr/>
            </a:pPr>
            <a:r>
              <a:rPr lang="en-GB" altLang="de-DE" sz="1800" kern="0" dirty="0" smtClean="0"/>
              <a:t>2016–2020:</a:t>
            </a:r>
            <a:br>
              <a:rPr lang="en-GB" altLang="de-DE" sz="1800" kern="0" dirty="0" smtClean="0"/>
            </a:br>
            <a:r>
              <a:rPr lang="en-GB" altLang="de-DE" sz="1800" kern="0" dirty="0" smtClean="0"/>
              <a:t>3,167 research fellowships granted to academics from abroad</a:t>
            </a:r>
            <a:endParaRPr lang="de-DE" altLang="de-DE" sz="1800" kern="0" dirty="0" smtClean="0"/>
          </a:p>
        </p:txBody>
      </p:sp>
      <p:sp>
        <p:nvSpPr>
          <p:cNvPr id="29704" name="Text Box 9"/>
          <p:cNvSpPr txBox="1">
            <a:spLocks noChangeArrowheads="1"/>
          </p:cNvSpPr>
          <p:nvPr/>
        </p:nvSpPr>
        <p:spPr bwMode="auto">
          <a:xfrm>
            <a:off x="295275" y="3905250"/>
            <a:ext cx="2122488" cy="5238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algn="ctr" eaLnBrk="1" hangingPunct="1">
              <a:spcBef>
                <a:spcPct val="50000"/>
              </a:spcBef>
            </a:pPr>
            <a:r>
              <a:rPr lang="en-US" altLang="de-DE" sz="1400" b="1" dirty="0">
                <a:solidFill>
                  <a:srgbClr val="292929"/>
                </a:solidFill>
              </a:rPr>
              <a:t>Life Sciences</a:t>
            </a:r>
            <a:br>
              <a:rPr lang="en-US" altLang="de-DE" sz="1400" b="1" dirty="0">
                <a:solidFill>
                  <a:srgbClr val="292929"/>
                </a:solidFill>
              </a:rPr>
            </a:br>
            <a:r>
              <a:rPr lang="en-US" altLang="de-DE" sz="1400" b="1" dirty="0" smtClean="0">
                <a:solidFill>
                  <a:srgbClr val="292929"/>
                </a:solidFill>
              </a:rPr>
              <a:t>20 </a:t>
            </a:r>
            <a:r>
              <a:rPr lang="en-US" altLang="de-DE" sz="1400" b="1" dirty="0">
                <a:solidFill>
                  <a:srgbClr val="292929"/>
                </a:solidFill>
              </a:rPr>
              <a: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ctrTitle"/>
          </p:nvPr>
        </p:nvSpPr>
        <p:spPr/>
        <p:txBody>
          <a:bodyPr/>
          <a:lstStyle/>
          <a:p>
            <a:pPr eaLnBrk="1" hangingPunct="1"/>
            <a:r>
              <a:rPr lang="en-GB" altLang="de-DE" smtClean="0"/>
              <a:t>Award Programmes</a:t>
            </a:r>
          </a:p>
        </p:txBody>
      </p:sp>
      <p:sp>
        <p:nvSpPr>
          <p:cNvPr id="30723" name="Rectangle 9"/>
          <p:cNvSpPr>
            <a:spLocks noGrp="1" noChangeArrowheads="1"/>
          </p:cNvSpPr>
          <p:nvPr>
            <p:ph type="subTitle" idx="1"/>
          </p:nvPr>
        </p:nvSpPr>
        <p:spPr/>
        <p:txBody>
          <a:bodyPr/>
          <a:lstStyle/>
          <a:p>
            <a:pPr marL="0" indent="0" eaLnBrk="1" hangingPunct="1"/>
            <a:endParaRPr lang="de-DE" altLang="de-DE" smtClean="0"/>
          </a:p>
        </p:txBody>
      </p:sp>
      <p:grpSp>
        <p:nvGrpSpPr>
          <p:cNvPr id="30724" name="Group 4"/>
          <p:cNvGrpSpPr>
            <a:grpSpLocks/>
          </p:cNvGrpSpPr>
          <p:nvPr/>
        </p:nvGrpSpPr>
        <p:grpSpPr bwMode="auto">
          <a:xfrm>
            <a:off x="1827213" y="4483100"/>
            <a:ext cx="7316787" cy="2374900"/>
            <a:chOff x="1151" y="2824"/>
            <a:chExt cx="4609" cy="1496"/>
          </a:xfrm>
        </p:grpSpPr>
        <p:pic>
          <p:nvPicPr>
            <p:cNvPr id="3072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ballke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idx="4294967295"/>
          </p:nvPr>
        </p:nvSpPr>
        <p:spPr/>
        <p:txBody>
          <a:bodyPr/>
          <a:lstStyle/>
          <a:p>
            <a:pPr eaLnBrk="1" hangingPunct="1"/>
            <a:r>
              <a:rPr lang="en-GB" altLang="de-DE" smtClean="0"/>
              <a:t>Research awards</a:t>
            </a:r>
          </a:p>
        </p:txBody>
      </p:sp>
      <p:sp>
        <p:nvSpPr>
          <p:cNvPr id="31747" name="Rectangle 5"/>
          <p:cNvSpPr>
            <a:spLocks noGrp="1" noChangeArrowheads="1"/>
          </p:cNvSpPr>
          <p:nvPr>
            <p:ph type="body" idx="4294967295"/>
          </p:nvPr>
        </p:nvSpPr>
        <p:spPr/>
        <p:txBody>
          <a:bodyPr/>
          <a:lstStyle/>
          <a:p>
            <a:pPr lvl="1" indent="0" eaLnBrk="1" hangingPunct="1"/>
            <a:r>
              <a:rPr lang="en-GB" altLang="de-DE" smtClean="0"/>
              <a:t>Humboldt Research Award (by nomination)</a:t>
            </a:r>
          </a:p>
          <a:p>
            <a:pPr lvl="2" eaLnBrk="1" hangingPunct="1"/>
            <a:r>
              <a:rPr lang="en-GB" altLang="de-DE" smtClean="0"/>
              <a:t>for internationally eminent academics from abroad</a:t>
            </a:r>
          </a:p>
          <a:p>
            <a:pPr lvl="2" eaLnBrk="1" hangingPunct="1"/>
            <a:r>
              <a:rPr lang="en-GB" altLang="de-DE" smtClean="0"/>
              <a:t>€60,000, research stay in Germany</a:t>
            </a:r>
          </a:p>
          <a:p>
            <a:pPr lvl="1" indent="0" eaLnBrk="1" hangingPunct="1"/>
            <a:endParaRPr lang="en-GB" altLang="de-DE" smtClean="0"/>
          </a:p>
          <a:p>
            <a:pPr lvl="1" indent="0" eaLnBrk="1" hangingPunct="1"/>
            <a:r>
              <a:rPr lang="en-GB" altLang="de-DE" smtClean="0"/>
              <a:t>Friedrich Wilhelm Bessel Research Award (by nomination)</a:t>
            </a:r>
          </a:p>
          <a:p>
            <a:pPr lvl="2" eaLnBrk="1" hangingPunct="1"/>
            <a:r>
              <a:rPr lang="en-GB" altLang="de-DE" smtClean="0"/>
              <a:t>for experienced, internationally-respected academics from abroad up to 18 years after completion of doctorate</a:t>
            </a:r>
          </a:p>
          <a:p>
            <a:pPr lvl="2" eaLnBrk="1" hangingPunct="1"/>
            <a:r>
              <a:rPr lang="en-GB" altLang="de-DE" smtClean="0"/>
              <a:t>up to €45,000, research stay in Germany</a:t>
            </a:r>
          </a:p>
        </p:txBody>
      </p:sp>
      <p:grpSp>
        <p:nvGrpSpPr>
          <p:cNvPr id="31748" name="Group 6"/>
          <p:cNvGrpSpPr>
            <a:grpSpLocks/>
          </p:cNvGrpSpPr>
          <p:nvPr/>
        </p:nvGrpSpPr>
        <p:grpSpPr bwMode="auto">
          <a:xfrm>
            <a:off x="1827213" y="4483100"/>
            <a:ext cx="7316787" cy="2374900"/>
            <a:chOff x="1151" y="2824"/>
            <a:chExt cx="4609" cy="1496"/>
          </a:xfrm>
        </p:grpSpPr>
        <p:pic>
          <p:nvPicPr>
            <p:cNvPr id="3174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ballke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p:txBody>
          <a:bodyPr/>
          <a:lstStyle/>
          <a:p>
            <a:pPr eaLnBrk="1" hangingPunct="1"/>
            <a:r>
              <a:rPr lang="en-GB" altLang="de-DE" smtClean="0"/>
              <a:t>Historical and intellectual roots</a:t>
            </a:r>
          </a:p>
        </p:txBody>
      </p:sp>
      <p:sp>
        <p:nvSpPr>
          <p:cNvPr id="5123" name="Rectangle 5"/>
          <p:cNvSpPr>
            <a:spLocks noGrp="1" noChangeArrowheads="1"/>
          </p:cNvSpPr>
          <p:nvPr>
            <p:ph type="body" idx="4294967295"/>
          </p:nvPr>
        </p:nvSpPr>
        <p:spPr/>
        <p:txBody>
          <a:bodyPr/>
          <a:lstStyle/>
          <a:p>
            <a:pPr lvl="2" eaLnBrk="1" hangingPunct="1"/>
            <a:r>
              <a:rPr lang="en-GB" altLang="de-DE" smtClean="0"/>
              <a:t>Alexander von Humboldt (1769 - 1859): discoverer, universal scholar, cosmopolitan and patron of excellent scientific talent</a:t>
            </a:r>
          </a:p>
          <a:p>
            <a:pPr lvl="2" eaLnBrk="1" hangingPunct="1"/>
            <a:r>
              <a:rPr lang="en-GB" altLang="de-DE" smtClean="0"/>
              <a:t>1953: establishment of today’s Alexander von Humboldt Foundation based in Bonn Bad-Godesberg</a:t>
            </a:r>
          </a:p>
          <a:p>
            <a:pPr lvl="2" eaLnBrk="1" hangingPunct="1"/>
            <a:r>
              <a:rPr lang="en-GB" altLang="de-DE" smtClean="0"/>
              <a:t>international network of academic cooperation and trust inspired by Humboldt’s example</a:t>
            </a:r>
          </a:p>
        </p:txBody>
      </p:sp>
      <p:grpSp>
        <p:nvGrpSpPr>
          <p:cNvPr id="5124" name="Group 6"/>
          <p:cNvGrpSpPr>
            <a:grpSpLocks/>
          </p:cNvGrpSpPr>
          <p:nvPr/>
        </p:nvGrpSpPr>
        <p:grpSpPr bwMode="auto">
          <a:xfrm>
            <a:off x="1827213" y="4483100"/>
            <a:ext cx="7323137" cy="2379663"/>
            <a:chOff x="1151" y="2824"/>
            <a:chExt cx="4613" cy="1499"/>
          </a:xfrm>
        </p:grpSpPr>
        <p:pic>
          <p:nvPicPr>
            <p:cNvPr id="5125" name="Picture 7" descr="ballk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 y="2917"/>
              <a:ext cx="461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idx="4294967295"/>
          </p:nvPr>
        </p:nvSpPr>
        <p:spPr/>
        <p:txBody>
          <a:bodyPr/>
          <a:lstStyle/>
          <a:p>
            <a:pPr eaLnBrk="1" hangingPunct="1"/>
            <a:r>
              <a:rPr lang="en-GB" altLang="de-DE" smtClean="0"/>
              <a:t>Research awards</a:t>
            </a:r>
          </a:p>
        </p:txBody>
      </p:sp>
      <p:sp>
        <p:nvSpPr>
          <p:cNvPr id="33795" name="Rectangle 6"/>
          <p:cNvSpPr>
            <a:spLocks noGrp="1" noChangeArrowheads="1"/>
          </p:cNvSpPr>
          <p:nvPr>
            <p:ph type="body" idx="4294967295"/>
          </p:nvPr>
        </p:nvSpPr>
        <p:spPr/>
        <p:txBody>
          <a:bodyPr/>
          <a:lstStyle/>
          <a:p>
            <a:pPr lvl="1" indent="0" eaLnBrk="1" hangingPunct="1"/>
            <a:r>
              <a:rPr lang="en-GB" altLang="de-DE" smtClean="0"/>
              <a:t>Alexander von Humboldt Professorship</a:t>
            </a:r>
          </a:p>
          <a:p>
            <a:pPr lvl="2" eaLnBrk="1" hangingPunct="1"/>
            <a:r>
              <a:rPr lang="en-GB" altLang="de-DE" smtClean="0">
                <a:solidFill>
                  <a:srgbClr val="292929"/>
                </a:solidFill>
              </a:rPr>
              <a:t>award to recruit world-leading researchers from abroad</a:t>
            </a:r>
          </a:p>
          <a:p>
            <a:pPr lvl="2" eaLnBrk="1" hangingPunct="1"/>
            <a:r>
              <a:rPr lang="en-GB" altLang="de-DE" smtClean="0">
                <a:solidFill>
                  <a:srgbClr val="292929"/>
                </a:solidFill>
              </a:rPr>
              <a:t>€3.5 or €5 million </a:t>
            </a:r>
            <a:r>
              <a:rPr lang="en-GB" altLang="de-DE" smtClean="0"/>
              <a:t>for 5 years, up to 10 award winners p.a.</a:t>
            </a:r>
          </a:p>
          <a:p>
            <a:pPr lvl="2" eaLnBrk="1" hangingPunct="1"/>
            <a:r>
              <a:rPr lang="en-GB" altLang="de-DE" smtClean="0"/>
              <a:t>nominations by German universities or joint applications by universities and non-university research institutions</a:t>
            </a:r>
          </a:p>
          <a:p>
            <a:pPr lvl="2" eaLnBrk="1" hangingPunct="1"/>
            <a:r>
              <a:rPr lang="en-GB" altLang="de-DE" smtClean="0"/>
              <a:t>requirement: strategic plan by the university to integrate the award winner into long-term research and development</a:t>
            </a:r>
            <a:r>
              <a:rPr lang="de-DE" altLang="de-DE" smtClean="0"/>
              <a:t> </a:t>
            </a:r>
          </a:p>
        </p:txBody>
      </p:sp>
      <p:grpSp>
        <p:nvGrpSpPr>
          <p:cNvPr id="33796" name="Group 7"/>
          <p:cNvGrpSpPr>
            <a:grpSpLocks/>
          </p:cNvGrpSpPr>
          <p:nvPr/>
        </p:nvGrpSpPr>
        <p:grpSpPr bwMode="auto">
          <a:xfrm>
            <a:off x="1827213" y="4483100"/>
            <a:ext cx="7316787" cy="2378075"/>
            <a:chOff x="1151" y="2824"/>
            <a:chExt cx="4609" cy="1498"/>
          </a:xfrm>
        </p:grpSpPr>
        <p:pic>
          <p:nvPicPr>
            <p:cNvPr id="33797" name="Picture 8" descr="ballk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descr="ahp_für Foli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 y="2917"/>
              <a:ext cx="4609" cy="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DE" dirty="0" smtClean="0"/>
              <a:t>New: Alexander </a:t>
            </a:r>
            <a:r>
              <a:rPr lang="de-DE" dirty="0"/>
              <a:t>von Humboldt </a:t>
            </a:r>
            <a:r>
              <a:rPr lang="de-DE" dirty="0" err="1"/>
              <a:t>Professorships</a:t>
            </a:r>
            <a:r>
              <a:rPr lang="de-DE" dirty="0"/>
              <a:t> </a:t>
            </a:r>
            <a:r>
              <a:rPr lang="de-DE" dirty="0" err="1"/>
              <a:t>for</a:t>
            </a:r>
            <a:r>
              <a:rPr lang="de-DE" dirty="0"/>
              <a:t> </a:t>
            </a:r>
            <a:r>
              <a:rPr lang="de-DE" dirty="0" err="1"/>
              <a:t>Artificial</a:t>
            </a:r>
            <a:r>
              <a:rPr lang="de-DE" dirty="0"/>
              <a:t> </a:t>
            </a:r>
            <a:r>
              <a:rPr lang="de-DE" dirty="0" err="1"/>
              <a:t>Intelligence</a:t>
            </a:r>
            <a:endParaRPr lang="de-DE" dirty="0"/>
          </a:p>
        </p:txBody>
      </p:sp>
      <p:sp>
        <p:nvSpPr>
          <p:cNvPr id="22531" name="Rectangle 3"/>
          <p:cNvSpPr>
            <a:spLocks noGrp="1" noChangeArrowheads="1"/>
          </p:cNvSpPr>
          <p:nvPr>
            <p:ph type="body" idx="1"/>
          </p:nvPr>
        </p:nvSpPr>
        <p:spPr/>
        <p:txBody>
          <a:bodyPr/>
          <a:lstStyle/>
          <a:p>
            <a:pPr lvl="2"/>
            <a:r>
              <a:rPr lang="en-GB" altLang="de-DE" dirty="0">
                <a:solidFill>
                  <a:srgbClr val="292929"/>
                </a:solidFill>
              </a:rPr>
              <a:t>award to recruit world-leading researchers from </a:t>
            </a:r>
            <a:r>
              <a:rPr lang="en-GB" altLang="de-DE" dirty="0" smtClean="0">
                <a:solidFill>
                  <a:srgbClr val="292929"/>
                </a:solidFill>
              </a:rPr>
              <a:t>abroad</a:t>
            </a:r>
            <a:endParaRPr lang="en-US" dirty="0" smtClean="0"/>
          </a:p>
          <a:p>
            <a:pPr lvl="2"/>
            <a:r>
              <a:rPr lang="en-US" dirty="0" smtClean="0"/>
              <a:t>up to 30 new Humboldt Professorships for AI are to be filled in the years up to 2024</a:t>
            </a:r>
          </a:p>
          <a:p>
            <a:pPr lvl="2"/>
            <a:r>
              <a:rPr lang="en-GB" dirty="0" smtClean="0"/>
              <a:t>Researchers </a:t>
            </a:r>
            <a:r>
              <a:rPr lang="en-GB" dirty="0"/>
              <a:t>from all disciplines who focus on the investigation and use of AI as well as its societal impacts are eligible to be </a:t>
            </a:r>
            <a:r>
              <a:rPr lang="en-GB" dirty="0" smtClean="0"/>
              <a:t>nominated</a:t>
            </a:r>
          </a:p>
          <a:p>
            <a:pPr lvl="2"/>
            <a:r>
              <a:rPr lang="en-GB" altLang="de-DE" dirty="0">
                <a:solidFill>
                  <a:srgbClr val="292929"/>
                </a:solidFill>
              </a:rPr>
              <a:t>funds: €3.5 or €5 million </a:t>
            </a:r>
            <a:r>
              <a:rPr lang="en-GB" altLang="de-DE" dirty="0"/>
              <a:t>for 5 years</a:t>
            </a:r>
            <a:endParaRPr lang="de-DE" dirty="0"/>
          </a:p>
          <a:p>
            <a:pPr marL="3175" lvl="2" indent="0">
              <a:buNone/>
            </a:pPr>
            <a:endParaRPr lang="de-DE" altLang="de-DE" dirty="0"/>
          </a:p>
        </p:txBody>
      </p:sp>
      <p:pic>
        <p:nvPicPr>
          <p:cNvPr id="5" name="Picture 3" descr="ballk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7214" y="4483100"/>
            <a:ext cx="7316786" cy="13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nh\Desktop\Internet\AI Folie.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25408" y="4631386"/>
            <a:ext cx="7315200" cy="222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60164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de-DE" smtClean="0"/>
              <a:t>Research awards</a:t>
            </a:r>
          </a:p>
        </p:txBody>
      </p:sp>
      <p:sp>
        <p:nvSpPr>
          <p:cNvPr id="35843" name="Rectangle 3"/>
          <p:cNvSpPr>
            <a:spLocks noGrp="1" noChangeArrowheads="1"/>
          </p:cNvSpPr>
          <p:nvPr>
            <p:ph type="body" idx="1"/>
          </p:nvPr>
        </p:nvSpPr>
        <p:spPr/>
        <p:txBody>
          <a:bodyPr/>
          <a:lstStyle/>
          <a:p>
            <a:pPr lvl="1" indent="0" eaLnBrk="1" hangingPunct="1">
              <a:lnSpc>
                <a:spcPct val="90000"/>
              </a:lnSpc>
            </a:pPr>
            <a:r>
              <a:rPr lang="en-GB" altLang="de-DE" dirty="0" smtClean="0"/>
              <a:t>Georg Forster Research Award</a:t>
            </a:r>
          </a:p>
          <a:p>
            <a:pPr lvl="2" eaLnBrk="1" hangingPunct="1">
              <a:lnSpc>
                <a:spcPct val="90000"/>
              </a:lnSpc>
            </a:pPr>
            <a:r>
              <a:rPr lang="en-GB" altLang="de-DE" dirty="0" smtClean="0"/>
              <a:t>for internationally renowned academics from developing and threshold countries</a:t>
            </a:r>
          </a:p>
          <a:p>
            <a:pPr lvl="2" eaLnBrk="1" hangingPunct="1">
              <a:lnSpc>
                <a:spcPct val="90000"/>
              </a:lnSpc>
            </a:pPr>
            <a:r>
              <a:rPr lang="en-GB" altLang="de-DE" dirty="0" smtClean="0"/>
              <a:t>€60,000; </a:t>
            </a:r>
            <a:r>
              <a:rPr lang="en-US" altLang="de-DE" dirty="0" smtClean="0"/>
              <a:t>additional funding of up to €25,000 to support the collaboration</a:t>
            </a:r>
            <a:endParaRPr lang="en-GB" altLang="de-DE" dirty="0" smtClean="0"/>
          </a:p>
          <a:p>
            <a:pPr lvl="2" eaLnBrk="1" hangingPunct="1">
              <a:lnSpc>
                <a:spcPct val="90000"/>
              </a:lnSpc>
            </a:pPr>
            <a:r>
              <a:rPr lang="en-GB" altLang="de-DE" dirty="0" smtClean="0"/>
              <a:t>research stay in Germany</a:t>
            </a:r>
          </a:p>
          <a:p>
            <a:pPr lvl="2" eaLnBrk="1" hangingPunct="1">
              <a:lnSpc>
                <a:spcPct val="90000"/>
              </a:lnSpc>
            </a:pPr>
            <a:r>
              <a:rPr lang="en-GB" altLang="de-DE" dirty="0" smtClean="0"/>
              <a:t>nomination</a:t>
            </a:r>
          </a:p>
        </p:txBody>
      </p:sp>
      <p:grpSp>
        <p:nvGrpSpPr>
          <p:cNvPr id="7" name="Gruppieren 6"/>
          <p:cNvGrpSpPr/>
          <p:nvPr/>
        </p:nvGrpSpPr>
        <p:grpSpPr>
          <a:xfrm>
            <a:off x="1827213" y="4483100"/>
            <a:ext cx="7327900" cy="2376488"/>
            <a:chOff x="1827213" y="4483100"/>
            <a:chExt cx="7327900" cy="2376488"/>
          </a:xfrm>
        </p:grpSpPr>
        <p:pic>
          <p:nvPicPr>
            <p:cNvPr id="8" name="Picture 3" descr="ball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7213" y="4483100"/>
              <a:ext cx="7317234" cy="13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31527" y="4628278"/>
              <a:ext cx="7323586" cy="223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Grp="1" noChangeArrowheads="1"/>
          </p:cNvSpPr>
          <p:nvPr>
            <p:ph type="ctrTitle"/>
          </p:nvPr>
        </p:nvSpPr>
        <p:spPr/>
        <p:txBody>
          <a:bodyPr/>
          <a:lstStyle/>
          <a:p>
            <a:pPr eaLnBrk="1" hangingPunct="1"/>
            <a:r>
              <a:rPr lang="en-GB" altLang="de-DE" smtClean="0"/>
              <a:t>Further Sponsorship Programmes</a:t>
            </a:r>
          </a:p>
        </p:txBody>
      </p:sp>
      <p:sp>
        <p:nvSpPr>
          <p:cNvPr id="36867" name="Rectangle 9"/>
          <p:cNvSpPr>
            <a:spLocks noGrp="1" noChangeArrowheads="1"/>
          </p:cNvSpPr>
          <p:nvPr>
            <p:ph type="subTitle" idx="1"/>
          </p:nvPr>
        </p:nvSpPr>
        <p:spPr/>
        <p:txBody>
          <a:bodyPr/>
          <a:lstStyle/>
          <a:p>
            <a:pPr marL="0" indent="0" eaLnBrk="1" hangingPunct="1"/>
            <a:endParaRPr lang="en-GB" altLang="de-DE" smtClean="0"/>
          </a:p>
        </p:txBody>
      </p:sp>
      <p:grpSp>
        <p:nvGrpSpPr>
          <p:cNvPr id="36868" name="Group 7"/>
          <p:cNvGrpSpPr>
            <a:grpSpLocks/>
          </p:cNvGrpSpPr>
          <p:nvPr/>
        </p:nvGrpSpPr>
        <p:grpSpPr bwMode="auto">
          <a:xfrm>
            <a:off x="1838325" y="4483100"/>
            <a:ext cx="7316788" cy="2374900"/>
            <a:chOff x="1151" y="2824"/>
            <a:chExt cx="4609" cy="1496"/>
          </a:xfrm>
        </p:grpSpPr>
        <p:pic>
          <p:nvPicPr>
            <p:cNvPr id="36869" name="Picture 8" descr="Maßb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ballke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Grp="1" noChangeArrowheads="1"/>
          </p:cNvSpPr>
          <p:nvPr>
            <p:ph type="title" idx="4294967295"/>
          </p:nvPr>
        </p:nvSpPr>
        <p:spPr/>
        <p:txBody>
          <a:bodyPr/>
          <a:lstStyle/>
          <a:p>
            <a:pPr eaLnBrk="1" hangingPunct="1"/>
            <a:r>
              <a:rPr lang="en-GB" altLang="de-DE" smtClean="0"/>
              <a:t>German Chancellor Fellowships</a:t>
            </a:r>
          </a:p>
        </p:txBody>
      </p:sp>
      <p:sp>
        <p:nvSpPr>
          <p:cNvPr id="37891" name="Rectangle 9"/>
          <p:cNvSpPr>
            <a:spLocks noGrp="1" noChangeArrowheads="1"/>
          </p:cNvSpPr>
          <p:nvPr>
            <p:ph type="body" idx="4294967295"/>
          </p:nvPr>
        </p:nvSpPr>
        <p:spPr/>
        <p:txBody>
          <a:bodyPr/>
          <a:lstStyle/>
          <a:p>
            <a:pPr marL="0" indent="0" eaLnBrk="1" hangingPunct="1"/>
            <a:r>
              <a:rPr lang="en-GB" altLang="de-DE" dirty="0" smtClean="0"/>
              <a:t>for outstanding prospective leaders from </a:t>
            </a:r>
            <a:r>
              <a:rPr lang="en-GB" altLang="de-DE" dirty="0" smtClean="0">
                <a:solidFill>
                  <a:schemeClr val="tx2"/>
                </a:solidFill>
              </a:rPr>
              <a:t>Brazil</a:t>
            </a:r>
            <a:r>
              <a:rPr lang="en-GB" altLang="de-DE" dirty="0" smtClean="0"/>
              <a:t>, </a:t>
            </a:r>
            <a:r>
              <a:rPr lang="en-GB" altLang="de-DE" dirty="0" smtClean="0">
                <a:solidFill>
                  <a:schemeClr val="tx2"/>
                </a:solidFill>
              </a:rPr>
              <a:t>China</a:t>
            </a:r>
            <a:r>
              <a:rPr lang="en-GB" altLang="de-DE" dirty="0" smtClean="0"/>
              <a:t>, </a:t>
            </a:r>
            <a:r>
              <a:rPr lang="en-GB" altLang="de-DE" dirty="0" smtClean="0">
                <a:solidFill>
                  <a:schemeClr val="tx2"/>
                </a:solidFill>
              </a:rPr>
              <a:t>India</a:t>
            </a:r>
            <a:r>
              <a:rPr lang="en-GB" altLang="de-DE" dirty="0" smtClean="0"/>
              <a:t>, </a:t>
            </a:r>
            <a:r>
              <a:rPr lang="en-GB" altLang="de-DE" dirty="0" smtClean="0">
                <a:solidFill>
                  <a:schemeClr val="tx2"/>
                </a:solidFill>
              </a:rPr>
              <a:t>the Russian Federation</a:t>
            </a:r>
            <a:r>
              <a:rPr lang="en-GB" altLang="de-DE" dirty="0" smtClean="0"/>
              <a:t>,</a:t>
            </a:r>
            <a:r>
              <a:rPr lang="en-GB" altLang="de-DE" dirty="0" smtClean="0">
                <a:solidFill>
                  <a:schemeClr val="tx2"/>
                </a:solidFill>
              </a:rPr>
              <a:t> South Africa </a:t>
            </a:r>
            <a:r>
              <a:rPr lang="en-GB" altLang="de-DE" dirty="0" smtClean="0"/>
              <a:t>and </a:t>
            </a:r>
            <a:r>
              <a:rPr lang="en-GB" altLang="de-DE" dirty="0" smtClean="0">
                <a:solidFill>
                  <a:schemeClr val="tx2"/>
                </a:solidFill>
              </a:rPr>
              <a:t>the</a:t>
            </a:r>
            <a:r>
              <a:rPr lang="en-GB" altLang="de-DE" dirty="0" smtClean="0"/>
              <a:t> </a:t>
            </a:r>
            <a:r>
              <a:rPr lang="en-GB" altLang="de-DE" dirty="0" smtClean="0">
                <a:solidFill>
                  <a:schemeClr val="tx2"/>
                </a:solidFill>
              </a:rPr>
              <a:t>USA</a:t>
            </a:r>
            <a:endParaRPr lang="en-GB" altLang="de-DE" dirty="0" smtClean="0"/>
          </a:p>
          <a:p>
            <a:pPr lvl="2" eaLnBrk="1" hangingPunct="1"/>
            <a:r>
              <a:rPr lang="en-US" altLang="de-DE" dirty="0" smtClean="0"/>
              <a:t>from a broad range of areas such as politics and public policy, law, media, business, the non-governmental sector, and the arts</a:t>
            </a:r>
          </a:p>
          <a:p>
            <a:pPr lvl="2" eaLnBrk="1" hangingPunct="1"/>
            <a:r>
              <a:rPr lang="en-GB" altLang="de-DE" dirty="0" smtClean="0"/>
              <a:t>with an independent project in Germany that has been agreed with the host.</a:t>
            </a:r>
          </a:p>
          <a:p>
            <a:pPr lvl="2" eaLnBrk="1" hangingPunct="1"/>
            <a:r>
              <a:rPr lang="en-GB" altLang="de-DE" dirty="0" smtClean="0"/>
              <a:t>intermediaries between their home countries and Germany</a:t>
            </a:r>
          </a:p>
        </p:txBody>
      </p:sp>
      <p:sp>
        <p:nvSpPr>
          <p:cNvPr id="37892" name="Text Box 4"/>
          <p:cNvSpPr txBox="1">
            <a:spLocks noChangeArrowheads="1"/>
          </p:cNvSpPr>
          <p:nvPr/>
        </p:nvSpPr>
        <p:spPr bwMode="auto">
          <a:xfrm>
            <a:off x="1744663" y="1431925"/>
            <a:ext cx="18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0"/>
              </a:spcBef>
              <a:buClrTx/>
            </a:pPr>
            <a:endParaRPr lang="en-US" altLang="de-DE" sz="2400"/>
          </a:p>
        </p:txBody>
      </p:sp>
      <p:grpSp>
        <p:nvGrpSpPr>
          <p:cNvPr id="12" name="Gruppieren 11"/>
          <p:cNvGrpSpPr/>
          <p:nvPr/>
        </p:nvGrpSpPr>
        <p:grpSpPr>
          <a:xfrm>
            <a:off x="1826924" y="4483100"/>
            <a:ext cx="7412174" cy="2402809"/>
            <a:chOff x="1826924" y="4483100"/>
            <a:chExt cx="7412174" cy="2402809"/>
          </a:xfrm>
        </p:grpSpPr>
        <p:pic>
          <p:nvPicPr>
            <p:cNvPr id="13" name="Picture 4" descr="ball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7213" y="4483100"/>
              <a:ext cx="7334250" cy="13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nh\Desktop\Internet\mail_57083_4326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924" y="4627376"/>
              <a:ext cx="7412174" cy="225853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idx="4294967295"/>
          </p:nvPr>
        </p:nvSpPr>
        <p:spPr/>
        <p:txBody>
          <a:bodyPr/>
          <a:lstStyle/>
          <a:p>
            <a:pPr eaLnBrk="1" hangingPunct="1"/>
            <a:r>
              <a:rPr lang="en-GB" altLang="de-DE" smtClean="0"/>
              <a:t>German Chancellor Fellowships</a:t>
            </a:r>
          </a:p>
        </p:txBody>
      </p:sp>
      <p:sp>
        <p:nvSpPr>
          <p:cNvPr id="38915" name="Rectangle 8"/>
          <p:cNvSpPr>
            <a:spLocks noGrp="1" noChangeArrowheads="1"/>
          </p:cNvSpPr>
          <p:nvPr>
            <p:ph type="body" idx="4294967295"/>
          </p:nvPr>
        </p:nvSpPr>
        <p:spPr/>
        <p:txBody>
          <a:bodyPr/>
          <a:lstStyle/>
          <a:p>
            <a:pPr lvl="1" indent="0" eaLnBrk="1" hangingPunct="1"/>
            <a:r>
              <a:rPr lang="en-GB" altLang="de-DE" sz="1600" smtClean="0"/>
              <a:t>Application requirements</a:t>
            </a:r>
          </a:p>
          <a:p>
            <a:pPr lvl="2" eaLnBrk="1" hangingPunct="1"/>
            <a:r>
              <a:rPr lang="en-GB" altLang="de-DE" sz="1600" smtClean="0"/>
              <a:t>Bachelor's or equivalent academic degree</a:t>
            </a:r>
          </a:p>
          <a:p>
            <a:pPr lvl="2" eaLnBrk="1" hangingPunct="1"/>
            <a:r>
              <a:rPr lang="en-GB" altLang="de-DE" sz="1600" smtClean="0"/>
              <a:t>leadership potential</a:t>
            </a:r>
          </a:p>
          <a:p>
            <a:pPr marL="0" indent="0" eaLnBrk="1" hangingPunct="1"/>
            <a:endParaRPr lang="en-GB" altLang="de-DE" sz="1600" smtClean="0"/>
          </a:p>
          <a:p>
            <a:pPr lvl="1" indent="0" eaLnBrk="1" hangingPunct="1"/>
            <a:r>
              <a:rPr lang="en-GB" altLang="de-DE" sz="1600" smtClean="0"/>
              <a:t>Benefits provided</a:t>
            </a:r>
          </a:p>
          <a:p>
            <a:pPr lvl="2" eaLnBrk="1" hangingPunct="1"/>
            <a:r>
              <a:rPr lang="en-GB" altLang="de-DE" sz="1600" smtClean="0"/>
              <a:t>12-month fellowship in Germany, extension of up to 3 months possible </a:t>
            </a:r>
          </a:p>
          <a:p>
            <a:pPr lvl="2" eaLnBrk="1" hangingPunct="1"/>
            <a:r>
              <a:rPr lang="en-GB" altLang="de-DE" sz="1600" smtClean="0"/>
              <a:t>language course, introductory seminar, study trip, reception at the Federal Chancellery</a:t>
            </a:r>
          </a:p>
          <a:p>
            <a:pPr lvl="2" eaLnBrk="1" hangingPunct="1"/>
            <a:r>
              <a:rPr lang="en-GB" altLang="de-DE" sz="1600" smtClean="0"/>
              <a:t>travel lump sum, family allowances</a:t>
            </a:r>
          </a:p>
        </p:txBody>
      </p:sp>
      <p:grpSp>
        <p:nvGrpSpPr>
          <p:cNvPr id="7" name="Gruppieren 6"/>
          <p:cNvGrpSpPr/>
          <p:nvPr/>
        </p:nvGrpSpPr>
        <p:grpSpPr>
          <a:xfrm>
            <a:off x="1826748" y="4483100"/>
            <a:ext cx="7324726" cy="2373392"/>
            <a:chOff x="1826748" y="4483100"/>
            <a:chExt cx="7324726" cy="2373392"/>
          </a:xfrm>
        </p:grpSpPr>
        <p:pic>
          <p:nvPicPr>
            <p:cNvPr id="8" name="Picture 3" descr="ball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7213" y="4483100"/>
              <a:ext cx="7316336" cy="13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nh\Desktop\Bilder Vortrag\Brandb To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6748" y="4627642"/>
              <a:ext cx="7324726" cy="22288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e-DE" altLang="de-DE" dirty="0" smtClean="0"/>
              <a:t>Frontiers of Research </a:t>
            </a:r>
            <a:r>
              <a:rPr lang="de-DE" altLang="de-DE" dirty="0" err="1" smtClean="0"/>
              <a:t>Symposia</a:t>
            </a:r>
            <a:r>
              <a:rPr lang="de-DE" altLang="de-DE" dirty="0" smtClean="0"/>
              <a:t> </a:t>
            </a:r>
          </a:p>
        </p:txBody>
      </p:sp>
      <p:grpSp>
        <p:nvGrpSpPr>
          <p:cNvPr id="2" name="Gruppieren 1"/>
          <p:cNvGrpSpPr/>
          <p:nvPr/>
        </p:nvGrpSpPr>
        <p:grpSpPr>
          <a:xfrm>
            <a:off x="1826748" y="4483100"/>
            <a:ext cx="7324725" cy="2381264"/>
            <a:chOff x="1826748" y="4483100"/>
            <a:chExt cx="7324725" cy="2381264"/>
          </a:xfrm>
        </p:grpSpPr>
        <p:pic>
          <p:nvPicPr>
            <p:cNvPr id="39941" name="Picture 3" descr="ball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7213" y="4483100"/>
              <a:ext cx="7316475" cy="13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C:\Users\nh\Desktop\Bilder Vortrag\Bleistif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6748" y="4635514"/>
              <a:ext cx="7324725" cy="222885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8"/>
          <p:cNvSpPr>
            <a:spLocks noGrp="1" noChangeArrowheads="1"/>
          </p:cNvSpPr>
          <p:nvPr>
            <p:ph idx="1"/>
          </p:nvPr>
        </p:nvSpPr>
        <p:spPr/>
        <p:txBody>
          <a:bodyPr/>
          <a:lstStyle/>
          <a:p>
            <a:pPr marL="0" indent="0" eaLnBrk="1" hangingPunct="1">
              <a:lnSpc>
                <a:spcPct val="90000"/>
              </a:lnSpc>
              <a:spcBef>
                <a:spcPct val="0"/>
              </a:spcBef>
              <a:spcAft>
                <a:spcPts val="1000"/>
              </a:spcAft>
            </a:pPr>
            <a:r>
              <a:rPr lang="en-GB" altLang="de-DE" sz="1600" dirty="0" smtClean="0"/>
              <a:t>Bilateral and trilateral interdisciplinary conferences for outstanding young researchers* from the USA, Japan, United Kingdom, China, India, Israel, Turkey and Brazil.  </a:t>
            </a:r>
          </a:p>
          <a:p>
            <a:pPr lvl="1" indent="0" eaLnBrk="1" hangingPunct="1">
              <a:lnSpc>
                <a:spcPct val="90000"/>
              </a:lnSpc>
            </a:pPr>
            <a:r>
              <a:rPr lang="en-GB" altLang="de-DE" sz="1600" dirty="0" smtClean="0"/>
              <a:t>Format</a:t>
            </a:r>
          </a:p>
          <a:p>
            <a:pPr lvl="2" eaLnBrk="1" hangingPunct="1">
              <a:lnSpc>
                <a:spcPct val="90000"/>
              </a:lnSpc>
            </a:pPr>
            <a:r>
              <a:rPr lang="en-GB" altLang="de-DE" sz="1600" dirty="0" smtClean="0"/>
              <a:t>3 ½ -days conferences in the areas of natural sciences, engineering and the humanities</a:t>
            </a:r>
          </a:p>
          <a:p>
            <a:pPr lvl="2" eaLnBrk="1" hangingPunct="1">
              <a:lnSpc>
                <a:spcPct val="90000"/>
              </a:lnSpc>
            </a:pPr>
            <a:r>
              <a:rPr lang="en-GB" altLang="de-DE" sz="1600" dirty="0" smtClean="0"/>
              <a:t>in cooperation with foreign partner organisations</a:t>
            </a:r>
          </a:p>
          <a:p>
            <a:pPr lvl="2" eaLnBrk="1" hangingPunct="1">
              <a:lnSpc>
                <a:spcPct val="90000"/>
              </a:lnSpc>
              <a:spcAft>
                <a:spcPts val="1000"/>
              </a:spcAft>
            </a:pPr>
            <a:r>
              <a:rPr lang="en-GB" altLang="de-DE" sz="1600" dirty="0" smtClean="0"/>
              <a:t>alternating (bi)annually between Germany and the partner country</a:t>
            </a:r>
          </a:p>
          <a:p>
            <a:pPr marL="0" indent="0" eaLnBrk="1" hangingPunct="1">
              <a:lnSpc>
                <a:spcPct val="90000"/>
              </a:lnSpc>
            </a:pPr>
            <a:endParaRPr lang="en-GB" altLang="de-DE" sz="1400" dirty="0" smtClean="0"/>
          </a:p>
          <a:p>
            <a:pPr marL="0" indent="0" eaLnBrk="1" hangingPunct="1">
              <a:lnSpc>
                <a:spcPct val="90000"/>
              </a:lnSpc>
            </a:pPr>
            <a:r>
              <a:rPr lang="en-GB" altLang="de-DE" sz="1400" dirty="0" smtClean="0"/>
              <a:t>* up to 15 years post-PhD-experience, self-nomination is not possible</a:t>
            </a:r>
          </a:p>
        </p:txBody>
      </p:sp>
    </p:spTree>
    <p:extLst>
      <p:ext uri="{BB962C8B-B14F-4D97-AF65-F5344CB8AC3E}">
        <p14:creationId xmlns:p14="http://schemas.microsoft.com/office/powerpoint/2010/main" val="331933706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ctrTitle"/>
          </p:nvPr>
        </p:nvSpPr>
        <p:spPr/>
        <p:txBody>
          <a:bodyPr/>
          <a:lstStyle/>
          <a:p>
            <a:pPr eaLnBrk="1" hangingPunct="1"/>
            <a:r>
              <a:rPr lang="de-DE" altLang="de-DE" dirty="0"/>
              <a:t>Humboldt Life on </a:t>
            </a:r>
            <a:r>
              <a:rPr lang="de-DE" altLang="de-DE" dirty="0" err="1"/>
              <a:t>the</a:t>
            </a:r>
            <a:r>
              <a:rPr lang="de-DE" altLang="de-DE" dirty="0"/>
              <a:t> </a:t>
            </a:r>
            <a:r>
              <a:rPr lang="de-DE" altLang="de-DE" dirty="0" err="1"/>
              <a:t>Alumniportal</a:t>
            </a:r>
            <a:r>
              <a:rPr lang="de-DE" altLang="de-DE" dirty="0"/>
              <a:t> Deutschland</a:t>
            </a:r>
            <a:endParaRPr lang="en-GB" altLang="de-DE" dirty="0" smtClean="0"/>
          </a:p>
        </p:txBody>
      </p:sp>
      <p:sp>
        <p:nvSpPr>
          <p:cNvPr id="40963" name="Rectangle 9"/>
          <p:cNvSpPr>
            <a:spLocks noGrp="1" noChangeArrowheads="1"/>
          </p:cNvSpPr>
          <p:nvPr>
            <p:ph type="subTitle" idx="1"/>
          </p:nvPr>
        </p:nvSpPr>
        <p:spPr/>
        <p:txBody>
          <a:bodyPr/>
          <a:lstStyle/>
          <a:p>
            <a:pPr marL="0" indent="0" eaLnBrk="1" hangingPunct="1"/>
            <a:endParaRPr lang="en-GB" altLang="de-DE" smtClean="0"/>
          </a:p>
        </p:txBody>
      </p:sp>
      <p:grpSp>
        <p:nvGrpSpPr>
          <p:cNvPr id="40964" name="Group 2"/>
          <p:cNvGrpSpPr>
            <a:grpSpLocks/>
          </p:cNvGrpSpPr>
          <p:nvPr/>
        </p:nvGrpSpPr>
        <p:grpSpPr bwMode="auto">
          <a:xfrm>
            <a:off x="1833563" y="4483100"/>
            <a:ext cx="7323137" cy="2374900"/>
            <a:chOff x="1147" y="2824"/>
            <a:chExt cx="4613" cy="1496"/>
          </a:xfrm>
        </p:grpSpPr>
        <p:pic>
          <p:nvPicPr>
            <p:cNvPr id="40965" name="Picture 3" descr="Plat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7"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ballke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35150" y="0"/>
            <a:ext cx="7308850" cy="1125538"/>
          </a:xfrm>
        </p:spPr>
        <p:txBody>
          <a:bodyPr/>
          <a:lstStyle/>
          <a:p>
            <a:pPr>
              <a:defRPr/>
            </a:pPr>
            <a:r>
              <a:rPr lang="de-DE" altLang="de-DE" sz="1800" dirty="0" smtClean="0">
                <a:latin typeface="+mn-lt"/>
              </a:rPr>
              <a:t>Humboldt Life on </a:t>
            </a:r>
            <a:r>
              <a:rPr lang="de-DE" altLang="de-DE" sz="1800" dirty="0" err="1" smtClean="0">
                <a:latin typeface="+mn-lt"/>
              </a:rPr>
              <a:t>the</a:t>
            </a:r>
            <a:r>
              <a:rPr lang="de-DE" altLang="de-DE" sz="1800" dirty="0" smtClean="0">
                <a:latin typeface="+mn-lt"/>
              </a:rPr>
              <a:t> Alumniportal Deutschland</a:t>
            </a:r>
          </a:p>
        </p:txBody>
      </p:sp>
      <p:sp>
        <p:nvSpPr>
          <p:cNvPr id="22531" name="Rectangle 3"/>
          <p:cNvSpPr>
            <a:spLocks noGrp="1" noChangeArrowheads="1"/>
          </p:cNvSpPr>
          <p:nvPr>
            <p:ph type="body" idx="1"/>
          </p:nvPr>
        </p:nvSpPr>
        <p:spPr/>
        <p:txBody>
          <a:bodyPr/>
          <a:lstStyle/>
          <a:p>
            <a:pPr lvl="2">
              <a:defRPr/>
            </a:pPr>
            <a:r>
              <a:rPr lang="en-US" sz="1400" dirty="0" smtClean="0">
                <a:ea typeface="+mn-ea"/>
              </a:rPr>
              <a:t>digital </a:t>
            </a:r>
            <a:r>
              <a:rPr lang="en-US" sz="1400" dirty="0">
                <a:ea typeface="+mn-ea"/>
              </a:rPr>
              <a:t>platform for the Humboldt family to promote professional and personal </a:t>
            </a:r>
            <a:r>
              <a:rPr lang="en-US" sz="1400" dirty="0" smtClean="0">
                <a:ea typeface="+mn-ea"/>
              </a:rPr>
              <a:t>exchange</a:t>
            </a:r>
          </a:p>
          <a:p>
            <a:pPr lvl="2">
              <a:defRPr/>
            </a:pPr>
            <a:r>
              <a:rPr lang="de-DE" sz="1400" dirty="0" err="1">
                <a:ea typeface="+mn-ea"/>
              </a:rPr>
              <a:t>m</a:t>
            </a:r>
            <a:r>
              <a:rPr lang="de-DE" sz="1400" dirty="0" err="1" smtClean="0">
                <a:ea typeface="+mn-ea"/>
              </a:rPr>
              <a:t>embers</a:t>
            </a:r>
            <a:r>
              <a:rPr lang="de-DE" sz="1400" dirty="0" smtClean="0">
                <a:ea typeface="+mn-ea"/>
              </a:rPr>
              <a:t> </a:t>
            </a:r>
            <a:r>
              <a:rPr lang="de-DE" sz="1400" dirty="0" err="1" smtClean="0">
                <a:ea typeface="+mn-ea"/>
              </a:rPr>
              <a:t>can</a:t>
            </a:r>
            <a:r>
              <a:rPr lang="de-DE" sz="1400" dirty="0" smtClean="0">
                <a:ea typeface="+mn-ea"/>
              </a:rPr>
              <a:t>:</a:t>
            </a:r>
          </a:p>
          <a:p>
            <a:pPr lvl="3">
              <a:defRPr/>
            </a:pPr>
            <a:r>
              <a:rPr lang="en-US" sz="1400" dirty="0" smtClean="0"/>
              <a:t>present </a:t>
            </a:r>
            <a:r>
              <a:rPr lang="en-US" sz="1400" dirty="0"/>
              <a:t>themselves and their main research areas</a:t>
            </a:r>
          </a:p>
          <a:p>
            <a:pPr lvl="3">
              <a:defRPr/>
            </a:pPr>
            <a:r>
              <a:rPr lang="en-US" sz="1400" dirty="0"/>
              <a:t>network and exchange ideas with other </a:t>
            </a:r>
            <a:r>
              <a:rPr lang="en-US" sz="1400" dirty="0" err="1"/>
              <a:t>Humboldtians</a:t>
            </a:r>
            <a:r>
              <a:rPr lang="en-US" sz="1400" dirty="0"/>
              <a:t>, Germany alumni and German universities and funding organizations</a:t>
            </a:r>
          </a:p>
          <a:p>
            <a:pPr lvl="3">
              <a:defRPr/>
            </a:pPr>
            <a:r>
              <a:rPr lang="en-US" sz="1400" dirty="0" smtClean="0"/>
              <a:t>join </a:t>
            </a:r>
            <a:r>
              <a:rPr lang="en-US" sz="1400" dirty="0"/>
              <a:t>groups or found </a:t>
            </a:r>
            <a:r>
              <a:rPr lang="en-US" sz="1400" dirty="0" smtClean="0"/>
              <a:t>new groups, to establish thematic and regional networks</a:t>
            </a:r>
          </a:p>
          <a:p>
            <a:pPr lvl="3">
              <a:defRPr/>
            </a:pPr>
            <a:r>
              <a:rPr lang="en-US" sz="1400" dirty="0" smtClean="0"/>
              <a:t>access and post </a:t>
            </a:r>
            <a:r>
              <a:rPr lang="en-US" sz="1400" dirty="0"/>
              <a:t>exclusive events, job offers and advertisements</a:t>
            </a:r>
          </a:p>
          <a:p>
            <a:pPr lvl="3">
              <a:defRPr/>
            </a:pPr>
            <a:r>
              <a:rPr lang="en-US" sz="1400" dirty="0"/>
              <a:t>use digital learning opportunities</a:t>
            </a:r>
          </a:p>
          <a:p>
            <a:pPr marL="0" lvl="1" indent="-165100">
              <a:defRPr/>
            </a:pPr>
            <a:endParaRPr lang="de-DE" sz="1600" dirty="0" smtClean="0"/>
          </a:p>
          <a:p>
            <a:pPr marL="0" lvl="1" indent="-165100">
              <a:defRPr/>
            </a:pPr>
            <a:r>
              <a:rPr lang="de-DE" sz="1600" dirty="0" err="1" smtClean="0"/>
              <a:t>Become</a:t>
            </a:r>
            <a:r>
              <a:rPr lang="de-DE" sz="1600" dirty="0" smtClean="0"/>
              <a:t> </a:t>
            </a:r>
            <a:r>
              <a:rPr lang="de-DE" sz="1600" dirty="0" smtClean="0"/>
              <a:t>a </a:t>
            </a:r>
            <a:r>
              <a:rPr lang="de-DE" sz="1600" dirty="0" err="1" smtClean="0"/>
              <a:t>member</a:t>
            </a:r>
            <a:r>
              <a:rPr lang="de-DE" sz="1600" dirty="0" smtClean="0"/>
              <a:t> </a:t>
            </a:r>
            <a:r>
              <a:rPr lang="de-DE" sz="1600" dirty="0" err="1" smtClean="0"/>
              <a:t>now</a:t>
            </a:r>
            <a:r>
              <a:rPr lang="de-DE" sz="1600" dirty="0" smtClean="0"/>
              <a:t>: </a:t>
            </a:r>
          </a:p>
          <a:p>
            <a:pPr marL="0" lvl="1" indent="-165100">
              <a:defRPr/>
            </a:pPr>
            <a:r>
              <a:rPr lang="de-DE" sz="1600" dirty="0" smtClean="0"/>
              <a:t>https.//community.alumniportal-deutschland.org</a:t>
            </a:r>
          </a:p>
          <a:p>
            <a:pPr marL="357187" lvl="3" indent="0">
              <a:buFontTx/>
              <a:buNone/>
              <a:defRPr/>
            </a:pPr>
            <a:r>
              <a:rPr lang="de-DE" b="1" dirty="0" smtClean="0">
                <a:solidFill>
                  <a:schemeClr val="tx2"/>
                </a:solidFill>
              </a:rPr>
              <a:t/>
            </a:r>
            <a:br>
              <a:rPr lang="de-DE" b="1" dirty="0" smtClean="0">
                <a:solidFill>
                  <a:schemeClr val="tx2"/>
                </a:solidFill>
              </a:rPr>
            </a:br>
            <a:endParaRPr lang="de-DE" dirty="0">
              <a:ea typeface="+mn-ea"/>
            </a:endParaRPr>
          </a:p>
        </p:txBody>
      </p:sp>
      <p:sp>
        <p:nvSpPr>
          <p:cNvPr id="4101" name="AutoShape 7" descr="data:image/jpg;base64,%20/9j/4AAQSkZJRgABAQEAYABgAAD/2wBDAAUDBAQEAwUEBAQFBQUGBwwIBwcHBw8LCwkMEQ8SEhEPERETFhwXExQaFRERGCEYGh0dHx8fExciJCIeJBweHx7/2wBDAQUFBQcGBw4ICA4eFBEUHh4eHh4eHh4eHh4eHh4eHh4eHh4eHh4eHh4eHh4eHh4eHh4eHh4eHh4eHh4eHh4eHh7/wAARCABNAU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BZ1XTdGsHv9WvreytU+9LNIFUe2T3ryLxN+0d4J0nV1s7O3vtVt1yJbm3QBFPtuIJrwv8Aae8dXvij4kXmgw3DSaZpc4t4LfGFMo4Zzzzz0rQ8KfCOO+8MyTX14xvZkyiY4irgxGNVJ2PQw2BlXVz6e+H3xJ8H+OkI8P6qk1yiB5LaRSkqA+x6/hmuvr4B8WeFNf8AhnLbeKNB1iYz2rhpXQYZOevutfaWl+M7Wf4XW/je8R7W3k05btlZeVyucY+tb4fEwrQ5omGIwtShPkktTyn4ofGrxFL4qvPCvw3tbF5LA7LzU7w5jWTuiL/Fj1rivBvxu+K2jeKorfxdDp+s6UX2zfZ0WKVR/eT1Psa8y03U7aw332oTTQ/aZ5J9sX35CWyOfpil8Q6/pt6lvdwXk8RJyiGL5yQcHPNeb9crOq2vhueusvoKklL4rX3Nv4qfGLxr8Rtbbw3o9ymm2byOYbZJCnnJnCiQ9zjHHrVZPg94qfRXurnULSK5VQYol/vfX+tWPh94Z0+8+Jd1r0sSm3ghD2hJ4MzYyxHbqa9H/tzxMLjUF1DS0jsbSIuu19zOc8AHA6+mKivipOo1F7F4bAR9mpTW/wCR2X7J2ueMrjRdT8M+MUkkm0hkFtcu24yRMOBu74IIrhv2uVuvE3xU8N+EreSUQpbmSbZzt3Ny3t8ua9S/Zqu7nVfDN/q11ZNZmW6MaxMckBQOT+dcf44s2tfirqsmpZNzc2zeTMTz5BbAA9MDiuyrXlHDqTWrOLD4SFTFOCei/E8r8QfBHR57Ff7D1WS3cAhmY7w3ryK9j/ZB8Nar4U0bWtJv7wXEKzo0GzOzBHJGeh/wrzqHS7nSdI1WPQdXSa8uWBjeSUNsyewr6J+Cthd2Pw803+0ZBNfyqWuJcffOSB+gFZ4Gcpz1Z0ZpQhSppqNm2dbd8eU/pIP14qeob0ZtnP8AdG78ualXlR9K9TqeB1FooopjCiiigAooooAKKKKACiiigAooooAr3H7uVJ+33X+h7/59asU2VBJGyN0Iplo5aLa330O1vwpdRdSWkY4Un0FLUV5LHDaySSyLGgU5ZjgD8aYyOCRYrLzG6ct9ck0+1jZVLyf6xzlvb2qC123Ai2MrwxKOVOQzYq7UolIK4j45eMX8C/DTVNft5IFvI49lqJTw0rfdA9TXb1xPxt8FN4++H154fimSC4LpNbu65AkQ5Gaplrc+QvDfwtu/Fsb+KvG2rX8d7qDNcTKfkcbjn5mPeq/ieO8+DN7FrHg7xFfQx3LBWdX3ISOdjYOGB9D6V1WoaOLSHV9O8SeIrhUmufkjMnzBw3KgCqWt+G/C2oeBpdKTUglo0iySXVw/+rcHr/8AWr5ueInCqpOT37H1awVOVFxjFJ23v1Pp34A/EIfEr4d2viB4BDchjDcqB8vmL1I+vB/GvQa8B/Zi8QeBfCPwzbTj4o05Ivt0joHlw2OFzjHcqSPY17pa6jYXVil9bXlvLauAyzLIChH1r6GEuaKZ8tUjyyaLVFQQXlpcEeRdQS56bJA38qnqyAooooA/Nvw48msfE2W7uo5r5Yi08yxHLE5ySfU5r2SL4geI7OdVtPCsg01ADP5qMkqKSFGCeDkkV414IvrXS/GaTRo6XkxOc/cdMcg/jXtVnPrmravb6ZA00FtEokt0Z0MBfr824jOOwr53EN+1ta+h9XgYp0LqVtdTnPFfirWtXvLrTJ/Cshs5y1tjaxfd35HFdh+zD47l8a+HNT+EPiOdP9HsmtrK4A5IXjZ7kdfwrmpNT8Q6d4i8Qx6ldsrxx/abhrfZ5HIwMEHqQBmvIfhbr7WPiK81WxBt9TmvPPs5w2Fi+bJ/MZH4104CSi5Rasupy5rB+5Pmu9bHe6l5Gg69qvhbU/s1za2lyY/PmG3BHQ8Yx1rN1++0p7i1s5NNSGOJCqvFMGEuScH1Oak8ewapZ3kfjWWOfUdP1CQySzBfnL/xZHZh6Hr2zWLpOtHxXqc1rpEOoak1tbPMBLFxbqozyRnH41EcPFzuk7FPFSVPlk1f8zqfh3rDR67qp8tksDMlurkkYZVwT9Miu61w6np2meSLv9/Kd0l0T8pi65YtwABXk/wBi1ZoWl1SF7iwu3aS3kcbkY5+YZ+vY11nxa8O6jqPh6a002S++zsyl4owWREzjn0GSOK5pRvXku7OylW5MPF9ke8fssahcavp+uaqjmTTGnWK0dT8kgQYZwPc5/ACvOv2h9f1C68VTa7pFrcbbOE2dxA6fPsz8xA7V3P7PthqHhrwDa6TdWc9o38aRupi5/iUZ4z3rtPEXgy01W3SVZgkrZDHbkyL/iPWvVnCVSmoQWi79TxqVSMKrqVHrLquh8peE9Ms/FnjHSNL8MxSvM8iuFjuD+7QffZyT0H9a+6tMtI7HTrezjxshjVBjvgda4XwF4B0DwheS32k6dbRXc4xLOE+d/bd6V3cdwDxJhT+lb4eh7Ja7nPjMTKu12RLKu+J19QRTLRt1tGx9Kz/ABdeXWn+GNSvbHYbqG2d4d3TcBx+tedfBnxH4jvZbm11jUBfxSIJrabbz1+YD1xkcVU68YVFBrc85ufOlGDa79EetUVViaSX7l0n02cj8KeYZj1uT+C4ra5VyeioBbt/FcSn6Nig2ynrJKfq5o1C7J6CQOpAqD7JD3Un6mlFrb/88U/KjUNR5miXrIo/Gmm5tx/y2j/76pVghXpGo/Cn7VUdAKNQ1ITdwdnz9OaPtUZ6JKfohpzTwL1kT6A5NN+1KeI45H+i4/nRcV/MDcekMx/4CRR50p6Wz/iQKN9033YVQf7bf4UnlXDD57gL7Kv9aWoXYpkuO1vj6uKqyTyQ3YLGCMSDBy38Qq19ljP+sZ5P95s0S20fkssSKjdVIHQ9qGmJpkP2mdh8gV/92Nv51518fLDXr/wnDLbSMtrBNuuYUODIp6E47D0969PgkEsSuBjI5HoaWRFkjaNxlWBBHsazq0vawcW9yKlGNaPLNuz7aHgH7Pl5rVnrjW9x9qFndOyLDLISoAHDKD0/CvoGvFrKyu/CnxSgt9oNg8vyAZbCv3A7Yr2msMCnGDg+jPRxdOEFBQ2svwCioNQvLXT7OW8vJ0gt4l3O7nAArxHxh8cryO7nt/DOkxzQJwlzPuy59QoB4+tdrZypXOb+PPhfTfCni4eIpJI1g1R2/eToXWJ8ZIA9epFeE67p/wDwmF64s5zYeHLeUpbrs+a5kGN8mOg6jr616dq/jbXNdjhXxSslxPDcmaImEhFHdcHjGK5G+t7qDxD/AGdo+9dKSMyRNJ/Azcnj6gV42Mh7KTlH5fqfQYGft4Rpz1XVfl8jnNY8FaLb6SGgedZowWllbGNuKh8F23iTxSlj4K8PeIrqHTHY3NxHHMwRAOrMAcfQdM0/xhPrkfhdoLm8t3e8uFs4URizszHk+wGRXqvwz8C6j4E1CKHTLeEW8q4vL3zy0lw3+5jAGfesIYiVOm+Z3b2Na2EhUrRUI2S3OR8b+GNT+HSRat4V1jWWEMeLiU3LblkyCXCg4xx0xX01+zH8Tj8Tvh2t/eBV1awlNpehf42ABWQD/aBH4g1434j03xFf3U08rxvpc4Kyyy3RGwf3RHjFYH7GGqL4T+OniLwWZ99lqkRe3Y9C8fP54fH4VvluJlKTpyd+pyZnhIwiqkVbofa9FFFeyeIflpoCyf8ACUaQ0yqiyTeXncTy3Az6V7XB4kfw3FLovijRZby13boJY3Ksp7HI61494EFtrutw21xJFa6kJ4xbccTMXGSe2cZr6c8XeEJ4rZVVPtJ2AbXGSDj37V87jn7yPqcr0g2mfPPxP8aRiyOheH4ZLS3vTuupZGy7j09hXH6FcPaXttLCwRo3Urx0r2vxL8GZLu0vL5mEuofZi0CpwquMkr+NeNto9+tmm2Nt6uU8vZ95h/M8V24aCVJcqPOx9Sc8Q+d+h7D4Rvbq50rVtFvbyZ7a8xI8ZxtPuOPl/Ct/wUbnwjqBl0dIo7R42jniRQBOCP4yRn9awPB19Cuy9baWMSxyBV4yPUV30XkXduJFt+cdh1FezgJQlHllE8/ExktUzofhpfaPpOnTaPqulwDSbptx+zdY3zksB2564r3DSYNFvLGN9KjtZ7MKFBCg5x2avmxbTYSYSUPbBxXS/DnxJd+HdcgXz2ezmkEd0rHI56H61vWwkG3OCszKNeduVvQ9mkhSO6k2KoH90DAFWrC4jEogkIP932puteVBMkkX3JF3ZB4NZtvCZr6dnL7Q21cHGD615rlbVHQkpI6Z15B254pg25xnHrVfT7tpbYCU/vQxVh6n6VnJfmXV/IjVsc544/Tit7pmKi1e5oa8Yz4W1JLmURp5DjcexI4/WvHPAU1zD4z0pLedZlMrEwwcgAg5OOwr034jWGoap4Ul0/TWRLiZlzvOAVByeelcR8DNI1Dwno3iXUtb0qO2vVf9y7MGaSMAkDI6DOK4sRTcqsXslrc9HC140sPO2relvwPZJbeKQ5ZcN/eXg0z/AEmHoROnvw3/ANevKPht8QvE2seI/seqw2stncRvJHJDGQLcqcbTjr+NeoLN5gy95sB9FwPzNa0a8K0eaJ4UKimtmn56ef4otR3ETnaTsburcGlkuIY/vSKKg+y2lwvznz/9584oW2a3/wCPbbj+6w/r1ra7NLyH/alb/VxSSe4HFLvumHywonuzZ/ShbpQdsymFv9rofx6VPT36jWvUzoLyC6lSOPVIHd921YiMnaQGx16ZGfrVr7LETly8h/2m/wAK8FT4W+OtPkl1HTLxhd7b8wwi5VFhMssTKsbDkbwrbsnsK0JPA3xH1S6t7nUdRv7VfP8AMeCHVnXYj3ru6Eq3OIGVR9MCiyHZHsttc6fJfXFhBLC1zbBTNEPvIGGVz9cVJLfWcV/Bp8lxGt1OjvFET8zquNxA9tw/OvBrf4e/E+LUo7y2vWttTksYIZNUN+WAMdvIhWRM/vCWZcMQcdabP8PfiZNIt5FLLB5KTpDBJqZknRX8jeqzbsqJCjHg/LjHGaYz3nT9RsdQj8yyu4Z13OuUbPKsVYfgwI/Cozq+mCNZDfQbGkeMNv43KCWGfUBTn6V5V8Lfh/rfh3xhYavfWDRQ/YruGRRfmT7Oz3c0qAjOHJR1BPPOTVIeBvGc2hXHh5tMjtrYatqN0Z0vFAuIp4ZlQYU7lO90zn0oA9eh1e0v9AbV9ImS9gaNnhkj5V8ZHH4g1hebcWumWesx6vNc3U7R74CylJN3VAoGRjoOfrXH/DLwP4y8O+KrT7bf3K6La2Yjhhjug8QHeNkYk5ByQw9a9Qg0bS4Lw3kVjCk2SQwXoT1IHY1z1qcptWf9dzOcG3oTxfu7l4/4X+dfr3qxUN4p8sSr96M7h9O/6ZqVGDKGHQjNbotdjwr4kfFibQtfvtKtdLt476BvLa8uOcDqCB9DXqnw58QJ4m8F6drW8FpYh5pxgbxw3615b8d/AmlXPi238S3iSyLcxiKSNTgFl6c+4wKzNE8XX2mR3GgabsFgke1lVQFUngqv9T61m5cszo5eaBR/aX+I1+2u2/hPQJLW5hkjy3zZVpc8qx9h2ryW4g8TzYH/AAkMUZx9yGLAB9M1L4/tY7Wd/IhkBEwlhlA+6c//AKwR716lofh2xu9OgkFzOks8SSNsQYyVB44qakrajpwvpc8x03TPGNswaHxBbXMjkDbKgYD86xWL3921zrtxK6mR02WLgNMIyAWQf3csK9E+K0a+F9HdtLE+qatdI0FjZw2hdnk2ksTtGRtGTn2rxHxF4V1bwx8PE8TeL7Oay1PUpFtNEthKUeBRlpJCoOeeB+NcsqbqayOulWVCWhZ8W3UOjXFhrrQtKthfJPFZSyDLRjsxHc17fpWoSa9YWmtWt35+k3kIkBhBZ7ZjyRtBHQ8Gvk+003xFrcCWFnpN/OHlz5jhvmY9OTX0R8HfBnivw34Nlt57x9L1J7hpFjVwwVP9odM5rgxdOMYLXVM9XB1pyqtuLUWvyL1211a2N6t3d/ZdOV90IkJ3uACWYgnjtXH/ALNFxceNP2jNGudK05La20gTXF1OpJ85c4DN6EgAAe1bereHtWuNQx4mupLu3nPlzLAfn8s8EgdAR1r6P/Z68E/DnwT4dkTwO3myXZU3VxcPm4kI+6rA9MegAHWllUIOpKTeos5qTVOMY6p7nqVFFFfQnzB+U39lQtLujuCCDkZBGD+Fdz4e+I/xA0G1S0tvEJurZBhEu183aPbNcOl8pzxhgfzq39pQqM4rznCE1qdEJzg7xdj1L4VeNPFniD416GPEmsG4sZ1lt1hTCxKXGM7Qetet+NfAthNoc39lulvdz3kEyFvuxyBxkgds85r5u+Ht7DYfELw7fRyKph1GJjn03c19f+OblbeztVVRmW6VF45zuFUnyrlWxrFyndyd2eZeNPCFtomlDUbP/j6edXnQH5WyMMQPqBTtDlnFuu2MA7cbj0Fdd4oMN5fXVrIf+PW3VURVzh3z85+mMAerV5jBHNNbvG1zdJPCxQo3ylcHHI9a78GryaMqzaii14r8RWOnRCQyDDtgFTzu7n8Kbon9u31kkrSR2hkyyDaWkAOPmOOM8DjNc3rejwXc9tYyWzyvJKrKm7GXHPH1NdlobJDCvls2Om05BBFelCfNKUe1jkldWdtz2vwt4o/tbTLXTriYNf21jukUA/MASobPTtXVaTvcSt5x5fpivKvh9cKusyspjDvaMio3BPf+tdXp3iJbDWHsrt3hjuUjdXU55IHHtmvCrfupOMj0Ie+rpHZXEKiYsxwrDDHdj5uxrNsVji1WSZrgHcu0opzj34qS2urYO8s8b4xlVOT+J5qhf+JdIsJDHBHGJnP3UTLsaVOvybjklLqauu6stnp5uZ1woVmVW4Jx/KvKtb8Rat4gidPDtneXyFyzGOFvLLYwACcAn8fWtDxpF/wlcMVjqiXNvbLJvKrKUkkH9046Cu/+H2u+FJFtvDei6hbmW0jJMKHqehwe+KxqxlXlacrLou5pHGUcFFWSc3td/kU/hl4T1vTtSOt60bO2aW0WJbO3X7h6kt2zn0zXetax5zHmI+qHFT0V3U6UaceWJxV6sq0uaXoUntnHLRxTj3G1qavkqdpae3PoTx/hV+kIDDDAEe9VymHKVxHKyfLcLIp/vLn9ai8m6i5hEY/2Qxwfw7VO1rHu3Jujb1Q/06Un+lR/3Jl9/lNFhWIft0kQ/wBLtJY+cbl+Zf05/Sp47y2cZWUY9SCKQXUYO2VWiP8AtDg0PbQyfPGdjeq4x+VGoK/RkyyRt911b6GsbX9Pvrm8juLNwNkZQqWwGBIz/IVdaMof31urr/fj4P5U+GOGT5oJ5F9g3+NTOKmuVifvKzMpbXXM+Y9wzSK0u0BsLyPlz6jNEdv4gCR+ZOrMH7HjHqfUY7Vs+Xcr92cMP9tc/wAqA10v3okf6Nis/Yruxci8zN0201ODU1muJfMhaAK/zc7wx5+mDWzVf7SV+/BKv0GRTlurdv8AloAfQ1pCKgrJlRskTVBafu2e3P8AAcr/ALpqYMpHDA/jVLV7q106EajeXEVvBFxJJI2AFNW3bUcmlqU/G2jDXPD1xZqB54G+E+jjpXz1Y6B4hn1WW2tdGuzOW2YMZVUGeMsePrX0ppOp6fq1oLvTbyG6gJwHibIzVupaUtUaQqaaao8q8OfB/TnC3Hipo9QfhhbKP3an3P8AFWff2q2WsXSwosdvEzbFXgKo4AH5V7KTgE15F4tuIxPfjdtDE8/U0pxXLY0pyd7kHgS2+0a99qdAzRxsUYjkE8cfnXlHxr1a01zx3uWKOddLja3t3YZAY4LsPQnA/KvUjrVt4Z8IatqYZRdLAI7cE9XbhT+Gc/hXzzE7TXLtIxZmJYk9SSea87EVNeU+y4ZwMZuWImrpaL16/cKjSq6yKx3j5gfQ16j4G8VR6tqUOn3mn/6T5ZPmh8qcDJyO1ebMuD07VqeG9QXS5L2+480WrRQjvvf5c/hnNcFSmj6bH0I1qe2vQ6rVfFXhlLmaWKG4mlDFcBAASOwOelcnqGuXeoXK3BzaxRnMccTEY9ye5rJjiZjluTT5ztAjXoOSfeojTUdRUMFSoa9fM3f+Eo1z/oL3/wD3+NFc95h/vp+dFa+1fc19lQ/lX3HzwrvuOOTn8acLiRODkexqS5t0EhALDn1pJIn8vLSbxjoy5r0LI/JGWdDuHk1zTo0b5muo1H13V9r+PLof2toNkx/5fyzc9ga+JvA0ayfEHQISMK2owg/99V9beP7iRfHVoo/5YxPKv+91pztGKOmjG9zovDuoWM9/qd5LfWkTyXbeVG8qCQ7QACoPfk4PbmuP8ZW+rWPiaW+dbaCK+AkiCoCucYwzngscZ6966L4WWttf+C4HuraGV5QzFnTcc7jWlq+grfrFpttdNYwRK0rLGmQ5HY5NdVOp7KakZOPNGx5rZ2d3/wAJboTX0weaS9jcBExGig9SR3rtviToDaD4vleFQtjqWZoCo4STA3rn8jXIeFbP/iqtKupriaaZp487m+XqO1e6fEiwt9b8M3djcLseCI3UMy9UZQe3uMj8a6nX9nXcumhnKCdNI8Sspr6XUIjpsskRgkBN1vCIcdQF/i9zzXSa74vmk1Ly4tPtmijRVYN1JUfwnqOnSuC0rxBI1spa2TO3jDYArpvDdra6y1vc3cTBbqY24RHxs9Gz3rmzuFqSqLTVHPToYzFNUsLKz3ettFur2dvuOz0LUzq8O641aaxh37TERliO3v6811/hLXvC/hm9kt5LqKaWbJiIiLzsR1AIGSOleE69rV1p2oz2ke1ijiEydCwHQmrPw70vUvHXxDGm2+tPozWVuGMyQiYyA54wSMVzUKc/q0a0dZPbseviOSGIdGfwrd9dj0f4meMobtXENh9keUMrSLHufbjnd2ziuM8D3K6T8X/C2n2YjujdPujlQkAoY3JJHZhjp71D+0Po2s+FPDciPr638bMI2zZiNypOCNwY16D+yr4H0+PwPa+N7i4kuNY1iDPmMOLaPtGg7dOT3rhpYbEVKydZ6rUWPp5fUpxqQhdrb136+h7rRVO3Fz9mVjcAkZHKdcHHrUUt9JD95Vf9K9vmPI511NGis/T9RN1OYzEFwM53ZrQppp7DUk1dBRRRTGBAIwQCKga1jzmPdEf9g4H5dKnoosJor/6VH3SZfyb/AAqORrd2BmRoJP7x+X/x6rlBAI5GaVhWKym4jAZWW4Tt0Df4VJFcRyNtyVf+6wwaa1rHndHuib1Q4qpeytC6RTKs4cgAkYIpXsJtxNKkZVYYZQR7iqdy0llCZVkLoP4G/wAatxNvjV8Y3AGncpPoRta27f8ALJQfVRivOfj5pn2nwrZqGuGiF6nmIH4xtbk5/wA816ZVLXdNtdX0i5068TfBOhVh3HuPesq9L2lNx7jUKUnarG8eqPJ/ga1j4du7uwurxo3vyJIY34Xgdj64xzXso5FfIXiLUdS8B68ix3f9pqk7xRi4XGweo681bj+LXiwtBfWl29smQPs+/dH19K8vC4z2P7qa2PeocPwqRjHCOyt1ufVl9NHb2cs8pwiISTXgviS8FwLm4b5fNlwg9h/+uoNZ+Mes6n4Luo1062gukwGm3FlbHX5McfnXC33ia7ubO1maGICaHdtHZsnnP9K9GdeFr30IhkeMVV0uXX1RneL9bm1CGC0cuBFnIJ4Yjofyrm7Rj9sZuyRn8yRT76Z/nlkw5Jz6VV0a6+1WJuFjEW6QqQDnpXkTqOpUcj9AwNKGHoww8Nbfi+v4mg8zH/GkEnPUk1A33qePu5ou2ehyvqyQ3mwFQKwPF17MmjXRtrgwSlPlbuDWjL96sbxOqtod0WGcRnH5isr3kjnxS5aUuXezOd/4R/8A6i2o/wDgQ3+NFbHnf7Iorp5p9zxvqeH7fmf/2Q=="/>
          <p:cNvSpPr>
            <a:spLocks noChangeAspect="1" noChangeArrowheads="1"/>
          </p:cNvSpPr>
          <p:nvPr/>
        </p:nvSpPr>
        <p:spPr bwMode="auto">
          <a:xfrm>
            <a:off x="1778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0"/>
              </a:spcBef>
              <a:buClrTx/>
            </a:pPr>
            <a:endParaRPr lang="de-DE" altLang="de-DE"/>
          </a:p>
        </p:txBody>
      </p:sp>
      <p:sp>
        <p:nvSpPr>
          <p:cNvPr id="4102" name="AutoShape 9" descr="data:image/jpg;base64,%20/9j/4AAQSkZJRgABAQEAYABgAAD/2wBDAAUDBAQEAwUEBAQFBQUGBwwIBwcHBw8LCwkMEQ8SEhEPERETFhwXExQaFRERGCEYGh0dHx8fExciJCIeJBweHx7/2wBDAQUFBQcGBw4ICA4eFBEUHh4eHh4eHh4eHh4eHh4eHh4eHh4eHh4eHh4eHh4eHh4eHh4eHh4eHh4eHh4eHh4eHh7/wAARCABNAU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BZ1XTdGsHv9WvreytU+9LNIFUe2T3ryLxN+0d4J0nV1s7O3vtVt1yJbm3QBFPtuIJrwv8Aae8dXvij4kXmgw3DSaZpc4t4LfGFMo4Zzzzz0rQ8KfCOO+8MyTX14xvZkyiY4irgxGNVJ2PQw2BlXVz6e+H3xJ8H+OkI8P6qk1yiB5LaRSkqA+x6/hmuvr4B8WeFNf8AhnLbeKNB1iYz2rhpXQYZOevutfaWl+M7Wf4XW/je8R7W3k05btlZeVyucY+tb4fEwrQ5omGIwtShPkktTyn4ofGrxFL4qvPCvw3tbF5LA7LzU7w5jWTuiL/Fj1rivBvxu+K2jeKorfxdDp+s6UX2zfZ0WKVR/eT1Psa8y03U7aw332oTTQ/aZ5J9sX35CWyOfpil8Q6/pt6lvdwXk8RJyiGL5yQcHPNeb9crOq2vhueusvoKklL4rX3Nv4qfGLxr8Rtbbw3o9ymm2byOYbZJCnnJnCiQ9zjHHrVZPg94qfRXurnULSK5VQYol/vfX+tWPh94Z0+8+Jd1r0sSm3ghD2hJ4MzYyxHbqa9H/tzxMLjUF1DS0jsbSIuu19zOc8AHA6+mKivipOo1F7F4bAR9mpTW/wCR2X7J2ueMrjRdT8M+MUkkm0hkFtcu24yRMOBu74IIrhv2uVuvE3xU8N+EreSUQpbmSbZzt3Ny3t8ua9S/Zqu7nVfDN/q11ZNZmW6MaxMckBQOT+dcf44s2tfirqsmpZNzc2zeTMTz5BbAA9MDiuyrXlHDqTWrOLD4SFTFOCei/E8r8QfBHR57Ff7D1WS3cAhmY7w3ryK9j/ZB8Nar4U0bWtJv7wXEKzo0GzOzBHJGeh/wrzqHS7nSdI1WPQdXSa8uWBjeSUNsyewr6J+Cthd2Pw803+0ZBNfyqWuJcffOSB+gFZ4Gcpz1Z0ZpQhSppqNm2dbd8eU/pIP14qeob0ZtnP8AdG78ualXlR9K9TqeB1FooopjCiiigAooooAKKKKACiiigAooooAr3H7uVJ+33X+h7/59asU2VBJGyN0Iplo5aLa330O1vwpdRdSWkY4Un0FLUV5LHDaySSyLGgU5ZjgD8aYyOCRYrLzG6ct9ck0+1jZVLyf6xzlvb2qC123Ai2MrwxKOVOQzYq7UolIK4j45eMX8C/DTVNft5IFvI49lqJTw0rfdA9TXb1xPxt8FN4++H154fimSC4LpNbu65AkQ5Gaplrc+QvDfwtu/Fsb+KvG2rX8d7qDNcTKfkcbjn5mPeq/ieO8+DN7FrHg7xFfQx3LBWdX3ISOdjYOGB9D6V1WoaOLSHV9O8SeIrhUmufkjMnzBw3KgCqWt+G/C2oeBpdKTUglo0iySXVw/+rcHr/8AWr5ueInCqpOT37H1awVOVFxjFJ23v1Pp34A/EIfEr4d2viB4BDchjDcqB8vmL1I+vB/GvQa8B/Zi8QeBfCPwzbTj4o05Ivt0joHlw2OFzjHcqSPY17pa6jYXVil9bXlvLauAyzLIChH1r6GEuaKZ8tUjyyaLVFQQXlpcEeRdQS56bJA38qnqyAooooA/Nvw48msfE2W7uo5r5Yi08yxHLE5ySfU5r2SL4geI7OdVtPCsg01ADP5qMkqKSFGCeDkkV414IvrXS/GaTRo6XkxOc/cdMcg/jXtVnPrmravb6ZA00FtEokt0Z0MBfr824jOOwr53EN+1ta+h9XgYp0LqVtdTnPFfirWtXvLrTJ/Cshs5y1tjaxfd35HFdh+zD47l8a+HNT+EPiOdP9HsmtrK4A5IXjZ7kdfwrmpNT8Q6d4i8Qx6ldsrxx/abhrfZ5HIwMEHqQBmvIfhbr7WPiK81WxBt9TmvPPs5w2Fi+bJ/MZH4104CSi5Rasupy5rB+5Pmu9bHe6l5Gg69qvhbU/s1za2lyY/PmG3BHQ8Yx1rN1++0p7i1s5NNSGOJCqvFMGEuScH1Oak8ewapZ3kfjWWOfUdP1CQySzBfnL/xZHZh6Hr2zWLpOtHxXqc1rpEOoak1tbPMBLFxbqozyRnH41EcPFzuk7FPFSVPlk1f8zqfh3rDR67qp8tksDMlurkkYZVwT9Miu61w6np2meSLv9/Kd0l0T8pi65YtwABXk/wBi1ZoWl1SF7iwu3aS3kcbkY5+YZ+vY11nxa8O6jqPh6a002S++zsyl4owWREzjn0GSOK5pRvXku7OylW5MPF9ke8fssahcavp+uaqjmTTGnWK0dT8kgQYZwPc5/ACvOv2h9f1C68VTa7pFrcbbOE2dxA6fPsz8xA7V3P7PthqHhrwDa6TdWc9o38aRupi5/iUZ4z3rtPEXgy01W3SVZgkrZDHbkyL/iPWvVnCVSmoQWi79TxqVSMKrqVHrLquh8peE9Ms/FnjHSNL8MxSvM8iuFjuD+7QffZyT0H9a+6tMtI7HTrezjxshjVBjvgda4XwF4B0DwheS32k6dbRXc4xLOE+d/bd6V3cdwDxJhT+lb4eh7Ja7nPjMTKu12RLKu+J19QRTLRt1tGx9Kz/ABdeXWn+GNSvbHYbqG2d4d3TcBx+tedfBnxH4jvZbm11jUBfxSIJrabbz1+YD1xkcVU68YVFBrc85ufOlGDa79EetUVViaSX7l0n02cj8KeYZj1uT+C4ra5VyeioBbt/FcSn6Nig2ynrJKfq5o1C7J6CQOpAqD7JD3Un6mlFrb/88U/KjUNR5miXrIo/Gmm5tx/y2j/76pVghXpGo/Cn7VUdAKNQ1ITdwdnz9OaPtUZ6JKfohpzTwL1kT6A5NN+1KeI45H+i4/nRcV/MDcekMx/4CRR50p6Wz/iQKN9033YVQf7bf4UnlXDD57gL7Kv9aWoXYpkuO1vj6uKqyTyQ3YLGCMSDBy38Qq19ljP+sZ5P95s0S20fkssSKjdVIHQ9qGmJpkP2mdh8gV/92Nv51518fLDXr/wnDLbSMtrBNuuYUODIp6E47D0969PgkEsSuBjI5HoaWRFkjaNxlWBBHsazq0vawcW9yKlGNaPLNuz7aHgH7Pl5rVnrjW9x9qFndOyLDLISoAHDKD0/CvoGvFrKyu/CnxSgt9oNg8vyAZbCv3A7Yr2msMCnGDg+jPRxdOEFBQ2svwCioNQvLXT7OW8vJ0gt4l3O7nAArxHxh8cryO7nt/DOkxzQJwlzPuy59QoB4+tdrZypXOb+PPhfTfCni4eIpJI1g1R2/eToXWJ8ZIA9epFeE67p/wDwmF64s5zYeHLeUpbrs+a5kGN8mOg6jr616dq/jbXNdjhXxSslxPDcmaImEhFHdcHjGK5G+t7qDxD/AGdo+9dKSMyRNJ/Azcnj6gV42Mh7KTlH5fqfQYGft4Rpz1XVfl8jnNY8FaLb6SGgedZowWllbGNuKh8F23iTxSlj4K8PeIrqHTHY3NxHHMwRAOrMAcfQdM0/xhPrkfhdoLm8t3e8uFs4URizszHk+wGRXqvwz8C6j4E1CKHTLeEW8q4vL3zy0lw3+5jAGfesIYiVOm+Z3b2Na2EhUrRUI2S3OR8b+GNT+HSRat4V1jWWEMeLiU3LblkyCXCg4xx0xX01+zH8Tj8Tvh2t/eBV1awlNpehf42ABWQD/aBH4g1434j03xFf3U08rxvpc4Kyyy3RGwf3RHjFYH7GGqL4T+OniLwWZ99lqkRe3Y9C8fP54fH4VvluJlKTpyd+pyZnhIwiqkVbofa9FFFeyeIflpoCyf8ACUaQ0yqiyTeXncTy3Az6V7XB4kfw3FLovijRZby13boJY3Ksp7HI61494EFtrutw21xJFa6kJ4xbccTMXGSe2cZr6c8XeEJ4rZVVPtJ2AbXGSDj37V87jn7yPqcr0g2mfPPxP8aRiyOheH4ZLS3vTuupZGy7j09hXH6FcPaXttLCwRo3Urx0r2vxL8GZLu0vL5mEuofZi0CpwquMkr+NeNto9+tmm2Nt6uU8vZ95h/M8V24aCVJcqPOx9Sc8Q+d+h7D4Rvbq50rVtFvbyZ7a8xI8ZxtPuOPl/Ct/wUbnwjqBl0dIo7R42jniRQBOCP4yRn9awPB19Cuy9baWMSxyBV4yPUV30XkXduJFt+cdh1FezgJQlHllE8/ExktUzofhpfaPpOnTaPqulwDSbptx+zdY3zksB2564r3DSYNFvLGN9KjtZ7MKFBCg5x2avmxbTYSYSUPbBxXS/DnxJd+HdcgXz2ezmkEd0rHI56H61vWwkG3OCszKNeduVvQ9mkhSO6k2KoH90DAFWrC4jEogkIP932puteVBMkkX3JF3ZB4NZtvCZr6dnL7Q21cHGD615rlbVHQkpI6Z15B254pg25xnHrVfT7tpbYCU/vQxVh6n6VnJfmXV/IjVsc544/Tit7pmKi1e5oa8Yz4W1JLmURp5DjcexI4/WvHPAU1zD4z0pLedZlMrEwwcgAg5OOwr034jWGoap4Ul0/TWRLiZlzvOAVByeelcR8DNI1Dwno3iXUtb0qO2vVf9y7MGaSMAkDI6DOK4sRTcqsXslrc9HC140sPO2relvwPZJbeKQ5ZcN/eXg0z/AEmHoROnvw3/ANevKPht8QvE2seI/seqw2stncRvJHJDGQLcqcbTjr+NeoLN5gy95sB9FwPzNa0a8K0eaJ4UKimtmn56ef4otR3ETnaTsburcGlkuIY/vSKKg+y2lwvznz/9584oW2a3/wCPbbj+6w/r1ra7NLyH/alb/VxSSe4HFLvumHywonuzZ/ShbpQdsymFv9rofx6VPT36jWvUzoLyC6lSOPVIHd921YiMnaQGx16ZGfrVr7LETly8h/2m/wAK8FT4W+OtPkl1HTLxhd7b8wwi5VFhMssTKsbDkbwrbsnsK0JPA3xH1S6t7nUdRv7VfP8AMeCHVnXYj3ru6Eq3OIGVR9MCiyHZHsttc6fJfXFhBLC1zbBTNEPvIGGVz9cVJLfWcV/Bp8lxGt1OjvFET8zquNxA9tw/OvBrf4e/E+LUo7y2vWttTksYIZNUN+WAMdvIhWRM/vCWZcMQcdabP8PfiZNIt5FLLB5KTpDBJqZknRX8jeqzbsqJCjHg/LjHGaYz3nT9RsdQj8yyu4Z13OuUbPKsVYfgwI/Cozq+mCNZDfQbGkeMNv43KCWGfUBTn6V5V8Lfh/rfh3xhYavfWDRQ/YruGRRfmT7Oz3c0qAjOHJR1BPPOTVIeBvGc2hXHh5tMjtrYatqN0Z0vFAuIp4ZlQYU7lO90zn0oA9eh1e0v9AbV9ImS9gaNnhkj5V8ZHH4g1hebcWumWesx6vNc3U7R74CylJN3VAoGRjoOfrXH/DLwP4y8O+KrT7bf3K6La2Yjhhjug8QHeNkYk5ByQw9a9Qg0bS4Lw3kVjCk2SQwXoT1IHY1z1qcptWf9dzOcG3oTxfu7l4/4X+dfr3qxUN4p8sSr96M7h9O/6ZqVGDKGHQjNbotdjwr4kfFibQtfvtKtdLt476BvLa8uOcDqCB9DXqnw58QJ4m8F6drW8FpYh5pxgbxw3615b8d/AmlXPi238S3iSyLcxiKSNTgFl6c+4wKzNE8XX2mR3GgabsFgke1lVQFUngqv9T61m5cszo5eaBR/aX+I1+2u2/hPQJLW5hkjy3zZVpc8qx9h2ryW4g8TzYH/AAkMUZx9yGLAB9M1L4/tY7Wd/IhkBEwlhlA+6c//AKwR716lofh2xu9OgkFzOks8SSNsQYyVB44qakrajpwvpc8x03TPGNswaHxBbXMjkDbKgYD86xWL3921zrtxK6mR02WLgNMIyAWQf3csK9E+K0a+F9HdtLE+qatdI0FjZw2hdnk2ksTtGRtGTn2rxHxF4V1bwx8PE8TeL7Oay1PUpFtNEthKUeBRlpJCoOeeB+NcsqbqayOulWVCWhZ8W3UOjXFhrrQtKthfJPFZSyDLRjsxHc17fpWoSa9YWmtWt35+k3kIkBhBZ7ZjyRtBHQ8Gvk+003xFrcCWFnpN/OHlz5jhvmY9OTX0R8HfBnivw34Nlt57x9L1J7hpFjVwwVP9odM5rgxdOMYLXVM9XB1pyqtuLUWvyL1211a2N6t3d/ZdOV90IkJ3uACWYgnjtXH/ALNFxceNP2jNGudK05La20gTXF1OpJ85c4DN6EgAAe1bereHtWuNQx4mupLu3nPlzLAfn8s8EgdAR1r6P/Z68E/DnwT4dkTwO3myXZU3VxcPm4kI+6rA9MegAHWllUIOpKTeos5qTVOMY6p7nqVFFFfQnzB+U39lQtLujuCCDkZBGD+Fdz4e+I/xA0G1S0tvEJurZBhEu183aPbNcOl8pzxhgfzq39pQqM4rznCE1qdEJzg7xdj1L4VeNPFniD416GPEmsG4sZ1lt1hTCxKXGM7Qetet+NfAthNoc39lulvdz3kEyFvuxyBxkgds85r5u+Ht7DYfELw7fRyKph1GJjn03c19f+OblbeztVVRmW6VF45zuFUnyrlWxrFyndyd2eZeNPCFtomlDUbP/j6edXnQH5WyMMQPqBTtDlnFuu2MA7cbj0Fdd4oMN5fXVrIf+PW3VURVzh3z85+mMAerV5jBHNNbvG1zdJPCxQo3ylcHHI9a78GryaMqzaii14r8RWOnRCQyDDtgFTzu7n8Kbon9u31kkrSR2hkyyDaWkAOPmOOM8DjNc3rejwXc9tYyWzyvJKrKm7GXHPH1NdlobJDCvls2Om05BBFelCfNKUe1jkldWdtz2vwt4o/tbTLXTriYNf21jukUA/MASobPTtXVaTvcSt5x5fpivKvh9cKusyspjDvaMio3BPf+tdXp3iJbDWHsrt3hjuUjdXU55IHHtmvCrfupOMj0Ie+rpHZXEKiYsxwrDDHdj5uxrNsVji1WSZrgHcu0opzj34qS2urYO8s8b4xlVOT+J5qhf+JdIsJDHBHGJnP3UTLsaVOvybjklLqauu6stnp5uZ1woVmVW4Jx/KvKtb8Rat4gidPDtneXyFyzGOFvLLYwACcAn8fWtDxpF/wlcMVjqiXNvbLJvKrKUkkH9046Cu/+H2u+FJFtvDei6hbmW0jJMKHqehwe+KxqxlXlacrLou5pHGUcFFWSc3td/kU/hl4T1vTtSOt60bO2aW0WJbO3X7h6kt2zn0zXetax5zHmI+qHFT0V3U6UaceWJxV6sq0uaXoUntnHLRxTj3G1qavkqdpae3PoTx/hV+kIDDDAEe9VymHKVxHKyfLcLIp/vLn9ai8m6i5hEY/2Qxwfw7VO1rHu3Jujb1Q/06Un+lR/3Jl9/lNFhWIft0kQ/wBLtJY+cbl+Zf05/Sp47y2cZWUY9SCKQXUYO2VWiP8AtDg0PbQyfPGdjeq4x+VGoK/RkyyRt911b6GsbX9Pvrm8juLNwNkZQqWwGBIz/IVdaMof31urr/fj4P5U+GOGT5oJ5F9g3+NTOKmuVifvKzMpbXXM+Y9wzSK0u0BsLyPlz6jNEdv4gCR+ZOrMH7HjHqfUY7Vs+Xcr92cMP9tc/wAqA10v3okf6Nis/Yruxci8zN0201ODU1muJfMhaAK/zc7wx5+mDWzVf7SV+/BKv0GRTlurdv8AloAfQ1pCKgrJlRskTVBafu2e3P8AAcr/ALpqYMpHDA/jVLV7q106EajeXEVvBFxJJI2AFNW3bUcmlqU/G2jDXPD1xZqB54G+E+jjpXz1Y6B4hn1WW2tdGuzOW2YMZVUGeMsePrX0ppOp6fq1oLvTbyG6gJwHibIzVupaUtUaQqaaao8q8OfB/TnC3Hipo9QfhhbKP3an3P8AFWff2q2WsXSwosdvEzbFXgKo4AH5V7KTgE15F4tuIxPfjdtDE8/U0pxXLY0pyd7kHgS2+0a99qdAzRxsUYjkE8cfnXlHxr1a01zx3uWKOddLja3t3YZAY4LsPQnA/KvUjrVt4Z8IatqYZRdLAI7cE9XbhT+Gc/hXzzE7TXLtIxZmJYk9SSea87EVNeU+y4ZwMZuWImrpaL16/cKjSq6yKx3j5gfQ16j4G8VR6tqUOn3mn/6T5ZPmh8qcDJyO1ebMuD07VqeG9QXS5L2+480WrRQjvvf5c/hnNcFSmj6bH0I1qe2vQ6rVfFXhlLmaWKG4mlDFcBAASOwOelcnqGuXeoXK3BzaxRnMccTEY9ye5rJjiZjluTT5ztAjXoOSfeojTUdRUMFSoa9fM3f+Eo1z/oL3/wD3+NFc95h/vp+dFa+1fc19lQ/lX3HzwrvuOOTn8acLiRODkexqS5t0EhALDn1pJIn8vLSbxjoy5r0LI/JGWdDuHk1zTo0b5muo1H13V9r+PLof2toNkx/5fyzc9ga+JvA0ayfEHQISMK2owg/99V9beP7iRfHVoo/5YxPKv+91pztGKOmjG9zovDuoWM9/qd5LfWkTyXbeVG8qCQ7QACoPfk4PbmuP8ZW+rWPiaW+dbaCK+AkiCoCucYwzngscZ6966L4WWttf+C4HuraGV5QzFnTcc7jWlq+grfrFpttdNYwRK0rLGmQ5HY5NdVOp7KakZOPNGx5rZ2d3/wAJboTX0weaS9jcBExGig9SR3rtviToDaD4vleFQtjqWZoCo4STA3rn8jXIeFbP/iqtKupriaaZp487m+XqO1e6fEiwt9b8M3djcLseCI3UMy9UZQe3uMj8a6nX9nXcumhnKCdNI8Sspr6XUIjpsskRgkBN1vCIcdQF/i9zzXSa74vmk1Ly4tPtmijRVYN1JUfwnqOnSuC0rxBI1spa2TO3jDYArpvDdra6y1vc3cTBbqY24RHxs9Gz3rmzuFqSqLTVHPToYzFNUsLKz3ettFur2dvuOz0LUzq8O641aaxh37TERliO3v6811/hLXvC/hm9kt5LqKaWbJiIiLzsR1AIGSOleE69rV1p2oz2ke1ijiEydCwHQmrPw70vUvHXxDGm2+tPozWVuGMyQiYyA54wSMVzUKc/q0a0dZPbseviOSGIdGfwrd9dj0f4meMobtXENh9keUMrSLHufbjnd2ziuM8D3K6T8X/C2n2YjujdPujlQkAoY3JJHZhjp71D+0Po2s+FPDciPr638bMI2zZiNypOCNwY16D+yr4H0+PwPa+N7i4kuNY1iDPmMOLaPtGg7dOT3rhpYbEVKydZ6rUWPp5fUpxqQhdrb136+h7rRVO3Fz9mVjcAkZHKdcHHrUUt9JD95Vf9K9vmPI511NGis/T9RN1OYzEFwM53ZrQppp7DUk1dBRRRTGBAIwQCKga1jzmPdEf9g4H5dKnoosJor/6VH3SZfyb/AAqORrd2BmRoJP7x+X/x6rlBAI5GaVhWKym4jAZWW4Tt0Df4VJFcRyNtyVf+6wwaa1rHndHuib1Q4qpeytC6RTKs4cgAkYIpXsJtxNKkZVYYZQR7iqdy0llCZVkLoP4G/wAatxNvjV8Y3AGncpPoRta27f8ALJQfVRivOfj5pn2nwrZqGuGiF6nmIH4xtbk5/wA816ZVLXdNtdX0i5068TfBOhVh3HuPesq9L2lNx7jUKUnarG8eqPJ/ga1j4du7uwurxo3vyJIY34Xgdj64xzXso5FfIXiLUdS8B68ix3f9pqk7xRi4XGweo681bj+LXiwtBfWl29smQPs+/dH19K8vC4z2P7qa2PeocPwqRjHCOyt1ufVl9NHb2cs8pwiISTXgviS8FwLm4b5fNlwg9h/+uoNZ+Mes6n4Luo1062gukwGm3FlbHX5McfnXC33ia7ubO1maGICaHdtHZsnnP9K9GdeFr30IhkeMVV0uXX1RneL9bm1CGC0cuBFnIJ4Yjofyrm7Rj9sZuyRn8yRT76Z/nlkw5Jz6VV0a6+1WJuFjEW6QqQDnpXkTqOpUcj9AwNKGHoww8Nbfi+v4mg8zH/GkEnPUk1A33qePu5ou2ehyvqyQ3mwFQKwPF17MmjXRtrgwSlPlbuDWjL96sbxOqtod0WGcRnH5isr3kjnxS5aUuXezOd/4R/8A6i2o/wDgQ3+NFbHnf7Iorp5p9zxvqeH7fmf/2Q=="/>
          <p:cNvSpPr>
            <a:spLocks noChangeAspect="1" noChangeArrowheads="1"/>
          </p:cNvSpPr>
          <p:nvPr/>
        </p:nvSpPr>
        <p:spPr bwMode="auto">
          <a:xfrm>
            <a:off x="3302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0"/>
              </a:spcBef>
              <a:buClrTx/>
            </a:pPr>
            <a:endParaRPr lang="de-DE" altLang="de-DE"/>
          </a:p>
        </p:txBody>
      </p:sp>
      <p:pic>
        <p:nvPicPr>
          <p:cNvPr id="4103"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8238" y="4382244"/>
            <a:ext cx="15351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pieren 9"/>
          <p:cNvGrpSpPr/>
          <p:nvPr/>
        </p:nvGrpSpPr>
        <p:grpSpPr>
          <a:xfrm>
            <a:off x="1835697" y="4840288"/>
            <a:ext cx="7333704" cy="2016189"/>
            <a:chOff x="1835697" y="4840288"/>
            <a:chExt cx="7333704" cy="2016189"/>
          </a:xfrm>
        </p:grpSpPr>
        <p:pic>
          <p:nvPicPr>
            <p:cNvPr id="11" name="Picture 8" descr="ballken"/>
            <p:cNvPicPr>
              <a:picLocks noChangeAspect="1" noChangeArrowheads="1"/>
            </p:cNvPicPr>
            <p:nvPr/>
          </p:nvPicPr>
          <p:blipFill>
            <a:blip r:embed="rId4">
              <a:extLst>
                <a:ext uri="{28A0092B-C50C-407E-A947-70E740481C1C}">
                  <a14:useLocalDpi xmlns:a14="http://schemas.microsoft.com/office/drawing/2010/main" val="0"/>
                </a:ext>
              </a:extLst>
            </a:blip>
            <a:srcRect r="153"/>
            <a:stretch>
              <a:fillRect/>
            </a:stretch>
          </p:blipFill>
          <p:spPr bwMode="auto">
            <a:xfrm>
              <a:off x="1852613" y="4840288"/>
              <a:ext cx="731678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4"/>
            <p:cNvPicPr>
              <a:picLocks noChangeAspect="1"/>
            </p:cNvPicPr>
            <p:nvPr/>
          </p:nvPicPr>
          <p:blipFill rotWithShape="1">
            <a:blip r:embed="rId5">
              <a:extLst>
                <a:ext uri="{28A0092B-C50C-407E-A947-70E740481C1C}">
                  <a14:useLocalDpi xmlns:a14="http://schemas.microsoft.com/office/drawing/2010/main" val="0"/>
                </a:ext>
              </a:extLst>
            </a:blip>
            <a:srcRect l="2489" r="3211"/>
            <a:stretch/>
          </p:blipFill>
          <p:spPr bwMode="auto">
            <a:xfrm>
              <a:off x="1835697" y="4990977"/>
              <a:ext cx="7333704" cy="18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816624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de-DE" altLang="de-DE" dirty="0" err="1" smtClean="0"/>
              <a:t>Contact</a:t>
            </a:r>
            <a:r>
              <a:rPr lang="de-DE" altLang="de-DE" dirty="0" smtClean="0"/>
              <a:t> </a:t>
            </a:r>
            <a:r>
              <a:rPr lang="de-DE" altLang="de-DE" dirty="0" err="1"/>
              <a:t>a</a:t>
            </a:r>
            <a:r>
              <a:rPr lang="de-DE" altLang="de-DE" dirty="0" err="1" smtClean="0"/>
              <a:t>nd</a:t>
            </a:r>
            <a:r>
              <a:rPr lang="de-DE" altLang="de-DE" dirty="0" smtClean="0"/>
              <a:t> Information</a:t>
            </a:r>
          </a:p>
        </p:txBody>
      </p:sp>
      <p:sp>
        <p:nvSpPr>
          <p:cNvPr id="45059" name="Rectangle 3"/>
          <p:cNvSpPr>
            <a:spLocks noGrp="1" noChangeArrowheads="1"/>
          </p:cNvSpPr>
          <p:nvPr>
            <p:ph type="body" idx="1"/>
          </p:nvPr>
        </p:nvSpPr>
        <p:spPr/>
        <p:txBody>
          <a:bodyPr/>
          <a:lstStyle/>
          <a:p>
            <a:pPr marL="536575" indent="-84138" eaLnBrk="1" hangingPunct="1">
              <a:defRPr/>
            </a:pPr>
            <a:r>
              <a:rPr lang="de-DE" altLang="de-DE" dirty="0" smtClean="0"/>
              <a:t>	www.humboldt-foundation.de</a:t>
            </a:r>
            <a:br>
              <a:rPr lang="de-DE" altLang="de-DE" dirty="0" smtClean="0"/>
            </a:br>
            <a:r>
              <a:rPr lang="de-DE" altLang="de-DE" dirty="0" smtClean="0"/>
              <a:t/>
            </a:r>
            <a:br>
              <a:rPr lang="de-DE" altLang="de-DE" dirty="0" smtClean="0"/>
            </a:br>
            <a:r>
              <a:rPr lang="de-DE" altLang="de-DE" dirty="0" smtClean="0"/>
              <a:t>i</a:t>
            </a:r>
            <a:r>
              <a:rPr lang="de-DE" altLang="de-DE" dirty="0" smtClean="0">
                <a:solidFill>
                  <a:srgbClr val="292929"/>
                </a:solidFill>
              </a:rPr>
              <a:t>nfo@avh.de</a:t>
            </a:r>
            <a:r>
              <a:rPr lang="de-DE" altLang="de-DE" dirty="0" smtClean="0"/>
              <a:t>    </a:t>
            </a:r>
            <a:br>
              <a:rPr lang="de-DE" altLang="de-DE" dirty="0" smtClean="0"/>
            </a:br>
            <a:r>
              <a:rPr lang="de-DE" altLang="de-DE" dirty="0" smtClean="0"/>
              <a:t>         </a:t>
            </a:r>
            <a:br>
              <a:rPr lang="de-DE" altLang="de-DE" dirty="0" smtClean="0"/>
            </a:br>
            <a:r>
              <a:rPr lang="de-DE" altLang="de-DE" dirty="0" smtClean="0"/>
              <a:t>+49 228 833-0</a:t>
            </a:r>
          </a:p>
          <a:p>
            <a:pPr>
              <a:defRPr/>
            </a:pPr>
            <a:r>
              <a:rPr lang="de-DE" altLang="de-DE" dirty="0" smtClean="0"/>
              <a:t>        </a:t>
            </a:r>
          </a:p>
          <a:p>
            <a:pPr marL="536575" indent="-536575">
              <a:defRPr/>
            </a:pPr>
            <a:r>
              <a:rPr lang="de-DE" altLang="de-DE" dirty="0"/>
              <a:t>	</a:t>
            </a:r>
            <a:r>
              <a:rPr lang="de-DE" altLang="de-DE" dirty="0" smtClean="0"/>
              <a:t>@</a:t>
            </a:r>
            <a:r>
              <a:rPr lang="de-DE" altLang="de-DE" dirty="0" err="1" smtClean="0"/>
              <a:t>AvHStiftung</a:t>
            </a:r>
            <a:r>
              <a:rPr lang="de-DE" altLang="de-DE" dirty="0"/>
              <a:t/>
            </a:r>
            <a:br>
              <a:rPr lang="de-DE" altLang="de-DE" dirty="0"/>
            </a:br>
            <a:r>
              <a:rPr lang="de-DE" altLang="de-DE" dirty="0" smtClean="0"/>
              <a:t/>
            </a:r>
            <a:br>
              <a:rPr lang="de-DE" altLang="de-DE" dirty="0" smtClean="0"/>
            </a:br>
            <a:r>
              <a:rPr lang="de-DE" altLang="de-DE" dirty="0" smtClean="0"/>
              <a:t>www.youtube.com/AvHStiftung</a:t>
            </a:r>
          </a:p>
          <a:p>
            <a:pPr marL="0" indent="0" eaLnBrk="1" hangingPunct="1">
              <a:defRPr/>
            </a:pPr>
            <a:r>
              <a:rPr lang="de-DE" altLang="de-DE" dirty="0" smtClean="0"/>
              <a:t/>
            </a:r>
            <a:br>
              <a:rPr lang="de-DE" altLang="de-DE" dirty="0" smtClean="0"/>
            </a:br>
            <a:r>
              <a:rPr lang="de-DE" altLang="de-DE" dirty="0" smtClean="0"/>
              <a:t/>
            </a:r>
            <a:br>
              <a:rPr lang="de-DE" altLang="de-DE" dirty="0" smtClean="0"/>
            </a:br>
            <a:endParaRPr lang="de-DE" altLang="de-DE" dirty="0" smtClean="0"/>
          </a:p>
        </p:txBody>
      </p:sp>
      <p:pic>
        <p:nvPicPr>
          <p:cNvPr id="44036" name="Picture 6" descr="C:\Users\nh\Desktop\Twitter_Social_Icon_Rounded_Square_Colo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5150" y="33210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C:\Users\nh\Desktop\youtube_social_icon_red.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52613" y="3897313"/>
            <a:ext cx="347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descr="C:\Users\nh\AppData\Local\Temp\if_language_326663.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31975" y="14493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1" descr="C:\Users\nh\AppData\Local\Temp\if_email_32244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35150" y="19685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28800" y="4508500"/>
            <a:ext cx="73152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1"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52613" y="2501900"/>
            <a:ext cx="363537" cy="3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4982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idx="4294967295"/>
          </p:nvPr>
        </p:nvSpPr>
        <p:spPr/>
        <p:txBody>
          <a:bodyPr/>
          <a:lstStyle/>
          <a:p>
            <a:pPr eaLnBrk="1" hangingPunct="1"/>
            <a:r>
              <a:rPr lang="en-GB" altLang="de-DE" smtClean="0"/>
              <a:t>The Humboldt Foundation</a:t>
            </a:r>
            <a:r>
              <a:rPr lang="en-GB" altLang="de-DE" smtClean="0">
                <a:cs typeface="Times New Roman" pitchFamily="18" charset="0"/>
              </a:rPr>
              <a:t>'</a:t>
            </a:r>
            <a:r>
              <a:rPr lang="en-GB" altLang="de-DE" smtClean="0"/>
              <a:t>s areas of work</a:t>
            </a:r>
          </a:p>
        </p:txBody>
      </p:sp>
      <p:sp>
        <p:nvSpPr>
          <p:cNvPr id="6147" name="Rectangle 6"/>
          <p:cNvSpPr>
            <a:spLocks noGrp="1" noChangeArrowheads="1"/>
          </p:cNvSpPr>
          <p:nvPr>
            <p:ph type="body" idx="4294967295"/>
          </p:nvPr>
        </p:nvSpPr>
        <p:spPr/>
        <p:txBody>
          <a:bodyPr/>
          <a:lstStyle/>
          <a:p>
            <a:pPr lvl="2" eaLnBrk="1" hangingPunct="1"/>
            <a:r>
              <a:rPr lang="en-GB" altLang="de-DE" smtClean="0"/>
              <a:t>sponsorship of international academics as a part of foreign cultural and educational policy</a:t>
            </a:r>
          </a:p>
          <a:p>
            <a:pPr lvl="2" eaLnBrk="1" hangingPunct="1"/>
            <a:r>
              <a:rPr lang="en-GB" altLang="de-DE" smtClean="0"/>
              <a:t>strengthening cutting-edge research through internationalisation</a:t>
            </a:r>
          </a:p>
          <a:p>
            <a:pPr lvl="2" eaLnBrk="1" hangingPunct="1"/>
            <a:r>
              <a:rPr lang="en-GB" altLang="de-DE" smtClean="0"/>
              <a:t>impetus for the research location Germany by promoting individuals</a:t>
            </a:r>
          </a:p>
          <a:p>
            <a:pPr lvl="2" eaLnBrk="1" hangingPunct="1"/>
            <a:r>
              <a:rPr lang="en-GB" altLang="de-DE" smtClean="0"/>
              <a:t>advancing development through academic cooperation</a:t>
            </a:r>
          </a:p>
        </p:txBody>
      </p:sp>
      <p:grpSp>
        <p:nvGrpSpPr>
          <p:cNvPr id="6148" name="Group 10"/>
          <p:cNvGrpSpPr>
            <a:grpSpLocks/>
          </p:cNvGrpSpPr>
          <p:nvPr/>
        </p:nvGrpSpPr>
        <p:grpSpPr bwMode="auto">
          <a:xfrm>
            <a:off x="1825625" y="4483100"/>
            <a:ext cx="7318375" cy="2374900"/>
            <a:chOff x="1151" y="2824"/>
            <a:chExt cx="4610" cy="1496"/>
          </a:xfrm>
        </p:grpSpPr>
        <p:graphicFrame>
          <p:nvGraphicFramePr>
            <p:cNvPr id="6149" name="Object 11"/>
            <p:cNvGraphicFramePr>
              <a:graphicFrameLocks noChangeAspect="1"/>
            </p:cNvGraphicFramePr>
            <p:nvPr/>
          </p:nvGraphicFramePr>
          <p:xfrm>
            <a:off x="1151" y="2917"/>
            <a:ext cx="4610" cy="1403"/>
          </p:xfrm>
          <a:graphic>
            <a:graphicData uri="http://schemas.openxmlformats.org/presentationml/2006/ole">
              <mc:AlternateContent xmlns:mc="http://schemas.openxmlformats.org/markup-compatibility/2006">
                <mc:Choice xmlns:v="urn:schemas-microsoft-com:vml" Requires="v">
                  <p:oleObj spid="_x0000_s6186" name="Photo Editor-Foto" r:id="rId4" imgW="7114286" imgH="2190476" progId="MSPhotoEd.3">
                    <p:embed/>
                  </p:oleObj>
                </mc:Choice>
                <mc:Fallback>
                  <p:oleObj name="Photo Editor-Foto" r:id="rId4" imgW="7114286" imgH="2190476" progId="MSPhotoEd.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b="987"/>
                        <a:stretch>
                          <a:fillRect/>
                        </a:stretch>
                      </p:blipFill>
                      <p:spPr bwMode="auto">
                        <a:xfrm>
                          <a:off x="1151" y="2917"/>
                          <a:ext cx="4610" cy="140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0" name="Picture 12" descr="ballken"/>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p:txBody>
          <a:bodyPr/>
          <a:lstStyle/>
          <a:p>
            <a:pPr eaLnBrk="1" hangingPunct="1"/>
            <a:r>
              <a:rPr lang="en-GB" altLang="de-DE" smtClean="0"/>
              <a:t>Principles of the Foundation</a:t>
            </a:r>
          </a:p>
        </p:txBody>
      </p:sp>
      <p:sp>
        <p:nvSpPr>
          <p:cNvPr id="7171" name="Rectangle 5"/>
          <p:cNvSpPr>
            <a:spLocks noGrp="1" noChangeArrowheads="1"/>
          </p:cNvSpPr>
          <p:nvPr>
            <p:ph type="body" idx="4294967295"/>
          </p:nvPr>
        </p:nvSpPr>
        <p:spPr/>
        <p:txBody>
          <a:bodyPr/>
          <a:lstStyle/>
          <a:p>
            <a:pPr lvl="2" eaLnBrk="1" hangingPunct="1"/>
            <a:r>
              <a:rPr lang="en-GB" altLang="de-DE" smtClean="0"/>
              <a:t>sole selection criterion: academic excellence</a:t>
            </a:r>
          </a:p>
          <a:p>
            <a:pPr lvl="2" eaLnBrk="1" hangingPunct="1"/>
            <a:r>
              <a:rPr lang="en-GB" altLang="de-DE" smtClean="0"/>
              <a:t>no quotas for countries or disciplines</a:t>
            </a:r>
          </a:p>
          <a:p>
            <a:pPr lvl="2" eaLnBrk="1" hangingPunct="1"/>
            <a:r>
              <a:rPr lang="en-GB" altLang="de-DE" smtClean="0"/>
              <a:t>sponsorship of people, not projects</a:t>
            </a:r>
          </a:p>
          <a:p>
            <a:pPr lvl="2" eaLnBrk="1" hangingPunct="1"/>
            <a:r>
              <a:rPr lang="en-GB" altLang="de-DE" smtClean="0"/>
              <a:t>free choice </a:t>
            </a:r>
            <a:r>
              <a:rPr lang="en-GB" altLang="de-DE" smtClean="0">
                <a:solidFill>
                  <a:srgbClr val="292929"/>
                </a:solidFill>
              </a:rPr>
              <a:t>of research topic a</a:t>
            </a:r>
            <a:r>
              <a:rPr lang="en-GB" altLang="de-DE" smtClean="0"/>
              <a:t>nd of academic host/collaborative partner in Germany</a:t>
            </a:r>
            <a:endParaRPr lang="de-DE" altLang="de-DE" smtClean="0"/>
          </a:p>
        </p:txBody>
      </p:sp>
      <p:grpSp>
        <p:nvGrpSpPr>
          <p:cNvPr id="10" name="Gruppieren 9"/>
          <p:cNvGrpSpPr/>
          <p:nvPr/>
        </p:nvGrpSpPr>
        <p:grpSpPr>
          <a:xfrm>
            <a:off x="1827212" y="4483100"/>
            <a:ext cx="7317235" cy="2372342"/>
            <a:chOff x="1827212" y="4483100"/>
            <a:chExt cx="7317235" cy="2372342"/>
          </a:xfrm>
        </p:grpSpPr>
        <p:pic>
          <p:nvPicPr>
            <p:cNvPr id="11" name="Picture 3" descr="ballk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7213" y="4483100"/>
              <a:ext cx="731723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nh\Desktop\Bilder Vortrag\Knoche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7212" y="4629007"/>
              <a:ext cx="7316787" cy="222643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title" idx="4294967295"/>
          </p:nvPr>
        </p:nvSpPr>
        <p:spPr/>
        <p:txBody>
          <a:bodyPr/>
          <a:lstStyle/>
          <a:p>
            <a:pPr eaLnBrk="1" hangingPunct="1"/>
            <a:r>
              <a:rPr lang="en-GB" altLang="de-DE" smtClean="0"/>
              <a:t>Equal opportunities for female academics</a:t>
            </a:r>
          </a:p>
        </p:txBody>
      </p:sp>
      <p:sp>
        <p:nvSpPr>
          <p:cNvPr id="8195" name="Rectangle 10"/>
          <p:cNvSpPr>
            <a:spLocks noGrp="1" noChangeArrowheads="1"/>
          </p:cNvSpPr>
          <p:nvPr>
            <p:ph type="body" idx="4294967295"/>
          </p:nvPr>
        </p:nvSpPr>
        <p:spPr/>
        <p:txBody>
          <a:bodyPr/>
          <a:lstStyle/>
          <a:p>
            <a:pPr lvl="2" eaLnBrk="1" hangingPunct="1"/>
            <a:r>
              <a:rPr lang="en-GB" altLang="de-DE" smtClean="0"/>
              <a:t>equal opportunities is an important issue for the Foundation</a:t>
            </a:r>
          </a:p>
          <a:p>
            <a:pPr lvl="2" eaLnBrk="1" hangingPunct="1"/>
            <a:r>
              <a:rPr lang="en-GB" altLang="de-DE" smtClean="0"/>
              <a:t>fellowship extension or interruption, allowances to support childcare </a:t>
            </a:r>
          </a:p>
          <a:p>
            <a:pPr lvl="2" eaLnBrk="1" hangingPunct="1"/>
            <a:r>
              <a:rPr lang="en-GB" altLang="de-DE" smtClean="0">
                <a:solidFill>
                  <a:srgbClr val="292929"/>
                </a:solidFill>
              </a:rPr>
              <a:t>targeted counselling and provision of information</a:t>
            </a:r>
          </a:p>
          <a:p>
            <a:pPr marL="0" indent="0" eaLnBrk="1" hangingPunct="1"/>
            <a:endParaRPr lang="en-GB" altLang="de-DE" smtClean="0"/>
          </a:p>
        </p:txBody>
      </p:sp>
      <p:grpSp>
        <p:nvGrpSpPr>
          <p:cNvPr id="7" name="Gruppieren 6"/>
          <p:cNvGrpSpPr/>
          <p:nvPr/>
        </p:nvGrpSpPr>
        <p:grpSpPr>
          <a:xfrm>
            <a:off x="1826748" y="4483100"/>
            <a:ext cx="7317251" cy="2376790"/>
            <a:chOff x="1826748" y="4483100"/>
            <a:chExt cx="7317251" cy="2376790"/>
          </a:xfrm>
        </p:grpSpPr>
        <p:pic>
          <p:nvPicPr>
            <p:cNvPr id="8" name="Picture 4" descr="ballk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7213" y="4483100"/>
              <a:ext cx="7316786" cy="1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nh\Desktop\Bilder Vortrag\Fraue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6748" y="4631040"/>
              <a:ext cx="7315200" cy="222885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de-DE" dirty="0"/>
              <a:t>The Humboldt Foundation</a:t>
            </a:r>
            <a:r>
              <a:rPr lang="en-GB" altLang="de-DE" dirty="0">
                <a:cs typeface="Times New Roman" pitchFamily="18" charset="0"/>
              </a:rPr>
              <a:t>'</a:t>
            </a:r>
            <a:r>
              <a:rPr lang="en-GB" altLang="de-DE" dirty="0"/>
              <a:t>s funding</a:t>
            </a:r>
            <a:endParaRPr lang="de-DE" altLang="de-DE" dirty="0" smtClean="0"/>
          </a:p>
        </p:txBody>
      </p:sp>
      <p:sp>
        <p:nvSpPr>
          <p:cNvPr id="9219" name="Rectangle 4"/>
          <p:cNvSpPr>
            <a:spLocks noGrp="1" noChangeArrowheads="1"/>
          </p:cNvSpPr>
          <p:nvPr>
            <p:ph type="body" idx="1"/>
          </p:nvPr>
        </p:nvSpPr>
        <p:spPr>
          <a:xfrm>
            <a:off x="1839913" y="1449388"/>
            <a:ext cx="7053262" cy="792162"/>
          </a:xfrm>
        </p:spPr>
        <p:txBody>
          <a:bodyPr/>
          <a:lstStyle/>
          <a:p>
            <a:pPr marL="0" indent="0" eaLnBrk="1" hangingPunct="1">
              <a:lnSpc>
                <a:spcPct val="90000"/>
              </a:lnSpc>
            </a:pPr>
            <a:r>
              <a:rPr lang="de-DE" altLang="de-DE" dirty="0"/>
              <a:t>Budget </a:t>
            </a:r>
            <a:r>
              <a:rPr lang="de-DE" altLang="de-DE" dirty="0" err="1"/>
              <a:t>for</a:t>
            </a:r>
            <a:r>
              <a:rPr lang="de-DE" altLang="de-DE" dirty="0"/>
              <a:t> </a:t>
            </a:r>
            <a:r>
              <a:rPr lang="de-DE" altLang="de-DE" dirty="0" smtClean="0"/>
              <a:t>2021*: </a:t>
            </a:r>
            <a:r>
              <a:rPr lang="en-GB" altLang="de-DE" dirty="0"/>
              <a:t>approx. </a:t>
            </a:r>
            <a:r>
              <a:rPr lang="de-DE" altLang="de-DE" dirty="0" smtClean="0"/>
              <a:t>€148.6 </a:t>
            </a:r>
            <a:r>
              <a:rPr lang="de-DE" altLang="de-DE" dirty="0" err="1" smtClean="0"/>
              <a:t>million</a:t>
            </a:r>
            <a:r>
              <a:rPr lang="de-DE" altLang="de-DE" dirty="0" smtClean="0"/>
              <a:t/>
            </a:r>
            <a:br>
              <a:rPr lang="de-DE" altLang="de-DE" dirty="0" smtClean="0"/>
            </a:br>
            <a:r>
              <a:rPr lang="en-GB" altLang="de-DE" dirty="0"/>
              <a:t>Financed by federal funds: approx. 96%</a:t>
            </a:r>
          </a:p>
        </p:txBody>
      </p:sp>
      <p:sp>
        <p:nvSpPr>
          <p:cNvPr id="9220" name="Content Placeholder 4"/>
          <p:cNvSpPr>
            <a:spLocks/>
          </p:cNvSpPr>
          <p:nvPr/>
        </p:nvSpPr>
        <p:spPr bwMode="auto">
          <a:xfrm>
            <a:off x="1835150" y="5348288"/>
            <a:ext cx="7091363" cy="174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90000">
            <a:spAutoFit/>
          </a:bodyPr>
          <a:lstStyle>
            <a:lvl1pPr eaLnBrk="0" hangingPunct="0">
              <a:spcBef>
                <a:spcPct val="40000"/>
              </a:spcBef>
              <a:buClr>
                <a:schemeClr val="tx2"/>
              </a:buClr>
              <a:tabLst>
                <a:tab pos="804863" algn="l"/>
              </a:tabLst>
              <a:defRPr>
                <a:solidFill>
                  <a:schemeClr val="tx1"/>
                </a:solidFill>
                <a:latin typeface="Arial" charset="0"/>
                <a:cs typeface="Arial" charset="0"/>
              </a:defRPr>
            </a:lvl1pPr>
            <a:lvl2pPr marL="742950" indent="-285750" eaLnBrk="0" hangingPunct="0">
              <a:spcBef>
                <a:spcPct val="40000"/>
              </a:spcBef>
              <a:buClr>
                <a:schemeClr val="tx2"/>
              </a:buClr>
              <a:tabLst>
                <a:tab pos="804863" algn="l"/>
              </a:tabLst>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tabLst>
                <a:tab pos="804863" algn="l"/>
              </a:tabLst>
              <a:defRPr>
                <a:solidFill>
                  <a:schemeClr val="tx1"/>
                </a:solidFill>
                <a:latin typeface="Arial" charset="0"/>
                <a:cs typeface="Arial" charset="0"/>
              </a:defRPr>
            </a:lvl3pPr>
            <a:lvl4pPr marL="1600200" indent="-228600" eaLnBrk="0" hangingPunct="0">
              <a:spcBef>
                <a:spcPct val="20000"/>
              </a:spcBef>
              <a:buClr>
                <a:schemeClr val="tx2"/>
              </a:buClr>
              <a:buChar char="-"/>
              <a:tabLst>
                <a:tab pos="804863" algn="l"/>
              </a:tabLst>
              <a:defRPr>
                <a:solidFill>
                  <a:schemeClr val="tx1"/>
                </a:solidFill>
                <a:latin typeface="Arial" charset="0"/>
                <a:cs typeface="Arial" charset="0"/>
              </a:defRPr>
            </a:lvl4pPr>
            <a:lvl5pPr marL="2057400" indent="-228600" eaLnBrk="0" hangingPunct="0">
              <a:spcBef>
                <a:spcPct val="20000"/>
              </a:spcBef>
              <a:buClr>
                <a:schemeClr val="tx2"/>
              </a:buClr>
              <a:buChar char="•"/>
              <a:tabLst>
                <a:tab pos="804863" algn="l"/>
              </a:tabLst>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tabLst>
                <a:tab pos="804863" algn="l"/>
              </a:tabLst>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tabLst>
                <a:tab pos="804863" algn="l"/>
              </a:tabLst>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tabLst>
                <a:tab pos="804863" algn="l"/>
              </a:tabLst>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tabLst>
                <a:tab pos="804863" algn="l"/>
              </a:tabLst>
              <a:defRPr>
                <a:solidFill>
                  <a:schemeClr val="tx1"/>
                </a:solidFill>
                <a:latin typeface="Arial" charset="0"/>
                <a:cs typeface="Arial" charset="0"/>
              </a:defRPr>
            </a:lvl9pPr>
          </a:lstStyle>
          <a:p>
            <a:pPr eaLnBrk="1" hangingPunct="1">
              <a:defRPr/>
            </a:pPr>
            <a:r>
              <a:rPr lang="en-GB" altLang="de-DE" sz="1400" dirty="0"/>
              <a:t>AA:	Federal Foreign Office</a:t>
            </a:r>
            <a:br>
              <a:rPr lang="en-GB" altLang="de-DE" sz="1400" dirty="0"/>
            </a:br>
            <a:r>
              <a:rPr lang="en-GB" altLang="de-DE" sz="1400" dirty="0"/>
              <a:t>BMBF:	Federal Ministry of Education and Research</a:t>
            </a:r>
            <a:br>
              <a:rPr lang="en-GB" altLang="de-DE" sz="1400" dirty="0"/>
            </a:br>
            <a:r>
              <a:rPr lang="en-GB" altLang="de-DE" sz="1400" dirty="0"/>
              <a:t>BMZ:	Federal Ministry for Economic Cooperation and Development</a:t>
            </a:r>
            <a:br>
              <a:rPr lang="en-GB" altLang="de-DE" sz="1400" dirty="0"/>
            </a:br>
            <a:r>
              <a:rPr lang="en-GB" altLang="de-DE" sz="1400" dirty="0"/>
              <a:t>BMU: 	Federal Ministry for the Environment, Nature Conservation</a:t>
            </a:r>
            <a:br>
              <a:rPr lang="en-GB" altLang="de-DE" sz="1400" dirty="0"/>
            </a:br>
            <a:r>
              <a:rPr lang="en-GB" altLang="de-DE" sz="1400" dirty="0"/>
              <a:t> 	and Nuclear </a:t>
            </a:r>
            <a:r>
              <a:rPr lang="en-GB" altLang="de-DE" sz="1400" dirty="0" smtClean="0"/>
              <a:t>Safety</a:t>
            </a:r>
            <a:r>
              <a:rPr lang="de-DE" altLang="de-DE" sz="1400" dirty="0" smtClean="0"/>
              <a:t/>
            </a:r>
            <a:br>
              <a:rPr lang="de-DE" altLang="de-DE" sz="1400" dirty="0" smtClean="0"/>
            </a:br>
            <a:r>
              <a:rPr lang="de-DE" altLang="de-DE" sz="900" dirty="0" smtClean="0">
                <a:solidFill>
                  <a:srgbClr val="000000"/>
                </a:solidFill>
              </a:rPr>
              <a:t/>
            </a:r>
            <a:br>
              <a:rPr lang="de-DE" altLang="de-DE" sz="900" dirty="0" smtClean="0">
                <a:solidFill>
                  <a:srgbClr val="000000"/>
                </a:solidFill>
              </a:rPr>
            </a:br>
            <a:r>
              <a:rPr lang="de-DE" altLang="de-DE" sz="900" dirty="0" smtClean="0">
                <a:solidFill>
                  <a:srgbClr val="000000"/>
                </a:solidFill>
              </a:rPr>
              <a:t>* </a:t>
            </a:r>
            <a:r>
              <a:rPr lang="de-DE" altLang="de-DE" sz="900" dirty="0" err="1">
                <a:solidFill>
                  <a:srgbClr val="292929"/>
                </a:solidFill>
              </a:rPr>
              <a:t>according</a:t>
            </a:r>
            <a:r>
              <a:rPr lang="de-DE" altLang="de-DE" sz="900" dirty="0">
                <a:solidFill>
                  <a:srgbClr val="292929"/>
                </a:solidFill>
              </a:rPr>
              <a:t> </a:t>
            </a:r>
            <a:r>
              <a:rPr lang="de-DE" altLang="de-DE" sz="900" dirty="0" err="1">
                <a:solidFill>
                  <a:srgbClr val="292929"/>
                </a:solidFill>
              </a:rPr>
              <a:t>to</a:t>
            </a:r>
            <a:r>
              <a:rPr lang="de-DE" altLang="de-DE" sz="900" dirty="0">
                <a:solidFill>
                  <a:srgbClr val="292929"/>
                </a:solidFill>
              </a:rPr>
              <a:t> </a:t>
            </a:r>
            <a:r>
              <a:rPr lang="de-DE" altLang="de-DE" sz="900" dirty="0" err="1" smtClean="0">
                <a:solidFill>
                  <a:srgbClr val="292929"/>
                </a:solidFill>
              </a:rPr>
              <a:t>first</a:t>
            </a:r>
            <a:r>
              <a:rPr lang="de-DE" altLang="de-DE" sz="900" dirty="0" smtClean="0">
                <a:solidFill>
                  <a:srgbClr val="292929"/>
                </a:solidFill>
              </a:rPr>
              <a:t> </a:t>
            </a:r>
            <a:r>
              <a:rPr lang="de-DE" altLang="de-DE" sz="900" dirty="0" err="1">
                <a:solidFill>
                  <a:srgbClr val="292929"/>
                </a:solidFill>
              </a:rPr>
              <a:t>draft</a:t>
            </a:r>
            <a:r>
              <a:rPr lang="de-DE" altLang="de-DE" sz="900" dirty="0">
                <a:solidFill>
                  <a:srgbClr val="292929"/>
                </a:solidFill>
              </a:rPr>
              <a:t> </a:t>
            </a:r>
            <a:r>
              <a:rPr lang="de-DE" altLang="de-DE" sz="900" dirty="0" err="1">
                <a:solidFill>
                  <a:srgbClr val="292929"/>
                </a:solidFill>
              </a:rPr>
              <a:t>of</a:t>
            </a:r>
            <a:r>
              <a:rPr lang="de-DE" altLang="de-DE" sz="900" dirty="0">
                <a:solidFill>
                  <a:srgbClr val="292929"/>
                </a:solidFill>
              </a:rPr>
              <a:t> </a:t>
            </a:r>
            <a:r>
              <a:rPr lang="de-DE" altLang="de-DE" sz="900" dirty="0" smtClean="0">
                <a:solidFill>
                  <a:srgbClr val="292929"/>
                </a:solidFill>
              </a:rPr>
              <a:t> </a:t>
            </a:r>
            <a:r>
              <a:rPr lang="de-DE" altLang="de-DE" sz="900" dirty="0" smtClean="0">
                <a:solidFill>
                  <a:srgbClr val="000000"/>
                </a:solidFill>
              </a:rPr>
              <a:t>2021 </a:t>
            </a:r>
            <a:r>
              <a:rPr lang="de-DE" altLang="de-DE" sz="900" dirty="0">
                <a:solidFill>
                  <a:srgbClr val="292929"/>
                </a:solidFill>
              </a:rPr>
              <a:t>Budget </a:t>
            </a:r>
            <a:r>
              <a:rPr lang="de-DE" altLang="de-DE" sz="900" dirty="0" err="1">
                <a:solidFill>
                  <a:srgbClr val="292929"/>
                </a:solidFill>
              </a:rPr>
              <a:t>of</a:t>
            </a:r>
            <a:r>
              <a:rPr lang="de-DE" altLang="de-DE" sz="900" dirty="0">
                <a:solidFill>
                  <a:srgbClr val="292929"/>
                </a:solidFill>
              </a:rPr>
              <a:t> </a:t>
            </a:r>
            <a:r>
              <a:rPr lang="de-DE" altLang="de-DE" sz="900" dirty="0" smtClean="0">
                <a:solidFill>
                  <a:srgbClr val="000000"/>
                </a:solidFill>
              </a:rPr>
              <a:t>12.11..2020</a:t>
            </a:r>
            <a:endParaRPr lang="en-GB" altLang="de-DE" sz="900" dirty="0" smtClean="0">
              <a:solidFill>
                <a:srgbClr val="000000"/>
              </a:solidFill>
            </a:endParaRPr>
          </a:p>
          <a:p>
            <a:pPr eaLnBrk="1" hangingPunct="1">
              <a:defRPr/>
            </a:pPr>
            <a:endParaRPr lang="en-GB" altLang="de-DE" sz="1400" dirty="0" smtClean="0"/>
          </a:p>
        </p:txBody>
      </p:sp>
      <p:sp>
        <p:nvSpPr>
          <p:cNvPr id="9221" name="Text Box 9"/>
          <p:cNvSpPr txBox="1">
            <a:spLocks noChangeArrowheads="1"/>
          </p:cNvSpPr>
          <p:nvPr/>
        </p:nvSpPr>
        <p:spPr bwMode="auto">
          <a:xfrm>
            <a:off x="1401763" y="4838700"/>
            <a:ext cx="865187"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50000"/>
              </a:spcBef>
            </a:pPr>
            <a:endParaRPr lang="de-DE" altLang="de-DE"/>
          </a:p>
        </p:txBody>
      </p:sp>
      <p:graphicFrame>
        <p:nvGraphicFramePr>
          <p:cNvPr id="2" name="Object 3"/>
          <p:cNvGraphicFramePr>
            <a:graphicFrameLocks noChangeAspect="1"/>
          </p:cNvGraphicFramePr>
          <p:nvPr>
            <p:extLst>
              <p:ext uri="{D42A27DB-BD31-4B8C-83A1-F6EECF244321}">
                <p14:modId xmlns:p14="http://schemas.microsoft.com/office/powerpoint/2010/main" val="634065020"/>
              </p:ext>
            </p:extLst>
          </p:nvPr>
        </p:nvGraphicFramePr>
        <p:xfrm>
          <a:off x="1295400" y="2349500"/>
          <a:ext cx="6975475" cy="384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37893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ctrTitle"/>
          </p:nvPr>
        </p:nvSpPr>
        <p:spPr/>
        <p:txBody>
          <a:bodyPr/>
          <a:lstStyle/>
          <a:p>
            <a:pPr eaLnBrk="1" hangingPunct="1"/>
            <a:r>
              <a:rPr lang="en-GB" altLang="de-DE" smtClean="0"/>
              <a:t>Research Location Germany</a:t>
            </a:r>
          </a:p>
        </p:txBody>
      </p:sp>
      <p:sp>
        <p:nvSpPr>
          <p:cNvPr id="10243" name="Rectangle 9"/>
          <p:cNvSpPr>
            <a:spLocks noGrp="1" noChangeArrowheads="1"/>
          </p:cNvSpPr>
          <p:nvPr>
            <p:ph type="subTitle" idx="1"/>
          </p:nvPr>
        </p:nvSpPr>
        <p:spPr/>
        <p:txBody>
          <a:bodyPr/>
          <a:lstStyle/>
          <a:p>
            <a:pPr marL="0" indent="0" eaLnBrk="1" hangingPunct="1"/>
            <a:endParaRPr lang="en-GB" altLang="de-DE" smtClean="0"/>
          </a:p>
        </p:txBody>
      </p:sp>
      <p:grpSp>
        <p:nvGrpSpPr>
          <p:cNvPr id="10244" name="Group 4"/>
          <p:cNvGrpSpPr>
            <a:grpSpLocks/>
          </p:cNvGrpSpPr>
          <p:nvPr/>
        </p:nvGrpSpPr>
        <p:grpSpPr bwMode="auto">
          <a:xfrm>
            <a:off x="1825625" y="4483100"/>
            <a:ext cx="7318375" cy="2374900"/>
            <a:chOff x="1150" y="2824"/>
            <a:chExt cx="4610" cy="1496"/>
          </a:xfrm>
        </p:grpSpPr>
        <p:pic>
          <p:nvPicPr>
            <p:cNvPr id="1024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0" y="2917"/>
              <a:ext cx="4608"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ballke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GB" altLang="de-DE" smtClean="0"/>
              <a:t>Research location Germany</a:t>
            </a:r>
          </a:p>
        </p:txBody>
      </p:sp>
      <p:sp>
        <p:nvSpPr>
          <p:cNvPr id="11267" name="Text Box 33"/>
          <p:cNvSpPr txBox="1">
            <a:spLocks noChangeArrowheads="1"/>
          </p:cNvSpPr>
          <p:nvPr/>
        </p:nvSpPr>
        <p:spPr bwMode="auto">
          <a:xfrm>
            <a:off x="590550" y="4772025"/>
            <a:ext cx="53975" cy="539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50000"/>
              </a:spcBef>
            </a:pPr>
            <a:endParaRPr lang="de-DE" altLang="de-DE" sz="1000"/>
          </a:p>
        </p:txBody>
      </p:sp>
      <p:grpSp>
        <p:nvGrpSpPr>
          <p:cNvPr id="11268" name="Group 34"/>
          <p:cNvGrpSpPr>
            <a:grpSpLocks/>
          </p:cNvGrpSpPr>
          <p:nvPr/>
        </p:nvGrpSpPr>
        <p:grpSpPr bwMode="auto">
          <a:xfrm>
            <a:off x="1838325" y="1452563"/>
            <a:ext cx="1714500" cy="1235075"/>
            <a:chOff x="1158" y="915"/>
            <a:chExt cx="1080" cy="778"/>
          </a:xfrm>
        </p:grpSpPr>
        <p:grpSp>
          <p:nvGrpSpPr>
            <p:cNvPr id="11300" name="Group 35"/>
            <p:cNvGrpSpPr>
              <a:grpSpLocks/>
            </p:cNvGrpSpPr>
            <p:nvPr/>
          </p:nvGrpSpPr>
          <p:grpSpPr bwMode="auto">
            <a:xfrm>
              <a:off x="1216" y="915"/>
              <a:ext cx="1022" cy="778"/>
              <a:chOff x="99" y="2017"/>
              <a:chExt cx="1022" cy="778"/>
            </a:xfrm>
          </p:grpSpPr>
          <p:sp>
            <p:nvSpPr>
              <p:cNvPr id="11306" name="Rechteck 331"/>
              <p:cNvSpPr>
                <a:spLocks noChangeArrowheads="1"/>
              </p:cNvSpPr>
              <p:nvPr/>
            </p:nvSpPr>
            <p:spPr bwMode="auto">
              <a:xfrm>
                <a:off x="99" y="2017"/>
                <a:ext cx="6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buClr>
                    <a:srgbClr val="00693C"/>
                  </a:buClr>
                </a:pPr>
                <a:r>
                  <a:rPr lang="en-GB" altLang="de-DE">
                    <a:solidFill>
                      <a:srgbClr val="000000"/>
                    </a:solidFill>
                  </a:rPr>
                  <a:t>Universities</a:t>
                </a:r>
              </a:p>
            </p:txBody>
          </p:sp>
          <p:sp>
            <p:nvSpPr>
              <p:cNvPr id="11307" name="Rechteck 332"/>
              <p:cNvSpPr>
                <a:spLocks noChangeArrowheads="1"/>
              </p:cNvSpPr>
              <p:nvPr/>
            </p:nvSpPr>
            <p:spPr bwMode="auto">
              <a:xfrm>
                <a:off x="99" y="2169"/>
                <a:ext cx="8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buClr>
                    <a:srgbClr val="00693C"/>
                  </a:buClr>
                </a:pPr>
                <a:r>
                  <a:rPr lang="de-DE" altLang="de-DE">
                    <a:solidFill>
                      <a:srgbClr val="000000"/>
                    </a:solidFill>
                  </a:rPr>
                  <a:t>Leibniz Institutes</a:t>
                </a:r>
              </a:p>
            </p:txBody>
          </p:sp>
          <p:sp>
            <p:nvSpPr>
              <p:cNvPr id="11308" name="Rechteck 333"/>
              <p:cNvSpPr>
                <a:spLocks noChangeArrowheads="1"/>
              </p:cNvSpPr>
              <p:nvPr/>
            </p:nvSpPr>
            <p:spPr bwMode="auto">
              <a:xfrm>
                <a:off x="99" y="2320"/>
                <a:ext cx="10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buClr>
                    <a:srgbClr val="00693C"/>
                  </a:buClr>
                </a:pPr>
                <a:r>
                  <a:rPr lang="de-DE" altLang="de-DE">
                    <a:solidFill>
                      <a:srgbClr val="000000"/>
                    </a:solidFill>
                  </a:rPr>
                  <a:t>Max Planck Institutes</a:t>
                </a:r>
              </a:p>
            </p:txBody>
          </p:sp>
          <p:sp>
            <p:nvSpPr>
              <p:cNvPr id="11309" name="Rechteck 334"/>
              <p:cNvSpPr>
                <a:spLocks noChangeArrowheads="1"/>
              </p:cNvSpPr>
              <p:nvPr/>
            </p:nvSpPr>
            <p:spPr bwMode="auto">
              <a:xfrm>
                <a:off x="99" y="2471"/>
                <a:ext cx="9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buClr>
                    <a:srgbClr val="00693C"/>
                  </a:buClr>
                </a:pPr>
                <a:r>
                  <a:rPr lang="de-DE" altLang="de-DE">
                    <a:solidFill>
                      <a:srgbClr val="000000"/>
                    </a:solidFill>
                  </a:rPr>
                  <a:t>Helmholtz </a:t>
                </a:r>
                <a:r>
                  <a:rPr lang="en-GB" altLang="de-DE">
                    <a:solidFill>
                      <a:srgbClr val="000000"/>
                    </a:solidFill>
                  </a:rPr>
                  <a:t>Centres</a:t>
                </a:r>
              </a:p>
            </p:txBody>
          </p:sp>
          <p:sp>
            <p:nvSpPr>
              <p:cNvPr id="11310" name="Rechteck 335"/>
              <p:cNvSpPr>
                <a:spLocks noChangeArrowheads="1"/>
              </p:cNvSpPr>
              <p:nvPr/>
            </p:nvSpPr>
            <p:spPr bwMode="auto">
              <a:xfrm>
                <a:off x="99" y="2622"/>
                <a:ext cx="99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buClr>
                    <a:srgbClr val="00693C"/>
                  </a:buClr>
                </a:pPr>
                <a:r>
                  <a:rPr lang="de-DE" altLang="de-DE">
                    <a:solidFill>
                      <a:srgbClr val="000000"/>
                    </a:solidFill>
                  </a:rPr>
                  <a:t>Fraunhofer Institutes</a:t>
                </a:r>
              </a:p>
            </p:txBody>
          </p:sp>
        </p:grpSp>
        <p:graphicFrame>
          <p:nvGraphicFramePr>
            <p:cNvPr id="11301" name="Object 41"/>
            <p:cNvGraphicFramePr>
              <a:graphicFrameLocks noChangeAspect="1"/>
            </p:cNvGraphicFramePr>
            <p:nvPr/>
          </p:nvGraphicFramePr>
          <p:xfrm>
            <a:off x="1158" y="1133"/>
            <a:ext cx="34" cy="34"/>
          </p:xfrm>
          <a:graphic>
            <a:graphicData uri="http://schemas.openxmlformats.org/presentationml/2006/ole">
              <mc:AlternateContent xmlns:mc="http://schemas.openxmlformats.org/markup-compatibility/2006">
                <mc:Choice xmlns:v="urn:schemas-microsoft-com:vml" Requires="v">
                  <p:oleObj spid="_x0000_s11486" name="Photo Editor-Foto" r:id="rId4" imgW="38156" imgH="38156" progId="MSPhotoEd.3">
                    <p:embed/>
                  </p:oleObj>
                </mc:Choice>
                <mc:Fallback>
                  <p:oleObj name="Photo Editor-Foto" r:id="rId4" imgW="38156" imgH="38156" progId="MSPhotoEd.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 y="1133"/>
                          <a:ext cx="34" cy="3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02" name="Object 42"/>
            <p:cNvGraphicFramePr>
              <a:graphicFrameLocks noChangeAspect="1"/>
            </p:cNvGraphicFramePr>
            <p:nvPr/>
          </p:nvGraphicFramePr>
          <p:xfrm>
            <a:off x="1158" y="1287"/>
            <a:ext cx="34" cy="34"/>
          </p:xfrm>
          <a:graphic>
            <a:graphicData uri="http://schemas.openxmlformats.org/presentationml/2006/ole">
              <mc:AlternateContent xmlns:mc="http://schemas.openxmlformats.org/markup-compatibility/2006">
                <mc:Choice xmlns:v="urn:schemas-microsoft-com:vml" Requires="v">
                  <p:oleObj spid="_x0000_s11487" name="Photo Editor-Foto" r:id="rId6" imgW="38156" imgH="38156" progId="MSPhotoEd.3">
                    <p:embed/>
                  </p:oleObj>
                </mc:Choice>
                <mc:Fallback>
                  <p:oleObj name="Photo Editor-Foto" r:id="rId6" imgW="38156" imgH="38156" progId="MSPhotoEd.3">
                    <p:embed/>
                    <p:pic>
                      <p:nvPicPr>
                        <p:cNvPr id="0"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 y="1287"/>
                          <a:ext cx="34" cy="3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03" name="Object 43"/>
            <p:cNvGraphicFramePr>
              <a:graphicFrameLocks noChangeAspect="1"/>
            </p:cNvGraphicFramePr>
            <p:nvPr/>
          </p:nvGraphicFramePr>
          <p:xfrm>
            <a:off x="1158" y="991"/>
            <a:ext cx="34" cy="34"/>
          </p:xfrm>
          <a:graphic>
            <a:graphicData uri="http://schemas.openxmlformats.org/presentationml/2006/ole">
              <mc:AlternateContent xmlns:mc="http://schemas.openxmlformats.org/markup-compatibility/2006">
                <mc:Choice xmlns:v="urn:schemas-microsoft-com:vml" Requires="v">
                  <p:oleObj spid="_x0000_s11488" name="Photo Editor-Foto" r:id="rId8" imgW="38156" imgH="38156" progId="MSPhotoEd.3">
                    <p:embed/>
                  </p:oleObj>
                </mc:Choice>
                <mc:Fallback>
                  <p:oleObj name="Photo Editor-Foto" r:id="rId8" imgW="38156" imgH="38156" progId="MSPhotoEd.3">
                    <p:embed/>
                    <p:pic>
                      <p:nvPicPr>
                        <p:cNvPr id="0"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8" y="991"/>
                          <a:ext cx="34" cy="3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04" name="Object 44"/>
            <p:cNvGraphicFramePr>
              <a:graphicFrameLocks noChangeAspect="1"/>
            </p:cNvGraphicFramePr>
            <p:nvPr/>
          </p:nvGraphicFramePr>
          <p:xfrm>
            <a:off x="1158" y="1439"/>
            <a:ext cx="34" cy="34"/>
          </p:xfrm>
          <a:graphic>
            <a:graphicData uri="http://schemas.openxmlformats.org/presentationml/2006/ole">
              <mc:AlternateContent xmlns:mc="http://schemas.openxmlformats.org/markup-compatibility/2006">
                <mc:Choice xmlns:v="urn:schemas-microsoft-com:vml" Requires="v">
                  <p:oleObj spid="_x0000_s11489" name="Photo Editor-Foto" r:id="rId10" imgW="38156" imgH="38156" progId="MSPhotoEd.3">
                    <p:embed/>
                  </p:oleObj>
                </mc:Choice>
                <mc:Fallback>
                  <p:oleObj name="Photo Editor-Foto" r:id="rId10" imgW="38156" imgH="38156" progId="MSPhotoEd.3">
                    <p:embed/>
                    <p:pic>
                      <p:nvPicPr>
                        <p:cNvPr id="0" name="Object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8" y="1439"/>
                          <a:ext cx="34" cy="3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05" name="Object 45"/>
            <p:cNvGraphicFramePr>
              <a:graphicFrameLocks noChangeAspect="1"/>
            </p:cNvGraphicFramePr>
            <p:nvPr/>
          </p:nvGraphicFramePr>
          <p:xfrm>
            <a:off x="1158" y="1593"/>
            <a:ext cx="34" cy="34"/>
          </p:xfrm>
          <a:graphic>
            <a:graphicData uri="http://schemas.openxmlformats.org/presentationml/2006/ole">
              <mc:AlternateContent xmlns:mc="http://schemas.openxmlformats.org/markup-compatibility/2006">
                <mc:Choice xmlns:v="urn:schemas-microsoft-com:vml" Requires="v">
                  <p:oleObj spid="_x0000_s11490" name="Photo Editor-Foto" r:id="rId12" imgW="38156" imgH="38156" progId="MSPhotoEd.3">
                    <p:embed/>
                  </p:oleObj>
                </mc:Choice>
                <mc:Fallback>
                  <p:oleObj name="Photo Editor-Foto" r:id="rId12" imgW="38156" imgH="38156" progId="MSPhotoEd.3">
                    <p:embed/>
                    <p:pic>
                      <p:nvPicPr>
                        <p:cNvPr id="0" name="Object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8" y="1593"/>
                          <a:ext cx="34" cy="3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269" name="Group 48"/>
          <p:cNvGrpSpPr>
            <a:grpSpLocks/>
          </p:cNvGrpSpPr>
          <p:nvPr/>
        </p:nvGrpSpPr>
        <p:grpSpPr bwMode="auto">
          <a:xfrm>
            <a:off x="3455988" y="1452563"/>
            <a:ext cx="4014787" cy="5180012"/>
            <a:chOff x="2177" y="915"/>
            <a:chExt cx="2529" cy="3263"/>
          </a:xfrm>
        </p:grpSpPr>
        <p:pic>
          <p:nvPicPr>
            <p:cNvPr id="11270" name="Picture 49" descr="AvH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177" y="915"/>
              <a:ext cx="2529" cy="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71" name="Group 50"/>
            <p:cNvGrpSpPr>
              <a:grpSpLocks/>
            </p:cNvGrpSpPr>
            <p:nvPr/>
          </p:nvGrpSpPr>
          <p:grpSpPr bwMode="auto">
            <a:xfrm>
              <a:off x="2200" y="1179"/>
              <a:ext cx="2420" cy="2705"/>
              <a:chOff x="2200" y="1179"/>
              <a:chExt cx="2420" cy="2705"/>
            </a:xfrm>
          </p:grpSpPr>
          <p:sp>
            <p:nvSpPr>
              <p:cNvPr id="11272" name="Text Box 51"/>
              <p:cNvSpPr txBox="1">
                <a:spLocks noChangeArrowheads="1"/>
              </p:cNvSpPr>
              <p:nvPr/>
            </p:nvSpPr>
            <p:spPr bwMode="auto">
              <a:xfrm>
                <a:off x="4216" y="1283"/>
                <a:ext cx="303" cy="7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Greifswald</a:t>
                </a:r>
              </a:p>
            </p:txBody>
          </p:sp>
          <p:sp>
            <p:nvSpPr>
              <p:cNvPr id="11273" name="Text Box 52"/>
              <p:cNvSpPr txBox="1">
                <a:spLocks noChangeArrowheads="1"/>
              </p:cNvSpPr>
              <p:nvPr/>
            </p:nvSpPr>
            <p:spPr bwMode="auto">
              <a:xfrm>
                <a:off x="3894" y="1287"/>
                <a:ext cx="233"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Rostock</a:t>
                </a:r>
              </a:p>
            </p:txBody>
          </p:sp>
          <p:sp>
            <p:nvSpPr>
              <p:cNvPr id="11274" name="Text Box 53"/>
              <p:cNvSpPr txBox="1">
                <a:spLocks noChangeArrowheads="1"/>
              </p:cNvSpPr>
              <p:nvPr/>
            </p:nvSpPr>
            <p:spPr bwMode="auto">
              <a:xfrm>
                <a:off x="3226" y="1440"/>
                <a:ext cx="264" cy="7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Hamburg</a:t>
                </a:r>
              </a:p>
            </p:txBody>
          </p:sp>
          <p:sp>
            <p:nvSpPr>
              <p:cNvPr id="11275" name="Text Box 54"/>
              <p:cNvSpPr txBox="1">
                <a:spLocks noChangeArrowheads="1"/>
              </p:cNvSpPr>
              <p:nvPr/>
            </p:nvSpPr>
            <p:spPr bwMode="auto">
              <a:xfrm>
                <a:off x="3054" y="1670"/>
                <a:ext cx="224"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Bremen</a:t>
                </a:r>
              </a:p>
            </p:txBody>
          </p:sp>
          <p:sp>
            <p:nvSpPr>
              <p:cNvPr id="11276" name="Text Box 55"/>
              <p:cNvSpPr txBox="1">
                <a:spLocks noChangeArrowheads="1"/>
              </p:cNvSpPr>
              <p:nvPr/>
            </p:nvSpPr>
            <p:spPr bwMode="auto">
              <a:xfrm>
                <a:off x="3251" y="1967"/>
                <a:ext cx="279"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Hannover</a:t>
                </a:r>
              </a:p>
            </p:txBody>
          </p:sp>
          <p:sp>
            <p:nvSpPr>
              <p:cNvPr id="11277" name="Text Box 56"/>
              <p:cNvSpPr txBox="1">
                <a:spLocks noChangeArrowheads="1"/>
              </p:cNvSpPr>
              <p:nvPr/>
            </p:nvSpPr>
            <p:spPr bwMode="auto">
              <a:xfrm>
                <a:off x="4273" y="1886"/>
                <a:ext cx="165"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Berlin</a:t>
                </a:r>
              </a:p>
            </p:txBody>
          </p:sp>
          <p:sp>
            <p:nvSpPr>
              <p:cNvPr id="11278" name="Text Box 57"/>
              <p:cNvSpPr txBox="1">
                <a:spLocks noChangeArrowheads="1"/>
              </p:cNvSpPr>
              <p:nvPr/>
            </p:nvSpPr>
            <p:spPr bwMode="auto">
              <a:xfrm>
                <a:off x="3833" y="2104"/>
                <a:ext cx="327"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Magdeburg</a:t>
                </a:r>
              </a:p>
            </p:txBody>
          </p:sp>
          <p:sp>
            <p:nvSpPr>
              <p:cNvPr id="11279" name="Text Box 58"/>
              <p:cNvSpPr txBox="1">
                <a:spLocks noChangeArrowheads="1"/>
              </p:cNvSpPr>
              <p:nvPr/>
            </p:nvSpPr>
            <p:spPr bwMode="auto">
              <a:xfrm>
                <a:off x="3759" y="2313"/>
                <a:ext cx="146"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Halle</a:t>
                </a:r>
              </a:p>
            </p:txBody>
          </p:sp>
          <p:sp>
            <p:nvSpPr>
              <p:cNvPr id="11280" name="Text Box 59"/>
              <p:cNvSpPr txBox="1">
                <a:spLocks noChangeArrowheads="1"/>
              </p:cNvSpPr>
              <p:nvPr/>
            </p:nvSpPr>
            <p:spPr bwMode="auto">
              <a:xfrm>
                <a:off x="3990" y="2427"/>
                <a:ext cx="204" cy="7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Leipzig</a:t>
                </a:r>
              </a:p>
            </p:txBody>
          </p:sp>
          <p:sp>
            <p:nvSpPr>
              <p:cNvPr id="11281" name="Text Box 60"/>
              <p:cNvSpPr txBox="1">
                <a:spLocks noChangeArrowheads="1"/>
              </p:cNvSpPr>
              <p:nvPr/>
            </p:nvSpPr>
            <p:spPr bwMode="auto">
              <a:xfrm>
                <a:off x="4376" y="2535"/>
                <a:ext cx="244"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Dresden</a:t>
                </a:r>
              </a:p>
            </p:txBody>
          </p:sp>
          <p:sp>
            <p:nvSpPr>
              <p:cNvPr id="11282" name="Text Box 61"/>
              <p:cNvSpPr txBox="1">
                <a:spLocks noChangeArrowheads="1"/>
              </p:cNvSpPr>
              <p:nvPr/>
            </p:nvSpPr>
            <p:spPr bwMode="auto">
              <a:xfrm>
                <a:off x="3803" y="2588"/>
                <a:ext cx="140"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Jena</a:t>
                </a:r>
              </a:p>
            </p:txBody>
          </p:sp>
          <p:sp>
            <p:nvSpPr>
              <p:cNvPr id="11283" name="Text Box 62"/>
              <p:cNvSpPr txBox="1">
                <a:spLocks noChangeArrowheads="1"/>
              </p:cNvSpPr>
              <p:nvPr/>
            </p:nvSpPr>
            <p:spPr bwMode="auto">
              <a:xfrm>
                <a:off x="3652" y="3235"/>
                <a:ext cx="268"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Nürnberg</a:t>
                </a:r>
              </a:p>
            </p:txBody>
          </p:sp>
          <p:sp>
            <p:nvSpPr>
              <p:cNvPr id="11284" name="Text Box 63"/>
              <p:cNvSpPr txBox="1">
                <a:spLocks noChangeArrowheads="1"/>
              </p:cNvSpPr>
              <p:nvPr/>
            </p:nvSpPr>
            <p:spPr bwMode="auto">
              <a:xfrm>
                <a:off x="3855" y="3762"/>
                <a:ext cx="266"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München</a:t>
                </a:r>
              </a:p>
            </p:txBody>
          </p:sp>
          <p:sp>
            <p:nvSpPr>
              <p:cNvPr id="11285" name="Text Box 64"/>
              <p:cNvSpPr txBox="1">
                <a:spLocks noChangeArrowheads="1"/>
              </p:cNvSpPr>
              <p:nvPr/>
            </p:nvSpPr>
            <p:spPr bwMode="auto">
              <a:xfrm>
                <a:off x="2694" y="3807"/>
                <a:ext cx="240"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Freiburg</a:t>
                </a:r>
              </a:p>
            </p:txBody>
          </p:sp>
          <p:sp>
            <p:nvSpPr>
              <p:cNvPr id="11286" name="Text Box 65"/>
              <p:cNvSpPr txBox="1">
                <a:spLocks noChangeArrowheads="1"/>
              </p:cNvSpPr>
              <p:nvPr/>
            </p:nvSpPr>
            <p:spPr bwMode="auto">
              <a:xfrm>
                <a:off x="2444" y="3246"/>
                <a:ext cx="366"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Saarbrücken</a:t>
                </a:r>
              </a:p>
            </p:txBody>
          </p:sp>
          <p:sp>
            <p:nvSpPr>
              <p:cNvPr id="11287" name="Text Box 66"/>
              <p:cNvSpPr txBox="1">
                <a:spLocks noChangeArrowheads="1"/>
              </p:cNvSpPr>
              <p:nvPr/>
            </p:nvSpPr>
            <p:spPr bwMode="auto">
              <a:xfrm>
                <a:off x="3008" y="2928"/>
                <a:ext cx="419" cy="7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Frankfurt a. M.</a:t>
                </a:r>
              </a:p>
            </p:txBody>
          </p:sp>
          <p:sp>
            <p:nvSpPr>
              <p:cNvPr id="11288" name="Text Box 67"/>
              <p:cNvSpPr txBox="1">
                <a:spLocks noChangeArrowheads="1"/>
              </p:cNvSpPr>
              <p:nvPr/>
            </p:nvSpPr>
            <p:spPr bwMode="auto">
              <a:xfrm>
                <a:off x="2620" y="2291"/>
                <a:ext cx="282"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Dortmund</a:t>
                </a:r>
              </a:p>
            </p:txBody>
          </p:sp>
          <p:sp>
            <p:nvSpPr>
              <p:cNvPr id="11289" name="Text Box 68"/>
              <p:cNvSpPr txBox="1">
                <a:spLocks noChangeArrowheads="1"/>
              </p:cNvSpPr>
              <p:nvPr/>
            </p:nvSpPr>
            <p:spPr bwMode="auto">
              <a:xfrm>
                <a:off x="2686" y="2128"/>
                <a:ext cx="233" cy="7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Münster</a:t>
                </a:r>
              </a:p>
            </p:txBody>
          </p:sp>
          <p:sp>
            <p:nvSpPr>
              <p:cNvPr id="11290" name="Text Box 69"/>
              <p:cNvSpPr txBox="1">
                <a:spLocks noChangeArrowheads="1"/>
              </p:cNvSpPr>
              <p:nvPr/>
            </p:nvSpPr>
            <p:spPr bwMode="auto">
              <a:xfrm>
                <a:off x="2507" y="2660"/>
                <a:ext cx="151"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Bonn</a:t>
                </a:r>
              </a:p>
            </p:txBody>
          </p:sp>
          <p:sp>
            <p:nvSpPr>
              <p:cNvPr id="11291" name="Text Box 70"/>
              <p:cNvSpPr txBox="1">
                <a:spLocks noChangeArrowheads="1"/>
              </p:cNvSpPr>
              <p:nvPr/>
            </p:nvSpPr>
            <p:spPr bwMode="auto">
              <a:xfrm>
                <a:off x="3296" y="2298"/>
                <a:ext cx="280"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Göttingen</a:t>
                </a:r>
              </a:p>
            </p:txBody>
          </p:sp>
          <p:sp>
            <p:nvSpPr>
              <p:cNvPr id="11292" name="Text Box 71"/>
              <p:cNvSpPr txBox="1">
                <a:spLocks noChangeArrowheads="1"/>
              </p:cNvSpPr>
              <p:nvPr/>
            </p:nvSpPr>
            <p:spPr bwMode="auto">
              <a:xfrm>
                <a:off x="2967" y="3220"/>
                <a:ext cx="311" cy="7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Heidelberg</a:t>
                </a:r>
              </a:p>
            </p:txBody>
          </p:sp>
          <p:sp>
            <p:nvSpPr>
              <p:cNvPr id="11293" name="Text Box 72"/>
              <p:cNvSpPr txBox="1">
                <a:spLocks noChangeArrowheads="1"/>
              </p:cNvSpPr>
              <p:nvPr/>
            </p:nvSpPr>
            <p:spPr bwMode="auto">
              <a:xfrm>
                <a:off x="3067" y="3490"/>
                <a:ext cx="245"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Stuttgart</a:t>
                </a:r>
              </a:p>
            </p:txBody>
          </p:sp>
          <p:sp>
            <p:nvSpPr>
              <p:cNvPr id="11294" name="Text Box 73"/>
              <p:cNvSpPr txBox="1">
                <a:spLocks noChangeArrowheads="1"/>
              </p:cNvSpPr>
              <p:nvPr/>
            </p:nvSpPr>
            <p:spPr bwMode="auto">
              <a:xfrm>
                <a:off x="3404" y="1179"/>
                <a:ext cx="107"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Kiel</a:t>
                </a:r>
              </a:p>
            </p:txBody>
          </p:sp>
          <p:sp>
            <p:nvSpPr>
              <p:cNvPr id="11295" name="Text Box 74"/>
              <p:cNvSpPr txBox="1">
                <a:spLocks noChangeArrowheads="1"/>
              </p:cNvSpPr>
              <p:nvPr/>
            </p:nvSpPr>
            <p:spPr bwMode="auto">
              <a:xfrm>
                <a:off x="2200" y="2655"/>
                <a:ext cx="220"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Aachen</a:t>
                </a:r>
              </a:p>
            </p:txBody>
          </p:sp>
          <p:sp>
            <p:nvSpPr>
              <p:cNvPr id="11296" name="Rectangle 75"/>
              <p:cNvSpPr>
                <a:spLocks noChangeArrowheads="1"/>
              </p:cNvSpPr>
              <p:nvPr/>
            </p:nvSpPr>
            <p:spPr bwMode="auto">
              <a:xfrm>
                <a:off x="2970" y="2640"/>
                <a:ext cx="239"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fontAlgn="b">
                  <a:spcBef>
                    <a:spcPct val="30000"/>
                  </a:spcBef>
                </a:pPr>
                <a:r>
                  <a:rPr lang="de-DE" altLang="de-DE" sz="800"/>
                  <a:t>Marburg</a:t>
                </a:r>
              </a:p>
            </p:txBody>
          </p:sp>
          <p:sp>
            <p:nvSpPr>
              <p:cNvPr id="11297" name="Text Box 76"/>
              <p:cNvSpPr txBox="1">
                <a:spLocks noChangeArrowheads="1"/>
              </p:cNvSpPr>
              <p:nvPr/>
            </p:nvSpPr>
            <p:spPr bwMode="auto">
              <a:xfrm>
                <a:off x="2692" y="2925"/>
                <a:ext cx="172" cy="7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Mainz</a:t>
                </a:r>
              </a:p>
            </p:txBody>
          </p:sp>
          <p:sp>
            <p:nvSpPr>
              <p:cNvPr id="11298" name="Text Box 77"/>
              <p:cNvSpPr txBox="1">
                <a:spLocks noChangeArrowheads="1"/>
              </p:cNvSpPr>
              <p:nvPr/>
            </p:nvSpPr>
            <p:spPr bwMode="auto">
              <a:xfrm>
                <a:off x="2878" y="3371"/>
                <a:ext cx="275"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Karlsruhe</a:t>
                </a:r>
              </a:p>
            </p:txBody>
          </p:sp>
          <p:sp>
            <p:nvSpPr>
              <p:cNvPr id="11299" name="Text Box 78"/>
              <p:cNvSpPr txBox="1">
                <a:spLocks noChangeArrowheads="1"/>
              </p:cNvSpPr>
              <p:nvPr/>
            </p:nvSpPr>
            <p:spPr bwMode="auto">
              <a:xfrm>
                <a:off x="2468" y="2566"/>
                <a:ext cx="129" cy="7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40000"/>
                  </a:spcBef>
                  <a:defRPr>
                    <a:solidFill>
                      <a:schemeClr val="tx1"/>
                    </a:solidFill>
                    <a:latin typeface="Arial" charset="0"/>
                    <a:cs typeface="Arial" charset="0"/>
                  </a:defRPr>
                </a:lvl1pPr>
                <a:lvl2pPr marL="742950" indent="-285750" eaLnBrk="0" hangingPunct="0">
                  <a:spcBef>
                    <a:spcPct val="40000"/>
                  </a:spcBef>
                  <a:defRPr b="1">
                    <a:solidFill>
                      <a:schemeClr val="tx2"/>
                    </a:solidFill>
                    <a:latin typeface="Arial" charset="0"/>
                    <a:cs typeface="Arial" charset="0"/>
                  </a:defRPr>
                </a:lvl2pPr>
                <a:lvl3pPr marL="1143000" indent="-228600" eaLnBrk="0" hangingPunct="0">
                  <a:spcBef>
                    <a:spcPct val="40000"/>
                  </a:spcBef>
                  <a:buFont typeface="Arial" charset="0"/>
                  <a:buChar char="●"/>
                  <a:defRPr>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pPr>
                <a:r>
                  <a:rPr lang="de-DE" altLang="de-DE" sz="800"/>
                  <a:t>Köln</a:t>
                </a:r>
              </a:p>
            </p:txBody>
          </p:sp>
        </p:gr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Vorlage_HumboldtVortrag">
  <a:themeElements>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fontScheme name="Vorlage_HumboldtVortrag">
      <a:majorFont>
        <a:latin typeface="Times New Roman"/>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Vorlage_HumboldtVortrag</Template>
  <TotalTime>0</TotalTime>
  <Words>5867</Words>
  <Application>Microsoft Office PowerPoint</Application>
  <PresentationFormat>Bildschirmpräsentation (4:3)</PresentationFormat>
  <Paragraphs>516</Paragraphs>
  <Slides>39</Slides>
  <Notes>39</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1" baseType="lpstr">
      <vt:lpstr>Vorlage_HumboldtVortrag</vt:lpstr>
      <vt:lpstr>Photo Editor-Foto</vt:lpstr>
      <vt:lpstr>Exzellenz verbindet – be part of a worldwide network</vt:lpstr>
      <vt:lpstr>The  Alexander von Humboldt Foundation</vt:lpstr>
      <vt:lpstr>Historical and intellectual roots</vt:lpstr>
      <vt:lpstr>The Humboldt Foundation's areas of work</vt:lpstr>
      <vt:lpstr>Principles of the Foundation</vt:lpstr>
      <vt:lpstr>Equal opportunities for female academics</vt:lpstr>
      <vt:lpstr>The Humboldt Foundation's funding</vt:lpstr>
      <vt:lpstr>Research Location Germany</vt:lpstr>
      <vt:lpstr>Research location Germany</vt:lpstr>
      <vt:lpstr>Research institutions</vt:lpstr>
      <vt:lpstr>Sponsorship Opportunities offered by the Alexander von Humboldt Foundation</vt:lpstr>
      <vt:lpstr>Sponsorship – individual and personal</vt:lpstr>
      <vt:lpstr>Key sponsorship programmes at a glance</vt:lpstr>
      <vt:lpstr>Alumni sponsorship and international networking</vt:lpstr>
      <vt:lpstr>Research Fellowships</vt:lpstr>
      <vt:lpstr>Research fellowships for research stays in Germany</vt:lpstr>
      <vt:lpstr>Research fellowships for research stays in Germany</vt:lpstr>
      <vt:lpstr>Research fellowships for research stays abroad</vt:lpstr>
      <vt:lpstr>Research fellowships for research stays abroad</vt:lpstr>
      <vt:lpstr>Research Fellowships: Application Requirements and Benefits</vt:lpstr>
      <vt:lpstr>Application requirements</vt:lpstr>
      <vt:lpstr>Application procedure</vt:lpstr>
      <vt:lpstr>Benefits provided</vt:lpstr>
      <vt:lpstr>Benefits provided</vt:lpstr>
      <vt:lpstr>Look for a host in Germany</vt:lpstr>
      <vt:lpstr>Origin of guest researchers</vt:lpstr>
      <vt:lpstr>Disciplines of guest researchers</vt:lpstr>
      <vt:lpstr>Award Programmes</vt:lpstr>
      <vt:lpstr>Research awards</vt:lpstr>
      <vt:lpstr>Research awards</vt:lpstr>
      <vt:lpstr>New: Alexander von Humboldt Professorships for Artificial Intelligence</vt:lpstr>
      <vt:lpstr>Research awards</vt:lpstr>
      <vt:lpstr>Further Sponsorship Programmes</vt:lpstr>
      <vt:lpstr>German Chancellor Fellowships</vt:lpstr>
      <vt:lpstr>German Chancellor Fellowships</vt:lpstr>
      <vt:lpstr>Frontiers of Research Symposia </vt:lpstr>
      <vt:lpstr>Humboldt Life on the Alumniportal Deutschland</vt:lpstr>
      <vt:lpstr>Humboldt Life on the Alumniportal Deutschland</vt:lpstr>
      <vt:lpstr>Contact and Information</vt:lpstr>
    </vt:vector>
  </TitlesOfParts>
  <Company>AvH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Exzellenz verbindet – be part of a worldwide network</dc:title>
  <dc:creator>Hafeneger</dc:creator>
  <cp:lastModifiedBy>Hafeneger, Nina</cp:lastModifiedBy>
  <cp:revision>155</cp:revision>
  <dcterms:created xsi:type="dcterms:W3CDTF">2011-04-05T09:04:09Z</dcterms:created>
  <dcterms:modified xsi:type="dcterms:W3CDTF">2021-06-02T07:08:01Z</dcterms:modified>
</cp:coreProperties>
</file>