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6" r:id="rId5"/>
    <p:sldId id="262" r:id="rId6"/>
    <p:sldId id="263" r:id="rId7"/>
    <p:sldId id="267" r:id="rId8"/>
    <p:sldId id="264" r:id="rId9"/>
    <p:sldId id="265" r:id="rId10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>
        <p:scale>
          <a:sx n="66" d="100"/>
          <a:sy n="66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F3B9821-7651-41FA-B72F-96C3CBE69091}" type="datetimeFigureOut">
              <a:rPr lang="he-IL" smtClean="0"/>
              <a:pPr/>
              <a:t>כ'/תשרי/תשע"ד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29B70A5-5479-40E0-8FAA-2A259F16E5EA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B70A5-5479-40E0-8FAA-2A259F16E5EA}" type="slidenum">
              <a:rPr lang="he-IL" smtClean="0"/>
              <a:pPr/>
              <a:t>6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B70A5-5479-40E0-8FAA-2A259F16E5EA}" type="slidenum">
              <a:rPr lang="he-IL" smtClean="0"/>
              <a:pPr/>
              <a:t>9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CD9E-BA42-44FD-8C99-1C9EABC63604}" type="datetime8">
              <a:rPr lang="he-IL" smtClean="0"/>
              <a:pPr/>
              <a:t>24 ספטמבר 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12/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BB2E-0BB8-43D9-A737-44B32CD852A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1F02-E8E9-4FAD-B08E-AB880E272EF4}" type="datetime8">
              <a:rPr lang="he-IL" smtClean="0"/>
              <a:pPr/>
              <a:t>24 ספטמבר 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12/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BB2E-0BB8-43D9-A737-44B32CD852A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CA8E-BB9F-4731-932E-4EF4088DE689}" type="datetime8">
              <a:rPr lang="he-IL" smtClean="0"/>
              <a:pPr/>
              <a:t>24 ספטמבר 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12/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BB2E-0BB8-43D9-A737-44B32CD852A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EFE5-6685-4AEA-A330-E4D537300D45}" type="datetime8">
              <a:rPr lang="he-IL" smtClean="0"/>
              <a:pPr/>
              <a:t>24 ספטמבר 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12/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BB2E-0BB8-43D9-A737-44B32CD852A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3AA8E-7485-4E43-A853-3394D2299629}" type="datetime8">
              <a:rPr lang="he-IL" smtClean="0"/>
              <a:pPr/>
              <a:t>24 ספטמבר 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12/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BB2E-0BB8-43D9-A737-44B32CD852A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E519-CB3C-4A13-BF11-418B0491A31E}" type="datetime8">
              <a:rPr lang="he-IL" smtClean="0"/>
              <a:pPr/>
              <a:t>24 ספטמבר 13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12/</a:t>
            </a: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BB2E-0BB8-43D9-A737-44B32CD852A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A05DA-4D68-4AED-B21C-999CB572D1A2}" type="datetime8">
              <a:rPr lang="he-IL" smtClean="0"/>
              <a:pPr/>
              <a:t>24 ספטמבר 13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12/</a:t>
            </a:r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BB2E-0BB8-43D9-A737-44B32CD852A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4AD-53C9-42C0-B60A-CCC8E9C30091}" type="datetime8">
              <a:rPr lang="he-IL" smtClean="0"/>
              <a:pPr/>
              <a:t>24 ספטמבר 13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12/</a:t>
            </a:r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BB2E-0BB8-43D9-A737-44B32CD852A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8C7E8-6084-45DF-969D-3B346F25F253}" type="datetime8">
              <a:rPr lang="he-IL" smtClean="0"/>
              <a:pPr/>
              <a:t>24 ספטמבר 13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12/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BB2E-0BB8-43D9-A737-44B32CD852A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BF1C2-6B70-4658-9280-B26CC083A2BF}" type="datetime8">
              <a:rPr lang="he-IL" smtClean="0"/>
              <a:pPr/>
              <a:t>24 ספטמבר 13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12/</a:t>
            </a: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BB2E-0BB8-43D9-A737-44B32CD852A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2ED32-D7FF-4AB7-A7FB-3CC009E70DA5}" type="datetime8">
              <a:rPr lang="he-IL" smtClean="0"/>
              <a:pPr/>
              <a:t>24 ספטמבר 13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12/</a:t>
            </a: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BB2E-0BB8-43D9-A737-44B32CD852A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3A94C-3842-4385-816A-8DE69C3C468F}" type="datetime8">
              <a:rPr lang="he-IL" smtClean="0"/>
              <a:pPr/>
              <a:t>24 ספטמבר 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e-IL" smtClean="0"/>
              <a:t>12/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2BB2E-0BB8-43D9-A737-44B32CD852A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hyperlink" Target="http://eprintweb.org/S/article/gr-qc/9506085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gif"/><Relationship Id="rId3" Type="http://schemas.openxmlformats.org/officeDocument/2006/relationships/oleObject" Target="../embeddings/oleObject22.bin"/><Relationship Id="rId7" Type="http://schemas.openxmlformats.org/officeDocument/2006/relationships/image" Target="../media/image27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6.gif"/><Relationship Id="rId5" Type="http://schemas.openxmlformats.org/officeDocument/2006/relationships/image" Target="../media/image25.gif"/><Relationship Id="rId4" Type="http://schemas.openxmlformats.org/officeDocument/2006/relationships/oleObject" Target="../embeddings/oleObject2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285728"/>
            <a:ext cx="8929718" cy="2500329"/>
          </a:xfrm>
        </p:spPr>
        <p:txBody>
          <a:bodyPr>
            <a:normAutofit/>
          </a:bodyPr>
          <a:lstStyle/>
          <a:p>
            <a:pPr rtl="0"/>
            <a:r>
              <a:rPr lang="en-US" b="1" i="1" dirty="0" smtClean="0">
                <a:solidFill>
                  <a:srgbClr val="FF0000"/>
                </a:solidFill>
                <a:latin typeface="Baskerville Old Face" pitchFamily="18" charset="0"/>
              </a:rPr>
              <a:t>C</a:t>
            </a:r>
            <a:r>
              <a:rPr lang="en-US" b="1" i="1" dirty="0" smtClean="0">
                <a:solidFill>
                  <a:srgbClr val="FFC000"/>
                </a:solidFill>
                <a:latin typeface="Baskerville Old Face" pitchFamily="18" charset="0"/>
              </a:rPr>
              <a:t>L</a:t>
            </a:r>
            <a:r>
              <a:rPr lang="en-US" b="1" i="1" dirty="0" smtClean="0">
                <a:solidFill>
                  <a:srgbClr val="00B050"/>
                </a:solidFill>
                <a:latin typeface="Baskerville Old Face" pitchFamily="18" charset="0"/>
              </a:rPr>
              <a:t>O</a:t>
            </a:r>
            <a:r>
              <a:rPr lang="en-US" b="1" i="1" dirty="0" smtClean="0">
                <a:solidFill>
                  <a:srgbClr val="00B0F0"/>
                </a:solidFill>
                <a:latin typeface="Baskerville Old Face" pitchFamily="18" charset="0"/>
              </a:rPr>
              <a:t>W</a:t>
            </a:r>
            <a:r>
              <a:rPr lang="en-US" b="1" i="1" dirty="0" smtClean="0">
                <a:solidFill>
                  <a:srgbClr val="FF0000"/>
                </a:solidFill>
                <a:latin typeface="Baskerville Old Face" pitchFamily="18" charset="0"/>
              </a:rPr>
              <a:t>N</a:t>
            </a:r>
            <a:r>
              <a:rPr lang="en-US" b="1" i="1" dirty="0" smtClean="0">
                <a:latin typeface="Baskerville Old Face" pitchFamily="18" charset="0"/>
              </a:rPr>
              <a:t> </a:t>
            </a:r>
            <a:r>
              <a:rPr lang="en-US" b="1" i="1" dirty="0" smtClean="0">
                <a:solidFill>
                  <a:srgbClr val="00B050"/>
                </a:solidFill>
                <a:latin typeface="Baskerville Old Face" pitchFamily="18" charset="0"/>
              </a:rPr>
              <a:t>S  </a:t>
            </a:r>
            <a:r>
              <a:rPr lang="en-US" b="1" i="1" dirty="0" smtClean="0">
                <a:latin typeface="Baskerville Old Face" pitchFamily="18" charset="0"/>
              </a:rPr>
              <a:t>&amp;   BLACK  HOLES</a:t>
            </a:r>
            <a:endParaRPr lang="he-IL" b="1" i="1" dirty="0">
              <a:latin typeface="Baskerville Old Face" pitchFamily="18" charset="0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357422" y="5143512"/>
            <a:ext cx="4486284" cy="35719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Ram </a:t>
            </a:r>
            <a:r>
              <a:rPr lang="en-US" dirty="0" err="1" smtClean="0"/>
              <a:t>Brustein</a:t>
            </a:r>
            <a:r>
              <a:rPr lang="en-US" dirty="0" smtClean="0"/>
              <a:t>, </a:t>
            </a:r>
            <a:r>
              <a:rPr lang="en-US" dirty="0" err="1" smtClean="0"/>
              <a:t>Merav</a:t>
            </a:r>
            <a:r>
              <a:rPr lang="en-US" dirty="0" smtClean="0"/>
              <a:t> </a:t>
            </a:r>
            <a:r>
              <a:rPr lang="en-US" dirty="0" err="1" smtClean="0"/>
              <a:t>Hadad</a:t>
            </a:r>
            <a:endParaRPr lang="en-US" dirty="0" smtClean="0"/>
          </a:p>
          <a:p>
            <a:endParaRPr lang="en-US" dirty="0" smtClean="0"/>
          </a:p>
          <a:p>
            <a:endParaRPr lang="he-IL" dirty="0"/>
          </a:p>
        </p:txBody>
      </p:sp>
      <p:sp>
        <p:nvSpPr>
          <p:cNvPr id="4" name="מלבן 3"/>
          <p:cNvSpPr/>
          <p:nvPr/>
        </p:nvSpPr>
        <p:spPr>
          <a:xfrm>
            <a:off x="2947465" y="5500702"/>
            <a:ext cx="3247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 </a:t>
            </a:r>
            <a:r>
              <a:rPr lang="en-US" b="1" dirty="0"/>
              <a:t>Phys</a:t>
            </a:r>
            <a:r>
              <a:rPr lang="en-US" b="1" dirty="0" smtClean="0"/>
              <a:t>. </a:t>
            </a:r>
            <a:r>
              <a:rPr lang="en-US" b="1" dirty="0" err="1" smtClean="0"/>
              <a:t>Lett</a:t>
            </a:r>
            <a:r>
              <a:rPr lang="en-US" b="1" dirty="0"/>
              <a:t>. B718 (2012) 653-656</a:t>
            </a:r>
            <a:endParaRPr lang="he-IL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BB2E-0BB8-43D9-A737-44B32CD852AF}" type="slidenum">
              <a:rPr lang="he-IL" smtClean="0"/>
              <a:pPr/>
              <a:t>1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12/</a:t>
            </a:r>
            <a:endParaRPr lang="he-IL"/>
          </a:p>
        </p:txBody>
      </p:sp>
      <p:sp>
        <p:nvSpPr>
          <p:cNvPr id="8" name="כותרת 1"/>
          <p:cNvSpPr txBox="1">
            <a:spLocks/>
          </p:cNvSpPr>
          <p:nvPr/>
        </p:nvSpPr>
        <p:spPr>
          <a:xfrm>
            <a:off x="0" y="2357430"/>
            <a:ext cx="8929718" cy="2500329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The canonical conjugate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n-cs"/>
              </a:rPr>
              <a:t>to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/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black hole entropy</a:t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in general theories of gravity</a:t>
            </a:r>
            <a:endParaRPr kumimoji="0" lang="he-IL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pic>
        <p:nvPicPr>
          <p:cNvPr id="3076" name="Picture 4" descr="jumping clown with balloons animation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530683">
            <a:off x="-37463" y="3928086"/>
            <a:ext cx="2295525" cy="3752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Motivation</a:t>
            </a:r>
            <a:endParaRPr lang="he-IL" b="1" dirty="0">
              <a:latin typeface="+mn-lt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0">
              <a:buNone/>
            </a:pPr>
            <a:r>
              <a:rPr lang="en-US" dirty="0" smtClean="0"/>
              <a:t>    Black hole </a:t>
            </a:r>
            <a:r>
              <a:rPr lang="en-US" dirty="0"/>
              <a:t>e</a:t>
            </a:r>
            <a:r>
              <a:rPr lang="en-US" dirty="0" smtClean="0"/>
              <a:t>ntropy counts the degrees of freedom of something unclear</a:t>
            </a:r>
          </a:p>
          <a:p>
            <a:pPr algn="l" rtl="0"/>
            <a:endParaRPr lang="en-US" dirty="0" smtClean="0"/>
          </a:p>
          <a:p>
            <a:pPr algn="ctr" rtl="0">
              <a:buNone/>
            </a:pPr>
            <a:r>
              <a:rPr lang="en-US" dirty="0" smtClean="0"/>
              <a:t>    </a:t>
            </a:r>
            <a:r>
              <a:rPr lang="en-US" dirty="0" smtClean="0"/>
              <a:t>Investigate common </a:t>
            </a:r>
            <a:r>
              <a:rPr lang="en-US" dirty="0" smtClean="0"/>
              <a:t>characteristics </a:t>
            </a:r>
          </a:p>
          <a:p>
            <a:pPr algn="ctr" rtl="0">
              <a:buNone/>
            </a:pPr>
            <a:r>
              <a:rPr lang="en-US" dirty="0" smtClean="0"/>
              <a:t>of general </a:t>
            </a:r>
            <a:r>
              <a:rPr lang="en-US" dirty="0" smtClean="0"/>
              <a:t>theories of gravity</a:t>
            </a:r>
          </a:p>
          <a:p>
            <a:pPr algn="just" rtl="0">
              <a:buNone/>
            </a:pPr>
            <a:endParaRPr lang="en-US" dirty="0" smtClean="0"/>
          </a:p>
          <a:p>
            <a:pPr algn="ctr" rtl="0">
              <a:buNone/>
            </a:pPr>
            <a:r>
              <a:rPr lang="en-US" dirty="0" smtClean="0"/>
              <a:t> Building blocks of quantum gravity.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BB2E-0BB8-43D9-A737-44B32CD852AF}" type="slidenum">
              <a:rPr lang="he-IL" smtClean="0"/>
              <a:pPr/>
              <a:t>2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12/</a:t>
            </a:r>
            <a:endParaRPr lang="he-IL"/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4500562" y="2714620"/>
          <a:ext cx="406400" cy="590550"/>
        </p:xfrm>
        <a:graphic>
          <a:graphicData uri="http://schemas.openxmlformats.org/presentationml/2006/ole">
            <p:oleObj spid="_x0000_s2049" name="Equation" r:id="rId3" imgW="139680" imgH="203040" progId="Equation.DSMT4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500562" y="4286256"/>
          <a:ext cx="406400" cy="590550"/>
        </p:xfrm>
        <a:graphic>
          <a:graphicData uri="http://schemas.openxmlformats.org/presentationml/2006/ole">
            <p:oleObj spid="_x0000_s2051" name="Equation" r:id="rId4" imgW="1396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dirty="0" smtClean="0"/>
              <a:t>Entropy of black holes in general theories of gravity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28596" y="1428736"/>
            <a:ext cx="8286808" cy="5214974"/>
          </a:xfrm>
        </p:spPr>
        <p:txBody>
          <a:bodyPr>
            <a:normAutofit lnSpcReduction="10000"/>
          </a:bodyPr>
          <a:lstStyle/>
          <a:p>
            <a:pPr algn="l" rtl="0">
              <a:buNone/>
            </a:pPr>
            <a:endParaRPr lang="en-US" sz="3600" dirty="0" smtClean="0"/>
          </a:p>
          <a:p>
            <a:pPr algn="l" rtl="0">
              <a:buNone/>
            </a:pPr>
            <a:r>
              <a:rPr lang="en-US" sz="3600" dirty="0" smtClean="0"/>
              <a:t>Wald </a:t>
            </a:r>
            <a:r>
              <a:rPr lang="en-US" sz="3600" dirty="0" smtClean="0"/>
              <a:t>entropy:</a:t>
            </a:r>
          </a:p>
          <a:p>
            <a:pPr algn="l" rtl="0">
              <a:buNone/>
            </a:pPr>
            <a:endParaRPr lang="en-US" sz="4200" dirty="0" smtClean="0"/>
          </a:p>
          <a:p>
            <a:pPr algn="l" rtl="0">
              <a:buNone/>
            </a:pPr>
            <a:endParaRPr lang="en-US" sz="7000" dirty="0" smtClean="0"/>
          </a:p>
          <a:p>
            <a:pPr algn="l" rtl="0"/>
            <a:endParaRPr lang="en-US" sz="4200" dirty="0" smtClean="0"/>
          </a:p>
          <a:p>
            <a:pPr algn="l" rtl="0">
              <a:buNone/>
            </a:pPr>
            <a:r>
              <a:rPr lang="en-US" sz="7000" dirty="0" smtClean="0"/>
              <a:t>   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643306" y="2143116"/>
          <a:ext cx="5214974" cy="1500198"/>
        </p:xfrm>
        <a:graphic>
          <a:graphicData uri="http://schemas.openxmlformats.org/presentationml/2006/ole">
            <p:oleObj spid="_x0000_s1026" name="Equation" r:id="rId3" imgW="1600200" imgH="444240" progId="Equation.DSMT4">
              <p:embed/>
            </p:oleObj>
          </a:graphicData>
        </a:graphic>
      </p:graphicFrame>
      <p:sp>
        <p:nvSpPr>
          <p:cNvPr id="8" name="מציין מיקום של מספר שקופית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BB2E-0BB8-43D9-A737-44B32CD852AF}" type="slidenum">
              <a:rPr lang="he-IL" smtClean="0"/>
              <a:pPr/>
              <a:t>3</a:t>
            </a:fld>
            <a:endParaRPr lang="he-IL"/>
          </a:p>
        </p:txBody>
      </p:sp>
      <p:sp>
        <p:nvSpPr>
          <p:cNvPr id="9" name="מציין מיקום של כותרת תחתונה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12/</a:t>
            </a:r>
            <a:endParaRPr lang="he-IL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85720" y="3571876"/>
          <a:ext cx="1999379" cy="561536"/>
        </p:xfrm>
        <a:graphic>
          <a:graphicData uri="http://schemas.openxmlformats.org/presentationml/2006/ole">
            <p:oleObj spid="_x0000_s1031" name="Equation" r:id="rId4" imgW="723600" imgH="203040" progId="Equation.DSMT4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285720" y="4429132"/>
          <a:ext cx="5451640" cy="585387"/>
        </p:xfrm>
        <a:graphic>
          <a:graphicData uri="http://schemas.openxmlformats.org/presentationml/2006/ole">
            <p:oleObj spid="_x0000_s1032" name="Equation" r:id="rId5" imgW="2133360" imgH="228600" progId="Equation.DSMT4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285720" y="5286388"/>
          <a:ext cx="5389636" cy="571504"/>
        </p:xfrm>
        <a:graphic>
          <a:graphicData uri="http://schemas.openxmlformats.org/presentationml/2006/ole">
            <p:oleObj spid="_x0000_s1033" name="Equation" r:id="rId6" imgW="191736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endParaRPr lang="he-IL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endParaRPr lang="en-US" dirty="0" smtClean="0"/>
          </a:p>
          <a:p>
            <a:pPr algn="l" rtl="0">
              <a:buNone/>
            </a:pPr>
            <a:endParaRPr lang="en-US" b="1" dirty="0" smtClean="0"/>
          </a:p>
          <a:p>
            <a:pPr algn="l" rtl="0">
              <a:buNone/>
            </a:pPr>
            <a:endParaRPr lang="en-US" sz="2000" b="1" dirty="0" smtClean="0"/>
          </a:p>
          <a:p>
            <a:pPr algn="l" rtl="0">
              <a:buNone/>
            </a:pPr>
            <a:endParaRPr lang="en-US" sz="2000" b="1" dirty="0" smtClean="0"/>
          </a:p>
          <a:p>
            <a:pPr algn="l" rtl="0">
              <a:buNone/>
            </a:pPr>
            <a:r>
              <a:rPr lang="en-US" sz="2400" b="1" dirty="0" smtClean="0"/>
              <a:t>Black hole:</a:t>
            </a:r>
          </a:p>
          <a:p>
            <a:pPr algn="l" rtl="0"/>
            <a:r>
              <a:rPr lang="en-US" sz="2400" dirty="0" smtClean="0"/>
              <a:t>                    radial direction</a:t>
            </a:r>
          </a:p>
          <a:p>
            <a:pPr algn="l" rtl="0"/>
            <a:r>
              <a:rPr lang="en-US" sz="2400" dirty="0" smtClean="0"/>
              <a:t> </a:t>
            </a:r>
            <a:r>
              <a:rPr lang="en-US" sz="2400" dirty="0" smtClean="0"/>
              <a:t>T</a:t>
            </a:r>
            <a:r>
              <a:rPr lang="en-US" sz="2400" dirty="0" smtClean="0"/>
              <a:t>ime - </a:t>
            </a:r>
            <a:r>
              <a:rPr lang="en-US" sz="2400" dirty="0" smtClean="0"/>
              <a:t>second </a:t>
            </a:r>
            <a:r>
              <a:rPr lang="en-US" sz="2400" dirty="0" smtClean="0"/>
              <a:t>normal </a:t>
            </a:r>
            <a:r>
              <a:rPr lang="en-US" sz="2400" dirty="0" smtClean="0"/>
              <a:t>direction.</a:t>
            </a:r>
            <a:endParaRPr lang="en-US" sz="2400" dirty="0" smtClean="0"/>
          </a:p>
          <a:p>
            <a:pPr algn="l" rtl="0"/>
            <a:r>
              <a:rPr lang="en-US" sz="2400" dirty="0" smtClean="0"/>
              <a:t>Integration over the surface area of the </a:t>
            </a:r>
            <a:r>
              <a:rPr lang="en-US" sz="2400" dirty="0" smtClean="0"/>
              <a:t>horizon</a:t>
            </a:r>
            <a:endParaRPr lang="en-US" sz="2400" dirty="0" smtClean="0"/>
          </a:p>
          <a:p>
            <a:pPr algn="l" rtl="0"/>
            <a:endParaRPr lang="en-US" dirty="0" smtClean="0"/>
          </a:p>
          <a:p>
            <a:pPr algn="l" rtl="0"/>
            <a:endParaRPr lang="he-IL" dirty="0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500034" y="5286388"/>
          <a:ext cx="8215370" cy="1162500"/>
        </p:xfrm>
        <a:graphic>
          <a:graphicData uri="http://schemas.openxmlformats.org/presentationml/2006/ole">
            <p:oleObj spid="_x0000_s22531" name="Equation" r:id="rId3" imgW="3162240" imgH="482400" progId="Equation.DSMT4">
              <p:embed/>
            </p:oleObj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785787" y="3857629"/>
          <a:ext cx="1357322" cy="472006"/>
        </p:xfrm>
        <a:graphic>
          <a:graphicData uri="http://schemas.openxmlformats.org/presentationml/2006/ole">
            <p:oleObj spid="_x0000_s22533" name="Equation" r:id="rId4" imgW="583920" imgH="203040" progId="Equation.DSMT4">
              <p:embed/>
            </p:oleObj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0" y="1500174"/>
          <a:ext cx="9144000" cy="1214446"/>
        </p:xfrm>
        <a:graphic>
          <a:graphicData uri="http://schemas.openxmlformats.org/presentationml/2006/ole">
            <p:oleObj spid="_x0000_s22534" name="Equation" r:id="rId5" imgW="3949560" imgH="482400" progId="Equation.DSMT4">
              <p:embed/>
            </p:oleObj>
          </a:graphicData>
        </a:graphic>
      </p:graphicFrame>
      <p:sp>
        <p:nvSpPr>
          <p:cNvPr id="8" name="מציין מיקום של מספר שקופית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BB2E-0BB8-43D9-A737-44B32CD852AF}" type="slidenum">
              <a:rPr lang="he-IL" smtClean="0"/>
              <a:pPr/>
              <a:t>4</a:t>
            </a:fld>
            <a:endParaRPr lang="he-IL"/>
          </a:p>
        </p:txBody>
      </p:sp>
      <p:sp>
        <p:nvSpPr>
          <p:cNvPr id="9" name="מציין מיקום של כותרת תחתונה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12/</a:t>
            </a:r>
            <a:endParaRPr lang="he-IL"/>
          </a:p>
        </p:txBody>
      </p:sp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1098550" y="2714625"/>
          <a:ext cx="6713538" cy="646113"/>
        </p:xfrm>
        <a:graphic>
          <a:graphicData uri="http://schemas.openxmlformats.org/presentationml/2006/ole">
            <p:oleObj spid="_x0000_s22536" name="Equation" r:id="rId6" imgW="3771720" imgH="393480" progId="Equation.DSMT4">
              <p:embed/>
            </p:oleObj>
          </a:graphicData>
        </a:graphic>
      </p:graphicFrame>
      <p:sp>
        <p:nvSpPr>
          <p:cNvPr id="11" name="מלבן 10"/>
          <p:cNvSpPr/>
          <p:nvPr/>
        </p:nvSpPr>
        <p:spPr>
          <a:xfrm>
            <a:off x="6816183" y="1285860"/>
            <a:ext cx="23278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Brown :</a:t>
            </a:r>
            <a:r>
              <a:rPr lang="en-US" b="1" dirty="0" err="1" smtClean="0">
                <a:hlinkClick r:id="rId7"/>
              </a:rPr>
              <a:t>gr</a:t>
            </a:r>
            <a:r>
              <a:rPr lang="en-US" b="1" dirty="0" smtClean="0">
                <a:hlinkClick r:id="rId7"/>
              </a:rPr>
              <a:t>-qc/9506085</a:t>
            </a:r>
            <a:endParaRPr lang="he-IL" b="1" dirty="0"/>
          </a:p>
        </p:txBody>
      </p:sp>
      <p:sp>
        <p:nvSpPr>
          <p:cNvPr id="12" name="כותרת 1"/>
          <p:cNvSpPr txBox="1">
            <a:spLocks/>
          </p:cNvSpPr>
          <p:nvPr/>
        </p:nvSpPr>
        <p:spPr>
          <a:xfrm>
            <a:off x="609600" y="285728"/>
            <a:ext cx="8229600" cy="1143008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Identifying the canonical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conjugate  of </a:t>
            </a:r>
            <a:r>
              <a:rPr lang="en-US" sz="4400" b="1" dirty="0" smtClean="0">
                <a:latin typeface="+mj-lt"/>
                <a:ea typeface="+mj-ea"/>
                <a:cs typeface="+mj-cs"/>
              </a:rPr>
              <a:t>Wald entropy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from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action</a:t>
            </a:r>
            <a:endParaRPr kumimoji="0" lang="he-IL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2000240"/>
          </a:xfrm>
        </p:spPr>
        <p:txBody>
          <a:bodyPr>
            <a:normAutofit/>
          </a:bodyPr>
          <a:lstStyle/>
          <a:p>
            <a:pPr algn="l" rtl="0"/>
            <a:r>
              <a:rPr lang="en-US" b="1" dirty="0" smtClean="0"/>
              <a:t>Geometric meaning </a:t>
            </a:r>
            <a:r>
              <a:rPr lang="en-US" b="1" dirty="0" smtClean="0"/>
              <a:t>: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The opening angle at </a:t>
            </a:r>
            <a:r>
              <a:rPr lang="en-US" b="1" dirty="0" smtClean="0"/>
              <a:t>    -     plane</a:t>
            </a:r>
            <a:endParaRPr lang="he-IL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00034" y="2428868"/>
            <a:ext cx="8229600" cy="3768733"/>
          </a:xfrm>
        </p:spPr>
        <p:txBody>
          <a:bodyPr>
            <a:normAutofit fontScale="77500" lnSpcReduction="20000"/>
          </a:bodyPr>
          <a:lstStyle/>
          <a:p>
            <a:pPr algn="l" rtl="0">
              <a:buNone/>
            </a:pPr>
            <a:r>
              <a:rPr lang="en-US" dirty="0" smtClean="0"/>
              <a:t> 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lvl="8" algn="l" rtl="0">
              <a:buNone/>
            </a:pPr>
            <a:r>
              <a:rPr lang="en-US" dirty="0" smtClean="0"/>
              <a:t>                                  </a:t>
            </a:r>
          </a:p>
          <a:p>
            <a:pPr lvl="8"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       </a:t>
            </a:r>
          </a:p>
          <a:p>
            <a:pPr lvl="8"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</a:t>
            </a:r>
          </a:p>
          <a:p>
            <a:pPr lvl="8"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                                         </a:t>
            </a:r>
          </a:p>
          <a:p>
            <a:pPr lvl="8"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</a:t>
            </a:r>
          </a:p>
          <a:p>
            <a:pPr lvl="8" algn="l" rtl="0"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428596" y="3929066"/>
          <a:ext cx="2288015" cy="571504"/>
        </p:xfrm>
        <a:graphic>
          <a:graphicData uri="http://schemas.openxmlformats.org/presentationml/2006/ole">
            <p:oleObj spid="_x0000_s21506" name="Equation" r:id="rId3" imgW="1066680" imgH="266400" progId="Equation.DSMT4">
              <p:embed/>
            </p:oleObj>
          </a:graphicData>
        </a:graphic>
      </p:graphicFrame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357158" y="2500306"/>
          <a:ext cx="4436357" cy="1143001"/>
        </p:xfrm>
        <a:graphic>
          <a:graphicData uri="http://schemas.openxmlformats.org/presentationml/2006/ole">
            <p:oleObj spid="_x0000_s21507" name="Equation" r:id="rId4" imgW="1739880" imgH="444240" progId="Equation.DSMT4">
              <p:embed/>
            </p:oleObj>
          </a:graphicData>
        </a:graphic>
      </p:graphicFrame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485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2643174" y="5341997"/>
          <a:ext cx="2857520" cy="944523"/>
        </p:xfrm>
        <a:graphic>
          <a:graphicData uri="http://schemas.openxmlformats.org/presentationml/2006/ole">
            <p:oleObj spid="_x0000_s21510" name="Equation" r:id="rId5" imgW="774360" imgH="253800" progId="Equation.DSMT4">
              <p:embed/>
            </p:oleObj>
          </a:graphicData>
        </a:graphic>
      </p:graphicFrame>
      <p:sp>
        <p:nvSpPr>
          <p:cNvPr id="9" name="אליפסה 8"/>
          <p:cNvSpPr/>
          <p:nvPr/>
        </p:nvSpPr>
        <p:spPr>
          <a:xfrm>
            <a:off x="5786446" y="2428868"/>
            <a:ext cx="1928826" cy="178595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חץ מעוקל שמאלה 11"/>
          <p:cNvSpPr/>
          <p:nvPr/>
        </p:nvSpPr>
        <p:spPr>
          <a:xfrm rot="5584280">
            <a:off x="6524009" y="3156827"/>
            <a:ext cx="406279" cy="1003823"/>
          </a:xfrm>
          <a:prstGeom prst="curvedLeftArrow">
            <a:avLst>
              <a:gd name="adj1" fmla="val 20000"/>
              <a:gd name="adj2" fmla="val 50000"/>
              <a:gd name="adj3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3" name="חץ מעוקל שמאלה 12"/>
          <p:cNvSpPr/>
          <p:nvPr/>
        </p:nvSpPr>
        <p:spPr>
          <a:xfrm rot="16200000">
            <a:off x="6536546" y="2536024"/>
            <a:ext cx="500066" cy="1000133"/>
          </a:xfrm>
          <a:prstGeom prst="curvedLeftArrow">
            <a:avLst>
              <a:gd name="adj1" fmla="val 20000"/>
              <a:gd name="adj2" fmla="val 50000"/>
              <a:gd name="adj3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6143636" y="4429132"/>
          <a:ext cx="1301749" cy="545235"/>
        </p:xfrm>
        <a:graphic>
          <a:graphicData uri="http://schemas.openxmlformats.org/presentationml/2006/ole">
            <p:oleObj spid="_x0000_s21511" name="Equation" r:id="rId6" imgW="545760" imgH="228600" progId="Equation.DSMT4">
              <p:embed/>
            </p:oleObj>
          </a:graphicData>
        </a:graphic>
      </p:graphicFrame>
      <p:graphicFrame>
        <p:nvGraphicFramePr>
          <p:cNvPr id="21512" name="Object 8"/>
          <p:cNvGraphicFramePr>
            <a:graphicFrameLocks noChangeAspect="1"/>
          </p:cNvGraphicFramePr>
          <p:nvPr/>
        </p:nvGraphicFramePr>
        <p:xfrm>
          <a:off x="5786446" y="1142984"/>
          <a:ext cx="370816" cy="411163"/>
        </p:xfrm>
        <a:graphic>
          <a:graphicData uri="http://schemas.openxmlformats.org/presentationml/2006/ole">
            <p:oleObj spid="_x0000_s21512" name="Equation" r:id="rId7" imgW="114120" imgH="126720" progId="Equation.DSMT4">
              <p:embed/>
            </p:oleObj>
          </a:graphicData>
        </a:graphic>
      </p:graphicFrame>
      <p:cxnSp>
        <p:nvCxnSpPr>
          <p:cNvPr id="15" name="מחבר ישר 14"/>
          <p:cNvCxnSpPr>
            <a:endCxn id="9" idx="2"/>
          </p:cNvCxnSpPr>
          <p:nvPr/>
        </p:nvCxnSpPr>
        <p:spPr>
          <a:xfrm rot="10800000">
            <a:off x="5786446" y="3321844"/>
            <a:ext cx="928694" cy="3571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מציין מיקום של מספר שקופית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BB2E-0BB8-43D9-A737-44B32CD852AF}" type="slidenum">
              <a:rPr lang="he-IL" smtClean="0"/>
              <a:pPr/>
              <a:t>5</a:t>
            </a:fld>
            <a:endParaRPr lang="he-IL"/>
          </a:p>
        </p:txBody>
      </p:sp>
      <p:sp>
        <p:nvSpPr>
          <p:cNvPr id="18" name="מציין מיקום של כותרת תחתונה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12/</a:t>
            </a:r>
            <a:endParaRPr lang="he-IL"/>
          </a:p>
        </p:txBody>
      </p:sp>
      <p:graphicFrame>
        <p:nvGraphicFramePr>
          <p:cNvPr id="21513" name="Object 9"/>
          <p:cNvGraphicFramePr>
            <a:graphicFrameLocks noChangeAspect="1"/>
          </p:cNvGraphicFramePr>
          <p:nvPr/>
        </p:nvGraphicFramePr>
        <p:xfrm>
          <a:off x="6215074" y="1051678"/>
          <a:ext cx="551763" cy="628491"/>
        </p:xfrm>
        <a:graphic>
          <a:graphicData uri="http://schemas.openxmlformats.org/presentationml/2006/ole">
            <p:oleObj spid="_x0000_s21513" name="Equation" r:id="rId8" imgW="203040" imgH="228600" progId="Equation.DSMT4">
              <p:embed/>
            </p:oleObj>
          </a:graphicData>
        </a:graphic>
      </p:graphicFrame>
      <p:graphicFrame>
        <p:nvGraphicFramePr>
          <p:cNvPr id="21514" name="Object 10"/>
          <p:cNvGraphicFramePr>
            <a:graphicFrameLocks noChangeAspect="1"/>
          </p:cNvGraphicFramePr>
          <p:nvPr/>
        </p:nvGraphicFramePr>
        <p:xfrm>
          <a:off x="7072330" y="5643578"/>
          <a:ext cx="1816086" cy="678285"/>
        </p:xfrm>
        <a:graphic>
          <a:graphicData uri="http://schemas.openxmlformats.org/presentationml/2006/ole">
            <p:oleObj spid="_x0000_s21514" name="Equation" r:id="rId9" imgW="115560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Quantum picture</a:t>
            </a:r>
            <a:endParaRPr lang="he-IL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In the classical limit                      (specific heat )</a:t>
            </a:r>
            <a:br>
              <a:rPr lang="en-US" dirty="0" smtClean="0"/>
            </a:br>
            <a:endParaRPr lang="en-US" dirty="0" smtClean="0"/>
          </a:p>
          <a:p>
            <a:pPr algn="l" rtl="0"/>
            <a:endParaRPr lang="en-US" dirty="0" smtClean="0"/>
          </a:p>
          <a:p>
            <a:pPr algn="ctr" rtl="0">
              <a:buNone/>
            </a:pPr>
            <a:endParaRPr lang="en-US" dirty="0" smtClean="0"/>
          </a:p>
          <a:p>
            <a:pPr algn="ctr" rtl="0">
              <a:buNone/>
            </a:pPr>
            <a:r>
              <a:rPr lang="en-US" sz="4000" b="1" dirty="0" smtClean="0"/>
              <a:t>Non zero uncertainty at</a:t>
            </a:r>
          </a:p>
          <a:p>
            <a:pPr algn="ctr" rtl="0">
              <a:buNone/>
            </a:pPr>
            <a:r>
              <a:rPr lang="en-US" sz="4000" b="1" dirty="0" smtClean="0"/>
              <a:t>the  opening angle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endParaRPr lang="en-US" dirty="0" smtClean="0"/>
          </a:p>
          <a:p>
            <a:pPr algn="l" rtl="0">
              <a:buNone/>
            </a:pPr>
            <a:endParaRPr lang="he-IL" dirty="0"/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1071538" y="1357298"/>
          <a:ext cx="3016518" cy="1065215"/>
        </p:xfrm>
        <a:graphic>
          <a:graphicData uri="http://schemas.openxmlformats.org/presentationml/2006/ole">
            <p:oleObj spid="_x0000_s25603" name="Equation" r:id="rId4" imgW="863280" imgH="304560" progId="Equation.DSMT4">
              <p:embed/>
            </p:oleObj>
          </a:graphicData>
        </a:graphic>
      </p:graphicFrame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5429256" y="1428736"/>
          <a:ext cx="3184165" cy="904891"/>
        </p:xfrm>
        <a:graphic>
          <a:graphicData uri="http://schemas.openxmlformats.org/presentationml/2006/ole">
            <p:oleObj spid="_x0000_s25604" name="Equation" r:id="rId5" imgW="812520" imgH="228600" progId="Equation.DSMT4">
              <p:embed/>
            </p:oleObj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3929058" y="2571744"/>
          <a:ext cx="1722437" cy="466725"/>
        </p:xfrm>
        <a:graphic>
          <a:graphicData uri="http://schemas.openxmlformats.org/presentationml/2006/ole">
            <p:oleObj spid="_x0000_s25606" name="Equation" r:id="rId6" imgW="812520" imgH="203040" progId="Equation.DSMT4">
              <p:embed/>
            </p:oleObj>
          </a:graphicData>
        </a:graphic>
      </p:graphicFrame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3714744" y="3286124"/>
          <a:ext cx="1517650" cy="1285875"/>
        </p:xfrm>
        <a:graphic>
          <a:graphicData uri="http://schemas.openxmlformats.org/presentationml/2006/ole">
            <p:oleObj spid="_x0000_s25607" name="Equation" r:id="rId7" imgW="545760" imgH="457200" progId="Equation.DSMT4">
              <p:embed/>
            </p:oleObj>
          </a:graphicData>
        </a:graphic>
      </p:graphicFrame>
      <p:sp>
        <p:nvSpPr>
          <p:cNvPr id="10" name="מציין מיקום של מספר שקופית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BB2E-0BB8-43D9-A737-44B32CD852AF}" type="slidenum">
              <a:rPr lang="he-IL" smtClean="0"/>
              <a:pPr/>
              <a:t>6</a:t>
            </a:fld>
            <a:endParaRPr lang="he-IL"/>
          </a:p>
        </p:txBody>
      </p:sp>
      <p:sp>
        <p:nvSpPr>
          <p:cNvPr id="11" name="מציין מיקום של כותרת תחתונה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12/</a:t>
            </a: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שולש שווה שוקיים 9"/>
          <p:cNvSpPr/>
          <p:nvPr/>
        </p:nvSpPr>
        <p:spPr>
          <a:xfrm>
            <a:off x="1071538" y="4429132"/>
            <a:ext cx="5857916" cy="785818"/>
          </a:xfrm>
          <a:prstGeom prst="triangle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29600" cy="5440378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b="1" dirty="0" smtClean="0"/>
              <a:t>Physical meaning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> </a:t>
            </a:r>
            <a:br>
              <a:rPr lang="en-US" sz="2700" dirty="0" smtClean="0"/>
            </a:b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</p:txBody>
      </p:sp>
      <p:sp>
        <p:nvSpPr>
          <p:cNvPr id="7" name="אליפסה 6"/>
          <p:cNvSpPr/>
          <p:nvPr/>
        </p:nvSpPr>
        <p:spPr>
          <a:xfrm>
            <a:off x="357158" y="3929066"/>
            <a:ext cx="6929486" cy="85725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שולש שווה שוקיים 7"/>
          <p:cNvSpPr/>
          <p:nvPr/>
        </p:nvSpPr>
        <p:spPr>
          <a:xfrm rot="10800000">
            <a:off x="1071538" y="3571876"/>
            <a:ext cx="5786478" cy="785818"/>
          </a:xfrm>
          <a:prstGeom prst="triangle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אליפסה 8"/>
          <p:cNvSpPr/>
          <p:nvPr/>
        </p:nvSpPr>
        <p:spPr>
          <a:xfrm>
            <a:off x="1071538" y="3286124"/>
            <a:ext cx="5857916" cy="50006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אליפסה 10"/>
          <p:cNvSpPr/>
          <p:nvPr/>
        </p:nvSpPr>
        <p:spPr>
          <a:xfrm>
            <a:off x="1071538" y="5072074"/>
            <a:ext cx="5786478" cy="35719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3571868" y="4286256"/>
          <a:ext cx="968374" cy="455358"/>
        </p:xfrm>
        <a:graphic>
          <a:graphicData uri="http://schemas.openxmlformats.org/presentationml/2006/ole">
            <p:oleObj spid="_x0000_s24582" name="Equation" r:id="rId3" imgW="545760" imgH="228600" progId="Equation.DSMT4">
              <p:embed/>
            </p:oleObj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3714744" y="3357562"/>
          <a:ext cx="1111251" cy="428628"/>
        </p:xfrm>
        <a:graphic>
          <a:graphicData uri="http://schemas.openxmlformats.org/presentationml/2006/ole">
            <p:oleObj spid="_x0000_s24583" name="Equation" r:id="rId4" imgW="545760" imgH="228600" progId="Equation.DSMT4">
              <p:embed/>
            </p:oleObj>
          </a:graphicData>
        </a:graphic>
      </p:graphicFrame>
      <p:sp>
        <p:nvSpPr>
          <p:cNvPr id="14" name="מציין מיקום תוכן 13"/>
          <p:cNvSpPr>
            <a:spLocks noGrp="1"/>
          </p:cNvSpPr>
          <p:nvPr>
            <p:ph idx="1"/>
          </p:nvPr>
        </p:nvSpPr>
        <p:spPr>
          <a:xfrm>
            <a:off x="214282" y="1285860"/>
            <a:ext cx="8229600" cy="3714776"/>
          </a:xfrm>
        </p:spPr>
        <p:txBody>
          <a:bodyPr/>
          <a:lstStyle/>
          <a:p>
            <a:pPr algn="l" rtl="0"/>
            <a:endParaRPr lang="he-IL" dirty="0" smtClean="0"/>
          </a:p>
          <a:p>
            <a:pPr algn="l" rtl="0">
              <a:buNone/>
            </a:pPr>
            <a:r>
              <a:rPr lang="en-US" dirty="0" smtClean="0"/>
              <a:t>    Quantum black hole is expected to be super-position of metrics with conical singularities.</a:t>
            </a:r>
          </a:p>
        </p:txBody>
      </p:sp>
      <p:sp>
        <p:nvSpPr>
          <p:cNvPr id="15" name="מציין מיקום של מספר שקופית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BB2E-0BB8-43D9-A737-44B32CD852AF}" type="slidenum">
              <a:rPr lang="he-IL" smtClean="0"/>
              <a:pPr/>
              <a:t>7</a:t>
            </a:fld>
            <a:endParaRPr lang="he-IL"/>
          </a:p>
        </p:txBody>
      </p:sp>
      <p:sp>
        <p:nvSpPr>
          <p:cNvPr id="16" name="מציין מיקום של כותרת תחתונה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12/</a:t>
            </a:r>
            <a:endParaRPr lang="he-IL"/>
          </a:p>
        </p:txBody>
      </p:sp>
      <p:pic>
        <p:nvPicPr>
          <p:cNvPr id="24585" name="Picture 9" descr="blue clown with balloons animatio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71736" y="2697097"/>
            <a:ext cx="1223964" cy="2160663"/>
          </a:xfrm>
          <a:prstGeom prst="rect">
            <a:avLst/>
          </a:prstGeom>
          <a:noFill/>
        </p:spPr>
      </p:pic>
      <p:pic>
        <p:nvPicPr>
          <p:cNvPr id="24587" name="Picture 11" descr="http://www.heathersanimations.com/circus/clown00015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20263980">
            <a:off x="5126481" y="3045723"/>
            <a:ext cx="1331562" cy="947459"/>
          </a:xfrm>
          <a:prstGeom prst="rect">
            <a:avLst/>
          </a:prstGeom>
          <a:noFill/>
        </p:spPr>
      </p:pic>
      <p:pic>
        <p:nvPicPr>
          <p:cNvPr id="24589" name="Picture 13" descr="http://www.heathersanimations.com/circus/clown00007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3340101">
            <a:off x="4152205" y="3681371"/>
            <a:ext cx="1609727" cy="1563405"/>
          </a:xfrm>
          <a:prstGeom prst="rect">
            <a:avLst/>
          </a:prstGeom>
          <a:noFill/>
        </p:spPr>
      </p:pic>
      <p:pic>
        <p:nvPicPr>
          <p:cNvPr id="24591" name="Picture 15" descr="clowns in a car animation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3571876"/>
            <a:ext cx="1878435" cy="13573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rmAutofit fontScale="90000"/>
          </a:bodyPr>
          <a:lstStyle/>
          <a:p>
            <a:pPr rtl="0"/>
            <a:r>
              <a:rPr lang="en-US" b="1" dirty="0" smtClean="0"/>
              <a:t>Example of quantum gravity - Strings</a:t>
            </a:r>
            <a:endParaRPr lang="he-IL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14282" y="1214422"/>
            <a:ext cx="8472518" cy="4911741"/>
          </a:xfrm>
        </p:spPr>
        <p:txBody>
          <a:bodyPr>
            <a:normAutofit fontScale="77500" lnSpcReduction="20000"/>
          </a:bodyPr>
          <a:lstStyle/>
          <a:p>
            <a:pPr algn="l" rtl="0"/>
            <a:r>
              <a:rPr lang="en-US" sz="4100" dirty="0" smtClean="0"/>
              <a:t>String </a:t>
            </a:r>
            <a:r>
              <a:rPr lang="en-US" sz="4100" dirty="0" smtClean="0"/>
              <a:t>theory  </a:t>
            </a:r>
            <a:r>
              <a:rPr lang="en-US" sz="4100" dirty="0" smtClean="0"/>
              <a:t>identifies  </a:t>
            </a:r>
            <a:r>
              <a:rPr lang="en-US" sz="4100" dirty="0" smtClean="0"/>
              <a:t>the “microstates “  of  a (</a:t>
            </a:r>
            <a:r>
              <a:rPr lang="en-US" sz="4100" dirty="0" err="1" smtClean="0"/>
              <a:t>extremal</a:t>
            </a:r>
            <a:r>
              <a:rPr lang="en-US" sz="4100" dirty="0" smtClean="0"/>
              <a:t>) black hole as modes of different vibrations of the strings. </a:t>
            </a:r>
            <a:r>
              <a:rPr lang="en-US" sz="2300" dirty="0" smtClean="0">
                <a:solidFill>
                  <a:srgbClr val="FF0000"/>
                </a:solidFill>
              </a:rPr>
              <a:t>(</a:t>
            </a:r>
            <a:r>
              <a:rPr lang="en-US" sz="2300" dirty="0" err="1" smtClean="0">
                <a:solidFill>
                  <a:srgbClr val="FF0000"/>
                </a:solidFill>
              </a:rPr>
              <a:t>hep-th</a:t>
            </a:r>
            <a:r>
              <a:rPr lang="en-US" sz="2300" dirty="0" smtClean="0">
                <a:solidFill>
                  <a:srgbClr val="FF0000"/>
                </a:solidFill>
              </a:rPr>
              <a:t>/9602043</a:t>
            </a:r>
            <a:r>
              <a:rPr lang="en-US" sz="2300" dirty="0" smtClean="0">
                <a:solidFill>
                  <a:srgbClr val="FF0000"/>
                </a:solidFill>
              </a:rPr>
              <a:t>)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sz="4100" dirty="0" smtClean="0"/>
              <a:t>These vibrations create metrics with conical singularities </a:t>
            </a:r>
            <a:r>
              <a:rPr lang="en-US" sz="4100" dirty="0" smtClean="0"/>
              <a:t>at </a:t>
            </a:r>
            <a:r>
              <a:rPr lang="en-US" sz="4100" dirty="0" smtClean="0"/>
              <a:t>the horizon </a:t>
            </a:r>
            <a:r>
              <a:rPr lang="en-US" sz="4100" dirty="0" smtClean="0"/>
              <a:t>with                          (N integer </a:t>
            </a:r>
            <a:r>
              <a:rPr lang="en-US" sz="4100" dirty="0" smtClean="0"/>
              <a:t>). </a:t>
            </a:r>
            <a:r>
              <a:rPr lang="en-US" sz="2300" dirty="0" smtClean="0">
                <a:solidFill>
                  <a:srgbClr val="FF0000"/>
                </a:solidFill>
              </a:rPr>
              <a:t>(</a:t>
            </a:r>
            <a:r>
              <a:rPr lang="en-US" sz="2300" dirty="0" err="1" smtClean="0">
                <a:solidFill>
                  <a:srgbClr val="FF0000"/>
                </a:solidFill>
              </a:rPr>
              <a:t>hep-th</a:t>
            </a:r>
            <a:r>
              <a:rPr lang="en-US" sz="2300" dirty="0" smtClean="0">
                <a:solidFill>
                  <a:srgbClr val="FF0000"/>
                </a:solidFill>
              </a:rPr>
              <a:t>/0212210)</a:t>
            </a:r>
          </a:p>
          <a:p>
            <a:pPr algn="l" rtl="0"/>
            <a:endParaRPr lang="en-US" dirty="0" smtClean="0">
              <a:solidFill>
                <a:srgbClr val="FF0000"/>
              </a:solidFill>
            </a:endParaRPr>
          </a:p>
          <a:p>
            <a:pPr algn="ctr" rtl="0">
              <a:buNone/>
            </a:pPr>
            <a:r>
              <a:rPr lang="en-US" sz="4600" b="1" dirty="0" smtClean="0"/>
              <a:t>In string theory the “microstates“  of the black hole are metrics with (</a:t>
            </a:r>
            <a:r>
              <a:rPr lang="en-US" sz="4600" b="1" dirty="0" smtClean="0"/>
              <a:t>quantized) </a:t>
            </a:r>
            <a:r>
              <a:rPr lang="en-US" sz="4600" b="1" dirty="0" smtClean="0"/>
              <a:t>conical singularities </a:t>
            </a:r>
            <a:r>
              <a:rPr lang="en-US" sz="4600" b="1" dirty="0" smtClean="0"/>
              <a:t>at </a:t>
            </a:r>
            <a:r>
              <a:rPr lang="en-US" sz="4600" b="1" dirty="0" smtClean="0"/>
              <a:t>the horizon.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BB2E-0BB8-43D9-A737-44B32CD852AF}" type="slidenum">
              <a:rPr lang="he-IL" smtClean="0"/>
              <a:pPr/>
              <a:t>8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12/</a:t>
            </a:r>
            <a:endParaRPr lang="he-IL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6075363" y="3275013"/>
          <a:ext cx="1695450" cy="423862"/>
        </p:xfrm>
        <a:graphic>
          <a:graphicData uri="http://schemas.openxmlformats.org/presentationml/2006/ole">
            <p:oleObj spid="_x0000_s27650" name="Equation" r:id="rId3" imgW="711000" imgH="177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Summary</a:t>
            </a:r>
            <a:endParaRPr lang="he-IL" sz="54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In any theory of gravity the entropy of a black hole is canonical to the opening angle </a:t>
            </a:r>
            <a:r>
              <a:rPr lang="en-US" dirty="0" smtClean="0"/>
              <a:t>in</a:t>
            </a:r>
          </a:p>
          <a:p>
            <a:pPr algn="l" rtl="0">
              <a:buNone/>
            </a:pPr>
            <a:r>
              <a:rPr lang="en-US" dirty="0" smtClean="0"/>
              <a:t>  </a:t>
            </a:r>
            <a:endParaRPr lang="en-US" dirty="0" smtClean="0"/>
          </a:p>
          <a:p>
            <a:pPr algn="l" rtl="0"/>
            <a:r>
              <a:rPr lang="en-US" dirty="0" smtClean="0"/>
              <a:t>Prediction </a:t>
            </a:r>
            <a:r>
              <a:rPr lang="en-US" dirty="0" smtClean="0"/>
              <a:t>- a quantum black hole is a superposition of metrics with conical singularities</a:t>
            </a:r>
            <a:r>
              <a:rPr lang="en-US" dirty="0" smtClean="0"/>
              <a:t>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The </a:t>
            </a:r>
            <a:r>
              <a:rPr lang="en-US" dirty="0" smtClean="0"/>
              <a:t>prediction fits </a:t>
            </a:r>
            <a:r>
              <a:rPr lang="en-US" dirty="0" smtClean="0"/>
              <a:t>quantum gravity of string theory.</a:t>
            </a:r>
            <a:endParaRPr lang="he-IL" dirty="0"/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7643834" y="2071678"/>
          <a:ext cx="989012" cy="612775"/>
        </p:xfrm>
        <a:graphic>
          <a:graphicData uri="http://schemas.openxmlformats.org/presentationml/2006/ole">
            <p:oleObj spid="_x0000_s26627" name="Equation" r:id="rId4" imgW="368280" imgH="228600" progId="Equation.DSMT4">
              <p:embed/>
            </p:oleObj>
          </a:graphicData>
        </a:graphic>
      </p:graphicFrame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BB2E-0BB8-43D9-A737-44B32CD852AF}" type="slidenum">
              <a:rPr lang="he-IL" smtClean="0"/>
              <a:pPr/>
              <a:t>9</a:t>
            </a:fld>
            <a:endParaRPr lang="he-IL"/>
          </a:p>
        </p:txBody>
      </p:sp>
      <p:sp>
        <p:nvSpPr>
          <p:cNvPr id="7" name="מציין מיקום של כותרת תחתונה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12/</a:t>
            </a: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22447</TotalTime>
  <Words>263</Words>
  <Application>Microsoft Office PowerPoint</Application>
  <PresentationFormat>‫הצגה על המסך (4:3)</PresentationFormat>
  <Paragraphs>84</Paragraphs>
  <Slides>9</Slides>
  <Notes>2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2</vt:i4>
      </vt:variant>
      <vt:variant>
        <vt:lpstr>כותרות שקופיות</vt:lpstr>
      </vt:variant>
      <vt:variant>
        <vt:i4>9</vt:i4>
      </vt:variant>
    </vt:vector>
  </HeadingPairs>
  <TitlesOfParts>
    <vt:vector size="12" baseType="lpstr">
      <vt:lpstr>ערכת נושא Office</vt:lpstr>
      <vt:lpstr>Equation</vt:lpstr>
      <vt:lpstr>MathType 6.0 Equation</vt:lpstr>
      <vt:lpstr>CLOWN S  &amp;   BLACK  HOLES</vt:lpstr>
      <vt:lpstr>Motivation</vt:lpstr>
      <vt:lpstr>Entropy of black holes in general theories of gravity</vt:lpstr>
      <vt:lpstr> </vt:lpstr>
      <vt:lpstr>Geometric meaning :  The opening angle at     -     plane</vt:lpstr>
      <vt:lpstr>Quantum picture</vt:lpstr>
      <vt:lpstr>  Physical meaning           </vt:lpstr>
      <vt:lpstr>Example of quantum gravity - Strings</vt:lpstr>
      <vt:lpstr>Summary</vt:lpstr>
    </vt:vector>
  </TitlesOfParts>
  <Company>The Open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canonical conjugate of Wald entropy and its implications on the characteristics of the building blocks of the black hole</dc:title>
  <dc:creator>Merav</dc:creator>
  <cp:lastModifiedBy>Merav</cp:lastModifiedBy>
  <cp:revision>449</cp:revision>
  <dcterms:created xsi:type="dcterms:W3CDTF">2013-09-08T09:12:01Z</dcterms:created>
  <dcterms:modified xsi:type="dcterms:W3CDTF">2013-09-27T14:16:37Z</dcterms:modified>
</cp:coreProperties>
</file>