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notesSlides/notesSlide14.xml" ContentType="application/vnd.openxmlformats-officedocument.presentationml.notesSlide+xml"/>
  <Override PartName="/ppt/theme/theme2.xml" ContentType="application/vnd.openxmlformats-officedocument.theme+xml"/>
  <Override PartName="/ppt/notesSlides/notesSlide11.xml" ContentType="application/vnd.openxmlformats-officedocument.presentationml.notesSlide+xml"/>
  <Override PartName="/ppt/slides/slide2.xml" ContentType="application/vnd.openxmlformats-officedocument.presentationml.slide+xml"/>
  <Override PartName="/docProps/app.xml" ContentType="application/vnd.openxmlformats-officedocument.extended-properties+xml"/>
  <Override PartName="/ppt/notesSlides/notesSlide9.xml" ContentType="application/vnd.openxmlformats-officedocument.presentationml.notesSlide+xml"/>
  <Override PartName="/ppt/slides/slide11.xml" ContentType="application/vnd.openxmlformats-officedocument.presentationml.slide+xml"/>
  <Override PartName="/ppt/theme/theme3.xml" ContentType="application/vnd.openxmlformats-officedocument.theme+xml"/>
  <Override PartName="/ppt/slideLayouts/slideLayout21.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7.xml" ContentType="application/vnd.openxmlformats-officedocument.presentationml.slideLayout+xml"/>
  <Override PartName="/ppt/slideLayouts/slideLayout22.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customXml/itemProps3.xml" ContentType="application/vnd.openxmlformats-officedocument.customXmlProperties+xml"/>
  <Override PartName="/ppt/slides/slide7.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ppt/notesSlides/notesSlide7.xml" ContentType="application/vnd.openxmlformats-officedocument.presentationml.notesSlide+xml"/>
  <Override PartName="/ppt/notesSlides/notesSlide15.xml" ContentType="application/vnd.openxmlformats-officedocument.presentationml.notesSlide+xml"/>
  <Override PartName="/customXml/itemProps2.xml" ContentType="application/vnd.openxmlformats-officedocument.customXmlProperties+xml"/>
  <Override PartName="/ppt/notesSlides/notesSlide4.xml" ContentType="application/vnd.openxmlformats-officedocument.presentationml.notesSlide+xml"/>
  <Override PartName="/docProps/custom.xml" ContentType="application/vnd.openxmlformats-officedocument.custom-properties+xml"/>
  <Override PartName="/ppt/handoutMasters/handoutMaster1.xml" ContentType="application/vnd.openxmlformats-officedocument.presentationml.handoutMaster+xml"/>
  <Override PartName="/ppt/slides/slide13.xml" ContentType="application/vnd.openxmlformats-officedocument.presentationml.slide+xml"/>
  <Override PartName="/ppt/slides/slide14.xml" ContentType="application/vnd.openxmlformats-officedocument.presentationml.slide+xml"/>
  <Override PartName="/ppt/slideLayouts/slideLayout18.xml" ContentType="application/vnd.openxmlformats-officedocument.presentationml.slideLayout+xml"/>
  <Override PartName="/ppt/notesSlides/notesSlide12.xml" ContentType="application/vnd.openxmlformats-officedocument.presentationml.notesSlide+xml"/>
  <Override PartName="/ppt/notesSlides/notesSlide6.xml" ContentType="application/vnd.openxmlformats-officedocument.presentationml.notes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customXml/itemProps1.xml" ContentType="application/vnd.openxmlformats-officedocument.customXmlProperties+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14.xml" ContentType="application/vnd.openxmlformats-officedocument.presentationml.slideLayout+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docProps/core.xml" ContentType="application/vnd.openxmlformats-package.core-properties+xml"/>
  <Override PartName="/ppt/slideLayouts/slideLayout16.xml" ContentType="application/vnd.openxmlformats-officedocument.presentationml.slideLayout+xml"/>
  <Override PartName="/ppt/slideLayouts/slideLayout13.xml" ContentType="application/vnd.openxmlformats-officedocument.presentationml.slideLayout+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Override PartName="/ppt/slideLayouts/slideLayout15.xml" ContentType="application/vnd.openxmlformats-officedocument.presentationml.slideLayout+xml"/>
  <Override PartName="/ppt/notesSlides/notesSlide10.xml" ContentType="application/vnd.openxmlformats-officedocument.presentationml.notesSlide+xml"/>
  <Override PartName="/ppt/slides/slide9.xml" ContentType="application/vnd.openxmlformats-officedocument.presentationml.slide+xml"/>
  <Default Extension="rels" ContentType="application/vnd.openxmlformats-package.relationships+xml"/>
  <Override PartName="/ppt/slideLayouts/slideLayout19.xml" ContentType="application/vnd.openxmlformats-officedocument.presentationml.slideLayout+xml"/>
  <Override PartName="/ppt/slides/slide6.xml" ContentType="application/vnd.openxmlformats-officedocument.presentationml.slide+xml"/>
  <Override PartName="/ppt/slides/slide16.xml" ContentType="application/vnd.openxmlformats-officedocument.presentationml.slide+xml"/>
  <Default Extension="pdf" ContentType="application/pdf"/>
  <Override PartName="/ppt/slideLayouts/slideLayout12.xml" ContentType="application/vnd.openxmlformats-officedocument.presentationml.slideLayout+xml"/>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removePersonalInfoOnSave="1">
  <p:sldMasterIdLst>
    <p:sldMasterId id="2147483656" r:id="rId4"/>
  </p:sldMasterIdLst>
  <p:notesMasterIdLst>
    <p:notesMasterId r:id="rId22"/>
  </p:notesMasterIdLst>
  <p:handoutMasterIdLst>
    <p:handoutMasterId r:id="rId23"/>
  </p:handoutMasterIdLst>
  <p:sldIdLst>
    <p:sldId id="256" r:id="rId5"/>
    <p:sldId id="257" r:id="rId6"/>
    <p:sldId id="314" r:id="rId7"/>
    <p:sldId id="296" r:id="rId8"/>
    <p:sldId id="260" r:id="rId9"/>
    <p:sldId id="307" r:id="rId10"/>
    <p:sldId id="266" r:id="rId11"/>
    <p:sldId id="271" r:id="rId12"/>
    <p:sldId id="261" r:id="rId13"/>
    <p:sldId id="277" r:id="rId14"/>
    <p:sldId id="302" r:id="rId15"/>
    <p:sldId id="313" r:id="rId16"/>
    <p:sldId id="269" r:id="rId17"/>
    <p:sldId id="311" r:id="rId18"/>
    <p:sldId id="312" r:id="rId19"/>
    <p:sldId id="292" r:id="rId20"/>
    <p:sldId id="28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6" frameSlides="1"/>
</p:presentationPr>
</file>

<file path=ppt/tableStyles.xml><?xml version="1.0" encoding="utf-8"?>
<a:tblStyleLst xmlns:a="http://schemas.openxmlformats.org/drawingml/2006/main" def="{0FF1CE12-B100-0000-0000-000000000002}"/>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22488" autoAdjust="0"/>
    <p:restoredTop sz="88468" autoAdjust="0"/>
  </p:normalViewPr>
  <p:slideViewPr>
    <p:cSldViewPr>
      <p:cViewPr varScale="1">
        <p:scale>
          <a:sx n="90" d="100"/>
          <a:sy n="90" d="100"/>
        </p:scale>
        <p:origin x="-584" y="-112"/>
      </p:cViewPr>
      <p:guideLst>
        <p:guide orient="horz" pos="2160"/>
        <p:guide pos="2880"/>
      </p:guideLst>
    </p:cSldViewPr>
  </p:slideViewPr>
  <p:outlineViewPr>
    <p:cViewPr>
      <p:scale>
        <a:sx n="1" d="1"/>
        <a:sy n="1" d="1"/>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7" Type="http://schemas.openxmlformats.org/officeDocument/2006/relationships/slide" Target="slides/slide3.xml"/><Relationship Id="rId1" Type="http://schemas.openxmlformats.org/officeDocument/2006/relationships/customXml" Target="../customXml/item1.xml"/><Relationship Id="rId24" Type="http://schemas.openxmlformats.org/officeDocument/2006/relationships/printerSettings" Target="printerSettings/printerSettings1.bin"/><Relationship Id="rId25" Type="http://schemas.openxmlformats.org/officeDocument/2006/relationships/presProps" Target="presProps.xml"/><Relationship Id="rId8" Type="http://schemas.openxmlformats.org/officeDocument/2006/relationships/slide" Target="slides/slide4.xml"/><Relationship Id="rId13" Type="http://schemas.openxmlformats.org/officeDocument/2006/relationships/slide" Target="slides/slide9.xml"/><Relationship Id="rId10" Type="http://schemas.openxmlformats.org/officeDocument/2006/relationships/slide" Target="slides/slide6.xml"/><Relationship Id="rId12" Type="http://schemas.openxmlformats.org/officeDocument/2006/relationships/slide" Target="slides/slide8.xml"/><Relationship Id="rId17" Type="http://schemas.openxmlformats.org/officeDocument/2006/relationships/slide" Target="slides/slide13.xml"/><Relationship Id="rId9" Type="http://schemas.openxmlformats.org/officeDocument/2006/relationships/slide" Target="slides/slide5.xml"/><Relationship Id="rId18" Type="http://schemas.openxmlformats.org/officeDocument/2006/relationships/slide" Target="slides/slide14.xml"/><Relationship Id="rId3" Type="http://schemas.openxmlformats.org/officeDocument/2006/relationships/customXml" Target="../customXml/item3.xml"/><Relationship Id="rId27" Type="http://schemas.openxmlformats.org/officeDocument/2006/relationships/theme" Target="theme/theme1.xml"/><Relationship Id="rId14" Type="http://schemas.openxmlformats.org/officeDocument/2006/relationships/slide" Target="slides/slide10.xml"/><Relationship Id="rId23" Type="http://schemas.openxmlformats.org/officeDocument/2006/relationships/handoutMaster" Target="handoutMasters/handoutMaster1.xml"/><Relationship Id="rId4" Type="http://schemas.openxmlformats.org/officeDocument/2006/relationships/slideMaster" Target="slideMasters/slideMaster1.xml"/><Relationship Id="rId28" Type="http://schemas.openxmlformats.org/officeDocument/2006/relationships/tableStyles" Target="tableStyles.xml"/><Relationship Id="rId26" Type="http://schemas.openxmlformats.org/officeDocument/2006/relationships/viewProps" Target="viewProps.xml"/><Relationship Id="rId11" Type="http://schemas.openxmlformats.org/officeDocument/2006/relationships/slide" Target="slides/slide7.xml"/><Relationship Id="rId6" Type="http://schemas.openxmlformats.org/officeDocument/2006/relationships/slide" Target="slides/slide2.xml"/><Relationship Id="rId16" Type="http://schemas.openxmlformats.org/officeDocument/2006/relationships/slide" Target="slides/slide12.xml"/><Relationship Id="rId5" Type="http://schemas.openxmlformats.org/officeDocument/2006/relationships/slide" Target="slides/slide1.xml"/><Relationship Id="rId15" Type="http://schemas.openxmlformats.org/officeDocument/2006/relationships/slide" Target="slides/slide11.xml"/><Relationship Id="rId19" Type="http://schemas.openxmlformats.org/officeDocument/2006/relationships/slide" Target="slides/slide15.xml"/><Relationship Id="rId20" Type="http://schemas.openxmlformats.org/officeDocument/2006/relationships/slide" Target="slides/slide16.xml"/><Relationship Id="rId22" Type="http://schemas.openxmlformats.org/officeDocument/2006/relationships/notesMaster" Target="notesMasters/notesMaster1.xml"/><Relationship Id="rId21" Type="http://schemas.openxmlformats.org/officeDocument/2006/relationships/slide" Target="slides/slide17.xml"/><Relationship Id="rId2"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2" name="Rectangle 22"/>
          <p:cNvSpPr>
            <a:spLocks noGrp="1"/>
          </p:cNvSpPr>
          <p:nvPr>
            <p:ph type="hdr" sz="quarter"/>
          </p:nvPr>
        </p:nvSpPr>
        <p:spPr>
          <a:xfrm>
            <a:off x="0" y="0"/>
            <a:ext cx="2971800" cy="457200"/>
          </a:xfrm>
          <a:prstGeom prst="rect">
            <a:avLst/>
          </a:prstGeom>
        </p:spPr>
        <p:txBody>
          <a:bodyPr/>
          <a:lstStyle/>
          <a:p>
            <a:endParaRPr lang="en-US" smtClean="0"/>
          </a:p>
        </p:txBody>
      </p:sp>
      <p:sp>
        <p:nvSpPr>
          <p:cNvPr id="24" name="Rectangle 24"/>
          <p:cNvSpPr>
            <a:spLocks noGrp="1"/>
          </p:cNvSpPr>
          <p:nvPr>
            <p:ph type="dt" sz="quarter" idx="1"/>
          </p:nvPr>
        </p:nvSpPr>
        <p:spPr>
          <a:xfrm>
            <a:off x="3884613" y="0"/>
            <a:ext cx="2971800" cy="457200"/>
          </a:xfrm>
          <a:prstGeom prst="rect">
            <a:avLst/>
          </a:prstGeom>
        </p:spPr>
        <p:txBody>
          <a:bodyPr/>
          <a:lstStyle/>
          <a:p>
            <a:fld id="{A849C5AD-4428-4E9C-9C84-11B72C9365FB}" type="datetimeFigureOut">
              <a:rPr lang="en-US" altLang="ja-JP" smtClean="0"/>
              <a:pPr/>
              <a:t>11.9.9</a:t>
            </a:fld>
            <a:endParaRPr lang="en-US" smtClean="0"/>
          </a:p>
        </p:txBody>
      </p:sp>
      <p:sp>
        <p:nvSpPr>
          <p:cNvPr id="30" name="Rectangle 30"/>
          <p:cNvSpPr>
            <a:spLocks noGrp="1"/>
          </p:cNvSpPr>
          <p:nvPr>
            <p:ph type="ftr" sz="quarter" idx="2"/>
          </p:nvPr>
        </p:nvSpPr>
        <p:spPr>
          <a:xfrm>
            <a:off x="0" y="8685213"/>
            <a:ext cx="2971800" cy="457200"/>
          </a:xfrm>
          <a:prstGeom prst="rect">
            <a:avLst/>
          </a:prstGeom>
        </p:spPr>
        <p:txBody>
          <a:bodyPr/>
          <a:lstStyle/>
          <a:p>
            <a:endParaRPr lang="en-US" smtClean="0"/>
          </a:p>
        </p:txBody>
      </p:sp>
      <p:sp>
        <p:nvSpPr>
          <p:cNvPr id="18" name="Rectangle 18"/>
          <p:cNvSpPr>
            <a:spLocks noGrp="1"/>
          </p:cNvSpPr>
          <p:nvPr>
            <p:ph type="sldNum" sz="quarter" idx="3"/>
          </p:nvPr>
        </p:nvSpPr>
        <p:spPr>
          <a:xfrm>
            <a:off x="3884613" y="8685213"/>
            <a:ext cx="2971800" cy="457200"/>
          </a:xfrm>
          <a:prstGeom prst="rect">
            <a:avLst/>
          </a:prstGeom>
        </p:spPr>
        <p:txBody>
          <a:bodyPr/>
          <a:lstStyle/>
          <a:p>
            <a:fld id="{8C596567-A38F-4CEF-B37F-9B9D120D62CE}" type="slidenum">
              <a:rPr lang="en-US" smtClean="0"/>
              <a:pPr/>
              <a:t>‹#›</a:t>
            </a:fld>
            <a:endParaRPr lang="en-US" smtClean="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4" name="Rectangle 24"/>
          <p:cNvSpPr>
            <a:spLocks noGrp="1"/>
          </p:cNvSpPr>
          <p:nvPr>
            <p:ph type="hdr" sz="quarter"/>
          </p:nvPr>
        </p:nvSpPr>
        <p:spPr>
          <a:xfrm>
            <a:off x="0" y="0"/>
            <a:ext cx="2971800" cy="457200"/>
          </a:xfrm>
          <a:prstGeom prst="rect">
            <a:avLst/>
          </a:prstGeom>
        </p:spPr>
        <p:txBody>
          <a:bodyPr/>
          <a:lstStyle/>
          <a:p>
            <a:endParaRPr lang="en-US" smtClean="0"/>
          </a:p>
        </p:txBody>
      </p:sp>
      <p:sp>
        <p:nvSpPr>
          <p:cNvPr id="15" name="Rectangle 15"/>
          <p:cNvSpPr>
            <a:spLocks noGrp="1"/>
          </p:cNvSpPr>
          <p:nvPr>
            <p:ph type="dt" idx="1"/>
          </p:nvPr>
        </p:nvSpPr>
        <p:spPr>
          <a:xfrm>
            <a:off x="3884613" y="0"/>
            <a:ext cx="2971800" cy="457200"/>
          </a:xfrm>
          <a:prstGeom prst="rect">
            <a:avLst/>
          </a:prstGeom>
        </p:spPr>
        <p:txBody>
          <a:bodyPr/>
          <a:lstStyle/>
          <a:p>
            <a:fld id="{D7547E60-4BE7-4E4E-9AAA-5EE35AEC995C}" type="datetimeFigureOut">
              <a:rPr lang="en-US" altLang="ja-JP" smtClean="0"/>
              <a:pPr/>
              <a:t>11.9.9</a:t>
            </a:fld>
            <a:endParaRPr lang="en-US" smtClean="0"/>
          </a:p>
        </p:txBody>
      </p:sp>
      <p:sp>
        <p:nvSpPr>
          <p:cNvPr id="23" name="Rectangle 2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anchor="ctr"/>
          <a:lstStyle/>
          <a:p>
            <a:endParaRPr lang="en-US"/>
          </a:p>
        </p:txBody>
      </p:sp>
      <p:sp>
        <p:nvSpPr>
          <p:cNvPr id="5" name="Rectangle 5"/>
          <p:cNvSpPr>
            <a:spLocks noGrp="1"/>
          </p:cNvSpPr>
          <p:nvPr>
            <p:ph type="body" sz="quarter" idx="3"/>
          </p:nvPr>
        </p:nvSpPr>
        <p:spPr>
          <a:xfrm>
            <a:off x="685800" y="4343400"/>
            <a:ext cx="5486400" cy="4114800"/>
          </a:xfrm>
          <a:prstGeom prst="rect">
            <a:avLst/>
          </a:prstGeom>
        </p:spPr>
        <p:txBody>
          <a:bodyPr/>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 name="Rectangle 18"/>
          <p:cNvSpPr>
            <a:spLocks noGrp="1"/>
          </p:cNvSpPr>
          <p:nvPr>
            <p:ph type="ftr" sz="quarter" idx="4"/>
          </p:nvPr>
        </p:nvSpPr>
        <p:spPr>
          <a:xfrm>
            <a:off x="0" y="8685213"/>
            <a:ext cx="2971800" cy="457200"/>
          </a:xfrm>
          <a:prstGeom prst="rect">
            <a:avLst/>
          </a:prstGeom>
        </p:spPr>
        <p:txBody>
          <a:bodyPr/>
          <a:lstStyle/>
          <a:p>
            <a:endParaRPr lang="en-US" smtClean="0"/>
          </a:p>
        </p:txBody>
      </p:sp>
      <p:sp>
        <p:nvSpPr>
          <p:cNvPr id="28" name="Rectangle 28"/>
          <p:cNvSpPr>
            <a:spLocks noGrp="1"/>
          </p:cNvSpPr>
          <p:nvPr>
            <p:ph type="sldNum" sz="quarter" idx="5"/>
          </p:nvPr>
        </p:nvSpPr>
        <p:spPr>
          <a:xfrm>
            <a:off x="3884613" y="8685213"/>
            <a:ext cx="2971800" cy="457200"/>
          </a:xfrm>
          <a:prstGeom prst="rect">
            <a:avLst/>
          </a:prstGeom>
        </p:spPr>
        <p:txBody>
          <a:bodyPr/>
          <a:lstStyle/>
          <a:p>
            <a:fld id="{CA077768-21C8-4125-A345-258E48D2EED0}" type="slidenum">
              <a:rPr lang="en-US" smtClean="0"/>
              <a:pPr/>
              <a:t>‹#›</a:t>
            </a:fld>
            <a:endParaRPr lang="en-US" smtClean="0"/>
          </a:p>
        </p:txBody>
      </p:sp>
    </p:spTree>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en-US" altLang="ja-JP" dirty="0" smtClean="0"/>
              <a:t>Hello!</a:t>
            </a:r>
          </a:p>
          <a:p>
            <a:r>
              <a:rPr lang="en-US" altLang="ja-JP" dirty="0" smtClean="0"/>
              <a:t>I’m Junko </a:t>
            </a:r>
            <a:r>
              <a:rPr lang="en-US" altLang="ja-JP" dirty="0" err="1" smtClean="0"/>
              <a:t>Ohashi</a:t>
            </a:r>
            <a:r>
              <a:rPr lang="en-US" altLang="ja-JP" dirty="0" smtClean="0"/>
              <a:t> from Tokyo university of science in Japan.</a:t>
            </a:r>
          </a:p>
          <a:p>
            <a:r>
              <a:rPr lang="en-US" altLang="ja-JP" dirty="0" smtClean="0"/>
              <a:t>Today I talk about</a:t>
            </a:r>
            <a:r>
              <a:rPr lang="en-US" altLang="ja-JP" baseline="0" dirty="0" smtClean="0"/>
              <a:t> observational constraints on assisted </a:t>
            </a:r>
            <a:r>
              <a:rPr lang="en-US" altLang="ja-JP" baseline="0" dirty="0" err="1" smtClean="0"/>
              <a:t>k</a:t>
            </a:r>
            <a:r>
              <a:rPr lang="en-US" altLang="ja-JP" baseline="0" dirty="0" smtClean="0"/>
              <a:t>-inflation.</a:t>
            </a:r>
          </a:p>
          <a:p>
            <a:endParaRPr lang="en-US" altLang="ja-JP" dirty="0" smtClean="0"/>
          </a:p>
        </p:txBody>
      </p:sp>
      <p:sp>
        <p:nvSpPr>
          <p:cNvPr id="4" name="スライド番号プレースホルダ 3"/>
          <p:cNvSpPr>
            <a:spLocks noGrp="1"/>
          </p:cNvSpPr>
          <p:nvPr>
            <p:ph type="sldNum" sz="quarter" idx="10"/>
          </p:nvPr>
        </p:nvSpPr>
        <p:spPr/>
        <p:txBody>
          <a:bodyPr/>
          <a:lstStyle/>
          <a:p>
            <a:fld id="{CA077768-21C8-4125-A345-258E48D2EED0}"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en-US" altLang="ja-JP" dirty="0" smtClean="0"/>
              <a:t>The second model is </a:t>
            </a:r>
            <a:r>
              <a:rPr lang="en-US" altLang="ja-JP" sz="1200" kern="1200" baseline="0" dirty="0" smtClean="0">
                <a:solidFill>
                  <a:schemeClr val="tx1"/>
                </a:solidFill>
                <a:latin typeface="+mn-lt"/>
                <a:ea typeface="+mn-ea"/>
                <a:cs typeface="+mn-cs"/>
              </a:rPr>
              <a:t>the </a:t>
            </a:r>
            <a:r>
              <a:rPr lang="en-US" altLang="ja-JP" sz="1200" kern="1200" baseline="0" dirty="0" err="1" smtClean="0">
                <a:solidFill>
                  <a:schemeClr val="tx1"/>
                </a:solidFill>
                <a:latin typeface="+mn-lt"/>
                <a:ea typeface="+mn-ea"/>
                <a:cs typeface="+mn-cs"/>
              </a:rPr>
              <a:t>dilatonic</a:t>
            </a:r>
            <a:r>
              <a:rPr lang="en-US" altLang="ja-JP" sz="1200" kern="1200" baseline="0" dirty="0" smtClean="0">
                <a:solidFill>
                  <a:schemeClr val="tx1"/>
                </a:solidFill>
                <a:latin typeface="+mn-lt"/>
                <a:ea typeface="+mn-ea"/>
                <a:cs typeface="+mn-cs"/>
              </a:rPr>
              <a:t> ghost condensate model described by this </a:t>
            </a:r>
            <a:r>
              <a:rPr lang="en-US" altLang="ja-JP" sz="1200" kern="1200" baseline="0" dirty="0" err="1" smtClean="0">
                <a:solidFill>
                  <a:schemeClr val="tx1"/>
                </a:solidFill>
                <a:latin typeface="+mn-lt"/>
                <a:ea typeface="+mn-ea"/>
                <a:cs typeface="+mn-cs"/>
              </a:rPr>
              <a:t>Lagrangian</a:t>
            </a:r>
            <a:r>
              <a:rPr lang="en-US" altLang="ja-JP" sz="1200" kern="1200" baseline="0" dirty="0" smtClean="0">
                <a:solidFill>
                  <a:schemeClr val="tx1"/>
                </a:solidFill>
                <a:latin typeface="+mn-lt"/>
                <a:ea typeface="+mn-ea"/>
                <a:cs typeface="+mn-cs"/>
              </a:rPr>
              <a:t>.</a:t>
            </a:r>
          </a:p>
          <a:p>
            <a:r>
              <a:rPr lang="en-US" altLang="ja-JP" sz="1200" kern="1200" baseline="0" dirty="0" smtClean="0">
                <a:solidFill>
                  <a:schemeClr val="tx1"/>
                </a:solidFill>
                <a:latin typeface="+mn-lt"/>
                <a:ea typeface="+mn-ea"/>
                <a:cs typeface="+mn-cs"/>
              </a:rPr>
              <a:t>Although three observables are bit complicated than previous model, we can represent them with </a:t>
            </a:r>
            <a:r>
              <a:rPr lang="en-US" altLang="ja-JP" baseline="0" dirty="0" smtClean="0"/>
              <a:t>one single parameter </a:t>
            </a:r>
            <a:r>
              <a:rPr lang="en-US" altLang="ja-JP" baseline="0" dirty="0" err="1" smtClean="0"/>
              <a:t>λ</a:t>
            </a:r>
            <a:r>
              <a:rPr lang="en-US" altLang="ja-JP" baseline="0" dirty="0" smtClean="0"/>
              <a:t>.</a:t>
            </a:r>
          </a:p>
          <a:p>
            <a:r>
              <a:rPr lang="en-US" altLang="ja-JP" sz="1200" kern="1200" baseline="0" dirty="0" smtClean="0">
                <a:solidFill>
                  <a:schemeClr val="tx1"/>
                </a:solidFill>
                <a:latin typeface="+mn-lt"/>
                <a:ea typeface="+mn-ea"/>
                <a:cs typeface="+mn-cs"/>
              </a:rPr>
              <a:t>The CMB likelihood </a:t>
            </a:r>
            <a:r>
              <a:rPr lang="en-US" altLang="ja-JP" sz="1200" b="0" i="0" kern="1200" baseline="0" dirty="0" smtClean="0">
                <a:solidFill>
                  <a:schemeClr val="tx1"/>
                </a:solidFill>
                <a:latin typeface="+mn-lt"/>
                <a:ea typeface="+mn-ea"/>
                <a:cs typeface="+mn-cs"/>
              </a:rPr>
              <a:t>analysis shows that </a:t>
            </a:r>
            <a:r>
              <a:rPr lang="en-US" altLang="ja-JP" sz="1200" b="0" i="0" kern="1200" baseline="0" dirty="0" err="1" smtClean="0">
                <a:solidFill>
                  <a:schemeClr val="tx1"/>
                </a:solidFill>
                <a:latin typeface="+mn-lt"/>
                <a:ea typeface="+mn-ea"/>
                <a:cs typeface="+mn-cs"/>
              </a:rPr>
              <a:t>λ</a:t>
            </a:r>
            <a:r>
              <a:rPr lang="en-US" altLang="ja-JP" sz="1200" b="0" i="0" kern="1200" baseline="0" dirty="0" smtClean="0">
                <a:solidFill>
                  <a:schemeClr val="tx1"/>
                </a:solidFill>
                <a:latin typeface="+mn-lt"/>
                <a:ea typeface="+mn-ea"/>
                <a:cs typeface="+mn-cs"/>
              </a:rPr>
              <a:t> </a:t>
            </a:r>
            <a:r>
              <a:rPr lang="en-US" altLang="ja-JP" sz="1200" kern="1200" baseline="0" dirty="0" smtClean="0">
                <a:solidFill>
                  <a:schemeClr val="tx1"/>
                </a:solidFill>
                <a:latin typeface="+mn-lt"/>
                <a:ea typeface="+mn-ea"/>
                <a:cs typeface="+mn-cs"/>
              </a:rPr>
              <a:t>is constrained as the following.</a:t>
            </a:r>
          </a:p>
          <a:p>
            <a:r>
              <a:rPr lang="en-US" altLang="ja-JP" sz="1200" b="0" i="0" kern="1200" baseline="0" dirty="0" smtClean="0">
                <a:solidFill>
                  <a:schemeClr val="tx1"/>
                </a:solidFill>
                <a:latin typeface="+mn-lt"/>
                <a:ea typeface="+mn-ea"/>
                <a:cs typeface="+mn-cs"/>
              </a:rPr>
              <a:t>We found that the non-Gaussianity </a:t>
            </a:r>
            <a:r>
              <a:rPr kumimoji="1" lang="en-US" altLang="ja-JP" baseline="0" dirty="0" smtClean="0"/>
              <a:t>becomes larger than 1 after evaluating </a:t>
            </a:r>
            <a:r>
              <a:rPr kumimoji="1" lang="en-US" altLang="ja-JP" baseline="0" dirty="0" err="1" smtClean="0"/>
              <a:t>f_nl</a:t>
            </a:r>
            <a:r>
              <a:rPr kumimoji="1" lang="en-US" altLang="ja-JP" baseline="0" dirty="0" smtClean="0"/>
              <a:t> with the central value of </a:t>
            </a:r>
            <a:r>
              <a:rPr kumimoji="1" lang="en-US" altLang="ja-JP" baseline="0" dirty="0" err="1" smtClean="0"/>
              <a:t>λ</a:t>
            </a:r>
            <a:r>
              <a:rPr kumimoji="1" lang="en-US" altLang="ja-JP" baseline="0" dirty="0" smtClean="0"/>
              <a:t>.</a:t>
            </a:r>
            <a:endParaRPr lang="en-US" altLang="ja-JP" b="0" i="0" dirty="0" smtClean="0"/>
          </a:p>
          <a:p>
            <a:r>
              <a:rPr lang="en-US" altLang="ja-JP" dirty="0" smtClean="0"/>
              <a:t>In addition, </a:t>
            </a:r>
            <a:r>
              <a:rPr lang="en-US" altLang="ja-JP" sz="1200" kern="1200" baseline="0" dirty="0" smtClean="0">
                <a:solidFill>
                  <a:schemeClr val="tx1"/>
                </a:solidFill>
                <a:latin typeface="+mn-lt"/>
                <a:ea typeface="+mn-ea"/>
                <a:cs typeface="+mn-cs"/>
              </a:rPr>
              <a:t>combining this bound with the non-Gaussianity constraint, finally we obtain the following bound. </a:t>
            </a:r>
            <a:endParaRPr lang="en-US" altLang="ja-JP" dirty="0" smtClean="0"/>
          </a:p>
          <a:p>
            <a:r>
              <a:rPr lang="en-US" altLang="ja-JP" sz="1200" kern="1200" baseline="0" dirty="0" smtClean="0">
                <a:solidFill>
                  <a:schemeClr val="tx1"/>
                </a:solidFill>
                <a:latin typeface="+mn-lt"/>
                <a:ea typeface="+mn-ea"/>
                <a:cs typeface="+mn-cs"/>
              </a:rPr>
              <a:t>If the future observations constrain the non-</a:t>
            </a:r>
            <a:r>
              <a:rPr lang="en-US" altLang="ja-JP" sz="1200" kern="1200" baseline="0" dirty="0" err="1" smtClean="0">
                <a:solidFill>
                  <a:schemeClr val="tx1"/>
                </a:solidFill>
                <a:latin typeface="+mn-lt"/>
                <a:ea typeface="+mn-ea"/>
                <a:cs typeface="+mn-cs"/>
              </a:rPr>
              <a:t>Gaussianity</a:t>
            </a:r>
            <a:r>
              <a:rPr lang="en-US" altLang="ja-JP" sz="1200" kern="1200" baseline="0" dirty="0" smtClean="0">
                <a:solidFill>
                  <a:schemeClr val="tx1"/>
                </a:solidFill>
                <a:latin typeface="+mn-lt"/>
                <a:ea typeface="+mn-ea"/>
                <a:cs typeface="+mn-cs"/>
              </a:rPr>
              <a:t> parameter at </a:t>
            </a:r>
            <a:r>
              <a:rPr lang="en-US" altLang="ja-JP" sz="1200" i="0" kern="1200" baseline="0" dirty="0" smtClean="0">
                <a:solidFill>
                  <a:schemeClr val="tx1"/>
                </a:solidFill>
                <a:latin typeface="+mn-lt"/>
                <a:ea typeface="+mn-ea"/>
                <a:cs typeface="+mn-cs"/>
              </a:rPr>
              <a:t>the level </a:t>
            </a:r>
            <a:r>
              <a:rPr lang="en-US" altLang="ja-JP" sz="1200" i="0" kern="1200" baseline="0" dirty="0" err="1" smtClean="0">
                <a:solidFill>
                  <a:schemeClr val="tx1"/>
                </a:solidFill>
                <a:latin typeface="+mn-lt"/>
                <a:ea typeface="+mn-ea"/>
                <a:cs typeface="+mn-cs"/>
              </a:rPr>
              <a:t>fnl</a:t>
            </a:r>
            <a:r>
              <a:rPr lang="en-US" altLang="ja-JP" sz="1200" i="0" kern="1200" baseline="0" dirty="0" smtClean="0">
                <a:solidFill>
                  <a:schemeClr val="tx1"/>
                </a:solidFill>
                <a:latin typeface="+mn-lt"/>
                <a:ea typeface="+mn-ea"/>
                <a:cs typeface="+mn-cs"/>
              </a:rPr>
              <a:t> &gt; -100, </a:t>
            </a:r>
          </a:p>
          <a:p>
            <a:r>
              <a:rPr lang="en-US" altLang="ja-JP" sz="1200" i="0" kern="1200" baseline="0" dirty="0" smtClean="0">
                <a:solidFill>
                  <a:schemeClr val="tx1"/>
                </a:solidFill>
                <a:latin typeface="+mn-lt"/>
                <a:ea typeface="+mn-ea"/>
                <a:cs typeface="+mn-cs"/>
              </a:rPr>
              <a:t>it will be possible to exclu</a:t>
            </a:r>
            <a:r>
              <a:rPr lang="en-US" altLang="ja-JP" sz="1200" kern="1200" baseline="0" dirty="0" smtClean="0">
                <a:solidFill>
                  <a:schemeClr val="tx1"/>
                </a:solidFill>
                <a:latin typeface="+mn-lt"/>
                <a:ea typeface="+mn-ea"/>
                <a:cs typeface="+mn-cs"/>
              </a:rPr>
              <a:t>de the </a:t>
            </a:r>
            <a:r>
              <a:rPr lang="en-US" altLang="ja-JP" sz="1200" kern="1200" baseline="0" dirty="0" err="1" smtClean="0">
                <a:solidFill>
                  <a:schemeClr val="tx1"/>
                </a:solidFill>
                <a:latin typeface="+mn-lt"/>
                <a:ea typeface="+mn-ea"/>
                <a:cs typeface="+mn-cs"/>
              </a:rPr>
              <a:t>dilatonic</a:t>
            </a:r>
            <a:r>
              <a:rPr lang="en-US" altLang="ja-JP" sz="1200" kern="1200" baseline="0" dirty="0" smtClean="0">
                <a:solidFill>
                  <a:schemeClr val="tx1"/>
                </a:solidFill>
                <a:latin typeface="+mn-lt"/>
                <a:ea typeface="+mn-ea"/>
                <a:cs typeface="+mn-cs"/>
              </a:rPr>
              <a:t> ghost condensate model.</a:t>
            </a:r>
            <a:endParaRPr lang="en-US" altLang="ja-JP" dirty="0" smtClean="0"/>
          </a:p>
          <a:p>
            <a:endParaRPr lang="en-US" altLang="ja-JP" dirty="0" smtClean="0"/>
          </a:p>
          <a:p>
            <a:endParaRPr lang="en-US" altLang="ja-JP" dirty="0" smtClean="0"/>
          </a:p>
          <a:p>
            <a:r>
              <a:rPr lang="ja-JP" altLang="en-US" dirty="0" smtClean="0"/>
              <a:t>次に，このようなラグランジアンで記述される</a:t>
            </a:r>
            <a:r>
              <a:rPr lang="en-US" altLang="ja-JP" dirty="0" err="1" smtClean="0"/>
              <a:t>Dilatonic</a:t>
            </a:r>
            <a:r>
              <a:rPr lang="en-US" altLang="ja-JP" dirty="0" smtClean="0"/>
              <a:t> ghost condensate </a:t>
            </a:r>
            <a:r>
              <a:rPr lang="ja-JP" altLang="en-US" dirty="0" smtClean="0"/>
              <a:t>と呼ばれるモデルを見ていきます．</a:t>
            </a:r>
            <a:endParaRPr lang="en-US" altLang="ja-JP" dirty="0" smtClean="0"/>
          </a:p>
          <a:p>
            <a:r>
              <a:rPr lang="ja-JP" altLang="en-US" dirty="0" smtClean="0"/>
              <a:t>このラグランジアンは，相補的インフレーションを起こすラグランジアンにおいて，任意関数</a:t>
            </a:r>
            <a:r>
              <a:rPr lang="en-US" altLang="ja-JP" dirty="0" err="1" smtClean="0"/>
              <a:t>g</a:t>
            </a:r>
            <a:r>
              <a:rPr lang="ja-JP" altLang="en-US" dirty="0" smtClean="0"/>
              <a:t>をこのように選ぶことで得られます．</a:t>
            </a:r>
            <a:r>
              <a:rPr lang="en-US" altLang="ja-JP" dirty="0" err="1" smtClean="0"/>
              <a:t>c</a:t>
            </a:r>
            <a:r>
              <a:rPr lang="ja-JP" altLang="en-US" dirty="0" smtClean="0"/>
              <a:t>は任意の定数です．</a:t>
            </a:r>
            <a:endParaRPr lang="en-US" altLang="ja-JP" dirty="0" smtClean="0"/>
          </a:p>
          <a:p>
            <a:r>
              <a:rPr lang="en-US" altLang="ja-JP" dirty="0" smtClean="0"/>
              <a:t>3</a:t>
            </a:r>
            <a:r>
              <a:rPr lang="ja-JP" altLang="en-US" dirty="0" smtClean="0"/>
              <a:t>つの観測パラメータは，先ほどのモデルの時より複雑ですが，実効勾配</a:t>
            </a:r>
            <a:r>
              <a:rPr lang="en-US" altLang="ja-JP" dirty="0" err="1" smtClean="0"/>
              <a:t>λ</a:t>
            </a:r>
            <a:r>
              <a:rPr lang="ja-JP" altLang="en-US" dirty="0" smtClean="0"/>
              <a:t>のみの関数で以下のように書けます．</a:t>
            </a:r>
            <a:endParaRPr lang="en-US" altLang="ja-JP" dirty="0" smtClean="0"/>
          </a:p>
          <a:p>
            <a:r>
              <a:rPr lang="ja-JP" altLang="en-US" dirty="0" smtClean="0"/>
              <a:t>先ほどと同じように，スペクトル指数とスカラーテンソル比の観測データをもとに</a:t>
            </a:r>
            <a:r>
              <a:rPr lang="en-US" altLang="ja-JP" dirty="0" smtClean="0"/>
              <a:t>likelihood</a:t>
            </a:r>
            <a:r>
              <a:rPr lang="ja-JP" altLang="en-US" dirty="0" smtClean="0"/>
              <a:t>解析を行った結果</a:t>
            </a:r>
            <a:r>
              <a:rPr lang="en-US" altLang="ja-JP" dirty="0" smtClean="0"/>
              <a:t>,</a:t>
            </a:r>
          </a:p>
          <a:p>
            <a:r>
              <a:rPr lang="ja-JP" altLang="en-US" dirty="0" smtClean="0"/>
              <a:t>観測的な</a:t>
            </a:r>
            <a:r>
              <a:rPr lang="en-US" altLang="ja-JP" dirty="0" err="1" smtClean="0"/>
              <a:t>λ</a:t>
            </a:r>
            <a:r>
              <a:rPr lang="ja-JP" altLang="en-US" dirty="0" smtClean="0"/>
              <a:t>の制限がこのように得られました．</a:t>
            </a:r>
            <a:endParaRPr lang="en-US" altLang="ja-JP" dirty="0" smtClean="0"/>
          </a:p>
          <a:p>
            <a:r>
              <a:rPr lang="ja-JP" altLang="en-US" dirty="0" smtClean="0"/>
              <a:t>ここから得られた</a:t>
            </a:r>
            <a:r>
              <a:rPr lang="en-US" altLang="ja-JP" dirty="0" err="1" smtClean="0"/>
              <a:t>λ</a:t>
            </a:r>
            <a:r>
              <a:rPr lang="ja-JP" altLang="en-US" dirty="0" smtClean="0"/>
              <a:t>の中心値で</a:t>
            </a:r>
            <a:r>
              <a:rPr lang="en-US" altLang="ja-JP" dirty="0" err="1" smtClean="0"/>
              <a:t>f_nl</a:t>
            </a:r>
            <a:r>
              <a:rPr lang="ja-JP" altLang="en-US" dirty="0" smtClean="0"/>
              <a:t>を計算すると，このように</a:t>
            </a:r>
            <a:r>
              <a:rPr lang="en-US" altLang="ja-JP" dirty="0" smtClean="0"/>
              <a:t>1</a:t>
            </a:r>
            <a:r>
              <a:rPr lang="ja-JP" altLang="en-US" dirty="0" smtClean="0"/>
              <a:t>より十分大きな値になることが分かります．</a:t>
            </a:r>
            <a:endParaRPr lang="en-US" altLang="ja-JP" dirty="0" smtClean="0"/>
          </a:p>
          <a:p>
            <a:r>
              <a:rPr lang="ja-JP" altLang="en-US" dirty="0" smtClean="0"/>
              <a:t>このように</a:t>
            </a:r>
            <a:r>
              <a:rPr lang="en-US" altLang="ja-JP" dirty="0" err="1" smtClean="0"/>
              <a:t>λ</a:t>
            </a:r>
            <a:r>
              <a:rPr lang="ja-JP" altLang="en-US" dirty="0" smtClean="0"/>
              <a:t>が十分小さい時，</a:t>
            </a:r>
            <a:r>
              <a:rPr lang="en-US" altLang="ja-JP" dirty="0" err="1" smtClean="0"/>
              <a:t>f_nl</a:t>
            </a:r>
            <a:r>
              <a:rPr lang="ja-JP" altLang="en-US" dirty="0" smtClean="0"/>
              <a:t>はこのように近似的に書け，非ガウス性の観測の制限から</a:t>
            </a:r>
            <a:endParaRPr lang="en-US" altLang="ja-JP" dirty="0" smtClean="0"/>
          </a:p>
          <a:p>
            <a:r>
              <a:rPr lang="ja-JP" altLang="en-US" dirty="0" smtClean="0"/>
              <a:t>さらに</a:t>
            </a:r>
            <a:r>
              <a:rPr lang="en-US" altLang="ja-JP" dirty="0" err="1" smtClean="0"/>
              <a:t>λ</a:t>
            </a:r>
            <a:r>
              <a:rPr lang="ja-JP" altLang="en-US" dirty="0" smtClean="0"/>
              <a:t>の下限を強く制限することができ，結局観測的な</a:t>
            </a:r>
            <a:r>
              <a:rPr lang="en-US" altLang="ja-JP" dirty="0" err="1" smtClean="0"/>
              <a:t>λ</a:t>
            </a:r>
            <a:r>
              <a:rPr lang="ja-JP" altLang="en-US" dirty="0" smtClean="0"/>
              <a:t>の制限をこのように得ることができました．</a:t>
            </a:r>
            <a:endParaRPr lang="en-US" altLang="ja-JP" dirty="0" smtClean="0"/>
          </a:p>
        </p:txBody>
      </p:sp>
      <p:sp>
        <p:nvSpPr>
          <p:cNvPr id="4" name="スライド番号プレースホルダ 3"/>
          <p:cNvSpPr>
            <a:spLocks noGrp="1"/>
          </p:cNvSpPr>
          <p:nvPr>
            <p:ph type="sldNum" sz="quarter" idx="10"/>
          </p:nvPr>
        </p:nvSpPr>
        <p:spPr/>
        <p:txBody>
          <a:bodyPr/>
          <a:lstStyle/>
          <a:p>
            <a:fld id="{CA077768-21C8-4125-A345-258E48D2EED0}"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en-US" altLang="ja-JP" dirty="0" smtClean="0"/>
              <a:t>Finally</a:t>
            </a:r>
            <a:r>
              <a:rPr lang="en-US" altLang="ja-JP" baseline="0" dirty="0" smtClean="0"/>
              <a:t> we consider the DBI field </a:t>
            </a:r>
            <a:r>
              <a:rPr lang="en-US" altLang="ja-JP" sz="1200" kern="1200" baseline="0" dirty="0" smtClean="0">
                <a:solidFill>
                  <a:schemeClr val="tx1"/>
                </a:solidFill>
                <a:latin typeface="+mn-lt"/>
                <a:ea typeface="+mn-ea"/>
                <a:cs typeface="+mn-cs"/>
              </a:rPr>
              <a:t>characterized by this </a:t>
            </a:r>
            <a:r>
              <a:rPr lang="en-US" altLang="ja-JP" sz="1200" kern="1200" baseline="0" dirty="0" err="1" smtClean="0">
                <a:solidFill>
                  <a:schemeClr val="tx1"/>
                </a:solidFill>
                <a:latin typeface="+mn-lt"/>
                <a:ea typeface="+mn-ea"/>
                <a:cs typeface="+mn-cs"/>
              </a:rPr>
              <a:t>Lagrangian</a:t>
            </a:r>
            <a:r>
              <a:rPr lang="en-US" altLang="ja-JP" sz="1200" kern="1200" baseline="0" dirty="0" smtClean="0">
                <a:solidFill>
                  <a:schemeClr val="tx1"/>
                </a:solidFill>
                <a:latin typeface="+mn-lt"/>
                <a:ea typeface="+mn-ea"/>
                <a:cs typeface="+mn-cs"/>
              </a:rPr>
              <a:t>. </a:t>
            </a:r>
          </a:p>
          <a:p>
            <a:r>
              <a:rPr lang="en-US" altLang="ja-JP" sz="1200" kern="1200" baseline="0" dirty="0" smtClean="0">
                <a:solidFill>
                  <a:schemeClr val="tx1"/>
                </a:solidFill>
                <a:latin typeface="+mn-lt"/>
                <a:ea typeface="+mn-ea"/>
                <a:cs typeface="+mn-cs"/>
              </a:rPr>
              <a:t>A</a:t>
            </a:r>
            <a:r>
              <a:rPr lang="en-US" altLang="ja-JP" sz="1200" kern="1200" dirty="0" smtClean="0">
                <a:solidFill>
                  <a:schemeClr val="tx1"/>
                </a:solidFill>
                <a:latin typeface="+mn-lt"/>
                <a:ea typeface="+mn-ea"/>
                <a:cs typeface="+mn-cs"/>
              </a:rPr>
              <a:t>s I mentioned before, </a:t>
            </a:r>
            <a:r>
              <a:rPr lang="en-US" altLang="ja-JP" sz="1200" kern="1200" baseline="0" dirty="0" smtClean="0">
                <a:solidFill>
                  <a:schemeClr val="tx1"/>
                </a:solidFill>
                <a:latin typeface="+mn-lt"/>
                <a:ea typeface="+mn-ea"/>
                <a:cs typeface="+mn-cs"/>
              </a:rPr>
              <a:t>the DBI field with an exponential </a:t>
            </a:r>
            <a:r>
              <a:rPr lang="en-US" altLang="ja-JP" sz="1200" i="0" kern="1200" baseline="0" dirty="0" smtClean="0">
                <a:solidFill>
                  <a:schemeClr val="tx1"/>
                </a:solidFill>
                <a:latin typeface="+mn-lt"/>
                <a:ea typeface="+mn-ea"/>
                <a:cs typeface="+mn-cs"/>
              </a:rPr>
              <a:t>potential leads to assisted </a:t>
            </a:r>
            <a:r>
              <a:rPr lang="en-US" altLang="ja-JP" sz="1200" kern="1200" baseline="0" dirty="0" smtClean="0">
                <a:solidFill>
                  <a:schemeClr val="tx1"/>
                </a:solidFill>
                <a:latin typeface="+mn-lt"/>
                <a:ea typeface="+mn-ea"/>
                <a:cs typeface="+mn-cs"/>
              </a:rPr>
              <a:t>inflation.</a:t>
            </a:r>
          </a:p>
          <a:p>
            <a:r>
              <a:rPr lang="en-US" altLang="ja-JP" sz="1200" kern="1200" baseline="0" dirty="0" smtClean="0">
                <a:solidFill>
                  <a:schemeClr val="tx1"/>
                </a:solidFill>
                <a:latin typeface="+mn-lt"/>
                <a:ea typeface="+mn-ea"/>
                <a:cs typeface="+mn-cs"/>
              </a:rPr>
              <a:t>The Inflationary observables are represented by the field propagation speed </a:t>
            </a:r>
            <a:r>
              <a:rPr lang="en-US" altLang="ja-JP" sz="1200" kern="1200" baseline="0" dirty="0" err="1" smtClean="0">
                <a:solidFill>
                  <a:schemeClr val="tx1"/>
                </a:solidFill>
                <a:latin typeface="+mn-lt"/>
                <a:ea typeface="+mn-ea"/>
                <a:cs typeface="+mn-cs"/>
              </a:rPr>
              <a:t>cs</a:t>
            </a:r>
            <a:r>
              <a:rPr lang="en-US" altLang="ja-JP" sz="1200" kern="1200" baseline="0" dirty="0" smtClean="0">
                <a:solidFill>
                  <a:schemeClr val="tx1"/>
                </a:solidFill>
                <a:latin typeface="+mn-lt"/>
                <a:ea typeface="+mn-ea"/>
                <a:cs typeface="+mn-cs"/>
              </a:rPr>
              <a:t> and arbitrary constant </a:t>
            </a:r>
            <a:r>
              <a:rPr lang="en-US" altLang="ja-JP" sz="1200" kern="1200" baseline="0" dirty="0" err="1" smtClean="0">
                <a:solidFill>
                  <a:schemeClr val="tx1"/>
                </a:solidFill>
                <a:latin typeface="+mn-lt"/>
                <a:ea typeface="+mn-ea"/>
                <a:cs typeface="+mn-cs"/>
              </a:rPr>
              <a:t>c</a:t>
            </a:r>
            <a:r>
              <a:rPr lang="en-US" altLang="ja-JP" sz="1200" kern="1200" baseline="0" dirty="0" smtClean="0">
                <a:solidFill>
                  <a:schemeClr val="tx1"/>
                </a:solidFill>
                <a:latin typeface="+mn-lt"/>
                <a:ea typeface="+mn-ea"/>
                <a:cs typeface="+mn-cs"/>
              </a:rPr>
              <a:t>,</a:t>
            </a:r>
          </a:p>
          <a:p>
            <a:r>
              <a:rPr lang="en-US" altLang="ja-JP" sz="1200" kern="1200" baseline="0" dirty="0" smtClean="0">
                <a:solidFill>
                  <a:schemeClr val="tx1"/>
                </a:solidFill>
                <a:latin typeface="+mn-lt"/>
                <a:ea typeface="+mn-ea"/>
                <a:cs typeface="+mn-cs"/>
              </a:rPr>
              <a:t>where </a:t>
            </a:r>
            <a:r>
              <a:rPr lang="en-US" altLang="ja-JP" sz="1200" kern="1200" baseline="0" dirty="0" err="1" smtClean="0">
                <a:solidFill>
                  <a:schemeClr val="tx1"/>
                </a:solidFill>
                <a:latin typeface="+mn-lt"/>
                <a:ea typeface="+mn-ea"/>
                <a:cs typeface="+mn-cs"/>
              </a:rPr>
              <a:t>c</a:t>
            </a:r>
            <a:r>
              <a:rPr lang="en-US" altLang="ja-JP" sz="1200" kern="1200" baseline="0" dirty="0" smtClean="0">
                <a:solidFill>
                  <a:schemeClr val="tx1"/>
                </a:solidFill>
                <a:latin typeface="+mn-lt"/>
                <a:ea typeface="+mn-ea"/>
                <a:cs typeface="+mn-cs"/>
              </a:rPr>
              <a:t> represents the amplitude of the potential.</a:t>
            </a:r>
          </a:p>
          <a:p>
            <a:r>
              <a:rPr lang="en-US" altLang="ja-JP" sz="1200" kern="1200" baseline="0" dirty="0" smtClean="0">
                <a:solidFill>
                  <a:schemeClr val="tx1"/>
                </a:solidFill>
                <a:latin typeface="+mn-lt"/>
                <a:ea typeface="+mn-ea"/>
                <a:cs typeface="+mn-cs"/>
              </a:rPr>
              <a:t>Then these parameters really depend on this arbitrary constant </a:t>
            </a:r>
            <a:r>
              <a:rPr lang="en-US" altLang="ja-JP" sz="1200" kern="1200" baseline="0" dirty="0" err="1" smtClean="0">
                <a:solidFill>
                  <a:schemeClr val="tx1"/>
                </a:solidFill>
                <a:latin typeface="+mn-lt"/>
                <a:ea typeface="+mn-ea"/>
                <a:cs typeface="+mn-cs"/>
              </a:rPr>
              <a:t>c</a:t>
            </a:r>
            <a:r>
              <a:rPr lang="en-US" altLang="ja-JP" sz="1200" kern="1200" baseline="0" dirty="0" smtClean="0">
                <a:solidFill>
                  <a:schemeClr val="tx1"/>
                </a:solidFill>
                <a:latin typeface="+mn-lt"/>
                <a:ea typeface="+mn-ea"/>
                <a:cs typeface="+mn-cs"/>
              </a:rPr>
              <a:t>.</a:t>
            </a:r>
          </a:p>
          <a:p>
            <a:r>
              <a:rPr lang="en-US" altLang="ja-JP" sz="1200" kern="1200" baseline="0" dirty="0" smtClean="0">
                <a:solidFill>
                  <a:schemeClr val="tx1"/>
                </a:solidFill>
                <a:latin typeface="+mn-lt"/>
                <a:ea typeface="+mn-ea"/>
                <a:cs typeface="+mn-cs"/>
              </a:rPr>
              <a:t>This figure is the one-dimensional marginalized probability distribution of the field propagation speed.</a:t>
            </a:r>
          </a:p>
          <a:p>
            <a:r>
              <a:rPr lang="en-US" altLang="ja-JP" sz="1200" kern="1200" baseline="0" dirty="0" smtClean="0">
                <a:solidFill>
                  <a:schemeClr val="tx1"/>
                </a:solidFill>
                <a:latin typeface="+mn-lt"/>
                <a:ea typeface="+mn-ea"/>
                <a:cs typeface="+mn-cs"/>
              </a:rPr>
              <a:t>The solid line and the </a:t>
            </a:r>
            <a:r>
              <a:rPr lang="en-US" altLang="ja-JP" sz="1200" kern="1200" dirty="0" smtClean="0">
                <a:solidFill>
                  <a:schemeClr val="tx1"/>
                </a:solidFill>
                <a:latin typeface="+mn-lt"/>
                <a:ea typeface="+mn-ea"/>
                <a:cs typeface="+mn-cs"/>
              </a:rPr>
              <a:t>dotted line </a:t>
            </a:r>
            <a:r>
              <a:rPr lang="en-US" altLang="ja-JP" sz="1200" kern="1200" baseline="0" dirty="0" smtClean="0">
                <a:solidFill>
                  <a:schemeClr val="tx1"/>
                </a:solidFill>
                <a:latin typeface="+mn-lt"/>
                <a:ea typeface="+mn-ea"/>
                <a:cs typeface="+mn-cs"/>
              </a:rPr>
              <a:t>corresponds to the cases </a:t>
            </a:r>
            <a:r>
              <a:rPr lang="en-US" altLang="ja-JP" sz="1200" kern="1200" baseline="0" dirty="0" err="1" smtClean="0">
                <a:solidFill>
                  <a:schemeClr val="tx1"/>
                </a:solidFill>
                <a:latin typeface="+mn-lt"/>
                <a:ea typeface="+mn-ea"/>
                <a:cs typeface="+mn-cs"/>
              </a:rPr>
              <a:t>c</a:t>
            </a:r>
            <a:r>
              <a:rPr lang="en-US" altLang="ja-JP" sz="1200" kern="1200" baseline="0" dirty="0" smtClean="0">
                <a:solidFill>
                  <a:schemeClr val="tx1"/>
                </a:solidFill>
                <a:latin typeface="+mn-lt"/>
                <a:ea typeface="+mn-ea"/>
                <a:cs typeface="+mn-cs"/>
              </a:rPr>
              <a:t>=10^3 and </a:t>
            </a:r>
            <a:r>
              <a:rPr lang="en-US" altLang="ja-JP" sz="1200" kern="1200" baseline="0" dirty="0" err="1" smtClean="0">
                <a:solidFill>
                  <a:schemeClr val="tx1"/>
                </a:solidFill>
                <a:latin typeface="+mn-lt"/>
                <a:ea typeface="+mn-ea"/>
                <a:cs typeface="+mn-cs"/>
              </a:rPr>
              <a:t>c</a:t>
            </a:r>
            <a:r>
              <a:rPr lang="en-US" altLang="ja-JP" sz="1200" kern="1200" baseline="0" dirty="0" smtClean="0">
                <a:solidFill>
                  <a:schemeClr val="tx1"/>
                </a:solidFill>
                <a:latin typeface="+mn-lt"/>
                <a:ea typeface="+mn-ea"/>
                <a:cs typeface="+mn-cs"/>
              </a:rPr>
              <a:t>=10^4, respectively.</a:t>
            </a:r>
          </a:p>
          <a:p>
            <a:r>
              <a:rPr lang="en-US" altLang="ja-JP" sz="1200" kern="1200" baseline="0" dirty="0" err="1" smtClean="0">
                <a:solidFill>
                  <a:schemeClr val="tx1"/>
                </a:solidFill>
                <a:latin typeface="+mn-lt"/>
                <a:ea typeface="+mn-ea"/>
                <a:cs typeface="+mn-cs"/>
              </a:rPr>
              <a:t>f_nl</a:t>
            </a:r>
            <a:r>
              <a:rPr lang="en-US" altLang="ja-JP" sz="1200" kern="1200" baseline="0" dirty="0" smtClean="0">
                <a:solidFill>
                  <a:schemeClr val="tx1"/>
                </a:solidFill>
                <a:latin typeface="+mn-lt"/>
                <a:ea typeface="+mn-ea"/>
                <a:cs typeface="+mn-cs"/>
              </a:rPr>
              <a:t> can be estimated as follows with the central value of </a:t>
            </a:r>
            <a:r>
              <a:rPr lang="en-US" altLang="ja-JP" sz="1200" kern="1200" baseline="0" dirty="0" err="1" smtClean="0">
                <a:solidFill>
                  <a:schemeClr val="tx1"/>
                </a:solidFill>
                <a:latin typeface="+mn-lt"/>
                <a:ea typeface="+mn-ea"/>
                <a:cs typeface="+mn-cs"/>
              </a:rPr>
              <a:t>cs</a:t>
            </a:r>
            <a:r>
              <a:rPr lang="en-US" altLang="ja-JP" sz="1200" kern="1200" baseline="0" dirty="0" smtClean="0">
                <a:solidFill>
                  <a:schemeClr val="tx1"/>
                </a:solidFill>
                <a:latin typeface="+mn-lt"/>
                <a:ea typeface="+mn-ea"/>
                <a:cs typeface="+mn-cs"/>
              </a:rPr>
              <a:t>, and it is obvious that </a:t>
            </a:r>
            <a:r>
              <a:rPr lang="en-US" altLang="ja-JP" sz="1200" kern="1200" baseline="0" dirty="0" err="1" smtClean="0">
                <a:solidFill>
                  <a:schemeClr val="tx1"/>
                </a:solidFill>
                <a:latin typeface="+mn-lt"/>
                <a:ea typeface="+mn-ea"/>
                <a:cs typeface="+mn-cs"/>
              </a:rPr>
              <a:t>f_nl</a:t>
            </a:r>
            <a:r>
              <a:rPr lang="en-US" altLang="ja-JP" sz="1200" kern="1200" baseline="0" dirty="0" smtClean="0">
                <a:solidFill>
                  <a:schemeClr val="tx1"/>
                </a:solidFill>
                <a:latin typeface="+mn-lt"/>
                <a:ea typeface="+mn-ea"/>
                <a:cs typeface="+mn-cs"/>
              </a:rPr>
              <a:t> changes with constant </a:t>
            </a:r>
            <a:r>
              <a:rPr lang="en-US" altLang="ja-JP" sz="1200" kern="1200" baseline="0" dirty="0" err="1" smtClean="0">
                <a:solidFill>
                  <a:schemeClr val="tx1"/>
                </a:solidFill>
                <a:latin typeface="+mn-lt"/>
                <a:ea typeface="+mn-ea"/>
                <a:cs typeface="+mn-cs"/>
              </a:rPr>
              <a:t>c</a:t>
            </a:r>
            <a:r>
              <a:rPr lang="en-US" altLang="ja-JP" sz="1200" kern="1200" baseline="0" dirty="0" smtClean="0">
                <a:solidFill>
                  <a:schemeClr val="tx1"/>
                </a:solidFill>
                <a:latin typeface="+mn-lt"/>
                <a:ea typeface="+mn-ea"/>
                <a:cs typeface="+mn-cs"/>
              </a:rPr>
              <a:t>.</a:t>
            </a:r>
          </a:p>
          <a:p>
            <a:r>
              <a:rPr lang="en-US" altLang="ja-JP" sz="1200" kern="1200" baseline="0" dirty="0" smtClean="0">
                <a:solidFill>
                  <a:schemeClr val="tx1"/>
                </a:solidFill>
                <a:latin typeface="+mn-lt"/>
                <a:ea typeface="+mn-ea"/>
                <a:cs typeface="+mn-cs"/>
              </a:rPr>
              <a:t>As you can see, the DBI model </a:t>
            </a:r>
            <a:r>
              <a:rPr lang="en-US" altLang="ja-JP" sz="1200" i="0" kern="1200" baseline="0" dirty="0" smtClean="0">
                <a:solidFill>
                  <a:schemeClr val="tx1"/>
                </a:solidFill>
                <a:latin typeface="+mn-lt"/>
                <a:ea typeface="+mn-ea"/>
                <a:cs typeface="+mn-cs"/>
              </a:rPr>
              <a:t>with </a:t>
            </a:r>
            <a:r>
              <a:rPr lang="en-US" altLang="ja-JP" sz="1200" i="0" kern="1200" baseline="0" dirty="0" err="1" smtClean="0">
                <a:solidFill>
                  <a:schemeClr val="tx1"/>
                </a:solidFill>
                <a:latin typeface="+mn-lt"/>
                <a:ea typeface="+mn-ea"/>
                <a:cs typeface="+mn-cs"/>
              </a:rPr>
              <a:t>c</a:t>
            </a:r>
            <a:r>
              <a:rPr lang="en-US" altLang="ja-JP" sz="1200" i="0" kern="1200" baseline="0" dirty="0" smtClean="0">
                <a:solidFill>
                  <a:schemeClr val="tx1"/>
                </a:solidFill>
                <a:latin typeface="+mn-lt"/>
                <a:ea typeface="+mn-ea"/>
                <a:cs typeface="+mn-cs"/>
              </a:rPr>
              <a:t>=10^4 is excluded by the WMAP 7yr data.</a:t>
            </a:r>
          </a:p>
          <a:p>
            <a:r>
              <a:rPr lang="en-US" altLang="ja-JP" sz="1200" kern="1200" baseline="0" dirty="0" smtClean="0">
                <a:solidFill>
                  <a:schemeClr val="tx1"/>
                </a:solidFill>
                <a:latin typeface="+mn-lt"/>
                <a:ea typeface="+mn-ea"/>
                <a:cs typeface="+mn-cs"/>
              </a:rPr>
              <a:t>If the future observations constrain the non-</a:t>
            </a:r>
            <a:r>
              <a:rPr lang="en-US" altLang="ja-JP" sz="1200" kern="1200" baseline="0" dirty="0" err="1" smtClean="0">
                <a:solidFill>
                  <a:schemeClr val="tx1"/>
                </a:solidFill>
                <a:latin typeface="+mn-lt"/>
                <a:ea typeface="+mn-ea"/>
                <a:cs typeface="+mn-cs"/>
              </a:rPr>
              <a:t>Gaussianity</a:t>
            </a:r>
            <a:r>
              <a:rPr lang="en-US" altLang="ja-JP" sz="1200" kern="1200" baseline="0" dirty="0" smtClean="0">
                <a:solidFill>
                  <a:schemeClr val="tx1"/>
                </a:solidFill>
                <a:latin typeface="+mn-lt"/>
                <a:ea typeface="+mn-ea"/>
                <a:cs typeface="+mn-cs"/>
              </a:rPr>
              <a:t> parameter at the level of the order of 10, it is possible</a:t>
            </a:r>
          </a:p>
          <a:p>
            <a:r>
              <a:rPr lang="en-US" altLang="ja-JP" sz="1200" kern="1200" baseline="0" dirty="0" smtClean="0">
                <a:solidFill>
                  <a:schemeClr val="tx1"/>
                </a:solidFill>
                <a:latin typeface="+mn-lt"/>
                <a:ea typeface="+mn-ea"/>
                <a:cs typeface="+mn-cs"/>
              </a:rPr>
              <a:t>to place tighter constraints further.</a:t>
            </a:r>
          </a:p>
          <a:p>
            <a:endParaRPr lang="en-US" altLang="ja-JP" i="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t>次に，このようなラグランジアンで記述される</a:t>
            </a:r>
            <a:r>
              <a:rPr lang="en-US" altLang="ja-JP" dirty="0" smtClean="0"/>
              <a:t>DBI</a:t>
            </a:r>
            <a:r>
              <a:rPr lang="ja-JP" altLang="en-US" dirty="0" smtClean="0"/>
              <a:t>と呼ばれるモデルを見ていきます．</a:t>
            </a:r>
            <a:endParaRPr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t>このラグランジアンは，相補的インフレーションを起こすラグランジアンにおいて，任意関数</a:t>
            </a:r>
            <a:r>
              <a:rPr lang="en-US" altLang="ja-JP" dirty="0" err="1" smtClean="0"/>
              <a:t>g</a:t>
            </a:r>
            <a:r>
              <a:rPr lang="ja-JP" altLang="en-US" dirty="0" smtClean="0"/>
              <a:t>をこのように選ぶことで得られ，</a:t>
            </a:r>
            <a:endParaRPr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t>関数</a:t>
            </a:r>
            <a:r>
              <a:rPr lang="en-US" altLang="ja-JP" dirty="0" err="1" smtClean="0"/>
              <a:t>f(φ</a:t>
            </a:r>
            <a:r>
              <a:rPr lang="en-US" altLang="ja-JP" dirty="0" smtClean="0"/>
              <a:t>)</a:t>
            </a:r>
            <a:r>
              <a:rPr lang="ja-JP" altLang="en-US" dirty="0" smtClean="0"/>
              <a:t>が　のときに</a:t>
            </a:r>
            <a:r>
              <a:rPr lang="en-US" altLang="ja-JP" dirty="0" smtClean="0"/>
              <a:t>assisted inflation</a:t>
            </a:r>
            <a:r>
              <a:rPr lang="ja-JP" altLang="en-US" dirty="0" smtClean="0"/>
              <a:t>することがわかります．</a:t>
            </a:r>
            <a:endParaRPr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dirty="0" smtClean="0"/>
              <a:t>3</a:t>
            </a:r>
            <a:r>
              <a:rPr lang="ja-JP" altLang="en-US" dirty="0" smtClean="0"/>
              <a:t>つの観測パラメータは，伝播関数</a:t>
            </a:r>
            <a:r>
              <a:rPr lang="en-US" altLang="ja-JP" dirty="0" err="1" smtClean="0"/>
              <a:t>c_s</a:t>
            </a:r>
            <a:r>
              <a:rPr lang="ja-JP" altLang="en-US" dirty="0" smtClean="0"/>
              <a:t>のみで表せばこのようになり，それぞれのパラメータの中に任意定数</a:t>
            </a:r>
            <a:r>
              <a:rPr lang="en-US" altLang="ja-JP" dirty="0" err="1" smtClean="0"/>
              <a:t>c</a:t>
            </a:r>
            <a:r>
              <a:rPr lang="ja-JP" altLang="en-US" dirty="0" smtClean="0"/>
              <a:t>が残るので，</a:t>
            </a:r>
            <a:endParaRPr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dirty="0" err="1" smtClean="0"/>
              <a:t>c</a:t>
            </a:r>
            <a:r>
              <a:rPr lang="ja-JP" altLang="en-US" dirty="0" smtClean="0"/>
              <a:t>の値の取り方によって変わってきます．</a:t>
            </a:r>
            <a:endParaRPr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t>同じように</a:t>
            </a:r>
            <a:r>
              <a:rPr lang="en-US" altLang="ja-JP" dirty="0" smtClean="0"/>
              <a:t>likelihood</a:t>
            </a:r>
            <a:r>
              <a:rPr lang="ja-JP" altLang="en-US" dirty="0" smtClean="0"/>
              <a:t>解析を行った結果がこちらのグラフで，</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t>実線が</a:t>
            </a:r>
            <a:r>
              <a:rPr lang="en-US" altLang="ja-JP" dirty="0" err="1" smtClean="0"/>
              <a:t>c</a:t>
            </a:r>
            <a:r>
              <a:rPr lang="en-US" altLang="ja-JP" dirty="0" smtClean="0"/>
              <a:t>=100</a:t>
            </a:r>
            <a:r>
              <a:rPr lang="ja-JP" altLang="en-US" dirty="0" smtClean="0"/>
              <a:t>の時で，破線が</a:t>
            </a:r>
            <a:r>
              <a:rPr lang="en-US" altLang="ja-JP" dirty="0" err="1" smtClean="0"/>
              <a:t>c</a:t>
            </a:r>
            <a:r>
              <a:rPr lang="en-US" altLang="ja-JP" dirty="0" smtClean="0"/>
              <a:t>=1000</a:t>
            </a:r>
            <a:r>
              <a:rPr lang="ja-JP" altLang="en-US" dirty="0" smtClean="0"/>
              <a:t>とした時のものです．</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t>それぞれの中心値で</a:t>
            </a:r>
            <a:r>
              <a:rPr lang="en-US" altLang="ja-JP" dirty="0" smtClean="0"/>
              <a:t>Non-Gaussianity</a:t>
            </a:r>
            <a:r>
              <a:rPr lang="ja-JP" altLang="en-US" dirty="0" smtClean="0"/>
              <a:t>の値を見積もるとこのようになり，</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t>任意定数</a:t>
            </a:r>
            <a:r>
              <a:rPr lang="en-US" altLang="ja-JP" dirty="0" err="1" smtClean="0"/>
              <a:t>c</a:t>
            </a:r>
            <a:r>
              <a:rPr lang="ja-JP" altLang="en-US" dirty="0" smtClean="0"/>
              <a:t>が大きい程</a:t>
            </a:r>
            <a:r>
              <a:rPr lang="en-US" altLang="ja-JP" dirty="0" smtClean="0"/>
              <a:t>Non-Gaussianity</a:t>
            </a:r>
            <a:r>
              <a:rPr lang="ja-JP" altLang="en-US" dirty="0" smtClean="0"/>
              <a:t>も大きな値になることが分かります．</a:t>
            </a:r>
          </a:p>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t>このように，</a:t>
            </a:r>
            <a:r>
              <a:rPr lang="en-US" altLang="ja-JP" dirty="0" smtClean="0"/>
              <a:t>DBI</a:t>
            </a:r>
            <a:r>
              <a:rPr lang="ja-JP" altLang="en-US" dirty="0" smtClean="0"/>
              <a:t>モデルは任意性があり，</a:t>
            </a:r>
            <a:r>
              <a:rPr lang="en-US" altLang="ja-JP" dirty="0" err="1" smtClean="0"/>
              <a:t>f_nl</a:t>
            </a:r>
            <a:r>
              <a:rPr lang="ja-JP" altLang="en-US" dirty="0" smtClean="0"/>
              <a:t>が大きな値をとることも可能です．</a:t>
            </a:r>
            <a:endParaRPr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dirty="0" smtClean="0"/>
          </a:p>
          <a:p>
            <a:r>
              <a:rPr lang="en-US" altLang="ja-JP" dirty="0" err="1" smtClean="0"/>
              <a:t>f_nl</a:t>
            </a:r>
            <a:r>
              <a:rPr lang="ja-JP" altLang="en-US" dirty="0" smtClean="0"/>
              <a:t>の制限はかからない．</a:t>
            </a:r>
            <a:endParaRPr lang="ja-JP" altLang="en-US" dirty="0"/>
          </a:p>
        </p:txBody>
      </p:sp>
      <p:sp>
        <p:nvSpPr>
          <p:cNvPr id="4" name="スライド番号プレースホルダ 3"/>
          <p:cNvSpPr>
            <a:spLocks noGrp="1"/>
          </p:cNvSpPr>
          <p:nvPr>
            <p:ph type="sldNum" sz="quarter" idx="10"/>
          </p:nvPr>
        </p:nvSpPr>
        <p:spPr/>
        <p:txBody>
          <a:bodyPr/>
          <a:lstStyle/>
          <a:p>
            <a:fld id="{CA077768-21C8-4125-A345-258E48D2EED0}"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en-US" altLang="ja-JP" sz="1200" kern="1200" dirty="0" smtClean="0">
                <a:solidFill>
                  <a:schemeClr val="tx1"/>
                </a:solidFill>
                <a:latin typeface="+mn-lt"/>
                <a:ea typeface="+mn-ea"/>
                <a:cs typeface="+mn-cs"/>
              </a:rPr>
              <a:t>In conclusion,</a:t>
            </a:r>
          </a:p>
          <a:p>
            <a:r>
              <a:rPr lang="en-US" altLang="ja-JP" sz="1200" kern="1200" dirty="0" smtClean="0">
                <a:solidFill>
                  <a:schemeClr val="tx1"/>
                </a:solidFill>
                <a:latin typeface="+mn-lt"/>
                <a:ea typeface="+mn-ea"/>
                <a:cs typeface="+mn-cs"/>
              </a:rPr>
              <a:t>Using the CMB likelihood analysis, we have</a:t>
            </a:r>
            <a:r>
              <a:rPr lang="en-US" altLang="ja-JP" sz="1200" kern="1200" baseline="0" dirty="0" smtClean="0">
                <a:solidFill>
                  <a:schemeClr val="tx1"/>
                </a:solidFill>
                <a:latin typeface="+mn-lt"/>
                <a:ea typeface="+mn-ea"/>
                <a:cs typeface="+mn-cs"/>
              </a:rPr>
              <a:t> studied the observational constraints on assisted </a:t>
            </a:r>
            <a:r>
              <a:rPr lang="en-US" altLang="ja-JP" sz="1200" kern="1200" baseline="0" dirty="0" err="1" smtClean="0">
                <a:solidFill>
                  <a:schemeClr val="tx1"/>
                </a:solidFill>
                <a:latin typeface="+mn-lt"/>
                <a:ea typeface="+mn-ea"/>
                <a:cs typeface="+mn-cs"/>
              </a:rPr>
              <a:t>k</a:t>
            </a:r>
            <a:r>
              <a:rPr lang="en-US" altLang="ja-JP" sz="1200" kern="1200" baseline="0" dirty="0" smtClean="0">
                <a:solidFill>
                  <a:schemeClr val="tx1"/>
                </a:solidFill>
                <a:latin typeface="+mn-lt"/>
                <a:ea typeface="+mn-ea"/>
                <a:cs typeface="+mn-cs"/>
              </a:rPr>
              <a:t>-inflation models described by this assisted </a:t>
            </a:r>
            <a:r>
              <a:rPr lang="en-US" altLang="ja-JP" sz="1200" kern="1200" baseline="0" dirty="0" err="1" smtClean="0">
                <a:solidFill>
                  <a:schemeClr val="tx1"/>
                </a:solidFill>
                <a:latin typeface="+mn-lt"/>
                <a:ea typeface="+mn-ea"/>
                <a:cs typeface="+mn-cs"/>
              </a:rPr>
              <a:t>Lagranfian</a:t>
            </a:r>
            <a:r>
              <a:rPr lang="en-US" altLang="ja-JP" sz="1200" kern="1200" baseline="0" dirty="0" smtClean="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t>Since it is possible to  realize </a:t>
            </a:r>
            <a:r>
              <a:rPr lang="en-US" altLang="ja-JP" sz="1200" dirty="0" err="1" smtClean="0"/>
              <a:t>f_nl</a:t>
            </a:r>
            <a:r>
              <a:rPr lang="en-US" altLang="ja-JP" sz="1200" dirty="0" smtClean="0"/>
              <a:t>&gt;&gt;1 for the </a:t>
            </a:r>
            <a:r>
              <a:rPr lang="en-US" altLang="ja-JP" sz="1200" dirty="0" err="1" smtClean="0"/>
              <a:t>k</a:t>
            </a:r>
            <a:r>
              <a:rPr lang="en-US" altLang="ja-JP" sz="1200" dirty="0" smtClean="0"/>
              <a:t>-inflation model,  it can be constrained by the observations.</a:t>
            </a:r>
            <a:endParaRPr lang="en-US" altLang="ja-JP" sz="1200" kern="1200" baseline="0" dirty="0" smtClean="0">
              <a:solidFill>
                <a:schemeClr val="tx1"/>
              </a:solidFill>
              <a:latin typeface="+mn-lt"/>
              <a:ea typeface="+mn-ea"/>
              <a:cs typeface="+mn-cs"/>
            </a:endParaRPr>
          </a:p>
          <a:p>
            <a:r>
              <a:rPr lang="en-US" altLang="ja-JP" dirty="0" smtClean="0"/>
              <a:t>While I didn’t explain here,</a:t>
            </a:r>
            <a:r>
              <a:rPr lang="en-US" altLang="ja-JP" baseline="0" dirty="0" smtClean="0"/>
              <a:t> we have also extended the analysis to more general functions of </a:t>
            </a:r>
            <a:r>
              <a:rPr lang="en-US" altLang="ja-JP" baseline="0" dirty="0" err="1" smtClean="0"/>
              <a:t>g</a:t>
            </a:r>
            <a:r>
              <a:rPr lang="en-US" altLang="ja-JP" baseline="0" dirty="0" smtClean="0"/>
              <a:t>.</a:t>
            </a:r>
          </a:p>
          <a:p>
            <a:r>
              <a:rPr lang="en-US" altLang="ja-JP" sz="1200" dirty="0" smtClean="0"/>
              <a:t>From the </a:t>
            </a:r>
            <a:r>
              <a:rPr lang="en-US" altLang="ja-JP" sz="1200" kern="1200" baseline="0" dirty="0" smtClean="0">
                <a:solidFill>
                  <a:schemeClr val="tx1"/>
                </a:solidFill>
                <a:latin typeface="+mn-lt"/>
                <a:ea typeface="+mn-ea"/>
                <a:cs typeface="+mn-cs"/>
              </a:rPr>
              <a:t>CMB likelihood analysis combined with the non-</a:t>
            </a:r>
            <a:r>
              <a:rPr lang="en-US" altLang="ja-JP" sz="1200" kern="1200" baseline="0" dirty="0" err="1" smtClean="0">
                <a:solidFill>
                  <a:schemeClr val="tx1"/>
                </a:solidFill>
                <a:latin typeface="+mn-lt"/>
                <a:ea typeface="+mn-ea"/>
                <a:cs typeface="+mn-cs"/>
              </a:rPr>
              <a:t>Gaussianity</a:t>
            </a:r>
            <a:r>
              <a:rPr lang="en-US" altLang="ja-JP" sz="1200" kern="1200" baseline="0" dirty="0" smtClean="0">
                <a:solidFill>
                  <a:schemeClr val="tx1"/>
                </a:solidFill>
                <a:latin typeface="+mn-lt"/>
                <a:ea typeface="+mn-ea"/>
                <a:cs typeface="+mn-cs"/>
              </a:rPr>
              <a:t> bound </a:t>
            </a:r>
          </a:p>
          <a:p>
            <a:r>
              <a:rPr lang="en-US" altLang="ja-JP" sz="1200" dirty="0" smtClean="0"/>
              <a:t>we have found that the single-power models with </a:t>
            </a:r>
            <a:r>
              <a:rPr lang="en-US" altLang="ja-JP" sz="1200" dirty="0" err="1" smtClean="0"/>
              <a:t>p</a:t>
            </a:r>
            <a:r>
              <a:rPr lang="en-US" altLang="ja-JP" sz="1200" dirty="0" smtClean="0"/>
              <a:t> </a:t>
            </a:r>
            <a:r>
              <a:rPr lang="en-US" altLang="ja-JP" sz="1200" kern="1200" dirty="0" smtClean="0">
                <a:solidFill>
                  <a:schemeClr val="tx1"/>
                </a:solidFill>
                <a:latin typeface="+mn-lt"/>
                <a:ea typeface="+mn-ea"/>
                <a:cs typeface="+mn-cs"/>
              </a:rPr>
              <a:t>greater than or equal to</a:t>
            </a:r>
            <a:r>
              <a:rPr lang="en-US" altLang="ja-JP" sz="1200" dirty="0" smtClean="0"/>
              <a:t> 3 are ruled out.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t>It is possible </a:t>
            </a:r>
            <a:r>
              <a:rPr lang="en-US" altLang="ja-JP" sz="1200" kern="1200" baseline="0" dirty="0" smtClean="0">
                <a:solidFill>
                  <a:schemeClr val="tx1"/>
                </a:solidFill>
                <a:latin typeface="+mn-lt"/>
                <a:ea typeface="+mn-ea"/>
                <a:cs typeface="+mn-cs"/>
              </a:rPr>
              <a:t>to place tighter constraints further in the future observations by PLANCK satellite.</a:t>
            </a:r>
            <a:endParaRPr kumimoji="1" lang="ja-JP" altLang="en-US" sz="1200" dirty="0" smtClean="0"/>
          </a:p>
          <a:p>
            <a:endParaRPr lang="en-US" altLang="ja-JP" baseline="0" dirty="0" smtClean="0"/>
          </a:p>
          <a:p>
            <a:r>
              <a:rPr lang="en-US" altLang="ja-JP" baseline="0" dirty="0" smtClean="0"/>
              <a:t>In the future work, we will discuss </a:t>
            </a:r>
            <a:r>
              <a:rPr lang="en-US" altLang="ja-JP" sz="1200" kern="1200" dirty="0" smtClean="0">
                <a:solidFill>
                  <a:schemeClr val="tx1"/>
                </a:solidFill>
                <a:latin typeface="+mn-lt"/>
                <a:ea typeface="+mn-ea"/>
                <a:cs typeface="+mn-cs"/>
              </a:rPr>
              <a:t>more realistic</a:t>
            </a:r>
            <a:r>
              <a:rPr lang="en-US" altLang="ja-JP" sz="1200" kern="1200" baseline="0" dirty="0" smtClean="0">
                <a:solidFill>
                  <a:schemeClr val="tx1"/>
                </a:solidFill>
                <a:latin typeface="+mn-lt"/>
                <a:ea typeface="+mn-ea"/>
                <a:cs typeface="+mn-cs"/>
              </a:rPr>
              <a:t> </a:t>
            </a:r>
            <a:r>
              <a:rPr lang="en-US" altLang="ja-JP" baseline="0" dirty="0" smtClean="0"/>
              <a:t>models motivated by particle physics with the future high-precision observations.</a:t>
            </a:r>
          </a:p>
          <a:p>
            <a:endParaRPr lang="en-US" altLang="ja-JP" baseline="0" dirty="0" smtClean="0"/>
          </a:p>
          <a:p>
            <a:r>
              <a:rPr lang="en-US" altLang="ja-JP" baseline="0" dirty="0" smtClean="0"/>
              <a:t>That’s all.</a:t>
            </a:r>
          </a:p>
          <a:p>
            <a:r>
              <a:rPr lang="en-US" altLang="ja-JP" sz="1200" kern="1200" dirty="0" smtClean="0">
                <a:solidFill>
                  <a:schemeClr val="tx1"/>
                </a:solidFill>
                <a:latin typeface="+mn-lt"/>
                <a:ea typeface="+mn-ea"/>
                <a:cs typeface="+mn-cs"/>
              </a:rPr>
              <a:t>Thank you for your attention.</a:t>
            </a:r>
          </a:p>
          <a:p>
            <a:endParaRPr lang="en-US" altLang="ja-JP" dirty="0" smtClean="0"/>
          </a:p>
          <a:p>
            <a:endParaRPr lang="en-US" altLang="ja-JP" dirty="0" smtClean="0"/>
          </a:p>
          <a:p>
            <a:r>
              <a:rPr lang="ja-JP" altLang="en-US" dirty="0" smtClean="0"/>
              <a:t>以上，まとめと今後の展望です．</a:t>
            </a:r>
            <a:endParaRPr lang="en-US" altLang="ja-JP" dirty="0" smtClean="0"/>
          </a:p>
          <a:p>
            <a:r>
              <a:rPr lang="ja-JP" altLang="en-US" dirty="0" smtClean="0"/>
              <a:t>今回は、一般的なラグランジアンで表される相補的インフレーション模型について，３つの観測パラメータ</a:t>
            </a:r>
            <a:r>
              <a:rPr lang="en-US" altLang="ja-JP" dirty="0" err="1" smtClean="0"/>
              <a:t>n_r</a:t>
            </a:r>
            <a:r>
              <a:rPr lang="en-US" altLang="ja-JP" baseline="0" dirty="0" smtClean="0"/>
              <a:t> , </a:t>
            </a:r>
            <a:r>
              <a:rPr lang="en-US" altLang="ja-JP" baseline="0" dirty="0" err="1" smtClean="0"/>
              <a:t>r</a:t>
            </a:r>
            <a:r>
              <a:rPr lang="en-US" altLang="ja-JP" baseline="0" dirty="0" smtClean="0"/>
              <a:t> , </a:t>
            </a:r>
            <a:r>
              <a:rPr lang="en-US" altLang="ja-JP" baseline="0" dirty="0" err="1" smtClean="0"/>
              <a:t>f_nl</a:t>
            </a:r>
            <a:r>
              <a:rPr lang="en-US" altLang="ja-JP" baseline="0" dirty="0" smtClean="0"/>
              <a:t> </a:t>
            </a:r>
            <a:r>
              <a:rPr lang="ja-JP" altLang="en-US" baseline="0" dirty="0" smtClean="0"/>
              <a:t>の理論予測をし，そのうちスペクトル指数とスカラーテンソル比の観測から</a:t>
            </a:r>
            <a:r>
              <a:rPr lang="en-US" altLang="ja-JP" baseline="0" dirty="0" smtClean="0"/>
              <a:t>likelihood</a:t>
            </a:r>
            <a:r>
              <a:rPr lang="ja-JP" altLang="en-US" baseline="0" dirty="0" smtClean="0"/>
              <a:t>解析をおこない，モデルに対する制限をつけました．</a:t>
            </a:r>
            <a:endParaRPr lang="en-US" altLang="ja-JP" baseline="0" dirty="0" smtClean="0"/>
          </a:p>
          <a:p>
            <a:r>
              <a:rPr lang="ja-JP" altLang="en-US" baseline="0" dirty="0" smtClean="0"/>
              <a:t>さらに，モデルによっては，非ガウス性の観測より</a:t>
            </a:r>
            <a:r>
              <a:rPr lang="en-US" altLang="ja-JP" baseline="0" dirty="0" smtClean="0"/>
              <a:t>additional</a:t>
            </a:r>
            <a:r>
              <a:rPr lang="ja-JP" altLang="en-US" baseline="0" dirty="0" smtClean="0"/>
              <a:t>な制限をつけることができました．</a:t>
            </a:r>
            <a:endParaRPr lang="en-US" altLang="ja-JP" baseline="0" dirty="0" smtClean="0"/>
          </a:p>
          <a:p>
            <a:endParaRPr lang="en-US" altLang="ja-JP" baseline="0" dirty="0" smtClean="0"/>
          </a:p>
          <a:p>
            <a:r>
              <a:rPr lang="en-US" altLang="ja-JP" baseline="0" dirty="0" err="1" smtClean="0"/>
              <a:t>k</a:t>
            </a:r>
            <a:r>
              <a:rPr lang="en-US" altLang="ja-JP" baseline="0" dirty="0" smtClean="0"/>
              <a:t>-</a:t>
            </a:r>
            <a:r>
              <a:rPr lang="ja-JP" altLang="en-US" baseline="0" dirty="0" smtClean="0"/>
              <a:t>インフレーションモデルは</a:t>
            </a:r>
            <a:r>
              <a:rPr lang="en-US" altLang="ja-JP" baseline="0" dirty="0" err="1" smtClean="0"/>
              <a:t>fnl</a:t>
            </a:r>
            <a:r>
              <a:rPr lang="en-US" altLang="ja-JP" baseline="0" dirty="0" smtClean="0"/>
              <a:t>&gt;&gt;1</a:t>
            </a:r>
            <a:r>
              <a:rPr lang="ja-JP" altLang="en-US" baseline="0" dirty="0" smtClean="0"/>
              <a:t>となり得るので，</a:t>
            </a:r>
            <a:r>
              <a:rPr lang="en-US" altLang="ja-JP" baseline="0" dirty="0" err="1" smtClean="0"/>
              <a:t>fnl</a:t>
            </a:r>
            <a:r>
              <a:rPr lang="ja-JP" altLang="en-US" baseline="0" dirty="0" smtClean="0"/>
              <a:t>の観測から制限でき，今後の</a:t>
            </a:r>
            <a:r>
              <a:rPr lang="en-US" altLang="ja-JP" baseline="0" dirty="0" err="1" smtClean="0"/>
              <a:t>planck</a:t>
            </a:r>
            <a:r>
              <a:rPr lang="ja-JP" altLang="en-US" baseline="0" dirty="0" smtClean="0"/>
              <a:t>衛星の観測からさらに強い制限がつくことが</a:t>
            </a:r>
            <a:r>
              <a:rPr lang="ja-JP" altLang="en-US" sz="1200" kern="1200" dirty="0" smtClean="0">
                <a:solidFill>
                  <a:schemeClr val="tx1"/>
                </a:solidFill>
                <a:latin typeface="+mn-lt"/>
                <a:ea typeface="+mn-ea"/>
                <a:cs typeface="+mn-cs"/>
              </a:rPr>
              <a:t>期待される．</a:t>
            </a:r>
            <a:endParaRPr lang="en-US" altLang="ja-JP" baseline="0" dirty="0" smtClean="0"/>
          </a:p>
          <a:p>
            <a:endParaRPr lang="en-US" altLang="ja-JP" baseline="0" dirty="0" smtClean="0"/>
          </a:p>
          <a:p>
            <a:r>
              <a:rPr lang="ja-JP" altLang="en-US" baseline="0" dirty="0" smtClean="0"/>
              <a:t>今後の研究としては，相補的インフレーション模型において，一般に任意関数</a:t>
            </a:r>
            <a:r>
              <a:rPr lang="en-US" altLang="ja-JP" baseline="0" dirty="0" err="1" smtClean="0"/>
              <a:t>g</a:t>
            </a:r>
            <a:r>
              <a:rPr lang="ja-JP" altLang="en-US" baseline="0" dirty="0" smtClean="0"/>
              <a:t>のどのような関数形が観測的に好まれるのか議論していくとともに，</a:t>
            </a:r>
            <a:endParaRPr lang="en-US" altLang="ja-JP" baseline="0" dirty="0" smtClean="0"/>
          </a:p>
          <a:p>
            <a:r>
              <a:rPr lang="ja-JP" altLang="en-US" baseline="0" dirty="0" smtClean="0"/>
              <a:t>他のインフレーションモデル，素粒子物理に基づく</a:t>
            </a:r>
            <a:r>
              <a:rPr lang="en-US" altLang="ja-JP" baseline="0" dirty="0" smtClean="0"/>
              <a:t>DBI</a:t>
            </a:r>
            <a:r>
              <a:rPr lang="ja-JP" altLang="en-US" baseline="0" dirty="0" smtClean="0"/>
              <a:t>モデルやタキオン場モデル，超弦的なインフレーション模型などについても解析を行い，</a:t>
            </a:r>
            <a:endParaRPr lang="en-US" altLang="ja-JP" baseline="0" dirty="0" smtClean="0"/>
          </a:p>
          <a:p>
            <a:r>
              <a:rPr lang="ja-JP" altLang="en-US" baseline="0" dirty="0" smtClean="0"/>
              <a:t>将来的な観測と比較して行くことで，観測的に好まれる現実的なモデルにつながることが期待されます．</a:t>
            </a:r>
            <a:endParaRPr lang="en-US" altLang="ja-JP" baseline="0" dirty="0" smtClean="0"/>
          </a:p>
          <a:p>
            <a:endParaRPr lang="en-US" altLang="ja-JP"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baseline="0" dirty="0" smtClean="0"/>
              <a:t>また，素粒子物理の勉強も進め，素粒子物理に基づくモデルの構築をおこなっていき，インフレーションの起源の本質に迫っていきたいと思います．</a:t>
            </a:r>
            <a:endParaRPr lang="en-US" altLang="ja-JP" baseline="0" dirty="0" smtClean="0"/>
          </a:p>
          <a:p>
            <a:endParaRPr lang="en-US" altLang="ja-JP" baseline="0" dirty="0" smtClean="0"/>
          </a:p>
        </p:txBody>
      </p:sp>
      <p:sp>
        <p:nvSpPr>
          <p:cNvPr id="4" name="スライド番号プレースホルダ 3"/>
          <p:cNvSpPr>
            <a:spLocks noGrp="1"/>
          </p:cNvSpPr>
          <p:nvPr>
            <p:ph type="sldNum" sz="quarter" idx="10"/>
          </p:nvPr>
        </p:nvSpPr>
        <p:spPr/>
        <p:txBody>
          <a:bodyPr/>
          <a:lstStyle/>
          <a:p>
            <a:fld id="{CA077768-21C8-4125-A345-258E48D2EED0}"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en-US" altLang="ja-JP" sz="1200" kern="1200" baseline="0" dirty="0" smtClean="0">
                <a:solidFill>
                  <a:schemeClr val="tx1"/>
                </a:solidFill>
                <a:latin typeface="+mn-lt"/>
                <a:ea typeface="+mn-ea"/>
                <a:cs typeface="+mn-cs"/>
              </a:rPr>
              <a:t>So far we have studied the observational constraints on some assisted inflation models.</a:t>
            </a:r>
          </a:p>
          <a:p>
            <a:r>
              <a:rPr lang="en-US" altLang="ja-JP" sz="1200" kern="1200" baseline="0" dirty="0" smtClean="0">
                <a:solidFill>
                  <a:schemeClr val="tx1"/>
                </a:solidFill>
                <a:latin typeface="+mn-lt"/>
                <a:ea typeface="+mn-ea"/>
                <a:cs typeface="+mn-cs"/>
              </a:rPr>
              <a:t>For the </a:t>
            </a:r>
            <a:r>
              <a:rPr lang="en-US" altLang="ja-JP" sz="1200" kern="1200" baseline="0" dirty="0" err="1" smtClean="0">
                <a:solidFill>
                  <a:schemeClr val="tx1"/>
                </a:solidFill>
                <a:latin typeface="+mn-lt"/>
                <a:ea typeface="+mn-ea"/>
                <a:cs typeface="+mn-cs"/>
              </a:rPr>
              <a:t>dilatonic</a:t>
            </a:r>
            <a:r>
              <a:rPr lang="en-US" altLang="ja-JP" sz="1200" kern="1200" baseline="0" dirty="0" smtClean="0">
                <a:solidFill>
                  <a:schemeClr val="tx1"/>
                </a:solidFill>
                <a:latin typeface="+mn-lt"/>
                <a:ea typeface="+mn-ea"/>
                <a:cs typeface="+mn-cs"/>
              </a:rPr>
              <a:t> ghost condensate and the DBI models, the non-Gaussianity parameter can be large.</a:t>
            </a:r>
          </a:p>
          <a:p>
            <a:r>
              <a:rPr lang="en-US" altLang="ja-JP" sz="1200" kern="1200" baseline="0" dirty="0" smtClean="0">
                <a:solidFill>
                  <a:schemeClr val="tx1"/>
                </a:solidFill>
                <a:latin typeface="+mn-lt"/>
                <a:ea typeface="+mn-ea"/>
                <a:cs typeface="+mn-cs"/>
              </a:rPr>
              <a:t>This is associated with the fact that </a:t>
            </a:r>
            <a:r>
              <a:rPr lang="en-US" altLang="ja-JP" sz="1200" i="0" kern="1200" baseline="0" dirty="0" smtClean="0">
                <a:solidFill>
                  <a:schemeClr val="tx1"/>
                </a:solidFill>
                <a:latin typeface="+mn-lt"/>
                <a:ea typeface="+mn-ea"/>
                <a:cs typeface="+mn-cs"/>
              </a:rPr>
              <a:t>both </a:t>
            </a:r>
            <a:r>
              <a:rPr lang="en-US" altLang="ja-JP" sz="1200" i="0" kern="1200" baseline="0" dirty="0" err="1" smtClean="0">
                <a:solidFill>
                  <a:schemeClr val="tx1"/>
                </a:solidFill>
                <a:latin typeface="+mn-lt"/>
                <a:ea typeface="+mn-ea"/>
                <a:cs typeface="+mn-cs"/>
              </a:rPr>
              <a:t>ε</a:t>
            </a:r>
            <a:r>
              <a:rPr lang="en-US" altLang="ja-JP" sz="1200" i="0" kern="1200" baseline="0" dirty="0" smtClean="0">
                <a:solidFill>
                  <a:schemeClr val="tx1"/>
                </a:solidFill>
                <a:latin typeface="+mn-lt"/>
                <a:ea typeface="+mn-ea"/>
                <a:cs typeface="+mn-cs"/>
              </a:rPr>
              <a:t> and </a:t>
            </a:r>
            <a:r>
              <a:rPr lang="en-US" altLang="ja-JP" sz="1200" i="0" kern="1200" baseline="0" dirty="0" err="1" smtClean="0">
                <a:solidFill>
                  <a:schemeClr val="tx1"/>
                </a:solidFill>
                <a:latin typeface="+mn-lt"/>
                <a:ea typeface="+mn-ea"/>
                <a:cs typeface="+mn-cs"/>
              </a:rPr>
              <a:t>cs</a:t>
            </a:r>
            <a:r>
              <a:rPr lang="en-US" altLang="ja-JP" sz="1200" i="0" kern="1200" baseline="0" dirty="0" smtClean="0">
                <a:solidFill>
                  <a:schemeClr val="tx1"/>
                </a:solidFill>
                <a:latin typeface="+mn-lt"/>
                <a:ea typeface="+mn-ea"/>
                <a:cs typeface="+mn-cs"/>
              </a:rPr>
              <a:t> can be </a:t>
            </a:r>
            <a:r>
              <a:rPr lang="en-US" altLang="ja-JP" sz="1200" kern="1200" baseline="0" dirty="0" smtClean="0">
                <a:solidFill>
                  <a:schemeClr val="tx1"/>
                </a:solidFill>
                <a:latin typeface="+mn-lt"/>
                <a:ea typeface="+mn-ea"/>
                <a:cs typeface="+mn-cs"/>
              </a:rPr>
              <a:t>much smaller than 1.</a:t>
            </a:r>
          </a:p>
          <a:p>
            <a:r>
              <a:rPr lang="en-US" altLang="ja-JP" sz="1200" kern="1200" baseline="0" dirty="0" smtClean="0">
                <a:solidFill>
                  <a:schemeClr val="tx1"/>
                </a:solidFill>
                <a:latin typeface="+mn-lt"/>
                <a:ea typeface="+mn-ea"/>
                <a:cs typeface="+mn-cs"/>
              </a:rPr>
              <a:t>Next we extend the analysis to more general </a:t>
            </a:r>
            <a:r>
              <a:rPr lang="en-US" altLang="ja-JP" sz="1200" i="0" kern="1200" baseline="0" dirty="0" smtClean="0">
                <a:solidFill>
                  <a:schemeClr val="tx1"/>
                </a:solidFill>
                <a:latin typeface="+mn-lt"/>
                <a:ea typeface="+mn-ea"/>
                <a:cs typeface="+mn-cs"/>
              </a:rPr>
              <a:t>functions of </a:t>
            </a:r>
            <a:r>
              <a:rPr lang="en-US" altLang="ja-JP" sz="1200" i="0" kern="1200" baseline="0" dirty="0" err="1" smtClean="0">
                <a:solidFill>
                  <a:schemeClr val="tx1"/>
                </a:solidFill>
                <a:latin typeface="+mn-lt"/>
                <a:ea typeface="+mn-ea"/>
                <a:cs typeface="+mn-cs"/>
              </a:rPr>
              <a:t>g(Y</a:t>
            </a:r>
            <a:r>
              <a:rPr lang="en-US" altLang="ja-JP" sz="1200" i="0" kern="1200" baseline="0" dirty="0" smtClean="0">
                <a:solidFill>
                  <a:schemeClr val="tx1"/>
                </a:solidFill>
                <a:latin typeface="+mn-lt"/>
                <a:ea typeface="+mn-ea"/>
                <a:cs typeface="+mn-cs"/>
              </a:rPr>
              <a:t> ).</a:t>
            </a:r>
          </a:p>
          <a:p>
            <a:endParaRPr lang="en-US" altLang="ja-JP" sz="1200" i="0" kern="1200" baseline="0" dirty="0" smtClean="0">
              <a:solidFill>
                <a:schemeClr val="tx1"/>
              </a:solidFill>
              <a:latin typeface="+mn-lt"/>
              <a:ea typeface="+mn-ea"/>
              <a:cs typeface="+mn-cs"/>
            </a:endParaRPr>
          </a:p>
          <a:p>
            <a:r>
              <a:rPr lang="en-US" altLang="ja-JP" sz="1200" i="0" kern="1200" baseline="0" dirty="0" smtClean="0">
                <a:solidFill>
                  <a:schemeClr val="tx1"/>
                </a:solidFill>
                <a:latin typeface="+mn-lt"/>
                <a:ea typeface="+mn-ea"/>
                <a:cs typeface="+mn-cs"/>
              </a:rPr>
              <a:t>First class is the generalization of </a:t>
            </a:r>
            <a:r>
              <a:rPr lang="en-US" altLang="ja-JP" sz="1200" i="0" kern="1200" baseline="0" dirty="0" err="1" smtClean="0">
                <a:solidFill>
                  <a:schemeClr val="tx1"/>
                </a:solidFill>
                <a:latin typeface="+mn-lt"/>
                <a:ea typeface="+mn-ea"/>
                <a:cs typeface="+mn-cs"/>
              </a:rPr>
              <a:t>dilatonic</a:t>
            </a:r>
            <a:r>
              <a:rPr lang="en-US" altLang="ja-JP" sz="1200" i="0" kern="1200" baseline="0" dirty="0" smtClean="0">
                <a:solidFill>
                  <a:schemeClr val="tx1"/>
                </a:solidFill>
                <a:latin typeface="+mn-lt"/>
                <a:ea typeface="+mn-ea"/>
                <a:cs typeface="+mn-cs"/>
              </a:rPr>
              <a:t> ghost condensate model </a:t>
            </a:r>
            <a:r>
              <a:rPr lang="en-US" altLang="ja-JP" sz="1200" kern="1200" baseline="0" dirty="0" smtClean="0">
                <a:solidFill>
                  <a:schemeClr val="tx1"/>
                </a:solidFill>
                <a:latin typeface="+mn-lt"/>
                <a:ea typeface="+mn-ea"/>
                <a:cs typeface="+mn-cs"/>
              </a:rPr>
              <a:t>in which the numerators of </a:t>
            </a:r>
            <a:r>
              <a:rPr lang="en-US" altLang="ja-JP" sz="1200" kern="1200" baseline="0" dirty="0" err="1" smtClean="0">
                <a:solidFill>
                  <a:schemeClr val="tx1"/>
                </a:solidFill>
                <a:latin typeface="+mn-lt"/>
                <a:ea typeface="+mn-ea"/>
                <a:cs typeface="+mn-cs"/>
              </a:rPr>
              <a:t>ε</a:t>
            </a:r>
            <a:r>
              <a:rPr lang="en-US" altLang="ja-JP" sz="1200" kern="1200" baseline="0" dirty="0" smtClean="0">
                <a:solidFill>
                  <a:schemeClr val="tx1"/>
                </a:solidFill>
                <a:latin typeface="+mn-lt"/>
                <a:ea typeface="+mn-ea"/>
                <a:cs typeface="+mn-cs"/>
              </a:rPr>
              <a:t> and </a:t>
            </a:r>
            <a:r>
              <a:rPr lang="en-US" altLang="ja-JP" sz="1200" kern="1200" baseline="0" dirty="0" err="1" smtClean="0">
                <a:solidFill>
                  <a:schemeClr val="tx1"/>
                </a:solidFill>
                <a:latin typeface="+mn-lt"/>
                <a:ea typeface="+mn-ea"/>
                <a:cs typeface="+mn-cs"/>
              </a:rPr>
              <a:t>cs</a:t>
            </a:r>
            <a:r>
              <a:rPr lang="en-US" altLang="ja-JP" sz="1200" kern="1200" baseline="0" dirty="0" smtClean="0">
                <a:solidFill>
                  <a:schemeClr val="tx1"/>
                </a:solidFill>
                <a:latin typeface="+mn-lt"/>
                <a:ea typeface="+mn-ea"/>
                <a:cs typeface="+mn-cs"/>
              </a:rPr>
              <a:t> vanish.</a:t>
            </a:r>
          </a:p>
          <a:p>
            <a:r>
              <a:rPr lang="en-US" altLang="ja-JP" sz="1200" kern="1200" baseline="0" dirty="0" smtClean="0">
                <a:solidFill>
                  <a:schemeClr val="tx1"/>
                </a:solidFill>
                <a:latin typeface="+mn-lt"/>
                <a:ea typeface="+mn-ea"/>
                <a:cs typeface="+mn-cs"/>
              </a:rPr>
              <a:t>We perform the linear expansion of the variables </a:t>
            </a:r>
            <a:r>
              <a:rPr lang="en-US" altLang="ja-JP" sz="1200" kern="1200" baseline="0" dirty="0" err="1" smtClean="0">
                <a:solidFill>
                  <a:schemeClr val="tx1"/>
                </a:solidFill>
                <a:latin typeface="+mn-lt"/>
                <a:ea typeface="+mn-ea"/>
                <a:cs typeface="+mn-cs"/>
              </a:rPr>
              <a:t>ε</a:t>
            </a:r>
            <a:r>
              <a:rPr lang="en-US" altLang="ja-JP" sz="1200" kern="1200" baseline="0" dirty="0" smtClean="0">
                <a:solidFill>
                  <a:schemeClr val="tx1"/>
                </a:solidFill>
                <a:latin typeface="+mn-lt"/>
                <a:ea typeface="+mn-ea"/>
                <a:cs typeface="+mn-cs"/>
              </a:rPr>
              <a:t> and </a:t>
            </a:r>
            <a:r>
              <a:rPr lang="en-US" altLang="ja-JP" sz="1200" kern="1200" baseline="0" dirty="0" err="1" smtClean="0">
                <a:solidFill>
                  <a:schemeClr val="tx1"/>
                </a:solidFill>
                <a:latin typeface="+mn-lt"/>
                <a:ea typeface="+mn-ea"/>
                <a:cs typeface="+mn-cs"/>
              </a:rPr>
              <a:t>cs</a:t>
            </a:r>
            <a:r>
              <a:rPr lang="en-US" altLang="ja-JP" sz="1200" kern="1200" baseline="0" dirty="0" smtClean="0">
                <a:solidFill>
                  <a:schemeClr val="tx1"/>
                </a:solidFill>
                <a:latin typeface="+mn-lt"/>
                <a:ea typeface="+mn-ea"/>
                <a:cs typeface="+mn-cs"/>
              </a:rPr>
              <a:t> by </a:t>
            </a:r>
            <a:r>
              <a:rPr lang="en-US" altLang="ja-JP" sz="1200" i="0" kern="1200" baseline="0" dirty="0" smtClean="0">
                <a:solidFill>
                  <a:schemeClr val="tx1"/>
                </a:solidFill>
                <a:latin typeface="+mn-lt"/>
                <a:ea typeface="+mn-ea"/>
                <a:cs typeface="+mn-cs"/>
              </a:rPr>
              <a:t>setting Y = Y0 + δY  and set that Y0 satisfies this condition, which means that </a:t>
            </a:r>
            <a:r>
              <a:rPr lang="en-US" altLang="ja-JP" sz="1200" kern="1200" baseline="0" dirty="0" smtClean="0">
                <a:solidFill>
                  <a:schemeClr val="tx1"/>
                </a:solidFill>
                <a:latin typeface="+mn-lt"/>
                <a:ea typeface="+mn-ea"/>
                <a:cs typeface="+mn-cs"/>
              </a:rPr>
              <a:t>the numerators of </a:t>
            </a:r>
            <a:r>
              <a:rPr lang="en-US" altLang="ja-JP" sz="1200" kern="1200" baseline="0" dirty="0" err="1" smtClean="0">
                <a:solidFill>
                  <a:schemeClr val="tx1"/>
                </a:solidFill>
                <a:latin typeface="+mn-lt"/>
                <a:ea typeface="+mn-ea"/>
                <a:cs typeface="+mn-cs"/>
              </a:rPr>
              <a:t>ε</a:t>
            </a:r>
            <a:r>
              <a:rPr lang="en-US" altLang="ja-JP" sz="1200" kern="1200" baseline="0" dirty="0" smtClean="0">
                <a:solidFill>
                  <a:schemeClr val="tx1"/>
                </a:solidFill>
                <a:latin typeface="+mn-lt"/>
                <a:ea typeface="+mn-ea"/>
                <a:cs typeface="+mn-cs"/>
              </a:rPr>
              <a:t> and </a:t>
            </a:r>
            <a:r>
              <a:rPr lang="en-US" altLang="ja-JP" sz="1200" kern="1200" baseline="0" dirty="0" err="1" smtClean="0">
                <a:solidFill>
                  <a:schemeClr val="tx1"/>
                </a:solidFill>
                <a:latin typeface="+mn-lt"/>
                <a:ea typeface="+mn-ea"/>
                <a:cs typeface="+mn-cs"/>
              </a:rPr>
              <a:t>cs</a:t>
            </a:r>
            <a:r>
              <a:rPr lang="en-US" altLang="ja-JP" sz="1200" kern="1200" baseline="0" dirty="0" smtClean="0">
                <a:solidFill>
                  <a:schemeClr val="tx1"/>
                </a:solidFill>
                <a:latin typeface="+mn-lt"/>
                <a:ea typeface="+mn-ea"/>
                <a:cs typeface="+mn-cs"/>
              </a:rPr>
              <a:t> are much smaller than 1.</a:t>
            </a:r>
          </a:p>
          <a:p>
            <a:r>
              <a:rPr lang="en-US" altLang="ja-JP" sz="1200" kern="1200" baseline="0" dirty="0" smtClean="0">
                <a:solidFill>
                  <a:schemeClr val="tx1"/>
                </a:solidFill>
                <a:latin typeface="+mn-lt"/>
                <a:ea typeface="+mn-ea"/>
                <a:cs typeface="+mn-cs"/>
              </a:rPr>
              <a:t>After some calculation, we obtain the relation between </a:t>
            </a:r>
            <a:r>
              <a:rPr lang="en-US" altLang="ja-JP" sz="1200" kern="1200" baseline="0" dirty="0" err="1" smtClean="0">
                <a:solidFill>
                  <a:schemeClr val="tx1"/>
                </a:solidFill>
                <a:latin typeface="+mn-lt"/>
                <a:ea typeface="+mn-ea"/>
                <a:cs typeface="+mn-cs"/>
              </a:rPr>
              <a:t>ε</a:t>
            </a:r>
            <a:r>
              <a:rPr lang="en-US" altLang="ja-JP" sz="1200" kern="1200" baseline="0" dirty="0" smtClean="0">
                <a:solidFill>
                  <a:schemeClr val="tx1"/>
                </a:solidFill>
                <a:latin typeface="+mn-lt"/>
                <a:ea typeface="+mn-ea"/>
                <a:cs typeface="+mn-cs"/>
              </a:rPr>
              <a:t> and </a:t>
            </a:r>
            <a:r>
              <a:rPr lang="en-US" altLang="ja-JP" sz="1200" kern="1200" baseline="0" dirty="0" err="1" smtClean="0">
                <a:solidFill>
                  <a:schemeClr val="tx1"/>
                </a:solidFill>
                <a:latin typeface="+mn-lt"/>
                <a:ea typeface="+mn-ea"/>
                <a:cs typeface="+mn-cs"/>
              </a:rPr>
              <a:t>cs</a:t>
            </a:r>
            <a:r>
              <a:rPr lang="en-US" altLang="ja-JP" sz="1200" kern="1200" baseline="0" dirty="0" smtClean="0">
                <a:solidFill>
                  <a:schemeClr val="tx1"/>
                </a:solidFill>
                <a:latin typeface="+mn-lt"/>
                <a:ea typeface="+mn-ea"/>
                <a:cs typeface="+mn-cs"/>
              </a:rPr>
              <a:t> as the following.</a:t>
            </a:r>
          </a:p>
          <a:p>
            <a:r>
              <a:rPr lang="en-US" altLang="ja-JP" sz="1200" kern="1200" baseline="0" dirty="0" smtClean="0">
                <a:solidFill>
                  <a:schemeClr val="tx1"/>
                </a:solidFill>
                <a:latin typeface="+mn-lt"/>
                <a:ea typeface="+mn-ea"/>
                <a:cs typeface="+mn-cs"/>
              </a:rPr>
              <a:t>When we consider the generalized </a:t>
            </a:r>
            <a:r>
              <a:rPr lang="en-US" altLang="ja-JP" sz="1200" kern="1200" baseline="0" dirty="0" err="1" smtClean="0">
                <a:solidFill>
                  <a:schemeClr val="tx1"/>
                </a:solidFill>
                <a:latin typeface="+mn-lt"/>
                <a:ea typeface="+mn-ea"/>
                <a:cs typeface="+mn-cs"/>
              </a:rPr>
              <a:t>dilatonic</a:t>
            </a:r>
            <a:r>
              <a:rPr lang="en-US" altLang="ja-JP" sz="1200" kern="1200" baseline="0" dirty="0" smtClean="0">
                <a:solidFill>
                  <a:schemeClr val="tx1"/>
                </a:solidFill>
                <a:latin typeface="+mn-lt"/>
                <a:ea typeface="+mn-ea"/>
                <a:cs typeface="+mn-cs"/>
              </a:rPr>
              <a:t> ghost condensate described by this kind of form of arbitrary function </a:t>
            </a:r>
            <a:r>
              <a:rPr lang="en-US" altLang="ja-JP" sz="1200" kern="1200" baseline="0" dirty="0" err="1" smtClean="0">
                <a:solidFill>
                  <a:schemeClr val="tx1"/>
                </a:solidFill>
                <a:latin typeface="+mn-lt"/>
                <a:ea typeface="+mn-ea"/>
                <a:cs typeface="+mn-cs"/>
              </a:rPr>
              <a:t>g</a:t>
            </a:r>
            <a:r>
              <a:rPr lang="en-US" altLang="ja-JP" sz="1200" kern="1200" baseline="0" dirty="0" smtClean="0">
                <a:solidFill>
                  <a:schemeClr val="tx1"/>
                </a:solidFill>
                <a:latin typeface="+mn-lt"/>
                <a:ea typeface="+mn-ea"/>
                <a:cs typeface="+mn-cs"/>
              </a:rPr>
              <a:t>, the ratio between </a:t>
            </a:r>
            <a:r>
              <a:rPr lang="en-US" altLang="ja-JP" sz="1200" kern="1200" baseline="0" dirty="0" err="1" smtClean="0">
                <a:solidFill>
                  <a:schemeClr val="tx1"/>
                </a:solidFill>
                <a:latin typeface="+mn-lt"/>
                <a:ea typeface="+mn-ea"/>
                <a:cs typeface="+mn-cs"/>
              </a:rPr>
              <a:t>ε</a:t>
            </a:r>
            <a:r>
              <a:rPr lang="en-US" altLang="ja-JP" sz="1200" kern="1200" baseline="0" dirty="0" smtClean="0">
                <a:solidFill>
                  <a:schemeClr val="tx1"/>
                </a:solidFill>
                <a:latin typeface="+mn-lt"/>
                <a:ea typeface="+mn-ea"/>
                <a:cs typeface="+mn-cs"/>
              </a:rPr>
              <a:t> and </a:t>
            </a:r>
            <a:r>
              <a:rPr lang="en-US" altLang="ja-JP" sz="1200" kern="1200" baseline="0" dirty="0" err="1" smtClean="0">
                <a:solidFill>
                  <a:schemeClr val="tx1"/>
                </a:solidFill>
                <a:latin typeface="+mn-lt"/>
                <a:ea typeface="+mn-ea"/>
                <a:cs typeface="+mn-cs"/>
              </a:rPr>
              <a:t>cs</a:t>
            </a:r>
            <a:r>
              <a:rPr lang="en-US" altLang="ja-JP" sz="1200" kern="1200" baseline="0" dirty="0" smtClean="0">
                <a:solidFill>
                  <a:schemeClr val="tx1"/>
                </a:solidFill>
                <a:latin typeface="+mn-lt"/>
                <a:ea typeface="+mn-ea"/>
                <a:cs typeface="+mn-cs"/>
              </a:rPr>
              <a:t> reduces to the simple form.</a:t>
            </a:r>
          </a:p>
          <a:p>
            <a:r>
              <a:rPr lang="en-US" altLang="ja-JP" sz="1200" kern="1200" baseline="0" dirty="0" smtClean="0">
                <a:solidFill>
                  <a:schemeClr val="tx1"/>
                </a:solidFill>
                <a:latin typeface="+mn-lt"/>
                <a:ea typeface="+mn-ea"/>
                <a:cs typeface="+mn-cs"/>
              </a:rPr>
              <a:t>The graph shows the relations between </a:t>
            </a:r>
            <a:r>
              <a:rPr lang="en-US" altLang="ja-JP" sz="1200" kern="1200" baseline="0" dirty="0" err="1" smtClean="0">
                <a:solidFill>
                  <a:schemeClr val="tx1"/>
                </a:solidFill>
                <a:latin typeface="+mn-lt"/>
                <a:ea typeface="+mn-ea"/>
                <a:cs typeface="+mn-cs"/>
              </a:rPr>
              <a:t>ε</a:t>
            </a:r>
            <a:r>
              <a:rPr lang="en-US" altLang="ja-JP" sz="1200" kern="1200" baseline="0" dirty="0" smtClean="0">
                <a:solidFill>
                  <a:schemeClr val="tx1"/>
                </a:solidFill>
                <a:latin typeface="+mn-lt"/>
                <a:ea typeface="+mn-ea"/>
                <a:cs typeface="+mn-cs"/>
              </a:rPr>
              <a:t> and cs^2 with some different values of </a:t>
            </a:r>
            <a:r>
              <a:rPr lang="en-US" altLang="ja-JP" sz="1200" kern="1200" baseline="0" dirty="0" err="1" smtClean="0">
                <a:solidFill>
                  <a:schemeClr val="tx1"/>
                </a:solidFill>
                <a:latin typeface="+mn-lt"/>
                <a:ea typeface="+mn-ea"/>
                <a:cs typeface="+mn-cs"/>
              </a:rPr>
              <a:t>p</a:t>
            </a:r>
            <a:r>
              <a:rPr lang="en-US" altLang="ja-JP" sz="1200" kern="1200" baseline="0" dirty="0" smtClean="0">
                <a:solidFill>
                  <a:schemeClr val="tx1"/>
                </a:solidFill>
                <a:latin typeface="+mn-lt"/>
                <a:ea typeface="+mn-ea"/>
                <a:cs typeface="+mn-cs"/>
              </a:rPr>
              <a:t>.</a:t>
            </a:r>
          </a:p>
          <a:p>
            <a:r>
              <a:rPr lang="en-US" altLang="ja-JP" sz="1200" kern="1200" baseline="0" dirty="0" smtClean="0">
                <a:solidFill>
                  <a:schemeClr val="tx1"/>
                </a:solidFill>
                <a:latin typeface="+mn-lt"/>
                <a:ea typeface="+mn-ea"/>
                <a:cs typeface="+mn-cs"/>
              </a:rPr>
              <a:t>The bold lines correspond to the observational constraints on each model derived from the likelihood analysis.</a:t>
            </a:r>
          </a:p>
          <a:p>
            <a:r>
              <a:rPr lang="en-US" altLang="ja-JP" sz="1200" kern="1200" baseline="0" dirty="0" smtClean="0">
                <a:solidFill>
                  <a:schemeClr val="tx1"/>
                </a:solidFill>
                <a:latin typeface="+mn-lt"/>
                <a:ea typeface="+mn-ea"/>
                <a:cs typeface="+mn-cs"/>
              </a:rPr>
              <a:t>We also plot the boundary coming from the observational constraints of non-</a:t>
            </a:r>
            <a:r>
              <a:rPr lang="en-US" altLang="ja-JP" sz="1200" kern="1200" baseline="0" dirty="0" err="1" smtClean="0">
                <a:solidFill>
                  <a:schemeClr val="tx1"/>
                </a:solidFill>
                <a:latin typeface="+mn-lt"/>
                <a:ea typeface="+mn-ea"/>
                <a:cs typeface="+mn-cs"/>
              </a:rPr>
              <a:t>Gaussianity</a:t>
            </a:r>
            <a:r>
              <a:rPr lang="en-US" altLang="ja-JP" sz="1200" kern="1200" baseline="0" dirty="0" smtClean="0">
                <a:solidFill>
                  <a:schemeClr val="tx1"/>
                </a:solidFill>
                <a:latin typeface="+mn-lt"/>
                <a:ea typeface="+mn-ea"/>
                <a:cs typeface="+mn-cs"/>
              </a:rPr>
              <a:t>.</a:t>
            </a:r>
          </a:p>
          <a:p>
            <a:r>
              <a:rPr lang="en-US" altLang="ja-JP" sz="1200" kern="1200" baseline="0" dirty="0" smtClean="0">
                <a:solidFill>
                  <a:schemeClr val="tx1"/>
                </a:solidFill>
                <a:latin typeface="+mn-lt"/>
                <a:ea typeface="+mn-ea"/>
                <a:cs typeface="+mn-cs"/>
              </a:rPr>
              <a:t>From this graph we find that for </a:t>
            </a:r>
            <a:r>
              <a:rPr lang="en-US" altLang="ja-JP" sz="1200" i="0" kern="1200" baseline="0" dirty="0" err="1" smtClean="0">
                <a:solidFill>
                  <a:schemeClr val="tx1"/>
                </a:solidFill>
                <a:latin typeface="+mn-lt"/>
                <a:ea typeface="+mn-ea"/>
                <a:cs typeface="+mn-cs"/>
              </a:rPr>
              <a:t>p</a:t>
            </a:r>
            <a:r>
              <a:rPr lang="en-US" altLang="ja-JP" sz="1200" i="0" kern="1200" dirty="0" smtClean="0">
                <a:solidFill>
                  <a:schemeClr val="tx1"/>
                </a:solidFill>
                <a:latin typeface="+mn-lt"/>
                <a:ea typeface="+mn-ea"/>
                <a:cs typeface="+mn-cs"/>
              </a:rPr>
              <a:t> greater than or equal to</a:t>
            </a:r>
            <a:r>
              <a:rPr lang="en-US" altLang="ja-JP" sz="1200" i="0" kern="1200" baseline="0" dirty="0" smtClean="0">
                <a:solidFill>
                  <a:schemeClr val="tx1"/>
                </a:solidFill>
                <a:latin typeface="+mn-lt"/>
                <a:ea typeface="+mn-ea"/>
                <a:cs typeface="+mn-cs"/>
              </a:rPr>
              <a:t> 3 </a:t>
            </a:r>
            <a:r>
              <a:rPr lang="en-US" altLang="ja-JP" sz="1200" kern="1200" baseline="0" dirty="0" smtClean="0">
                <a:solidFill>
                  <a:schemeClr val="tx1"/>
                </a:solidFill>
                <a:latin typeface="+mn-lt"/>
                <a:ea typeface="+mn-ea"/>
                <a:cs typeface="+mn-cs"/>
              </a:rPr>
              <a:t>there is no viable parameter space </a:t>
            </a:r>
            <a:r>
              <a:rPr lang="en-US" altLang="ja-JP" sz="1200" i="0" kern="1200" baseline="0" dirty="0" smtClean="0">
                <a:solidFill>
                  <a:schemeClr val="tx1"/>
                </a:solidFill>
                <a:latin typeface="+mn-lt"/>
                <a:ea typeface="+mn-ea"/>
                <a:cs typeface="+mn-cs"/>
              </a:rPr>
              <a:t>satisfying all </a:t>
            </a:r>
            <a:r>
              <a:rPr lang="en-US" altLang="ja-JP" sz="1200" kern="1200" baseline="0" dirty="0" smtClean="0">
                <a:solidFill>
                  <a:schemeClr val="tx1"/>
                </a:solidFill>
                <a:latin typeface="+mn-lt"/>
                <a:ea typeface="+mn-ea"/>
                <a:cs typeface="+mn-cs"/>
              </a:rPr>
              <a:t>the observational constraints.</a:t>
            </a:r>
            <a:endParaRPr lang="en-US" altLang="ja-JP" sz="1200" i="0" kern="1200" baseline="0" dirty="0" smtClean="0">
              <a:solidFill>
                <a:schemeClr val="tx1"/>
              </a:solidFill>
              <a:latin typeface="+mn-lt"/>
              <a:ea typeface="+mn-ea"/>
              <a:cs typeface="+mn-cs"/>
            </a:endParaRPr>
          </a:p>
          <a:p>
            <a:r>
              <a:rPr lang="en-US" altLang="ja-JP" sz="1200" kern="1200" baseline="0" dirty="0" smtClean="0">
                <a:solidFill>
                  <a:schemeClr val="tx1"/>
                </a:solidFill>
                <a:latin typeface="+mn-lt"/>
                <a:ea typeface="+mn-ea"/>
                <a:cs typeface="+mn-cs"/>
              </a:rPr>
              <a:t>If the future observations can place the bound </a:t>
            </a:r>
            <a:r>
              <a:rPr lang="en-US" altLang="ja-JP" sz="1200" i="0" kern="1200" baseline="0" dirty="0" smtClean="0">
                <a:solidFill>
                  <a:schemeClr val="tx1"/>
                </a:solidFill>
                <a:latin typeface="+mn-lt"/>
                <a:ea typeface="+mn-ea"/>
                <a:cs typeface="+mn-cs"/>
              </a:rPr>
              <a:t>on </a:t>
            </a:r>
            <a:r>
              <a:rPr lang="en-US" altLang="ja-JP" sz="1200" i="0" kern="1200" baseline="0" dirty="0" err="1" smtClean="0">
                <a:solidFill>
                  <a:schemeClr val="tx1"/>
                </a:solidFill>
                <a:latin typeface="+mn-lt"/>
                <a:ea typeface="+mn-ea"/>
                <a:cs typeface="+mn-cs"/>
              </a:rPr>
              <a:t>f_nl</a:t>
            </a:r>
            <a:r>
              <a:rPr lang="en-US" altLang="ja-JP" sz="1200" i="0" kern="1200" baseline="0" dirty="0" smtClean="0">
                <a:solidFill>
                  <a:schemeClr val="tx1"/>
                </a:solidFill>
                <a:latin typeface="+mn-lt"/>
                <a:ea typeface="+mn-ea"/>
                <a:cs typeface="+mn-cs"/>
              </a:rPr>
              <a:t> larger than -80, the models with </a:t>
            </a:r>
            <a:r>
              <a:rPr lang="en-US" altLang="ja-JP" sz="1200" i="0" kern="1200" baseline="0" dirty="0" err="1" smtClean="0">
                <a:solidFill>
                  <a:schemeClr val="tx1"/>
                </a:solidFill>
                <a:latin typeface="+mn-lt"/>
                <a:ea typeface="+mn-ea"/>
                <a:cs typeface="+mn-cs"/>
              </a:rPr>
              <a:t>p</a:t>
            </a:r>
            <a:r>
              <a:rPr lang="en-US" altLang="ja-JP" sz="1200" i="0" kern="1200" baseline="0" dirty="0" smtClean="0">
                <a:solidFill>
                  <a:schemeClr val="tx1"/>
                </a:solidFill>
                <a:latin typeface="+mn-lt"/>
                <a:ea typeface="+mn-ea"/>
                <a:cs typeface="+mn-cs"/>
              </a:rPr>
              <a:t> &gt; 1/2 can be ruled out.</a:t>
            </a:r>
          </a:p>
          <a:p>
            <a:endParaRPr lang="en-US" altLang="ja-JP" sz="1200" i="0" kern="1200" baseline="0" dirty="0" smtClean="0">
              <a:solidFill>
                <a:schemeClr val="tx1"/>
              </a:solidFill>
              <a:latin typeface="+mn-lt"/>
              <a:ea typeface="+mn-ea"/>
              <a:cs typeface="+mn-cs"/>
            </a:endParaRPr>
          </a:p>
          <a:p>
            <a:r>
              <a:rPr lang="ja-JP" altLang="en-US" i="0" dirty="0" smtClean="0"/>
              <a:t>ここまで，いくつかの具対的なモデルを見てきたが，</a:t>
            </a:r>
            <a:r>
              <a:rPr lang="en-US" altLang="ja-JP" i="0" dirty="0" err="1" smtClean="0"/>
              <a:t>dilatonic</a:t>
            </a:r>
            <a:r>
              <a:rPr lang="en-US" altLang="ja-JP" i="0" dirty="0" smtClean="0"/>
              <a:t> ghost condensate</a:t>
            </a:r>
            <a:r>
              <a:rPr lang="ja-JP" altLang="en-US" i="0" dirty="0" smtClean="0"/>
              <a:t>モデルと</a:t>
            </a:r>
            <a:r>
              <a:rPr lang="en-US" altLang="ja-JP" i="0" dirty="0" smtClean="0"/>
              <a:t>DBI</a:t>
            </a:r>
            <a:r>
              <a:rPr lang="ja-JP" altLang="en-US" i="0" dirty="0" smtClean="0"/>
              <a:t>モデルにおいて，</a:t>
            </a:r>
          </a:p>
          <a:p>
            <a:r>
              <a:rPr lang="en-US" altLang="ja-JP" i="0" dirty="0" smtClean="0"/>
              <a:t>$f_{nl}¥gg1$</a:t>
            </a:r>
            <a:r>
              <a:rPr lang="ja-JP" altLang="en-US" i="0" dirty="0" smtClean="0"/>
              <a:t>となり得ることが分かった．</a:t>
            </a:r>
          </a:p>
          <a:p>
            <a:r>
              <a:rPr lang="ja-JP" altLang="en-US" i="0" dirty="0" smtClean="0"/>
              <a:t>ここでは，この二つのモデルを一般化した形で考えることで，任意関数</a:t>
            </a:r>
            <a:r>
              <a:rPr lang="en-US" altLang="ja-JP" i="0" dirty="0" smtClean="0"/>
              <a:t>$</a:t>
            </a:r>
            <a:r>
              <a:rPr lang="en-US" altLang="ja-JP" i="0" dirty="0" err="1" smtClean="0"/>
              <a:t>g</a:t>
            </a:r>
            <a:r>
              <a:rPr lang="en-US" altLang="ja-JP" i="0" dirty="0" smtClean="0"/>
              <a:t>$</a:t>
            </a:r>
            <a:r>
              <a:rPr lang="ja-JP" altLang="en-US" i="0" dirty="0" smtClean="0"/>
              <a:t>がどのような場合に</a:t>
            </a:r>
            <a:r>
              <a:rPr lang="en-US" altLang="ja-JP" i="0" dirty="0" smtClean="0"/>
              <a:t>$f_{nl}¥gg1$</a:t>
            </a:r>
            <a:r>
              <a:rPr lang="ja-JP" altLang="en-US" i="0" dirty="0" smtClean="0"/>
              <a:t>となるかを議論する．</a:t>
            </a:r>
          </a:p>
          <a:p>
            <a:r>
              <a:rPr lang="ja-JP" altLang="en-US" i="0" dirty="0" smtClean="0"/>
              <a:t>スローロールパラメータ</a:t>
            </a:r>
            <a:r>
              <a:rPr lang="en-US" altLang="ja-JP" i="0" dirty="0" smtClean="0"/>
              <a:t>$¥epsilon$</a:t>
            </a:r>
            <a:r>
              <a:rPr lang="ja-JP" altLang="en-US" i="0" dirty="0" smtClean="0"/>
              <a:t>と場の伝播速度</a:t>
            </a:r>
            <a:r>
              <a:rPr lang="en-US" altLang="ja-JP" i="0" dirty="0" smtClean="0"/>
              <a:t>$</a:t>
            </a:r>
            <a:r>
              <a:rPr lang="en-US" altLang="ja-JP" i="0" dirty="0" err="1" smtClean="0"/>
              <a:t>c_s</a:t>
            </a:r>
            <a:r>
              <a:rPr lang="en-US" altLang="ja-JP" i="0" dirty="0" smtClean="0"/>
              <a:t>$</a:t>
            </a:r>
            <a:r>
              <a:rPr lang="ja-JP" altLang="en-US" i="0" dirty="0" smtClean="0"/>
              <a:t>が共に十分小さな値</a:t>
            </a:r>
            <a:r>
              <a:rPr lang="en-US" altLang="ja-JP" i="0" dirty="0" smtClean="0"/>
              <a:t>($¥epsilon¥ll1,¥,¥, c_s^2¥ll1$)</a:t>
            </a:r>
            <a:r>
              <a:rPr lang="ja-JP" altLang="en-US" i="0" dirty="0" smtClean="0"/>
              <a:t>である時，スペクトル指数</a:t>
            </a:r>
            <a:r>
              <a:rPr lang="en-US" altLang="ja-JP" i="0" dirty="0" smtClean="0"/>
              <a:t>$</a:t>
            </a:r>
            <a:r>
              <a:rPr lang="en-US" altLang="ja-JP" i="0" dirty="0" err="1" smtClean="0"/>
              <a:t>n_{¥cal</a:t>
            </a:r>
            <a:r>
              <a:rPr lang="en-US" altLang="ja-JP" i="0" dirty="0" smtClean="0"/>
              <a:t> R}$</a:t>
            </a:r>
            <a:r>
              <a:rPr lang="ja-JP" altLang="en-US" i="0" dirty="0" smtClean="0"/>
              <a:t>とスカラーテンソル比</a:t>
            </a:r>
            <a:r>
              <a:rPr lang="en-US" altLang="ja-JP" i="0" dirty="0" smtClean="0"/>
              <a:t>$</a:t>
            </a:r>
            <a:r>
              <a:rPr lang="en-US" altLang="ja-JP" i="0" dirty="0" err="1" smtClean="0"/>
              <a:t>r</a:t>
            </a:r>
            <a:r>
              <a:rPr lang="en-US" altLang="ja-JP" i="0" dirty="0" smtClean="0"/>
              <a:t>$</a:t>
            </a:r>
            <a:r>
              <a:rPr lang="ja-JP" altLang="en-US" i="0" dirty="0" smtClean="0"/>
              <a:t>の観測を満たし，かつ</a:t>
            </a:r>
            <a:r>
              <a:rPr lang="en-US" altLang="ja-JP" i="0" dirty="0" smtClean="0"/>
              <a:t>$f_{nl}¥gg1$</a:t>
            </a:r>
            <a:r>
              <a:rPr lang="ja-JP" altLang="en-US" i="0" dirty="0" smtClean="0"/>
              <a:t>となる．</a:t>
            </a:r>
          </a:p>
          <a:p>
            <a:r>
              <a:rPr lang="en-US" altLang="ja-JP" i="0" dirty="0" err="1" smtClean="0"/>
              <a:t>dilatonic</a:t>
            </a:r>
            <a:r>
              <a:rPr lang="en-US" altLang="ja-JP" i="0" dirty="0" smtClean="0"/>
              <a:t> ghost condensate</a:t>
            </a:r>
            <a:r>
              <a:rPr lang="ja-JP" altLang="en-US" i="0" dirty="0" smtClean="0"/>
              <a:t>モデルの場合は，</a:t>
            </a:r>
            <a:r>
              <a:rPr lang="en-US" altLang="ja-JP" i="0" dirty="0" smtClean="0"/>
              <a:t>$¥</a:t>
            </a:r>
            <a:r>
              <a:rPr lang="en-US" altLang="ja-JP" i="0" dirty="0" err="1" smtClean="0"/>
              <a:t>epsilon$(¥ref{epsilon</a:t>
            </a:r>
            <a:r>
              <a:rPr lang="en-US" altLang="ja-JP" i="0" dirty="0" smtClean="0"/>
              <a:t>})</a:t>
            </a:r>
            <a:r>
              <a:rPr lang="ja-JP" altLang="en-US" i="0" dirty="0" smtClean="0"/>
              <a:t>と</a:t>
            </a:r>
            <a:r>
              <a:rPr lang="en-US" altLang="ja-JP" i="0" dirty="0" smtClean="0"/>
              <a:t>$</a:t>
            </a:r>
            <a:r>
              <a:rPr lang="en-US" altLang="ja-JP" i="0" dirty="0" err="1" smtClean="0"/>
              <a:t>c_s$(¥ref{cs</a:t>
            </a:r>
            <a:r>
              <a:rPr lang="en-US" altLang="ja-JP" i="0" dirty="0" smtClean="0"/>
              <a:t>})</a:t>
            </a:r>
            <a:r>
              <a:rPr lang="ja-JP" altLang="en-US" i="0" dirty="0" smtClean="0"/>
              <a:t>の分子</a:t>
            </a:r>
            <a:r>
              <a:rPr lang="en-US" altLang="ja-JP" i="0" dirty="0" smtClean="0"/>
              <a:t>$¥ll1$</a:t>
            </a:r>
            <a:r>
              <a:rPr lang="ja-JP" altLang="en-US" i="0" dirty="0" smtClean="0"/>
              <a:t>でこの条件を満たしているのに対し，</a:t>
            </a:r>
            <a:r>
              <a:rPr lang="en-US" altLang="ja-JP" i="0" dirty="0" smtClean="0"/>
              <a:t>DBI</a:t>
            </a:r>
            <a:r>
              <a:rPr lang="ja-JP" altLang="en-US" i="0" dirty="0" smtClean="0"/>
              <a:t>モデルの場合は分母</a:t>
            </a:r>
            <a:r>
              <a:rPr lang="en-US" altLang="ja-JP" i="0" dirty="0" smtClean="0"/>
              <a:t>$¥gg1$</a:t>
            </a:r>
            <a:r>
              <a:rPr lang="ja-JP" altLang="en-US" i="0" dirty="0" smtClean="0"/>
              <a:t>となることでこの条件を満たしているので，この二つの場合を分けて一般化する．</a:t>
            </a:r>
            <a:endParaRPr lang="ja-JP" altLang="en-US" i="0" dirty="0"/>
          </a:p>
        </p:txBody>
      </p:sp>
      <p:sp>
        <p:nvSpPr>
          <p:cNvPr id="4" name="スライド番号プレースホルダ 3"/>
          <p:cNvSpPr>
            <a:spLocks noGrp="1"/>
          </p:cNvSpPr>
          <p:nvPr>
            <p:ph type="sldNum" sz="quarter" idx="10"/>
          </p:nvPr>
        </p:nvSpPr>
        <p:spPr/>
        <p:txBody>
          <a:bodyPr/>
          <a:lstStyle/>
          <a:p>
            <a:fld id="{CA077768-21C8-4125-A345-258E48D2EED0}" type="slidenum">
              <a:rPr lang="en-US" smtClean="0"/>
              <a:pPr/>
              <a:t>14</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en-US" altLang="ja-JP" sz="1200" i="0" kern="1200" baseline="0" dirty="0" smtClean="0">
                <a:solidFill>
                  <a:schemeClr val="tx1"/>
                </a:solidFill>
                <a:latin typeface="+mn-lt"/>
                <a:ea typeface="+mn-ea"/>
                <a:cs typeface="+mn-cs"/>
              </a:rPr>
              <a:t>Second class is the generalization of  DBI model </a:t>
            </a:r>
            <a:r>
              <a:rPr lang="en-US" altLang="ja-JP" sz="1200" kern="1200" baseline="0" dirty="0" smtClean="0">
                <a:solidFill>
                  <a:schemeClr val="tx1"/>
                </a:solidFill>
                <a:latin typeface="+mn-lt"/>
                <a:ea typeface="+mn-ea"/>
                <a:cs typeface="+mn-cs"/>
              </a:rPr>
              <a:t>in which the denominator of </a:t>
            </a:r>
            <a:r>
              <a:rPr lang="en-US" altLang="ja-JP" sz="1200" kern="1200" baseline="0" dirty="0" err="1" smtClean="0">
                <a:solidFill>
                  <a:schemeClr val="tx1"/>
                </a:solidFill>
                <a:latin typeface="+mn-lt"/>
                <a:ea typeface="+mn-ea"/>
                <a:cs typeface="+mn-cs"/>
              </a:rPr>
              <a:t>ε</a:t>
            </a:r>
            <a:r>
              <a:rPr lang="en-US" altLang="ja-JP" sz="1200" kern="1200" baseline="0" dirty="0" smtClean="0">
                <a:solidFill>
                  <a:schemeClr val="tx1"/>
                </a:solidFill>
                <a:latin typeface="+mn-lt"/>
                <a:ea typeface="+mn-ea"/>
                <a:cs typeface="+mn-cs"/>
              </a:rPr>
              <a:t> is much larger than its numerator.</a:t>
            </a:r>
          </a:p>
          <a:p>
            <a:r>
              <a:rPr lang="en-US" altLang="ja-JP" sz="1200" kern="1200" baseline="0" dirty="0" smtClean="0">
                <a:solidFill>
                  <a:schemeClr val="tx1"/>
                </a:solidFill>
                <a:latin typeface="+mn-lt"/>
                <a:ea typeface="+mn-ea"/>
                <a:cs typeface="+mn-cs"/>
              </a:rPr>
              <a:t>We study the the generalized  DBI model described by this kind of form of arbitrary function </a:t>
            </a:r>
            <a:r>
              <a:rPr lang="en-US" altLang="ja-JP" sz="1200" kern="1200" baseline="0" dirty="0" err="1" smtClean="0">
                <a:solidFill>
                  <a:schemeClr val="tx1"/>
                </a:solidFill>
                <a:latin typeface="+mn-lt"/>
                <a:ea typeface="+mn-ea"/>
                <a:cs typeface="+mn-cs"/>
              </a:rPr>
              <a:t>g</a:t>
            </a:r>
            <a:r>
              <a:rPr lang="en-US" altLang="ja-JP" sz="1200" kern="1200" baseline="0" dirty="0" smtClean="0">
                <a:solidFill>
                  <a:schemeClr val="tx1"/>
                </a:solidFill>
                <a:latin typeface="+mn-lt"/>
                <a:ea typeface="+mn-ea"/>
                <a:cs typeface="+mn-cs"/>
              </a:rPr>
              <a:t>, which corresponds to the DBI field when </a:t>
            </a:r>
            <a:r>
              <a:rPr lang="en-US" altLang="ja-JP" sz="1200" kern="1200" baseline="0" dirty="0" err="1" smtClean="0">
                <a:solidFill>
                  <a:schemeClr val="tx1"/>
                </a:solidFill>
                <a:latin typeface="+mn-lt"/>
                <a:ea typeface="+mn-ea"/>
                <a:cs typeface="+mn-cs"/>
              </a:rPr>
              <a:t>m</a:t>
            </a:r>
            <a:r>
              <a:rPr lang="en-US" altLang="ja-JP" sz="1200" kern="1200" baseline="0" dirty="0" smtClean="0">
                <a:solidFill>
                  <a:schemeClr val="tx1"/>
                </a:solidFill>
                <a:latin typeface="+mn-lt"/>
                <a:ea typeface="+mn-ea"/>
                <a:cs typeface="+mn-cs"/>
              </a:rPr>
              <a:t>=1/2.</a:t>
            </a:r>
          </a:p>
          <a:p>
            <a:r>
              <a:rPr lang="en-US" altLang="ja-JP" dirty="0" smtClean="0"/>
              <a:t>After</a:t>
            </a:r>
            <a:r>
              <a:rPr lang="en-US" altLang="ja-JP" baseline="0" dirty="0" smtClean="0"/>
              <a:t> some calculation under these condition, we obtain the relation between </a:t>
            </a:r>
            <a:r>
              <a:rPr lang="en-US" altLang="ja-JP" sz="1200" kern="1200" baseline="0" dirty="0" err="1" smtClean="0">
                <a:solidFill>
                  <a:schemeClr val="tx1"/>
                </a:solidFill>
                <a:latin typeface="+mn-lt"/>
                <a:ea typeface="+mn-ea"/>
                <a:cs typeface="+mn-cs"/>
              </a:rPr>
              <a:t>ε</a:t>
            </a:r>
            <a:r>
              <a:rPr lang="en-US" altLang="ja-JP" sz="1200" kern="1200" baseline="0" dirty="0" smtClean="0">
                <a:solidFill>
                  <a:schemeClr val="tx1"/>
                </a:solidFill>
                <a:latin typeface="+mn-lt"/>
                <a:ea typeface="+mn-ea"/>
                <a:cs typeface="+mn-cs"/>
              </a:rPr>
              <a:t> and </a:t>
            </a:r>
            <a:r>
              <a:rPr lang="en-US" altLang="ja-JP" sz="1200" kern="1200" baseline="0" dirty="0" err="1" smtClean="0">
                <a:solidFill>
                  <a:schemeClr val="tx1"/>
                </a:solidFill>
                <a:latin typeface="+mn-lt"/>
                <a:ea typeface="+mn-ea"/>
                <a:cs typeface="+mn-cs"/>
              </a:rPr>
              <a:t>cs</a:t>
            </a:r>
            <a:r>
              <a:rPr lang="en-US" altLang="ja-JP" sz="1200" kern="1200" baseline="0" dirty="0" smtClean="0">
                <a:solidFill>
                  <a:schemeClr val="tx1"/>
                </a:solidFill>
                <a:latin typeface="+mn-lt"/>
                <a:ea typeface="+mn-ea"/>
                <a:cs typeface="+mn-cs"/>
              </a:rPr>
              <a:t> as follows.</a:t>
            </a:r>
          </a:p>
          <a:p>
            <a:r>
              <a:rPr lang="en-US" altLang="ja-JP" sz="1200" kern="1200" baseline="0" dirty="0" smtClean="0">
                <a:solidFill>
                  <a:schemeClr val="tx1"/>
                </a:solidFill>
                <a:latin typeface="+mn-lt"/>
                <a:ea typeface="+mn-ea"/>
                <a:cs typeface="+mn-cs"/>
              </a:rPr>
              <a:t>We plot this curve in </a:t>
            </a:r>
            <a:r>
              <a:rPr lang="en-US" altLang="ja-JP" sz="1200" i="0" kern="1200" baseline="0" dirty="0" smtClean="0">
                <a:solidFill>
                  <a:schemeClr val="tx1"/>
                </a:solidFill>
                <a:latin typeface="+mn-lt"/>
                <a:ea typeface="+mn-ea"/>
                <a:cs typeface="+mn-cs"/>
              </a:rPr>
              <a:t>the (</a:t>
            </a:r>
            <a:r>
              <a:rPr lang="en-US" altLang="ja-JP" sz="1200" i="0" kern="1200" baseline="0" dirty="0" err="1" smtClean="0">
                <a:solidFill>
                  <a:schemeClr val="tx1"/>
                </a:solidFill>
                <a:latin typeface="+mn-lt"/>
                <a:ea typeface="+mn-ea"/>
                <a:cs typeface="+mn-cs"/>
              </a:rPr>
              <a:t>ε</a:t>
            </a:r>
            <a:r>
              <a:rPr lang="en-US" altLang="ja-JP" sz="1200" i="0" kern="1200" baseline="0" dirty="0" smtClean="0">
                <a:solidFill>
                  <a:schemeClr val="tx1"/>
                </a:solidFill>
                <a:latin typeface="+mn-lt"/>
                <a:ea typeface="+mn-ea"/>
                <a:cs typeface="+mn-cs"/>
              </a:rPr>
              <a:t>, cs^2) plane for </a:t>
            </a:r>
            <a:r>
              <a:rPr lang="en-US" altLang="ja-JP" sz="1200" kern="1200" baseline="0" dirty="0" smtClean="0">
                <a:solidFill>
                  <a:schemeClr val="tx1"/>
                </a:solidFill>
                <a:latin typeface="+mn-lt"/>
                <a:ea typeface="+mn-ea"/>
                <a:cs typeface="+mn-cs"/>
              </a:rPr>
              <a:t>some different values of </a:t>
            </a:r>
            <a:r>
              <a:rPr lang="en-US" altLang="ja-JP" sz="1200" i="0" kern="1200" baseline="0" dirty="0" err="1" smtClean="0">
                <a:solidFill>
                  <a:schemeClr val="tx1"/>
                </a:solidFill>
                <a:latin typeface="+mn-lt"/>
                <a:ea typeface="+mn-ea"/>
                <a:cs typeface="+mn-cs"/>
              </a:rPr>
              <a:t>m</a:t>
            </a:r>
            <a:r>
              <a:rPr lang="en-US" altLang="ja-JP" sz="1200" i="0" kern="1200" baseline="0" dirty="0" smtClean="0">
                <a:solidFill>
                  <a:schemeClr val="tx1"/>
                </a:solidFill>
                <a:latin typeface="+mn-lt"/>
                <a:ea typeface="+mn-ea"/>
                <a:cs typeface="+mn-cs"/>
              </a:rPr>
              <a:t>.</a:t>
            </a:r>
          </a:p>
          <a:p>
            <a:r>
              <a:rPr lang="en-US" altLang="ja-JP" sz="1200" kern="1200" baseline="0" dirty="0" smtClean="0">
                <a:solidFill>
                  <a:schemeClr val="tx1"/>
                </a:solidFill>
                <a:latin typeface="+mn-lt"/>
                <a:ea typeface="+mn-ea"/>
                <a:cs typeface="+mn-cs"/>
              </a:rPr>
              <a:t>The left and right figures correspond to </a:t>
            </a:r>
            <a:r>
              <a:rPr lang="en-US" altLang="ja-JP" sz="1200" i="0" kern="1200" baseline="0" dirty="0" smtClean="0">
                <a:solidFill>
                  <a:schemeClr val="tx1"/>
                </a:solidFill>
                <a:latin typeface="+mn-lt"/>
                <a:ea typeface="+mn-ea"/>
                <a:cs typeface="+mn-cs"/>
              </a:rPr>
              <a:t>the cases </a:t>
            </a:r>
            <a:r>
              <a:rPr lang="en-US" altLang="ja-JP" sz="1200" i="0" kern="1200" baseline="0" dirty="0" err="1" smtClean="0">
                <a:solidFill>
                  <a:schemeClr val="tx1"/>
                </a:solidFill>
                <a:latin typeface="+mn-lt"/>
                <a:ea typeface="+mn-ea"/>
                <a:cs typeface="+mn-cs"/>
              </a:rPr>
              <a:t>c</a:t>
            </a:r>
            <a:r>
              <a:rPr lang="en-US" altLang="ja-JP" sz="1200" i="0" kern="1200" baseline="0" dirty="0" smtClean="0">
                <a:solidFill>
                  <a:schemeClr val="tx1"/>
                </a:solidFill>
                <a:latin typeface="+mn-lt"/>
                <a:ea typeface="+mn-ea"/>
                <a:cs typeface="+mn-cs"/>
              </a:rPr>
              <a:t> = 10^3 and </a:t>
            </a:r>
            <a:r>
              <a:rPr lang="en-US" altLang="ja-JP" sz="1200" i="0" kern="1200" baseline="0" dirty="0" err="1" smtClean="0">
                <a:solidFill>
                  <a:schemeClr val="tx1"/>
                </a:solidFill>
                <a:latin typeface="+mn-lt"/>
                <a:ea typeface="+mn-ea"/>
                <a:cs typeface="+mn-cs"/>
              </a:rPr>
              <a:t>c</a:t>
            </a:r>
            <a:r>
              <a:rPr lang="en-US" altLang="ja-JP" sz="1200" i="0" kern="1200" baseline="0" dirty="0" smtClean="0">
                <a:solidFill>
                  <a:schemeClr val="tx1"/>
                </a:solidFill>
                <a:latin typeface="+mn-lt"/>
                <a:ea typeface="+mn-ea"/>
                <a:cs typeface="+mn-cs"/>
              </a:rPr>
              <a:t> =10^4, </a:t>
            </a:r>
            <a:r>
              <a:rPr lang="en-US" altLang="ja-JP" sz="1200" kern="1200" baseline="0" dirty="0" smtClean="0">
                <a:solidFill>
                  <a:schemeClr val="tx1"/>
                </a:solidFill>
                <a:latin typeface="+mn-lt"/>
                <a:ea typeface="+mn-ea"/>
                <a:cs typeface="+mn-cs"/>
              </a:rPr>
              <a:t>respectively.</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kern="1200" baseline="0" dirty="0" smtClean="0">
                <a:solidFill>
                  <a:schemeClr val="tx1"/>
                </a:solidFill>
                <a:latin typeface="+mn-lt"/>
                <a:ea typeface="+mn-ea"/>
                <a:cs typeface="+mn-cs"/>
              </a:rPr>
              <a:t>The bold lines correspond to the observational constraints and we also plot the boundary coming from the observational constraints of non-</a:t>
            </a:r>
            <a:r>
              <a:rPr lang="en-US" altLang="ja-JP" sz="1200" kern="1200" baseline="0" dirty="0" err="1" smtClean="0">
                <a:solidFill>
                  <a:schemeClr val="tx1"/>
                </a:solidFill>
                <a:latin typeface="+mn-lt"/>
                <a:ea typeface="+mn-ea"/>
                <a:cs typeface="+mn-cs"/>
              </a:rPr>
              <a:t>Gaussianity</a:t>
            </a:r>
            <a:endParaRPr lang="en-US" altLang="ja-JP" sz="1200" kern="1200" baseline="0" dirty="0" smtClean="0">
              <a:solidFill>
                <a:schemeClr val="tx1"/>
              </a:solidFill>
              <a:latin typeface="+mn-lt"/>
              <a:ea typeface="+mn-ea"/>
              <a:cs typeface="+mn-cs"/>
            </a:endParaRPr>
          </a:p>
          <a:p>
            <a:r>
              <a:rPr lang="en-US" altLang="ja-JP" sz="1200" kern="1200" baseline="0" dirty="0" smtClean="0">
                <a:solidFill>
                  <a:schemeClr val="tx1"/>
                </a:solidFill>
                <a:latin typeface="+mn-lt"/>
                <a:ea typeface="+mn-ea"/>
                <a:cs typeface="+mn-cs"/>
              </a:rPr>
              <a:t>as before.</a:t>
            </a:r>
          </a:p>
          <a:p>
            <a:r>
              <a:rPr lang="en-US" altLang="ja-JP" sz="1200" kern="1200" baseline="0" dirty="0" smtClean="0">
                <a:solidFill>
                  <a:schemeClr val="tx1"/>
                </a:solidFill>
                <a:latin typeface="+mn-lt"/>
                <a:ea typeface="+mn-ea"/>
                <a:cs typeface="+mn-cs"/>
              </a:rPr>
              <a:t>From this graph we find that  </a:t>
            </a:r>
            <a:r>
              <a:rPr lang="en-US" altLang="ja-JP" sz="1200" i="0" kern="1200" baseline="0" dirty="0" smtClean="0">
                <a:solidFill>
                  <a:schemeClr val="tx1"/>
                </a:solidFill>
                <a:latin typeface="+mn-lt"/>
                <a:ea typeface="+mn-ea"/>
                <a:cs typeface="+mn-cs"/>
              </a:rPr>
              <a:t>when </a:t>
            </a:r>
            <a:r>
              <a:rPr lang="en-US" altLang="ja-JP" sz="1200" i="0" kern="1200" baseline="0" dirty="0" err="1" smtClean="0">
                <a:solidFill>
                  <a:schemeClr val="tx1"/>
                </a:solidFill>
                <a:latin typeface="+mn-lt"/>
                <a:ea typeface="+mn-ea"/>
                <a:cs typeface="+mn-cs"/>
              </a:rPr>
              <a:t>c</a:t>
            </a:r>
            <a:r>
              <a:rPr lang="en-US" altLang="ja-JP" sz="1200" i="0" kern="1200" baseline="0" dirty="0" smtClean="0">
                <a:solidFill>
                  <a:schemeClr val="tx1"/>
                </a:solidFill>
                <a:latin typeface="+mn-lt"/>
                <a:ea typeface="+mn-ea"/>
                <a:cs typeface="+mn-cs"/>
              </a:rPr>
              <a:t> = 10^3 there </a:t>
            </a:r>
            <a:r>
              <a:rPr lang="en-US" altLang="ja-JP" sz="1200" kern="1200" baseline="0" dirty="0" smtClean="0">
                <a:solidFill>
                  <a:schemeClr val="tx1"/>
                </a:solidFill>
                <a:latin typeface="+mn-lt"/>
                <a:ea typeface="+mn-ea"/>
                <a:cs typeface="+mn-cs"/>
              </a:rPr>
              <a:t>exists some allowed parameter space for the </a:t>
            </a:r>
            <a:r>
              <a:rPr lang="en-US" altLang="ja-JP" sz="1200" i="0" kern="1200" baseline="0" dirty="0" smtClean="0">
                <a:solidFill>
                  <a:schemeClr val="tx1"/>
                </a:solidFill>
                <a:latin typeface="+mn-lt"/>
                <a:ea typeface="+mn-ea"/>
                <a:cs typeface="+mn-cs"/>
              </a:rPr>
              <a:t>models with </a:t>
            </a:r>
            <a:r>
              <a:rPr lang="en-US" altLang="ja-JP" sz="1200" i="0" kern="1200" baseline="0" dirty="0" err="1" smtClean="0">
                <a:solidFill>
                  <a:schemeClr val="tx1"/>
                </a:solidFill>
                <a:latin typeface="+mn-lt"/>
                <a:ea typeface="+mn-ea"/>
                <a:cs typeface="+mn-cs"/>
              </a:rPr>
              <a:t>m</a:t>
            </a:r>
            <a:r>
              <a:rPr lang="en-US" altLang="ja-JP" sz="1200" i="0" kern="1200" dirty="0" smtClean="0">
                <a:solidFill>
                  <a:schemeClr val="tx1"/>
                </a:solidFill>
                <a:latin typeface="+mn-lt"/>
                <a:ea typeface="+mn-ea"/>
                <a:cs typeface="+mn-cs"/>
              </a:rPr>
              <a:t> less than or equal to</a:t>
            </a:r>
            <a:r>
              <a:rPr lang="en-US" altLang="ja-JP" sz="1200" i="0" kern="1200" baseline="0" dirty="0" smtClean="0">
                <a:solidFill>
                  <a:schemeClr val="tx1"/>
                </a:solidFill>
                <a:latin typeface="+mn-lt"/>
                <a:ea typeface="+mn-ea"/>
                <a:cs typeface="+mn-cs"/>
              </a:rPr>
              <a:t> 0.7.</a:t>
            </a:r>
          </a:p>
          <a:p>
            <a:r>
              <a:rPr lang="en-US" altLang="ja-JP" sz="1200" i="0" kern="1200" baseline="0" dirty="0" smtClean="0">
                <a:solidFill>
                  <a:schemeClr val="tx1"/>
                </a:solidFill>
                <a:latin typeface="+mn-lt"/>
                <a:ea typeface="+mn-ea"/>
                <a:cs typeface="+mn-cs"/>
              </a:rPr>
              <a:t>For </a:t>
            </a:r>
            <a:r>
              <a:rPr lang="en-US" altLang="ja-JP" sz="1200" i="0" kern="1200" baseline="0" dirty="0" err="1" smtClean="0">
                <a:solidFill>
                  <a:schemeClr val="tx1"/>
                </a:solidFill>
                <a:latin typeface="+mn-lt"/>
                <a:ea typeface="+mn-ea"/>
                <a:cs typeface="+mn-cs"/>
              </a:rPr>
              <a:t>c</a:t>
            </a:r>
            <a:r>
              <a:rPr lang="en-US" altLang="ja-JP" sz="1200" i="0" kern="1200" baseline="0" dirty="0" smtClean="0">
                <a:solidFill>
                  <a:schemeClr val="tx1"/>
                </a:solidFill>
                <a:latin typeface="+mn-lt"/>
                <a:ea typeface="+mn-ea"/>
                <a:cs typeface="+mn-cs"/>
              </a:rPr>
              <a:t> = 104 the models with </a:t>
            </a:r>
            <a:r>
              <a:rPr lang="en-US" altLang="ja-JP" sz="1200" i="0" kern="1200" baseline="0" dirty="0" err="1" smtClean="0">
                <a:solidFill>
                  <a:schemeClr val="tx1"/>
                </a:solidFill>
                <a:latin typeface="+mn-lt"/>
                <a:ea typeface="+mn-ea"/>
                <a:cs typeface="+mn-cs"/>
              </a:rPr>
              <a:t>m</a:t>
            </a:r>
            <a:r>
              <a:rPr lang="en-US" altLang="ja-JP" sz="1200" i="0" kern="1200" baseline="0" dirty="0" smtClean="0">
                <a:solidFill>
                  <a:schemeClr val="tx1"/>
                </a:solidFill>
                <a:latin typeface="+mn-lt"/>
                <a:ea typeface="+mn-ea"/>
                <a:cs typeface="+mn-cs"/>
              </a:rPr>
              <a:t> </a:t>
            </a:r>
            <a:r>
              <a:rPr lang="en-US" altLang="ja-JP" sz="1200" i="0" kern="1200" dirty="0" smtClean="0">
                <a:solidFill>
                  <a:schemeClr val="tx1"/>
                </a:solidFill>
                <a:latin typeface="+mn-lt"/>
                <a:ea typeface="+mn-ea"/>
                <a:cs typeface="+mn-cs"/>
              </a:rPr>
              <a:t>greater than or equal to</a:t>
            </a:r>
            <a:r>
              <a:rPr lang="en-US" altLang="ja-JP" sz="1200" i="0" kern="1200" baseline="0" dirty="0" smtClean="0">
                <a:solidFill>
                  <a:schemeClr val="tx1"/>
                </a:solidFill>
                <a:latin typeface="+mn-lt"/>
                <a:ea typeface="+mn-ea"/>
                <a:cs typeface="+mn-cs"/>
              </a:rPr>
              <a:t> 0.5 do not have the viable parameter space satisfying all the current observational constraints.</a:t>
            </a:r>
          </a:p>
          <a:p>
            <a:r>
              <a:rPr lang="en-US" altLang="ja-JP" sz="1200" kern="1200" baseline="0" dirty="0" smtClean="0">
                <a:solidFill>
                  <a:schemeClr val="tx1"/>
                </a:solidFill>
                <a:latin typeface="+mn-lt"/>
                <a:ea typeface="+mn-ea"/>
                <a:cs typeface="+mn-cs"/>
              </a:rPr>
              <a:t>If the future observations constrain the non-</a:t>
            </a:r>
            <a:r>
              <a:rPr lang="en-US" altLang="ja-JP" sz="1200" kern="1200" baseline="0" dirty="0" err="1" smtClean="0">
                <a:solidFill>
                  <a:schemeClr val="tx1"/>
                </a:solidFill>
                <a:latin typeface="+mn-lt"/>
                <a:ea typeface="+mn-ea"/>
                <a:cs typeface="+mn-cs"/>
              </a:rPr>
              <a:t>Gaussianity</a:t>
            </a:r>
            <a:r>
              <a:rPr lang="en-US" altLang="ja-JP" sz="1200" kern="1200" baseline="0" dirty="0" smtClean="0">
                <a:solidFill>
                  <a:schemeClr val="tx1"/>
                </a:solidFill>
                <a:latin typeface="+mn-lt"/>
                <a:ea typeface="+mn-ea"/>
                <a:cs typeface="+mn-cs"/>
              </a:rPr>
              <a:t> parameter at the level of the order of 10, it is possible</a:t>
            </a:r>
          </a:p>
          <a:p>
            <a:r>
              <a:rPr lang="en-US" altLang="ja-JP" sz="1200" kern="1200" baseline="0" dirty="0" smtClean="0">
                <a:solidFill>
                  <a:schemeClr val="tx1"/>
                </a:solidFill>
                <a:latin typeface="+mn-lt"/>
                <a:ea typeface="+mn-ea"/>
                <a:cs typeface="+mn-cs"/>
              </a:rPr>
              <a:t>to place tighter constraints further.</a:t>
            </a:r>
          </a:p>
          <a:p>
            <a:endParaRPr lang="en-US" altLang="ja-JP" sz="1200" i="0" kern="1200" baseline="0" dirty="0" smtClean="0">
              <a:solidFill>
                <a:schemeClr val="tx1"/>
              </a:solidFill>
              <a:latin typeface="+mn-lt"/>
              <a:ea typeface="+mn-ea"/>
              <a:cs typeface="+mn-cs"/>
            </a:endParaRPr>
          </a:p>
          <a:p>
            <a:endParaRPr lang="ja-JP" altLang="en-US" i="0" dirty="0"/>
          </a:p>
        </p:txBody>
      </p:sp>
      <p:sp>
        <p:nvSpPr>
          <p:cNvPr id="4" name="スライド番号プレースホルダ 3"/>
          <p:cNvSpPr>
            <a:spLocks noGrp="1"/>
          </p:cNvSpPr>
          <p:nvPr>
            <p:ph type="sldNum" sz="quarter" idx="10"/>
          </p:nvPr>
        </p:nvSpPr>
        <p:spPr/>
        <p:txBody>
          <a:bodyPr/>
          <a:lstStyle/>
          <a:p>
            <a:fld id="{CA077768-21C8-4125-A345-258E48D2EED0}" type="slidenum">
              <a:rPr lang="en-US" smtClean="0"/>
              <a:pPr/>
              <a:t>15</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t>三角形の取り方で異なる統計量</a:t>
            </a:r>
          </a:p>
          <a:p>
            <a:endParaRPr lang="ja-JP" altLang="en-US" dirty="0"/>
          </a:p>
        </p:txBody>
      </p:sp>
      <p:sp>
        <p:nvSpPr>
          <p:cNvPr id="4" name="スライド番号プレースホルダ 3"/>
          <p:cNvSpPr>
            <a:spLocks noGrp="1"/>
          </p:cNvSpPr>
          <p:nvPr>
            <p:ph type="sldNum" sz="quarter" idx="10"/>
          </p:nvPr>
        </p:nvSpPr>
        <p:spPr/>
        <p:txBody>
          <a:bodyPr/>
          <a:lstStyle/>
          <a:p>
            <a:fld id="{CA077768-21C8-4125-A345-258E48D2EED0}" type="slidenum">
              <a:rPr lang="en-US" smtClean="0"/>
              <a:pPr/>
              <a:t>17</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en-US" altLang="ja-JP" dirty="0" smtClean="0"/>
              <a:t>First, I briefly</a:t>
            </a:r>
            <a:r>
              <a:rPr lang="en-US" altLang="ja-JP" baseline="0" dirty="0" smtClean="0"/>
              <a:t> explain about the motivation.</a:t>
            </a:r>
          </a:p>
          <a:p>
            <a:r>
              <a:rPr lang="en-US" altLang="ja-JP" baseline="0" dirty="0" smtClean="0"/>
              <a:t>Standard Big Bang cosmology has horizon and flatness problems. </a:t>
            </a:r>
          </a:p>
          <a:p>
            <a:r>
              <a:rPr lang="en-US" altLang="ja-JP" baseline="0" dirty="0" smtClean="0"/>
              <a:t>In order to solve them, Inflation theory that the exponential expansion in the early universe was proposed by these people in 1980’s.</a:t>
            </a:r>
          </a:p>
          <a:p>
            <a:r>
              <a:rPr lang="en-US" altLang="ja-JP" sz="1200" kern="1200" baseline="0" dirty="0" smtClean="0">
                <a:solidFill>
                  <a:schemeClr val="tx1"/>
                </a:solidFill>
                <a:latin typeface="+mn-lt"/>
                <a:ea typeface="+mn-ea"/>
                <a:cs typeface="+mn-cs"/>
              </a:rPr>
              <a:t>Inflation generally predicts almost scale invariant adiabatic density perturbations and this prediction is consistent with the observations</a:t>
            </a:r>
          </a:p>
          <a:p>
            <a:r>
              <a:rPr lang="en-US" altLang="ja-JP" sz="1200" kern="1200" baseline="0" dirty="0" smtClean="0">
                <a:solidFill>
                  <a:schemeClr val="tx1"/>
                </a:solidFill>
                <a:latin typeface="+mn-lt"/>
                <a:ea typeface="+mn-ea"/>
                <a:cs typeface="+mn-cs"/>
              </a:rPr>
              <a:t>of the (Cosmic Microwave Background) CMB temperature perturbations measured by WMAP.</a:t>
            </a:r>
          </a:p>
          <a:p>
            <a:r>
              <a:rPr lang="en-US" altLang="ja-JP" sz="1200" kern="1200" baseline="0" dirty="0" smtClean="0">
                <a:solidFill>
                  <a:schemeClr val="tx1"/>
                </a:solidFill>
                <a:latin typeface="+mn-lt"/>
                <a:ea typeface="+mn-ea"/>
                <a:cs typeface="+mn-cs"/>
              </a:rPr>
              <a:t>So, there are a huge number of inflation models are considered so far.</a:t>
            </a:r>
            <a:endParaRPr lang="en-US" altLang="ja-JP" baseline="0" dirty="0" smtClean="0"/>
          </a:p>
          <a:p>
            <a:endParaRPr lang="en-US" altLang="ja-JP" baseline="0" dirty="0" smtClean="0"/>
          </a:p>
          <a:p>
            <a:r>
              <a:rPr lang="en-US" altLang="ja-JP" baseline="0" dirty="0" smtClean="0"/>
              <a:t>I explain about the perturbation more precisely.</a:t>
            </a:r>
          </a:p>
          <a:p>
            <a:r>
              <a:rPr lang="en-US" altLang="ja-JP" baseline="0" dirty="0" smtClean="0"/>
              <a:t>During inflation the primordial density perturbation was generated from </a:t>
            </a:r>
            <a:r>
              <a:rPr lang="en-US" altLang="ja-JP" baseline="0" dirty="0" err="1" smtClean="0"/>
              <a:t>inflaton</a:t>
            </a:r>
            <a:r>
              <a:rPr lang="en-US" altLang="ja-JP" baseline="0" dirty="0" smtClean="0"/>
              <a:t> quantum fluctuations and becomes this CMB spectrum after inflation.</a:t>
            </a:r>
          </a:p>
          <a:p>
            <a:r>
              <a:rPr lang="en-US" altLang="ja-JP" baseline="0" dirty="0" smtClean="0"/>
              <a:t>The scale dependence of this primordial density perturbation is characterized by the parameter </a:t>
            </a:r>
            <a:r>
              <a:rPr lang="en-US" altLang="ja-JP" baseline="0" dirty="0" err="1" smtClean="0"/>
              <a:t>n_R</a:t>
            </a:r>
            <a:r>
              <a:rPr lang="en-US" altLang="ja-JP" baseline="0" dirty="0" smtClean="0"/>
              <a:t> called spectral index which is one of the important inflationary observables.</a:t>
            </a:r>
          </a:p>
          <a:p>
            <a:r>
              <a:rPr lang="en-US" altLang="ja-JP" baseline="0" dirty="0" smtClean="0"/>
              <a:t>There are some other inflationary observables.</a:t>
            </a:r>
          </a:p>
          <a:p>
            <a:endParaRPr lang="en-US" altLang="ja-JP" dirty="0" smtClean="0"/>
          </a:p>
          <a:p>
            <a:endParaRPr lang="en-US" altLang="ja-JP" dirty="0" smtClean="0"/>
          </a:p>
          <a:p>
            <a:r>
              <a:rPr lang="ja-JP" altLang="en-US" dirty="0" smtClean="0"/>
              <a:t>まず始めに，研究背景です．</a:t>
            </a:r>
            <a:endParaRPr lang="en-US" altLang="ja-JP" dirty="0" smtClean="0"/>
          </a:p>
          <a:p>
            <a:r>
              <a:rPr lang="ja-JP" altLang="en-US" dirty="0" smtClean="0"/>
              <a:t>標準ビッグバン宇宙論には地平線問題や平坦性問題といった問題点があり，これらを解決するために，宇宙初期に急激な加速膨張期があったというインフレーション理論が提唱されています．</a:t>
            </a:r>
          </a:p>
          <a:p>
            <a:r>
              <a:rPr lang="ja-JP" altLang="en-US" dirty="0" smtClean="0"/>
              <a:t>インフレーション理論では，宇宙初期に存在した量子ゆらぎが急激な膨張で引き延ばされてスケール不変な原始密度ゆらぎに成長し，さらにそれが</a:t>
            </a:r>
            <a:endParaRPr lang="en-US" altLang="ja-JP" dirty="0" smtClean="0"/>
          </a:p>
          <a:p>
            <a:r>
              <a:rPr lang="ja-JP" altLang="en-US" dirty="0" smtClean="0"/>
              <a:t>時間的に発展し，宇宙背景放射の温度ゆらぎや，大規模構造などの密度ゆらぎになったと考えられます．</a:t>
            </a:r>
            <a:endParaRPr lang="en-US" altLang="ja-JP" dirty="0" smtClean="0"/>
          </a:p>
          <a:p>
            <a:r>
              <a:rPr lang="ja-JP" altLang="en-US" dirty="0" smtClean="0"/>
              <a:t>このようにインフレーション理論から予言されるゆらぎが，</a:t>
            </a:r>
            <a:r>
              <a:rPr lang="en-US" altLang="ja-JP" dirty="0" smtClean="0"/>
              <a:t>WMAP</a:t>
            </a:r>
            <a:r>
              <a:rPr lang="ja-JP" altLang="en-US" dirty="0" smtClean="0"/>
              <a:t>などの観測から得られる宇宙背景放射の温度ゆらぎとよく一致したことから，インフレーション理論は初期宇宙を記述する現実的な理論として強く信じられるようになっており，</a:t>
            </a:r>
            <a:endParaRPr lang="en-US" altLang="ja-JP" dirty="0" smtClean="0"/>
          </a:p>
          <a:p>
            <a:r>
              <a:rPr lang="ja-JP" altLang="en-US" dirty="0" smtClean="0"/>
              <a:t>現在まで様々なインフレーションモデルが提唱されています．</a:t>
            </a:r>
          </a:p>
          <a:p>
            <a:endParaRPr lang="en-US" altLang="ja-JP" dirty="0" smtClean="0"/>
          </a:p>
          <a:p>
            <a:r>
              <a:rPr lang="ja-JP" altLang="en-US" dirty="0" smtClean="0"/>
              <a:t>このゆらぎについてより詳しく話すと，インフラトンの量子ゆらぎから原始密度ゆらぎが生成され，さらにそれが時間発展してこのようなスペクトルになります．</a:t>
            </a:r>
            <a:endParaRPr lang="en-US" altLang="ja-JP" dirty="0" smtClean="0"/>
          </a:p>
          <a:p>
            <a:r>
              <a:rPr lang="ja-JP" altLang="en-US" dirty="0" smtClean="0"/>
              <a:t>この，原始密度ゆらぎのパワースペクトルのスケール依存性を特徴づけるのがこのパラメータ</a:t>
            </a:r>
            <a:r>
              <a:rPr lang="en-US" altLang="ja-JP" dirty="0" err="1" smtClean="0"/>
              <a:t>n_R</a:t>
            </a:r>
            <a:r>
              <a:rPr lang="ja-JP" altLang="en-US" dirty="0" smtClean="0"/>
              <a:t>で，インフレーション観測量の一つです．</a:t>
            </a:r>
          </a:p>
        </p:txBody>
      </p:sp>
      <p:sp>
        <p:nvSpPr>
          <p:cNvPr id="4" name="スライド番号プレースホルダ 3"/>
          <p:cNvSpPr>
            <a:spLocks noGrp="1"/>
          </p:cNvSpPr>
          <p:nvPr>
            <p:ph type="sldNum" sz="quarter" idx="10"/>
          </p:nvPr>
        </p:nvSpPr>
        <p:spPr/>
        <p:txBody>
          <a:bodyPr/>
          <a:lstStyle/>
          <a:p>
            <a:fld id="{CA077768-21C8-4125-A345-258E48D2EED0}" type="slidenum">
              <a:rPr lang="en-US" smtClean="0"/>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en-US" altLang="ja-JP" dirty="0" smtClean="0"/>
              <a:t>Here I show three important</a:t>
            </a:r>
            <a:r>
              <a:rPr lang="en-US" altLang="ja-JP" baseline="0" dirty="0" smtClean="0"/>
              <a:t> observables and their current observational constraints without running.</a:t>
            </a:r>
          </a:p>
          <a:p>
            <a:r>
              <a:rPr lang="en-US" altLang="ja-JP" baseline="0" dirty="0" smtClean="0"/>
              <a:t>I will explain about this tensor to scalar ratio and the non-</a:t>
            </a:r>
            <a:r>
              <a:rPr lang="en-US" altLang="ja-JP" baseline="0" dirty="0" err="1" smtClean="0"/>
              <a:t>Gaussianity</a:t>
            </a:r>
            <a:r>
              <a:rPr lang="en-US" altLang="ja-JP" baseline="0" dirty="0" smtClean="0"/>
              <a:t> parameter in the next slide.</a:t>
            </a:r>
          </a:p>
          <a:p>
            <a:endParaRPr lang="en-US" altLang="ja-JP" baseline="0" dirty="0" smtClean="0"/>
          </a:p>
          <a:p>
            <a:r>
              <a:rPr lang="en-US" altLang="ja-JP" baseline="0" dirty="0" smtClean="0"/>
              <a:t>Since now we want to know how the inflation occurs, let’s consider the equation of states.</a:t>
            </a:r>
          </a:p>
          <a:p>
            <a:r>
              <a:rPr lang="en-US" altLang="ja-JP" baseline="0" dirty="0" smtClean="0"/>
              <a:t>For the </a:t>
            </a:r>
            <a:r>
              <a:rPr lang="en-US" altLang="ja-JP" baseline="0" dirty="0" err="1" smtClean="0"/>
              <a:t>Lagrangian</a:t>
            </a:r>
            <a:r>
              <a:rPr lang="en-US" altLang="ja-JP" baseline="0" dirty="0" smtClean="0"/>
              <a:t> </a:t>
            </a:r>
            <a:r>
              <a:rPr lang="en-US" altLang="ja-JP" baseline="0" dirty="0" err="1" smtClean="0"/>
              <a:t>p</a:t>
            </a:r>
            <a:r>
              <a:rPr lang="en-US" altLang="ja-JP" baseline="0" dirty="0" smtClean="0"/>
              <a:t> ,where X is a kinetic term of the </a:t>
            </a:r>
            <a:r>
              <a:rPr lang="en-US" altLang="ja-JP" baseline="0" dirty="0" err="1" smtClean="0"/>
              <a:t>inflaton</a:t>
            </a:r>
            <a:r>
              <a:rPr lang="en-US" altLang="ja-JP" baseline="0" dirty="0" smtClean="0"/>
              <a:t> field </a:t>
            </a:r>
            <a:r>
              <a:rPr lang="en-US" altLang="ja-JP" baseline="0" dirty="0" err="1" smtClean="0"/>
              <a:t>φ</a:t>
            </a:r>
            <a:r>
              <a:rPr lang="en-US" altLang="ja-JP" baseline="0" dirty="0" smtClean="0"/>
              <a:t>, the equation of state is expressed as follows.</a:t>
            </a:r>
          </a:p>
          <a:p>
            <a:r>
              <a:rPr lang="en-US" altLang="ja-JP" baseline="0" dirty="0" smtClean="0"/>
              <a:t>Because of the relation between a scale factor and the equation of state inflation occurs around </a:t>
            </a:r>
            <a:r>
              <a:rPr lang="en-US" altLang="ja-JP" baseline="0" dirty="0" err="1" smtClean="0"/>
              <a:t>w</a:t>
            </a:r>
            <a:r>
              <a:rPr lang="en-US" altLang="ja-JP" baseline="0" dirty="0" smtClean="0"/>
              <a:t>=-1, which corresponds to the fact that X=0 or </a:t>
            </a:r>
            <a:r>
              <a:rPr lang="en-US" altLang="ja-JP" baseline="0" dirty="0" err="1" smtClean="0"/>
              <a:t>p,x</a:t>
            </a:r>
            <a:r>
              <a:rPr lang="en-US" altLang="ja-JP" baseline="0" dirty="0" smtClean="0"/>
              <a:t>=0.</a:t>
            </a:r>
          </a:p>
          <a:p>
            <a:r>
              <a:rPr lang="en-US" altLang="ja-JP" baseline="0" dirty="0" err="1" smtClean="0"/>
              <a:t>p,x</a:t>
            </a:r>
            <a:r>
              <a:rPr lang="en-US" altLang="ja-JP" baseline="0" dirty="0" smtClean="0"/>
              <a:t> is the derivative of </a:t>
            </a:r>
            <a:r>
              <a:rPr lang="en-US" altLang="ja-JP" baseline="0" dirty="0" err="1" smtClean="0"/>
              <a:t>Lagrangian</a:t>
            </a:r>
            <a:r>
              <a:rPr lang="en-US" altLang="ja-JP" baseline="0" dirty="0" smtClean="0"/>
              <a:t> </a:t>
            </a:r>
            <a:r>
              <a:rPr lang="en-US" altLang="ja-JP" baseline="0" dirty="0" err="1" smtClean="0"/>
              <a:t>p</a:t>
            </a:r>
            <a:r>
              <a:rPr lang="en-US" altLang="ja-JP" baseline="0" dirty="0" smtClean="0"/>
              <a:t> with respect to X. </a:t>
            </a:r>
          </a:p>
          <a:p>
            <a:endParaRPr lang="en-US" altLang="ja-JP" baseline="0" dirty="0" smtClean="0"/>
          </a:p>
          <a:p>
            <a:r>
              <a:rPr lang="en-US" altLang="ja-JP" baseline="0" dirty="0" smtClean="0"/>
              <a:t>For the standard inflation model described by the canonical </a:t>
            </a:r>
            <a:r>
              <a:rPr lang="en-US" altLang="ja-JP" baseline="0" dirty="0" err="1" smtClean="0"/>
              <a:t>Lagrangian</a:t>
            </a:r>
            <a:r>
              <a:rPr lang="en-US" altLang="ja-JP" baseline="0" dirty="0" smtClean="0"/>
              <a:t>, inflation occurs around X=0.</a:t>
            </a:r>
          </a:p>
          <a:p>
            <a:r>
              <a:rPr lang="en-US" altLang="ja-JP" baseline="0" dirty="0" smtClean="0"/>
              <a:t>And the model has a property that the non-</a:t>
            </a:r>
            <a:r>
              <a:rPr lang="en-US" altLang="ja-JP" baseline="0" dirty="0" err="1" smtClean="0"/>
              <a:t>Gaussianity</a:t>
            </a:r>
            <a:r>
              <a:rPr lang="en-US" altLang="ja-JP" baseline="0" dirty="0" smtClean="0"/>
              <a:t> parameter </a:t>
            </a:r>
            <a:r>
              <a:rPr lang="en-US" altLang="ja-JP" baseline="0" dirty="0" err="1" smtClean="0"/>
              <a:t>fnl</a:t>
            </a:r>
            <a:r>
              <a:rPr lang="en-US" altLang="ja-JP" baseline="0" dirty="0" smtClean="0"/>
              <a:t>&lt;&lt;1 which is related to the fact that the field propagation speed </a:t>
            </a:r>
            <a:r>
              <a:rPr lang="en-US" altLang="ja-JP" baseline="0" dirty="0" err="1" smtClean="0"/>
              <a:t>c_s</a:t>
            </a:r>
            <a:r>
              <a:rPr lang="en-US" altLang="ja-JP" baseline="0" dirty="0" smtClean="0"/>
              <a:t> defined as above is equal to 1.</a:t>
            </a:r>
          </a:p>
          <a:p>
            <a:r>
              <a:rPr lang="en-US" altLang="ja-JP" baseline="0" dirty="0" smtClean="0"/>
              <a:t>There are many models with different potentials, which are constrained by </a:t>
            </a:r>
            <a:r>
              <a:rPr lang="en-US" altLang="ja-JP" baseline="0" dirty="0" err="1" smtClean="0"/>
              <a:t>n_R</a:t>
            </a:r>
            <a:r>
              <a:rPr lang="en-US" altLang="ja-JP" baseline="0" dirty="0" smtClean="0"/>
              <a:t> and </a:t>
            </a:r>
            <a:r>
              <a:rPr lang="en-US" altLang="ja-JP" baseline="0" dirty="0" err="1" smtClean="0"/>
              <a:t>r</a:t>
            </a:r>
            <a:r>
              <a:rPr lang="en-US" altLang="ja-JP" baseline="0" dirty="0" smtClean="0"/>
              <a:t>.</a:t>
            </a:r>
          </a:p>
          <a:p>
            <a:r>
              <a:rPr lang="en-US" altLang="ja-JP" dirty="0" smtClean="0"/>
              <a:t>On the other hand,</a:t>
            </a:r>
            <a:r>
              <a:rPr lang="en-US" altLang="ja-JP" baseline="0" dirty="0" smtClean="0"/>
              <a:t> for the </a:t>
            </a:r>
            <a:r>
              <a:rPr lang="en-US" altLang="ja-JP" baseline="0" dirty="0" err="1" smtClean="0"/>
              <a:t>k</a:t>
            </a:r>
            <a:r>
              <a:rPr lang="en-US" altLang="ja-JP" baseline="0" dirty="0" smtClean="0"/>
              <a:t>-inflation model </a:t>
            </a:r>
            <a:r>
              <a:rPr lang="en-US" altLang="ja-JP" sz="1200" i="0" kern="1200" baseline="0" dirty="0" smtClean="0">
                <a:solidFill>
                  <a:schemeClr val="tx1"/>
                </a:solidFill>
                <a:latin typeface="+mn-lt"/>
                <a:ea typeface="+mn-ea"/>
                <a:cs typeface="+mn-cs"/>
              </a:rPr>
              <a:t>which has a non-linear term of field kinetic energy, inflation occurs around </a:t>
            </a:r>
            <a:r>
              <a:rPr lang="en-US" altLang="ja-JP" sz="1200" i="0" kern="1200" baseline="0" dirty="0" err="1" smtClean="0">
                <a:solidFill>
                  <a:schemeClr val="tx1"/>
                </a:solidFill>
                <a:latin typeface="+mn-lt"/>
                <a:ea typeface="+mn-ea"/>
                <a:cs typeface="+mn-cs"/>
              </a:rPr>
              <a:t>p,x</a:t>
            </a:r>
            <a:r>
              <a:rPr lang="en-US" altLang="ja-JP" sz="1200" i="0" kern="1200" baseline="0" dirty="0" smtClean="0">
                <a:solidFill>
                  <a:schemeClr val="tx1"/>
                </a:solidFill>
                <a:latin typeface="+mn-lt"/>
                <a:ea typeface="+mn-ea"/>
                <a:cs typeface="+mn-cs"/>
              </a:rPr>
              <a:t>=0.</a:t>
            </a:r>
          </a:p>
          <a:p>
            <a:r>
              <a:rPr lang="en-US" altLang="ja-JP" dirty="0" smtClean="0"/>
              <a:t>In this case there</a:t>
            </a:r>
            <a:r>
              <a:rPr lang="en-US" altLang="ja-JP" baseline="0" dirty="0" smtClean="0"/>
              <a:t> is a possibility that </a:t>
            </a:r>
            <a:r>
              <a:rPr lang="en-US" altLang="ja-JP" baseline="0" dirty="0" err="1" smtClean="0"/>
              <a:t>fnl</a:t>
            </a:r>
            <a:r>
              <a:rPr lang="en-US" altLang="ja-JP" baseline="0" dirty="0" smtClean="0"/>
              <a:t>&gt;&gt;1 because the field propagation speed can be small.</a:t>
            </a:r>
          </a:p>
          <a:p>
            <a:r>
              <a:rPr lang="en-US" altLang="ja-JP" baseline="0" dirty="0" smtClean="0"/>
              <a:t>Therefore we can discriminate between standard inflation model and the </a:t>
            </a:r>
            <a:r>
              <a:rPr lang="en-US" altLang="ja-JP" baseline="0" dirty="0" err="1" smtClean="0"/>
              <a:t>k</a:t>
            </a:r>
            <a:r>
              <a:rPr lang="en-US" altLang="ja-JP" baseline="0" dirty="0" smtClean="0"/>
              <a:t>-inflation model using the non-</a:t>
            </a:r>
            <a:r>
              <a:rPr lang="en-US" altLang="ja-JP" baseline="0" dirty="0" err="1" smtClean="0"/>
              <a:t>gaussianity</a:t>
            </a:r>
            <a:r>
              <a:rPr lang="en-US" altLang="ja-JP" baseline="0" dirty="0" smtClean="0"/>
              <a:t> parameter </a:t>
            </a:r>
            <a:r>
              <a:rPr lang="en-US" altLang="ja-JP" baseline="0" dirty="0" err="1" smtClean="0"/>
              <a:t>fnl</a:t>
            </a:r>
            <a:r>
              <a:rPr lang="en-US" altLang="ja-JP" baseline="0" dirty="0" smtClean="0"/>
              <a:t>.</a:t>
            </a:r>
          </a:p>
          <a:p>
            <a:r>
              <a:rPr lang="en-US" altLang="ja-JP" baseline="0" dirty="0" smtClean="0"/>
              <a:t>((The famous (typical) examples of </a:t>
            </a:r>
            <a:r>
              <a:rPr lang="en-US" altLang="ja-JP" baseline="0" dirty="0" err="1" smtClean="0"/>
              <a:t>k</a:t>
            </a:r>
            <a:r>
              <a:rPr lang="en-US" altLang="ja-JP" baseline="0" dirty="0" smtClean="0"/>
              <a:t>-inflation are ghost condensate and DBI field.))</a:t>
            </a:r>
          </a:p>
          <a:p>
            <a:endParaRPr lang="en-US" altLang="ja-JP" dirty="0" smtClean="0"/>
          </a:p>
          <a:p>
            <a:endParaRPr lang="en-US" altLang="ja-JP" dirty="0" smtClean="0"/>
          </a:p>
          <a:p>
            <a:r>
              <a:rPr lang="ja-JP" altLang="en-US" dirty="0" smtClean="0"/>
              <a:t>重要な</a:t>
            </a:r>
            <a:r>
              <a:rPr lang="en-US" altLang="ja-JP" dirty="0" smtClean="0"/>
              <a:t>3</a:t>
            </a:r>
            <a:r>
              <a:rPr lang="ja-JP" altLang="en-US" dirty="0" smtClean="0"/>
              <a:t>つのインフレーション観測量と現在の観測の制限を示しました．</a:t>
            </a:r>
            <a:endParaRPr lang="en-US" altLang="ja-JP" dirty="0" smtClean="0"/>
          </a:p>
          <a:p>
            <a:r>
              <a:rPr lang="ja-JP" altLang="en-US" dirty="0" smtClean="0"/>
              <a:t>スカラーテンソル比と</a:t>
            </a:r>
            <a:r>
              <a:rPr lang="en-US" altLang="ja-JP" dirty="0" smtClean="0"/>
              <a:t>non-</a:t>
            </a:r>
            <a:r>
              <a:rPr lang="en-US" altLang="ja-JP" dirty="0" err="1" smtClean="0"/>
              <a:t>Gaussianity</a:t>
            </a:r>
            <a:r>
              <a:rPr lang="ja-JP" altLang="en-US" dirty="0" smtClean="0"/>
              <a:t>パラメータについては次に説明します．</a:t>
            </a:r>
            <a:endParaRPr lang="en-US" altLang="ja-JP" dirty="0" smtClean="0"/>
          </a:p>
          <a:p>
            <a:r>
              <a:rPr lang="ja-JP" altLang="en-US" dirty="0" smtClean="0"/>
              <a:t>どのようにインフレーションが起こるのか見るために，状態方程式を考えると，ラグランジアン</a:t>
            </a:r>
            <a:r>
              <a:rPr lang="en-US" altLang="ja-JP" dirty="0" err="1" smtClean="0"/>
              <a:t>p</a:t>
            </a:r>
            <a:r>
              <a:rPr lang="ja-JP" altLang="en-US" dirty="0" smtClean="0"/>
              <a:t>に対してこのようになります．</a:t>
            </a:r>
          </a:p>
          <a:p>
            <a:r>
              <a:rPr lang="ja-JP" altLang="en-US" dirty="0" smtClean="0"/>
              <a:t>スケール因子との関係から，</a:t>
            </a:r>
            <a:r>
              <a:rPr lang="en-US" altLang="ja-JP" dirty="0" err="1" smtClean="0"/>
              <a:t>w</a:t>
            </a:r>
            <a:r>
              <a:rPr lang="en-US" altLang="ja-JP" dirty="0" smtClean="0"/>
              <a:t>=-1</a:t>
            </a:r>
            <a:r>
              <a:rPr lang="ja-JP" altLang="en-US" dirty="0" smtClean="0"/>
              <a:t>付近でインフレーションがおこりますが，これは</a:t>
            </a:r>
            <a:r>
              <a:rPr lang="en-US" altLang="ja-JP" dirty="0" smtClean="0"/>
              <a:t>X=0</a:t>
            </a:r>
            <a:r>
              <a:rPr lang="ja-JP" altLang="en-US" dirty="0" smtClean="0"/>
              <a:t>か</a:t>
            </a:r>
            <a:r>
              <a:rPr lang="en-US" altLang="ja-JP" dirty="0" err="1" smtClean="0"/>
              <a:t>p,x</a:t>
            </a:r>
            <a:r>
              <a:rPr lang="en-US" altLang="ja-JP" dirty="0" smtClean="0"/>
              <a:t>=0</a:t>
            </a:r>
            <a:r>
              <a:rPr lang="ja-JP" altLang="en-US" dirty="0" smtClean="0"/>
              <a:t>に対応します．</a:t>
            </a:r>
            <a:endParaRPr lang="en-US" altLang="ja-JP" dirty="0" smtClean="0"/>
          </a:p>
          <a:p>
            <a:r>
              <a:rPr lang="ja-JP" altLang="en-US" dirty="0" smtClean="0"/>
              <a:t>カノニカルなラグランジアンで表される標準インフレションモデルは，</a:t>
            </a:r>
            <a:r>
              <a:rPr lang="en-US" altLang="ja-JP" dirty="0" smtClean="0"/>
              <a:t>X=0</a:t>
            </a:r>
            <a:r>
              <a:rPr lang="ja-JP" altLang="en-US" dirty="0" smtClean="0"/>
              <a:t>付近でインフレーションが起こり，</a:t>
            </a:r>
            <a:r>
              <a:rPr lang="en-US" altLang="ja-JP" dirty="0" smtClean="0"/>
              <a:t>c_s^2=1</a:t>
            </a:r>
            <a:r>
              <a:rPr lang="ja-JP" altLang="en-US" dirty="0" smtClean="0"/>
              <a:t>で</a:t>
            </a:r>
            <a:r>
              <a:rPr lang="en-US" altLang="ja-JP" dirty="0" err="1" smtClean="0"/>
              <a:t>fnl</a:t>
            </a:r>
            <a:r>
              <a:rPr lang="en-US" altLang="ja-JP" dirty="0" smtClean="0"/>
              <a:t>&lt;&lt;1</a:t>
            </a:r>
            <a:r>
              <a:rPr lang="ja-JP" altLang="en-US" dirty="0" smtClean="0"/>
              <a:t>という性質があります．</a:t>
            </a:r>
            <a:endParaRPr lang="en-US" altLang="ja-JP" dirty="0" smtClean="0"/>
          </a:p>
          <a:p>
            <a:r>
              <a:rPr lang="ja-JP" altLang="en-US" dirty="0" smtClean="0"/>
              <a:t>様々なポテンシャルを持つモデルがあり，ポテンシャルは</a:t>
            </a:r>
            <a:r>
              <a:rPr lang="en-US" altLang="ja-JP" dirty="0" err="1" smtClean="0"/>
              <a:t>n_R</a:t>
            </a:r>
            <a:r>
              <a:rPr lang="ja-JP" altLang="en-US" dirty="0" smtClean="0"/>
              <a:t>と</a:t>
            </a:r>
            <a:r>
              <a:rPr lang="en-US" altLang="ja-JP" dirty="0" err="1" smtClean="0"/>
              <a:t>r</a:t>
            </a:r>
            <a:r>
              <a:rPr lang="ja-JP" altLang="en-US" dirty="0" smtClean="0"/>
              <a:t>で制限されます．</a:t>
            </a:r>
            <a:endParaRPr lang="en-US" altLang="ja-JP" dirty="0" smtClean="0"/>
          </a:p>
          <a:p>
            <a:r>
              <a:rPr lang="ja-JP" altLang="en-US" dirty="0" smtClean="0"/>
              <a:t>これに対し，運動エネルギーの非線形項を含む</a:t>
            </a:r>
            <a:r>
              <a:rPr lang="en-US" altLang="ja-JP" dirty="0" err="1" smtClean="0"/>
              <a:t>k</a:t>
            </a:r>
            <a:r>
              <a:rPr lang="en-US" altLang="ja-JP" dirty="0" smtClean="0"/>
              <a:t>-inflation</a:t>
            </a:r>
            <a:r>
              <a:rPr lang="ja-JP" altLang="en-US" dirty="0" smtClean="0"/>
              <a:t>モデルは，</a:t>
            </a:r>
            <a:r>
              <a:rPr lang="en-US" altLang="ja-JP" dirty="0" err="1" smtClean="0"/>
              <a:t>p,x</a:t>
            </a:r>
            <a:r>
              <a:rPr lang="en-US" altLang="ja-JP" dirty="0" smtClean="0"/>
              <a:t>=0</a:t>
            </a:r>
            <a:r>
              <a:rPr lang="ja-JP" altLang="en-US" dirty="0" smtClean="0"/>
              <a:t>付近でインフレーションが起こり，</a:t>
            </a:r>
            <a:r>
              <a:rPr lang="en-US" altLang="ja-JP" dirty="0" smtClean="0"/>
              <a:t>c_s^2&lt;&lt;1</a:t>
            </a:r>
            <a:r>
              <a:rPr lang="ja-JP" altLang="en-US" dirty="0" smtClean="0"/>
              <a:t>となり得るので，</a:t>
            </a:r>
            <a:r>
              <a:rPr lang="en-US" altLang="ja-JP" dirty="0" err="1" smtClean="0"/>
              <a:t>fnl</a:t>
            </a:r>
            <a:r>
              <a:rPr lang="en-US" altLang="ja-JP" dirty="0" smtClean="0"/>
              <a:t>&gt;&gt;1</a:t>
            </a:r>
            <a:r>
              <a:rPr lang="ja-JP" altLang="en-US" dirty="0" smtClean="0"/>
              <a:t>の可能性が</a:t>
            </a:r>
            <a:endParaRPr lang="en-US" altLang="ja-JP" dirty="0" smtClean="0"/>
          </a:p>
          <a:p>
            <a:r>
              <a:rPr lang="ja-JP" altLang="en-US" dirty="0" smtClean="0"/>
              <a:t>あります．</a:t>
            </a:r>
            <a:endParaRPr lang="en-US" altLang="ja-JP" dirty="0" smtClean="0"/>
          </a:p>
          <a:p>
            <a:r>
              <a:rPr lang="ja-JP" altLang="en-US" dirty="0" smtClean="0"/>
              <a:t>したがって，</a:t>
            </a:r>
            <a:r>
              <a:rPr lang="en-US" altLang="ja-JP" dirty="0" err="1" smtClean="0"/>
              <a:t>fnl</a:t>
            </a:r>
            <a:r>
              <a:rPr lang="ja-JP" altLang="en-US" dirty="0" smtClean="0"/>
              <a:t>によって標準インフレーションモデルと</a:t>
            </a:r>
            <a:r>
              <a:rPr lang="en-US" altLang="ja-JP" dirty="0" err="1" smtClean="0"/>
              <a:t>k</a:t>
            </a:r>
            <a:r>
              <a:rPr lang="en-US" altLang="ja-JP" dirty="0" smtClean="0"/>
              <a:t>-inflation</a:t>
            </a:r>
            <a:r>
              <a:rPr lang="ja-JP" altLang="en-US" dirty="0" smtClean="0"/>
              <a:t>モデルを区別することができる</a:t>
            </a:r>
            <a:r>
              <a:rPr lang="ja-JP" altLang="ja-JP" dirty="0" smtClean="0"/>
              <a:t>．</a:t>
            </a:r>
            <a:endParaRPr lang="en-US" altLang="ja-JP" dirty="0" smtClean="0"/>
          </a:p>
          <a:p>
            <a:r>
              <a:rPr lang="ja-JP" altLang="en-US" dirty="0" smtClean="0"/>
              <a:t>代表的な</a:t>
            </a:r>
            <a:r>
              <a:rPr lang="en-US" altLang="ja-JP" dirty="0" err="1" smtClean="0"/>
              <a:t>k-inf</a:t>
            </a:r>
            <a:r>
              <a:rPr lang="ja-JP" altLang="en-US" dirty="0" smtClean="0"/>
              <a:t>モデルは</a:t>
            </a:r>
            <a:r>
              <a:rPr lang="en-US" altLang="ja-JP" dirty="0" smtClean="0"/>
              <a:t>ghost condensate</a:t>
            </a:r>
            <a:r>
              <a:rPr lang="ja-JP" altLang="en-US" dirty="0" smtClean="0"/>
              <a:t>や</a:t>
            </a:r>
            <a:r>
              <a:rPr lang="en-US" altLang="ja-JP" dirty="0" smtClean="0"/>
              <a:t>DBI</a:t>
            </a:r>
          </a:p>
          <a:p>
            <a:endParaRPr lang="ja-JP" altLang="en-US" dirty="0"/>
          </a:p>
        </p:txBody>
      </p:sp>
      <p:sp>
        <p:nvSpPr>
          <p:cNvPr id="4" name="スライド番号プレースホルダ 3"/>
          <p:cNvSpPr>
            <a:spLocks noGrp="1"/>
          </p:cNvSpPr>
          <p:nvPr>
            <p:ph type="sldNum" sz="quarter" idx="10"/>
          </p:nvPr>
        </p:nvSpPr>
        <p:spPr/>
        <p:txBody>
          <a:bodyPr/>
          <a:lstStyle/>
          <a:p>
            <a:fld id="{CA077768-21C8-4125-A345-258E48D2EED0}"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baseline="0" dirty="0" smtClean="0">
                <a:solidFill>
                  <a:schemeClr val="tx1"/>
                </a:solidFill>
                <a:latin typeface="+mn-lt"/>
                <a:ea typeface="+mn-ea"/>
                <a:cs typeface="+mn-cs"/>
              </a:rPr>
              <a:t>Next I explain about the theoretical prediction of perturbations generated during inflation with this action.</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baseline="0" dirty="0" smtClean="0">
                <a:solidFill>
                  <a:schemeClr val="tx1"/>
                </a:solidFill>
                <a:latin typeface="+mn-lt"/>
                <a:ea typeface="+mn-ea"/>
                <a:cs typeface="+mn-cs"/>
              </a:rPr>
              <a:t>During inflation these three slow variation parameters are much smaller than 1.</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baseline="0" dirty="0" smtClean="0">
                <a:solidFill>
                  <a:schemeClr val="tx1"/>
                </a:solidFill>
                <a:latin typeface="+mn-lt"/>
                <a:ea typeface="+mn-ea"/>
                <a:cs typeface="+mn-cs"/>
              </a:rPr>
              <a:t>And the field propagation speed is expressed like this where this </a:t>
            </a:r>
            <a:r>
              <a:rPr kumimoji="1" lang="en-US" altLang="ja-JP" sz="1200" kern="1200" baseline="0" dirty="0" err="1" smtClean="0">
                <a:solidFill>
                  <a:schemeClr val="tx1"/>
                </a:solidFill>
                <a:latin typeface="+mn-lt"/>
                <a:ea typeface="+mn-ea"/>
                <a:cs typeface="+mn-cs"/>
              </a:rPr>
              <a:t>ρ</a:t>
            </a:r>
            <a:r>
              <a:rPr kumimoji="1" lang="en-US" altLang="ja-JP" sz="1200" kern="1200" baseline="0" dirty="0" smtClean="0">
                <a:solidFill>
                  <a:schemeClr val="tx1"/>
                </a:solidFill>
                <a:latin typeface="+mn-lt"/>
                <a:ea typeface="+mn-ea"/>
                <a:cs typeface="+mn-cs"/>
              </a:rPr>
              <a:t> is an energy density.</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baseline="0" dirty="0" smtClean="0">
                <a:solidFill>
                  <a:schemeClr val="tx1"/>
                </a:solidFill>
                <a:latin typeface="+mn-lt"/>
                <a:ea typeface="+mn-ea"/>
                <a:cs typeface="+mn-cs"/>
              </a:rPr>
              <a:t>For the primordial perturbations, three inflationary observables are calculated as the following.</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baseline="0" dirty="0" smtClean="0">
                <a:solidFill>
                  <a:schemeClr val="tx1"/>
                </a:solidFill>
                <a:latin typeface="+mn-lt"/>
                <a:ea typeface="+mn-ea"/>
                <a:cs typeface="+mn-cs"/>
              </a:rPr>
              <a:t>First is the </a:t>
            </a:r>
            <a:r>
              <a:rPr lang="en-US" altLang="ja-JP" sz="1200" kern="1200" baseline="0" dirty="0" smtClean="0">
                <a:solidFill>
                  <a:schemeClr val="tx1"/>
                </a:solidFill>
                <a:latin typeface="+mn-lt"/>
                <a:ea typeface="+mn-ea"/>
                <a:cs typeface="+mn-cs"/>
              </a:rPr>
              <a:t>scalar spectral index, a</a:t>
            </a:r>
            <a:r>
              <a:rPr lang="en-US" altLang="ja-JP" sz="1200" kern="1200" dirty="0" smtClean="0">
                <a:solidFill>
                  <a:schemeClr val="tx1"/>
                </a:solidFill>
                <a:latin typeface="+mn-lt"/>
                <a:ea typeface="+mn-ea"/>
                <a:cs typeface="+mn-cs"/>
              </a:rPr>
              <a:t>s I mentioned earlier, </a:t>
            </a:r>
            <a:r>
              <a:rPr lang="en-US" altLang="ja-JP" sz="1200" kern="1200" baseline="0" dirty="0" smtClean="0">
                <a:solidFill>
                  <a:schemeClr val="tx1"/>
                </a:solidFill>
                <a:latin typeface="+mn-lt"/>
                <a:ea typeface="+mn-ea"/>
                <a:cs typeface="+mn-cs"/>
              </a:rPr>
              <a:t>that represents the scale invariance of scalar power spectrum.</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kern="1200" baseline="0" dirty="0" smtClean="0">
                <a:solidFill>
                  <a:schemeClr val="tx1"/>
                </a:solidFill>
                <a:latin typeface="+mn-lt"/>
                <a:ea typeface="+mn-ea"/>
                <a:cs typeface="+mn-cs"/>
              </a:rPr>
              <a:t>This predicts almost scale invariant perturbations.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kern="1200" baseline="0" dirty="0" smtClean="0">
                <a:solidFill>
                  <a:schemeClr val="tx1"/>
                </a:solidFill>
                <a:latin typeface="+mn-lt"/>
                <a:ea typeface="+mn-ea"/>
                <a:cs typeface="+mn-cs"/>
              </a:rPr>
              <a:t>The second is a tensor to scalar ratio that can be written in terms of slow variation parameter and the field propagation speed cs.</a:t>
            </a:r>
          </a:p>
          <a:p>
            <a:r>
              <a:rPr lang="en-US" altLang="ja-JP" sz="1200" kern="1200" baseline="0" dirty="0" smtClean="0">
                <a:solidFill>
                  <a:schemeClr val="tx1"/>
                </a:solidFill>
                <a:latin typeface="+mn-lt"/>
                <a:ea typeface="+mn-ea"/>
                <a:cs typeface="+mn-cs"/>
              </a:rPr>
              <a:t>These two observables are not so depend on the models.</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The</a:t>
            </a:r>
            <a:r>
              <a:rPr kumimoji="1" lang="en-US" altLang="ja-JP" baseline="0" dirty="0" smtClean="0"/>
              <a:t> third is a non-</a:t>
            </a:r>
            <a:r>
              <a:rPr kumimoji="1" lang="en-US" altLang="ja-JP" baseline="0" dirty="0" err="1" smtClean="0"/>
              <a:t>Gaussianity</a:t>
            </a:r>
            <a:r>
              <a:rPr kumimoji="1" lang="en-US" altLang="ja-JP" baseline="0" dirty="0" smtClean="0"/>
              <a:t> parameter. It is derived from </a:t>
            </a:r>
            <a:r>
              <a:rPr kumimoji="1" lang="en-US" altLang="ja-JP" baseline="0" dirty="0" err="1" smtClean="0"/>
              <a:t>bispectrum</a:t>
            </a:r>
            <a:r>
              <a:rPr kumimoji="1" lang="en-US" altLang="ja-JP" baseline="0" dirty="0" smtClean="0"/>
              <a:t> of perturbations and represent the deviation from Gaussian distribution.</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kern="1200" dirty="0" smtClean="0">
                <a:solidFill>
                  <a:schemeClr val="tx1"/>
                </a:solidFill>
                <a:latin typeface="+mn-lt"/>
                <a:ea typeface="+mn-ea"/>
                <a:cs typeface="+mn-cs"/>
              </a:rPr>
              <a:t>As I told you, </a:t>
            </a:r>
            <a:r>
              <a:rPr kumimoji="1" lang="en-US" altLang="ja-JP" sz="1200" kern="1200" baseline="0" dirty="0" smtClean="0">
                <a:solidFill>
                  <a:schemeClr val="tx1"/>
                </a:solidFill>
                <a:latin typeface="+mn-lt"/>
                <a:ea typeface="+mn-ea"/>
                <a:cs typeface="+mn-cs"/>
              </a:rPr>
              <a:t>t</a:t>
            </a:r>
            <a:r>
              <a:rPr kumimoji="1" lang="en-US" altLang="ja-JP" baseline="0" dirty="0" smtClean="0"/>
              <a:t>his parameter depends on models especially the value of </a:t>
            </a:r>
            <a:r>
              <a:rPr kumimoji="1" lang="en-US" altLang="ja-JP" baseline="0" dirty="0" err="1" smtClean="0"/>
              <a:t>cs</a:t>
            </a:r>
            <a:r>
              <a:rPr kumimoji="0" lang="en-US" altLang="ja-JP" sz="1200" kern="1200" baseline="0" dirty="0" smtClean="0">
                <a:solidFill>
                  <a:schemeClr val="tx1"/>
                </a:solidFill>
                <a:latin typeface="+mn-lt"/>
                <a:ea typeface="+mn-ea"/>
                <a:cs typeface="+mn-cs"/>
              </a:rPr>
              <a:t>, so </a:t>
            </a:r>
            <a:r>
              <a:rPr kumimoji="1" lang="en-US" altLang="ja-JP" baseline="0" dirty="0" smtClean="0"/>
              <a:t>the Non-</a:t>
            </a:r>
            <a:r>
              <a:rPr kumimoji="1" lang="en-US" altLang="ja-JP" baseline="0" dirty="0" err="1" smtClean="0"/>
              <a:t>Gaussianity</a:t>
            </a:r>
            <a:r>
              <a:rPr kumimoji="1" lang="en-US" altLang="ja-JP" baseline="0" dirty="0" smtClean="0"/>
              <a:t> parameter is useful to discriminate many models.</a:t>
            </a:r>
          </a:p>
          <a:p>
            <a:r>
              <a:rPr kumimoji="1" lang="en-US" altLang="ja-JP" baseline="0" dirty="0" smtClean="0"/>
              <a:t>In addition </a:t>
            </a:r>
            <a:r>
              <a:rPr kumimoji="1" lang="en-US" altLang="ja-JP" baseline="0" dirty="0" err="1" smtClean="0"/>
              <a:t>f_nl</a:t>
            </a:r>
            <a:r>
              <a:rPr kumimoji="1" lang="en-US" altLang="ja-JP" baseline="0" dirty="0" smtClean="0"/>
              <a:t> </a:t>
            </a:r>
            <a:r>
              <a:rPr lang="en-US" altLang="ja-JP" sz="1200" kern="1200" baseline="0" dirty="0" smtClean="0">
                <a:solidFill>
                  <a:schemeClr val="tx1"/>
                </a:solidFill>
                <a:latin typeface="+mn-lt"/>
                <a:ea typeface="+mn-ea"/>
                <a:cs typeface="+mn-cs"/>
              </a:rPr>
              <a:t>may be constrained by about one order of magnitude better than the current observations </a:t>
            </a:r>
            <a:r>
              <a:rPr kumimoji="0" lang="en-US" altLang="ja-JP" sz="1200" kern="1200" baseline="0" dirty="0" smtClean="0">
                <a:solidFill>
                  <a:schemeClr val="tx1"/>
                </a:solidFill>
                <a:latin typeface="+mn-lt"/>
                <a:ea typeface="+mn-ea"/>
                <a:cs typeface="+mn-cs"/>
              </a:rPr>
              <a:t>i</a:t>
            </a:r>
            <a:r>
              <a:rPr lang="en-US" altLang="ja-JP" sz="1200" kern="1200" baseline="0" dirty="0" smtClean="0">
                <a:solidFill>
                  <a:schemeClr val="tx1"/>
                </a:solidFill>
                <a:latin typeface="+mn-lt"/>
                <a:ea typeface="+mn-ea"/>
                <a:cs typeface="+mn-cs"/>
              </a:rPr>
              <a:t>n the next few years by Planck satellite.</a:t>
            </a:r>
            <a:endParaRPr lang="en-US" altLang="ja-JP"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baseline="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baseline="0" dirty="0" smtClean="0">
                <a:solidFill>
                  <a:schemeClr val="tx1"/>
                </a:solidFill>
                <a:latin typeface="+mn-lt"/>
                <a:ea typeface="+mn-ea"/>
                <a:cs typeface="+mn-cs"/>
              </a:rPr>
              <a:t>For the primordial perturbation, </a:t>
            </a:r>
            <a:r>
              <a:rPr kumimoji="1" lang="en-US" altLang="ja-JP" dirty="0" smtClean="0"/>
              <a:t>there are some inflationary observables </a:t>
            </a:r>
            <a:r>
              <a:rPr lang="en-US" altLang="ja-JP" sz="1200" kern="1200" baseline="0" dirty="0" smtClean="0">
                <a:solidFill>
                  <a:schemeClr val="tx1"/>
                </a:solidFill>
                <a:latin typeface="+mn-lt"/>
                <a:ea typeface="+mn-ea"/>
                <a:cs typeface="+mn-cs"/>
              </a:rPr>
              <a:t>to discriminate between many inflation models.</a:t>
            </a:r>
          </a:p>
          <a:p>
            <a:r>
              <a:rPr lang="en-US" altLang="ja-JP" sz="1200" kern="1200" baseline="0" dirty="0" smtClean="0">
                <a:solidFill>
                  <a:schemeClr val="tx1"/>
                </a:solidFill>
                <a:latin typeface="+mn-lt"/>
                <a:ea typeface="+mn-ea"/>
                <a:cs typeface="+mn-cs"/>
              </a:rPr>
              <a:t>One is a scalar spectral index that represents the scale invariance of scalar power spectrum.</a:t>
            </a:r>
          </a:p>
          <a:p>
            <a:r>
              <a:rPr lang="en-US" altLang="ja-JP" sz="1200" kern="1200" baseline="0" dirty="0" smtClean="0">
                <a:solidFill>
                  <a:schemeClr val="tx1"/>
                </a:solidFill>
                <a:latin typeface="+mn-lt"/>
                <a:ea typeface="+mn-ea"/>
                <a:cs typeface="+mn-cs"/>
              </a:rPr>
              <a:t>These parameters, </a:t>
            </a:r>
            <a:r>
              <a:rPr lang="en-US" altLang="ja-JP" sz="1200" kern="1200" baseline="0" dirty="0" err="1" smtClean="0">
                <a:solidFill>
                  <a:schemeClr val="tx1"/>
                </a:solidFill>
                <a:latin typeface="+mn-lt"/>
                <a:ea typeface="+mn-ea"/>
                <a:cs typeface="+mn-cs"/>
              </a:rPr>
              <a:t>ε,η</a:t>
            </a:r>
            <a:r>
              <a:rPr lang="en-US" altLang="ja-JP" sz="1200" kern="1200" baseline="0" dirty="0" smtClean="0">
                <a:solidFill>
                  <a:schemeClr val="tx1"/>
                </a:solidFill>
                <a:latin typeface="+mn-lt"/>
                <a:ea typeface="+mn-ea"/>
                <a:cs typeface="+mn-cs"/>
              </a:rPr>
              <a:t>, and </a:t>
            </a:r>
            <a:r>
              <a:rPr lang="en-US" altLang="ja-JP" sz="1200" kern="1200" baseline="0" dirty="0" err="1" smtClean="0">
                <a:solidFill>
                  <a:schemeClr val="tx1"/>
                </a:solidFill>
                <a:latin typeface="+mn-lt"/>
                <a:ea typeface="+mn-ea"/>
                <a:cs typeface="+mn-cs"/>
              </a:rPr>
              <a:t>s</a:t>
            </a:r>
            <a:r>
              <a:rPr lang="en-US" altLang="ja-JP" sz="1200" kern="1200" baseline="0" dirty="0" smtClean="0">
                <a:solidFill>
                  <a:schemeClr val="tx1"/>
                </a:solidFill>
                <a:latin typeface="+mn-lt"/>
                <a:ea typeface="+mn-ea"/>
                <a:cs typeface="+mn-cs"/>
              </a:rPr>
              <a:t>, are so-called slow variation parameters as the following. During inflation they are much smaller than 1, </a:t>
            </a:r>
          </a:p>
          <a:p>
            <a:r>
              <a:rPr lang="en-US" altLang="ja-JP" sz="1200" kern="1200" baseline="0" dirty="0" smtClean="0">
                <a:solidFill>
                  <a:schemeClr val="tx1"/>
                </a:solidFill>
                <a:latin typeface="+mn-lt"/>
                <a:ea typeface="+mn-ea"/>
                <a:cs typeface="+mn-cs"/>
              </a:rPr>
              <a:t>so this predicts almost scale invariant perturbations. It’s consistent with the current observation written in blue.</a:t>
            </a:r>
          </a:p>
          <a:p>
            <a:r>
              <a:rPr lang="en-US" altLang="ja-JP" sz="1200" kern="1200" baseline="0" dirty="0" smtClean="0">
                <a:solidFill>
                  <a:schemeClr val="tx1"/>
                </a:solidFill>
                <a:latin typeface="+mn-lt"/>
                <a:ea typeface="+mn-ea"/>
                <a:cs typeface="+mn-cs"/>
              </a:rPr>
              <a:t>The second is a tensor to scalar ratio that can be written in terms of slow variation parameter and the field propagation speed cs.</a:t>
            </a:r>
          </a:p>
          <a:p>
            <a:r>
              <a:rPr lang="en-US" altLang="ja-JP" sz="1200" kern="1200" baseline="0" dirty="0" err="1" smtClean="0">
                <a:solidFill>
                  <a:schemeClr val="tx1"/>
                </a:solidFill>
                <a:latin typeface="+mn-lt"/>
                <a:ea typeface="+mn-ea"/>
                <a:cs typeface="+mn-cs"/>
              </a:rPr>
              <a:t>cs</a:t>
            </a:r>
            <a:r>
              <a:rPr lang="en-US" altLang="ja-JP" sz="1200" kern="1200" baseline="0" dirty="0" smtClean="0">
                <a:solidFill>
                  <a:schemeClr val="tx1"/>
                </a:solidFill>
                <a:latin typeface="+mn-lt"/>
                <a:ea typeface="+mn-ea"/>
                <a:cs typeface="+mn-cs"/>
              </a:rPr>
              <a:t> is defined as follows. This value is the current observational constraint.</a:t>
            </a:r>
          </a:p>
          <a:p>
            <a:r>
              <a:rPr lang="en-US" altLang="ja-JP" sz="1200" kern="1200" baseline="0" dirty="0" smtClean="0">
                <a:solidFill>
                  <a:schemeClr val="tx1"/>
                </a:solidFill>
                <a:latin typeface="+mn-lt"/>
                <a:ea typeface="+mn-ea"/>
                <a:cs typeface="+mn-cs"/>
              </a:rPr>
              <a:t>These two observables are not so depend on the models.</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The</a:t>
            </a:r>
            <a:r>
              <a:rPr kumimoji="1" lang="en-US" altLang="ja-JP" baseline="0" dirty="0" smtClean="0"/>
              <a:t> third is a non-Gaussianity parameter. It is derived from </a:t>
            </a:r>
            <a:r>
              <a:rPr kumimoji="1" lang="en-US" altLang="ja-JP" baseline="0" dirty="0" err="1" smtClean="0"/>
              <a:t>bispectrum</a:t>
            </a:r>
            <a:r>
              <a:rPr kumimoji="1" lang="en-US" altLang="ja-JP" baseline="0" dirty="0" smtClean="0"/>
              <a:t> of perturbations and represent the deviation from Gaussian distribution.</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baseline="0" dirty="0" smtClean="0"/>
              <a:t>This parameter depends on models especially the value of </a:t>
            </a:r>
            <a:r>
              <a:rPr kumimoji="1" lang="en-US" altLang="ja-JP" baseline="0" dirty="0" err="1" smtClean="0"/>
              <a:t>cs</a:t>
            </a:r>
            <a:r>
              <a:rPr kumimoji="1" lang="en-US" altLang="ja-JP" baseline="0" dirty="0" smtClean="0"/>
              <a:t>, for example for the standard slow roll inflation </a:t>
            </a:r>
            <a:r>
              <a:rPr kumimoji="1" lang="en-US" altLang="ja-JP" baseline="0" dirty="0" err="1" smtClean="0"/>
              <a:t>cs</a:t>
            </a:r>
            <a:r>
              <a:rPr kumimoji="1" lang="en-US" altLang="ja-JP" baseline="0" dirty="0" smtClean="0"/>
              <a:t>=1 then </a:t>
            </a:r>
            <a:r>
              <a:rPr kumimoji="1" lang="en-US" altLang="ja-JP" baseline="0" dirty="0" err="1" smtClean="0"/>
              <a:t>f_nl</a:t>
            </a:r>
            <a:r>
              <a:rPr kumimoji="1" lang="en-US" altLang="ja-JP" baseline="0" dirty="0" smtClean="0"/>
              <a:t> is the order of slow roll. </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baseline="0" dirty="0" smtClean="0"/>
              <a:t>But for the models have small vale of </a:t>
            </a:r>
            <a:r>
              <a:rPr kumimoji="1" lang="en-US" altLang="ja-JP" baseline="0" dirty="0" err="1" smtClean="0"/>
              <a:t>cs</a:t>
            </a:r>
            <a:r>
              <a:rPr kumimoji="1" lang="en-US" altLang="ja-JP" baseline="0" dirty="0" smtClean="0"/>
              <a:t>, </a:t>
            </a:r>
            <a:r>
              <a:rPr kumimoji="1" lang="en-US" altLang="ja-JP" baseline="0" dirty="0" err="1" smtClean="0"/>
              <a:t>f_nl</a:t>
            </a:r>
            <a:r>
              <a:rPr kumimoji="1" lang="en-US" altLang="ja-JP" baseline="0" dirty="0" smtClean="0"/>
              <a:t> becomes larger than 1.</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baseline="0" dirty="0" smtClean="0"/>
              <a:t>Therefore the Non-Gaussianity parameter is useful to discriminate many models.</a:t>
            </a:r>
          </a:p>
          <a:p>
            <a:r>
              <a:rPr kumimoji="1" lang="en-US" altLang="ja-JP" baseline="0" dirty="0" smtClean="0"/>
              <a:t>In addition </a:t>
            </a:r>
            <a:r>
              <a:rPr kumimoji="1" lang="en-US" altLang="ja-JP" baseline="0" dirty="0" err="1" smtClean="0"/>
              <a:t>f_nl</a:t>
            </a:r>
            <a:r>
              <a:rPr kumimoji="1" lang="en-US" altLang="ja-JP" baseline="0" dirty="0" smtClean="0"/>
              <a:t> </a:t>
            </a:r>
            <a:r>
              <a:rPr lang="en-US" altLang="ja-JP" sz="1200" kern="1200" baseline="0" dirty="0" smtClean="0">
                <a:solidFill>
                  <a:schemeClr val="tx1"/>
                </a:solidFill>
                <a:latin typeface="+mn-lt"/>
                <a:ea typeface="+mn-ea"/>
                <a:cs typeface="+mn-cs"/>
              </a:rPr>
              <a:t>may be constrained by about one order of magnitude better than the current observations </a:t>
            </a:r>
            <a:r>
              <a:rPr kumimoji="0" lang="en-US" altLang="ja-JP" sz="1200" kern="1200" baseline="0" dirty="0" smtClean="0">
                <a:solidFill>
                  <a:schemeClr val="tx1"/>
                </a:solidFill>
                <a:latin typeface="+mn-lt"/>
                <a:ea typeface="+mn-ea"/>
                <a:cs typeface="+mn-cs"/>
              </a:rPr>
              <a:t>i</a:t>
            </a:r>
            <a:r>
              <a:rPr lang="en-US" altLang="ja-JP" sz="1200" kern="1200" baseline="0" dirty="0" smtClean="0">
                <a:solidFill>
                  <a:schemeClr val="tx1"/>
                </a:solidFill>
                <a:latin typeface="+mn-lt"/>
                <a:ea typeface="+mn-ea"/>
                <a:cs typeface="+mn-cs"/>
              </a:rPr>
              <a:t>n the next few years by Planck satellite.</a:t>
            </a:r>
          </a:p>
          <a:p>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次に，インフレーション中に生成されるゆらぎの理論予測について説明します．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インフレーションが起こる時，以下のように定義されるスローバリエーションパラメータは十分小さな値をとります．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また，場の伝播速度が次のように表されます．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様々なインフレーションモデルを区別する指標として，原始密度ゆらぎに関するいくつかの観測パラメータがあるので，まずはそれらについて説明します．</a:t>
            </a:r>
            <a:endParaRPr kumimoji="1" lang="en-US" altLang="ja-JP" dirty="0" smtClean="0"/>
          </a:p>
          <a:p>
            <a:r>
              <a:rPr lang="ja-JP" altLang="en-US" dirty="0" smtClean="0"/>
              <a:t>インフレーションを起こす有力な起源として，素粒子物理に動機づけられたスカラー場</a:t>
            </a:r>
            <a:r>
              <a:rPr lang="en-US" altLang="ja-JP" dirty="0" err="1" smtClean="0"/>
              <a:t>φ</a:t>
            </a:r>
            <a:r>
              <a:rPr lang="ja-JP" altLang="en-US" dirty="0" smtClean="0"/>
              <a:t>が考えられるので，</a:t>
            </a:r>
            <a:endParaRPr lang="en-US" altLang="ja-JP" dirty="0" smtClean="0"/>
          </a:p>
          <a:p>
            <a:r>
              <a:rPr lang="ja-JP" altLang="en-US" dirty="0" smtClean="0"/>
              <a:t>スカラー場</a:t>
            </a:r>
            <a:r>
              <a:rPr lang="en-US" altLang="ja-JP" dirty="0" err="1" smtClean="0"/>
              <a:t>φ</a:t>
            </a:r>
            <a:r>
              <a:rPr lang="ja-JP" altLang="en-US" dirty="0" smtClean="0"/>
              <a:t>とその運動項</a:t>
            </a:r>
            <a:r>
              <a:rPr lang="en-US" altLang="ja-JP" dirty="0" smtClean="0"/>
              <a:t>X</a:t>
            </a:r>
            <a:r>
              <a:rPr lang="ja-JP" altLang="en-US" dirty="0" smtClean="0"/>
              <a:t>の一般的な形で表されるラグランジアンを用いたこのような</a:t>
            </a:r>
            <a:r>
              <a:rPr lang="en-US" altLang="ja-JP" dirty="0" smtClean="0"/>
              <a:t>Action</a:t>
            </a:r>
            <a:r>
              <a:rPr lang="ja-JP" altLang="en-US" dirty="0" smtClean="0"/>
              <a:t>から出発します．</a:t>
            </a:r>
            <a:endParaRPr lang="en-US" altLang="ja-JP" dirty="0" smtClean="0"/>
          </a:p>
          <a:p>
            <a:r>
              <a:rPr lang="ja-JP" altLang="en-US" dirty="0" smtClean="0"/>
              <a:t>ここから導かれる摂動アインシュタイン方程式には，スカラー，ベクトル，テンソルのゆらぎが含まれますが，スカラーゆらぎについて</a:t>
            </a:r>
            <a:endParaRPr lang="en-US" altLang="ja-JP" dirty="0" smtClean="0"/>
          </a:p>
          <a:p>
            <a:r>
              <a:rPr kumimoji="1" lang="ja-JP" altLang="en-US" dirty="0" smtClean="0"/>
              <a:t>パワースペクトルのスケール依存性を表すのがこの</a:t>
            </a:r>
            <a:r>
              <a:rPr kumimoji="1" lang="en-US" altLang="ja-JP" dirty="0" err="1" smtClean="0"/>
              <a:t>n_R</a:t>
            </a:r>
            <a:r>
              <a:rPr kumimoji="1" lang="ja-JP" altLang="en-US" dirty="0" smtClean="0"/>
              <a:t>で，スカラースペクトル指数といいます．</a:t>
            </a:r>
            <a:endParaRPr kumimoji="1" lang="en-US" altLang="ja-JP" dirty="0" smtClean="0"/>
          </a:p>
          <a:p>
            <a:r>
              <a:rPr kumimoji="1" lang="ja-JP" altLang="en-US" dirty="0" smtClean="0"/>
              <a:t>理論的には，スローバリエーションパラメータを用いてこのように計算でき，スローバロエーションパラメータはインフレーション中十分小さな値となるので，</a:t>
            </a:r>
            <a:endParaRPr kumimoji="1" lang="en-US" altLang="ja-JP" dirty="0" smtClean="0"/>
          </a:p>
          <a:p>
            <a:r>
              <a:rPr kumimoji="1" lang="ja-JP" altLang="en-US" dirty="0" smtClean="0"/>
              <a:t>ほぼ１で，観測的には現在</a:t>
            </a:r>
            <a:r>
              <a:rPr kumimoji="1" lang="en-US" altLang="ja-JP" dirty="0" smtClean="0"/>
              <a:t>WMAP7year</a:t>
            </a:r>
            <a:r>
              <a:rPr kumimoji="1" lang="ja-JP" altLang="en-US" dirty="0" smtClean="0"/>
              <a:t>のデータでこのように得られており，</a:t>
            </a:r>
          </a:p>
          <a:p>
            <a:r>
              <a:rPr kumimoji="1" lang="ja-JP" altLang="en-US" dirty="0" smtClean="0"/>
              <a:t>理論的にも観測的にもほぼスケール不変のゆらぎで一致しています．</a:t>
            </a:r>
          </a:p>
          <a:p>
            <a:r>
              <a:rPr kumimoji="1" lang="ja-JP" altLang="en-US" dirty="0" smtClean="0"/>
              <a:t>モデルによって異なるのはこのスローバリエーションパラメータだけなので，</a:t>
            </a:r>
          </a:p>
          <a:p>
            <a:r>
              <a:rPr kumimoji="1" lang="ja-JP" altLang="en-US" dirty="0" smtClean="0"/>
              <a:t>これはほぼモデルに依らない一般的な性質といえます．</a:t>
            </a:r>
          </a:p>
          <a:p>
            <a:r>
              <a:rPr kumimoji="1" lang="ja-JP" altLang="en-US" dirty="0" smtClean="0"/>
              <a:t>なので，様々な理論模型を区別するのに他のパラメータが必要で，</a:t>
            </a:r>
          </a:p>
          <a:p>
            <a:r>
              <a:rPr kumimoji="1" lang="ja-JP" altLang="en-US" dirty="0" smtClean="0"/>
              <a:t>摂動アインシュタイン方程式に含まれる，重力波に対応するゆらぎのテンソルモードを用いて，</a:t>
            </a:r>
            <a:endParaRPr kumimoji="1" lang="en-US" altLang="ja-JP" dirty="0" smtClean="0"/>
          </a:p>
          <a:p>
            <a:r>
              <a:rPr lang="ja-JP" altLang="en-US" dirty="0" smtClean="0"/>
              <a:t>，スカラーゆらぎとテンソルゆらぎのパワースペクトルの比をとったパラメータ</a:t>
            </a:r>
            <a:r>
              <a:rPr lang="en-US" altLang="ja-JP" dirty="0" err="1" smtClean="0"/>
              <a:t>r</a:t>
            </a:r>
            <a:r>
              <a:rPr lang="ja-JP" altLang="en-US" dirty="0" smtClean="0"/>
              <a:t>があり，</a:t>
            </a:r>
            <a:endParaRPr lang="en-US" altLang="ja-JP" dirty="0" smtClean="0"/>
          </a:p>
          <a:p>
            <a:r>
              <a:rPr lang="ja-JP" altLang="en-US" dirty="0" smtClean="0"/>
              <a:t>理論的には１より十分小さい値になります．</a:t>
            </a:r>
            <a:endParaRPr lang="en-US" altLang="ja-JP" dirty="0" smtClean="0"/>
          </a:p>
          <a:p>
            <a:r>
              <a:rPr lang="ja-JP" altLang="en-US" dirty="0" smtClean="0"/>
              <a:t>観測的には，重力波は見つかっていないので主にスカラーゆらぎの観測からくる制限が現在このようになっており，このパラメータについても，</a:t>
            </a:r>
            <a:endParaRPr lang="en-US" altLang="ja-JP" dirty="0" smtClean="0"/>
          </a:p>
          <a:p>
            <a:r>
              <a:rPr lang="ja-JP" altLang="en-US" dirty="0" smtClean="0"/>
              <a:t>理論と観測が一致しています．</a:t>
            </a:r>
            <a:endParaRPr lang="en-US" altLang="ja-JP" dirty="0" smtClean="0"/>
          </a:p>
          <a:p>
            <a:r>
              <a:rPr lang="ja-JP" altLang="en-US" dirty="0" smtClean="0"/>
              <a:t>また，これもモデルに依らない一般的な性質のため，理論模型を区別するためのさらに別のパラメータが考えられており，それが最近注目されている</a:t>
            </a:r>
            <a:endParaRPr lang="en-US" altLang="ja-JP" dirty="0" smtClean="0"/>
          </a:p>
          <a:p>
            <a:r>
              <a:rPr lang="ja-JP" altLang="en-US" dirty="0" smtClean="0"/>
              <a:t>非ガウス性を示すパラメータです．</a:t>
            </a:r>
            <a:endParaRPr lang="en-US" altLang="ja-JP" dirty="0" smtClean="0"/>
          </a:p>
          <a:p>
            <a:r>
              <a:rPr lang="ja-JP" altLang="en-US" dirty="0" smtClean="0"/>
              <a:t>このパラメータは、ゆらぎの三点相関関数のフーリエ変換からこのように定義されるバイスペクトルに含まれるパラメータ</a:t>
            </a:r>
            <a:r>
              <a:rPr lang="en-US" altLang="ja-JP" dirty="0" err="1" smtClean="0"/>
              <a:t>f_nl</a:t>
            </a:r>
            <a:r>
              <a:rPr lang="ja-JP" altLang="en-US" dirty="0" smtClean="0"/>
              <a:t>で，</a:t>
            </a:r>
            <a:endParaRPr lang="en-US" altLang="ja-JP" dirty="0" smtClean="0"/>
          </a:p>
          <a:p>
            <a:r>
              <a:rPr lang="ja-JP" altLang="en-US" dirty="0" smtClean="0"/>
              <a:t>ゆらぎのガウス分布からのズレを表します．</a:t>
            </a:r>
            <a:endParaRPr lang="en-US" altLang="ja-JP" dirty="0" smtClean="0"/>
          </a:p>
          <a:p>
            <a:r>
              <a:rPr lang="en-US" altLang="ja-JP" dirty="0" err="1" smtClean="0"/>
              <a:t>f_nl</a:t>
            </a:r>
            <a:r>
              <a:rPr lang="ja-JP" altLang="en-US" dirty="0" smtClean="0"/>
              <a:t>がゼロの時，完全にガウス分布のゆらぎとなります．</a:t>
            </a:r>
            <a:endParaRPr lang="en-US" altLang="ja-JP" dirty="0" smtClean="0"/>
          </a:p>
          <a:p>
            <a:r>
              <a:rPr lang="ja-JP" altLang="en-US" dirty="0" smtClean="0"/>
              <a:t>このパラメータの現在の観測の制限はこのようになっており，理論的には，</a:t>
            </a:r>
            <a:endParaRPr lang="en-US" altLang="ja-JP" dirty="0" smtClean="0"/>
          </a:p>
          <a:p>
            <a:r>
              <a:rPr lang="ja-JP" altLang="en-US" dirty="0" smtClean="0"/>
              <a:t>場のポテンシャル項でインフレーションが起こるタイプのモデルでは非ガウス性が十分小さな値になるのに対し，</a:t>
            </a:r>
            <a:endParaRPr lang="en-US" altLang="ja-JP" dirty="0" smtClean="0"/>
          </a:p>
          <a:p>
            <a:r>
              <a:rPr lang="ja-JP" altLang="en-US" dirty="0" smtClean="0"/>
              <a:t>場の運動エネルギー項でインフレーションが起こるタイプのモデルでは非ガウス性が</a:t>
            </a:r>
            <a:r>
              <a:rPr lang="en-US" altLang="ja-JP" dirty="0" smtClean="0"/>
              <a:t>1</a:t>
            </a:r>
            <a:r>
              <a:rPr lang="ja-JP" altLang="en-US" dirty="0" smtClean="0"/>
              <a:t>より十分大きな値になる可能性があります．</a:t>
            </a:r>
            <a:endParaRPr lang="en-US" altLang="ja-JP" dirty="0" smtClean="0"/>
          </a:p>
          <a:p>
            <a:r>
              <a:rPr lang="ja-JP" altLang="en-US" dirty="0" smtClean="0"/>
              <a:t>このように，非ガウス性はモデルによって異なるため，様々なインフレーションモデルを区別をすることができます．</a:t>
            </a:r>
            <a:endParaRPr lang="en-US" altLang="ja-JP" dirty="0" smtClean="0"/>
          </a:p>
          <a:p>
            <a:endParaRPr kumimoji="1" lang="en-US" altLang="ja-JP" dirty="0" smtClean="0"/>
          </a:p>
          <a:p>
            <a:endParaRPr kumimoji="1" lang="en-US" altLang="ja-JP" dirty="0" smtClean="0"/>
          </a:p>
          <a:p>
            <a:endParaRPr lang="ja-JP" altLang="en-US" dirty="0"/>
          </a:p>
        </p:txBody>
      </p:sp>
      <p:sp>
        <p:nvSpPr>
          <p:cNvPr id="4" name="スライド番号プレースホルダ 3"/>
          <p:cNvSpPr>
            <a:spLocks noGrp="1"/>
          </p:cNvSpPr>
          <p:nvPr>
            <p:ph type="sldNum" sz="quarter" idx="10"/>
          </p:nvPr>
        </p:nvSpPr>
        <p:spPr/>
        <p:txBody>
          <a:bodyPr/>
          <a:lstStyle/>
          <a:p>
            <a:fld id="{CA077768-21C8-4125-A345-258E48D2EED0}"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i="0" dirty="0" smtClean="0"/>
              <a:t>Now we specific the inflation model.</a:t>
            </a:r>
            <a:endParaRPr lang="en-US" altLang="ja-JP"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i="0" dirty="0" smtClean="0"/>
              <a:t>we considered the general multi-filed models leading to assisted inflation</a:t>
            </a:r>
            <a:r>
              <a:rPr lang="en-US" altLang="ja-JP" i="0" baseline="0" dirty="0" smtClean="0"/>
              <a:t> which is described by the following </a:t>
            </a:r>
            <a:r>
              <a:rPr lang="en-US" altLang="ja-JP" i="0" baseline="0" dirty="0" err="1" smtClean="0"/>
              <a:t>Lagrangian</a:t>
            </a:r>
            <a:r>
              <a:rPr lang="en-US" altLang="ja-JP" i="0" baseline="0" dirty="0" smtClean="0"/>
              <a:t> proposed by them</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i="0" kern="1200" baseline="0" dirty="0" smtClean="0">
                <a:solidFill>
                  <a:schemeClr val="tx1"/>
                </a:solidFill>
                <a:latin typeface="+mn-lt"/>
                <a:ea typeface="+mn-ea"/>
                <a:cs typeface="+mn-cs"/>
              </a:rPr>
              <a:t>from the condition of cosmological scaling solution</a:t>
            </a:r>
            <a:r>
              <a:rPr lang="en-US" altLang="ja-JP" i="0" baseline="0" dirty="0" smtClean="0"/>
              <a:t>, where</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i="0" baseline="0" dirty="0" err="1" smtClean="0"/>
              <a:t>g</a:t>
            </a:r>
            <a:r>
              <a:rPr lang="en-US" altLang="ja-JP" i="0" baseline="0" dirty="0" smtClean="0"/>
              <a:t> is an </a:t>
            </a:r>
            <a:r>
              <a:rPr lang="en-US" altLang="ja-JP" sz="1200" i="0" kern="1200" baseline="0" dirty="0" smtClean="0">
                <a:solidFill>
                  <a:schemeClr val="tx1"/>
                </a:solidFill>
                <a:latin typeface="+mn-lt"/>
                <a:ea typeface="+mn-ea"/>
                <a:cs typeface="+mn-cs"/>
              </a:rPr>
              <a:t>arbitrary function with respect to Yi. Variable Y is defined like this.</a:t>
            </a:r>
            <a:endParaRPr lang="en-US" altLang="ja-JP" i="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i="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i="0" kern="1200" baseline="0" dirty="0" smtClean="0">
                <a:solidFill>
                  <a:schemeClr val="tx1"/>
                </a:solidFill>
                <a:latin typeface="+mn-lt"/>
                <a:ea typeface="+mn-ea"/>
                <a:cs typeface="+mn-cs"/>
              </a:rPr>
              <a:t>Assisted inflation was first proposed by these people for the canonical fields with an </a:t>
            </a:r>
            <a:r>
              <a:rPr lang="en-US" altLang="ja-JP" sz="1200" kern="1200" baseline="0" dirty="0" smtClean="0">
                <a:solidFill>
                  <a:schemeClr val="tx1"/>
                </a:solidFill>
                <a:latin typeface="+mn-lt"/>
                <a:ea typeface="+mn-ea"/>
                <a:cs typeface="+mn-cs"/>
              </a:rPr>
              <a:t>exponential potentials.</a:t>
            </a:r>
            <a:endParaRPr lang="en-US" altLang="ja-JP" sz="1200" i="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i="0" kern="1200" baseline="0" dirty="0" smtClean="0">
                <a:solidFill>
                  <a:schemeClr val="tx1"/>
                </a:solidFill>
                <a:latin typeface="+mn-lt"/>
                <a:ea typeface="+mn-ea"/>
                <a:cs typeface="+mn-cs"/>
              </a:rPr>
              <a:t>It corresponds to the choice </a:t>
            </a:r>
            <a:r>
              <a:rPr lang="en-US" altLang="ja-JP" sz="1200" i="0" kern="1200" baseline="0" dirty="0" err="1" smtClean="0">
                <a:solidFill>
                  <a:schemeClr val="tx1"/>
                </a:solidFill>
                <a:latin typeface="+mn-lt"/>
                <a:ea typeface="+mn-ea"/>
                <a:cs typeface="+mn-cs"/>
              </a:rPr>
              <a:t>g</a:t>
            </a:r>
            <a:r>
              <a:rPr lang="en-US" altLang="ja-JP" sz="1200" i="0" kern="1200" baseline="0" dirty="0" smtClean="0">
                <a:solidFill>
                  <a:schemeClr val="tx1"/>
                </a:solidFill>
                <a:latin typeface="+mn-lt"/>
                <a:ea typeface="+mn-ea"/>
                <a:cs typeface="+mn-cs"/>
              </a:rPr>
              <a:t>=1-c/Yi for this general assisted </a:t>
            </a:r>
            <a:r>
              <a:rPr lang="en-US" altLang="ja-JP" sz="1200" i="0" kern="1200" baseline="0" dirty="0" err="1" smtClean="0">
                <a:solidFill>
                  <a:schemeClr val="tx1"/>
                </a:solidFill>
                <a:latin typeface="+mn-lt"/>
                <a:ea typeface="+mn-ea"/>
                <a:cs typeface="+mn-cs"/>
              </a:rPr>
              <a:t>Lagrangian</a:t>
            </a:r>
            <a:r>
              <a:rPr lang="en-US" altLang="ja-JP" sz="1200" i="0" kern="1200" baseline="0" dirty="0" smtClean="0">
                <a:solidFill>
                  <a:schemeClr val="tx1"/>
                </a:solidFill>
                <a:latin typeface="+mn-lt"/>
                <a:ea typeface="+mn-ea"/>
                <a:cs typeface="+mn-cs"/>
              </a:rPr>
              <a:t>.</a:t>
            </a:r>
            <a:endParaRPr lang="en-US" altLang="ja-JP"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i="0" kern="1200" baseline="0" dirty="0" smtClean="0">
                <a:solidFill>
                  <a:schemeClr val="tx1"/>
                </a:solidFill>
                <a:latin typeface="+mn-lt"/>
                <a:ea typeface="+mn-ea"/>
                <a:cs typeface="+mn-cs"/>
              </a:rPr>
              <a:t>We can treat the model as an effective single field system after introducing the effective </a:t>
            </a:r>
            <a:r>
              <a:rPr lang="en-US" altLang="ja-JP" sz="1200" i="0" kern="1200" baseline="0" dirty="0" err="1" smtClean="0">
                <a:solidFill>
                  <a:schemeClr val="tx1"/>
                </a:solidFill>
                <a:latin typeface="+mn-lt"/>
                <a:ea typeface="+mn-ea"/>
                <a:cs typeface="+mn-cs"/>
              </a:rPr>
              <a:t>λ</a:t>
            </a:r>
            <a:r>
              <a:rPr lang="en-US" altLang="ja-JP" sz="1200" i="0" kern="1200" baseline="0" dirty="0" smtClean="0">
                <a:solidFill>
                  <a:schemeClr val="tx1"/>
                </a:solidFill>
                <a:latin typeface="+mn-lt"/>
                <a:ea typeface="+mn-ea"/>
                <a:cs typeface="+mn-cs"/>
              </a:rPr>
              <a:t> as the following form.</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i="0" kern="1200" baseline="0" dirty="0" smtClean="0">
                <a:solidFill>
                  <a:schemeClr val="tx1"/>
                </a:solidFill>
                <a:latin typeface="+mn-lt"/>
                <a:ea typeface="+mn-ea"/>
                <a:cs typeface="+mn-cs"/>
              </a:rPr>
              <a:t>In this case the condition for inflation is </a:t>
            </a:r>
            <a:r>
              <a:rPr lang="en-US" altLang="ja-JP" sz="1200" i="0" kern="1200" baseline="0" dirty="0" err="1" smtClean="0">
                <a:solidFill>
                  <a:schemeClr val="tx1"/>
                </a:solidFill>
                <a:latin typeface="+mn-lt"/>
                <a:ea typeface="+mn-ea"/>
                <a:cs typeface="+mn-cs"/>
              </a:rPr>
              <a:t>λ</a:t>
            </a:r>
            <a:r>
              <a:rPr lang="en-US" altLang="ja-JP" sz="1200" i="0" kern="1200" baseline="0" dirty="0" smtClean="0">
                <a:solidFill>
                  <a:schemeClr val="tx1"/>
                </a:solidFill>
                <a:latin typeface="+mn-lt"/>
                <a:ea typeface="+mn-ea"/>
                <a:cs typeface="+mn-cs"/>
              </a:rPr>
              <a:t>&lt;&lt;1.</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i="0" kern="1200" baseline="0" dirty="0" smtClean="0">
                <a:solidFill>
                  <a:schemeClr val="tx1"/>
                </a:solidFill>
                <a:latin typeface="+mn-lt"/>
                <a:ea typeface="+mn-ea"/>
                <a:cs typeface="+mn-cs"/>
              </a:rPr>
              <a:t>Although in general individual </a:t>
            </a:r>
            <a:r>
              <a:rPr lang="en-US" altLang="ja-JP" sz="1200" i="0" kern="1200" baseline="0" dirty="0" err="1" smtClean="0">
                <a:solidFill>
                  <a:schemeClr val="tx1"/>
                </a:solidFill>
                <a:latin typeface="+mn-lt"/>
                <a:ea typeface="+mn-ea"/>
                <a:cs typeface="+mn-cs"/>
              </a:rPr>
              <a:t>λi</a:t>
            </a:r>
            <a:r>
              <a:rPr lang="en-US" altLang="ja-JP" sz="1200" i="0" kern="1200" baseline="0" dirty="0" smtClean="0">
                <a:solidFill>
                  <a:schemeClr val="tx1"/>
                </a:solidFill>
                <a:latin typeface="+mn-lt"/>
                <a:ea typeface="+mn-ea"/>
                <a:cs typeface="+mn-cs"/>
              </a:rPr>
              <a:t> is the order of 1 from the particle physics, this acceleration condition is satisfied because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i="0" kern="1200" baseline="0" dirty="0" smtClean="0">
                <a:solidFill>
                  <a:schemeClr val="tx1"/>
                </a:solidFill>
                <a:latin typeface="+mn-lt"/>
                <a:ea typeface="+mn-ea"/>
                <a:cs typeface="+mn-cs"/>
              </a:rPr>
              <a:t>effective </a:t>
            </a:r>
            <a:r>
              <a:rPr lang="en-US" altLang="ja-JP" sz="1200" i="0" kern="1200" baseline="0" dirty="0" err="1" smtClean="0">
                <a:solidFill>
                  <a:schemeClr val="tx1"/>
                </a:solidFill>
                <a:latin typeface="+mn-lt"/>
                <a:ea typeface="+mn-ea"/>
                <a:cs typeface="+mn-cs"/>
              </a:rPr>
              <a:t>λ</a:t>
            </a:r>
            <a:r>
              <a:rPr lang="en-US" altLang="ja-JP" sz="1200" i="0" kern="1200" baseline="0" dirty="0" smtClean="0">
                <a:solidFill>
                  <a:schemeClr val="tx1"/>
                </a:solidFill>
                <a:latin typeface="+mn-lt"/>
                <a:ea typeface="+mn-ea"/>
                <a:cs typeface="+mn-cs"/>
              </a:rPr>
              <a:t> is smaller than the </a:t>
            </a:r>
            <a:r>
              <a:rPr lang="en-US" altLang="ja-JP" sz="1200" i="0" kern="1200" baseline="0" dirty="0" err="1" smtClean="0">
                <a:solidFill>
                  <a:schemeClr val="tx1"/>
                </a:solidFill>
                <a:latin typeface="+mn-lt"/>
                <a:ea typeface="+mn-ea"/>
                <a:cs typeface="+mn-cs"/>
              </a:rPr>
              <a:t>λi</a:t>
            </a:r>
            <a:r>
              <a:rPr lang="en-US" altLang="ja-JP" sz="1200" i="0" kern="1200" baseline="0" dirty="0" smtClean="0">
                <a:solidFill>
                  <a:schemeClr val="tx1"/>
                </a:solidFill>
                <a:latin typeface="+mn-lt"/>
                <a:ea typeface="+mn-ea"/>
                <a:cs typeface="+mn-cs"/>
              </a:rPr>
              <a:t> from this relation.</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i="0" dirty="0" smtClean="0"/>
              <a:t>In this way</a:t>
            </a:r>
            <a:r>
              <a:rPr lang="en-US" altLang="ja-JP" i="0" baseline="0" dirty="0" smtClean="0"/>
              <a:t> inflation occurs duo to the multi field effect. This is the so-called assisted inflation.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i="0" kern="1200" baseline="0" dirty="0" smtClean="0">
                <a:solidFill>
                  <a:schemeClr val="tx1"/>
                </a:solidFill>
                <a:latin typeface="+mn-lt"/>
                <a:ea typeface="+mn-ea"/>
                <a:cs typeface="+mn-cs"/>
              </a:rPr>
              <a:t>Similarly as the canonical field case, we can consider the model as an effective single field with the effective </a:t>
            </a:r>
            <a:r>
              <a:rPr lang="en-US" altLang="ja-JP" sz="1200" i="0" kern="1200" baseline="0" dirty="0" err="1" smtClean="0">
                <a:solidFill>
                  <a:schemeClr val="tx1"/>
                </a:solidFill>
                <a:latin typeface="+mn-lt"/>
                <a:ea typeface="+mn-ea"/>
                <a:cs typeface="+mn-cs"/>
              </a:rPr>
              <a:t>λ</a:t>
            </a:r>
            <a:r>
              <a:rPr lang="en-US" altLang="ja-JP" sz="1200" i="0" kern="1200" baseline="0" dirty="0" smtClean="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i="0" baseline="0" dirty="0" smtClean="0"/>
              <a:t>So from here we treat the model as an effective single field.</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i="0" dirty="0" smtClean="0"/>
              <a:t>good for particle physics point of view.</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i="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i="0" dirty="0" smtClean="0"/>
              <a:t>This assisted inflation</a:t>
            </a:r>
            <a:r>
              <a:rPr lang="en-US" altLang="ja-JP" i="0" baseline="0" dirty="0" smtClean="0"/>
              <a:t> mechanism can be extend to more general case including </a:t>
            </a:r>
            <a:r>
              <a:rPr lang="en-US" altLang="ja-JP" i="0" baseline="0" dirty="0" err="1" smtClean="0"/>
              <a:t>k</a:t>
            </a:r>
            <a:r>
              <a:rPr lang="en-US" altLang="ja-JP" i="0" baseline="0" dirty="0" smtClean="0"/>
              <a:t>-inflation model.</a:t>
            </a:r>
          </a:p>
          <a:p>
            <a:r>
              <a:rPr lang="en-US" altLang="ja-JP" i="0" baseline="0" dirty="0" smtClean="0"/>
              <a:t>In general </a:t>
            </a:r>
            <a:r>
              <a:rPr lang="en-US" altLang="ja-JP" sz="1200" i="0" kern="1200" baseline="0" dirty="0" smtClean="0">
                <a:solidFill>
                  <a:schemeClr val="tx1"/>
                </a:solidFill>
                <a:latin typeface="+mn-lt"/>
                <a:ea typeface="+mn-ea"/>
                <a:cs typeface="+mn-cs"/>
              </a:rPr>
              <a:t>it was shown that this form of </a:t>
            </a:r>
            <a:r>
              <a:rPr lang="en-US" altLang="ja-JP" sz="1200" i="0" kern="1200" baseline="0" dirty="0" err="1" smtClean="0">
                <a:solidFill>
                  <a:schemeClr val="tx1"/>
                </a:solidFill>
                <a:latin typeface="+mn-lt"/>
                <a:ea typeface="+mn-ea"/>
                <a:cs typeface="+mn-cs"/>
              </a:rPr>
              <a:t>Lagrangian</a:t>
            </a:r>
            <a:r>
              <a:rPr lang="en-US" altLang="ja-JP" sz="1200" i="0" kern="1200" baseline="0" dirty="0" smtClean="0">
                <a:solidFill>
                  <a:schemeClr val="tx1"/>
                </a:solidFill>
                <a:latin typeface="+mn-lt"/>
                <a:ea typeface="+mn-ea"/>
                <a:cs typeface="+mn-cs"/>
              </a:rPr>
              <a:t>, gives rise to assisted inflation, as it happens for the canonical field with the exponential potential.</a:t>
            </a:r>
          </a:p>
          <a:p>
            <a:r>
              <a:rPr lang="en-US" altLang="ja-JP" sz="1200" i="0" kern="1200" baseline="0" dirty="0" smtClean="0">
                <a:solidFill>
                  <a:schemeClr val="tx1"/>
                </a:solidFill>
                <a:latin typeface="+mn-lt"/>
                <a:ea typeface="+mn-ea"/>
                <a:cs typeface="+mn-cs"/>
              </a:rPr>
              <a:t>Where </a:t>
            </a:r>
            <a:r>
              <a:rPr lang="en-US" altLang="ja-JP" sz="1200" i="0" kern="1200" baseline="0" dirty="0" err="1" smtClean="0">
                <a:solidFill>
                  <a:schemeClr val="tx1"/>
                </a:solidFill>
                <a:latin typeface="+mn-lt"/>
                <a:ea typeface="+mn-ea"/>
                <a:cs typeface="+mn-cs"/>
              </a:rPr>
              <a:t>g</a:t>
            </a:r>
            <a:r>
              <a:rPr lang="en-US" altLang="ja-JP" sz="1200" i="0" kern="1200" baseline="0" dirty="0" smtClean="0">
                <a:solidFill>
                  <a:schemeClr val="tx1"/>
                </a:solidFill>
                <a:latin typeface="+mn-lt"/>
                <a:ea typeface="+mn-ea"/>
                <a:cs typeface="+mn-cs"/>
              </a:rPr>
              <a:t> is an arbitrary function with respect to Yi. Variable Y is defined like this.</a:t>
            </a:r>
          </a:p>
          <a:p>
            <a:r>
              <a:rPr lang="en-US" altLang="ja-JP" sz="1200" i="0" kern="1200" baseline="0" dirty="0" smtClean="0">
                <a:solidFill>
                  <a:schemeClr val="tx1"/>
                </a:solidFill>
                <a:latin typeface="+mn-lt"/>
                <a:ea typeface="+mn-ea"/>
                <a:cs typeface="+mn-cs"/>
              </a:rPr>
              <a:t>Similarly as the canonical field case, we can treat the model as an effective single field with the effective </a:t>
            </a:r>
            <a:r>
              <a:rPr lang="en-US" altLang="ja-JP" sz="1200" i="0" kern="1200" baseline="0" dirty="0" err="1" smtClean="0">
                <a:solidFill>
                  <a:schemeClr val="tx1"/>
                </a:solidFill>
                <a:latin typeface="+mn-lt"/>
                <a:ea typeface="+mn-ea"/>
                <a:cs typeface="+mn-cs"/>
              </a:rPr>
              <a:t>λ</a:t>
            </a:r>
            <a:r>
              <a:rPr lang="en-US" altLang="ja-JP" sz="1200" i="0" kern="1200" baseline="0" dirty="0" smtClean="0">
                <a:solidFill>
                  <a:schemeClr val="tx1"/>
                </a:solidFill>
                <a:latin typeface="+mn-lt"/>
                <a:ea typeface="+mn-ea"/>
                <a:cs typeface="+mn-cs"/>
              </a:rPr>
              <a:t>.</a:t>
            </a:r>
          </a:p>
          <a:p>
            <a:r>
              <a:rPr lang="en-US" altLang="ja-JP" sz="1200" i="0" kern="1200" baseline="0" dirty="0" smtClean="0">
                <a:solidFill>
                  <a:schemeClr val="tx1"/>
                </a:solidFill>
                <a:latin typeface="+mn-lt"/>
                <a:ea typeface="+mn-ea"/>
                <a:cs typeface="+mn-cs"/>
              </a:rPr>
              <a:t>And we obtain the acceleration condition as follows.</a:t>
            </a:r>
          </a:p>
          <a:p>
            <a:r>
              <a:rPr lang="en-US" altLang="ja-JP" sz="1200" i="0" kern="1200" baseline="0" dirty="0" smtClean="0">
                <a:solidFill>
                  <a:schemeClr val="tx1"/>
                </a:solidFill>
                <a:latin typeface="+mn-lt"/>
                <a:ea typeface="+mn-ea"/>
                <a:cs typeface="+mn-cs"/>
              </a:rPr>
              <a:t>Since this </a:t>
            </a:r>
            <a:r>
              <a:rPr lang="en-US" altLang="ja-JP" sz="1200" i="0" kern="1200" baseline="0" dirty="0" err="1" smtClean="0">
                <a:solidFill>
                  <a:schemeClr val="tx1"/>
                </a:solidFill>
                <a:latin typeface="+mn-lt"/>
                <a:ea typeface="+mn-ea"/>
                <a:cs typeface="+mn-cs"/>
              </a:rPr>
              <a:t>Lagrangian</a:t>
            </a:r>
            <a:r>
              <a:rPr lang="en-US" altLang="ja-JP" sz="1200" i="0" kern="1200" baseline="0" dirty="0" smtClean="0">
                <a:solidFill>
                  <a:schemeClr val="tx1"/>
                </a:solidFill>
                <a:latin typeface="+mn-lt"/>
                <a:ea typeface="+mn-ea"/>
                <a:cs typeface="+mn-cs"/>
              </a:rPr>
              <a:t> is general form, this include a </a:t>
            </a:r>
            <a:r>
              <a:rPr lang="en-US" altLang="ja-JP" sz="1200" i="0" kern="1200" baseline="0" dirty="0" err="1" smtClean="0">
                <a:solidFill>
                  <a:schemeClr val="tx1"/>
                </a:solidFill>
                <a:latin typeface="+mn-lt"/>
                <a:ea typeface="+mn-ea"/>
                <a:cs typeface="+mn-cs"/>
              </a:rPr>
              <a:t>k</a:t>
            </a:r>
            <a:r>
              <a:rPr lang="en-US" altLang="ja-JP" sz="1200" i="0" kern="1200" baseline="0" dirty="0" smtClean="0">
                <a:solidFill>
                  <a:schemeClr val="tx1"/>
                </a:solidFill>
                <a:latin typeface="+mn-lt"/>
                <a:ea typeface="+mn-ea"/>
                <a:cs typeface="+mn-cs"/>
              </a:rPr>
              <a:t>-inflation model which has a non-linear term of field kinetic energy X.</a:t>
            </a:r>
          </a:p>
          <a:p>
            <a:r>
              <a:rPr lang="en-US" altLang="ja-JP" sz="1200" i="0" kern="1200" baseline="0" dirty="0" smtClean="0">
                <a:solidFill>
                  <a:schemeClr val="tx1"/>
                </a:solidFill>
                <a:latin typeface="+mn-lt"/>
                <a:ea typeface="+mn-ea"/>
                <a:cs typeface="+mn-cs"/>
              </a:rPr>
              <a:t>For example, this </a:t>
            </a:r>
            <a:r>
              <a:rPr lang="en-US" altLang="ja-JP" sz="1200" i="0" kern="1200" baseline="0" dirty="0" err="1" smtClean="0">
                <a:solidFill>
                  <a:schemeClr val="tx1"/>
                </a:solidFill>
                <a:latin typeface="+mn-lt"/>
                <a:ea typeface="+mn-ea"/>
                <a:cs typeface="+mn-cs"/>
              </a:rPr>
              <a:t>Lagrangian</a:t>
            </a:r>
            <a:r>
              <a:rPr lang="en-US" altLang="ja-JP" sz="1200" i="0" kern="1200" baseline="0" dirty="0" smtClean="0">
                <a:solidFill>
                  <a:schemeClr val="tx1"/>
                </a:solidFill>
                <a:latin typeface="+mn-lt"/>
                <a:ea typeface="+mn-ea"/>
                <a:cs typeface="+mn-cs"/>
              </a:rPr>
              <a:t> corresponds to a number of assisted inflation models by choosing specific forms of an arbitrary function of </a:t>
            </a:r>
            <a:r>
              <a:rPr lang="en-US" altLang="ja-JP" sz="1200" i="0" kern="1200" baseline="0" dirty="0" err="1" smtClean="0">
                <a:solidFill>
                  <a:schemeClr val="tx1"/>
                </a:solidFill>
                <a:latin typeface="+mn-lt"/>
                <a:ea typeface="+mn-ea"/>
                <a:cs typeface="+mn-cs"/>
              </a:rPr>
              <a:t>g</a:t>
            </a:r>
            <a:r>
              <a:rPr lang="en-US" altLang="ja-JP" sz="1200" i="0" kern="1200" baseline="0" dirty="0" smtClean="0">
                <a:solidFill>
                  <a:schemeClr val="tx1"/>
                </a:solidFill>
                <a:latin typeface="+mn-lt"/>
                <a:ea typeface="+mn-ea"/>
                <a:cs typeface="+mn-cs"/>
              </a:rPr>
              <a:t> such as canonical field with the exponential potential, </a:t>
            </a:r>
            <a:r>
              <a:rPr lang="en-US" altLang="ja-JP" sz="1200" i="0" kern="1200" baseline="0" dirty="0" err="1" smtClean="0">
                <a:solidFill>
                  <a:schemeClr val="tx1"/>
                </a:solidFill>
                <a:latin typeface="+mn-lt"/>
                <a:ea typeface="+mn-ea"/>
                <a:cs typeface="+mn-cs"/>
              </a:rPr>
              <a:t>dilatonic</a:t>
            </a:r>
            <a:r>
              <a:rPr lang="en-US" altLang="ja-JP" sz="1200" i="0" kern="1200" baseline="0" dirty="0" smtClean="0">
                <a:solidFill>
                  <a:schemeClr val="tx1"/>
                </a:solidFill>
                <a:latin typeface="+mn-lt"/>
                <a:ea typeface="+mn-ea"/>
                <a:cs typeface="+mn-cs"/>
              </a:rPr>
              <a:t> ghost condensate, and DBI field.</a:t>
            </a:r>
          </a:p>
          <a:p>
            <a:endParaRPr lang="en-US" altLang="ja-JP" sz="1200" i="0" kern="1200" baseline="0" dirty="0" smtClean="0">
              <a:solidFill>
                <a:schemeClr val="tx1"/>
              </a:solidFill>
              <a:latin typeface="+mn-lt"/>
              <a:ea typeface="+mn-ea"/>
              <a:cs typeface="+mn-cs"/>
            </a:endParaRPr>
          </a:p>
          <a:p>
            <a:r>
              <a:rPr lang="en-US" altLang="ja-JP" sz="1200" i="0" kern="1200" baseline="0" dirty="0" smtClean="0">
                <a:solidFill>
                  <a:schemeClr val="tx1"/>
                </a:solidFill>
                <a:latin typeface="+mn-lt"/>
                <a:ea typeface="+mn-ea"/>
                <a:cs typeface="+mn-cs"/>
              </a:rPr>
              <a:t>This time, using this assisted inflation model, we considered the primordial perturbation generated during inflation and </a:t>
            </a:r>
            <a:r>
              <a:rPr lang="en-US" altLang="ja-JP" sz="1200" kern="1200" baseline="0" dirty="0" smtClean="0">
                <a:solidFill>
                  <a:schemeClr val="tx1"/>
                </a:solidFill>
                <a:latin typeface="+mn-lt"/>
                <a:ea typeface="+mn-ea"/>
                <a:cs typeface="+mn-cs"/>
              </a:rPr>
              <a:t>the observational constraints on some concrete models.</a:t>
            </a:r>
          </a:p>
          <a:p>
            <a:endParaRPr lang="en-US" altLang="ja-JP" sz="1200" kern="1200" baseline="0" dirty="0" smtClean="0">
              <a:solidFill>
                <a:schemeClr val="tx1"/>
              </a:solidFill>
              <a:latin typeface="+mn-lt"/>
              <a:ea typeface="+mn-ea"/>
              <a:cs typeface="+mn-cs"/>
            </a:endParaRPr>
          </a:p>
          <a:p>
            <a:endParaRPr lang="en-US" altLang="ja-JP"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i="0" kern="1200" baseline="0" dirty="0" smtClean="0">
                <a:solidFill>
                  <a:schemeClr val="tx1"/>
                </a:solidFill>
                <a:latin typeface="+mn-lt"/>
                <a:ea typeface="+mn-ea"/>
                <a:cs typeface="+mn-cs"/>
              </a:rPr>
              <a:t>Since this </a:t>
            </a:r>
            <a:r>
              <a:rPr lang="en-US" altLang="ja-JP" sz="1200" i="0" kern="1200" baseline="0" dirty="0" err="1" smtClean="0">
                <a:solidFill>
                  <a:schemeClr val="tx1"/>
                </a:solidFill>
                <a:latin typeface="+mn-lt"/>
                <a:ea typeface="+mn-ea"/>
                <a:cs typeface="+mn-cs"/>
              </a:rPr>
              <a:t>Lagrangian</a:t>
            </a:r>
            <a:r>
              <a:rPr lang="en-US" altLang="ja-JP" sz="1200" i="0" kern="1200" baseline="0" dirty="0" smtClean="0">
                <a:solidFill>
                  <a:schemeClr val="tx1"/>
                </a:solidFill>
                <a:latin typeface="+mn-lt"/>
                <a:ea typeface="+mn-ea"/>
                <a:cs typeface="+mn-cs"/>
              </a:rPr>
              <a:t> is general form, it corresponds to a number of assisted inflation models by choosing specific forms of an arbitrary function of </a:t>
            </a:r>
            <a:r>
              <a:rPr lang="en-US" altLang="ja-JP" sz="1200" i="0" kern="1200" baseline="0" dirty="0" err="1" smtClean="0">
                <a:solidFill>
                  <a:schemeClr val="tx1"/>
                </a:solidFill>
                <a:latin typeface="+mn-lt"/>
                <a:ea typeface="+mn-ea"/>
                <a:cs typeface="+mn-cs"/>
              </a:rPr>
              <a:t>g</a:t>
            </a:r>
            <a:r>
              <a:rPr lang="en-US" altLang="ja-JP" sz="1200" i="0" kern="1200" baseline="0" dirty="0" smtClean="0">
                <a:solidFill>
                  <a:schemeClr val="tx1"/>
                </a:solidFill>
                <a:latin typeface="+mn-lt"/>
                <a:ea typeface="+mn-ea"/>
                <a:cs typeface="+mn-cs"/>
              </a:rPr>
              <a:t>.</a:t>
            </a:r>
          </a:p>
          <a:p>
            <a:endParaRPr lang="en-US" altLang="ja-JP" sz="1200" kern="1200" baseline="0" dirty="0" smtClean="0">
              <a:solidFill>
                <a:schemeClr val="tx1"/>
              </a:solidFill>
              <a:latin typeface="+mn-lt"/>
              <a:ea typeface="+mn-ea"/>
              <a:cs typeface="+mn-cs"/>
            </a:endParaRPr>
          </a:p>
          <a:p>
            <a:endParaRPr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t>この</a:t>
            </a:r>
            <a:r>
              <a:rPr lang="en-US" altLang="ja-JP" dirty="0" smtClean="0"/>
              <a:t>Assisted inflation</a:t>
            </a:r>
            <a:r>
              <a:rPr lang="ja-JP" altLang="en-US" dirty="0" smtClean="0"/>
              <a:t>機構は，</a:t>
            </a:r>
            <a:r>
              <a:rPr lang="en-US" altLang="ja-JP" dirty="0" err="1" smtClean="0"/>
              <a:t>k</a:t>
            </a:r>
            <a:r>
              <a:rPr lang="en-US" altLang="ja-JP" dirty="0" smtClean="0"/>
              <a:t>-inflation</a:t>
            </a:r>
            <a:r>
              <a:rPr lang="ja-JP" altLang="en-US" dirty="0" smtClean="0"/>
              <a:t>模型を含む一般的な形に拡張することができ，</a:t>
            </a:r>
            <a:endParaRPr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t>一般に，</a:t>
            </a:r>
            <a:r>
              <a:rPr lang="en-US" altLang="ja-JP" dirty="0" err="1" smtClean="0"/>
              <a:t>n</a:t>
            </a:r>
            <a:r>
              <a:rPr lang="ja-JP" altLang="en-US" dirty="0" smtClean="0"/>
              <a:t>個のスカラー場がある時，任意関数</a:t>
            </a:r>
            <a:r>
              <a:rPr lang="en-US" altLang="ja-JP" dirty="0" err="1" smtClean="0"/>
              <a:t>g</a:t>
            </a:r>
            <a:r>
              <a:rPr lang="ja-JP" altLang="en-US" dirty="0" smtClean="0"/>
              <a:t>を用いてこのような形で表されるラグランジアンが</a:t>
            </a:r>
            <a:r>
              <a:rPr lang="en-US" altLang="ja-JP" dirty="0" smtClean="0"/>
              <a:t>Assisted inflation</a:t>
            </a:r>
            <a:r>
              <a:rPr lang="ja-JP" altLang="en-US" dirty="0" smtClean="0"/>
              <a:t>を起こすことが示されています．</a:t>
            </a:r>
            <a:endParaRPr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t>ここで</a:t>
            </a:r>
            <a:r>
              <a:rPr lang="en-US" altLang="ja-JP" dirty="0" smtClean="0"/>
              <a:t>Y</a:t>
            </a:r>
            <a:r>
              <a:rPr lang="ja-JP" altLang="en-US" dirty="0" smtClean="0"/>
              <a:t>はこのように定義される変数です．</a:t>
            </a:r>
            <a:endParaRPr lang="en-US" altLang="ja-JP" dirty="0" smtClean="0"/>
          </a:p>
          <a:p>
            <a:r>
              <a:rPr lang="ja-JP" altLang="en-US" dirty="0" smtClean="0"/>
              <a:t>この一般的なラグランジアンの場合も先ほどの正準スカラー場モデルのときと同じように，</a:t>
            </a:r>
            <a:endParaRPr lang="en-US" altLang="ja-JP" dirty="0" smtClean="0"/>
          </a:p>
          <a:p>
            <a:r>
              <a:rPr lang="en-US" altLang="ja-JP" dirty="0" smtClean="0"/>
              <a:t>Assisted inflation</a:t>
            </a:r>
            <a:r>
              <a:rPr lang="ja-JP" altLang="en-US" dirty="0" smtClean="0"/>
              <a:t>するアトラクターにおいて実効勾配</a:t>
            </a:r>
            <a:r>
              <a:rPr lang="en-US" altLang="ja-JP" dirty="0" err="1" smtClean="0"/>
              <a:t>λ</a:t>
            </a:r>
            <a:r>
              <a:rPr lang="ja-JP" altLang="en-US" dirty="0" smtClean="0"/>
              <a:t>をこのような形で導入することにより，実効的な</a:t>
            </a:r>
            <a:r>
              <a:rPr lang="en-US" altLang="ja-JP" dirty="0" smtClean="0"/>
              <a:t>single</a:t>
            </a:r>
            <a:r>
              <a:rPr lang="en-US" altLang="ja-JP" baseline="0" dirty="0" smtClean="0"/>
              <a:t> field </a:t>
            </a:r>
            <a:r>
              <a:rPr lang="ja-JP" altLang="en-US" baseline="0" dirty="0" smtClean="0"/>
              <a:t>の系に集約して考えることができます．</a:t>
            </a:r>
            <a:endParaRPr lang="en-US" altLang="ja-JP" baseline="0" dirty="0" smtClean="0"/>
          </a:p>
          <a:p>
            <a:r>
              <a:rPr lang="ja-JP" altLang="en-US" baseline="0" dirty="0" smtClean="0"/>
              <a:t>また，加速膨張を起こす条件はこのようになります．</a:t>
            </a:r>
            <a:endParaRPr lang="en-US" altLang="ja-JP" baseline="0" dirty="0" smtClean="0"/>
          </a:p>
          <a:p>
            <a:r>
              <a:rPr lang="ja-JP" altLang="en-US" dirty="0" smtClean="0"/>
              <a:t>このラグランジアンは，任意関数</a:t>
            </a:r>
            <a:r>
              <a:rPr lang="en-US" altLang="ja-JP" dirty="0" err="1" smtClean="0"/>
              <a:t>g</a:t>
            </a:r>
            <a:r>
              <a:rPr lang="ja-JP" altLang="en-US" dirty="0" smtClean="0"/>
              <a:t>の取り方により，様々なモデルに対応する一般的な形になっており，</a:t>
            </a:r>
            <a:endParaRPr lang="en-US" altLang="ja-JP" dirty="0" smtClean="0"/>
          </a:p>
          <a:p>
            <a:r>
              <a:rPr lang="ja-JP" altLang="en-US" dirty="0" smtClean="0"/>
              <a:t>運動エネルギーの非線形項を持つ</a:t>
            </a:r>
            <a:r>
              <a:rPr lang="en-US" altLang="en-US" dirty="0" err="1" smtClean="0"/>
              <a:t>k</a:t>
            </a:r>
            <a:r>
              <a:rPr lang="en-US" altLang="en-US" dirty="0" smtClean="0"/>
              <a:t>-</a:t>
            </a:r>
            <a:r>
              <a:rPr lang="ja-JP" altLang="en-US" dirty="0" smtClean="0"/>
              <a:t>インフレーションモデルも含んでいます．</a:t>
            </a:r>
            <a:endParaRPr lang="en-US" altLang="ja-JP" dirty="0" smtClean="0"/>
          </a:p>
          <a:p>
            <a:endParaRPr lang="en-US" altLang="ja-JP" dirty="0" smtClean="0"/>
          </a:p>
          <a:p>
            <a:r>
              <a:rPr lang="ja-JP" altLang="en-US" dirty="0" smtClean="0"/>
              <a:t>例えば，任意関数</a:t>
            </a:r>
            <a:r>
              <a:rPr lang="en-US" altLang="ja-JP" dirty="0" err="1" smtClean="0"/>
              <a:t>g</a:t>
            </a:r>
            <a:r>
              <a:rPr lang="ja-JP" altLang="en-US" dirty="0" smtClean="0"/>
              <a:t>をこのようにとれば，正準スカラー場モデルに対応し，</a:t>
            </a:r>
            <a:r>
              <a:rPr lang="en-US" altLang="ja-JP" dirty="0" err="1" smtClean="0"/>
              <a:t>g</a:t>
            </a:r>
            <a:r>
              <a:rPr lang="ja-JP" altLang="en-US" dirty="0" smtClean="0"/>
              <a:t>をこのようにとれば</a:t>
            </a:r>
            <a:r>
              <a:rPr lang="en-US" altLang="ja-JP" dirty="0" err="1" smtClean="0"/>
              <a:t>dilatonic</a:t>
            </a:r>
            <a:r>
              <a:rPr lang="en-US" altLang="ja-JP" dirty="0" smtClean="0"/>
              <a:t> ghost condensate</a:t>
            </a:r>
            <a:r>
              <a:rPr lang="ja-JP" altLang="en-US" dirty="0" smtClean="0"/>
              <a:t>と呼ばれるモデルに対応し，</a:t>
            </a:r>
          </a:p>
          <a:p>
            <a:r>
              <a:rPr lang="ja-JP" altLang="en-US" dirty="0" smtClean="0"/>
              <a:t>さらに</a:t>
            </a:r>
            <a:r>
              <a:rPr lang="en-US" altLang="ja-JP" dirty="0" err="1" smtClean="0"/>
              <a:t>g</a:t>
            </a:r>
            <a:r>
              <a:rPr lang="ja-JP" altLang="en-US" dirty="0" smtClean="0"/>
              <a:t>をこのようにとれば，このような形のポテンシャルを持つ</a:t>
            </a:r>
            <a:r>
              <a:rPr lang="en-US" altLang="ja-JP" dirty="0" smtClean="0"/>
              <a:t>DBI filed</a:t>
            </a:r>
            <a:r>
              <a:rPr lang="ja-JP" altLang="en-US" dirty="0" smtClean="0"/>
              <a:t>モデルに対応します．</a:t>
            </a:r>
            <a:endParaRPr lang="en-US" altLang="ja-JP" dirty="0" smtClean="0"/>
          </a:p>
          <a:p>
            <a:endParaRPr lang="en-US" altLang="ja-JP"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baseline="0" dirty="0" smtClean="0"/>
              <a:t>今回我々は，この</a:t>
            </a:r>
            <a:r>
              <a:rPr lang="en-US" altLang="ja-JP" baseline="0" dirty="0" smtClean="0"/>
              <a:t>Assisted inflation</a:t>
            </a:r>
            <a:r>
              <a:rPr lang="ja-JP" altLang="en-US" baseline="0" dirty="0" smtClean="0"/>
              <a:t>模型についてインフレーション中に生成される密度ゆらぎを考え，観測と比較した評価を行いました．</a:t>
            </a:r>
            <a:endParaRPr lang="en-US" altLang="ja-JP" baseline="0" dirty="0" smtClean="0"/>
          </a:p>
          <a:p>
            <a:endParaRPr lang="en-US" altLang="ja-JP" dirty="0" smtClean="0"/>
          </a:p>
          <a:p>
            <a:endParaRPr lang="en-US" altLang="ja-JP" baseline="0" dirty="0" smtClean="0"/>
          </a:p>
          <a:p>
            <a:endParaRPr lang="en-US" altLang="ja-JP" baseline="0" dirty="0" smtClean="0"/>
          </a:p>
          <a:p>
            <a:r>
              <a:rPr lang="ja-JP" altLang="ja-JP" baseline="0" dirty="0" smtClean="0"/>
              <a:t>（</a:t>
            </a:r>
            <a:r>
              <a:rPr lang="ja-JP" altLang="en-US" baseline="0" dirty="0" smtClean="0"/>
              <a:t>実効勾配</a:t>
            </a:r>
            <a:r>
              <a:rPr lang="en-US" altLang="ja-JP" baseline="0" dirty="0" err="1" smtClean="0"/>
              <a:t>λ</a:t>
            </a:r>
            <a:r>
              <a:rPr lang="ja-JP" altLang="en-US" baseline="0" dirty="0" smtClean="0"/>
              <a:t>の定義から，</a:t>
            </a:r>
            <a:r>
              <a:rPr lang="en-US" altLang="ja-JP" baseline="0" dirty="0" err="1" smtClean="0"/>
              <a:t>λ</a:t>
            </a:r>
            <a:r>
              <a:rPr lang="ja-JP" altLang="en-US" baseline="0" dirty="0" smtClean="0"/>
              <a:t>は個々の場が持つ勾配</a:t>
            </a:r>
            <a:r>
              <a:rPr lang="en-US" altLang="ja-JP" baseline="0" dirty="0" err="1" smtClean="0"/>
              <a:t>λi</a:t>
            </a:r>
            <a:r>
              <a:rPr lang="ja-JP" altLang="en-US" baseline="0" dirty="0" smtClean="0"/>
              <a:t>より小さくなるため，個々の場がこの条件を満たしていなくても，</a:t>
            </a:r>
            <a:endParaRPr lang="en-US" altLang="ja-JP" baseline="0" dirty="0" smtClean="0"/>
          </a:p>
          <a:p>
            <a:r>
              <a:rPr lang="ja-JP" altLang="en-US" baseline="0" dirty="0" smtClean="0"/>
              <a:t>複数場の存在によりこの条件を満たすことができ</a:t>
            </a:r>
            <a:r>
              <a:rPr lang="ja-JP" altLang="ja-JP" baseline="0" dirty="0" smtClean="0"/>
              <a:t>，</a:t>
            </a:r>
            <a:r>
              <a:rPr lang="ja-JP" altLang="en-US" baseline="0" dirty="0" smtClean="0"/>
              <a:t>インフレーションを起こすことが可能です．これが相補的インフレーション機構です．）</a:t>
            </a:r>
            <a:endParaRPr lang="en-US" altLang="ja-JP" baseline="0" dirty="0" smtClean="0"/>
          </a:p>
          <a:p>
            <a:endParaRPr lang="en-US" altLang="ja-JP" dirty="0" smtClean="0"/>
          </a:p>
        </p:txBody>
      </p:sp>
      <p:sp>
        <p:nvSpPr>
          <p:cNvPr id="4" name="スライド番号プレースホルダ 3"/>
          <p:cNvSpPr>
            <a:spLocks noGrp="1"/>
          </p:cNvSpPr>
          <p:nvPr>
            <p:ph type="sldNum" sz="quarter" idx="10"/>
          </p:nvPr>
        </p:nvSpPr>
        <p:spPr/>
        <p:txBody>
          <a:bodyPr/>
          <a:lstStyle/>
          <a:p>
            <a:fld id="{CA077768-21C8-4125-A345-258E48D2EED0}"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kern="1200" baseline="0" dirty="0" smtClean="0">
                <a:solidFill>
                  <a:schemeClr val="tx1"/>
                </a:solidFill>
                <a:latin typeface="+mn-lt"/>
                <a:ea typeface="+mn-ea"/>
                <a:cs typeface="+mn-cs"/>
              </a:rPr>
              <a:t>Here I mention about another examples of assisted inflation for the effective single field form of the assisted </a:t>
            </a:r>
            <a:r>
              <a:rPr lang="en-US" altLang="ja-JP" sz="1200" kern="1200" baseline="0" dirty="0" err="1" smtClean="0">
                <a:solidFill>
                  <a:schemeClr val="tx1"/>
                </a:solidFill>
                <a:latin typeface="+mn-lt"/>
                <a:ea typeface="+mn-ea"/>
                <a:cs typeface="+mn-cs"/>
              </a:rPr>
              <a:t>Lagrangian</a:t>
            </a:r>
            <a:r>
              <a:rPr lang="en-US" altLang="ja-JP" sz="1200" kern="1200" baseline="0" dirty="0" smtClean="0">
                <a:solidFill>
                  <a:schemeClr val="tx1"/>
                </a:solidFill>
                <a:latin typeface="+mn-lt"/>
                <a:ea typeface="+mn-ea"/>
                <a:cs typeface="+mn-cs"/>
              </a:rPr>
              <a:t> </a:t>
            </a:r>
            <a:r>
              <a:rPr lang="en-US" altLang="ja-JP" sz="1200" kern="1200" baseline="0" dirty="0" err="1" smtClean="0">
                <a:solidFill>
                  <a:schemeClr val="tx1"/>
                </a:solidFill>
                <a:latin typeface="+mn-lt"/>
                <a:ea typeface="+mn-ea"/>
                <a:cs typeface="+mn-cs"/>
              </a:rPr>
              <a:t>p</a:t>
            </a:r>
            <a:r>
              <a:rPr lang="en-US" altLang="ja-JP" sz="1200" kern="1200" baseline="0" dirty="0" smtClean="0">
                <a:solidFill>
                  <a:schemeClr val="tx1"/>
                </a:solidFill>
                <a:latin typeface="+mn-lt"/>
                <a:ea typeface="+mn-ea"/>
                <a:cs typeface="+mn-cs"/>
              </a:rPr>
              <a:t> where</a:t>
            </a:r>
          </a:p>
          <a:p>
            <a:r>
              <a:rPr lang="en-US" altLang="ja-JP" sz="1200" kern="1200" baseline="0" dirty="0" err="1" smtClean="0">
                <a:solidFill>
                  <a:schemeClr val="tx1"/>
                </a:solidFill>
                <a:latin typeface="+mn-lt"/>
                <a:ea typeface="+mn-ea"/>
                <a:cs typeface="+mn-cs"/>
              </a:rPr>
              <a:t>λ</a:t>
            </a:r>
            <a:r>
              <a:rPr lang="en-US" altLang="ja-JP" sz="1200" kern="1200" baseline="0" dirty="0" smtClean="0">
                <a:solidFill>
                  <a:schemeClr val="tx1"/>
                </a:solidFill>
                <a:latin typeface="+mn-lt"/>
                <a:ea typeface="+mn-ea"/>
                <a:cs typeface="+mn-cs"/>
              </a:rPr>
              <a:t> indicates </a:t>
            </a:r>
            <a:r>
              <a:rPr lang="en-US" altLang="ja-JP" sz="1200" kern="1200" dirty="0" smtClean="0">
                <a:solidFill>
                  <a:schemeClr val="tx1"/>
                </a:solidFill>
                <a:latin typeface="+mn-lt"/>
                <a:ea typeface="+mn-ea"/>
                <a:cs typeface="+mn-cs"/>
              </a:rPr>
              <a:t>the extent of</a:t>
            </a:r>
            <a:r>
              <a:rPr lang="en-US" altLang="ja-JP" sz="1200" kern="1200" baseline="0" dirty="0" smtClean="0">
                <a:solidFill>
                  <a:schemeClr val="tx1"/>
                </a:solidFill>
                <a:latin typeface="+mn-lt"/>
                <a:ea typeface="+mn-ea"/>
                <a:cs typeface="+mn-cs"/>
              </a:rPr>
              <a:t> inflation, namely inflation occurs when </a:t>
            </a:r>
            <a:r>
              <a:rPr lang="en-US" altLang="ja-JP" sz="1200" kern="1200" baseline="0" dirty="0" err="1" smtClean="0">
                <a:solidFill>
                  <a:schemeClr val="tx1"/>
                </a:solidFill>
                <a:latin typeface="+mn-lt"/>
                <a:ea typeface="+mn-ea"/>
                <a:cs typeface="+mn-cs"/>
              </a:rPr>
              <a:t>λ</a:t>
            </a:r>
            <a:r>
              <a:rPr lang="en-US" altLang="ja-JP" sz="1200" kern="1200" baseline="0" dirty="0" smtClean="0">
                <a:solidFill>
                  <a:schemeClr val="tx1"/>
                </a:solidFill>
                <a:latin typeface="+mn-lt"/>
                <a:ea typeface="+mn-ea"/>
                <a:cs typeface="+mn-cs"/>
              </a:rPr>
              <a:t>&lt;&lt;1.</a:t>
            </a:r>
          </a:p>
          <a:p>
            <a:r>
              <a:rPr lang="en-US" altLang="ja-JP" sz="1200" kern="1200" baseline="0" dirty="0" smtClean="0">
                <a:solidFill>
                  <a:schemeClr val="tx1"/>
                </a:solidFill>
                <a:latin typeface="+mn-lt"/>
                <a:ea typeface="+mn-ea"/>
                <a:cs typeface="+mn-cs"/>
              </a:rPr>
              <a:t>Since any choice of the function </a:t>
            </a:r>
            <a:r>
              <a:rPr lang="en-US" altLang="ja-JP" sz="1200" kern="1200" baseline="0" dirty="0" err="1" smtClean="0">
                <a:solidFill>
                  <a:schemeClr val="tx1"/>
                </a:solidFill>
                <a:latin typeface="+mn-lt"/>
                <a:ea typeface="+mn-ea"/>
                <a:cs typeface="+mn-cs"/>
              </a:rPr>
              <a:t>g(Y</a:t>
            </a:r>
            <a:r>
              <a:rPr lang="en-US" altLang="ja-JP" sz="1200" kern="1200" baseline="0" dirty="0" smtClean="0">
                <a:solidFill>
                  <a:schemeClr val="tx1"/>
                </a:solidFill>
                <a:latin typeface="+mn-lt"/>
                <a:ea typeface="+mn-ea"/>
                <a:cs typeface="+mn-cs"/>
              </a:rPr>
              <a:t>) is possible, for example if we choose </a:t>
            </a:r>
            <a:r>
              <a:rPr lang="en-US" altLang="ja-JP" sz="1200" kern="1200" baseline="0" dirty="0" err="1" smtClean="0">
                <a:solidFill>
                  <a:schemeClr val="tx1"/>
                </a:solidFill>
                <a:latin typeface="+mn-lt"/>
                <a:ea typeface="+mn-ea"/>
                <a:cs typeface="+mn-cs"/>
              </a:rPr>
              <a:t>g</a:t>
            </a:r>
            <a:r>
              <a:rPr lang="en-US" altLang="ja-JP" sz="1200" kern="1200" baseline="0" dirty="0" smtClean="0">
                <a:solidFill>
                  <a:schemeClr val="tx1"/>
                </a:solidFill>
                <a:latin typeface="+mn-lt"/>
                <a:ea typeface="+mn-ea"/>
                <a:cs typeface="+mn-cs"/>
              </a:rPr>
              <a:t>=-1+cY, where </a:t>
            </a:r>
            <a:r>
              <a:rPr lang="en-US" altLang="ja-JP" sz="1200" kern="1200" baseline="0" dirty="0" err="1" smtClean="0">
                <a:solidFill>
                  <a:schemeClr val="tx1"/>
                </a:solidFill>
                <a:latin typeface="+mn-lt"/>
                <a:ea typeface="+mn-ea"/>
                <a:cs typeface="+mn-cs"/>
              </a:rPr>
              <a:t>c</a:t>
            </a:r>
            <a:r>
              <a:rPr lang="en-US" altLang="ja-JP" sz="1200" kern="1200" baseline="0" dirty="0" smtClean="0">
                <a:solidFill>
                  <a:schemeClr val="tx1"/>
                </a:solidFill>
                <a:latin typeface="+mn-lt"/>
                <a:ea typeface="+mn-ea"/>
                <a:cs typeface="+mn-cs"/>
              </a:rPr>
              <a:t> is an arbitrary constant, </a:t>
            </a:r>
          </a:p>
          <a:p>
            <a:r>
              <a:rPr lang="en-US" altLang="ja-JP" sz="1200" kern="1200" baseline="0" dirty="0" smtClean="0">
                <a:solidFill>
                  <a:schemeClr val="tx1"/>
                </a:solidFill>
                <a:latin typeface="+mn-lt"/>
                <a:ea typeface="+mn-ea"/>
                <a:cs typeface="+mn-cs"/>
              </a:rPr>
              <a:t>the assisted </a:t>
            </a:r>
            <a:r>
              <a:rPr lang="en-US" altLang="ja-JP" sz="1200" kern="1200" baseline="0" dirty="0" err="1" smtClean="0">
                <a:solidFill>
                  <a:schemeClr val="tx1"/>
                </a:solidFill>
                <a:latin typeface="+mn-lt"/>
                <a:ea typeface="+mn-ea"/>
                <a:cs typeface="+mn-cs"/>
              </a:rPr>
              <a:t>Lagrangian</a:t>
            </a:r>
            <a:r>
              <a:rPr lang="en-US" altLang="ja-JP" sz="1200" kern="1200" baseline="0" dirty="0" smtClean="0">
                <a:solidFill>
                  <a:schemeClr val="tx1"/>
                </a:solidFill>
                <a:latin typeface="+mn-lt"/>
                <a:ea typeface="+mn-ea"/>
                <a:cs typeface="+mn-cs"/>
              </a:rPr>
              <a:t> reduces to the </a:t>
            </a:r>
            <a:r>
              <a:rPr lang="en-US" altLang="ja-JP" sz="1200" kern="1200" baseline="0" dirty="0" err="1" smtClean="0">
                <a:solidFill>
                  <a:schemeClr val="tx1"/>
                </a:solidFill>
                <a:latin typeface="+mn-lt"/>
                <a:ea typeface="+mn-ea"/>
                <a:cs typeface="+mn-cs"/>
              </a:rPr>
              <a:t>dilatonic</a:t>
            </a:r>
            <a:r>
              <a:rPr lang="en-US" altLang="ja-JP" sz="1200" kern="1200" baseline="0" dirty="0" smtClean="0">
                <a:solidFill>
                  <a:schemeClr val="tx1"/>
                </a:solidFill>
                <a:latin typeface="+mn-lt"/>
                <a:ea typeface="+mn-ea"/>
                <a:cs typeface="+mn-cs"/>
              </a:rPr>
              <a:t> ghost condensate model described by this </a:t>
            </a:r>
            <a:r>
              <a:rPr lang="en-US" altLang="ja-JP" sz="1200" kern="1200" baseline="0" dirty="0" err="1" smtClean="0">
                <a:solidFill>
                  <a:schemeClr val="tx1"/>
                </a:solidFill>
                <a:latin typeface="+mn-lt"/>
                <a:ea typeface="+mn-ea"/>
                <a:cs typeface="+mn-cs"/>
              </a:rPr>
              <a:t>Lagrangian</a:t>
            </a:r>
            <a:r>
              <a:rPr lang="en-US" altLang="ja-JP" sz="1200" kern="1200" baseline="0" dirty="0" smtClean="0">
                <a:solidFill>
                  <a:schemeClr val="tx1"/>
                </a:solidFill>
                <a:latin typeface="+mn-lt"/>
                <a:ea typeface="+mn-ea"/>
                <a:cs typeface="+mn-cs"/>
              </a:rPr>
              <a:t>.</a:t>
            </a:r>
          </a:p>
          <a:p>
            <a:r>
              <a:rPr lang="en-US" altLang="ja-JP" sz="1200" kern="1200" baseline="0" dirty="0" smtClean="0">
                <a:solidFill>
                  <a:schemeClr val="tx1"/>
                </a:solidFill>
                <a:latin typeface="+mn-lt"/>
                <a:ea typeface="+mn-ea"/>
                <a:cs typeface="+mn-cs"/>
              </a:rPr>
              <a:t>The second example is the DBI field.</a:t>
            </a:r>
          </a:p>
          <a:p>
            <a:r>
              <a:rPr lang="en-US" altLang="ja-JP" sz="1200" kern="1200" baseline="0" dirty="0" smtClean="0">
                <a:solidFill>
                  <a:schemeClr val="tx1"/>
                </a:solidFill>
                <a:latin typeface="+mn-lt"/>
                <a:ea typeface="+mn-ea"/>
                <a:cs typeface="+mn-cs"/>
              </a:rPr>
              <a:t>If we choose this form of function </a:t>
            </a:r>
            <a:r>
              <a:rPr lang="en-US" altLang="ja-JP" sz="1200" kern="1200" baseline="0" dirty="0" err="1" smtClean="0">
                <a:solidFill>
                  <a:schemeClr val="tx1"/>
                </a:solidFill>
                <a:latin typeface="+mn-lt"/>
                <a:ea typeface="+mn-ea"/>
                <a:cs typeface="+mn-cs"/>
              </a:rPr>
              <a:t>g</a:t>
            </a:r>
            <a:r>
              <a:rPr lang="en-US" altLang="ja-JP" sz="1200" kern="1200" baseline="0" dirty="0" smtClean="0">
                <a:solidFill>
                  <a:schemeClr val="tx1"/>
                </a:solidFill>
                <a:latin typeface="+mn-lt"/>
                <a:ea typeface="+mn-ea"/>
                <a:cs typeface="+mn-cs"/>
              </a:rPr>
              <a:t>, the assisted </a:t>
            </a:r>
            <a:r>
              <a:rPr lang="en-US" altLang="ja-JP" sz="1200" kern="1200" baseline="0" dirty="0" err="1" smtClean="0">
                <a:solidFill>
                  <a:schemeClr val="tx1"/>
                </a:solidFill>
                <a:latin typeface="+mn-lt"/>
                <a:ea typeface="+mn-ea"/>
                <a:cs typeface="+mn-cs"/>
              </a:rPr>
              <a:t>Lagrangian</a:t>
            </a:r>
            <a:r>
              <a:rPr lang="en-US" altLang="ja-JP" sz="1200" kern="1200" baseline="0" dirty="0" smtClean="0">
                <a:solidFill>
                  <a:schemeClr val="tx1"/>
                </a:solidFill>
                <a:latin typeface="+mn-lt"/>
                <a:ea typeface="+mn-ea"/>
                <a:cs typeface="+mn-cs"/>
              </a:rPr>
              <a:t> reduces to the DBI </a:t>
            </a:r>
            <a:r>
              <a:rPr lang="en-US" altLang="ja-JP" sz="1200" kern="1200" baseline="0" dirty="0" err="1" smtClean="0">
                <a:solidFill>
                  <a:schemeClr val="tx1"/>
                </a:solidFill>
                <a:latin typeface="+mn-lt"/>
                <a:ea typeface="+mn-ea"/>
                <a:cs typeface="+mn-cs"/>
              </a:rPr>
              <a:t>Lagrangian</a:t>
            </a:r>
            <a:r>
              <a:rPr lang="en-US" altLang="ja-JP" sz="1200" kern="1200" baseline="0" dirty="0" smtClean="0">
                <a:solidFill>
                  <a:schemeClr val="tx1"/>
                </a:solidFill>
                <a:latin typeface="+mn-lt"/>
                <a:ea typeface="+mn-ea"/>
                <a:cs typeface="+mn-cs"/>
              </a:rPr>
              <a:t> with the </a:t>
            </a:r>
            <a:r>
              <a:rPr lang="en-US" altLang="ja-JP" sz="1200" kern="1200" dirty="0" smtClean="0">
                <a:solidFill>
                  <a:schemeClr val="tx1"/>
                </a:solidFill>
                <a:latin typeface="+mn-lt"/>
                <a:ea typeface="+mn-ea"/>
                <a:cs typeface="+mn-cs"/>
              </a:rPr>
              <a:t>exponential shape</a:t>
            </a:r>
            <a:r>
              <a:rPr lang="en-US" altLang="ja-JP" sz="1200" kern="1200" baseline="0" dirty="0" smtClean="0">
                <a:solidFill>
                  <a:schemeClr val="tx1"/>
                </a:solidFill>
                <a:latin typeface="+mn-lt"/>
                <a:ea typeface="+mn-ea"/>
                <a:cs typeface="+mn-cs"/>
              </a:rPr>
              <a:t> of functions </a:t>
            </a:r>
            <a:r>
              <a:rPr lang="en-US" altLang="ja-JP" sz="1200" kern="1200" baseline="0" dirty="0" err="1" smtClean="0">
                <a:solidFill>
                  <a:schemeClr val="tx1"/>
                </a:solidFill>
                <a:latin typeface="+mn-lt"/>
                <a:ea typeface="+mn-ea"/>
                <a:cs typeface="+mn-cs"/>
              </a:rPr>
              <a:t>f</a:t>
            </a:r>
            <a:r>
              <a:rPr lang="en-US" altLang="ja-JP" sz="1200" kern="1200" baseline="0" dirty="0" smtClean="0">
                <a:solidFill>
                  <a:schemeClr val="tx1"/>
                </a:solidFill>
                <a:latin typeface="+mn-lt"/>
                <a:ea typeface="+mn-ea"/>
                <a:cs typeface="+mn-cs"/>
              </a:rPr>
              <a:t> and V.</a:t>
            </a:r>
          </a:p>
          <a:p>
            <a:r>
              <a:rPr lang="en-US" altLang="ja-JP" sz="1200" kern="1200" baseline="0" dirty="0" smtClean="0">
                <a:solidFill>
                  <a:schemeClr val="tx1"/>
                </a:solidFill>
                <a:latin typeface="+mn-lt"/>
                <a:ea typeface="+mn-ea"/>
                <a:cs typeface="+mn-cs"/>
              </a:rPr>
              <a:t>Hence the DBI field with the exponential </a:t>
            </a:r>
            <a:r>
              <a:rPr lang="en-US" altLang="ja-JP" sz="1200" i="0" kern="1200" baseline="0" dirty="0" smtClean="0">
                <a:solidFill>
                  <a:schemeClr val="tx1"/>
                </a:solidFill>
                <a:latin typeface="+mn-lt"/>
                <a:ea typeface="+mn-ea"/>
                <a:cs typeface="+mn-cs"/>
              </a:rPr>
              <a:t>potential leads to assisted </a:t>
            </a:r>
            <a:r>
              <a:rPr lang="en-US" altLang="ja-JP" sz="1200" kern="1200" baseline="0" dirty="0" smtClean="0">
                <a:solidFill>
                  <a:schemeClr val="tx1"/>
                </a:solidFill>
                <a:latin typeface="+mn-lt"/>
                <a:ea typeface="+mn-ea"/>
                <a:cs typeface="+mn-cs"/>
              </a:rPr>
              <a:t>inflation.</a:t>
            </a:r>
            <a:endParaRPr lang="en-US" altLang="ja-JP" sz="1200" i="0" kern="1200" baseline="0" dirty="0" smtClean="0">
              <a:solidFill>
                <a:schemeClr val="tx1"/>
              </a:solidFill>
              <a:latin typeface="+mn-lt"/>
              <a:ea typeface="+mn-ea"/>
              <a:cs typeface="+mn-cs"/>
            </a:endParaRPr>
          </a:p>
          <a:p>
            <a:endParaRPr lang="en-US" altLang="ja-JP" sz="1200" i="0" kern="1200" baseline="0" dirty="0" smtClean="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fld id="{81EBE2B3-2AFA-2E43-9C53-E33DEF902690}" type="slidenum">
              <a:rPr lang="ja-JP" altLang="en-US" smtClean="0"/>
              <a:pPr/>
              <a:t>6</a:t>
            </a:fld>
            <a:endParaRPr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en-US" altLang="ja-JP" baseline="0" dirty="0" smtClean="0"/>
              <a:t>Since the assisted inflation model can be considered as an effective single field system (with this form of </a:t>
            </a:r>
            <a:r>
              <a:rPr lang="en-US" altLang="ja-JP" baseline="0" dirty="0" err="1" smtClean="0"/>
              <a:t>Lagrangian</a:t>
            </a:r>
            <a:r>
              <a:rPr lang="en-US" altLang="ja-JP" baseline="0" dirty="0" smtClean="0"/>
              <a:t>,) effective </a:t>
            </a:r>
            <a:r>
              <a:rPr lang="en-US" altLang="ja-JP" baseline="0" dirty="0" err="1" smtClean="0"/>
              <a:t>λ</a:t>
            </a:r>
            <a:r>
              <a:rPr lang="en-US" altLang="ja-JP" baseline="0" dirty="0" smtClean="0"/>
              <a:t> , </a:t>
            </a:r>
          </a:p>
          <a:p>
            <a:r>
              <a:rPr lang="en-US" altLang="ja-JP" baseline="0" dirty="0" smtClean="0"/>
              <a:t>slow variation parameter </a:t>
            </a:r>
            <a:r>
              <a:rPr lang="en-US" altLang="ja-JP" baseline="0" dirty="0" err="1" smtClean="0"/>
              <a:t>ε,and</a:t>
            </a:r>
            <a:r>
              <a:rPr lang="en-US" altLang="ja-JP" baseline="0" dirty="0" smtClean="0"/>
              <a:t> the field propagation speed </a:t>
            </a:r>
            <a:r>
              <a:rPr lang="en-US" altLang="ja-JP" baseline="0" dirty="0" err="1" smtClean="0"/>
              <a:t>cs</a:t>
            </a:r>
            <a:r>
              <a:rPr lang="en-US" altLang="ja-JP" baseline="0" dirty="0" smtClean="0"/>
              <a:t> are represented with arbitrarily function </a:t>
            </a:r>
            <a:r>
              <a:rPr lang="en-US" altLang="ja-JP" baseline="0" dirty="0" err="1" smtClean="0"/>
              <a:t>g</a:t>
            </a:r>
            <a:r>
              <a:rPr lang="en-US" altLang="ja-JP" baseline="0" dirty="0" smtClean="0"/>
              <a:t> and the variable Y like these at the assisted inflation attractor.</a:t>
            </a:r>
          </a:p>
          <a:p>
            <a:r>
              <a:rPr lang="en-US" altLang="ja-JP" baseline="0" dirty="0" smtClean="0"/>
              <a:t>Since now we consider that </a:t>
            </a:r>
            <a:r>
              <a:rPr lang="en-US" altLang="ja-JP" baseline="0" dirty="0" err="1" smtClean="0"/>
              <a:t>λ</a:t>
            </a:r>
            <a:r>
              <a:rPr lang="en-US" altLang="ja-JP" baseline="0" dirty="0" smtClean="0"/>
              <a:t>=constant, once the arbitrary function </a:t>
            </a:r>
            <a:r>
              <a:rPr lang="en-US" altLang="ja-JP" baseline="0" dirty="0" err="1" smtClean="0"/>
              <a:t>g</a:t>
            </a:r>
            <a:r>
              <a:rPr lang="en-US" altLang="ja-JP" baseline="0" dirty="0" smtClean="0"/>
              <a:t> is given, then Y becomes constant.</a:t>
            </a:r>
          </a:p>
          <a:p>
            <a:r>
              <a:rPr lang="en-US" altLang="ja-JP" baseline="0" dirty="0" smtClean="0"/>
              <a:t>Additionally these two parameters are constant because they are functions of Y only.</a:t>
            </a:r>
          </a:p>
          <a:p>
            <a:r>
              <a:rPr lang="en-US" altLang="ja-JP" baseline="0" dirty="0" smtClean="0"/>
              <a:t>Therefore we obtain the results that the remaining these two slow variation parameters are equal to zero.</a:t>
            </a:r>
          </a:p>
          <a:p>
            <a:r>
              <a:rPr lang="en-US" altLang="ja-JP" baseline="0" dirty="0" smtClean="0"/>
              <a:t>Let’s substitute the results into previous three inflationary observables. </a:t>
            </a:r>
          </a:p>
          <a:p>
            <a:endParaRPr lang="en-US" altLang="ja-JP" baseline="0" dirty="0" smtClean="0"/>
          </a:p>
          <a:p>
            <a:r>
              <a:rPr lang="en-US" altLang="ja-JP" baseline="0" dirty="0" smtClean="0"/>
              <a:t> </a:t>
            </a:r>
            <a:endParaRPr lang="en-US" altLang="ja-JP" dirty="0" smtClean="0"/>
          </a:p>
          <a:p>
            <a:endParaRPr lang="en-US" altLang="ja-JP" dirty="0" smtClean="0"/>
          </a:p>
          <a:p>
            <a:endParaRPr lang="en-US" altLang="ja-JP" dirty="0" smtClean="0"/>
          </a:p>
          <a:p>
            <a:r>
              <a:rPr lang="ja-JP" altLang="en-US" dirty="0" smtClean="0"/>
              <a:t>実効的な１つの場として考えられる，相補的インフレーションの固定点において，実効勾配</a:t>
            </a:r>
            <a:r>
              <a:rPr lang="en-US" altLang="ja-JP" dirty="0" err="1" smtClean="0"/>
              <a:t>λ</a:t>
            </a:r>
            <a:r>
              <a:rPr lang="ja-JP" altLang="en-US" dirty="0" smtClean="0"/>
              <a:t>と，スローバリエーションパラメータ</a:t>
            </a:r>
            <a:r>
              <a:rPr lang="en-US" altLang="ja-JP" dirty="0" err="1" smtClean="0"/>
              <a:t>ε</a:t>
            </a:r>
            <a:r>
              <a:rPr lang="ja-JP" altLang="en-US" dirty="0" smtClean="0"/>
              <a:t>，場の伝播速度はそれぞれ任意関数</a:t>
            </a:r>
            <a:r>
              <a:rPr lang="en-US" altLang="ja-JP" dirty="0" err="1" smtClean="0"/>
              <a:t>g</a:t>
            </a:r>
            <a:r>
              <a:rPr lang="ja-JP" altLang="en-US" dirty="0" smtClean="0"/>
              <a:t>と変数</a:t>
            </a:r>
            <a:r>
              <a:rPr lang="en-US" altLang="ja-JP" dirty="0" smtClean="0"/>
              <a:t>Y</a:t>
            </a:r>
            <a:r>
              <a:rPr lang="ja-JP" altLang="en-US" dirty="0" smtClean="0"/>
              <a:t>を用いて表すことができます．</a:t>
            </a:r>
            <a:endParaRPr lang="en-US" altLang="ja-JP" dirty="0" smtClean="0"/>
          </a:p>
          <a:p>
            <a:r>
              <a:rPr lang="en-US" altLang="ja-JP" dirty="0" err="1" smtClean="0"/>
              <a:t>λ</a:t>
            </a:r>
            <a:r>
              <a:rPr lang="ja-JP" altLang="en-US" dirty="0" smtClean="0"/>
              <a:t>はいま定数で考えているので，任意関数</a:t>
            </a:r>
            <a:r>
              <a:rPr lang="en-US" altLang="ja-JP" dirty="0" err="1" smtClean="0"/>
              <a:t>g</a:t>
            </a:r>
            <a:r>
              <a:rPr lang="ja-JP" altLang="en-US" dirty="0" smtClean="0"/>
              <a:t>を具体的に決めれば，</a:t>
            </a:r>
            <a:r>
              <a:rPr lang="en-US" altLang="ja-JP" dirty="0" smtClean="0"/>
              <a:t>Y</a:t>
            </a:r>
            <a:r>
              <a:rPr lang="ja-JP" altLang="en-US" dirty="0" smtClean="0"/>
              <a:t>が定数で求まることが分かります．</a:t>
            </a:r>
            <a:endParaRPr lang="en-US" altLang="ja-JP" dirty="0" smtClean="0"/>
          </a:p>
          <a:p>
            <a:r>
              <a:rPr lang="ja-JP" altLang="en-US" dirty="0" smtClean="0"/>
              <a:t>すると，</a:t>
            </a:r>
            <a:r>
              <a:rPr lang="en-US" altLang="ja-JP" dirty="0" err="1" smtClean="0"/>
              <a:t>ε</a:t>
            </a:r>
            <a:r>
              <a:rPr lang="ja-JP" altLang="en-US" dirty="0" smtClean="0"/>
              <a:t>と</a:t>
            </a:r>
            <a:r>
              <a:rPr lang="en-US" altLang="ja-JP" dirty="0" err="1" smtClean="0"/>
              <a:t>c_s</a:t>
            </a:r>
            <a:r>
              <a:rPr lang="ja-JP" altLang="en-US" dirty="0" smtClean="0"/>
              <a:t>も</a:t>
            </a:r>
            <a:r>
              <a:rPr lang="en-US" altLang="ja-JP" dirty="0" smtClean="0"/>
              <a:t>Y</a:t>
            </a:r>
            <a:r>
              <a:rPr lang="ja-JP" altLang="en-US" dirty="0" smtClean="0"/>
              <a:t>のみの関数なので，それぞれが定数になります．</a:t>
            </a:r>
            <a:endParaRPr lang="en-US" altLang="ja-JP" dirty="0" smtClean="0"/>
          </a:p>
          <a:p>
            <a:r>
              <a:rPr lang="ja-JP" altLang="en-US" dirty="0" smtClean="0"/>
              <a:t>したがって，次のように定義される残りのスローバリエーションパラメータがゼロという結果が得られます．</a:t>
            </a:r>
            <a:endParaRPr lang="en-US" altLang="ja-JP" dirty="0" smtClean="0"/>
          </a:p>
          <a:p>
            <a:r>
              <a:rPr lang="ja-JP" altLang="en-US" dirty="0" smtClean="0"/>
              <a:t>これらを，先ほど求めた</a:t>
            </a:r>
            <a:r>
              <a:rPr lang="en-US" altLang="ja-JP" dirty="0" smtClean="0"/>
              <a:t>3</a:t>
            </a:r>
            <a:r>
              <a:rPr lang="ja-JP" altLang="en-US" dirty="0" smtClean="0"/>
              <a:t>つの観測パラメータにあてはめます．</a:t>
            </a:r>
            <a:endParaRPr lang="en-US" altLang="ja-JP" dirty="0" smtClean="0"/>
          </a:p>
          <a:p>
            <a:endParaRPr lang="en-US" altLang="ja-JP" dirty="0" smtClean="0"/>
          </a:p>
          <a:p>
            <a:endParaRPr lang="en-US" altLang="ja-JP" dirty="0" smtClean="0"/>
          </a:p>
        </p:txBody>
      </p:sp>
      <p:sp>
        <p:nvSpPr>
          <p:cNvPr id="4" name="スライド番号プレースホルダ 3"/>
          <p:cNvSpPr>
            <a:spLocks noGrp="1"/>
          </p:cNvSpPr>
          <p:nvPr>
            <p:ph type="sldNum" sz="quarter" idx="10"/>
          </p:nvPr>
        </p:nvSpPr>
        <p:spPr/>
        <p:txBody>
          <a:bodyPr/>
          <a:lstStyle/>
          <a:p>
            <a:fld id="{CA077768-21C8-4125-A345-258E48D2EED0}"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en-US" altLang="ja-JP" dirty="0" smtClean="0"/>
              <a:t>When we consider the</a:t>
            </a:r>
            <a:r>
              <a:rPr lang="en-US" altLang="ja-JP" baseline="0" dirty="0" smtClean="0"/>
              <a:t> perturbations for this general </a:t>
            </a:r>
            <a:r>
              <a:rPr lang="en-US" altLang="ja-JP" baseline="0" dirty="0" err="1" smtClean="0"/>
              <a:t>Lagrangian</a:t>
            </a:r>
            <a:r>
              <a:rPr lang="en-US" altLang="ja-JP" baseline="0" dirty="0" smtClean="0"/>
              <a:t>, three observables are derived as the following.</a:t>
            </a:r>
          </a:p>
          <a:p>
            <a:r>
              <a:rPr lang="en-US" altLang="ja-JP" dirty="0" smtClean="0"/>
              <a:t>In the case of the</a:t>
            </a:r>
            <a:r>
              <a:rPr lang="en-US" altLang="ja-JP" baseline="0" dirty="0" smtClean="0"/>
              <a:t> assisted inflation, slow variation parameters </a:t>
            </a:r>
            <a:r>
              <a:rPr lang="en-US" altLang="ja-JP" baseline="0" dirty="0" err="1" smtClean="0"/>
              <a:t>η</a:t>
            </a:r>
            <a:r>
              <a:rPr lang="en-US" altLang="ja-JP" baseline="0" dirty="0" smtClean="0"/>
              <a:t> and </a:t>
            </a:r>
            <a:r>
              <a:rPr lang="en-US" altLang="ja-JP" baseline="0" dirty="0" err="1" smtClean="0"/>
              <a:t>s</a:t>
            </a:r>
            <a:r>
              <a:rPr lang="en-US" altLang="ja-JP" baseline="0" dirty="0" smtClean="0"/>
              <a:t> vanish, then we get the observables like these.</a:t>
            </a:r>
          </a:p>
          <a:p>
            <a:r>
              <a:rPr lang="en-US" altLang="ja-JP" baseline="0" dirty="0" smtClean="0"/>
              <a:t>Once the arbitrary function </a:t>
            </a:r>
            <a:r>
              <a:rPr lang="en-US" altLang="ja-JP" baseline="0" dirty="0" err="1" smtClean="0"/>
              <a:t>g</a:t>
            </a:r>
            <a:r>
              <a:rPr lang="en-US" altLang="ja-JP" baseline="0" dirty="0" smtClean="0"/>
              <a:t> is given, these observables can be represented with one single parameter, </a:t>
            </a:r>
            <a:r>
              <a:rPr lang="en-US" altLang="ja-JP" baseline="0" dirty="0" err="1" smtClean="0"/>
              <a:t>λ,Y,cs</a:t>
            </a:r>
            <a:r>
              <a:rPr lang="en-US" altLang="ja-JP" baseline="0" dirty="0" smtClean="0"/>
              <a:t>, or </a:t>
            </a:r>
            <a:r>
              <a:rPr lang="en-US" altLang="ja-JP" baseline="0" dirty="0" err="1" smtClean="0"/>
              <a:t>ε</a:t>
            </a:r>
            <a:r>
              <a:rPr lang="en-US" altLang="ja-JP" baseline="0" dirty="0" smtClean="0"/>
              <a:t>.</a:t>
            </a:r>
          </a:p>
          <a:p>
            <a:r>
              <a:rPr lang="en-US" altLang="ja-JP" dirty="0" smtClean="0"/>
              <a:t>Therefore we can constrain</a:t>
            </a:r>
            <a:r>
              <a:rPr lang="en-US" altLang="ja-JP" baseline="0" dirty="0" smtClean="0"/>
              <a:t> the parameter from the CMB observations.</a:t>
            </a:r>
            <a:endParaRPr lang="en-US" altLang="ja-JP" dirty="0" smtClean="0"/>
          </a:p>
          <a:p>
            <a:endParaRPr lang="en-US" altLang="ja-JP" dirty="0" smtClean="0"/>
          </a:p>
          <a:p>
            <a:endParaRPr lang="en-US" altLang="ja-JP" dirty="0" smtClean="0"/>
          </a:p>
          <a:p>
            <a:endParaRPr lang="en-US" altLang="ja-JP" dirty="0" smtClean="0"/>
          </a:p>
          <a:p>
            <a:r>
              <a:rPr lang="ja-JP" altLang="en-US" dirty="0" smtClean="0"/>
              <a:t>ラグランジアンがこのように一般的な場合に求めた３つの観測パラメータをまとめるとこのようになっていました．</a:t>
            </a:r>
            <a:endParaRPr lang="en-US" altLang="ja-JP" dirty="0" smtClean="0"/>
          </a:p>
          <a:p>
            <a:r>
              <a:rPr lang="ja-JP" altLang="en-US" dirty="0" smtClean="0"/>
              <a:t>相補的インフレーションの場合はいま求めたようにスローバリエーションパラメータの</a:t>
            </a:r>
            <a:r>
              <a:rPr lang="en-US" altLang="ja-JP" dirty="0" err="1" smtClean="0"/>
              <a:t>η</a:t>
            </a:r>
            <a:r>
              <a:rPr lang="ja-JP" altLang="en-US" dirty="0" smtClean="0"/>
              <a:t>と</a:t>
            </a:r>
            <a:r>
              <a:rPr lang="en-US" altLang="ja-JP" dirty="0" err="1" smtClean="0"/>
              <a:t>s</a:t>
            </a:r>
            <a:r>
              <a:rPr lang="ja-JP" altLang="en-US" dirty="0" smtClean="0"/>
              <a:t>がゼロなので，</a:t>
            </a:r>
            <a:endParaRPr lang="en-US" altLang="ja-JP" dirty="0" smtClean="0"/>
          </a:p>
          <a:p>
            <a:r>
              <a:rPr lang="en-US" altLang="ja-JP" dirty="0" err="1" smtClean="0"/>
              <a:t>η</a:t>
            </a:r>
            <a:r>
              <a:rPr lang="ja-JP" altLang="en-US" dirty="0" smtClean="0"/>
              <a:t>と</a:t>
            </a:r>
            <a:r>
              <a:rPr lang="en-US" altLang="ja-JP" dirty="0" err="1" smtClean="0"/>
              <a:t>s</a:t>
            </a:r>
            <a:r>
              <a:rPr lang="ja-JP" altLang="en-US" dirty="0" smtClean="0"/>
              <a:t>が入る項がすべて消えて結局，このようになります．</a:t>
            </a:r>
            <a:endParaRPr lang="en-US" altLang="ja-JP" dirty="0" smtClean="0"/>
          </a:p>
          <a:p>
            <a:r>
              <a:rPr lang="ja-JP" altLang="en-US" dirty="0" smtClean="0"/>
              <a:t>任意関数</a:t>
            </a:r>
            <a:r>
              <a:rPr lang="en-US" altLang="ja-JP" dirty="0" err="1" smtClean="0"/>
              <a:t>g</a:t>
            </a:r>
            <a:r>
              <a:rPr lang="ja-JP" altLang="en-US" dirty="0" smtClean="0"/>
              <a:t>を具体的に決めると</a:t>
            </a:r>
            <a:endParaRPr lang="en-US" altLang="ja-JP" dirty="0" smtClean="0"/>
          </a:p>
          <a:p>
            <a:r>
              <a:rPr lang="ja-JP" altLang="en-US" dirty="0" smtClean="0"/>
              <a:t>ここに含まれる</a:t>
            </a:r>
            <a:r>
              <a:rPr lang="en-US" altLang="ja-JP" dirty="0" err="1" smtClean="0"/>
              <a:t>ε</a:t>
            </a:r>
            <a:r>
              <a:rPr lang="ja-JP" altLang="en-US" dirty="0" smtClean="0"/>
              <a:t>，</a:t>
            </a:r>
            <a:r>
              <a:rPr lang="en-US" altLang="ja-JP" dirty="0" err="1" smtClean="0"/>
              <a:t>c_s</a:t>
            </a:r>
            <a:r>
              <a:rPr lang="ja-JP" altLang="en-US" dirty="0" smtClean="0"/>
              <a:t>はすべて</a:t>
            </a:r>
            <a:r>
              <a:rPr lang="en-US" altLang="ja-JP" dirty="0" smtClean="0"/>
              <a:t>Y</a:t>
            </a:r>
            <a:r>
              <a:rPr lang="ja-JP" altLang="en-US" dirty="0" smtClean="0"/>
              <a:t>または</a:t>
            </a:r>
            <a:r>
              <a:rPr lang="en-US" altLang="ja-JP" dirty="0" err="1" smtClean="0"/>
              <a:t>λ</a:t>
            </a:r>
            <a:r>
              <a:rPr lang="ja-JP" altLang="en-US" dirty="0" smtClean="0"/>
              <a:t>の関数であるため，全てのパラメータが一つの変数で表わせることが分かります．</a:t>
            </a:r>
            <a:endParaRPr lang="en-US" altLang="ja-JP" dirty="0" smtClean="0"/>
          </a:p>
          <a:p>
            <a:r>
              <a:rPr lang="ja-JP" altLang="en-US" dirty="0" smtClean="0"/>
              <a:t>観測よりこのパラメータに制限を付けることができ，モデルに対する観測的な評価ができます．</a:t>
            </a:r>
            <a:endParaRPr lang="en-US" altLang="ja-JP" dirty="0" smtClean="0"/>
          </a:p>
        </p:txBody>
      </p:sp>
      <p:sp>
        <p:nvSpPr>
          <p:cNvPr id="4" name="スライド番号プレースホルダ 3"/>
          <p:cNvSpPr>
            <a:spLocks noGrp="1"/>
          </p:cNvSpPr>
          <p:nvPr>
            <p:ph type="sldNum" sz="quarter" idx="10"/>
          </p:nvPr>
        </p:nvSpPr>
        <p:spPr/>
        <p:txBody>
          <a:bodyPr/>
          <a:lstStyle/>
          <a:p>
            <a:fld id="{CA077768-21C8-4125-A345-258E48D2EED0}"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en-US" altLang="ja-JP" dirty="0" smtClean="0"/>
              <a:t>Well, next we consider the observational constraints</a:t>
            </a:r>
            <a:r>
              <a:rPr lang="en-US" altLang="ja-JP" baseline="0" dirty="0" smtClean="0"/>
              <a:t> on some models of assisted inflation </a:t>
            </a:r>
            <a:r>
              <a:rPr lang="en-US" altLang="ja-JP" sz="1200" kern="1200" baseline="0" dirty="0" smtClean="0">
                <a:solidFill>
                  <a:schemeClr val="tx1"/>
                </a:solidFill>
                <a:latin typeface="+mn-lt"/>
                <a:ea typeface="+mn-ea"/>
                <a:cs typeface="+mn-cs"/>
              </a:rPr>
              <a:t>by choosing specific forms of </a:t>
            </a:r>
            <a:r>
              <a:rPr lang="en-US" altLang="ja-JP" sz="1200" kern="1200" baseline="0" dirty="0" err="1" smtClean="0">
                <a:solidFill>
                  <a:schemeClr val="tx1"/>
                </a:solidFill>
                <a:latin typeface="+mn-lt"/>
                <a:ea typeface="+mn-ea"/>
                <a:cs typeface="+mn-cs"/>
              </a:rPr>
              <a:t>g</a:t>
            </a:r>
            <a:r>
              <a:rPr lang="en-US" altLang="ja-JP" sz="1200" kern="1200" baseline="0" dirty="0" smtClean="0">
                <a:solidFill>
                  <a:schemeClr val="tx1"/>
                </a:solidFill>
                <a:latin typeface="+mn-lt"/>
                <a:ea typeface="+mn-ea"/>
                <a:cs typeface="+mn-cs"/>
              </a:rPr>
              <a:t>.</a:t>
            </a:r>
            <a:endParaRPr lang="en-US" altLang="ja-JP" dirty="0" smtClean="0"/>
          </a:p>
          <a:p>
            <a:r>
              <a:rPr lang="en-US" altLang="ja-JP" sz="1200" kern="1200" baseline="0" dirty="0" smtClean="0">
                <a:solidFill>
                  <a:schemeClr val="tx1"/>
                </a:solidFill>
                <a:latin typeface="+mn-lt"/>
                <a:ea typeface="+mn-ea"/>
                <a:cs typeface="+mn-cs"/>
              </a:rPr>
              <a:t>First model is the canonical field with an exponential potential described by this </a:t>
            </a:r>
            <a:r>
              <a:rPr lang="en-US" altLang="ja-JP" sz="1200" kern="1200" baseline="0" dirty="0" err="1" smtClean="0">
                <a:solidFill>
                  <a:schemeClr val="tx1"/>
                </a:solidFill>
                <a:latin typeface="+mn-lt"/>
                <a:ea typeface="+mn-ea"/>
                <a:cs typeface="+mn-cs"/>
              </a:rPr>
              <a:t>Lagrangian</a:t>
            </a:r>
            <a:r>
              <a:rPr lang="en-US" altLang="ja-JP" sz="1200" kern="1200" baseline="0" dirty="0" smtClean="0">
                <a:solidFill>
                  <a:schemeClr val="tx1"/>
                </a:solidFill>
                <a:latin typeface="+mn-lt"/>
                <a:ea typeface="+mn-ea"/>
                <a:cs typeface="+mn-cs"/>
              </a:rPr>
              <a:t>.</a:t>
            </a:r>
          </a:p>
          <a:p>
            <a:r>
              <a:rPr lang="en-US" altLang="ja-JP" sz="1200" kern="1200" baseline="0" dirty="0" smtClean="0">
                <a:solidFill>
                  <a:schemeClr val="tx1"/>
                </a:solidFill>
                <a:latin typeface="+mn-lt"/>
                <a:ea typeface="+mn-ea"/>
                <a:cs typeface="+mn-cs"/>
              </a:rPr>
              <a:t>Three observables are written in terms of an effective </a:t>
            </a:r>
            <a:r>
              <a:rPr lang="en-US" altLang="ja-JP" sz="1200" kern="1200" baseline="0" dirty="0" err="1" smtClean="0">
                <a:solidFill>
                  <a:schemeClr val="tx1"/>
                </a:solidFill>
                <a:latin typeface="+mn-lt"/>
                <a:ea typeface="+mn-ea"/>
                <a:cs typeface="+mn-cs"/>
              </a:rPr>
              <a:t>λ</a:t>
            </a:r>
            <a:r>
              <a:rPr lang="en-US" altLang="ja-JP" sz="1200" kern="1200" baseline="0" dirty="0" smtClean="0">
                <a:solidFill>
                  <a:schemeClr val="tx1"/>
                </a:solidFill>
                <a:latin typeface="+mn-lt"/>
                <a:ea typeface="+mn-ea"/>
                <a:cs typeface="+mn-cs"/>
              </a:rPr>
              <a:t> only.</a:t>
            </a:r>
          </a:p>
          <a:p>
            <a:r>
              <a:rPr lang="en-US" altLang="ja-JP" sz="1200" kern="1200" baseline="0" dirty="0" smtClean="0">
                <a:solidFill>
                  <a:schemeClr val="tx1"/>
                </a:solidFill>
                <a:latin typeface="+mn-lt"/>
                <a:ea typeface="+mn-ea"/>
                <a:cs typeface="+mn-cs"/>
              </a:rPr>
              <a:t>We carried out the likelihood analysis with the WMAP7yr data combined with BAO and HST, using the Cosmological Monte Carlo (</a:t>
            </a:r>
            <a:r>
              <a:rPr lang="en-US" altLang="ja-JP" sz="1200" kern="1200" baseline="0" dirty="0" err="1" smtClean="0">
                <a:solidFill>
                  <a:schemeClr val="tx1"/>
                </a:solidFill>
                <a:latin typeface="+mn-lt"/>
                <a:ea typeface="+mn-ea"/>
                <a:cs typeface="+mn-cs"/>
              </a:rPr>
              <a:t>CosmoMC</a:t>
            </a:r>
            <a:r>
              <a:rPr lang="en-US" altLang="ja-JP" sz="1200" kern="1200" baseline="0" dirty="0" smtClean="0">
                <a:solidFill>
                  <a:schemeClr val="tx1"/>
                </a:solidFill>
                <a:latin typeface="+mn-lt"/>
                <a:ea typeface="+mn-ea"/>
                <a:cs typeface="+mn-cs"/>
              </a:rPr>
              <a:t>) code.</a:t>
            </a:r>
          </a:p>
          <a:p>
            <a:r>
              <a:rPr lang="en-US" altLang="ja-JP" sz="1200" kern="1200" baseline="0" dirty="0" smtClean="0">
                <a:solidFill>
                  <a:schemeClr val="tx1"/>
                </a:solidFill>
                <a:latin typeface="+mn-lt"/>
                <a:ea typeface="+mn-ea"/>
                <a:cs typeface="+mn-cs"/>
              </a:rPr>
              <a:t>This is the one-dimensional marginalized probability distribution of the parameter </a:t>
            </a:r>
            <a:r>
              <a:rPr lang="en-US" altLang="ja-JP" sz="1200" kern="1200" baseline="0" dirty="0" err="1" smtClean="0">
                <a:solidFill>
                  <a:schemeClr val="tx1"/>
                </a:solidFill>
                <a:latin typeface="+mn-lt"/>
                <a:ea typeface="+mn-ea"/>
                <a:cs typeface="+mn-cs"/>
              </a:rPr>
              <a:t>λ</a:t>
            </a:r>
            <a:r>
              <a:rPr lang="en-US" altLang="ja-JP" sz="1200" kern="1200" baseline="0" dirty="0" smtClean="0">
                <a:solidFill>
                  <a:schemeClr val="tx1"/>
                </a:solidFill>
                <a:latin typeface="+mn-lt"/>
                <a:ea typeface="+mn-ea"/>
                <a:cs typeface="+mn-cs"/>
              </a:rPr>
              <a:t>.</a:t>
            </a:r>
          </a:p>
          <a:p>
            <a:r>
              <a:rPr lang="en-US" altLang="ja-JP" sz="1200" kern="1200" baseline="0" dirty="0" smtClean="0">
                <a:solidFill>
                  <a:schemeClr val="tx1"/>
                </a:solidFill>
                <a:latin typeface="+mn-lt"/>
                <a:ea typeface="+mn-ea"/>
                <a:cs typeface="+mn-cs"/>
              </a:rPr>
              <a:t>From this analysis, we obtain the following bound of </a:t>
            </a:r>
            <a:r>
              <a:rPr lang="en-US" altLang="ja-JP" sz="1200" kern="1200" baseline="0" dirty="0" err="1" smtClean="0">
                <a:solidFill>
                  <a:schemeClr val="tx1"/>
                </a:solidFill>
                <a:latin typeface="+mn-lt"/>
                <a:ea typeface="+mn-ea"/>
                <a:cs typeface="+mn-cs"/>
              </a:rPr>
              <a:t>λ</a:t>
            </a:r>
            <a:r>
              <a:rPr lang="en-US" altLang="ja-JP" sz="1200" kern="1200" baseline="0" dirty="0" smtClean="0">
                <a:solidFill>
                  <a:schemeClr val="tx1"/>
                </a:solidFill>
                <a:latin typeface="+mn-lt"/>
                <a:ea typeface="+mn-ea"/>
                <a:cs typeface="+mn-cs"/>
              </a:rPr>
              <a:t>.</a:t>
            </a:r>
          </a:p>
          <a:p>
            <a:r>
              <a:rPr lang="en-US" altLang="ja-JP" dirty="0" smtClean="0"/>
              <a:t>Under this bound,</a:t>
            </a:r>
            <a:r>
              <a:rPr lang="en-US" altLang="ja-JP" baseline="0" dirty="0" smtClean="0"/>
              <a:t> the non-Gaussianity parameter </a:t>
            </a:r>
            <a:r>
              <a:rPr lang="en-US" altLang="ja-JP" baseline="0" dirty="0" err="1" smtClean="0"/>
              <a:t>f_nl</a:t>
            </a:r>
            <a:r>
              <a:rPr lang="en-US" altLang="ja-JP" baseline="0" dirty="0" smtClean="0"/>
              <a:t> is much smaller than 1 and it’s consistent with the observations.</a:t>
            </a:r>
            <a:endParaRPr lang="en-US" altLang="ja-JP" dirty="0" smtClean="0"/>
          </a:p>
          <a:p>
            <a:endParaRPr lang="en-US" altLang="ja-JP" dirty="0" smtClean="0"/>
          </a:p>
          <a:p>
            <a:r>
              <a:rPr lang="ja-JP" altLang="en-US" dirty="0" smtClean="0"/>
              <a:t>それでは今までの一般的な議論を，今度は具体的なモデルにあてはめて見ていきたいと思います．</a:t>
            </a:r>
            <a:endParaRPr lang="en-US" altLang="ja-JP" dirty="0" smtClean="0"/>
          </a:p>
          <a:p>
            <a:r>
              <a:rPr lang="ja-JP" altLang="en-US" dirty="0" smtClean="0"/>
              <a:t>まず，指数関数ポテンシャルを持った正準スカラー場モデルで，ラグランジアンは運動項ーポテンシャル項のこのような形で表され，これは相補的インフレーションを起こすラグランジアンにおいて，任意関数</a:t>
            </a:r>
            <a:r>
              <a:rPr lang="en-US" altLang="ja-JP" dirty="0" err="1" smtClean="0"/>
              <a:t>g</a:t>
            </a:r>
            <a:r>
              <a:rPr lang="ja-JP" altLang="en-US" dirty="0" smtClean="0"/>
              <a:t>をこのように選ぶことで得られます．</a:t>
            </a:r>
            <a:r>
              <a:rPr lang="en-US" altLang="ja-JP" dirty="0" err="1" smtClean="0"/>
              <a:t>c</a:t>
            </a:r>
            <a:r>
              <a:rPr lang="ja-JP" altLang="en-US" dirty="0" smtClean="0"/>
              <a:t>は任意の定数です．</a:t>
            </a:r>
            <a:endParaRPr lang="en-US" altLang="ja-JP" dirty="0" smtClean="0"/>
          </a:p>
          <a:p>
            <a:r>
              <a:rPr lang="ja-JP" altLang="en-US" dirty="0" smtClean="0"/>
              <a:t>３つの観測パラメータは実効勾配</a:t>
            </a:r>
            <a:r>
              <a:rPr lang="en-US" altLang="ja-JP" dirty="0" err="1" smtClean="0"/>
              <a:t>λ</a:t>
            </a:r>
            <a:r>
              <a:rPr lang="ja-JP" altLang="en-US" dirty="0" smtClean="0"/>
              <a:t>のみで書け，このようになります．</a:t>
            </a:r>
            <a:endParaRPr lang="en-US" altLang="ja-JP" dirty="0" smtClean="0"/>
          </a:p>
          <a:p>
            <a:r>
              <a:rPr lang="ja-JP" altLang="en-US" dirty="0" smtClean="0"/>
              <a:t>このうちスペクトル指数とスカラーテンソル比の観測データをもとに</a:t>
            </a:r>
            <a:r>
              <a:rPr lang="en-US" altLang="ja-JP" dirty="0" smtClean="0"/>
              <a:t>,cosmological</a:t>
            </a:r>
            <a:r>
              <a:rPr lang="ja-JP" altLang="en-US" dirty="0" smtClean="0"/>
              <a:t>モンテカルロのコードを用いて</a:t>
            </a:r>
            <a:r>
              <a:rPr lang="en-US" altLang="ja-JP" dirty="0" smtClean="0"/>
              <a:t>likelihood</a:t>
            </a:r>
            <a:r>
              <a:rPr lang="ja-JP" altLang="en-US" dirty="0" smtClean="0"/>
              <a:t>解析を行った結果</a:t>
            </a:r>
            <a:r>
              <a:rPr lang="en-US" altLang="ja-JP" dirty="0" smtClean="0"/>
              <a:t>,</a:t>
            </a:r>
          </a:p>
          <a:p>
            <a:r>
              <a:rPr lang="ja-JP" altLang="en-US" dirty="0" smtClean="0"/>
              <a:t>観測的に</a:t>
            </a:r>
            <a:r>
              <a:rPr lang="en-US" altLang="ja-JP" dirty="0" err="1" smtClean="0"/>
              <a:t>λ</a:t>
            </a:r>
            <a:r>
              <a:rPr lang="ja-JP" altLang="en-US" dirty="0" smtClean="0"/>
              <a:t>の制限がこのように得られました．</a:t>
            </a:r>
            <a:endParaRPr lang="en-US" altLang="ja-JP" dirty="0" smtClean="0"/>
          </a:p>
          <a:p>
            <a:r>
              <a:rPr lang="ja-JP" altLang="en-US" dirty="0" smtClean="0"/>
              <a:t>使った観測データは，</a:t>
            </a:r>
            <a:r>
              <a:rPr lang="en-US" altLang="ja-JP" dirty="0" smtClean="0"/>
              <a:t>CMB(WMAP</a:t>
            </a:r>
            <a:r>
              <a:rPr lang="ja-JP" altLang="en-US" dirty="0" smtClean="0"/>
              <a:t>による宇宙背景輻射温度ゆらぎ</a:t>
            </a:r>
            <a:r>
              <a:rPr lang="en-US" altLang="ja-JP" dirty="0" smtClean="0"/>
              <a:t>),</a:t>
            </a:r>
            <a:r>
              <a:rPr lang="en-US" altLang="ja-JP" baseline="0" dirty="0" smtClean="0"/>
              <a:t> BAO</a:t>
            </a:r>
            <a:r>
              <a:rPr lang="ja-JP" altLang="en-US" baseline="0" dirty="0" smtClean="0"/>
              <a:t>（バリオン振動）</a:t>
            </a:r>
            <a:r>
              <a:rPr lang="en-US" altLang="ja-JP" baseline="0" dirty="0" smtClean="0"/>
              <a:t>, HST</a:t>
            </a:r>
            <a:r>
              <a:rPr lang="ja-JP" altLang="en-US" baseline="0" dirty="0" smtClean="0"/>
              <a:t>（ハッブル定数）の測定です．</a:t>
            </a:r>
            <a:endParaRPr lang="en-US" altLang="ja-JP" baseline="0" dirty="0" smtClean="0"/>
          </a:p>
          <a:p>
            <a:r>
              <a:rPr lang="en-US" altLang="ja-JP" baseline="0" dirty="0" err="1" smtClean="0"/>
              <a:t>λ</a:t>
            </a:r>
            <a:r>
              <a:rPr lang="ja-JP" altLang="en-US" baseline="0" dirty="0" smtClean="0"/>
              <a:t>の上限で</a:t>
            </a:r>
            <a:r>
              <a:rPr lang="en-US" altLang="ja-JP" baseline="0" dirty="0" err="1" smtClean="0"/>
              <a:t>f_nl</a:t>
            </a:r>
            <a:r>
              <a:rPr lang="ja-JP" altLang="en-US" baseline="0" dirty="0" smtClean="0"/>
              <a:t>は</a:t>
            </a:r>
            <a:r>
              <a:rPr lang="en-US" altLang="ja-JP" baseline="0" dirty="0" smtClean="0"/>
              <a:t>0.04</a:t>
            </a:r>
            <a:r>
              <a:rPr lang="ja-JP" altLang="en-US" baseline="0" dirty="0" smtClean="0"/>
              <a:t>程度であり，</a:t>
            </a:r>
            <a:r>
              <a:rPr lang="en-US" altLang="ja-JP" baseline="0" dirty="0" err="1" smtClean="0"/>
              <a:t>f_nl</a:t>
            </a:r>
            <a:r>
              <a:rPr lang="ja-JP" altLang="en-US" baseline="0" dirty="0" smtClean="0"/>
              <a:t>が１より十分小さくなることが分かります．</a:t>
            </a:r>
            <a:endParaRPr lang="en-US" altLang="ja-JP" baseline="0" dirty="0" smtClean="0"/>
          </a:p>
          <a:p>
            <a:r>
              <a:rPr lang="ja-JP" altLang="en-US" baseline="0" dirty="0" smtClean="0"/>
              <a:t>これは観測を満たしています</a:t>
            </a:r>
            <a:r>
              <a:rPr lang="en-US" altLang="ja-JP" baseline="0" dirty="0" smtClean="0"/>
              <a:t>．</a:t>
            </a:r>
          </a:p>
        </p:txBody>
      </p:sp>
      <p:sp>
        <p:nvSpPr>
          <p:cNvPr id="4" name="スライド番号プレースホルダ 3"/>
          <p:cNvSpPr>
            <a:spLocks noGrp="1"/>
          </p:cNvSpPr>
          <p:nvPr>
            <p:ph type="sldNum" sz="quarter" idx="10"/>
          </p:nvPr>
        </p:nvSpPr>
        <p:spPr/>
        <p:txBody>
          <a:bodyPr/>
          <a:lstStyle/>
          <a:p>
            <a:fld id="{CA077768-21C8-4125-A345-258E48D2EED0}"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ja-JP" altLang="en-US" smtClean="0"/>
              <a:t>マスタ タイトルの書式設定</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5C14FD69-4A85-4715-A222-ABB225B63BC6}" type="datetimeFigureOut">
              <a:rPr lang="en-US" altLang="ja-JP" smtClean="0"/>
              <a:pPr/>
              <a:t>11.9.9</a:t>
            </a:fld>
            <a:endParaRPr lang="en-US" sz="1000" dirty="0" smtClean="0"/>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pPr algn="ctr"/>
            <a:endParaRPr lang="en-US" sz="1000" smtClean="0"/>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4 つのコンテンツ">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ja-JP" altLang="en-US" smtClean="0"/>
              <a:t>マスタ タイトルの書式設定</a:t>
            </a:r>
            <a:endParaRPr/>
          </a:p>
        </p:txBody>
      </p:sp>
      <p:sp>
        <p:nvSpPr>
          <p:cNvPr id="5" name="Date Placeholder 4"/>
          <p:cNvSpPr>
            <a:spLocks noGrp="1"/>
          </p:cNvSpPr>
          <p:nvPr>
            <p:ph type="dt" sz="half" idx="10"/>
          </p:nvPr>
        </p:nvSpPr>
        <p:spPr/>
        <p:txBody>
          <a:bodyPr/>
          <a:lstStyle/>
          <a:p>
            <a:fld id="{5C14FD69-4A85-4715-A222-ABB225B63BC6}" type="datetimeFigureOut">
              <a:rPr lang="en-US" altLang="ja-JP" smtClean="0"/>
              <a:pPr/>
              <a:t>11.9.9</a:t>
            </a:fld>
            <a:endParaRPr lang="en-US" sz="1000" dirty="0" smtClean="0"/>
          </a:p>
        </p:txBody>
      </p:sp>
      <p:sp>
        <p:nvSpPr>
          <p:cNvPr id="6" name="Footer Placeholder 5"/>
          <p:cNvSpPr>
            <a:spLocks noGrp="1"/>
          </p:cNvSpPr>
          <p:nvPr>
            <p:ph type="ftr" sz="quarter" idx="11"/>
          </p:nvPr>
        </p:nvSpPr>
        <p:spPr/>
        <p:txBody>
          <a:bodyPr/>
          <a:lstStyle/>
          <a:p>
            <a:pPr algn="ctr"/>
            <a:endParaRPr lang="en-US" sz="1000" smtClean="0"/>
          </a:p>
        </p:txBody>
      </p:sp>
      <p:sp>
        <p:nvSpPr>
          <p:cNvPr id="7" name="Slide Number Placeholder 6"/>
          <p:cNvSpPr>
            <a:spLocks noGrp="1"/>
          </p:cNvSpPr>
          <p:nvPr>
            <p:ph type="sldNum" sz="quarter" idx="12"/>
          </p:nvPr>
        </p:nvSpPr>
        <p:spPr/>
        <p:txBody>
          <a:bodyPr/>
          <a:lstStyle/>
          <a:p>
            <a:pPr algn="r"/>
            <a:fld id="{D4C49B74-5DB2-4B03-B1D2-7F6A3C51C318}" type="slidenum">
              <a:rPr lang="en-US" smtClean="0"/>
              <a:pPr algn="r"/>
              <a:t>‹#›</a:t>
            </a:fld>
            <a:endParaRPr lang="en-US" sz="1000" dirty="0" smtClean="0"/>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タイトルのみ">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ja-JP" altLang="en-US" smtClean="0"/>
              <a:t>マスタ タイトルの書式設定</a:t>
            </a:r>
            <a:endParaRPr/>
          </a:p>
        </p:txBody>
      </p:sp>
      <p:sp>
        <p:nvSpPr>
          <p:cNvPr id="3" name="Date Placeholder 2"/>
          <p:cNvSpPr>
            <a:spLocks noGrp="1"/>
          </p:cNvSpPr>
          <p:nvPr>
            <p:ph type="dt" sz="half" idx="10"/>
          </p:nvPr>
        </p:nvSpPr>
        <p:spPr/>
        <p:txBody>
          <a:bodyPr/>
          <a:lstStyle/>
          <a:p>
            <a:fld id="{5C14FD69-4A85-4715-A222-ABB225B63BC6}" type="datetimeFigureOut">
              <a:rPr lang="en-US" altLang="ja-JP" smtClean="0"/>
              <a:pPr/>
              <a:t>11.9.9</a:t>
            </a:fld>
            <a:endParaRPr lang="en-US" sz="1000" dirty="0" smtClean="0"/>
          </a:p>
        </p:txBody>
      </p:sp>
      <p:sp>
        <p:nvSpPr>
          <p:cNvPr id="4" name="Footer Placeholder 3"/>
          <p:cNvSpPr>
            <a:spLocks noGrp="1"/>
          </p:cNvSpPr>
          <p:nvPr>
            <p:ph type="ftr" sz="quarter" idx="11"/>
          </p:nvPr>
        </p:nvSpPr>
        <p:spPr/>
        <p:txBody>
          <a:bodyPr/>
          <a:lstStyle/>
          <a:p>
            <a:pPr algn="ctr"/>
            <a:endParaRPr lang="en-US" sz="1000" smtClean="0"/>
          </a:p>
        </p:txBody>
      </p:sp>
      <p:sp>
        <p:nvSpPr>
          <p:cNvPr id="5" name="Slide Number Placeholder 4"/>
          <p:cNvSpPr>
            <a:spLocks noGrp="1"/>
          </p:cNvSpPr>
          <p:nvPr>
            <p:ph type="sldNum" sz="quarter" idx="12"/>
          </p:nvPr>
        </p:nvSpPr>
        <p:spPr/>
        <p:txBody>
          <a:bodyPr/>
          <a:lstStyle/>
          <a:p>
            <a:pPr algn="r"/>
            <a:fld id="{D4C49B74-5DB2-4B03-B1D2-7F6A3C51C318}" type="slidenum">
              <a:rPr lang="en-US" smtClean="0"/>
              <a:pPr algn="r"/>
              <a:t>‹#›</a:t>
            </a:fld>
            <a:endParaRPr lang="en-US" sz="1000" dirty="0" smtClean="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白紙">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5C14FD69-4A85-4715-A222-ABB225B63BC6}" type="datetimeFigureOut">
              <a:rPr lang="en-US" altLang="ja-JP" smtClean="0"/>
              <a:pPr/>
              <a:t>11.9.9</a:t>
            </a:fld>
            <a:endParaRPr lang="en-US" sz="1000" dirty="0" smtClean="0"/>
          </a:p>
        </p:txBody>
      </p:sp>
      <p:sp>
        <p:nvSpPr>
          <p:cNvPr id="3" name="Footer Placeholder 2"/>
          <p:cNvSpPr>
            <a:spLocks noGrp="1"/>
          </p:cNvSpPr>
          <p:nvPr>
            <p:ph type="ftr" sz="quarter" idx="11"/>
          </p:nvPr>
        </p:nvSpPr>
        <p:spPr/>
        <p:txBody>
          <a:bodyPr/>
          <a:lstStyle/>
          <a:p>
            <a:pPr algn="ctr"/>
            <a:endParaRPr lang="en-US" sz="1000" smtClean="0"/>
          </a:p>
        </p:txBody>
      </p:sp>
      <p:sp>
        <p:nvSpPr>
          <p:cNvPr id="4" name="Slide Number Placeholder 3"/>
          <p:cNvSpPr>
            <a:spLocks noGrp="1"/>
          </p:cNvSpPr>
          <p:nvPr>
            <p:ph type="sldNum" sz="quarter" idx="12"/>
          </p:nvPr>
        </p:nvSpPr>
        <p:spPr/>
        <p:txBody>
          <a:bodyPr/>
          <a:lstStyle/>
          <a:p>
            <a:pPr algn="r"/>
            <a:fld id="{D4C49B74-5DB2-4B03-B1D2-7F6A3C51C318}" type="slidenum">
              <a:rPr lang="en-US" smtClean="0"/>
              <a:pPr algn="r"/>
              <a:t>‹#›</a:t>
            </a:fld>
            <a:endParaRPr lang="en-US" sz="1000" dirty="0" smtClean="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タイトル付きのコンテンツ">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ja-JP" altLang="en-US" smtClean="0"/>
              <a:t>マスタ タイトルの書式設定</a:t>
            </a:r>
            <a:endParaRPr/>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a:p>
        </p:txBody>
      </p:sp>
      <p:sp>
        <p:nvSpPr>
          <p:cNvPr id="4" name="Text Placeholder 3"/>
          <p:cNvSpPr>
            <a:spLocks noGrp="1"/>
          </p:cNvSpPr>
          <p:nvPr>
            <p:ph type="body" sz="half" idx="2"/>
          </p:nvPr>
        </p:nvSpPr>
        <p:spPr>
          <a:xfrm>
            <a:off x="381093" y="3733800"/>
            <a:ext cx="325526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Date Placeholder 4"/>
          <p:cNvSpPr>
            <a:spLocks noGrp="1"/>
          </p:cNvSpPr>
          <p:nvPr>
            <p:ph type="dt" sz="half" idx="10"/>
          </p:nvPr>
        </p:nvSpPr>
        <p:spPr>
          <a:xfrm>
            <a:off x="7391399" y="6423585"/>
            <a:ext cx="1537447" cy="365125"/>
          </a:xfrm>
        </p:spPr>
        <p:txBody>
          <a:bodyPr/>
          <a:lstStyle/>
          <a:p>
            <a:fld id="{5C14FD69-4A85-4715-A222-ABB225B63BC6}" type="datetimeFigureOut">
              <a:rPr lang="en-US" altLang="ja-JP" smtClean="0"/>
              <a:pPr/>
              <a:t>11.9.9</a:t>
            </a:fld>
            <a:endParaRPr lang="en-US" sz="1000" dirty="0" smtClean="0"/>
          </a:p>
        </p:txBody>
      </p:sp>
      <p:sp>
        <p:nvSpPr>
          <p:cNvPr id="6" name="Footer Placeholder 5"/>
          <p:cNvSpPr>
            <a:spLocks noGrp="1"/>
          </p:cNvSpPr>
          <p:nvPr>
            <p:ph type="ftr" sz="quarter" idx="11"/>
          </p:nvPr>
        </p:nvSpPr>
        <p:spPr>
          <a:xfrm>
            <a:off x="3859305" y="6423585"/>
            <a:ext cx="3316941" cy="365125"/>
          </a:xfrm>
        </p:spPr>
        <p:txBody>
          <a:bodyPr/>
          <a:lstStyle/>
          <a:p>
            <a:pPr algn="ctr"/>
            <a:endParaRPr lang="en-US" sz="1000" smtClean="0"/>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タイトルと図">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ja-JP" altLang="en-US" smtClean="0"/>
              <a:t>マスタ タイトルの書式設定</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Date Placeholder 4"/>
          <p:cNvSpPr>
            <a:spLocks noGrp="1"/>
          </p:cNvSpPr>
          <p:nvPr>
            <p:ph type="dt" sz="half" idx="10"/>
          </p:nvPr>
        </p:nvSpPr>
        <p:spPr>
          <a:xfrm>
            <a:off x="7391399" y="6423585"/>
            <a:ext cx="1537447" cy="365125"/>
          </a:xfrm>
        </p:spPr>
        <p:txBody>
          <a:bodyPr/>
          <a:lstStyle/>
          <a:p>
            <a:fld id="{5C14FD69-4A85-4715-A222-ABB225B63BC6}" type="datetimeFigureOut">
              <a:rPr lang="en-US" altLang="ja-JP" smtClean="0"/>
              <a:pPr/>
              <a:t>11.9.9</a:t>
            </a:fld>
            <a:endParaRPr lang="en-US" sz="1000" dirty="0" smtClean="0"/>
          </a:p>
        </p:txBody>
      </p:sp>
      <p:sp>
        <p:nvSpPr>
          <p:cNvPr id="6" name="Footer Placeholder 5"/>
          <p:cNvSpPr>
            <a:spLocks noGrp="1"/>
          </p:cNvSpPr>
          <p:nvPr>
            <p:ph type="ftr" sz="quarter" idx="11"/>
          </p:nvPr>
        </p:nvSpPr>
        <p:spPr>
          <a:xfrm>
            <a:off x="4191000" y="6423585"/>
            <a:ext cx="3005138" cy="365125"/>
          </a:xfrm>
        </p:spPr>
        <p:txBody>
          <a:bodyPr/>
          <a:lstStyle/>
          <a:p>
            <a:pPr algn="ctr"/>
            <a:endParaRPr lang="en-US" sz="1000" smtClean="0"/>
          </a:p>
        </p:txBody>
      </p:sp>
      <p:sp>
        <p:nvSpPr>
          <p:cNvPr id="7" name="Slide Number Placeholder 6"/>
          <p:cNvSpPr>
            <a:spLocks noGrp="1"/>
          </p:cNvSpPr>
          <p:nvPr>
            <p:ph type="sldNum" sz="quarter" idx="12"/>
          </p:nvPr>
        </p:nvSpPr>
        <p:spPr/>
        <p:txBody>
          <a:bodyPr/>
          <a:lstStyle/>
          <a:p>
            <a:pPr algn="r"/>
            <a:fld id="{D4C49B74-5DB2-4B03-B1D2-7F6A3C51C318}" type="slidenum">
              <a:rPr lang="en-US" smtClean="0"/>
              <a:pPr algn="r"/>
              <a:t>‹#›</a:t>
            </a:fld>
            <a:endParaRPr lang="en-US" sz="1000" dirty="0" smtClean="0"/>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タイトルの上に図">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ja-JP" altLang="en-US" smtClean="0"/>
              <a:t>マスタ タイトルの書式設定</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Date Placeholder 4"/>
          <p:cNvSpPr>
            <a:spLocks noGrp="1"/>
          </p:cNvSpPr>
          <p:nvPr>
            <p:ph type="dt" sz="half" idx="10"/>
          </p:nvPr>
        </p:nvSpPr>
        <p:spPr/>
        <p:txBody>
          <a:bodyPr/>
          <a:lstStyle/>
          <a:p>
            <a:fld id="{5C14FD69-4A85-4715-A222-ABB225B63BC6}" type="datetimeFigureOut">
              <a:rPr lang="en-US" altLang="ja-JP" smtClean="0"/>
              <a:pPr/>
              <a:t>11.9.9</a:t>
            </a:fld>
            <a:endParaRPr lang="en-US" sz="1000" dirty="0" smtClean="0"/>
          </a:p>
        </p:txBody>
      </p:sp>
      <p:sp>
        <p:nvSpPr>
          <p:cNvPr id="6" name="Footer Placeholder 5"/>
          <p:cNvSpPr>
            <a:spLocks noGrp="1"/>
          </p:cNvSpPr>
          <p:nvPr>
            <p:ph type="ftr" sz="quarter" idx="11"/>
          </p:nvPr>
        </p:nvSpPr>
        <p:spPr/>
        <p:txBody>
          <a:bodyPr/>
          <a:lstStyle/>
          <a:p>
            <a:pPr algn="ctr"/>
            <a:endParaRPr lang="en-US" sz="1000" smtClean="0"/>
          </a:p>
        </p:txBody>
      </p:sp>
      <p:sp>
        <p:nvSpPr>
          <p:cNvPr id="7" name="Slide Number Placeholder 6"/>
          <p:cNvSpPr>
            <a:spLocks noGrp="1"/>
          </p:cNvSpPr>
          <p:nvPr>
            <p:ph type="sldNum" sz="quarter" idx="12"/>
          </p:nvPr>
        </p:nvSpPr>
        <p:spPr/>
        <p:txBody>
          <a:bodyPr/>
          <a:lstStyle/>
          <a:p>
            <a:pPr algn="r"/>
            <a:fld id="{D4C49B74-5DB2-4B03-B1D2-7F6A3C51C318}" type="slidenum">
              <a:rPr lang="en-US" smtClean="0"/>
              <a:pPr algn="r"/>
              <a:t>‹#›</a:t>
            </a:fld>
            <a:endParaRPr lang="en-US" sz="1000" dirty="0" smtClean="0"/>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タイトル付き 2 つの図">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ja-JP" altLang="en-US" smtClean="0"/>
              <a:t>マスタ タイトルの書式設定</a:t>
            </a:r>
            <a:endParaRPr/>
          </a:p>
        </p:txBody>
      </p:sp>
      <p:sp>
        <p:nvSpPr>
          <p:cNvPr id="4" name="Text Placeholder 3"/>
          <p:cNvSpPr>
            <a:spLocks noGrp="1"/>
          </p:cNvSpPr>
          <p:nvPr>
            <p:ph type="body" sz="half" idx="2"/>
          </p:nvPr>
        </p:nvSpPr>
        <p:spPr>
          <a:xfrm>
            <a:off x="381094" y="3733800"/>
            <a:ext cx="6179566"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5C14FD69-4A85-4715-A222-ABB225B63BC6}" type="datetimeFigureOut">
              <a:rPr lang="en-US" altLang="ja-JP" smtClean="0"/>
              <a:pPr/>
              <a:t>11.9.9</a:t>
            </a:fld>
            <a:endParaRPr lang="en-US" sz="1000" dirty="0" smtClean="0"/>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pPr algn="ctr"/>
            <a:endParaRPr lang="en-US" sz="1000" smtClean="0"/>
          </a:p>
        </p:txBody>
      </p:sp>
      <p:sp>
        <p:nvSpPr>
          <p:cNvPr id="7" name="Slide Number Placeholder 6"/>
          <p:cNvSpPr>
            <a:spLocks noGrp="1"/>
          </p:cNvSpPr>
          <p:nvPr>
            <p:ph type="sldNum" sz="quarter" idx="12"/>
          </p:nvPr>
        </p:nvSpPr>
        <p:spPr/>
        <p:txBody>
          <a:bodyPr/>
          <a:lstStyle/>
          <a:p>
            <a:pPr algn="r"/>
            <a:fld id="{D4C49B74-5DB2-4B03-B1D2-7F6A3C51C318}" type="slidenum">
              <a:rPr lang="en-US" smtClean="0"/>
              <a:pPr algn="r"/>
              <a:t>‹#›</a:t>
            </a:fld>
            <a:endParaRPr lang="en-US" sz="1000" dirty="0" smtClean="0"/>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ja-JP" altLang="en-US" smtClean="0"/>
              <a:t>アイコンをクリックして図を追加</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ja-JP" altLang="en-US" smtClean="0"/>
              <a:t>アイコンをクリックして図を追加</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タイトル付き 3 つの図">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ja-JP" altLang="en-US" smtClean="0"/>
              <a:t>マスタ タイトルの書式設定</a:t>
            </a:r>
            <a:endParaRPr/>
          </a:p>
        </p:txBody>
      </p:sp>
      <p:sp>
        <p:nvSpPr>
          <p:cNvPr id="4" name="Text Placeholder 3"/>
          <p:cNvSpPr>
            <a:spLocks noGrp="1"/>
          </p:cNvSpPr>
          <p:nvPr>
            <p:ph type="body" sz="half" idx="2"/>
          </p:nvPr>
        </p:nvSpPr>
        <p:spPr>
          <a:xfrm>
            <a:off x="381094" y="3733800"/>
            <a:ext cx="401530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5C14FD69-4A85-4715-A222-ABB225B63BC6}" type="datetimeFigureOut">
              <a:rPr lang="en-US" altLang="ja-JP" smtClean="0"/>
              <a:pPr/>
              <a:t>11.9.9</a:t>
            </a:fld>
            <a:endParaRPr lang="en-US" sz="1000" dirty="0" smtClean="0"/>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pPr algn="ctr"/>
            <a:endParaRPr lang="en-US" sz="1000" smtClean="0"/>
          </a:p>
        </p:txBody>
      </p:sp>
      <p:sp>
        <p:nvSpPr>
          <p:cNvPr id="7" name="Slide Number Placeholder 6"/>
          <p:cNvSpPr>
            <a:spLocks noGrp="1"/>
          </p:cNvSpPr>
          <p:nvPr>
            <p:ph type="sldNum" sz="quarter" idx="12"/>
          </p:nvPr>
        </p:nvSpPr>
        <p:spPr/>
        <p:txBody>
          <a:bodyPr/>
          <a:lstStyle/>
          <a:p>
            <a:pPr algn="r"/>
            <a:fld id="{D4C49B74-5DB2-4B03-B1D2-7F6A3C51C318}" type="slidenum">
              <a:rPr lang="en-US" smtClean="0"/>
              <a:pPr algn="r"/>
              <a:t>‹#›</a:t>
            </a:fld>
            <a:endParaRPr lang="en-US" sz="1000" dirty="0" smtClean="0"/>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ja-JP" altLang="en-US" smtClean="0"/>
              <a:t>アイコンをクリックして図を追加</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ja-JP" altLang="en-US" smtClean="0"/>
              <a:t>アイコンをクリックして図を追加</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ja-JP" altLang="en-US" smtClean="0"/>
              <a:t>アイコンをクリックして図を追加</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つの図とテキスト">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ja-JP" altLang="en-US" smtClean="0"/>
              <a:t>マスタ タイトルの書式設定</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Date Placeholder 4"/>
          <p:cNvSpPr>
            <a:spLocks noGrp="1"/>
          </p:cNvSpPr>
          <p:nvPr>
            <p:ph type="dt" sz="half" idx="10"/>
          </p:nvPr>
        </p:nvSpPr>
        <p:spPr>
          <a:xfrm>
            <a:off x="7391399" y="6423585"/>
            <a:ext cx="1537447" cy="365125"/>
          </a:xfrm>
        </p:spPr>
        <p:txBody>
          <a:bodyPr/>
          <a:lstStyle/>
          <a:p>
            <a:fld id="{5C14FD69-4A85-4715-A222-ABB225B63BC6}" type="datetimeFigureOut">
              <a:rPr lang="en-US" altLang="ja-JP" smtClean="0"/>
              <a:pPr/>
              <a:t>11.9.9</a:t>
            </a:fld>
            <a:endParaRPr lang="en-US" sz="1000" dirty="0" smtClean="0"/>
          </a:p>
        </p:txBody>
      </p:sp>
      <p:sp>
        <p:nvSpPr>
          <p:cNvPr id="6" name="Footer Placeholder 5"/>
          <p:cNvSpPr>
            <a:spLocks noGrp="1"/>
          </p:cNvSpPr>
          <p:nvPr>
            <p:ph type="ftr" sz="quarter" idx="11"/>
          </p:nvPr>
        </p:nvSpPr>
        <p:spPr>
          <a:xfrm>
            <a:off x="4191000" y="6423585"/>
            <a:ext cx="3005138" cy="365125"/>
          </a:xfrm>
        </p:spPr>
        <p:txBody>
          <a:bodyPr/>
          <a:lstStyle/>
          <a:p>
            <a:pPr algn="ctr"/>
            <a:endParaRPr lang="en-US" sz="1000" smtClean="0"/>
          </a:p>
        </p:txBody>
      </p:sp>
      <p:sp>
        <p:nvSpPr>
          <p:cNvPr id="7" name="Slide Number Placeholder 6"/>
          <p:cNvSpPr>
            <a:spLocks noGrp="1"/>
          </p:cNvSpPr>
          <p:nvPr>
            <p:ph type="sldNum" sz="quarter" idx="12"/>
          </p:nvPr>
        </p:nvSpPr>
        <p:spPr/>
        <p:txBody>
          <a:bodyPr/>
          <a:lstStyle/>
          <a:p>
            <a:pPr algn="r"/>
            <a:fld id="{D4C49B74-5DB2-4B03-B1D2-7F6A3C51C318}" type="slidenum">
              <a:rPr lang="en-US" smtClean="0"/>
              <a:pPr algn="r"/>
              <a:t>‹#›</a:t>
            </a:fld>
            <a:endParaRPr lang="en-US" sz="1000" dirty="0" smtClean="0"/>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ja-JP" altLang="en-US" smtClean="0"/>
              <a:t>アイコンをクリックして図を追加</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ja-JP" altLang="en-US" smtClean="0"/>
              <a:t>アイコンをクリックして図を追加</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タイトルと縦書きテキスト">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ja-JP" altLang="en-US" smtClean="0"/>
              <a:t>マスタ タイトルの書式設定</a:t>
            </a:r>
            <a:endParaRPr/>
          </a:p>
        </p:txBody>
      </p:sp>
      <p:sp>
        <p:nvSpPr>
          <p:cNvPr id="3" name="Vertical Text Placeholder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a:p>
        </p:txBody>
      </p:sp>
      <p:sp>
        <p:nvSpPr>
          <p:cNvPr id="4" name="Date Placeholder 3"/>
          <p:cNvSpPr>
            <a:spLocks noGrp="1"/>
          </p:cNvSpPr>
          <p:nvPr>
            <p:ph type="dt" sz="half" idx="10"/>
          </p:nvPr>
        </p:nvSpPr>
        <p:spPr/>
        <p:txBody>
          <a:bodyPr/>
          <a:lstStyle/>
          <a:p>
            <a:fld id="{5C14FD69-4A85-4715-A222-ABB225B63BC6}" type="datetimeFigureOut">
              <a:rPr lang="en-US" altLang="ja-JP" smtClean="0"/>
              <a:pPr/>
              <a:t>11.9.9</a:t>
            </a:fld>
            <a:endParaRPr lang="en-US" sz="1000" dirty="0" smtClean="0"/>
          </a:p>
        </p:txBody>
      </p:sp>
      <p:sp>
        <p:nvSpPr>
          <p:cNvPr id="5" name="Footer Placeholder 4"/>
          <p:cNvSpPr>
            <a:spLocks noGrp="1"/>
          </p:cNvSpPr>
          <p:nvPr>
            <p:ph type="ftr" sz="quarter" idx="11"/>
          </p:nvPr>
        </p:nvSpPr>
        <p:spPr/>
        <p:txBody>
          <a:bodyPr/>
          <a:lstStyle/>
          <a:p>
            <a:pPr algn="ctr"/>
            <a:endParaRPr lang="en-US" sz="1000" smtClean="0"/>
          </a:p>
        </p:txBody>
      </p:sp>
      <p:sp>
        <p:nvSpPr>
          <p:cNvPr id="6" name="Slide Number Placeholder 5"/>
          <p:cNvSpPr>
            <a:spLocks noGrp="1"/>
          </p:cNvSpPr>
          <p:nvPr>
            <p:ph type="sldNum" sz="quarter" idx="12"/>
          </p:nvPr>
        </p:nvSpPr>
        <p:spPr/>
        <p:txBody>
          <a:bodyPr/>
          <a:lstStyle/>
          <a:p>
            <a:pPr algn="r"/>
            <a:fld id="{D4C49B74-5DB2-4B03-B1D2-7F6A3C51C318}" type="slidenum">
              <a:rPr lang="en-US" smtClean="0"/>
              <a:pPr algn="r"/>
              <a:t>‹#›</a:t>
            </a:fld>
            <a:endParaRPr lang="en-US" sz="1000" dirty="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タイトルとコンテンツ">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ja-JP" altLang="en-US" smtClean="0"/>
              <a:t>マスタ タイトルの書式設定</a:t>
            </a:r>
            <a:endParaRPr/>
          </a:p>
        </p:txBody>
      </p:sp>
      <p:sp>
        <p:nvSpPr>
          <p:cNvPr id="3" name="Content Placeholder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a:p>
        </p:txBody>
      </p:sp>
      <p:sp>
        <p:nvSpPr>
          <p:cNvPr id="4" name="Date Placeholder 3"/>
          <p:cNvSpPr>
            <a:spLocks noGrp="1"/>
          </p:cNvSpPr>
          <p:nvPr>
            <p:ph type="dt" sz="half" idx="10"/>
          </p:nvPr>
        </p:nvSpPr>
        <p:spPr/>
        <p:txBody>
          <a:bodyPr/>
          <a:lstStyle/>
          <a:p>
            <a:fld id="{5C14FD69-4A85-4715-A222-ABB225B63BC6}" type="datetimeFigureOut">
              <a:rPr lang="en-US" altLang="ja-JP" smtClean="0"/>
              <a:pPr/>
              <a:t>11.9.9</a:t>
            </a:fld>
            <a:endParaRPr lang="en-US" sz="1000" dirty="0" smtClean="0"/>
          </a:p>
        </p:txBody>
      </p:sp>
      <p:sp>
        <p:nvSpPr>
          <p:cNvPr id="5" name="Footer Placeholder 4"/>
          <p:cNvSpPr>
            <a:spLocks noGrp="1"/>
          </p:cNvSpPr>
          <p:nvPr>
            <p:ph type="ftr" sz="quarter" idx="11"/>
          </p:nvPr>
        </p:nvSpPr>
        <p:spPr/>
        <p:txBody>
          <a:bodyPr/>
          <a:lstStyle/>
          <a:p>
            <a:pPr algn="ctr"/>
            <a:endParaRPr lang="en-US" sz="1000" smtClean="0"/>
          </a:p>
        </p:txBody>
      </p:sp>
      <p:sp>
        <p:nvSpPr>
          <p:cNvPr id="6" name="Slide Number Placeholder 5"/>
          <p:cNvSpPr>
            <a:spLocks noGrp="1"/>
          </p:cNvSpPr>
          <p:nvPr>
            <p:ph type="sldNum" sz="quarter" idx="12"/>
          </p:nvPr>
        </p:nvSpPr>
        <p:spPr/>
        <p:txBody>
          <a:bodyPr/>
          <a:lstStyle/>
          <a:p>
            <a:pPr algn="r"/>
            <a:fld id="{D4C49B74-5DB2-4B03-B1D2-7F6A3C51C318}" type="slidenum">
              <a:rPr lang="en-US" smtClean="0"/>
              <a:pPr algn="r"/>
              <a:t>‹#›</a:t>
            </a:fld>
            <a:endParaRPr lang="en-US" sz="1000" dirty="0" smtClean="0"/>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縦書きタイトル/テキスト">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ja-JP" altLang="en-US" smtClean="0"/>
              <a:t>マスタ タイトルの書式設定</a:t>
            </a:r>
            <a:endParaRPr/>
          </a:p>
        </p:txBody>
      </p:sp>
      <p:sp>
        <p:nvSpPr>
          <p:cNvPr id="3" name="Vertical Text Placeholder 2"/>
          <p:cNvSpPr>
            <a:spLocks noGrp="1"/>
          </p:cNvSpPr>
          <p:nvPr>
            <p:ph type="body" orient="vert" idx="1"/>
          </p:nvPr>
        </p:nvSpPr>
        <p:spPr>
          <a:xfrm>
            <a:off x="457200" y="958756"/>
            <a:ext cx="6858000" cy="5184869"/>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a:p>
        </p:txBody>
      </p:sp>
      <p:sp>
        <p:nvSpPr>
          <p:cNvPr id="4" name="Date Placeholder 3"/>
          <p:cNvSpPr>
            <a:spLocks noGrp="1"/>
          </p:cNvSpPr>
          <p:nvPr>
            <p:ph type="dt" sz="half" idx="10"/>
          </p:nvPr>
        </p:nvSpPr>
        <p:spPr/>
        <p:txBody>
          <a:bodyPr/>
          <a:lstStyle/>
          <a:p>
            <a:fld id="{5C14FD69-4A85-4715-A222-ABB225B63BC6}" type="datetimeFigureOut">
              <a:rPr lang="en-US" altLang="ja-JP" smtClean="0"/>
              <a:pPr/>
              <a:t>11.9.9</a:t>
            </a:fld>
            <a:endParaRPr lang="en-US" sz="1000" dirty="0" smtClean="0"/>
          </a:p>
        </p:txBody>
      </p:sp>
      <p:sp>
        <p:nvSpPr>
          <p:cNvPr id="5" name="Footer Placeholder 4"/>
          <p:cNvSpPr>
            <a:spLocks noGrp="1"/>
          </p:cNvSpPr>
          <p:nvPr>
            <p:ph type="ftr" sz="quarter" idx="11"/>
          </p:nvPr>
        </p:nvSpPr>
        <p:spPr/>
        <p:txBody>
          <a:bodyPr/>
          <a:lstStyle/>
          <a:p>
            <a:pPr algn="ctr"/>
            <a:endParaRPr lang="en-US" sz="1000" smtClean="0"/>
          </a:p>
        </p:txBody>
      </p:sp>
      <p:sp>
        <p:nvSpPr>
          <p:cNvPr id="6" name="Slide Number Placeholder 5"/>
          <p:cNvSpPr>
            <a:spLocks noGrp="1"/>
          </p:cNvSpPr>
          <p:nvPr>
            <p:ph type="sldNum" sz="quarter" idx="12"/>
          </p:nvPr>
        </p:nvSpPr>
        <p:spPr/>
        <p:txBody>
          <a:bodyPr/>
          <a:lstStyle/>
          <a:p>
            <a:pPr algn="r"/>
            <a:fld id="{D4C49B74-5DB2-4B03-B1D2-7F6A3C51C318}" type="slidenum">
              <a:rPr lang="en-US" smtClean="0"/>
              <a:pPr algn="r"/>
              <a:t>‹#›</a:t>
            </a:fld>
            <a:endParaRPr lang="en-US" sz="1000" dirty="0" smtClean="0"/>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Title Only">
    <p:spTree>
      <p:nvGrpSpPr>
        <p:cNvPr id="1" name=""/>
        <p:cNvGrpSpPr/>
        <p:nvPr/>
      </p:nvGrpSpPr>
      <p:grpSpPr>
        <a:xfrm>
          <a:off x="0" y="0"/>
          <a:ext cx="0" cy="0"/>
          <a:chOff x="0" y="0"/>
          <a:chExt cx="0" cy="0"/>
        </a:xfrm>
      </p:grpSpPr>
      <p:sp>
        <p:nvSpPr>
          <p:cNvPr id="6" name="Title 5"/>
          <p:cNvSpPr>
            <a:spLocks noGrp="1"/>
          </p:cNvSpPr>
          <p:nvPr>
            <p:ph type="title"/>
          </p:nvPr>
        </p:nvSpPr>
        <p:spPr>
          <a:xfrm>
            <a:off x="457200" y="359465"/>
            <a:ext cx="8229600" cy="1143000"/>
          </a:xfrm>
          <a:prstGeom prst="rect">
            <a:avLst/>
          </a:prstGeom>
        </p:spPr>
        <p:txBody>
          <a:bodyPr anchor="b" anchorCtr="0">
            <a:normAutofit/>
          </a:bodyPr>
          <a:lstStyle/>
          <a:p>
            <a:pPr algn="l"/>
            <a:r>
              <a:rPr lang="en-US" dirty="0" smtClean="0"/>
              <a:t>Click to edit Master title style</a:t>
            </a:r>
            <a:endParaRPr lang="en-US"/>
          </a:p>
        </p:txBody>
      </p:sp>
      <p:sp>
        <p:nvSpPr>
          <p:cNvPr id="7" name="Date Placeholder 6"/>
          <p:cNvSpPr>
            <a:spLocks noGrp="1"/>
          </p:cNvSpPr>
          <p:nvPr>
            <p:ph type="dt" sz="half" idx="10"/>
          </p:nvPr>
        </p:nvSpPr>
        <p:spPr/>
        <p:txBody>
          <a:bodyPr/>
          <a:lstStyle/>
          <a:p>
            <a:fld id="{5C14FD69-4A85-4715-A222-ABB225B63BC6}" type="datetimeFigureOut">
              <a:rPr lang="en-US" altLang="ja-JP" smtClean="0"/>
              <a:pPr/>
              <a:t>11.9.9</a:t>
            </a:fld>
            <a:endParaRPr lang="en-US"/>
          </a:p>
        </p:txBody>
      </p:sp>
      <p:sp>
        <p:nvSpPr>
          <p:cNvPr id="8" name="Slide Number Placeholder 7"/>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C14FD69-4A85-4715-A222-ABB225B63BC6}" type="datetimeFigureOut">
              <a:rPr lang="en-US" altLang="ja-JP" smtClean="0"/>
              <a:pPr/>
              <a:t>11.9.9</a:t>
            </a:fld>
            <a:endParaRPr lang="en-US"/>
          </a:p>
        </p:txBody>
      </p:sp>
      <p:sp>
        <p:nvSpPr>
          <p:cNvPr id="6" name="Slide Number Placeholder 5"/>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8" name="Footer Placeholder 7"/>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タイトルとテキスト">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ja-JP" altLang="en-US" smtClean="0"/>
              <a:t>マスタ タイトルの書式設定</a:t>
            </a:r>
            <a:endParaRPr/>
          </a:p>
        </p:txBody>
      </p:sp>
      <p:sp>
        <p:nvSpPr>
          <p:cNvPr id="3" name="Content Placeholder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a:p>
        </p:txBody>
      </p:sp>
      <p:sp>
        <p:nvSpPr>
          <p:cNvPr id="4" name="Date Placeholder 3"/>
          <p:cNvSpPr>
            <a:spLocks noGrp="1"/>
          </p:cNvSpPr>
          <p:nvPr>
            <p:ph type="dt" sz="half" idx="10"/>
          </p:nvPr>
        </p:nvSpPr>
        <p:spPr/>
        <p:txBody>
          <a:bodyPr/>
          <a:lstStyle/>
          <a:p>
            <a:fld id="{5C14FD69-4A85-4715-A222-ABB225B63BC6}" type="datetimeFigureOut">
              <a:rPr lang="en-US" altLang="ja-JP" smtClean="0"/>
              <a:pPr/>
              <a:t>11.9.9</a:t>
            </a:fld>
            <a:endParaRPr lang="en-US" sz="1000" dirty="0" smtClean="0"/>
          </a:p>
        </p:txBody>
      </p:sp>
      <p:sp>
        <p:nvSpPr>
          <p:cNvPr id="5" name="Footer Placeholder 4"/>
          <p:cNvSpPr>
            <a:spLocks noGrp="1"/>
          </p:cNvSpPr>
          <p:nvPr>
            <p:ph type="ftr" sz="quarter" idx="11"/>
          </p:nvPr>
        </p:nvSpPr>
        <p:spPr/>
        <p:txBody>
          <a:bodyPr/>
          <a:lstStyle/>
          <a:p>
            <a:pPr algn="ctr"/>
            <a:endParaRPr lang="en-US" sz="1000" smtClean="0"/>
          </a:p>
        </p:txBody>
      </p:sp>
      <p:sp>
        <p:nvSpPr>
          <p:cNvPr id="6" name="Slide Number Placeholder 5"/>
          <p:cNvSpPr>
            <a:spLocks noGrp="1"/>
          </p:cNvSpPr>
          <p:nvPr>
            <p:ph type="sldNum" sz="quarter" idx="12"/>
          </p:nvPr>
        </p:nvSpPr>
        <p:spPr/>
        <p:txBody>
          <a:bodyPr/>
          <a:lstStyle/>
          <a:p>
            <a:pPr algn="r"/>
            <a:fld id="{D4C49B74-5DB2-4B03-B1D2-7F6A3C51C318}" type="slidenum">
              <a:rPr lang="en-US" smtClean="0"/>
              <a:pPr algn="r"/>
              <a:t>‹#›</a:t>
            </a:fld>
            <a:endParaRPr lang="en-US" sz="1000" dirty="0" smtClean="0"/>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mtClean="0"/>
              <a:t>マスタ テキストの書式設定</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つの図と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ja-JP" altLang="en-US" smtClean="0"/>
              <a:t>マスタ タイトルの書式設定</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5C14FD69-4A85-4715-A222-ABB225B63BC6}" type="datetimeFigureOut">
              <a:rPr lang="en-US" altLang="ja-JP" smtClean="0"/>
              <a:pPr/>
              <a:t>11.9.9</a:t>
            </a:fld>
            <a:endParaRPr lang="en-US" sz="1000" dirty="0" smtClean="0"/>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pPr algn="ctr"/>
            <a:endParaRPr lang="en-US" sz="1000" smtClean="0"/>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ja-JP" altLang="en-US" smtClean="0"/>
              <a:t>アイコンをクリックして図を追加</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ja-JP" altLang="en-US" smtClean="0"/>
              <a:t>アイコンをクリックして図を追加</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ja-JP" altLang="en-US" smtClean="0"/>
              <a:t>マスタ テキストの書式設定</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セクション ヘッダー">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ja-JP" altLang="en-US" smtClean="0"/>
              <a:t>マスタ タイトルの書式設定</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5C14FD69-4A85-4715-A222-ABB225B63BC6}" type="datetimeFigureOut">
              <a:rPr lang="en-US" altLang="ja-JP" smtClean="0"/>
              <a:pPr/>
              <a:t>11.9.9</a:t>
            </a:fld>
            <a:endParaRPr lang="en-US" sz="1000" dirty="0" smtClean="0"/>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pPr algn="ctr"/>
            <a:endParaRPr lang="en-US" sz="1000" smtClean="0"/>
          </a:p>
        </p:txBody>
      </p:sp>
      <p:sp>
        <p:nvSpPr>
          <p:cNvPr id="6" name="Slide Number Placeholder 5"/>
          <p:cNvSpPr>
            <a:spLocks noGrp="1"/>
          </p:cNvSpPr>
          <p:nvPr>
            <p:ph type="sldNum" sz="quarter" idx="12"/>
          </p:nvPr>
        </p:nvSpPr>
        <p:spPr>
          <a:xfrm>
            <a:off x="8305800" y="6248774"/>
            <a:ext cx="554038" cy="365125"/>
          </a:xfrm>
        </p:spPr>
        <p:txBody>
          <a:bodyPr/>
          <a:lstStyle/>
          <a:p>
            <a:pPr algn="r"/>
            <a:fld id="{D4C49B74-5DB2-4B03-B1D2-7F6A3C51C318}" type="slidenum">
              <a:rPr lang="en-US" smtClean="0"/>
              <a:pPr algn="r"/>
              <a:t>‹#›</a:t>
            </a:fld>
            <a:endParaRPr lang="en-US" sz="1000" dirty="0" smtClean="0"/>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つのコンテンツ">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ja-JP" altLang="en-US" smtClean="0"/>
              <a:t>マスタ タイトルの書式設定</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a:p>
        </p:txBody>
      </p:sp>
      <p:sp>
        <p:nvSpPr>
          <p:cNvPr id="5" name="Date Placeholder 4"/>
          <p:cNvSpPr>
            <a:spLocks noGrp="1"/>
          </p:cNvSpPr>
          <p:nvPr>
            <p:ph type="dt" sz="half" idx="10"/>
          </p:nvPr>
        </p:nvSpPr>
        <p:spPr/>
        <p:txBody>
          <a:bodyPr/>
          <a:lstStyle/>
          <a:p>
            <a:fld id="{5C14FD69-4A85-4715-A222-ABB225B63BC6}" type="datetimeFigureOut">
              <a:rPr lang="en-US" altLang="ja-JP" smtClean="0"/>
              <a:pPr/>
              <a:t>11.9.9</a:t>
            </a:fld>
            <a:endParaRPr lang="en-US" sz="1000" dirty="0" smtClean="0"/>
          </a:p>
        </p:txBody>
      </p:sp>
      <p:sp>
        <p:nvSpPr>
          <p:cNvPr id="6" name="Footer Placeholder 5"/>
          <p:cNvSpPr>
            <a:spLocks noGrp="1"/>
          </p:cNvSpPr>
          <p:nvPr>
            <p:ph type="ftr" sz="quarter" idx="11"/>
          </p:nvPr>
        </p:nvSpPr>
        <p:spPr/>
        <p:txBody>
          <a:bodyPr/>
          <a:lstStyle/>
          <a:p>
            <a:pPr algn="ctr"/>
            <a:endParaRPr lang="en-US" sz="1000" smtClean="0"/>
          </a:p>
        </p:txBody>
      </p:sp>
      <p:sp>
        <p:nvSpPr>
          <p:cNvPr id="7" name="Slide Number Placeholder 6"/>
          <p:cNvSpPr>
            <a:spLocks noGrp="1"/>
          </p:cNvSpPr>
          <p:nvPr>
            <p:ph type="sldNum" sz="quarter" idx="12"/>
          </p:nvPr>
        </p:nvSpPr>
        <p:spPr/>
        <p:txBody>
          <a:bodyPr/>
          <a:lstStyle/>
          <a:p>
            <a:pPr algn="r"/>
            <a:fld id="{D4C49B74-5DB2-4B03-B1D2-7F6A3C51C318}" type="slidenum">
              <a:rPr lang="en-US" smtClean="0"/>
              <a:pPr algn="r"/>
              <a:t>‹#›</a:t>
            </a:fld>
            <a:endParaRPr lang="en-US" sz="1000" dirty="0" smtClean="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比較">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ja-JP" altLang="en-US" smtClean="0"/>
              <a:t>マスタ タイトルの書式設定</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a:p>
        </p:txBody>
      </p:sp>
      <p:sp>
        <p:nvSpPr>
          <p:cNvPr id="7" name="Date Placeholder 6"/>
          <p:cNvSpPr>
            <a:spLocks noGrp="1"/>
          </p:cNvSpPr>
          <p:nvPr>
            <p:ph type="dt" sz="half" idx="10"/>
          </p:nvPr>
        </p:nvSpPr>
        <p:spPr/>
        <p:txBody>
          <a:bodyPr/>
          <a:lstStyle/>
          <a:p>
            <a:fld id="{5C14FD69-4A85-4715-A222-ABB225B63BC6}" type="datetimeFigureOut">
              <a:rPr lang="en-US" altLang="ja-JP" smtClean="0"/>
              <a:pPr/>
              <a:t>11.9.9</a:t>
            </a:fld>
            <a:endParaRPr lang="en-US" sz="1000" dirty="0" smtClean="0"/>
          </a:p>
        </p:txBody>
      </p:sp>
      <p:sp>
        <p:nvSpPr>
          <p:cNvPr id="8" name="Footer Placeholder 7"/>
          <p:cNvSpPr>
            <a:spLocks noGrp="1"/>
          </p:cNvSpPr>
          <p:nvPr>
            <p:ph type="ftr" sz="quarter" idx="11"/>
          </p:nvPr>
        </p:nvSpPr>
        <p:spPr/>
        <p:txBody>
          <a:bodyPr/>
          <a:lstStyle/>
          <a:p>
            <a:pPr algn="ctr"/>
            <a:endParaRPr lang="en-US" sz="1000" smtClean="0"/>
          </a:p>
        </p:txBody>
      </p:sp>
      <p:sp>
        <p:nvSpPr>
          <p:cNvPr id="9" name="Slide Number Placeholder 8"/>
          <p:cNvSpPr>
            <a:spLocks noGrp="1"/>
          </p:cNvSpPr>
          <p:nvPr>
            <p:ph type="sldNum" sz="quarter" idx="12"/>
          </p:nvPr>
        </p:nvSpPr>
        <p:spPr/>
        <p:txBody>
          <a:bodyPr/>
          <a:lstStyle/>
          <a:p>
            <a:pPr algn="r"/>
            <a:fld id="{D4C49B74-5DB2-4B03-B1D2-7F6A3C51C318}" type="slidenum">
              <a:rPr lang="en-US" smtClean="0"/>
              <a:pPr algn="r"/>
              <a:t>‹#›</a:t>
            </a:fld>
            <a:endParaRPr lang="en-US" sz="1000" dirty="0" smtClean="0"/>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つの上下のコンテンツ">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ja-JP" altLang="en-US" smtClean="0"/>
              <a:t>マスタ タイトルの書式設定</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a:p>
        </p:txBody>
      </p:sp>
      <p:sp>
        <p:nvSpPr>
          <p:cNvPr id="5" name="Date Placeholder 4"/>
          <p:cNvSpPr>
            <a:spLocks noGrp="1"/>
          </p:cNvSpPr>
          <p:nvPr>
            <p:ph type="dt" sz="half" idx="10"/>
          </p:nvPr>
        </p:nvSpPr>
        <p:spPr/>
        <p:txBody>
          <a:bodyPr/>
          <a:lstStyle/>
          <a:p>
            <a:fld id="{5C14FD69-4A85-4715-A222-ABB225B63BC6}" type="datetimeFigureOut">
              <a:rPr lang="en-US" altLang="ja-JP" smtClean="0"/>
              <a:pPr/>
              <a:t>11.9.9</a:t>
            </a:fld>
            <a:endParaRPr lang="en-US" sz="1000" dirty="0" smtClean="0"/>
          </a:p>
        </p:txBody>
      </p:sp>
      <p:sp>
        <p:nvSpPr>
          <p:cNvPr id="6" name="Footer Placeholder 5"/>
          <p:cNvSpPr>
            <a:spLocks noGrp="1"/>
          </p:cNvSpPr>
          <p:nvPr>
            <p:ph type="ftr" sz="quarter" idx="11"/>
          </p:nvPr>
        </p:nvSpPr>
        <p:spPr/>
        <p:txBody>
          <a:bodyPr/>
          <a:lstStyle/>
          <a:p>
            <a:pPr algn="ctr"/>
            <a:endParaRPr lang="en-US" sz="1000" smtClean="0"/>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pPr algn="r"/>
            <a:fld id="{D4C49B74-5DB2-4B03-B1D2-7F6A3C51C318}" type="slidenum">
              <a:rPr lang="en-US" smtClean="0"/>
              <a:pPr algn="r"/>
              <a:t>‹#›</a:t>
            </a:fld>
            <a:endParaRPr lang="en-US" sz="1000" dirty="0"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つのコンテンツ">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ja-JP" altLang="en-US" smtClean="0"/>
              <a:t>マスタ タイトルの書式設定</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a:p>
        </p:txBody>
      </p:sp>
      <p:sp>
        <p:nvSpPr>
          <p:cNvPr id="5" name="Date Placeholder 4"/>
          <p:cNvSpPr>
            <a:spLocks noGrp="1"/>
          </p:cNvSpPr>
          <p:nvPr>
            <p:ph type="dt" sz="half" idx="10"/>
          </p:nvPr>
        </p:nvSpPr>
        <p:spPr/>
        <p:txBody>
          <a:bodyPr/>
          <a:lstStyle/>
          <a:p>
            <a:fld id="{5C14FD69-4A85-4715-A222-ABB225B63BC6}" type="datetimeFigureOut">
              <a:rPr lang="en-US" altLang="ja-JP" smtClean="0"/>
              <a:pPr/>
              <a:t>11.9.9</a:t>
            </a:fld>
            <a:endParaRPr lang="en-US" sz="1000" dirty="0" smtClean="0"/>
          </a:p>
        </p:txBody>
      </p:sp>
      <p:sp>
        <p:nvSpPr>
          <p:cNvPr id="6" name="Footer Placeholder 5"/>
          <p:cNvSpPr>
            <a:spLocks noGrp="1"/>
          </p:cNvSpPr>
          <p:nvPr>
            <p:ph type="ftr" sz="quarter" idx="11"/>
          </p:nvPr>
        </p:nvSpPr>
        <p:spPr/>
        <p:txBody>
          <a:bodyPr/>
          <a:lstStyle/>
          <a:p>
            <a:pPr algn="ctr"/>
            <a:endParaRPr lang="en-US" sz="1000" smtClean="0"/>
          </a:p>
        </p:txBody>
      </p:sp>
      <p:sp>
        <p:nvSpPr>
          <p:cNvPr id="7" name="Slide Number Placeholder 6"/>
          <p:cNvSpPr>
            <a:spLocks noGrp="1"/>
          </p:cNvSpPr>
          <p:nvPr>
            <p:ph type="sldNum" sz="quarter" idx="12"/>
          </p:nvPr>
        </p:nvSpPr>
        <p:spPr/>
        <p:txBody>
          <a:bodyPr/>
          <a:lstStyle/>
          <a:p>
            <a:pPr algn="r"/>
            <a:fld id="{D4C49B74-5DB2-4B03-B1D2-7F6A3C51C318}" type="slidenum">
              <a:rPr lang="en-US" smtClean="0"/>
              <a:pPr algn="r"/>
              <a:t>‹#›</a:t>
            </a:fld>
            <a:endParaRPr lang="en-US" sz="1000" dirty="0" smtClean="0"/>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slideLayout" Target="../slideLayouts/slideLayout14.xml"/><Relationship Id="rId20" Type="http://schemas.openxmlformats.org/officeDocument/2006/relationships/slideLayout" Target="../slideLayouts/slideLayout20.xml"/><Relationship Id="rId4" Type="http://schemas.openxmlformats.org/officeDocument/2006/relationships/slideLayout" Target="../slideLayouts/slideLayout4.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theme" Target="../theme/theme1.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16" Type="http://schemas.openxmlformats.org/officeDocument/2006/relationships/slideLayout" Target="../slideLayouts/slideLayout16.xml"/><Relationship Id="rId8" Type="http://schemas.openxmlformats.org/officeDocument/2006/relationships/slideLayout" Target="../slideLayouts/slideLayout8.xml"/><Relationship Id="rId13" Type="http://schemas.openxmlformats.org/officeDocument/2006/relationships/slideLayout" Target="../slideLayouts/slideLayout13.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19" Type="http://schemas.openxmlformats.org/officeDocument/2006/relationships/slideLayout" Target="../slideLayouts/slideLayout19.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ja-JP" altLang="en-US" smtClean="0"/>
              <a:t>マスタ タイトルの書式設定</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5C14FD69-4A85-4715-A222-ABB225B63BC6}" type="datetimeFigureOut">
              <a:rPr lang="en-US" altLang="ja-JP" smtClean="0"/>
              <a:pPr/>
              <a:t>11.9.9</a:t>
            </a:fld>
            <a:endParaRPr lang="en-US" sz="1000" dirty="0" smtClean="0"/>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pPr algn="ctr"/>
            <a:endParaRPr lang="en-US" sz="1000" smtClean="0"/>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pPr algn="r"/>
            <a:fld id="{D4C49B74-5DB2-4B03-B1D2-7F6A3C51C318}" type="slidenum">
              <a:rPr lang="en-US" smtClean="0"/>
              <a:pPr algn="r"/>
              <a:t>‹#›</a:t>
            </a:fld>
            <a:endParaRPr lang="en-US" sz="1000" dirty="0" smtClean="0"/>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spcBef>
          <a:spcPct val="0"/>
        </a:spcBef>
        <a:buNone/>
        <a:defRPr kumimoji="1"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kumimoji="1"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kumimoji="1"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kumimoji="1"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kumimoji="1"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kumimoji="1"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3" Type="http://schemas.openxmlformats.org/officeDocument/2006/relationships/image" Target="../media/image1.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5" Type="http://schemas.openxmlformats.org/officeDocument/2006/relationships/image" Target="../media/image194.pdf"/><Relationship Id="rId31" Type="http://schemas.openxmlformats.org/officeDocument/2006/relationships/image" Target="../media/image190.pdf"/><Relationship Id="rId34" Type="http://schemas.openxmlformats.org/officeDocument/2006/relationships/image" Target="../media/image193.png"/><Relationship Id="rId7" Type="http://schemas.openxmlformats.org/officeDocument/2006/relationships/image" Target="../media/image172.pdf"/><Relationship Id="rId36" Type="http://schemas.openxmlformats.org/officeDocument/2006/relationships/image" Target="../media/image195.png"/><Relationship Id="rId1" Type="http://schemas.openxmlformats.org/officeDocument/2006/relationships/slideLayout" Target="../slideLayouts/slideLayout12.xml"/><Relationship Id="rId24" Type="http://schemas.openxmlformats.org/officeDocument/2006/relationships/image" Target="../media/image137.png"/><Relationship Id="rId25" Type="http://schemas.openxmlformats.org/officeDocument/2006/relationships/image" Target="../media/image184.pdf"/><Relationship Id="rId8" Type="http://schemas.openxmlformats.org/officeDocument/2006/relationships/image" Target="../media/image173.png"/><Relationship Id="rId13" Type="http://schemas.openxmlformats.org/officeDocument/2006/relationships/image" Target="../media/image178.pdf"/><Relationship Id="rId10" Type="http://schemas.openxmlformats.org/officeDocument/2006/relationships/image" Target="../media/image175.png"/><Relationship Id="rId32" Type="http://schemas.openxmlformats.org/officeDocument/2006/relationships/image" Target="../media/image191.png"/><Relationship Id="rId37" Type="http://schemas.openxmlformats.org/officeDocument/2006/relationships/image" Target="../media/image196.pdf"/><Relationship Id="rId12" Type="http://schemas.openxmlformats.org/officeDocument/2006/relationships/image" Target="../media/image177.png"/><Relationship Id="rId17" Type="http://schemas.openxmlformats.org/officeDocument/2006/relationships/image" Target="../media/image182.pdf"/><Relationship Id="rId9" Type="http://schemas.openxmlformats.org/officeDocument/2006/relationships/image" Target="../media/image174.pdf"/><Relationship Id="rId18" Type="http://schemas.openxmlformats.org/officeDocument/2006/relationships/image" Target="../media/image183.png"/><Relationship Id="rId3" Type="http://schemas.openxmlformats.org/officeDocument/2006/relationships/image" Target="../media/image168.pdf"/><Relationship Id="rId27" Type="http://schemas.openxmlformats.org/officeDocument/2006/relationships/image" Target="../media/image186.pdf"/><Relationship Id="rId14" Type="http://schemas.openxmlformats.org/officeDocument/2006/relationships/image" Target="../media/image179.png"/><Relationship Id="rId23" Type="http://schemas.openxmlformats.org/officeDocument/2006/relationships/image" Target="../media/image136.pdf"/><Relationship Id="rId4" Type="http://schemas.openxmlformats.org/officeDocument/2006/relationships/image" Target="../media/image169.png"/><Relationship Id="rId28" Type="http://schemas.openxmlformats.org/officeDocument/2006/relationships/image" Target="../media/image187.png"/><Relationship Id="rId26" Type="http://schemas.openxmlformats.org/officeDocument/2006/relationships/image" Target="../media/image185.png"/><Relationship Id="rId30" Type="http://schemas.openxmlformats.org/officeDocument/2006/relationships/image" Target="../media/image189.png"/><Relationship Id="rId11" Type="http://schemas.openxmlformats.org/officeDocument/2006/relationships/image" Target="../media/image176.pdf"/><Relationship Id="rId29" Type="http://schemas.openxmlformats.org/officeDocument/2006/relationships/image" Target="../media/image188.pdf"/><Relationship Id="rId6" Type="http://schemas.openxmlformats.org/officeDocument/2006/relationships/image" Target="../media/image171.png"/><Relationship Id="rId16" Type="http://schemas.openxmlformats.org/officeDocument/2006/relationships/image" Target="../media/image181.png"/><Relationship Id="rId33" Type="http://schemas.openxmlformats.org/officeDocument/2006/relationships/image" Target="../media/image192.pdf"/><Relationship Id="rId5" Type="http://schemas.openxmlformats.org/officeDocument/2006/relationships/image" Target="../media/image170.pdf"/><Relationship Id="rId15" Type="http://schemas.openxmlformats.org/officeDocument/2006/relationships/image" Target="../media/image180.pdf"/><Relationship Id="rId19" Type="http://schemas.openxmlformats.org/officeDocument/2006/relationships/image" Target="../media/image98.pdf"/><Relationship Id="rId38" Type="http://schemas.openxmlformats.org/officeDocument/2006/relationships/image" Target="../media/image197.png"/><Relationship Id="rId20" Type="http://schemas.openxmlformats.org/officeDocument/2006/relationships/image" Target="../media/image99.png"/><Relationship Id="rId22" Type="http://schemas.openxmlformats.org/officeDocument/2006/relationships/image" Target="../media/image101.png"/><Relationship Id="rId21" Type="http://schemas.openxmlformats.org/officeDocument/2006/relationships/image" Target="../media/image100.pdf"/><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5" Type="http://schemas.openxmlformats.org/officeDocument/2006/relationships/image" Target="../media/image222.pdf"/><Relationship Id="rId31" Type="http://schemas.openxmlformats.org/officeDocument/2006/relationships/image" Target="../media/image106.pdf"/><Relationship Id="rId34" Type="http://schemas.openxmlformats.org/officeDocument/2006/relationships/image" Target="../media/image109.png"/><Relationship Id="rId39" Type="http://schemas.openxmlformats.org/officeDocument/2006/relationships/image" Target="../media/image224.pdf"/><Relationship Id="rId40" Type="http://schemas.openxmlformats.org/officeDocument/2006/relationships/image" Target="../media/image225.png"/><Relationship Id="rId7" Type="http://schemas.openxmlformats.org/officeDocument/2006/relationships/image" Target="../media/image104.pdf"/><Relationship Id="rId36" Type="http://schemas.openxmlformats.org/officeDocument/2006/relationships/image" Target="../media/image223.png"/><Relationship Id="rId1" Type="http://schemas.openxmlformats.org/officeDocument/2006/relationships/slideLayout" Target="../slideLayouts/slideLayout12.xml"/><Relationship Id="rId24" Type="http://schemas.openxmlformats.org/officeDocument/2006/relationships/image" Target="../media/image215.png"/><Relationship Id="rId25" Type="http://schemas.openxmlformats.org/officeDocument/2006/relationships/image" Target="../media/image216.pdf"/><Relationship Id="rId8" Type="http://schemas.openxmlformats.org/officeDocument/2006/relationships/image" Target="../media/image105.png"/><Relationship Id="rId13" Type="http://schemas.openxmlformats.org/officeDocument/2006/relationships/image" Target="../media/image204.pdf"/><Relationship Id="rId10" Type="http://schemas.openxmlformats.org/officeDocument/2006/relationships/image" Target="../media/image201.png"/><Relationship Id="rId32" Type="http://schemas.openxmlformats.org/officeDocument/2006/relationships/image" Target="../media/image107.png"/><Relationship Id="rId37" Type="http://schemas.openxmlformats.org/officeDocument/2006/relationships/image" Target="../media/image194.pdf"/><Relationship Id="rId12" Type="http://schemas.openxmlformats.org/officeDocument/2006/relationships/image" Target="../media/image203.png"/><Relationship Id="rId17" Type="http://schemas.openxmlformats.org/officeDocument/2006/relationships/image" Target="../media/image208.pdf"/><Relationship Id="rId9" Type="http://schemas.openxmlformats.org/officeDocument/2006/relationships/image" Target="../media/image200.pdf"/><Relationship Id="rId18" Type="http://schemas.openxmlformats.org/officeDocument/2006/relationships/image" Target="../media/image209.png"/><Relationship Id="rId3" Type="http://schemas.openxmlformats.org/officeDocument/2006/relationships/image" Target="../media/image198.pdf"/><Relationship Id="rId27" Type="http://schemas.openxmlformats.org/officeDocument/2006/relationships/image" Target="../media/image218.pdf"/><Relationship Id="rId14" Type="http://schemas.openxmlformats.org/officeDocument/2006/relationships/image" Target="../media/image205.png"/><Relationship Id="rId23" Type="http://schemas.openxmlformats.org/officeDocument/2006/relationships/image" Target="../media/image214.pdf"/><Relationship Id="rId4" Type="http://schemas.openxmlformats.org/officeDocument/2006/relationships/image" Target="../media/image199.png"/><Relationship Id="rId28" Type="http://schemas.openxmlformats.org/officeDocument/2006/relationships/image" Target="../media/image219.png"/><Relationship Id="rId26" Type="http://schemas.openxmlformats.org/officeDocument/2006/relationships/image" Target="../media/image217.png"/><Relationship Id="rId30" Type="http://schemas.openxmlformats.org/officeDocument/2006/relationships/image" Target="../media/image221.png"/><Relationship Id="rId11" Type="http://schemas.openxmlformats.org/officeDocument/2006/relationships/image" Target="../media/image202.pdf"/><Relationship Id="rId42" Type="http://schemas.openxmlformats.org/officeDocument/2006/relationships/image" Target="../media/image227.png"/><Relationship Id="rId29" Type="http://schemas.openxmlformats.org/officeDocument/2006/relationships/image" Target="../media/image220.pdf"/><Relationship Id="rId6" Type="http://schemas.openxmlformats.org/officeDocument/2006/relationships/image" Target="../media/image103.png"/><Relationship Id="rId16" Type="http://schemas.openxmlformats.org/officeDocument/2006/relationships/image" Target="../media/image207.png"/><Relationship Id="rId33" Type="http://schemas.openxmlformats.org/officeDocument/2006/relationships/image" Target="../media/image108.pdf"/><Relationship Id="rId41" Type="http://schemas.openxmlformats.org/officeDocument/2006/relationships/image" Target="../media/image226.pdf"/><Relationship Id="rId5" Type="http://schemas.openxmlformats.org/officeDocument/2006/relationships/image" Target="../media/image102.pdf"/><Relationship Id="rId15" Type="http://schemas.openxmlformats.org/officeDocument/2006/relationships/image" Target="../media/image206.pdf"/><Relationship Id="rId19" Type="http://schemas.openxmlformats.org/officeDocument/2006/relationships/image" Target="../media/image210.pdf"/><Relationship Id="rId38" Type="http://schemas.openxmlformats.org/officeDocument/2006/relationships/image" Target="../media/image195.png"/><Relationship Id="rId20" Type="http://schemas.openxmlformats.org/officeDocument/2006/relationships/image" Target="../media/image211.png"/><Relationship Id="rId22" Type="http://schemas.openxmlformats.org/officeDocument/2006/relationships/image" Target="../media/image213.png"/><Relationship Id="rId21" Type="http://schemas.openxmlformats.org/officeDocument/2006/relationships/image" Target="../media/image212.pdf"/><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4" Type="http://schemas.openxmlformats.org/officeDocument/2006/relationships/image" Target="../media/image84.pdf"/><Relationship Id="rId7" Type="http://schemas.openxmlformats.org/officeDocument/2006/relationships/image" Target="../media/image230.png"/><Relationship Id="rId11" Type="http://schemas.openxmlformats.org/officeDocument/2006/relationships/image" Target="../media/image234.png"/><Relationship Id="rId1" Type="http://schemas.openxmlformats.org/officeDocument/2006/relationships/slideLayout" Target="../slideLayouts/slideLayout2.xml"/><Relationship Id="rId6" Type="http://schemas.openxmlformats.org/officeDocument/2006/relationships/image" Target="../media/image229.pdf"/><Relationship Id="rId8" Type="http://schemas.openxmlformats.org/officeDocument/2006/relationships/image" Target="../media/image231.pdf"/><Relationship Id="rId13" Type="http://schemas.openxmlformats.org/officeDocument/2006/relationships/image" Target="../media/image236.png"/><Relationship Id="rId10" Type="http://schemas.openxmlformats.org/officeDocument/2006/relationships/image" Target="../media/image233.pdf"/><Relationship Id="rId5" Type="http://schemas.openxmlformats.org/officeDocument/2006/relationships/image" Target="../media/image85.png"/><Relationship Id="rId12" Type="http://schemas.openxmlformats.org/officeDocument/2006/relationships/image" Target="../media/image235.pdf"/><Relationship Id="rId2" Type="http://schemas.openxmlformats.org/officeDocument/2006/relationships/notesSlide" Target="../notesSlides/notesSlide12.xml"/><Relationship Id="rId9" Type="http://schemas.openxmlformats.org/officeDocument/2006/relationships/image" Target="../media/image232.png"/><Relationship Id="rId3" Type="http://schemas.openxmlformats.org/officeDocument/2006/relationships/image" Target="../media/image22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5" Type="http://schemas.openxmlformats.org/officeDocument/2006/relationships/image" Target="../media/image267.pdf"/><Relationship Id="rId31" Type="http://schemas.openxmlformats.org/officeDocument/2006/relationships/image" Target="../media/image263.pdf"/><Relationship Id="rId34" Type="http://schemas.openxmlformats.org/officeDocument/2006/relationships/image" Target="../media/image266.png"/><Relationship Id="rId39" Type="http://schemas.openxmlformats.org/officeDocument/2006/relationships/image" Target="../media/image271.pdf"/><Relationship Id="rId40" Type="http://schemas.openxmlformats.org/officeDocument/2006/relationships/image" Target="../media/image272.png"/><Relationship Id="rId7" Type="http://schemas.openxmlformats.org/officeDocument/2006/relationships/image" Target="../media/image212.pdf"/><Relationship Id="rId36" Type="http://schemas.openxmlformats.org/officeDocument/2006/relationships/image" Target="../media/image268.png"/><Relationship Id="rId1" Type="http://schemas.openxmlformats.org/officeDocument/2006/relationships/slideLayout" Target="../slideLayouts/slideLayout11.xml"/><Relationship Id="rId24" Type="http://schemas.openxmlformats.org/officeDocument/2006/relationships/image" Target="../media/image256.png"/><Relationship Id="rId25" Type="http://schemas.openxmlformats.org/officeDocument/2006/relationships/image" Target="../media/image257.pdf"/><Relationship Id="rId8" Type="http://schemas.openxmlformats.org/officeDocument/2006/relationships/image" Target="../media/image213.png"/><Relationship Id="rId13" Type="http://schemas.openxmlformats.org/officeDocument/2006/relationships/image" Target="../media/image245.pdf"/><Relationship Id="rId10" Type="http://schemas.openxmlformats.org/officeDocument/2006/relationships/image" Target="../media/image242.png"/><Relationship Id="rId32" Type="http://schemas.openxmlformats.org/officeDocument/2006/relationships/image" Target="../media/image264.png"/><Relationship Id="rId37" Type="http://schemas.openxmlformats.org/officeDocument/2006/relationships/image" Target="../media/image269.pdf"/><Relationship Id="rId12" Type="http://schemas.openxmlformats.org/officeDocument/2006/relationships/image" Target="../media/image244.png"/><Relationship Id="rId17" Type="http://schemas.openxmlformats.org/officeDocument/2006/relationships/image" Target="../media/image249.pdf"/><Relationship Id="rId9" Type="http://schemas.openxmlformats.org/officeDocument/2006/relationships/image" Target="../media/image241.pdf"/><Relationship Id="rId18" Type="http://schemas.openxmlformats.org/officeDocument/2006/relationships/image" Target="../media/image250.png"/><Relationship Id="rId3" Type="http://schemas.openxmlformats.org/officeDocument/2006/relationships/image" Target="../media/image237.pdf"/><Relationship Id="rId27" Type="http://schemas.openxmlformats.org/officeDocument/2006/relationships/image" Target="../media/image259.pdf"/><Relationship Id="rId14" Type="http://schemas.openxmlformats.org/officeDocument/2006/relationships/image" Target="../media/image246.png"/><Relationship Id="rId23" Type="http://schemas.openxmlformats.org/officeDocument/2006/relationships/image" Target="../media/image255.pdf"/><Relationship Id="rId4" Type="http://schemas.openxmlformats.org/officeDocument/2006/relationships/image" Target="../media/image238.png"/><Relationship Id="rId28" Type="http://schemas.openxmlformats.org/officeDocument/2006/relationships/image" Target="../media/image260.png"/><Relationship Id="rId26" Type="http://schemas.openxmlformats.org/officeDocument/2006/relationships/image" Target="../media/image258.png"/><Relationship Id="rId30" Type="http://schemas.openxmlformats.org/officeDocument/2006/relationships/image" Target="../media/image262.png"/><Relationship Id="rId11" Type="http://schemas.openxmlformats.org/officeDocument/2006/relationships/image" Target="../media/image243.pdf"/><Relationship Id="rId42" Type="http://schemas.openxmlformats.org/officeDocument/2006/relationships/image" Target="../media/image274.png"/><Relationship Id="rId29" Type="http://schemas.openxmlformats.org/officeDocument/2006/relationships/image" Target="../media/image261.pdf"/><Relationship Id="rId6" Type="http://schemas.openxmlformats.org/officeDocument/2006/relationships/image" Target="../media/image240.png"/><Relationship Id="rId16" Type="http://schemas.openxmlformats.org/officeDocument/2006/relationships/image" Target="../media/image248.png"/><Relationship Id="rId33" Type="http://schemas.openxmlformats.org/officeDocument/2006/relationships/image" Target="../media/image265.pdf"/><Relationship Id="rId41" Type="http://schemas.openxmlformats.org/officeDocument/2006/relationships/image" Target="../media/image273.pdf"/><Relationship Id="rId5" Type="http://schemas.openxmlformats.org/officeDocument/2006/relationships/image" Target="../media/image239.pdf"/><Relationship Id="rId15" Type="http://schemas.openxmlformats.org/officeDocument/2006/relationships/image" Target="../media/image247.pdf"/><Relationship Id="rId19" Type="http://schemas.openxmlformats.org/officeDocument/2006/relationships/image" Target="../media/image251.pdf"/><Relationship Id="rId38" Type="http://schemas.openxmlformats.org/officeDocument/2006/relationships/image" Target="../media/image270.png"/><Relationship Id="rId20" Type="http://schemas.openxmlformats.org/officeDocument/2006/relationships/image" Target="../media/image252.png"/><Relationship Id="rId22" Type="http://schemas.openxmlformats.org/officeDocument/2006/relationships/image" Target="../media/image254.png"/><Relationship Id="rId21" Type="http://schemas.openxmlformats.org/officeDocument/2006/relationships/image" Target="../media/image253.pdf"/><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5" Type="http://schemas.openxmlformats.org/officeDocument/2006/relationships/image" Target="../media/image299.pdf"/><Relationship Id="rId31" Type="http://schemas.openxmlformats.org/officeDocument/2006/relationships/image" Target="../media/image297.pdf"/><Relationship Id="rId34" Type="http://schemas.openxmlformats.org/officeDocument/2006/relationships/image" Target="../media/image266.png"/><Relationship Id="rId7" Type="http://schemas.openxmlformats.org/officeDocument/2006/relationships/image" Target="../media/image279.pdf"/><Relationship Id="rId36" Type="http://schemas.openxmlformats.org/officeDocument/2006/relationships/image" Target="../media/image300.png"/><Relationship Id="rId1" Type="http://schemas.openxmlformats.org/officeDocument/2006/relationships/slideLayout" Target="../slideLayouts/slideLayout12.xml"/><Relationship Id="rId24" Type="http://schemas.openxmlformats.org/officeDocument/2006/relationships/image" Target="../media/image242.png"/><Relationship Id="rId25" Type="http://schemas.openxmlformats.org/officeDocument/2006/relationships/image" Target="../media/image271.pdf"/><Relationship Id="rId8" Type="http://schemas.openxmlformats.org/officeDocument/2006/relationships/image" Target="../media/image280.png"/><Relationship Id="rId13" Type="http://schemas.openxmlformats.org/officeDocument/2006/relationships/image" Target="../media/image285.pdf"/><Relationship Id="rId10" Type="http://schemas.openxmlformats.org/officeDocument/2006/relationships/image" Target="../media/image282.png"/><Relationship Id="rId32" Type="http://schemas.openxmlformats.org/officeDocument/2006/relationships/image" Target="../media/image298.png"/><Relationship Id="rId12" Type="http://schemas.openxmlformats.org/officeDocument/2006/relationships/image" Target="../media/image284.png"/><Relationship Id="rId17" Type="http://schemas.openxmlformats.org/officeDocument/2006/relationships/image" Target="../media/image289.pdf"/><Relationship Id="rId9" Type="http://schemas.openxmlformats.org/officeDocument/2006/relationships/image" Target="../media/image281.pdf"/><Relationship Id="rId18" Type="http://schemas.openxmlformats.org/officeDocument/2006/relationships/image" Target="../media/image290.png"/><Relationship Id="rId3" Type="http://schemas.openxmlformats.org/officeDocument/2006/relationships/image" Target="../media/image275.pdf"/><Relationship Id="rId27" Type="http://schemas.openxmlformats.org/officeDocument/2006/relationships/image" Target="../media/image243.pdf"/><Relationship Id="rId14" Type="http://schemas.openxmlformats.org/officeDocument/2006/relationships/image" Target="../media/image286.png"/><Relationship Id="rId23" Type="http://schemas.openxmlformats.org/officeDocument/2006/relationships/image" Target="../media/image241.pdf"/><Relationship Id="rId4" Type="http://schemas.openxmlformats.org/officeDocument/2006/relationships/image" Target="../media/image276.png"/><Relationship Id="rId28" Type="http://schemas.openxmlformats.org/officeDocument/2006/relationships/image" Target="../media/image244.png"/><Relationship Id="rId26" Type="http://schemas.openxmlformats.org/officeDocument/2006/relationships/image" Target="../media/image272.png"/><Relationship Id="rId30" Type="http://schemas.openxmlformats.org/officeDocument/2006/relationships/image" Target="../media/image296.png"/><Relationship Id="rId11" Type="http://schemas.openxmlformats.org/officeDocument/2006/relationships/image" Target="../media/image283.pdf"/><Relationship Id="rId29" Type="http://schemas.openxmlformats.org/officeDocument/2006/relationships/image" Target="../media/image295.pdf"/><Relationship Id="rId6" Type="http://schemas.openxmlformats.org/officeDocument/2006/relationships/image" Target="../media/image278.png"/><Relationship Id="rId16" Type="http://schemas.openxmlformats.org/officeDocument/2006/relationships/image" Target="../media/image288.png"/><Relationship Id="rId33" Type="http://schemas.openxmlformats.org/officeDocument/2006/relationships/image" Target="../media/image265.pdf"/><Relationship Id="rId5" Type="http://schemas.openxmlformats.org/officeDocument/2006/relationships/image" Target="../media/image277.pdf"/><Relationship Id="rId15" Type="http://schemas.openxmlformats.org/officeDocument/2006/relationships/image" Target="../media/image287.pdf"/><Relationship Id="rId19" Type="http://schemas.openxmlformats.org/officeDocument/2006/relationships/image" Target="../media/image291.pdf"/><Relationship Id="rId20" Type="http://schemas.openxmlformats.org/officeDocument/2006/relationships/image" Target="../media/image292.png"/><Relationship Id="rId22" Type="http://schemas.openxmlformats.org/officeDocument/2006/relationships/image" Target="../media/image294.png"/><Relationship Id="rId21" Type="http://schemas.openxmlformats.org/officeDocument/2006/relationships/image" Target="../media/image293.pdf"/><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5" Type="http://schemas.openxmlformats.org/officeDocument/2006/relationships/image" Target="../media/image330.png"/><Relationship Id="rId31" Type="http://schemas.openxmlformats.org/officeDocument/2006/relationships/image" Target="../media/image326.png"/><Relationship Id="rId34" Type="http://schemas.openxmlformats.org/officeDocument/2006/relationships/image" Target="../media/image329.pdf"/><Relationship Id="rId7" Type="http://schemas.openxmlformats.org/officeDocument/2006/relationships/image" Target="../media/image302.png"/><Relationship Id="rId36" Type="http://schemas.openxmlformats.org/officeDocument/2006/relationships/image" Target="../media/image331.pdf"/><Relationship Id="rId1" Type="http://schemas.openxmlformats.org/officeDocument/2006/relationships/slideLayout" Target="../slideLayouts/slideLayout12.xml"/><Relationship Id="rId24" Type="http://schemas.openxmlformats.org/officeDocument/2006/relationships/image" Target="../media/image319.pdf"/><Relationship Id="rId25" Type="http://schemas.openxmlformats.org/officeDocument/2006/relationships/image" Target="../media/image320.png"/><Relationship Id="rId8" Type="http://schemas.openxmlformats.org/officeDocument/2006/relationships/image" Target="../media/image303.pdf"/><Relationship Id="rId13" Type="http://schemas.openxmlformats.org/officeDocument/2006/relationships/image" Target="../media/image308.png"/><Relationship Id="rId10" Type="http://schemas.openxmlformats.org/officeDocument/2006/relationships/image" Target="../media/image305.pdf"/><Relationship Id="rId32" Type="http://schemas.openxmlformats.org/officeDocument/2006/relationships/image" Target="../media/image327.pdf"/><Relationship Id="rId37" Type="http://schemas.openxmlformats.org/officeDocument/2006/relationships/image" Target="../media/image332.png"/><Relationship Id="rId12" Type="http://schemas.openxmlformats.org/officeDocument/2006/relationships/image" Target="../media/image307.pdf"/><Relationship Id="rId17" Type="http://schemas.openxmlformats.org/officeDocument/2006/relationships/image" Target="../media/image312.png"/><Relationship Id="rId9" Type="http://schemas.openxmlformats.org/officeDocument/2006/relationships/image" Target="../media/image304.png"/><Relationship Id="rId18" Type="http://schemas.openxmlformats.org/officeDocument/2006/relationships/image" Target="../media/image313.pdf"/><Relationship Id="rId3" Type="http://schemas.openxmlformats.org/officeDocument/2006/relationships/image" Target="../media/image55.png"/><Relationship Id="rId27" Type="http://schemas.openxmlformats.org/officeDocument/2006/relationships/image" Target="../media/image322.png"/><Relationship Id="rId14" Type="http://schemas.openxmlformats.org/officeDocument/2006/relationships/image" Target="../media/image309.pdf"/><Relationship Id="rId23" Type="http://schemas.openxmlformats.org/officeDocument/2006/relationships/image" Target="../media/image318.png"/><Relationship Id="rId4" Type="http://schemas.openxmlformats.org/officeDocument/2006/relationships/image" Target="../media/image36.pdf"/><Relationship Id="rId28" Type="http://schemas.openxmlformats.org/officeDocument/2006/relationships/image" Target="../media/image323.pdf"/><Relationship Id="rId26" Type="http://schemas.openxmlformats.org/officeDocument/2006/relationships/image" Target="../media/image321.pdf"/><Relationship Id="rId30" Type="http://schemas.openxmlformats.org/officeDocument/2006/relationships/image" Target="../media/image325.pdf"/><Relationship Id="rId11" Type="http://schemas.openxmlformats.org/officeDocument/2006/relationships/image" Target="../media/image306.png"/><Relationship Id="rId29" Type="http://schemas.openxmlformats.org/officeDocument/2006/relationships/image" Target="../media/image324.png"/><Relationship Id="rId6" Type="http://schemas.openxmlformats.org/officeDocument/2006/relationships/image" Target="../media/image301.pdf"/><Relationship Id="rId16" Type="http://schemas.openxmlformats.org/officeDocument/2006/relationships/image" Target="../media/image311.pdf"/><Relationship Id="rId33" Type="http://schemas.openxmlformats.org/officeDocument/2006/relationships/image" Target="../media/image328.png"/><Relationship Id="rId5" Type="http://schemas.openxmlformats.org/officeDocument/2006/relationships/image" Target="../media/image37.png"/><Relationship Id="rId15" Type="http://schemas.openxmlformats.org/officeDocument/2006/relationships/image" Target="../media/image310.png"/><Relationship Id="rId19" Type="http://schemas.openxmlformats.org/officeDocument/2006/relationships/image" Target="../media/image314.png"/><Relationship Id="rId20" Type="http://schemas.openxmlformats.org/officeDocument/2006/relationships/image" Target="../media/image315.pdf"/><Relationship Id="rId22" Type="http://schemas.openxmlformats.org/officeDocument/2006/relationships/image" Target="../media/image317.pdf"/><Relationship Id="rId21" Type="http://schemas.openxmlformats.org/officeDocument/2006/relationships/image" Target="../media/image316.png"/><Relationship Id="rId2" Type="http://schemas.openxmlformats.org/officeDocument/2006/relationships/image" Target="../media/image54.pdf"/></Relationships>
</file>

<file path=ppt/slides/_rels/slide17.xml.rels><?xml version="1.0" encoding="UTF-8" standalone="yes"?>
<Relationships xmlns="http://schemas.openxmlformats.org/package/2006/relationships"><Relationship Id="rId14" Type="http://schemas.openxmlformats.org/officeDocument/2006/relationships/image" Target="../media/image344.png"/><Relationship Id="rId4" Type="http://schemas.openxmlformats.org/officeDocument/2006/relationships/image" Target="../media/image334.png"/><Relationship Id="rId7" Type="http://schemas.openxmlformats.org/officeDocument/2006/relationships/image" Target="../media/image337.pdf"/><Relationship Id="rId11" Type="http://schemas.openxmlformats.org/officeDocument/2006/relationships/image" Target="../media/image341.pdf"/><Relationship Id="rId1" Type="http://schemas.openxmlformats.org/officeDocument/2006/relationships/slideLayout" Target="../slideLayouts/slideLayout12.xml"/><Relationship Id="rId6" Type="http://schemas.openxmlformats.org/officeDocument/2006/relationships/image" Target="../media/image336.png"/><Relationship Id="rId16" Type="http://schemas.openxmlformats.org/officeDocument/2006/relationships/image" Target="../media/image346.png"/><Relationship Id="rId8" Type="http://schemas.openxmlformats.org/officeDocument/2006/relationships/image" Target="../media/image338.png"/><Relationship Id="rId13" Type="http://schemas.openxmlformats.org/officeDocument/2006/relationships/image" Target="../media/image343.pdf"/><Relationship Id="rId10" Type="http://schemas.openxmlformats.org/officeDocument/2006/relationships/image" Target="../media/image340.png"/><Relationship Id="rId5" Type="http://schemas.openxmlformats.org/officeDocument/2006/relationships/image" Target="../media/image335.pdf"/><Relationship Id="rId15" Type="http://schemas.openxmlformats.org/officeDocument/2006/relationships/image" Target="../media/image345.pdf"/><Relationship Id="rId12" Type="http://schemas.openxmlformats.org/officeDocument/2006/relationships/image" Target="../media/image342.png"/><Relationship Id="rId17" Type="http://schemas.openxmlformats.org/officeDocument/2006/relationships/image" Target="../media/image347.pdf"/><Relationship Id="rId2" Type="http://schemas.openxmlformats.org/officeDocument/2006/relationships/notesSlide" Target="../notesSlides/notesSlide15.xml"/><Relationship Id="rId9" Type="http://schemas.openxmlformats.org/officeDocument/2006/relationships/image" Target="../media/image339.pdf"/><Relationship Id="rId3" Type="http://schemas.openxmlformats.org/officeDocument/2006/relationships/image" Target="../media/image333.pdf"/><Relationship Id="rId18" Type="http://schemas.openxmlformats.org/officeDocument/2006/relationships/image" Target="../media/image348.png"/></Relationships>
</file>

<file path=ppt/slides/_rels/slide2.xml.rels><?xml version="1.0" encoding="UTF-8" standalone="yes"?>
<Relationships xmlns="http://schemas.openxmlformats.org/package/2006/relationships"><Relationship Id="rId14" Type="http://schemas.openxmlformats.org/officeDocument/2006/relationships/image" Target="../media/image13.png"/><Relationship Id="rId4" Type="http://schemas.openxmlformats.org/officeDocument/2006/relationships/image" Target="../media/image3.png"/><Relationship Id="rId7" Type="http://schemas.openxmlformats.org/officeDocument/2006/relationships/image" Target="../media/image6.png"/><Relationship Id="rId11"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5.pdf"/><Relationship Id="rId8" Type="http://schemas.openxmlformats.org/officeDocument/2006/relationships/image" Target="../media/image7.pdf"/><Relationship Id="rId13" Type="http://schemas.openxmlformats.org/officeDocument/2006/relationships/image" Target="../media/image12.pdf"/><Relationship Id="rId10" Type="http://schemas.openxmlformats.org/officeDocument/2006/relationships/image" Target="../media/image9.pdf"/><Relationship Id="rId5" Type="http://schemas.openxmlformats.org/officeDocument/2006/relationships/image" Target="../media/image4.jpeg"/><Relationship Id="rId12" Type="http://schemas.openxmlformats.org/officeDocument/2006/relationships/image" Target="../media/image11.png"/><Relationship Id="rId2" Type="http://schemas.openxmlformats.org/officeDocument/2006/relationships/notesSlide" Target="../notesSlides/notesSlide2.xml"/><Relationship Id="rId9" Type="http://schemas.openxmlformats.org/officeDocument/2006/relationships/image" Target="../media/image8.png"/><Relationship Id="rId3" Type="http://schemas.openxmlformats.org/officeDocument/2006/relationships/image" Target="../media/image2.pdf"/></Relationships>
</file>

<file path=ppt/slides/_rels/slide3.xml.rels><?xml version="1.0" encoding="UTF-8" standalone="yes"?>
<Relationships xmlns="http://schemas.openxmlformats.org/package/2006/relationships"><Relationship Id="rId35" Type="http://schemas.openxmlformats.org/officeDocument/2006/relationships/image" Target="../media/image46.pdf"/><Relationship Id="rId31" Type="http://schemas.openxmlformats.org/officeDocument/2006/relationships/image" Target="../media/image42.pdf"/><Relationship Id="rId34" Type="http://schemas.openxmlformats.org/officeDocument/2006/relationships/image" Target="../media/image45.png"/><Relationship Id="rId39" Type="http://schemas.openxmlformats.org/officeDocument/2006/relationships/image" Target="../media/image50.pdf"/><Relationship Id="rId40" Type="http://schemas.openxmlformats.org/officeDocument/2006/relationships/image" Target="../media/image51.png"/><Relationship Id="rId7" Type="http://schemas.openxmlformats.org/officeDocument/2006/relationships/image" Target="../media/image18.pdf"/><Relationship Id="rId36" Type="http://schemas.openxmlformats.org/officeDocument/2006/relationships/image" Target="../media/image47.png"/><Relationship Id="rId1" Type="http://schemas.openxmlformats.org/officeDocument/2006/relationships/slideLayout" Target="../slideLayouts/slideLayout11.xml"/><Relationship Id="rId24" Type="http://schemas.openxmlformats.org/officeDocument/2006/relationships/image" Target="../media/image35.png"/><Relationship Id="rId25" Type="http://schemas.openxmlformats.org/officeDocument/2006/relationships/image" Target="../media/image36.pdf"/><Relationship Id="rId8" Type="http://schemas.openxmlformats.org/officeDocument/2006/relationships/image" Target="../media/image19.png"/><Relationship Id="rId13" Type="http://schemas.openxmlformats.org/officeDocument/2006/relationships/image" Target="../media/image24.pdf"/><Relationship Id="rId10" Type="http://schemas.openxmlformats.org/officeDocument/2006/relationships/image" Target="../media/image21.png"/><Relationship Id="rId32" Type="http://schemas.openxmlformats.org/officeDocument/2006/relationships/image" Target="../media/image43.png"/><Relationship Id="rId37" Type="http://schemas.openxmlformats.org/officeDocument/2006/relationships/image" Target="../media/image48.pdf"/><Relationship Id="rId12" Type="http://schemas.openxmlformats.org/officeDocument/2006/relationships/image" Target="../media/image23.png"/><Relationship Id="rId17" Type="http://schemas.openxmlformats.org/officeDocument/2006/relationships/image" Target="../media/image28.pdf"/><Relationship Id="rId9" Type="http://schemas.openxmlformats.org/officeDocument/2006/relationships/image" Target="../media/image20.pdf"/><Relationship Id="rId18" Type="http://schemas.openxmlformats.org/officeDocument/2006/relationships/image" Target="../media/image29.png"/><Relationship Id="rId3" Type="http://schemas.openxmlformats.org/officeDocument/2006/relationships/image" Target="../media/image14.pdf"/><Relationship Id="rId27" Type="http://schemas.openxmlformats.org/officeDocument/2006/relationships/image" Target="../media/image38.pdf"/><Relationship Id="rId14" Type="http://schemas.openxmlformats.org/officeDocument/2006/relationships/image" Target="../media/image25.png"/><Relationship Id="rId23" Type="http://schemas.openxmlformats.org/officeDocument/2006/relationships/image" Target="../media/image34.pdf"/><Relationship Id="rId4" Type="http://schemas.openxmlformats.org/officeDocument/2006/relationships/image" Target="../media/image15.png"/><Relationship Id="rId28" Type="http://schemas.openxmlformats.org/officeDocument/2006/relationships/image" Target="../media/image39.png"/><Relationship Id="rId26" Type="http://schemas.openxmlformats.org/officeDocument/2006/relationships/image" Target="../media/image37.png"/><Relationship Id="rId30" Type="http://schemas.openxmlformats.org/officeDocument/2006/relationships/image" Target="../media/image41.png"/><Relationship Id="rId11" Type="http://schemas.openxmlformats.org/officeDocument/2006/relationships/image" Target="../media/image22.pdf"/><Relationship Id="rId42" Type="http://schemas.openxmlformats.org/officeDocument/2006/relationships/image" Target="../media/image53.png"/><Relationship Id="rId29" Type="http://schemas.openxmlformats.org/officeDocument/2006/relationships/image" Target="../media/image40.pdf"/><Relationship Id="rId6" Type="http://schemas.openxmlformats.org/officeDocument/2006/relationships/image" Target="../media/image17.png"/><Relationship Id="rId16" Type="http://schemas.openxmlformats.org/officeDocument/2006/relationships/image" Target="../media/image27.png"/><Relationship Id="rId33" Type="http://schemas.openxmlformats.org/officeDocument/2006/relationships/image" Target="../media/image44.pdf"/><Relationship Id="rId41" Type="http://schemas.openxmlformats.org/officeDocument/2006/relationships/image" Target="../media/image52.pdf"/><Relationship Id="rId5" Type="http://schemas.openxmlformats.org/officeDocument/2006/relationships/image" Target="../media/image16.pdf"/><Relationship Id="rId15" Type="http://schemas.openxmlformats.org/officeDocument/2006/relationships/image" Target="../media/image26.pdf"/><Relationship Id="rId19" Type="http://schemas.openxmlformats.org/officeDocument/2006/relationships/image" Target="../media/image30.pdf"/><Relationship Id="rId38" Type="http://schemas.openxmlformats.org/officeDocument/2006/relationships/image" Target="../media/image49.png"/><Relationship Id="rId20" Type="http://schemas.openxmlformats.org/officeDocument/2006/relationships/image" Target="../media/image31.png"/><Relationship Id="rId22" Type="http://schemas.openxmlformats.org/officeDocument/2006/relationships/image" Target="../media/image33.png"/><Relationship Id="rId21" Type="http://schemas.openxmlformats.org/officeDocument/2006/relationships/image" Target="../media/image32.pdf"/><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7" Type="http://schemas.openxmlformats.org/officeDocument/2006/relationships/image" Target="../media/image44.pdf"/><Relationship Id="rId1" Type="http://schemas.openxmlformats.org/officeDocument/2006/relationships/slideLayout" Target="../slideLayouts/slideLayout2.xml"/><Relationship Id="rId24" Type="http://schemas.openxmlformats.org/officeDocument/2006/relationships/image" Target="../media/image69.png"/><Relationship Id="rId25" Type="http://schemas.openxmlformats.org/officeDocument/2006/relationships/image" Target="../media/image70.pdf"/><Relationship Id="rId8" Type="http://schemas.openxmlformats.org/officeDocument/2006/relationships/image" Target="../media/image45.png"/><Relationship Id="rId13" Type="http://schemas.openxmlformats.org/officeDocument/2006/relationships/image" Target="../media/image60.pdf"/><Relationship Id="rId10" Type="http://schemas.openxmlformats.org/officeDocument/2006/relationships/image" Target="../media/image57.png"/><Relationship Id="rId12" Type="http://schemas.openxmlformats.org/officeDocument/2006/relationships/image" Target="../media/image59.png"/><Relationship Id="rId17" Type="http://schemas.openxmlformats.org/officeDocument/2006/relationships/image" Target="../media/image48.pdf"/><Relationship Id="rId9" Type="http://schemas.openxmlformats.org/officeDocument/2006/relationships/image" Target="../media/image56.pdf"/><Relationship Id="rId18" Type="http://schemas.openxmlformats.org/officeDocument/2006/relationships/image" Target="../media/image49.png"/><Relationship Id="rId3" Type="http://schemas.openxmlformats.org/officeDocument/2006/relationships/image" Target="../media/image54.pdf"/><Relationship Id="rId27" Type="http://schemas.openxmlformats.org/officeDocument/2006/relationships/image" Target="../media/image72.pdf"/><Relationship Id="rId14" Type="http://schemas.openxmlformats.org/officeDocument/2006/relationships/image" Target="../media/image61.png"/><Relationship Id="rId23" Type="http://schemas.openxmlformats.org/officeDocument/2006/relationships/image" Target="../media/image68.pdf"/><Relationship Id="rId4" Type="http://schemas.openxmlformats.org/officeDocument/2006/relationships/image" Target="../media/image55.png"/><Relationship Id="rId28" Type="http://schemas.openxmlformats.org/officeDocument/2006/relationships/image" Target="../media/image73.png"/><Relationship Id="rId26" Type="http://schemas.openxmlformats.org/officeDocument/2006/relationships/image" Target="../media/image71.png"/><Relationship Id="rId30" Type="http://schemas.openxmlformats.org/officeDocument/2006/relationships/image" Target="../media/image75.png"/><Relationship Id="rId11" Type="http://schemas.openxmlformats.org/officeDocument/2006/relationships/image" Target="../media/image58.pdf"/><Relationship Id="rId29" Type="http://schemas.openxmlformats.org/officeDocument/2006/relationships/image" Target="../media/image74.pdf"/><Relationship Id="rId6" Type="http://schemas.openxmlformats.org/officeDocument/2006/relationships/image" Target="../media/image3.png"/><Relationship Id="rId16" Type="http://schemas.openxmlformats.org/officeDocument/2006/relationships/image" Target="../media/image63.png"/><Relationship Id="rId5" Type="http://schemas.openxmlformats.org/officeDocument/2006/relationships/image" Target="../media/image2.pdf"/><Relationship Id="rId15" Type="http://schemas.openxmlformats.org/officeDocument/2006/relationships/image" Target="../media/image62.pdf"/><Relationship Id="rId19" Type="http://schemas.openxmlformats.org/officeDocument/2006/relationships/image" Target="../media/image64.pdf"/><Relationship Id="rId20" Type="http://schemas.openxmlformats.org/officeDocument/2006/relationships/image" Target="../media/image65.png"/><Relationship Id="rId22" Type="http://schemas.openxmlformats.org/officeDocument/2006/relationships/image" Target="../media/image67.png"/><Relationship Id="rId21" Type="http://schemas.openxmlformats.org/officeDocument/2006/relationships/image" Target="../media/image66.pdf"/><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4" Type="http://schemas.openxmlformats.org/officeDocument/2006/relationships/image" Target="../media/image87.png"/><Relationship Id="rId20" Type="http://schemas.openxmlformats.org/officeDocument/2006/relationships/image" Target="../media/image93.png"/><Relationship Id="rId4" Type="http://schemas.openxmlformats.org/officeDocument/2006/relationships/image" Target="../media/image77.png"/><Relationship Id="rId21" Type="http://schemas.openxmlformats.org/officeDocument/2006/relationships/image" Target="../media/image94.pdf"/><Relationship Id="rId22" Type="http://schemas.openxmlformats.org/officeDocument/2006/relationships/image" Target="../media/image95.png"/><Relationship Id="rId23" Type="http://schemas.openxmlformats.org/officeDocument/2006/relationships/image" Target="../media/image96.pdf"/><Relationship Id="rId7" Type="http://schemas.openxmlformats.org/officeDocument/2006/relationships/image" Target="../media/image80.pdf"/><Relationship Id="rId11" Type="http://schemas.openxmlformats.org/officeDocument/2006/relationships/image" Target="../media/image84.pdf"/><Relationship Id="rId1" Type="http://schemas.openxmlformats.org/officeDocument/2006/relationships/slideLayout" Target="../slideLayouts/slideLayout12.xml"/><Relationship Id="rId24" Type="http://schemas.openxmlformats.org/officeDocument/2006/relationships/image" Target="../media/image97.png"/><Relationship Id="rId6" Type="http://schemas.openxmlformats.org/officeDocument/2006/relationships/image" Target="../media/image79.png"/><Relationship Id="rId16" Type="http://schemas.openxmlformats.org/officeDocument/2006/relationships/image" Target="../media/image89.png"/><Relationship Id="rId8" Type="http://schemas.openxmlformats.org/officeDocument/2006/relationships/image" Target="../media/image81.png"/><Relationship Id="rId13" Type="http://schemas.openxmlformats.org/officeDocument/2006/relationships/image" Target="../media/image86.pdf"/><Relationship Id="rId10" Type="http://schemas.openxmlformats.org/officeDocument/2006/relationships/image" Target="../media/image83.png"/><Relationship Id="rId5" Type="http://schemas.openxmlformats.org/officeDocument/2006/relationships/image" Target="../media/image78.pdf"/><Relationship Id="rId15" Type="http://schemas.openxmlformats.org/officeDocument/2006/relationships/image" Target="../media/image88.pdf"/><Relationship Id="rId12" Type="http://schemas.openxmlformats.org/officeDocument/2006/relationships/image" Target="../media/image85.png"/><Relationship Id="rId17" Type="http://schemas.openxmlformats.org/officeDocument/2006/relationships/image" Target="../media/image90.pdf"/><Relationship Id="rId19" Type="http://schemas.openxmlformats.org/officeDocument/2006/relationships/image" Target="../media/image92.pdf"/><Relationship Id="rId2" Type="http://schemas.openxmlformats.org/officeDocument/2006/relationships/notesSlide" Target="../notesSlides/notesSlide5.xml"/><Relationship Id="rId9" Type="http://schemas.openxmlformats.org/officeDocument/2006/relationships/image" Target="../media/image82.pdf"/><Relationship Id="rId3" Type="http://schemas.openxmlformats.org/officeDocument/2006/relationships/image" Target="../media/image76.pdf"/><Relationship Id="rId18" Type="http://schemas.openxmlformats.org/officeDocument/2006/relationships/image" Target="../media/image91.png"/></Relationships>
</file>

<file path=ppt/slides/_rels/slide6.xml.rels><?xml version="1.0" encoding="UTF-8" standalone="yes"?>
<Relationships xmlns="http://schemas.openxmlformats.org/package/2006/relationships"><Relationship Id="rId14" Type="http://schemas.openxmlformats.org/officeDocument/2006/relationships/image" Target="../media/image109.png"/><Relationship Id="rId20" Type="http://schemas.openxmlformats.org/officeDocument/2006/relationships/image" Target="../media/image113.png"/><Relationship Id="rId4" Type="http://schemas.openxmlformats.org/officeDocument/2006/relationships/image" Target="../media/image99.png"/><Relationship Id="rId7" Type="http://schemas.openxmlformats.org/officeDocument/2006/relationships/image" Target="../media/image102.pdf"/><Relationship Id="rId11" Type="http://schemas.openxmlformats.org/officeDocument/2006/relationships/image" Target="../media/image106.pdf"/><Relationship Id="rId1" Type="http://schemas.openxmlformats.org/officeDocument/2006/relationships/slideLayout" Target="../slideLayouts/slideLayout12.xml"/><Relationship Id="rId6" Type="http://schemas.openxmlformats.org/officeDocument/2006/relationships/image" Target="../media/image101.png"/><Relationship Id="rId16" Type="http://schemas.openxmlformats.org/officeDocument/2006/relationships/image" Target="../media/image85.png"/><Relationship Id="rId8" Type="http://schemas.openxmlformats.org/officeDocument/2006/relationships/image" Target="../media/image103.png"/><Relationship Id="rId13" Type="http://schemas.openxmlformats.org/officeDocument/2006/relationships/image" Target="../media/image108.pdf"/><Relationship Id="rId10" Type="http://schemas.openxmlformats.org/officeDocument/2006/relationships/image" Target="../media/image105.png"/><Relationship Id="rId5" Type="http://schemas.openxmlformats.org/officeDocument/2006/relationships/image" Target="../media/image100.pdf"/><Relationship Id="rId15" Type="http://schemas.openxmlformats.org/officeDocument/2006/relationships/image" Target="../media/image84.pdf"/><Relationship Id="rId12" Type="http://schemas.openxmlformats.org/officeDocument/2006/relationships/image" Target="../media/image107.png"/><Relationship Id="rId17" Type="http://schemas.openxmlformats.org/officeDocument/2006/relationships/image" Target="../media/image110.pdf"/><Relationship Id="rId19" Type="http://schemas.openxmlformats.org/officeDocument/2006/relationships/image" Target="../media/image112.pdf"/><Relationship Id="rId2" Type="http://schemas.openxmlformats.org/officeDocument/2006/relationships/notesSlide" Target="../notesSlides/notesSlide6.xml"/><Relationship Id="rId9" Type="http://schemas.openxmlformats.org/officeDocument/2006/relationships/image" Target="../media/image104.pdf"/><Relationship Id="rId3" Type="http://schemas.openxmlformats.org/officeDocument/2006/relationships/image" Target="../media/image98.pdf"/><Relationship Id="rId18" Type="http://schemas.openxmlformats.org/officeDocument/2006/relationships/image" Target="../media/image111.png"/></Relationships>
</file>

<file path=ppt/slides/_rels/slide7.xml.rels><?xml version="1.0" encoding="UTF-8" standalone="yes"?>
<Relationships xmlns="http://schemas.openxmlformats.org/package/2006/relationships"><Relationship Id="rId14" Type="http://schemas.openxmlformats.org/officeDocument/2006/relationships/image" Target="../media/image125.png"/><Relationship Id="rId20" Type="http://schemas.openxmlformats.org/officeDocument/2006/relationships/image" Target="../media/image129.png"/><Relationship Id="rId4" Type="http://schemas.openxmlformats.org/officeDocument/2006/relationships/image" Target="../media/image115.png"/><Relationship Id="rId21" Type="http://schemas.openxmlformats.org/officeDocument/2006/relationships/image" Target="../media/image84.pdf"/><Relationship Id="rId22" Type="http://schemas.openxmlformats.org/officeDocument/2006/relationships/image" Target="../media/image85.png"/><Relationship Id="rId23" Type="http://schemas.openxmlformats.org/officeDocument/2006/relationships/image" Target="../media/image112.pdf"/><Relationship Id="rId7" Type="http://schemas.openxmlformats.org/officeDocument/2006/relationships/image" Target="../media/image118.pdf"/><Relationship Id="rId11" Type="http://schemas.openxmlformats.org/officeDocument/2006/relationships/image" Target="../media/image122.pdf"/><Relationship Id="rId1" Type="http://schemas.openxmlformats.org/officeDocument/2006/relationships/slideLayout" Target="../slideLayouts/slideLayout2.xml"/><Relationship Id="rId24" Type="http://schemas.openxmlformats.org/officeDocument/2006/relationships/image" Target="../media/image113.png"/><Relationship Id="rId6" Type="http://schemas.openxmlformats.org/officeDocument/2006/relationships/image" Target="../media/image117.png"/><Relationship Id="rId16" Type="http://schemas.openxmlformats.org/officeDocument/2006/relationships/image" Target="../media/image127.png"/><Relationship Id="rId8" Type="http://schemas.openxmlformats.org/officeDocument/2006/relationships/image" Target="../media/image119.png"/><Relationship Id="rId13" Type="http://schemas.openxmlformats.org/officeDocument/2006/relationships/image" Target="../media/image124.pdf"/><Relationship Id="rId10" Type="http://schemas.openxmlformats.org/officeDocument/2006/relationships/image" Target="../media/image121.png"/><Relationship Id="rId5" Type="http://schemas.openxmlformats.org/officeDocument/2006/relationships/image" Target="../media/image116.pdf"/><Relationship Id="rId15" Type="http://schemas.openxmlformats.org/officeDocument/2006/relationships/image" Target="../media/image126.pdf"/><Relationship Id="rId12" Type="http://schemas.openxmlformats.org/officeDocument/2006/relationships/image" Target="../media/image123.png"/><Relationship Id="rId17" Type="http://schemas.openxmlformats.org/officeDocument/2006/relationships/image" Target="../media/image110.pdf"/><Relationship Id="rId19" Type="http://schemas.openxmlformats.org/officeDocument/2006/relationships/image" Target="../media/image128.pdf"/><Relationship Id="rId2" Type="http://schemas.openxmlformats.org/officeDocument/2006/relationships/notesSlide" Target="../notesSlides/notesSlide7.xml"/><Relationship Id="rId9" Type="http://schemas.openxmlformats.org/officeDocument/2006/relationships/image" Target="../media/image120.pdf"/><Relationship Id="rId3" Type="http://schemas.openxmlformats.org/officeDocument/2006/relationships/image" Target="../media/image114.pdf"/><Relationship Id="rId18" Type="http://schemas.openxmlformats.org/officeDocument/2006/relationships/image" Target="../media/image111.png"/></Relationships>
</file>

<file path=ppt/slides/_rels/slide8.xml.rels><?xml version="1.0" encoding="UTF-8" standalone="yes"?>
<Relationships xmlns="http://schemas.openxmlformats.org/package/2006/relationships"><Relationship Id="rId31" Type="http://schemas.openxmlformats.org/officeDocument/2006/relationships/image" Target="../media/image146.pdf"/><Relationship Id="rId34" Type="http://schemas.openxmlformats.org/officeDocument/2006/relationships/image" Target="../media/image149.png"/><Relationship Id="rId7" Type="http://schemas.openxmlformats.org/officeDocument/2006/relationships/image" Target="../media/image130.pdf"/><Relationship Id="rId1" Type="http://schemas.openxmlformats.org/officeDocument/2006/relationships/slideLayout" Target="../slideLayouts/slideLayout22.xml"/><Relationship Id="rId24" Type="http://schemas.openxmlformats.org/officeDocument/2006/relationships/image" Target="../media/image143.png"/><Relationship Id="rId25" Type="http://schemas.openxmlformats.org/officeDocument/2006/relationships/image" Target="../media/image124.pdf"/><Relationship Id="rId8" Type="http://schemas.openxmlformats.org/officeDocument/2006/relationships/image" Target="../media/image131.png"/><Relationship Id="rId13" Type="http://schemas.openxmlformats.org/officeDocument/2006/relationships/image" Target="../media/image126.pdf"/><Relationship Id="rId10" Type="http://schemas.openxmlformats.org/officeDocument/2006/relationships/image" Target="../media/image133.png"/><Relationship Id="rId32" Type="http://schemas.openxmlformats.org/officeDocument/2006/relationships/image" Target="../media/image147.png"/><Relationship Id="rId12" Type="http://schemas.openxmlformats.org/officeDocument/2006/relationships/image" Target="../media/image135.png"/><Relationship Id="rId17" Type="http://schemas.openxmlformats.org/officeDocument/2006/relationships/image" Target="../media/image56.pdf"/><Relationship Id="rId9" Type="http://schemas.openxmlformats.org/officeDocument/2006/relationships/image" Target="../media/image132.pdf"/><Relationship Id="rId18" Type="http://schemas.openxmlformats.org/officeDocument/2006/relationships/image" Target="../media/image57.png"/><Relationship Id="rId3" Type="http://schemas.openxmlformats.org/officeDocument/2006/relationships/image" Target="../media/image18.pdf"/><Relationship Id="rId27" Type="http://schemas.openxmlformats.org/officeDocument/2006/relationships/image" Target="../media/image84.pdf"/><Relationship Id="rId14" Type="http://schemas.openxmlformats.org/officeDocument/2006/relationships/image" Target="../media/image127.png"/><Relationship Id="rId23" Type="http://schemas.openxmlformats.org/officeDocument/2006/relationships/image" Target="../media/image142.pdf"/><Relationship Id="rId4" Type="http://schemas.openxmlformats.org/officeDocument/2006/relationships/image" Target="../media/image19.png"/><Relationship Id="rId28" Type="http://schemas.openxmlformats.org/officeDocument/2006/relationships/image" Target="../media/image85.png"/><Relationship Id="rId26" Type="http://schemas.openxmlformats.org/officeDocument/2006/relationships/image" Target="../media/image125.png"/><Relationship Id="rId30" Type="http://schemas.openxmlformats.org/officeDocument/2006/relationships/image" Target="../media/image145.png"/><Relationship Id="rId11" Type="http://schemas.openxmlformats.org/officeDocument/2006/relationships/image" Target="../media/image134.pdf"/><Relationship Id="rId29" Type="http://schemas.openxmlformats.org/officeDocument/2006/relationships/image" Target="../media/image144.pdf"/><Relationship Id="rId6" Type="http://schemas.openxmlformats.org/officeDocument/2006/relationships/image" Target="../media/image69.png"/><Relationship Id="rId16" Type="http://schemas.openxmlformats.org/officeDocument/2006/relationships/image" Target="../media/image137.png"/><Relationship Id="rId33" Type="http://schemas.openxmlformats.org/officeDocument/2006/relationships/image" Target="../media/image148.pdf"/><Relationship Id="rId5" Type="http://schemas.openxmlformats.org/officeDocument/2006/relationships/image" Target="../media/image68.pdf"/><Relationship Id="rId15" Type="http://schemas.openxmlformats.org/officeDocument/2006/relationships/image" Target="../media/image136.pdf"/><Relationship Id="rId19" Type="http://schemas.openxmlformats.org/officeDocument/2006/relationships/image" Target="../media/image138.pdf"/><Relationship Id="rId20" Type="http://schemas.openxmlformats.org/officeDocument/2006/relationships/image" Target="../media/image139.png"/><Relationship Id="rId22" Type="http://schemas.openxmlformats.org/officeDocument/2006/relationships/image" Target="../media/image141.png"/><Relationship Id="rId21" Type="http://schemas.openxmlformats.org/officeDocument/2006/relationships/image" Target="../media/image140.pdf"/><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4" Type="http://schemas.openxmlformats.org/officeDocument/2006/relationships/image" Target="../media/image161.png"/><Relationship Id="rId20" Type="http://schemas.openxmlformats.org/officeDocument/2006/relationships/image" Target="../media/image165.png"/><Relationship Id="rId4" Type="http://schemas.openxmlformats.org/officeDocument/2006/relationships/image" Target="../media/image151.png"/><Relationship Id="rId21" Type="http://schemas.openxmlformats.org/officeDocument/2006/relationships/image" Target="../media/image166.pdf"/><Relationship Id="rId22" Type="http://schemas.openxmlformats.org/officeDocument/2006/relationships/image" Target="../media/image167.png"/><Relationship Id="rId7" Type="http://schemas.openxmlformats.org/officeDocument/2006/relationships/image" Target="../media/image154.pdf"/><Relationship Id="rId11" Type="http://schemas.openxmlformats.org/officeDocument/2006/relationships/image" Target="../media/image158.pdf"/><Relationship Id="rId1" Type="http://schemas.openxmlformats.org/officeDocument/2006/relationships/slideLayout" Target="../slideLayouts/slideLayout2.xml"/><Relationship Id="rId6" Type="http://schemas.openxmlformats.org/officeDocument/2006/relationships/image" Target="../media/image153.png"/><Relationship Id="rId16" Type="http://schemas.openxmlformats.org/officeDocument/2006/relationships/image" Target="../media/image163.png"/><Relationship Id="rId8" Type="http://schemas.openxmlformats.org/officeDocument/2006/relationships/image" Target="../media/image155.png"/><Relationship Id="rId13" Type="http://schemas.openxmlformats.org/officeDocument/2006/relationships/image" Target="../media/image160.pdf"/><Relationship Id="rId10" Type="http://schemas.openxmlformats.org/officeDocument/2006/relationships/image" Target="../media/image157.png"/><Relationship Id="rId5" Type="http://schemas.openxmlformats.org/officeDocument/2006/relationships/image" Target="../media/image152.pdf"/><Relationship Id="rId15" Type="http://schemas.openxmlformats.org/officeDocument/2006/relationships/image" Target="../media/image162.pdf"/><Relationship Id="rId12" Type="http://schemas.openxmlformats.org/officeDocument/2006/relationships/image" Target="../media/image159.png"/><Relationship Id="rId17" Type="http://schemas.openxmlformats.org/officeDocument/2006/relationships/image" Target="../media/image136.pdf"/><Relationship Id="rId19" Type="http://schemas.openxmlformats.org/officeDocument/2006/relationships/image" Target="../media/image164.pdf"/><Relationship Id="rId2" Type="http://schemas.openxmlformats.org/officeDocument/2006/relationships/notesSlide" Target="../notesSlides/notesSlide9.xml"/><Relationship Id="rId9" Type="http://schemas.openxmlformats.org/officeDocument/2006/relationships/image" Target="../media/image156.pdf"/><Relationship Id="rId3" Type="http://schemas.openxmlformats.org/officeDocument/2006/relationships/image" Target="../media/image150.pdf"/><Relationship Id="rId18" Type="http://schemas.openxmlformats.org/officeDocument/2006/relationships/image" Target="../media/image13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 name="タイトル 22"/>
          <p:cNvSpPr>
            <a:spLocks noGrp="1"/>
          </p:cNvSpPr>
          <p:nvPr>
            <p:ph type="title"/>
          </p:nvPr>
        </p:nvSpPr>
        <p:spPr>
          <a:xfrm>
            <a:off x="1066800" y="1371600"/>
            <a:ext cx="7772400" cy="2505075"/>
          </a:xfrm>
        </p:spPr>
        <p:txBody>
          <a:bodyPr anchor="ctr">
            <a:noAutofit/>
          </a:bodyPr>
          <a:lstStyle/>
          <a:p>
            <a:pPr algn="ctr"/>
            <a:r>
              <a:rPr lang="en-US" altLang="ja-JP" sz="4000" b="1" dirty="0" smtClean="0"/>
              <a:t>Observational constraints on assisted </a:t>
            </a:r>
            <a:r>
              <a:rPr lang="en-US" altLang="ja-JP" sz="4000" b="1" dirty="0" err="1" smtClean="0"/>
              <a:t>k</a:t>
            </a:r>
            <a:r>
              <a:rPr lang="en-US" altLang="ja-JP" sz="4000" b="1" dirty="0" smtClean="0"/>
              <a:t>-inflation</a:t>
            </a:r>
            <a:endParaRPr lang="ja-JP" altLang="en-US" sz="4000" b="1" dirty="0"/>
          </a:p>
        </p:txBody>
      </p:sp>
      <p:sp>
        <p:nvSpPr>
          <p:cNvPr id="24" name="サブタイトル 23"/>
          <p:cNvSpPr>
            <a:spLocks noGrp="1"/>
          </p:cNvSpPr>
          <p:nvPr>
            <p:ph type="body" idx="1"/>
          </p:nvPr>
        </p:nvSpPr>
        <p:spPr>
          <a:xfrm>
            <a:off x="762000" y="3886200"/>
            <a:ext cx="8001000" cy="1500187"/>
          </a:xfrm>
        </p:spPr>
        <p:txBody>
          <a:bodyPr anchor="ctr">
            <a:normAutofit/>
          </a:bodyPr>
          <a:lstStyle/>
          <a:p>
            <a:pPr algn="r"/>
            <a:r>
              <a:rPr lang="en-US" altLang="ja-JP" sz="3200" dirty="0" smtClean="0">
                <a:solidFill>
                  <a:schemeClr val="accent5">
                    <a:lumMod val="20000"/>
                    <a:lumOff val="80000"/>
                  </a:schemeClr>
                </a:solidFill>
              </a:rPr>
              <a:t>Tokyo University of Science</a:t>
            </a:r>
          </a:p>
          <a:p>
            <a:pPr algn="r"/>
            <a:r>
              <a:rPr lang="en-US" altLang="ja-JP" sz="3200" dirty="0" smtClean="0">
                <a:solidFill>
                  <a:schemeClr val="accent5">
                    <a:lumMod val="20000"/>
                    <a:lumOff val="80000"/>
                  </a:schemeClr>
                </a:solidFill>
              </a:rPr>
              <a:t>Junko </a:t>
            </a:r>
            <a:r>
              <a:rPr lang="en-US" altLang="ja-JP" sz="3200" dirty="0" err="1" smtClean="0">
                <a:solidFill>
                  <a:schemeClr val="accent5">
                    <a:lumMod val="20000"/>
                    <a:lumOff val="80000"/>
                  </a:schemeClr>
                </a:solidFill>
              </a:rPr>
              <a:t>Ohashi</a:t>
            </a:r>
            <a:r>
              <a:rPr lang="en-US" altLang="ja-JP" sz="3200" dirty="0" smtClean="0">
                <a:solidFill>
                  <a:schemeClr val="accent5">
                    <a:lumMod val="20000"/>
                    <a:lumOff val="80000"/>
                  </a:schemeClr>
                </a:solidFill>
              </a:rPr>
              <a:t>  and  Shinji </a:t>
            </a:r>
            <a:r>
              <a:rPr lang="en-US" altLang="ja-JP" sz="3200" dirty="0" err="1" smtClean="0">
                <a:solidFill>
                  <a:schemeClr val="accent5">
                    <a:lumMod val="20000"/>
                    <a:lumOff val="80000"/>
                  </a:schemeClr>
                </a:solidFill>
              </a:rPr>
              <a:t>Tsujikawa</a:t>
            </a:r>
            <a:endParaRPr lang="ja-JP" altLang="en-US" sz="3200" dirty="0">
              <a:solidFill>
                <a:schemeClr val="accent5">
                  <a:lumMod val="20000"/>
                  <a:lumOff val="80000"/>
                </a:schemeClr>
              </a:solidFill>
            </a:endParaRPr>
          </a:p>
        </p:txBody>
      </p:sp>
      <p:pic>
        <p:nvPicPr>
          <p:cNvPr id="4" name="図 3"/>
          <p:cNvPicPr>
            <a:picLocks noChangeAspect="1"/>
          </p:cNvPicPr>
          <p:nvPr/>
        </p:nvPicPr>
        <p:blipFill>
          <a:blip r:embed="rId3"/>
          <a:stretch>
            <a:fillRect/>
          </a:stretch>
        </p:blipFill>
        <p:spPr>
          <a:xfrm>
            <a:off x="7603338" y="5325797"/>
            <a:ext cx="1159662" cy="115120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1" name="図 60" descr="latex-image-1.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4778375" y="6140501"/>
            <a:ext cx="1927225" cy="452898"/>
          </a:xfrm>
          <a:prstGeom prst="rect">
            <a:avLst/>
          </a:prstGeom>
        </p:spPr>
      </p:pic>
      <p:sp>
        <p:nvSpPr>
          <p:cNvPr id="59" name="正方形/長方形 58"/>
          <p:cNvSpPr/>
          <p:nvPr/>
        </p:nvSpPr>
        <p:spPr>
          <a:xfrm>
            <a:off x="7901403" y="3276600"/>
            <a:ext cx="1166397" cy="421200"/>
          </a:xfrm>
          <a:prstGeom prst="rect">
            <a:avLst/>
          </a:prstGeom>
          <a:solidFill>
            <a:srgbClr val="FF0000">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26" name="図 25" descr="test.pdf"/>
          <p:cNvPicPr>
            <a:picLocks/>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1379268" y="2721227"/>
            <a:ext cx="3497532" cy="4060573"/>
          </a:xfrm>
          <a:prstGeom prst="rect">
            <a:avLst/>
          </a:prstGeom>
        </p:spPr>
      </p:pic>
      <p:pic>
        <p:nvPicPr>
          <p:cNvPr id="57" name="図 56" descr="latex-image-1.pdf"/>
          <p:cNvPicPr>
            <a:picLocks noChangeAspect="1"/>
          </p:cNvPicPr>
          <p:nvPr/>
        </p:nvPicPr>
        <mc:AlternateContent>
          <mc:Choice xmlns:ma="http://schemas.microsoft.com/office/mac/drawingml/2008/main" Requires="ma">
            <p:blipFill>
              <a:blip r:embed="rId7"/>
              <a:stretch>
                <a:fillRect/>
              </a:stretch>
            </p:blipFill>
          </mc:Choice>
          <mc:Fallback>
            <p:blipFill>
              <a:blip r:embed="rId8"/>
              <a:stretch>
                <a:fillRect/>
              </a:stretch>
            </p:blipFill>
          </mc:Fallback>
        </mc:AlternateContent>
        <p:spPr>
          <a:xfrm>
            <a:off x="762000" y="3124200"/>
            <a:ext cx="5729382" cy="664449"/>
          </a:xfrm>
          <a:prstGeom prst="rect">
            <a:avLst/>
          </a:prstGeom>
        </p:spPr>
      </p:pic>
      <p:sp>
        <p:nvSpPr>
          <p:cNvPr id="56" name="角丸四角形吹き出し 55"/>
          <p:cNvSpPr/>
          <p:nvPr/>
        </p:nvSpPr>
        <p:spPr>
          <a:xfrm>
            <a:off x="6356400" y="2550600"/>
            <a:ext cx="1492200" cy="461400"/>
          </a:xfrm>
          <a:prstGeom prst="wedgeRoundRectCallout">
            <a:avLst>
              <a:gd name="adj1" fmla="val -28889"/>
              <a:gd name="adj2" fmla="val 86442"/>
              <a:gd name="adj3" fmla="val 16667"/>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9" name="角丸四角形 28"/>
          <p:cNvSpPr/>
          <p:nvPr/>
        </p:nvSpPr>
        <p:spPr>
          <a:xfrm>
            <a:off x="4572000" y="4771002"/>
            <a:ext cx="3048000" cy="537600"/>
          </a:xfrm>
          <a:prstGeom prst="roundRect">
            <a:avLst/>
          </a:prstGeom>
          <a:solidFill>
            <a:schemeClr val="bg1">
              <a:lumMod val="95000"/>
            </a:schemeClr>
          </a:solidFill>
          <a:ln w="38100">
            <a:gradFill flip="none" rotWithShape="1">
              <a:gsLst>
                <a:gs pos="0">
                  <a:schemeClr val="accent2">
                    <a:lumMod val="25000"/>
                    <a:lumOff val="75000"/>
                  </a:schemeClr>
                </a:gs>
                <a:gs pos="100000">
                  <a:schemeClr val="accent3">
                    <a:lumMod val="40000"/>
                    <a:lumOff val="60000"/>
                  </a:schemeClr>
                </a:gs>
              </a:gsLst>
              <a:lin ang="0" scaled="1"/>
              <a:tileRect/>
            </a:gradFill>
          </a:ln>
          <a:effectLst>
            <a:outerShdw blurRad="34925" dist="31750" dir="5400000" algn="tl" rotWithShape="0">
              <a:srgbClr val="000000">
                <a:alpha val="50000"/>
              </a:srgbClr>
            </a:outerShdw>
          </a:effectLst>
          <a:scene3d>
            <a:camera prst="orthographicFront">
              <a:rot lat="0" lon="0" rev="0"/>
            </a:camera>
            <a:lightRig rig="threePt" dir="t">
              <a:rot lat="0" lon="0" rev="0"/>
            </a:lightRig>
          </a:scene3d>
          <a:sp3d>
            <a:bevelT/>
            <a:contourClr>
              <a:schemeClr val="accent1">
                <a:satMod val="110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50" name="図 49" descr="latex-image-1.pdf"/>
          <p:cNvPicPr>
            <a:picLocks noChangeAspect="1"/>
          </p:cNvPicPr>
          <p:nvPr/>
        </p:nvPicPr>
        <mc:AlternateContent>
          <mc:Choice xmlns:ma="http://schemas.microsoft.com/office/mac/drawingml/2008/main" Requires="ma">
            <p:blipFill>
              <a:blip r:embed="rId9"/>
              <a:stretch>
                <a:fillRect/>
              </a:stretch>
            </p:blipFill>
          </mc:Choice>
          <mc:Fallback>
            <p:blipFill>
              <a:blip r:embed="rId10"/>
              <a:stretch>
                <a:fillRect/>
              </a:stretch>
            </p:blipFill>
          </mc:Fallback>
        </mc:AlternateContent>
        <p:spPr>
          <a:xfrm>
            <a:off x="4648200" y="4876800"/>
            <a:ext cx="794456" cy="258198"/>
          </a:xfrm>
          <a:prstGeom prst="rect">
            <a:avLst/>
          </a:prstGeom>
        </p:spPr>
      </p:pic>
      <p:pic>
        <p:nvPicPr>
          <p:cNvPr id="49" name="図 48" descr="latex-image-1.pdf"/>
          <p:cNvPicPr>
            <a:picLocks noChangeAspect="1"/>
          </p:cNvPicPr>
          <p:nvPr/>
        </p:nvPicPr>
        <mc:AlternateContent>
          <mc:Choice xmlns:ma="http://schemas.microsoft.com/office/mac/drawingml/2008/main" Requires="ma">
            <p:blipFill>
              <a:blip r:embed="rId11"/>
              <a:stretch>
                <a:fillRect/>
              </a:stretch>
            </p:blipFill>
          </mc:Choice>
          <mc:Fallback>
            <p:blipFill>
              <a:blip r:embed="rId12"/>
              <a:stretch>
                <a:fillRect/>
              </a:stretch>
            </p:blipFill>
          </mc:Fallback>
        </mc:AlternateContent>
        <p:spPr>
          <a:xfrm>
            <a:off x="5609242" y="4868402"/>
            <a:ext cx="1934558" cy="283600"/>
          </a:xfrm>
          <a:prstGeom prst="rect">
            <a:avLst/>
          </a:prstGeom>
        </p:spPr>
      </p:pic>
      <p:sp>
        <p:nvSpPr>
          <p:cNvPr id="48" name="正方形/長方形 47"/>
          <p:cNvSpPr/>
          <p:nvPr/>
        </p:nvSpPr>
        <p:spPr>
          <a:xfrm>
            <a:off x="4603800" y="4800600"/>
            <a:ext cx="918599" cy="425399"/>
          </a:xfrm>
          <a:prstGeom prst="rect">
            <a:avLst/>
          </a:prstGeom>
          <a:solidFill>
            <a:srgbClr val="0000FF">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6" name="円/楕円 35"/>
          <p:cNvSpPr/>
          <p:nvPr/>
        </p:nvSpPr>
        <p:spPr>
          <a:xfrm>
            <a:off x="3012000" y="6553200"/>
            <a:ext cx="188400" cy="26460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a:off x="6934200" y="6142602"/>
            <a:ext cx="914400" cy="457200"/>
          </a:xfrm>
          <a:prstGeom prst="rect">
            <a:avLst/>
          </a:prstGeom>
          <a:solidFill>
            <a:srgbClr val="FF0000">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 name="角丸四角形吹き出し 14"/>
          <p:cNvSpPr/>
          <p:nvPr/>
        </p:nvSpPr>
        <p:spPr>
          <a:xfrm>
            <a:off x="3784806" y="1479600"/>
            <a:ext cx="3454194" cy="882600"/>
          </a:xfrm>
          <a:prstGeom prst="wedgeRoundRectCallout">
            <a:avLst>
              <a:gd name="adj1" fmla="val -57613"/>
              <a:gd name="adj2" fmla="val -3014"/>
              <a:gd name="adj3" fmla="val 16667"/>
            </a:avLst>
          </a:prstGeom>
          <a:ln>
            <a:solidFill>
              <a:schemeClr val="accent5">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4" name="テキスト ボックス 3"/>
          <p:cNvSpPr txBox="1"/>
          <p:nvPr/>
        </p:nvSpPr>
        <p:spPr>
          <a:xfrm>
            <a:off x="609600" y="152400"/>
            <a:ext cx="3657600" cy="430887"/>
          </a:xfrm>
          <a:prstGeom prst="rect">
            <a:avLst/>
          </a:prstGeom>
          <a:solidFill>
            <a:schemeClr val="accent3"/>
          </a:solidFill>
        </p:spPr>
        <p:style>
          <a:lnRef idx="1">
            <a:schemeClr val="accent3"/>
          </a:lnRef>
          <a:fillRef idx="3">
            <a:schemeClr val="accent3"/>
          </a:fillRef>
          <a:effectRef idx="2">
            <a:schemeClr val="accent3"/>
          </a:effectRef>
          <a:fontRef idx="minor">
            <a:schemeClr val="lt1"/>
          </a:fontRef>
        </p:style>
        <p:txBody>
          <a:bodyPr wrap="square" rtlCol="0">
            <a:spAutoFit/>
          </a:bodyPr>
          <a:lstStyle/>
          <a:p>
            <a:r>
              <a:rPr kumimoji="1" lang="en-US" altLang="ja-JP" sz="2200" dirty="0" err="1" smtClean="0"/>
              <a:t>Dilatonic</a:t>
            </a:r>
            <a:r>
              <a:rPr kumimoji="1" lang="en-US" altLang="ja-JP" sz="2200" dirty="0" smtClean="0"/>
              <a:t> ghost condensate</a:t>
            </a:r>
            <a:endParaRPr kumimoji="1" lang="ja-JP" altLang="en-US" sz="2200" dirty="0"/>
          </a:p>
        </p:txBody>
      </p:sp>
      <p:pic>
        <p:nvPicPr>
          <p:cNvPr id="7" name="図 6" descr="latex-image-1.pdf"/>
          <p:cNvPicPr>
            <a:picLocks noChangeAspect="1"/>
          </p:cNvPicPr>
          <p:nvPr/>
        </p:nvPicPr>
        <mc:AlternateContent>
          <mc:Choice xmlns:ma="http://schemas.microsoft.com/office/mac/drawingml/2008/main" Requires="ma">
            <p:blipFill>
              <a:blip r:embed="rId13"/>
              <a:stretch>
                <a:fillRect/>
              </a:stretch>
            </p:blipFill>
          </mc:Choice>
          <mc:Fallback>
            <p:blipFill>
              <a:blip r:embed="rId14"/>
              <a:stretch>
                <a:fillRect/>
              </a:stretch>
            </p:blipFill>
          </mc:Fallback>
        </mc:AlternateContent>
        <p:spPr>
          <a:xfrm>
            <a:off x="762000" y="2133600"/>
            <a:ext cx="2570246" cy="715199"/>
          </a:xfrm>
          <a:prstGeom prst="rect">
            <a:avLst/>
          </a:prstGeom>
        </p:spPr>
      </p:pic>
      <p:pic>
        <p:nvPicPr>
          <p:cNvPr id="8" name="図 7" descr="latex-image-1.pdf"/>
          <p:cNvPicPr>
            <a:picLocks noChangeAspect="1"/>
          </p:cNvPicPr>
          <p:nvPr/>
        </p:nvPicPr>
        <mc:AlternateContent>
          <mc:Choice xmlns:ma="http://schemas.microsoft.com/office/mac/drawingml/2008/main" Requires="ma">
            <p:blipFill>
              <a:blip r:embed="rId15"/>
              <a:stretch>
                <a:fillRect/>
              </a:stretch>
            </p:blipFill>
          </mc:Choice>
          <mc:Fallback>
            <p:blipFill>
              <a:blip r:embed="rId16"/>
              <a:stretch>
                <a:fillRect/>
              </a:stretch>
            </p:blipFill>
          </mc:Fallback>
        </mc:AlternateContent>
        <p:spPr>
          <a:xfrm>
            <a:off x="762000" y="1371600"/>
            <a:ext cx="1820284" cy="698300"/>
          </a:xfrm>
          <a:prstGeom prst="rect">
            <a:avLst/>
          </a:prstGeom>
        </p:spPr>
      </p:pic>
      <p:pic>
        <p:nvPicPr>
          <p:cNvPr id="9" name="図 8" descr="latex-image-1.pdf"/>
          <p:cNvPicPr>
            <a:picLocks noChangeAspect="1"/>
          </p:cNvPicPr>
          <p:nvPr/>
        </p:nvPicPr>
        <mc:AlternateContent>
          <mc:Choice xmlns:ma="http://schemas.microsoft.com/office/mac/drawingml/2008/main" Requires="ma">
            <p:blipFill>
              <a:blip r:embed="rId17"/>
              <a:stretch>
                <a:fillRect/>
              </a:stretch>
            </p:blipFill>
          </mc:Choice>
          <mc:Fallback>
            <p:blipFill>
              <a:blip r:embed="rId18"/>
              <a:stretch>
                <a:fillRect/>
              </a:stretch>
            </p:blipFill>
          </mc:Fallback>
        </mc:AlternateContent>
        <p:spPr>
          <a:xfrm>
            <a:off x="3937207" y="1555800"/>
            <a:ext cx="3114074" cy="736300"/>
          </a:xfrm>
          <a:prstGeom prst="rect">
            <a:avLst/>
          </a:prstGeom>
        </p:spPr>
      </p:pic>
      <p:sp>
        <p:nvSpPr>
          <p:cNvPr id="13" name="星 4 12"/>
          <p:cNvSpPr/>
          <p:nvPr/>
        </p:nvSpPr>
        <p:spPr>
          <a:xfrm>
            <a:off x="152400" y="228600"/>
            <a:ext cx="304800" cy="304800"/>
          </a:xfrm>
          <a:prstGeom prst="star4">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a:p>
        </p:txBody>
      </p:sp>
      <p:sp>
        <p:nvSpPr>
          <p:cNvPr id="14" name="左中かっこ 13"/>
          <p:cNvSpPr/>
          <p:nvPr/>
        </p:nvSpPr>
        <p:spPr>
          <a:xfrm>
            <a:off x="228600" y="1447800"/>
            <a:ext cx="304800" cy="2267151"/>
          </a:xfrm>
          <a:prstGeom prst="leftBrace">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16" name="図 15" descr="texclip20100723191117.eps"/>
          <p:cNvPicPr>
            <a:picLocks noChangeAspect="1"/>
          </p:cNvPicPr>
          <p:nvPr/>
        </p:nvPicPr>
        <mc:AlternateContent>
          <mc:Choice xmlns:ma="http://schemas.microsoft.com/office/mac/drawingml/2008/main" Requires="ma">
            <p:blipFill>
              <a:blip r:embed="rId19"/>
              <a:stretch>
                <a:fillRect/>
              </a:stretch>
            </p:blipFill>
          </mc:Choice>
          <mc:Fallback>
            <p:blipFill>
              <a:blip r:embed="rId20"/>
              <a:stretch>
                <a:fillRect/>
              </a:stretch>
            </p:blipFill>
          </mc:Fallback>
        </mc:AlternateContent>
        <p:spPr>
          <a:xfrm>
            <a:off x="4399413" y="787862"/>
            <a:ext cx="2001387" cy="310074"/>
          </a:xfrm>
          <a:prstGeom prst="rect">
            <a:avLst/>
          </a:prstGeom>
        </p:spPr>
      </p:pic>
      <p:pic>
        <p:nvPicPr>
          <p:cNvPr id="17" name="図 16" descr="texclip20100723191308.eps"/>
          <p:cNvPicPr>
            <a:picLocks noChangeAspect="1"/>
          </p:cNvPicPr>
          <p:nvPr/>
        </p:nvPicPr>
        <mc:AlternateContent>
          <mc:Choice xmlns:ma="http://schemas.microsoft.com/office/mac/drawingml/2008/main" Requires="ma">
            <p:blipFill>
              <a:blip r:embed="rId21"/>
              <a:stretch>
                <a:fillRect/>
              </a:stretch>
            </p:blipFill>
          </mc:Choice>
          <mc:Fallback>
            <p:blipFill>
              <a:blip r:embed="rId22"/>
              <a:stretch>
                <a:fillRect/>
              </a:stretch>
            </p:blipFill>
          </mc:Fallback>
        </mc:AlternateContent>
        <p:spPr>
          <a:xfrm>
            <a:off x="457200" y="762000"/>
            <a:ext cx="3032708" cy="371936"/>
          </a:xfrm>
          <a:prstGeom prst="rect">
            <a:avLst/>
          </a:prstGeom>
        </p:spPr>
      </p:pic>
      <p:sp>
        <p:nvSpPr>
          <p:cNvPr id="19" name="山形 18"/>
          <p:cNvSpPr/>
          <p:nvPr/>
        </p:nvSpPr>
        <p:spPr>
          <a:xfrm flipH="1">
            <a:off x="3962400" y="793136"/>
            <a:ext cx="228600" cy="228600"/>
          </a:xfrm>
          <a:prstGeom prst="chevron">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solidFill>
                <a:schemeClr val="tx1"/>
              </a:solidFill>
            </a:endParaRPr>
          </a:p>
        </p:txBody>
      </p:sp>
      <p:sp>
        <p:nvSpPr>
          <p:cNvPr id="20" name="山形 19"/>
          <p:cNvSpPr/>
          <p:nvPr/>
        </p:nvSpPr>
        <p:spPr>
          <a:xfrm flipH="1">
            <a:off x="3810000" y="793136"/>
            <a:ext cx="228600" cy="228600"/>
          </a:xfrm>
          <a:prstGeom prst="chevron">
            <a:avLst/>
          </a:prstGeom>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solidFill>
                <a:schemeClr val="tx1"/>
              </a:solidFill>
            </a:endParaRPr>
          </a:p>
        </p:txBody>
      </p:sp>
      <p:sp>
        <p:nvSpPr>
          <p:cNvPr id="21" name="山形 20"/>
          <p:cNvSpPr/>
          <p:nvPr/>
        </p:nvSpPr>
        <p:spPr>
          <a:xfrm flipH="1">
            <a:off x="3657600" y="793136"/>
            <a:ext cx="228600" cy="228600"/>
          </a:xfrm>
          <a:prstGeom prst="chevron">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22" name="ドーナツ 21"/>
          <p:cNvSpPr/>
          <p:nvPr/>
        </p:nvSpPr>
        <p:spPr>
          <a:xfrm>
            <a:off x="381001" y="1295400"/>
            <a:ext cx="3356999" cy="1676400"/>
          </a:xfrm>
          <a:prstGeom prst="donut">
            <a:avLst>
              <a:gd name="adj" fmla="val 3321"/>
            </a:avLst>
          </a:prstGeom>
          <a:solidFill>
            <a:srgbClr val="FF000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25" name="右カーブ矢印 24"/>
          <p:cNvSpPr/>
          <p:nvPr/>
        </p:nvSpPr>
        <p:spPr>
          <a:xfrm rot="20930293">
            <a:off x="112047" y="2321212"/>
            <a:ext cx="559171" cy="1999530"/>
          </a:xfrm>
          <a:prstGeom prst="curvedRightArrow">
            <a:avLst>
              <a:gd name="adj1" fmla="val 25000"/>
              <a:gd name="adj2" fmla="val 50000"/>
              <a:gd name="adj3" fmla="val 31868"/>
            </a:avLst>
          </a:prstGeom>
          <a:solidFill>
            <a:srgbClr val="FF0000">
              <a:alpha val="50000"/>
            </a:srgbClr>
          </a:solidFill>
          <a:ln>
            <a:solidFill>
              <a:srgbClr val="FF0000">
                <a:alpha val="4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pic>
        <p:nvPicPr>
          <p:cNvPr id="27" name="図 26" descr="latex-image-1.pdf"/>
          <p:cNvPicPr>
            <a:picLocks noChangeAspect="1"/>
          </p:cNvPicPr>
          <p:nvPr/>
        </p:nvPicPr>
        <mc:AlternateContent>
          <mc:Choice xmlns:ma="http://schemas.microsoft.com/office/mac/drawingml/2008/main" Requires="ma">
            <p:blipFill>
              <a:blip r:embed="rId23"/>
              <a:stretch>
                <a:fillRect/>
              </a:stretch>
            </p:blipFill>
          </mc:Choice>
          <mc:Fallback>
            <p:blipFill>
              <a:blip r:embed="rId24"/>
              <a:stretch>
                <a:fillRect/>
              </a:stretch>
            </p:blipFill>
          </mc:Fallback>
        </mc:AlternateContent>
        <p:spPr>
          <a:xfrm>
            <a:off x="3087916" y="6553200"/>
            <a:ext cx="188684" cy="258198"/>
          </a:xfrm>
          <a:prstGeom prst="rect">
            <a:avLst/>
          </a:prstGeom>
          <a:solidFill>
            <a:schemeClr val="bg1"/>
          </a:solidFill>
        </p:spPr>
      </p:pic>
      <p:sp>
        <p:nvSpPr>
          <p:cNvPr id="30" name="テキスト ボックス 29"/>
          <p:cNvSpPr txBox="1"/>
          <p:nvPr/>
        </p:nvSpPr>
        <p:spPr>
          <a:xfrm>
            <a:off x="7696200" y="4923402"/>
            <a:ext cx="1219200" cy="400110"/>
          </a:xfrm>
          <a:prstGeom prst="rect">
            <a:avLst/>
          </a:prstGeom>
          <a:noFill/>
        </p:spPr>
        <p:txBody>
          <a:bodyPr wrap="square" rtlCol="0">
            <a:spAutoFit/>
          </a:bodyPr>
          <a:lstStyle/>
          <a:p>
            <a:r>
              <a:rPr kumimoji="1" lang="en-US" altLang="ja-JP" sz="2000" dirty="0" smtClean="0"/>
              <a:t>(95%CL)</a:t>
            </a:r>
            <a:endParaRPr kumimoji="1" lang="ja-JP" altLang="en-US" sz="2000" dirty="0"/>
          </a:p>
        </p:txBody>
      </p:sp>
      <p:pic>
        <p:nvPicPr>
          <p:cNvPr id="37" name="図 36" descr="latex-image-1.pdf"/>
          <p:cNvPicPr>
            <a:picLocks noChangeAspect="1"/>
          </p:cNvPicPr>
          <p:nvPr/>
        </p:nvPicPr>
        <mc:AlternateContent>
          <mc:Choice xmlns:ma="http://schemas.microsoft.com/office/mac/drawingml/2008/main" Requires="ma">
            <p:blipFill>
              <a:blip r:embed="rId25"/>
              <a:stretch>
                <a:fillRect/>
              </a:stretch>
            </p:blipFill>
          </mc:Choice>
          <mc:Fallback>
            <p:blipFill>
              <a:blip r:embed="rId26"/>
              <a:stretch>
                <a:fillRect/>
              </a:stretch>
            </p:blipFill>
          </mc:Fallback>
        </mc:AlternateContent>
        <p:spPr>
          <a:xfrm>
            <a:off x="7973708" y="3352801"/>
            <a:ext cx="1017892" cy="234898"/>
          </a:xfrm>
          <a:prstGeom prst="rect">
            <a:avLst/>
          </a:prstGeom>
        </p:spPr>
      </p:pic>
      <p:cxnSp>
        <p:nvCxnSpPr>
          <p:cNvPr id="39" name="直線コネクタ 38"/>
          <p:cNvCxnSpPr/>
          <p:nvPr/>
        </p:nvCxnSpPr>
        <p:spPr>
          <a:xfrm rot="5400000" flipH="1" flipV="1">
            <a:off x="1296194" y="5257006"/>
            <a:ext cx="2438400" cy="1588"/>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sp>
        <p:nvSpPr>
          <p:cNvPr id="41" name="右矢印 40"/>
          <p:cNvSpPr/>
          <p:nvPr/>
        </p:nvSpPr>
        <p:spPr>
          <a:xfrm>
            <a:off x="2514600" y="5410200"/>
            <a:ext cx="381000" cy="304800"/>
          </a:xfrm>
          <a:prstGeom prst="rightArrow">
            <a:avLst/>
          </a:prstGeom>
          <a:solidFill>
            <a:srgbClr val="FF0000">
              <a:alpha val="40000"/>
            </a:srgbClr>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43" name="図 42" descr="latex-image-1.pdf"/>
          <p:cNvPicPr>
            <a:picLocks noChangeAspect="1"/>
          </p:cNvPicPr>
          <p:nvPr/>
        </p:nvPicPr>
        <mc:AlternateContent>
          <mc:Choice xmlns:ma="http://schemas.microsoft.com/office/mac/drawingml/2008/main" Requires="ma">
            <p:blipFill>
              <a:blip r:embed="rId27"/>
              <a:stretch>
                <a:fillRect/>
              </a:stretch>
            </p:blipFill>
          </mc:Choice>
          <mc:Fallback>
            <p:blipFill>
              <a:blip r:embed="rId28"/>
              <a:stretch>
                <a:fillRect/>
              </a:stretch>
            </p:blipFill>
          </mc:Fallback>
        </mc:AlternateContent>
        <p:spPr>
          <a:xfrm>
            <a:off x="7023101" y="6218802"/>
            <a:ext cx="673443" cy="319600"/>
          </a:xfrm>
          <a:prstGeom prst="rect">
            <a:avLst/>
          </a:prstGeom>
        </p:spPr>
      </p:pic>
      <p:sp>
        <p:nvSpPr>
          <p:cNvPr id="46" name="テキスト ボックス 45"/>
          <p:cNvSpPr txBox="1"/>
          <p:nvPr/>
        </p:nvSpPr>
        <p:spPr>
          <a:xfrm>
            <a:off x="6019800" y="5486400"/>
            <a:ext cx="2819400" cy="369332"/>
          </a:xfrm>
          <a:prstGeom prst="rect">
            <a:avLst/>
          </a:prstGeom>
          <a:noFill/>
        </p:spPr>
        <p:txBody>
          <a:bodyPr wrap="square" rtlCol="0">
            <a:spAutoFit/>
          </a:bodyPr>
          <a:lstStyle/>
          <a:p>
            <a:r>
              <a:rPr kumimoji="1" lang="en-US" altLang="ja-JP" dirty="0" smtClean="0"/>
              <a:t>with the central value of     </a:t>
            </a:r>
          </a:p>
        </p:txBody>
      </p:sp>
      <p:pic>
        <p:nvPicPr>
          <p:cNvPr id="47" name="図 46" descr="latex-image-1.pdf"/>
          <p:cNvPicPr>
            <a:picLocks noChangeAspect="1"/>
          </p:cNvPicPr>
          <p:nvPr/>
        </p:nvPicPr>
        <mc:AlternateContent>
          <mc:Choice xmlns:ma="http://schemas.microsoft.com/office/mac/drawingml/2008/main" Requires="ma">
            <p:blipFill>
              <a:blip r:embed="rId29"/>
              <a:stretch>
                <a:fillRect/>
              </a:stretch>
            </p:blipFill>
          </mc:Choice>
          <mc:Fallback>
            <p:blipFill>
              <a:blip r:embed="rId30"/>
              <a:stretch>
                <a:fillRect/>
              </a:stretch>
            </p:blipFill>
          </mc:Fallback>
        </mc:AlternateContent>
        <p:spPr>
          <a:xfrm>
            <a:off x="4648200" y="4876800"/>
            <a:ext cx="794456" cy="258198"/>
          </a:xfrm>
          <a:prstGeom prst="rect">
            <a:avLst/>
          </a:prstGeom>
        </p:spPr>
      </p:pic>
      <p:sp>
        <p:nvSpPr>
          <p:cNvPr id="52" name="テキスト ボックス 51"/>
          <p:cNvSpPr txBox="1"/>
          <p:nvPr/>
        </p:nvSpPr>
        <p:spPr>
          <a:xfrm>
            <a:off x="6324600" y="2590800"/>
            <a:ext cx="838200" cy="381000"/>
          </a:xfrm>
          <a:prstGeom prst="rect">
            <a:avLst/>
          </a:prstGeom>
          <a:noFill/>
        </p:spPr>
        <p:txBody>
          <a:bodyPr wrap="square" rtlCol="0">
            <a:spAutoFit/>
          </a:bodyPr>
          <a:lstStyle/>
          <a:p>
            <a:r>
              <a:rPr kumimoji="1" lang="en-US" altLang="ja-JP" dirty="0" smtClean="0"/>
              <a:t>when</a:t>
            </a:r>
            <a:endParaRPr kumimoji="1" lang="ja-JP" altLang="en-US" dirty="0"/>
          </a:p>
        </p:txBody>
      </p:sp>
      <p:pic>
        <p:nvPicPr>
          <p:cNvPr id="53" name="図 52" descr="latex-image-1.pdf"/>
          <p:cNvPicPr>
            <a:picLocks noChangeAspect="1"/>
          </p:cNvPicPr>
          <p:nvPr/>
        </p:nvPicPr>
        <mc:AlternateContent>
          <mc:Choice xmlns:ma="http://schemas.microsoft.com/office/mac/drawingml/2008/main" Requires="ma">
            <p:blipFill>
              <a:blip r:embed="rId31"/>
              <a:stretch>
                <a:fillRect/>
              </a:stretch>
            </p:blipFill>
          </mc:Choice>
          <mc:Fallback>
            <p:blipFill>
              <a:blip r:embed="rId32"/>
              <a:stretch>
                <a:fillRect/>
              </a:stretch>
            </p:blipFill>
          </mc:Fallback>
        </mc:AlternateContent>
        <p:spPr>
          <a:xfrm>
            <a:off x="7068572" y="2671303"/>
            <a:ext cx="703828" cy="224297"/>
          </a:xfrm>
          <a:prstGeom prst="rect">
            <a:avLst/>
          </a:prstGeom>
        </p:spPr>
      </p:pic>
      <p:pic>
        <p:nvPicPr>
          <p:cNvPr id="55" name="図 54" descr="latex-image-1.pdf"/>
          <p:cNvPicPr>
            <a:picLocks noChangeAspect="1"/>
          </p:cNvPicPr>
          <p:nvPr/>
        </p:nvPicPr>
        <mc:AlternateContent>
          <mc:Choice xmlns:ma="http://schemas.microsoft.com/office/mac/drawingml/2008/main" Requires="ma">
            <p:blipFill>
              <a:blip r:embed="rId33"/>
              <a:stretch>
                <a:fillRect/>
              </a:stretch>
            </p:blipFill>
          </mc:Choice>
          <mc:Fallback>
            <p:blipFill>
              <a:blip r:embed="rId34"/>
              <a:stretch>
                <a:fillRect/>
              </a:stretch>
            </p:blipFill>
          </mc:Fallback>
        </mc:AlternateContent>
        <p:spPr>
          <a:xfrm>
            <a:off x="6637905" y="3194200"/>
            <a:ext cx="1106773" cy="615800"/>
          </a:xfrm>
          <a:prstGeom prst="rect">
            <a:avLst/>
          </a:prstGeom>
        </p:spPr>
      </p:pic>
      <p:sp>
        <p:nvSpPr>
          <p:cNvPr id="62" name="山形 61"/>
          <p:cNvSpPr/>
          <p:nvPr/>
        </p:nvSpPr>
        <p:spPr>
          <a:xfrm rot="16200000" flipH="1">
            <a:off x="5715000" y="5715000"/>
            <a:ext cx="228600" cy="228600"/>
          </a:xfrm>
          <a:prstGeom prst="chevron">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solidFill>
                <a:schemeClr val="tx1"/>
              </a:solidFill>
            </a:endParaRPr>
          </a:p>
        </p:txBody>
      </p:sp>
      <p:sp>
        <p:nvSpPr>
          <p:cNvPr id="63" name="山形 62"/>
          <p:cNvSpPr/>
          <p:nvPr/>
        </p:nvSpPr>
        <p:spPr>
          <a:xfrm rot="16200000" flipH="1">
            <a:off x="5715000" y="5486400"/>
            <a:ext cx="228600" cy="228600"/>
          </a:xfrm>
          <a:prstGeom prst="chevron">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solidFill>
                <a:schemeClr val="tx1"/>
              </a:solidFill>
            </a:endParaRPr>
          </a:p>
        </p:txBody>
      </p:sp>
      <p:sp>
        <p:nvSpPr>
          <p:cNvPr id="44" name="テキスト ボックス 43"/>
          <p:cNvSpPr txBox="1"/>
          <p:nvPr/>
        </p:nvSpPr>
        <p:spPr>
          <a:xfrm>
            <a:off x="76200" y="4306669"/>
            <a:ext cx="2209800" cy="646331"/>
          </a:xfrm>
          <a:prstGeom prst="rect">
            <a:avLst/>
          </a:prstGeom>
          <a:solidFill>
            <a:schemeClr val="bg1"/>
          </a:solidFill>
        </p:spPr>
        <p:txBody>
          <a:bodyPr wrap="square" rtlCol="0">
            <a:spAutoFit/>
          </a:bodyPr>
          <a:lstStyle/>
          <a:p>
            <a:r>
              <a:rPr kumimoji="1" lang="en-US" altLang="ja-JP" dirty="0" smtClean="0"/>
              <a:t>Likelihood analysis</a:t>
            </a:r>
          </a:p>
          <a:p>
            <a:r>
              <a:rPr kumimoji="1" lang="en-US" altLang="ja-JP" dirty="0" smtClean="0"/>
              <a:t>with COSMOMC</a:t>
            </a:r>
          </a:p>
        </p:txBody>
      </p:sp>
      <p:sp>
        <p:nvSpPr>
          <p:cNvPr id="45" name="テキスト ボックス 44"/>
          <p:cNvSpPr txBox="1"/>
          <p:nvPr/>
        </p:nvSpPr>
        <p:spPr>
          <a:xfrm>
            <a:off x="457200" y="5181600"/>
            <a:ext cx="1447800" cy="646331"/>
          </a:xfrm>
          <a:prstGeom prst="rect">
            <a:avLst/>
          </a:prstGeom>
          <a:solidFill>
            <a:schemeClr val="bg1"/>
          </a:solidFill>
        </p:spPr>
        <p:txBody>
          <a:bodyPr wrap="square" rtlCol="0">
            <a:spAutoFit/>
          </a:bodyPr>
          <a:lstStyle/>
          <a:p>
            <a:r>
              <a:rPr lang="en-US" altLang="ja-JP" dirty="0" smtClean="0"/>
              <a:t>probability distribution</a:t>
            </a:r>
            <a:endParaRPr kumimoji="1" lang="ja-JP" altLang="en-US" dirty="0"/>
          </a:p>
        </p:txBody>
      </p:sp>
      <p:pic>
        <p:nvPicPr>
          <p:cNvPr id="51" name="図 50" descr="latex-image-1.pdf"/>
          <p:cNvPicPr>
            <a:picLocks noChangeAspect="1"/>
          </p:cNvPicPr>
          <p:nvPr/>
        </p:nvPicPr>
        <mc:AlternateContent>
          <mc:Choice xmlns:ma="http://schemas.microsoft.com/office/mac/drawingml/2008/main" Requires="ma">
            <p:blipFill>
              <a:blip r:embed="rId23"/>
              <a:stretch>
                <a:fillRect/>
              </a:stretch>
            </p:blipFill>
          </mc:Choice>
          <mc:Fallback>
            <p:blipFill>
              <a:blip r:embed="rId24"/>
              <a:stretch>
                <a:fillRect/>
              </a:stretch>
            </p:blipFill>
          </mc:Fallback>
        </mc:AlternateContent>
        <p:spPr>
          <a:xfrm>
            <a:off x="8676823" y="5569003"/>
            <a:ext cx="162372" cy="222197"/>
          </a:xfrm>
          <a:prstGeom prst="rect">
            <a:avLst/>
          </a:prstGeom>
          <a:solidFill>
            <a:schemeClr val="bg1"/>
          </a:solidFill>
        </p:spPr>
      </p:pic>
      <p:cxnSp>
        <p:nvCxnSpPr>
          <p:cNvPr id="54" name="直線コネクタ 53"/>
          <p:cNvCxnSpPr/>
          <p:nvPr/>
        </p:nvCxnSpPr>
        <p:spPr>
          <a:xfrm rot="5400000" flipH="1" flipV="1">
            <a:off x="2286794" y="5257006"/>
            <a:ext cx="2438400" cy="1588"/>
          </a:xfrm>
          <a:prstGeom prst="line">
            <a:avLst/>
          </a:prstGeom>
          <a:ln w="38100">
            <a:solidFill>
              <a:srgbClr val="0000FF"/>
            </a:solidFill>
            <a:prstDash val="sysDot"/>
          </a:ln>
        </p:spPr>
        <p:style>
          <a:lnRef idx="2">
            <a:schemeClr val="accent1"/>
          </a:lnRef>
          <a:fillRef idx="0">
            <a:schemeClr val="accent1"/>
          </a:fillRef>
          <a:effectRef idx="1">
            <a:schemeClr val="accent1"/>
          </a:effectRef>
          <a:fontRef idx="minor">
            <a:schemeClr val="tx1"/>
          </a:fontRef>
        </p:style>
      </p:cxnSp>
      <p:sp>
        <p:nvSpPr>
          <p:cNvPr id="60" name="右矢印 59"/>
          <p:cNvSpPr/>
          <p:nvPr/>
        </p:nvSpPr>
        <p:spPr>
          <a:xfrm>
            <a:off x="3505200" y="4191000"/>
            <a:ext cx="381000" cy="304800"/>
          </a:xfrm>
          <a:prstGeom prst="rightArrow">
            <a:avLst/>
          </a:prstGeom>
          <a:solidFill>
            <a:srgbClr val="0000FF">
              <a:alpha val="40000"/>
            </a:srgbClr>
          </a:solid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58" name="図 57" descr="latex-image-1.pdf"/>
          <p:cNvPicPr>
            <a:picLocks noChangeAspect="1"/>
          </p:cNvPicPr>
          <p:nvPr/>
        </p:nvPicPr>
        <mc:AlternateContent>
          <mc:Choice xmlns:ma="http://schemas.microsoft.com/office/mac/drawingml/2008/main" Requires="ma">
            <p:blipFill>
              <a:blip r:embed="rId35"/>
              <a:stretch>
                <a:fillRect/>
              </a:stretch>
            </p:blipFill>
          </mc:Choice>
          <mc:Fallback>
            <p:blipFill>
              <a:blip r:embed="rId36"/>
              <a:stretch>
                <a:fillRect/>
              </a:stretch>
            </p:blipFill>
          </mc:Fallback>
        </mc:AlternateContent>
        <p:spPr>
          <a:xfrm>
            <a:off x="2667000" y="5715000"/>
            <a:ext cx="2023586" cy="452898"/>
          </a:xfrm>
          <a:prstGeom prst="rect">
            <a:avLst/>
          </a:prstGeom>
          <a:solidFill>
            <a:schemeClr val="bg1">
              <a:alpha val="70000"/>
            </a:schemeClr>
          </a:solidFill>
        </p:spPr>
      </p:pic>
      <p:pic>
        <p:nvPicPr>
          <p:cNvPr id="64" name="図 63" descr="latex-image-1.pdf"/>
          <p:cNvPicPr>
            <a:picLocks noChangeAspect="1"/>
          </p:cNvPicPr>
          <p:nvPr/>
        </p:nvPicPr>
        <mc:AlternateContent>
          <mc:Choice xmlns:ma="http://schemas.microsoft.com/office/mac/drawingml/2008/main" Requires="ma">
            <p:blipFill>
              <a:blip r:embed="rId37"/>
              <a:stretch>
                <a:fillRect/>
              </a:stretch>
            </p:blipFill>
          </mc:Choice>
          <mc:Fallback>
            <p:blipFill>
              <a:blip r:embed="rId38"/>
              <a:stretch>
                <a:fillRect/>
              </a:stretch>
            </p:blipFill>
          </mc:Fallback>
        </mc:AlternateContent>
        <p:spPr>
          <a:xfrm>
            <a:off x="3962400" y="4114800"/>
            <a:ext cx="1701875" cy="380896"/>
          </a:xfrm>
          <a:prstGeom prst="rect">
            <a:avLst/>
          </a:prstGeom>
          <a:solidFill>
            <a:schemeClr val="bg1"/>
          </a:solid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0"/>
                                        </p:tgtEl>
                                        <p:attrNameLst>
                                          <p:attrName>style.visibility</p:attrName>
                                        </p:attrNameLst>
                                      </p:cBhvr>
                                      <p:to>
                                        <p:strVal val="hidden"/>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fade">
                                      <p:cBhvr>
                                        <p:cTn id="10" dur="500"/>
                                        <p:tgtEl>
                                          <p:spTgt spid="48"/>
                                        </p:tgtEl>
                                      </p:cBhvr>
                                    </p:animEffect>
                                  </p:childTnLst>
                                </p:cTn>
                              </p:par>
                              <p:par>
                                <p:cTn id="11" presetID="10" presetClass="entr" presetSubtype="0" fill="hold" nodeType="with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1" name="図 40" descr="c_s.eps"/>
          <p:cNvPicPr>
            <a:picLocks/>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4953000" y="2021402"/>
            <a:ext cx="4133999" cy="4114797"/>
          </a:xfrm>
          <a:prstGeom prst="rect">
            <a:avLst/>
          </a:prstGeom>
        </p:spPr>
      </p:pic>
      <p:sp>
        <p:nvSpPr>
          <p:cNvPr id="2" name="テキスト ボックス 1"/>
          <p:cNvSpPr txBox="1"/>
          <p:nvPr/>
        </p:nvSpPr>
        <p:spPr>
          <a:xfrm>
            <a:off x="609600" y="152400"/>
            <a:ext cx="1295400" cy="430887"/>
          </a:xfrm>
          <a:prstGeom prst="rect">
            <a:avLst/>
          </a:prstGeom>
          <a:solidFill>
            <a:schemeClr val="accent3"/>
          </a:solidFill>
        </p:spPr>
        <p:style>
          <a:lnRef idx="1">
            <a:schemeClr val="accent3"/>
          </a:lnRef>
          <a:fillRef idx="3">
            <a:schemeClr val="accent3"/>
          </a:fillRef>
          <a:effectRef idx="2">
            <a:schemeClr val="accent3"/>
          </a:effectRef>
          <a:fontRef idx="minor">
            <a:schemeClr val="lt1"/>
          </a:fontRef>
        </p:style>
        <p:txBody>
          <a:bodyPr wrap="square" rtlCol="0">
            <a:spAutoFit/>
          </a:bodyPr>
          <a:lstStyle/>
          <a:p>
            <a:r>
              <a:rPr kumimoji="1" lang="en-US" altLang="ja-JP" sz="2200" dirty="0" smtClean="0"/>
              <a:t>DBI field</a:t>
            </a:r>
            <a:endParaRPr kumimoji="1" lang="ja-JP" altLang="en-US" sz="2200" dirty="0"/>
          </a:p>
        </p:txBody>
      </p:sp>
      <p:sp>
        <p:nvSpPr>
          <p:cNvPr id="3" name="星 4 2"/>
          <p:cNvSpPr/>
          <p:nvPr/>
        </p:nvSpPr>
        <p:spPr>
          <a:xfrm>
            <a:off x="152400" y="228600"/>
            <a:ext cx="304800" cy="304800"/>
          </a:xfrm>
          <a:prstGeom prst="star4">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a:p>
        </p:txBody>
      </p:sp>
      <p:sp>
        <p:nvSpPr>
          <p:cNvPr id="4" name="正方形/長方形 3"/>
          <p:cNvSpPr/>
          <p:nvPr/>
        </p:nvSpPr>
        <p:spPr>
          <a:xfrm>
            <a:off x="7696200" y="6172201"/>
            <a:ext cx="1335600" cy="457199"/>
          </a:xfrm>
          <a:prstGeom prst="rect">
            <a:avLst/>
          </a:prstGeom>
          <a:solidFill>
            <a:srgbClr val="FF0000">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5105400" y="6172200"/>
            <a:ext cx="1371600" cy="457200"/>
          </a:xfrm>
          <a:prstGeom prst="rect">
            <a:avLst/>
          </a:prstGeom>
          <a:solidFill>
            <a:srgbClr val="FF0000">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304800" y="1219200"/>
            <a:ext cx="1828800" cy="584776"/>
          </a:xfrm>
          <a:prstGeom prst="rect">
            <a:avLst/>
          </a:prstGeom>
          <a:noFill/>
        </p:spPr>
        <p:txBody>
          <a:bodyPr wrap="square" rtlCol="0">
            <a:spAutoFit/>
          </a:bodyPr>
          <a:lstStyle/>
          <a:p>
            <a:r>
              <a:rPr kumimoji="1" lang="en-US" altLang="ja-JP" sz="1600" dirty="0" smtClean="0">
                <a:cs typeface="ヒラギノ角ゴ Pro W3"/>
              </a:rPr>
              <a:t>Assisted inflation occurs when </a:t>
            </a:r>
          </a:p>
        </p:txBody>
      </p:sp>
      <p:pic>
        <p:nvPicPr>
          <p:cNvPr id="7" name="図 6" descr="latex-image-1.pdf"/>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348031" y="685800"/>
            <a:ext cx="5792530" cy="329852"/>
          </a:xfrm>
          <a:prstGeom prst="rect">
            <a:avLst/>
          </a:prstGeom>
        </p:spPr>
      </p:pic>
      <p:pic>
        <p:nvPicPr>
          <p:cNvPr id="9" name="図 8" descr="latex-image-1.pdf"/>
          <p:cNvPicPr>
            <a:picLocks noChangeAspect="1"/>
          </p:cNvPicPr>
          <p:nvPr/>
        </p:nvPicPr>
        <mc:AlternateContent>
          <mc:Choice xmlns:ma="http://schemas.microsoft.com/office/mac/drawingml/2008/main" Requires="ma">
            <p:blipFill>
              <a:blip r:embed="rId7"/>
              <a:stretch>
                <a:fillRect/>
              </a:stretch>
            </p:blipFill>
          </mc:Choice>
          <mc:Fallback>
            <p:blipFill>
              <a:blip r:embed="rId8"/>
              <a:stretch>
                <a:fillRect/>
              </a:stretch>
            </p:blipFill>
          </mc:Fallback>
        </mc:AlternateContent>
        <p:spPr>
          <a:xfrm>
            <a:off x="6168901" y="1143000"/>
            <a:ext cx="2822699" cy="602176"/>
          </a:xfrm>
          <a:prstGeom prst="rect">
            <a:avLst/>
          </a:prstGeom>
        </p:spPr>
      </p:pic>
      <p:cxnSp>
        <p:nvCxnSpPr>
          <p:cNvPr id="10" name="カギ線コネクタ 9"/>
          <p:cNvCxnSpPr/>
          <p:nvPr/>
        </p:nvCxnSpPr>
        <p:spPr>
          <a:xfrm rot="16200000" flipV="1">
            <a:off x="5552372" y="1187796"/>
            <a:ext cx="403990" cy="356350"/>
          </a:xfrm>
          <a:prstGeom prst="bentConnector3">
            <a:avLst>
              <a:gd name="adj1" fmla="val -4678"/>
            </a:avLst>
          </a:prstGeom>
          <a:ln>
            <a:tailEnd type="arrow"/>
          </a:ln>
        </p:spPr>
        <p:style>
          <a:lnRef idx="3">
            <a:schemeClr val="accent5"/>
          </a:lnRef>
          <a:fillRef idx="0">
            <a:schemeClr val="accent5"/>
          </a:fillRef>
          <a:effectRef idx="2">
            <a:schemeClr val="accent5"/>
          </a:effectRef>
          <a:fontRef idx="minor">
            <a:schemeClr val="tx1"/>
          </a:fontRef>
        </p:style>
      </p:cxnSp>
      <p:sp>
        <p:nvSpPr>
          <p:cNvPr id="11" name="左中かっこ 10"/>
          <p:cNvSpPr/>
          <p:nvPr/>
        </p:nvSpPr>
        <p:spPr>
          <a:xfrm>
            <a:off x="381000" y="2214000"/>
            <a:ext cx="304800" cy="2358000"/>
          </a:xfrm>
          <a:prstGeom prst="leftBrace">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12" name="図 11" descr="latex-image-1.pdf"/>
          <p:cNvPicPr>
            <a:picLocks noChangeAspect="1"/>
          </p:cNvPicPr>
          <p:nvPr/>
        </p:nvPicPr>
        <mc:AlternateContent>
          <mc:Choice xmlns:ma="http://schemas.microsoft.com/office/mac/drawingml/2008/main" Requires="ma">
            <p:blipFill>
              <a:blip r:embed="rId9"/>
              <a:stretch>
                <a:fillRect/>
              </a:stretch>
            </p:blipFill>
          </mc:Choice>
          <mc:Fallback>
            <p:blipFill>
              <a:blip r:embed="rId10"/>
              <a:stretch>
                <a:fillRect/>
              </a:stretch>
            </p:blipFill>
          </mc:Fallback>
        </mc:AlternateContent>
        <p:spPr>
          <a:xfrm>
            <a:off x="6629400" y="5683300"/>
            <a:ext cx="1057571" cy="336500"/>
          </a:xfrm>
          <a:prstGeom prst="rect">
            <a:avLst/>
          </a:prstGeom>
          <a:solidFill>
            <a:schemeClr val="bg1"/>
          </a:solidFill>
        </p:spPr>
      </p:pic>
      <p:pic>
        <p:nvPicPr>
          <p:cNvPr id="13" name="図 12" descr="latex-image-1.pdf"/>
          <p:cNvPicPr>
            <a:picLocks noChangeAspect="1"/>
          </p:cNvPicPr>
          <p:nvPr/>
        </p:nvPicPr>
        <mc:AlternateContent>
          <mc:Choice xmlns:ma="http://schemas.microsoft.com/office/mac/drawingml/2008/main" Requires="ma">
            <p:blipFill>
              <a:blip r:embed="rId11"/>
              <a:stretch>
                <a:fillRect/>
              </a:stretch>
            </p:blipFill>
          </mc:Choice>
          <mc:Fallback>
            <p:blipFill>
              <a:blip r:embed="rId12"/>
              <a:stretch>
                <a:fillRect/>
              </a:stretch>
            </p:blipFill>
          </mc:Fallback>
        </mc:AlternateContent>
        <p:spPr>
          <a:xfrm>
            <a:off x="838200" y="2137800"/>
            <a:ext cx="2292915" cy="647500"/>
          </a:xfrm>
          <a:prstGeom prst="rect">
            <a:avLst/>
          </a:prstGeom>
        </p:spPr>
      </p:pic>
      <p:pic>
        <p:nvPicPr>
          <p:cNvPr id="14" name="図 13" descr="latex-image-1.pdf"/>
          <p:cNvPicPr>
            <a:picLocks noChangeAspect="1"/>
          </p:cNvPicPr>
          <p:nvPr/>
        </p:nvPicPr>
        <mc:AlternateContent>
          <mc:Choice xmlns:ma="http://schemas.microsoft.com/office/mac/drawingml/2008/main" Requires="ma">
            <p:blipFill>
              <a:blip r:embed="rId13"/>
              <a:stretch>
                <a:fillRect/>
              </a:stretch>
            </p:blipFill>
          </mc:Choice>
          <mc:Fallback>
            <p:blipFill>
              <a:blip r:embed="rId14"/>
              <a:stretch>
                <a:fillRect/>
              </a:stretch>
            </p:blipFill>
          </mc:Fallback>
        </mc:AlternateContent>
        <p:spPr>
          <a:xfrm>
            <a:off x="838200" y="2976000"/>
            <a:ext cx="2475736" cy="647500"/>
          </a:xfrm>
          <a:prstGeom prst="rect">
            <a:avLst/>
          </a:prstGeom>
        </p:spPr>
      </p:pic>
      <p:pic>
        <p:nvPicPr>
          <p:cNvPr id="15" name="図 14" descr="latex-image-1.pdf"/>
          <p:cNvPicPr>
            <a:picLocks noChangeAspect="1"/>
          </p:cNvPicPr>
          <p:nvPr/>
        </p:nvPicPr>
        <mc:AlternateContent>
          <mc:Choice xmlns:ma="http://schemas.microsoft.com/office/mac/drawingml/2008/main" Requires="ma">
            <p:blipFill>
              <a:blip r:embed="rId15"/>
              <a:stretch>
                <a:fillRect/>
              </a:stretch>
            </p:blipFill>
          </mc:Choice>
          <mc:Fallback>
            <p:blipFill>
              <a:blip r:embed="rId16"/>
              <a:stretch>
                <a:fillRect/>
              </a:stretch>
            </p:blipFill>
          </mc:Fallback>
        </mc:AlternateContent>
        <p:spPr>
          <a:xfrm>
            <a:off x="838200" y="3890400"/>
            <a:ext cx="4204479" cy="662298"/>
          </a:xfrm>
          <a:prstGeom prst="rect">
            <a:avLst/>
          </a:prstGeom>
        </p:spPr>
      </p:pic>
      <p:sp>
        <p:nvSpPr>
          <p:cNvPr id="16" name="テキスト ボックス 15"/>
          <p:cNvSpPr txBox="1"/>
          <p:nvPr/>
        </p:nvSpPr>
        <p:spPr>
          <a:xfrm>
            <a:off x="533400" y="6336268"/>
            <a:ext cx="4267200" cy="369332"/>
          </a:xfrm>
          <a:prstGeom prst="rect">
            <a:avLst/>
          </a:prstGeom>
          <a:solidFill>
            <a:schemeClr val="accent2">
              <a:lumMod val="10000"/>
              <a:lumOff val="90000"/>
            </a:schemeClr>
          </a:solidFill>
        </p:spPr>
        <p:txBody>
          <a:bodyPr wrap="square" rtlCol="0">
            <a:spAutoFit/>
          </a:bodyPr>
          <a:lstStyle/>
          <a:p>
            <a:r>
              <a:rPr kumimoji="1" lang="en-US" altLang="ja-JP" dirty="0" smtClean="0"/>
              <a:t>        changes with arbitrary constant</a:t>
            </a:r>
            <a:endParaRPr kumimoji="1" lang="ja-JP" altLang="en-US" dirty="0"/>
          </a:p>
        </p:txBody>
      </p:sp>
      <p:pic>
        <p:nvPicPr>
          <p:cNvPr id="17" name="図 16" descr="latex-image-1.pdf"/>
          <p:cNvPicPr>
            <a:picLocks noChangeAspect="1"/>
          </p:cNvPicPr>
          <p:nvPr/>
        </p:nvPicPr>
        <mc:AlternateContent>
          <mc:Choice xmlns:ma="http://schemas.microsoft.com/office/mac/drawingml/2008/main" Requires="ma">
            <p:blipFill>
              <a:blip r:embed="rId17"/>
              <a:stretch>
                <a:fillRect/>
              </a:stretch>
            </p:blipFill>
          </mc:Choice>
          <mc:Fallback>
            <p:blipFill>
              <a:blip r:embed="rId18"/>
              <a:stretch>
                <a:fillRect/>
              </a:stretch>
            </p:blipFill>
          </mc:Fallback>
        </mc:AlternateContent>
        <p:spPr>
          <a:xfrm>
            <a:off x="4495800" y="6400800"/>
            <a:ext cx="190497" cy="215900"/>
          </a:xfrm>
          <a:prstGeom prst="rect">
            <a:avLst/>
          </a:prstGeom>
        </p:spPr>
      </p:pic>
      <p:pic>
        <p:nvPicPr>
          <p:cNvPr id="21" name="図 20" descr="latex-image-1.pdf"/>
          <p:cNvPicPr>
            <a:picLocks noChangeAspect="1"/>
          </p:cNvPicPr>
          <p:nvPr/>
        </p:nvPicPr>
        <mc:AlternateContent>
          <mc:Choice xmlns:ma="http://schemas.microsoft.com/office/mac/drawingml/2008/main" Requires="ma">
            <p:blipFill>
              <a:blip r:embed="rId19"/>
              <a:stretch>
                <a:fillRect/>
              </a:stretch>
            </p:blipFill>
          </mc:Choice>
          <mc:Fallback>
            <p:blipFill>
              <a:blip r:embed="rId20"/>
              <a:stretch>
                <a:fillRect/>
              </a:stretch>
            </p:blipFill>
          </mc:Fallback>
        </mc:AlternateContent>
        <p:spPr>
          <a:xfrm>
            <a:off x="7772400" y="6248400"/>
            <a:ext cx="1180283" cy="325899"/>
          </a:xfrm>
          <a:prstGeom prst="rect">
            <a:avLst/>
          </a:prstGeom>
        </p:spPr>
      </p:pic>
      <p:pic>
        <p:nvPicPr>
          <p:cNvPr id="22" name="図 21" descr="latex-image-1.pdf"/>
          <p:cNvPicPr>
            <a:picLocks noChangeAspect="1"/>
          </p:cNvPicPr>
          <p:nvPr/>
        </p:nvPicPr>
        <mc:AlternateContent>
          <mc:Choice xmlns:ma="http://schemas.microsoft.com/office/mac/drawingml/2008/main" Requires="ma">
            <p:blipFill>
              <a:blip r:embed="rId21"/>
              <a:stretch>
                <a:fillRect/>
              </a:stretch>
            </p:blipFill>
          </mc:Choice>
          <mc:Fallback>
            <p:blipFill>
              <a:blip r:embed="rId22"/>
              <a:stretch>
                <a:fillRect/>
              </a:stretch>
            </p:blipFill>
          </mc:Fallback>
        </mc:AlternateContent>
        <p:spPr>
          <a:xfrm>
            <a:off x="5181600" y="6248400"/>
            <a:ext cx="1180283" cy="325899"/>
          </a:xfrm>
          <a:prstGeom prst="rect">
            <a:avLst/>
          </a:prstGeom>
          <a:noFill/>
        </p:spPr>
      </p:pic>
      <p:sp>
        <p:nvSpPr>
          <p:cNvPr id="23" name="左右矢印 22"/>
          <p:cNvSpPr/>
          <p:nvPr/>
        </p:nvSpPr>
        <p:spPr>
          <a:xfrm>
            <a:off x="6553200" y="6248400"/>
            <a:ext cx="1066800" cy="228600"/>
          </a:xfrm>
          <a:prstGeom prst="lef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kumimoji="1" lang="ja-JP" altLang="en-US"/>
          </a:p>
        </p:txBody>
      </p:sp>
      <p:sp>
        <p:nvSpPr>
          <p:cNvPr id="24" name="右矢印 23"/>
          <p:cNvSpPr/>
          <p:nvPr/>
        </p:nvSpPr>
        <p:spPr>
          <a:xfrm>
            <a:off x="3733800" y="2671200"/>
            <a:ext cx="1371600" cy="228600"/>
          </a:xfrm>
          <a:prstGeom prst="rightArrow">
            <a:avLst/>
          </a:prstGeom>
          <a:solidFill>
            <a:srgbClr val="FF0000">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29" name="図 28" descr="latex-image-1.pdf"/>
          <p:cNvPicPr>
            <a:picLocks noChangeAspect="1"/>
          </p:cNvPicPr>
          <p:nvPr/>
        </p:nvPicPr>
        <mc:AlternateContent>
          <mc:Choice xmlns:ma="http://schemas.microsoft.com/office/mac/drawingml/2008/main" Requires="ma">
            <p:blipFill>
              <a:blip r:embed="rId23"/>
              <a:stretch>
                <a:fillRect/>
              </a:stretch>
            </p:blipFill>
          </mc:Choice>
          <mc:Fallback>
            <p:blipFill>
              <a:blip r:embed="rId24"/>
              <a:stretch>
                <a:fillRect/>
              </a:stretch>
            </p:blipFill>
          </mc:Fallback>
        </mc:AlternateContent>
        <p:spPr>
          <a:xfrm>
            <a:off x="3814161" y="4800600"/>
            <a:ext cx="300639" cy="256100"/>
          </a:xfrm>
          <a:prstGeom prst="rect">
            <a:avLst/>
          </a:prstGeom>
        </p:spPr>
      </p:pic>
      <p:pic>
        <p:nvPicPr>
          <p:cNvPr id="30" name="図 29" descr="latex-image-1.pdf"/>
          <p:cNvPicPr>
            <a:picLocks noChangeAspect="1"/>
          </p:cNvPicPr>
          <p:nvPr/>
        </p:nvPicPr>
        <mc:AlternateContent>
          <mc:Choice xmlns:ma="http://schemas.microsoft.com/office/mac/drawingml/2008/main" Requires="ma">
            <p:blipFill>
              <a:blip r:embed="rId25"/>
              <a:stretch>
                <a:fillRect/>
              </a:stretch>
            </p:blipFill>
          </mc:Choice>
          <mc:Fallback>
            <p:blipFill>
              <a:blip r:embed="rId26"/>
              <a:stretch>
                <a:fillRect/>
              </a:stretch>
            </p:blipFill>
          </mc:Fallback>
        </mc:AlternateContent>
        <p:spPr>
          <a:xfrm>
            <a:off x="609600" y="4800600"/>
            <a:ext cx="399986" cy="323799"/>
          </a:xfrm>
          <a:prstGeom prst="rect">
            <a:avLst/>
          </a:prstGeom>
        </p:spPr>
      </p:pic>
      <p:pic>
        <p:nvPicPr>
          <p:cNvPr id="32" name="図 31" descr="latex-image-1.pdf"/>
          <p:cNvPicPr>
            <a:picLocks noChangeAspect="1"/>
          </p:cNvPicPr>
          <p:nvPr/>
        </p:nvPicPr>
        <mc:AlternateContent>
          <mc:Choice xmlns:ma="http://schemas.microsoft.com/office/mac/drawingml/2008/main" Requires="ma">
            <p:blipFill>
              <a:blip r:embed="rId27"/>
              <a:stretch>
                <a:fillRect/>
              </a:stretch>
            </p:blipFill>
          </mc:Choice>
          <mc:Fallback>
            <p:blipFill>
              <a:blip r:embed="rId28"/>
              <a:stretch>
                <a:fillRect/>
              </a:stretch>
            </p:blipFill>
          </mc:Fallback>
        </mc:AlternateContent>
        <p:spPr>
          <a:xfrm>
            <a:off x="914400" y="5257800"/>
            <a:ext cx="933669" cy="275099"/>
          </a:xfrm>
          <a:prstGeom prst="rect">
            <a:avLst/>
          </a:prstGeom>
        </p:spPr>
      </p:pic>
      <p:pic>
        <p:nvPicPr>
          <p:cNvPr id="34" name="図 33" descr="latex-image-1.pdf"/>
          <p:cNvPicPr>
            <a:picLocks noChangeAspect="1"/>
          </p:cNvPicPr>
          <p:nvPr/>
        </p:nvPicPr>
        <mc:AlternateContent>
          <mc:Choice xmlns:ma="http://schemas.microsoft.com/office/mac/drawingml/2008/main" Requires="ma">
            <p:blipFill>
              <a:blip r:embed="rId27"/>
              <a:stretch>
                <a:fillRect/>
              </a:stretch>
            </p:blipFill>
          </mc:Choice>
          <mc:Fallback>
            <p:blipFill>
              <a:blip r:embed="rId28"/>
              <a:stretch>
                <a:fillRect/>
              </a:stretch>
            </p:blipFill>
          </mc:Fallback>
        </mc:AlternateContent>
        <p:spPr>
          <a:xfrm>
            <a:off x="7848600" y="2590800"/>
            <a:ext cx="811487" cy="239099"/>
          </a:xfrm>
          <a:prstGeom prst="rect">
            <a:avLst/>
          </a:prstGeom>
          <a:solidFill>
            <a:schemeClr val="bg1"/>
          </a:solidFill>
        </p:spPr>
      </p:pic>
      <p:pic>
        <p:nvPicPr>
          <p:cNvPr id="36" name="図 35" descr="latex-image-1.pdf"/>
          <p:cNvPicPr>
            <a:picLocks noChangeAspect="1"/>
          </p:cNvPicPr>
          <p:nvPr/>
        </p:nvPicPr>
        <mc:AlternateContent>
          <mc:Choice xmlns:ma="http://schemas.microsoft.com/office/mac/drawingml/2008/main" Requires="ma">
            <p:blipFill>
              <a:blip r:embed="rId29"/>
              <a:stretch>
                <a:fillRect/>
              </a:stretch>
            </p:blipFill>
          </mc:Choice>
          <mc:Fallback>
            <p:blipFill>
              <a:blip r:embed="rId30"/>
              <a:stretch>
                <a:fillRect/>
              </a:stretch>
            </p:blipFill>
          </mc:Fallback>
        </mc:AlternateContent>
        <p:spPr>
          <a:xfrm>
            <a:off x="2743200" y="5257800"/>
            <a:ext cx="1523799" cy="325899"/>
          </a:xfrm>
          <a:prstGeom prst="rect">
            <a:avLst/>
          </a:prstGeom>
        </p:spPr>
      </p:pic>
      <p:sp>
        <p:nvSpPr>
          <p:cNvPr id="40" name="乗算記号 39"/>
          <p:cNvSpPr/>
          <p:nvPr/>
        </p:nvSpPr>
        <p:spPr>
          <a:xfrm>
            <a:off x="304800" y="4812268"/>
            <a:ext cx="228600" cy="228600"/>
          </a:xfrm>
          <a:prstGeom prst="mathMultiply">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37" name="ドーナツ 36"/>
          <p:cNvSpPr/>
          <p:nvPr/>
        </p:nvSpPr>
        <p:spPr>
          <a:xfrm>
            <a:off x="417001" y="1985400"/>
            <a:ext cx="3392999" cy="1748400"/>
          </a:xfrm>
          <a:prstGeom prst="donut">
            <a:avLst>
              <a:gd name="adj" fmla="val 3321"/>
            </a:avLst>
          </a:prstGeom>
          <a:solidFill>
            <a:srgbClr val="FF000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pic>
        <p:nvPicPr>
          <p:cNvPr id="42" name="図 41" descr="latex-image-1.pdf"/>
          <p:cNvPicPr>
            <a:picLocks noChangeAspect="1"/>
          </p:cNvPicPr>
          <p:nvPr/>
        </p:nvPicPr>
        <mc:AlternateContent>
          <mc:Choice xmlns:ma="http://schemas.microsoft.com/office/mac/drawingml/2008/main" Requires="ma">
            <p:blipFill>
              <a:blip r:embed="rId31"/>
              <a:stretch>
                <a:fillRect/>
              </a:stretch>
            </p:blipFill>
          </mc:Choice>
          <mc:Fallback>
            <p:blipFill>
              <a:blip r:embed="rId32"/>
              <a:stretch>
                <a:fillRect/>
              </a:stretch>
            </p:blipFill>
          </mc:Fallback>
        </mc:AlternateContent>
        <p:spPr>
          <a:xfrm>
            <a:off x="2362200" y="1143000"/>
            <a:ext cx="1303636" cy="327861"/>
          </a:xfrm>
          <a:prstGeom prst="rect">
            <a:avLst/>
          </a:prstGeom>
        </p:spPr>
      </p:pic>
      <p:pic>
        <p:nvPicPr>
          <p:cNvPr id="43" name="図 42" descr="latex-image-1.pdf"/>
          <p:cNvPicPr>
            <a:picLocks noChangeAspect="1"/>
          </p:cNvPicPr>
          <p:nvPr/>
        </p:nvPicPr>
        <mc:AlternateContent>
          <mc:Choice xmlns:ma="http://schemas.microsoft.com/office/mac/drawingml/2008/main" Requires="ma">
            <p:blipFill>
              <a:blip r:embed="rId33"/>
              <a:stretch>
                <a:fillRect/>
              </a:stretch>
            </p:blipFill>
          </mc:Choice>
          <mc:Fallback>
            <p:blipFill>
              <a:blip r:embed="rId34"/>
              <a:stretch>
                <a:fillRect/>
              </a:stretch>
            </p:blipFill>
          </mc:Fallback>
        </mc:AlternateContent>
        <p:spPr>
          <a:xfrm>
            <a:off x="2374199" y="1600200"/>
            <a:ext cx="2282237" cy="317397"/>
          </a:xfrm>
          <a:prstGeom prst="rect">
            <a:avLst/>
          </a:prstGeom>
        </p:spPr>
      </p:pic>
      <p:sp>
        <p:nvSpPr>
          <p:cNvPr id="44" name="中かっこ 43"/>
          <p:cNvSpPr/>
          <p:nvPr/>
        </p:nvSpPr>
        <p:spPr>
          <a:xfrm>
            <a:off x="2133600" y="1143000"/>
            <a:ext cx="2667000" cy="838200"/>
          </a:xfrm>
          <a:prstGeom prst="bracePair">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45" name="テキスト ボックス 44"/>
          <p:cNvSpPr txBox="1"/>
          <p:nvPr/>
        </p:nvSpPr>
        <p:spPr>
          <a:xfrm>
            <a:off x="5791200" y="1828800"/>
            <a:ext cx="2819400" cy="369332"/>
          </a:xfrm>
          <a:prstGeom prst="rect">
            <a:avLst/>
          </a:prstGeom>
          <a:noFill/>
        </p:spPr>
        <p:txBody>
          <a:bodyPr wrap="square" rtlCol="0">
            <a:spAutoFit/>
          </a:bodyPr>
          <a:lstStyle/>
          <a:p>
            <a:r>
              <a:rPr lang="en-US" altLang="ja-JP" dirty="0" smtClean="0"/>
              <a:t>probability distribution</a:t>
            </a:r>
            <a:endParaRPr kumimoji="1" lang="ja-JP" altLang="en-US" dirty="0"/>
          </a:p>
        </p:txBody>
      </p:sp>
      <p:sp>
        <p:nvSpPr>
          <p:cNvPr id="46" name="テキスト ボックス 45"/>
          <p:cNvSpPr txBox="1"/>
          <p:nvPr/>
        </p:nvSpPr>
        <p:spPr>
          <a:xfrm>
            <a:off x="1066800" y="4724400"/>
            <a:ext cx="2819400" cy="369332"/>
          </a:xfrm>
          <a:prstGeom prst="rect">
            <a:avLst/>
          </a:prstGeom>
          <a:noFill/>
        </p:spPr>
        <p:txBody>
          <a:bodyPr wrap="square" rtlCol="0">
            <a:spAutoFit/>
          </a:bodyPr>
          <a:lstStyle/>
          <a:p>
            <a:r>
              <a:rPr kumimoji="1" lang="en-US" altLang="ja-JP" dirty="0" smtClean="0"/>
              <a:t>with the central value of     </a:t>
            </a:r>
          </a:p>
        </p:txBody>
      </p:sp>
      <p:sp>
        <p:nvSpPr>
          <p:cNvPr id="48" name="山形 47"/>
          <p:cNvSpPr/>
          <p:nvPr/>
        </p:nvSpPr>
        <p:spPr>
          <a:xfrm>
            <a:off x="2133600" y="5322332"/>
            <a:ext cx="241059" cy="234714"/>
          </a:xfrm>
          <a:prstGeom prst="chevron">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kumimoji="1" lang="ja-JP" altLang="en-US">
              <a:solidFill>
                <a:schemeClr val="tx1"/>
              </a:solidFill>
            </a:endParaRPr>
          </a:p>
        </p:txBody>
      </p:sp>
      <p:pic>
        <p:nvPicPr>
          <p:cNvPr id="49" name="図 48" descr="latex-image-1.pdf"/>
          <p:cNvPicPr>
            <a:picLocks noChangeAspect="1"/>
          </p:cNvPicPr>
          <p:nvPr/>
        </p:nvPicPr>
        <mc:AlternateContent>
          <mc:Choice xmlns:ma="http://schemas.microsoft.com/office/mac/drawingml/2008/main" Requires="ma">
            <p:blipFill>
              <a:blip r:embed="rId25"/>
              <a:stretch>
                <a:fillRect/>
              </a:stretch>
            </p:blipFill>
          </mc:Choice>
          <mc:Fallback>
            <p:blipFill>
              <a:blip r:embed="rId26"/>
              <a:stretch>
                <a:fillRect/>
              </a:stretch>
            </p:blipFill>
          </mc:Fallback>
        </mc:AlternateContent>
        <p:spPr>
          <a:xfrm>
            <a:off x="609600" y="6381801"/>
            <a:ext cx="355516" cy="287799"/>
          </a:xfrm>
          <a:prstGeom prst="rect">
            <a:avLst/>
          </a:prstGeom>
        </p:spPr>
      </p:pic>
      <p:pic>
        <p:nvPicPr>
          <p:cNvPr id="51" name="図 50" descr="latex-image-1.pdf"/>
          <p:cNvPicPr>
            <a:picLocks noChangeAspect="1"/>
          </p:cNvPicPr>
          <p:nvPr/>
        </p:nvPicPr>
        <mc:AlternateContent>
          <mc:Choice xmlns:ma="http://schemas.microsoft.com/office/mac/drawingml/2008/main" Requires="ma">
            <p:blipFill>
              <a:blip r:embed="rId35"/>
              <a:stretch>
                <a:fillRect/>
              </a:stretch>
            </p:blipFill>
          </mc:Choice>
          <mc:Fallback>
            <p:blipFill>
              <a:blip r:embed="rId36"/>
              <a:stretch>
                <a:fillRect/>
              </a:stretch>
            </p:blipFill>
          </mc:Fallback>
        </mc:AlternateContent>
        <p:spPr>
          <a:xfrm>
            <a:off x="5799943" y="4648200"/>
            <a:ext cx="829457" cy="251799"/>
          </a:xfrm>
          <a:prstGeom prst="rect">
            <a:avLst/>
          </a:prstGeom>
          <a:solidFill>
            <a:schemeClr val="bg1"/>
          </a:solidFill>
        </p:spPr>
      </p:pic>
      <p:cxnSp>
        <p:nvCxnSpPr>
          <p:cNvPr id="52" name="直線コネクタ 51"/>
          <p:cNvCxnSpPr/>
          <p:nvPr/>
        </p:nvCxnSpPr>
        <p:spPr>
          <a:xfrm rot="5400000" flipH="1" flipV="1">
            <a:off x="5449095" y="3815506"/>
            <a:ext cx="3124199" cy="1587"/>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sp>
        <p:nvSpPr>
          <p:cNvPr id="53" name="右矢印 52"/>
          <p:cNvSpPr/>
          <p:nvPr/>
        </p:nvSpPr>
        <p:spPr>
          <a:xfrm>
            <a:off x="7010400" y="3352800"/>
            <a:ext cx="381000" cy="304800"/>
          </a:xfrm>
          <a:prstGeom prst="rightArrow">
            <a:avLst/>
          </a:prstGeom>
          <a:solidFill>
            <a:srgbClr val="FF0000">
              <a:alpha val="40000"/>
            </a:srgbClr>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56" name="直線コネクタ 55"/>
          <p:cNvCxnSpPr/>
          <p:nvPr/>
        </p:nvCxnSpPr>
        <p:spPr>
          <a:xfrm rot="5400000" flipH="1" flipV="1">
            <a:off x="5829406" y="3770206"/>
            <a:ext cx="3122400" cy="1588"/>
          </a:xfrm>
          <a:prstGeom prst="line">
            <a:avLst/>
          </a:prstGeom>
          <a:ln w="38100">
            <a:solidFill>
              <a:srgbClr val="0000FF"/>
            </a:solidFill>
            <a:prstDash val="sysDot"/>
          </a:ln>
        </p:spPr>
        <p:style>
          <a:lnRef idx="2">
            <a:schemeClr val="accent1"/>
          </a:lnRef>
          <a:fillRef idx="0">
            <a:schemeClr val="accent1"/>
          </a:fillRef>
          <a:effectRef idx="1">
            <a:schemeClr val="accent1"/>
          </a:effectRef>
          <a:fontRef idx="minor">
            <a:schemeClr val="tx1"/>
          </a:fontRef>
        </p:style>
      </p:cxnSp>
      <p:sp>
        <p:nvSpPr>
          <p:cNvPr id="57" name="右矢印 56"/>
          <p:cNvSpPr/>
          <p:nvPr/>
        </p:nvSpPr>
        <p:spPr>
          <a:xfrm>
            <a:off x="7391400" y="4343400"/>
            <a:ext cx="381000" cy="304800"/>
          </a:xfrm>
          <a:prstGeom prst="rightArrow">
            <a:avLst/>
          </a:prstGeom>
          <a:solidFill>
            <a:srgbClr val="0000FF">
              <a:alpha val="40000"/>
            </a:srgbClr>
          </a:solid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58" name="図 57" descr="latex-image-1.pdf"/>
          <p:cNvPicPr>
            <a:picLocks noChangeAspect="1"/>
          </p:cNvPicPr>
          <p:nvPr/>
        </p:nvPicPr>
        <mc:AlternateContent>
          <mc:Choice xmlns:ma="http://schemas.microsoft.com/office/mac/drawingml/2008/main" Requires="ma">
            <p:blipFill>
              <a:blip r:embed="rId37"/>
              <a:stretch>
                <a:fillRect/>
              </a:stretch>
            </p:blipFill>
          </mc:Choice>
          <mc:Fallback>
            <p:blipFill>
              <a:blip r:embed="rId38"/>
              <a:stretch>
                <a:fillRect/>
              </a:stretch>
            </p:blipFill>
          </mc:Fallback>
        </mc:AlternateContent>
        <p:spPr>
          <a:xfrm>
            <a:off x="6815614" y="3657600"/>
            <a:ext cx="2023586" cy="452898"/>
          </a:xfrm>
          <a:prstGeom prst="rect">
            <a:avLst/>
          </a:prstGeom>
          <a:solidFill>
            <a:schemeClr val="bg1">
              <a:alpha val="70000"/>
            </a:schemeClr>
          </a:solidFill>
        </p:spPr>
      </p:pic>
      <p:pic>
        <p:nvPicPr>
          <p:cNvPr id="59" name="図 58" descr="latex-image-1.pdf"/>
          <p:cNvPicPr>
            <a:picLocks noChangeAspect="1"/>
          </p:cNvPicPr>
          <p:nvPr/>
        </p:nvPicPr>
        <mc:AlternateContent>
          <mc:Choice xmlns:ma="http://schemas.microsoft.com/office/mac/drawingml/2008/main" Requires="ma">
            <p:blipFill>
              <a:blip r:embed="rId39"/>
              <a:stretch>
                <a:fillRect/>
              </a:stretch>
            </p:blipFill>
          </mc:Choice>
          <mc:Fallback>
            <p:blipFill>
              <a:blip r:embed="rId40"/>
              <a:stretch>
                <a:fillRect/>
              </a:stretch>
            </p:blipFill>
          </mc:Fallback>
        </mc:AlternateContent>
        <p:spPr>
          <a:xfrm>
            <a:off x="7427496" y="4724400"/>
            <a:ext cx="1564104" cy="380896"/>
          </a:xfrm>
          <a:prstGeom prst="rect">
            <a:avLst/>
          </a:prstGeom>
          <a:solidFill>
            <a:schemeClr val="bg1">
              <a:alpha val="70000"/>
            </a:schemeClr>
          </a:solidFill>
        </p:spPr>
      </p:pic>
      <p:pic>
        <p:nvPicPr>
          <p:cNvPr id="60" name="図 59" descr="latex-image-1.pdf"/>
          <p:cNvPicPr>
            <a:picLocks noChangeAspect="1"/>
          </p:cNvPicPr>
          <p:nvPr/>
        </p:nvPicPr>
        <mc:AlternateContent>
          <mc:Choice xmlns:ma="http://schemas.microsoft.com/office/mac/drawingml/2008/main" Requires="ma">
            <p:blipFill>
              <a:blip r:embed="rId35"/>
              <a:stretch>
                <a:fillRect/>
              </a:stretch>
            </p:blipFill>
          </mc:Choice>
          <mc:Fallback>
            <p:blipFill>
              <a:blip r:embed="rId36"/>
              <a:stretch>
                <a:fillRect/>
              </a:stretch>
            </p:blipFill>
          </mc:Fallback>
        </mc:AlternateContent>
        <p:spPr>
          <a:xfrm>
            <a:off x="914400" y="5791200"/>
            <a:ext cx="948045" cy="287799"/>
          </a:xfrm>
          <a:prstGeom prst="rect">
            <a:avLst/>
          </a:prstGeom>
          <a:solidFill>
            <a:schemeClr val="bg1"/>
          </a:solidFill>
        </p:spPr>
      </p:pic>
      <p:sp>
        <p:nvSpPr>
          <p:cNvPr id="61" name="山形 60"/>
          <p:cNvSpPr/>
          <p:nvPr/>
        </p:nvSpPr>
        <p:spPr>
          <a:xfrm>
            <a:off x="2133600" y="5867400"/>
            <a:ext cx="241059" cy="234714"/>
          </a:xfrm>
          <a:prstGeom prst="chevron">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kumimoji="1" lang="ja-JP" altLang="en-US">
              <a:solidFill>
                <a:schemeClr val="tx1"/>
              </a:solidFill>
            </a:endParaRPr>
          </a:p>
        </p:txBody>
      </p:sp>
      <p:pic>
        <p:nvPicPr>
          <p:cNvPr id="62" name="図 61" descr="latex-image-1.pdf"/>
          <p:cNvPicPr>
            <a:picLocks noChangeAspect="1"/>
          </p:cNvPicPr>
          <p:nvPr/>
        </p:nvPicPr>
        <mc:AlternateContent>
          <mc:Choice xmlns:ma="http://schemas.microsoft.com/office/mac/drawingml/2008/main" Requires="ma">
            <p:blipFill>
              <a:blip r:embed="rId41"/>
              <a:stretch>
                <a:fillRect/>
              </a:stretch>
            </p:blipFill>
          </mc:Choice>
          <mc:Fallback>
            <p:blipFill>
              <a:blip r:embed="rId42"/>
              <a:stretch>
                <a:fillRect/>
              </a:stretch>
            </p:blipFill>
          </mc:Fallback>
        </mc:AlternateContent>
        <p:spPr>
          <a:xfrm>
            <a:off x="2743200" y="5791200"/>
            <a:ext cx="1840890" cy="325899"/>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タイトル 6"/>
          <p:cNvSpPr>
            <a:spLocks noGrp="1"/>
          </p:cNvSpPr>
          <p:nvPr>
            <p:ph type="title"/>
          </p:nvPr>
        </p:nvSpPr>
        <p:spPr>
          <a:xfrm>
            <a:off x="533400" y="0"/>
            <a:ext cx="7556313" cy="1116106"/>
          </a:xfrm>
        </p:spPr>
        <p:txBody>
          <a:bodyPr anchor="ctr">
            <a:normAutofit/>
          </a:bodyPr>
          <a:lstStyle/>
          <a:p>
            <a:r>
              <a:rPr lang="en-US" altLang="ja-JP" sz="4000" b="1" dirty="0" smtClean="0">
                <a:solidFill>
                  <a:schemeClr val="accent3">
                    <a:lumMod val="50000"/>
                  </a:schemeClr>
                </a:solidFill>
              </a:rPr>
              <a:t>6. Conclusion</a:t>
            </a:r>
            <a:endParaRPr lang="ja-JP" altLang="en-US" sz="4000" b="1" dirty="0">
              <a:solidFill>
                <a:schemeClr val="accent3">
                  <a:lumMod val="50000"/>
                </a:schemeClr>
              </a:solidFill>
            </a:endParaRPr>
          </a:p>
        </p:txBody>
      </p:sp>
      <p:sp>
        <p:nvSpPr>
          <p:cNvPr id="5" name="星 4 4"/>
          <p:cNvSpPr/>
          <p:nvPr/>
        </p:nvSpPr>
        <p:spPr>
          <a:xfrm>
            <a:off x="244082" y="1295400"/>
            <a:ext cx="304800" cy="304800"/>
          </a:xfrm>
          <a:prstGeom prst="star4">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609600" y="1219200"/>
            <a:ext cx="7543799" cy="1015663"/>
          </a:xfrm>
          <a:prstGeom prst="rect">
            <a:avLst/>
          </a:prstGeom>
          <a:noFill/>
        </p:spPr>
        <p:txBody>
          <a:bodyPr wrap="square" rtlCol="0">
            <a:spAutoFit/>
          </a:bodyPr>
          <a:lstStyle/>
          <a:p>
            <a:r>
              <a:rPr lang="en-US" altLang="ja-JP" sz="2000" dirty="0" smtClean="0"/>
              <a:t>Using the CMB likelihood analysis, we have studied the observational constraints on assisted </a:t>
            </a:r>
            <a:r>
              <a:rPr lang="en-US" altLang="ja-JP" sz="2000" dirty="0" err="1" smtClean="0"/>
              <a:t>k</a:t>
            </a:r>
            <a:r>
              <a:rPr lang="en-US" altLang="ja-JP" sz="2000" dirty="0" smtClean="0"/>
              <a:t>-inflation models described by the </a:t>
            </a:r>
            <a:r>
              <a:rPr lang="en-US" altLang="ja-JP" sz="2000" dirty="0" err="1" smtClean="0"/>
              <a:t>Lagrangian</a:t>
            </a:r>
            <a:r>
              <a:rPr lang="en-US" altLang="ja-JP" sz="2000" dirty="0" smtClean="0"/>
              <a:t>                        .</a:t>
            </a:r>
            <a:endParaRPr kumimoji="1" lang="en-US" altLang="ja-JP" sz="2000" dirty="0" smtClean="0"/>
          </a:p>
        </p:txBody>
      </p:sp>
      <p:sp>
        <p:nvSpPr>
          <p:cNvPr id="12" name="テキスト ボックス 11"/>
          <p:cNvSpPr txBox="1"/>
          <p:nvPr/>
        </p:nvSpPr>
        <p:spPr>
          <a:xfrm>
            <a:off x="609600" y="5159514"/>
            <a:ext cx="7162800" cy="707886"/>
          </a:xfrm>
          <a:prstGeom prst="rect">
            <a:avLst/>
          </a:prstGeom>
          <a:noFill/>
        </p:spPr>
        <p:txBody>
          <a:bodyPr wrap="square" rtlCol="0">
            <a:spAutoFit/>
          </a:bodyPr>
          <a:lstStyle/>
          <a:p>
            <a:r>
              <a:rPr kumimoji="1" lang="en-US" altLang="ja-JP" sz="2000" dirty="0" smtClean="0"/>
              <a:t>We will discuss other models </a:t>
            </a:r>
            <a:r>
              <a:rPr lang="en-US" altLang="ja-JP" sz="2000" dirty="0" smtClean="0"/>
              <a:t>motivated by particle physics</a:t>
            </a:r>
          </a:p>
          <a:p>
            <a:r>
              <a:rPr lang="en-US" altLang="ja-JP" sz="2000" dirty="0" smtClean="0"/>
              <a:t>with the future high-precision observations</a:t>
            </a:r>
            <a:r>
              <a:rPr kumimoji="1" lang="ja-JP" altLang="ja-JP" sz="2000" dirty="0" smtClean="0"/>
              <a:t>．</a:t>
            </a:r>
            <a:endParaRPr kumimoji="1" lang="en-US" altLang="ja-JP" sz="2000" dirty="0" smtClean="0"/>
          </a:p>
        </p:txBody>
      </p:sp>
      <p:sp>
        <p:nvSpPr>
          <p:cNvPr id="16" name="星 4 15"/>
          <p:cNvSpPr/>
          <p:nvPr/>
        </p:nvSpPr>
        <p:spPr>
          <a:xfrm>
            <a:off x="228600" y="5203914"/>
            <a:ext cx="304800" cy="304800"/>
          </a:xfrm>
          <a:prstGeom prst="star4">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cxnSp>
        <p:nvCxnSpPr>
          <p:cNvPr id="35" name="直線コネクタ 34"/>
          <p:cNvCxnSpPr/>
          <p:nvPr/>
        </p:nvCxnSpPr>
        <p:spPr>
          <a:xfrm>
            <a:off x="838200" y="4951412"/>
            <a:ext cx="7467600" cy="1588"/>
          </a:xfrm>
          <a:prstGeom prst="line">
            <a:avLst/>
          </a:prstGeom>
          <a:ln w="57150" cmpd="thickThin">
            <a:solidFill>
              <a:schemeClr val="accent1">
                <a:alpha val="20000"/>
              </a:schemeClr>
            </a:solidFill>
            <a:prstDash val="sysDash"/>
          </a:ln>
          <a:effectLst>
            <a:outerShdw blurRad="50800" dist="38100" dir="2700000" algn="tl"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cxnSp>
      <p:pic>
        <p:nvPicPr>
          <p:cNvPr id="25" name="図 24" descr="Planck_satellite.jpg"/>
          <p:cNvPicPr>
            <a:picLocks noChangeAspect="1"/>
          </p:cNvPicPr>
          <p:nvPr/>
        </p:nvPicPr>
        <p:blipFill>
          <a:blip r:embed="rId3"/>
          <a:stretch>
            <a:fillRect/>
          </a:stretch>
        </p:blipFill>
        <p:spPr>
          <a:xfrm>
            <a:off x="7620000" y="5047555"/>
            <a:ext cx="1371600" cy="1581845"/>
          </a:xfrm>
          <a:prstGeom prst="rect">
            <a:avLst/>
          </a:prstGeom>
        </p:spPr>
      </p:pic>
      <p:sp>
        <p:nvSpPr>
          <p:cNvPr id="18" name="テキスト ボックス 17"/>
          <p:cNvSpPr txBox="1"/>
          <p:nvPr/>
        </p:nvSpPr>
        <p:spPr>
          <a:xfrm>
            <a:off x="609600" y="3632537"/>
            <a:ext cx="8534400" cy="1015663"/>
          </a:xfrm>
          <a:prstGeom prst="rect">
            <a:avLst/>
          </a:prstGeom>
          <a:noFill/>
        </p:spPr>
        <p:txBody>
          <a:bodyPr wrap="square" rtlCol="0">
            <a:spAutoFit/>
          </a:bodyPr>
          <a:lstStyle/>
          <a:p>
            <a:r>
              <a:rPr lang="en-US" altLang="ja-JP" sz="2000" dirty="0" smtClean="0"/>
              <a:t>We have also extended the analysis to more general functions  of           </a:t>
            </a:r>
            <a:r>
              <a:rPr kumimoji="1" lang="en-US" altLang="ja-JP" sz="2000" dirty="0" smtClean="0"/>
              <a:t>.</a:t>
            </a:r>
          </a:p>
          <a:p>
            <a:r>
              <a:rPr lang="en-US" altLang="ja-JP" sz="2000" dirty="0" smtClean="0"/>
              <a:t>From the observational constraints we have found that the single-power models                                     with              are ruled out.</a:t>
            </a:r>
            <a:endParaRPr kumimoji="1" lang="ja-JP" altLang="en-US" sz="2000" dirty="0"/>
          </a:p>
        </p:txBody>
      </p:sp>
      <p:sp>
        <p:nvSpPr>
          <p:cNvPr id="20" name="星 4 19"/>
          <p:cNvSpPr/>
          <p:nvPr/>
        </p:nvSpPr>
        <p:spPr>
          <a:xfrm>
            <a:off x="228600" y="3730823"/>
            <a:ext cx="304800" cy="304800"/>
          </a:xfrm>
          <a:prstGeom prst="star4">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a:p>
        </p:txBody>
      </p:sp>
      <p:pic>
        <p:nvPicPr>
          <p:cNvPr id="30" name="図 29" descr="latex-image-1.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4167949" y="1927086"/>
            <a:ext cx="1394650" cy="289899"/>
          </a:xfrm>
          <a:prstGeom prst="rect">
            <a:avLst/>
          </a:prstGeom>
        </p:spPr>
      </p:pic>
      <p:pic>
        <p:nvPicPr>
          <p:cNvPr id="31" name="図 30" descr="latex-image-1.pdf"/>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8351272" y="3669524"/>
            <a:ext cx="564128" cy="289899"/>
          </a:xfrm>
          <a:prstGeom prst="rect">
            <a:avLst/>
          </a:prstGeom>
        </p:spPr>
      </p:pic>
      <p:pic>
        <p:nvPicPr>
          <p:cNvPr id="17" name="図 16" descr="latex-image-1.pdf"/>
          <p:cNvPicPr>
            <a:picLocks noChangeAspect="1"/>
          </p:cNvPicPr>
          <p:nvPr/>
        </p:nvPicPr>
        <mc:AlternateContent>
          <mc:Choice xmlns:ma="http://schemas.microsoft.com/office/mac/drawingml/2008/main" Requires="ma">
            <p:blipFill>
              <a:blip r:embed="rId8"/>
              <a:stretch>
                <a:fillRect/>
              </a:stretch>
            </p:blipFill>
          </mc:Choice>
          <mc:Fallback>
            <p:blipFill>
              <a:blip r:embed="rId9"/>
              <a:stretch>
                <a:fillRect/>
              </a:stretch>
            </p:blipFill>
          </mc:Fallback>
        </mc:AlternateContent>
        <p:spPr>
          <a:xfrm>
            <a:off x="1676400" y="4340423"/>
            <a:ext cx="2181891" cy="302598"/>
          </a:xfrm>
          <a:prstGeom prst="rect">
            <a:avLst/>
          </a:prstGeom>
        </p:spPr>
      </p:pic>
      <p:pic>
        <p:nvPicPr>
          <p:cNvPr id="19" name="図 18" descr="latex-image-1.pdf"/>
          <p:cNvPicPr>
            <a:picLocks noChangeAspect="1"/>
          </p:cNvPicPr>
          <p:nvPr/>
        </p:nvPicPr>
        <mc:AlternateContent>
          <mc:Choice xmlns:ma="http://schemas.microsoft.com/office/mac/drawingml/2008/main" Requires="ma">
            <p:blipFill>
              <a:blip r:embed="rId10"/>
              <a:stretch>
                <a:fillRect/>
              </a:stretch>
            </p:blipFill>
          </mc:Choice>
          <mc:Fallback>
            <p:blipFill>
              <a:blip r:embed="rId11"/>
              <a:stretch>
                <a:fillRect/>
              </a:stretch>
            </p:blipFill>
          </mc:Fallback>
        </mc:AlternateContent>
        <p:spPr>
          <a:xfrm>
            <a:off x="4495800" y="4340423"/>
            <a:ext cx="743393" cy="283198"/>
          </a:xfrm>
          <a:prstGeom prst="rect">
            <a:avLst/>
          </a:prstGeom>
        </p:spPr>
      </p:pic>
      <p:sp>
        <p:nvSpPr>
          <p:cNvPr id="23" name="星 4 22"/>
          <p:cNvSpPr/>
          <p:nvPr/>
        </p:nvSpPr>
        <p:spPr>
          <a:xfrm>
            <a:off x="228600" y="2644914"/>
            <a:ext cx="304800" cy="304800"/>
          </a:xfrm>
          <a:prstGeom prst="star4">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609600" y="2568714"/>
            <a:ext cx="7848600" cy="707886"/>
          </a:xfrm>
          <a:prstGeom prst="rect">
            <a:avLst/>
          </a:prstGeom>
          <a:noFill/>
        </p:spPr>
        <p:txBody>
          <a:bodyPr wrap="square" rtlCol="0">
            <a:spAutoFit/>
          </a:bodyPr>
          <a:lstStyle/>
          <a:p>
            <a:r>
              <a:rPr lang="en-US" altLang="ja-JP" sz="2000" dirty="0" smtClean="0"/>
              <a:t>Since it is possible to  realize                   for the </a:t>
            </a:r>
            <a:r>
              <a:rPr lang="en-US" altLang="ja-JP" sz="2000" dirty="0" err="1" smtClean="0"/>
              <a:t>k</a:t>
            </a:r>
            <a:r>
              <a:rPr lang="en-US" altLang="ja-JP" sz="2000" dirty="0" smtClean="0"/>
              <a:t>-inflation model,  it can be constrained by the observations.</a:t>
            </a:r>
          </a:p>
        </p:txBody>
      </p:sp>
      <p:pic>
        <p:nvPicPr>
          <p:cNvPr id="29" name="図 28" descr="latex-image-1.pdf"/>
          <p:cNvPicPr>
            <a:picLocks noChangeAspect="1"/>
          </p:cNvPicPr>
          <p:nvPr/>
        </p:nvPicPr>
        <mc:AlternateContent>
          <mc:Choice xmlns:ma="http://schemas.microsoft.com/office/mac/drawingml/2008/main" Requires="ma">
            <p:blipFill>
              <a:blip r:embed="rId12"/>
              <a:stretch>
                <a:fillRect/>
              </a:stretch>
            </p:blipFill>
          </mc:Choice>
          <mc:Fallback>
            <p:blipFill>
              <a:blip r:embed="rId13"/>
              <a:stretch>
                <a:fillRect/>
              </a:stretch>
            </p:blipFill>
          </mc:Fallback>
        </mc:AlternateContent>
        <p:spPr>
          <a:xfrm>
            <a:off x="4114800" y="2644914"/>
            <a:ext cx="1049905" cy="289899"/>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8" name="角丸四角形吹き出し 27"/>
          <p:cNvSpPr/>
          <p:nvPr/>
        </p:nvSpPr>
        <p:spPr>
          <a:xfrm>
            <a:off x="2690400" y="6172200"/>
            <a:ext cx="3177000" cy="533400"/>
          </a:xfrm>
          <a:prstGeom prst="wedgeRoundRectCallout">
            <a:avLst>
              <a:gd name="adj1" fmla="val -57695"/>
              <a:gd name="adj2" fmla="val -23382"/>
              <a:gd name="adj3" fmla="val 16667"/>
            </a:avLst>
          </a:prstGeom>
          <a:solidFill>
            <a:srgbClr val="0000FF">
              <a:alpha val="20000"/>
            </a:srgb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7" name="正方形/長方形 26"/>
          <p:cNvSpPr/>
          <p:nvPr/>
        </p:nvSpPr>
        <p:spPr>
          <a:xfrm>
            <a:off x="381000" y="3657600"/>
            <a:ext cx="3200400" cy="533400"/>
          </a:xfrm>
          <a:prstGeom prst="rect">
            <a:avLst/>
          </a:prstGeom>
          <a:solidFill>
            <a:schemeClr val="accent6">
              <a:lumMod val="20000"/>
              <a:lumOff val="8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4" name="角丸四角形吹き出し 13"/>
          <p:cNvSpPr/>
          <p:nvPr/>
        </p:nvSpPr>
        <p:spPr>
          <a:xfrm>
            <a:off x="1981200" y="1596001"/>
            <a:ext cx="4114800" cy="461399"/>
          </a:xfrm>
          <a:prstGeom prst="wedgeRoundRectCallout">
            <a:avLst>
              <a:gd name="adj1" fmla="val -56655"/>
              <a:gd name="adj2" fmla="val -2398"/>
              <a:gd name="adj3" fmla="val 16667"/>
            </a:avLst>
          </a:prstGeom>
          <a:solidFill>
            <a:srgbClr val="0000FF">
              <a:alpha val="20000"/>
            </a:srgb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 name="タイトル 6"/>
          <p:cNvSpPr txBox="1">
            <a:spLocks/>
          </p:cNvSpPr>
          <p:nvPr/>
        </p:nvSpPr>
        <p:spPr>
          <a:xfrm>
            <a:off x="533400" y="0"/>
            <a:ext cx="7556313" cy="1116106"/>
          </a:xfrm>
          <a:prstGeom prst="rect">
            <a:avLst/>
          </a:prstGeom>
        </p:spPr>
        <p:txBody>
          <a:bodyPr vert="horz" lIns="91440" tIns="45720" rIns="91440" bIns="45720" rtlCol="0"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4000" b="1" noProof="0" dirty="0" smtClean="0">
                <a:solidFill>
                  <a:schemeClr val="accent3">
                    <a:lumMod val="50000"/>
                  </a:schemeClr>
                </a:solidFill>
                <a:latin typeface="+mj-lt"/>
                <a:ea typeface="+mj-ea"/>
                <a:cs typeface="+mj-cs"/>
              </a:rPr>
              <a:t>6</a:t>
            </a:r>
            <a:r>
              <a:rPr kumimoji="1" lang="en-US" altLang="ja-JP" sz="4000" b="1" i="0" u="none" strike="noStrike" kern="1200" cap="none" spc="0" normalizeH="0" baseline="0" noProof="0" dirty="0" smtClean="0">
                <a:ln>
                  <a:noFill/>
                </a:ln>
                <a:solidFill>
                  <a:schemeClr val="accent3">
                    <a:lumMod val="50000"/>
                  </a:schemeClr>
                </a:solidFill>
                <a:effectLst/>
                <a:uLnTx/>
                <a:uFillTx/>
                <a:latin typeface="+mj-lt"/>
                <a:ea typeface="+mj-ea"/>
                <a:cs typeface="+mj-cs"/>
              </a:rPr>
              <a:t>. More </a:t>
            </a:r>
            <a:r>
              <a:rPr kumimoji="1" lang="en-US" altLang="ja-JP" sz="4000" b="1" dirty="0" smtClean="0">
                <a:solidFill>
                  <a:schemeClr val="accent3">
                    <a:lumMod val="50000"/>
                  </a:schemeClr>
                </a:solidFill>
                <a:latin typeface="+mj-lt"/>
                <a:ea typeface="+mj-ea"/>
                <a:cs typeface="+mj-cs"/>
              </a:rPr>
              <a:t>general models</a:t>
            </a:r>
            <a:endParaRPr kumimoji="1" lang="ja-JP" altLang="en-US" sz="4000" b="1" i="0" u="none" strike="noStrike" kern="1200" cap="none" spc="0" normalizeH="0" baseline="0" noProof="0" dirty="0">
              <a:ln>
                <a:noFill/>
              </a:ln>
              <a:solidFill>
                <a:schemeClr val="accent3">
                  <a:lumMod val="50000"/>
                </a:schemeClr>
              </a:solidFill>
              <a:effectLst/>
              <a:uLnTx/>
              <a:uFillTx/>
              <a:latin typeface="+mj-lt"/>
              <a:ea typeface="+mj-ea"/>
              <a:cs typeface="+mj-cs"/>
            </a:endParaRPr>
          </a:p>
        </p:txBody>
      </p:sp>
      <p:sp>
        <p:nvSpPr>
          <p:cNvPr id="4" name="テキスト ボックス 3"/>
          <p:cNvSpPr txBox="1"/>
          <p:nvPr/>
        </p:nvSpPr>
        <p:spPr>
          <a:xfrm>
            <a:off x="381000" y="990600"/>
            <a:ext cx="7239000" cy="400110"/>
          </a:xfrm>
          <a:prstGeom prst="rect">
            <a:avLst/>
          </a:prstGeom>
          <a:noFill/>
        </p:spPr>
        <p:txBody>
          <a:bodyPr wrap="square" rtlCol="0">
            <a:spAutoFit/>
          </a:bodyPr>
          <a:lstStyle/>
          <a:p>
            <a:r>
              <a:rPr kumimoji="1" lang="en-US" altLang="ja-JP" sz="2000" dirty="0" smtClean="0"/>
              <a:t>Let’s consider the more general functions of            in which  </a:t>
            </a:r>
            <a:endParaRPr kumimoji="1" lang="ja-JP" altLang="en-US" sz="2000" dirty="0"/>
          </a:p>
        </p:txBody>
      </p:sp>
      <p:pic>
        <p:nvPicPr>
          <p:cNvPr id="5" name="図 4" descr="latex-image-1.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5638800" y="1073834"/>
            <a:ext cx="579437" cy="297766"/>
          </a:xfrm>
          <a:prstGeom prst="rect">
            <a:avLst/>
          </a:prstGeom>
        </p:spPr>
      </p:pic>
      <p:pic>
        <p:nvPicPr>
          <p:cNvPr id="6" name="図 5" descr="poster.eps"/>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3733800" y="2334700"/>
            <a:ext cx="5137719" cy="3596400"/>
          </a:xfrm>
          <a:prstGeom prst="rect">
            <a:avLst/>
          </a:prstGeom>
        </p:spPr>
      </p:pic>
      <p:pic>
        <p:nvPicPr>
          <p:cNvPr id="7" name="図 6" descr="latex-image-1.pdf"/>
          <p:cNvPicPr>
            <a:picLocks noChangeAspect="1"/>
          </p:cNvPicPr>
          <p:nvPr/>
        </p:nvPicPr>
        <mc:AlternateContent>
          <mc:Choice xmlns:ma="http://schemas.microsoft.com/office/mac/drawingml/2008/main" Requires="ma">
            <p:blipFill>
              <a:blip r:embed="rId7"/>
              <a:stretch>
                <a:fillRect/>
              </a:stretch>
            </p:blipFill>
          </mc:Choice>
          <mc:Fallback>
            <p:blipFill>
              <a:blip r:embed="rId8"/>
              <a:stretch>
                <a:fillRect/>
              </a:stretch>
            </p:blipFill>
          </mc:Fallback>
        </mc:AlternateContent>
        <p:spPr>
          <a:xfrm>
            <a:off x="7354117" y="1045701"/>
            <a:ext cx="1180283" cy="325899"/>
          </a:xfrm>
          <a:prstGeom prst="rect">
            <a:avLst/>
          </a:prstGeom>
          <a:noFill/>
        </p:spPr>
      </p:pic>
      <p:sp>
        <p:nvSpPr>
          <p:cNvPr id="8" name="テキスト ボックス 7"/>
          <p:cNvSpPr txBox="1"/>
          <p:nvPr/>
        </p:nvSpPr>
        <p:spPr>
          <a:xfrm>
            <a:off x="533400" y="1560000"/>
            <a:ext cx="1295400" cy="400110"/>
          </a:xfrm>
          <a:prstGeom prst="rect">
            <a:avLst/>
          </a:prstGeom>
          <a:noFill/>
        </p:spPr>
        <p:txBody>
          <a:bodyPr wrap="square" rtlCol="0">
            <a:spAutoFit/>
          </a:bodyPr>
          <a:lstStyle/>
          <a:p>
            <a:r>
              <a:rPr kumimoji="1" lang="en-US" altLang="ja-JP" sz="2000" dirty="0" smtClean="0"/>
              <a:t>Class (</a:t>
            </a:r>
            <a:r>
              <a:rPr kumimoji="1" lang="en-US" altLang="ja-JP" sz="2000" dirty="0" err="1" smtClean="0"/>
              <a:t>i</a:t>
            </a:r>
            <a:r>
              <a:rPr kumimoji="1" lang="en-US" altLang="ja-JP" sz="2000" dirty="0" smtClean="0"/>
              <a:t>)</a:t>
            </a:r>
          </a:p>
        </p:txBody>
      </p:sp>
      <p:sp>
        <p:nvSpPr>
          <p:cNvPr id="9" name="星 4 8"/>
          <p:cNvSpPr/>
          <p:nvPr/>
        </p:nvSpPr>
        <p:spPr>
          <a:xfrm>
            <a:off x="228600" y="1636200"/>
            <a:ext cx="304800" cy="304800"/>
          </a:xfrm>
          <a:prstGeom prst="star4">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a:p>
        </p:txBody>
      </p:sp>
      <p:sp>
        <p:nvSpPr>
          <p:cNvPr id="10" name="正方形/長方形 9"/>
          <p:cNvSpPr/>
          <p:nvPr/>
        </p:nvSpPr>
        <p:spPr>
          <a:xfrm>
            <a:off x="2057400" y="1636200"/>
            <a:ext cx="3733800" cy="369332"/>
          </a:xfrm>
          <a:prstGeom prst="rect">
            <a:avLst/>
          </a:prstGeom>
        </p:spPr>
        <p:txBody>
          <a:bodyPr wrap="square">
            <a:spAutoFit/>
          </a:bodyPr>
          <a:lstStyle/>
          <a:p>
            <a:r>
              <a:rPr lang="en-US" altLang="ja-JP" dirty="0" smtClean="0"/>
              <a:t>the numerators of      and</a:t>
            </a:r>
            <a:endParaRPr lang="ja-JP" altLang="en-US" dirty="0"/>
          </a:p>
        </p:txBody>
      </p:sp>
      <p:pic>
        <p:nvPicPr>
          <p:cNvPr id="11" name="図 10" descr="latex-image-1.pdf"/>
          <p:cNvPicPr>
            <a:picLocks noChangeAspect="1"/>
          </p:cNvPicPr>
          <p:nvPr/>
        </p:nvPicPr>
        <mc:AlternateContent>
          <mc:Choice xmlns:ma="http://schemas.microsoft.com/office/mac/drawingml/2008/main" Requires="ma">
            <p:blipFill>
              <a:blip r:embed="rId9"/>
              <a:stretch>
                <a:fillRect/>
              </a:stretch>
            </p:blipFill>
          </mc:Choice>
          <mc:Fallback>
            <p:blipFill>
              <a:blip r:embed="rId10"/>
              <a:stretch>
                <a:fillRect/>
              </a:stretch>
            </p:blipFill>
          </mc:Fallback>
        </mc:AlternateContent>
        <p:spPr>
          <a:xfrm>
            <a:off x="4114800" y="1761100"/>
            <a:ext cx="137571" cy="179900"/>
          </a:xfrm>
          <a:prstGeom prst="rect">
            <a:avLst/>
          </a:prstGeom>
        </p:spPr>
      </p:pic>
      <p:pic>
        <p:nvPicPr>
          <p:cNvPr id="12" name="図 11" descr="latex-image-1.pdf"/>
          <p:cNvPicPr>
            <a:picLocks noChangeAspect="1"/>
          </p:cNvPicPr>
          <p:nvPr/>
        </p:nvPicPr>
        <mc:AlternateContent>
          <mc:Choice xmlns:ma="http://schemas.microsoft.com/office/mac/drawingml/2008/main" Requires="ma">
            <p:blipFill>
              <a:blip r:embed="rId11"/>
              <a:stretch>
                <a:fillRect/>
              </a:stretch>
            </p:blipFill>
          </mc:Choice>
          <mc:Fallback>
            <p:blipFill>
              <a:blip r:embed="rId12"/>
              <a:stretch>
                <a:fillRect/>
              </a:stretch>
            </p:blipFill>
          </mc:Fallback>
        </mc:AlternateContent>
        <p:spPr>
          <a:xfrm>
            <a:off x="4857331" y="1636200"/>
            <a:ext cx="248069" cy="376697"/>
          </a:xfrm>
          <a:prstGeom prst="rect">
            <a:avLst/>
          </a:prstGeom>
        </p:spPr>
      </p:pic>
      <p:pic>
        <p:nvPicPr>
          <p:cNvPr id="13" name="図 12" descr="latex-image-1.pdf"/>
          <p:cNvPicPr>
            <a:picLocks noChangeAspect="1"/>
          </p:cNvPicPr>
          <p:nvPr/>
        </p:nvPicPr>
        <mc:AlternateContent>
          <mc:Choice xmlns:ma="http://schemas.microsoft.com/office/mac/drawingml/2008/main" Requires="ma">
            <p:blipFill>
              <a:blip r:embed="rId13"/>
              <a:stretch>
                <a:fillRect/>
              </a:stretch>
            </p:blipFill>
          </mc:Choice>
          <mc:Fallback>
            <p:blipFill>
              <a:blip r:embed="rId14"/>
              <a:stretch>
                <a:fillRect/>
              </a:stretch>
            </p:blipFill>
          </mc:Fallback>
        </mc:AlternateContent>
        <p:spPr>
          <a:xfrm>
            <a:off x="5257800" y="1712400"/>
            <a:ext cx="521725" cy="247598"/>
          </a:xfrm>
          <a:prstGeom prst="rect">
            <a:avLst/>
          </a:prstGeom>
        </p:spPr>
      </p:pic>
      <p:pic>
        <p:nvPicPr>
          <p:cNvPr id="15" name="図 14" descr="latex-image-1.pdf"/>
          <p:cNvPicPr>
            <a:picLocks noChangeAspect="1"/>
          </p:cNvPicPr>
          <p:nvPr/>
        </p:nvPicPr>
        <mc:AlternateContent>
          <mc:Choice xmlns:ma="http://schemas.microsoft.com/office/mac/drawingml/2008/main" Requires="ma">
            <p:blipFill>
              <a:blip r:embed="rId15"/>
              <a:stretch>
                <a:fillRect/>
              </a:stretch>
            </p:blipFill>
          </mc:Choice>
          <mc:Fallback>
            <p:blipFill>
              <a:blip r:embed="rId16"/>
              <a:stretch>
                <a:fillRect/>
              </a:stretch>
            </p:blipFill>
          </mc:Fallback>
        </mc:AlternateContent>
        <p:spPr>
          <a:xfrm>
            <a:off x="1066800" y="2895600"/>
            <a:ext cx="1883638" cy="298398"/>
          </a:xfrm>
          <a:prstGeom prst="rect">
            <a:avLst/>
          </a:prstGeom>
        </p:spPr>
      </p:pic>
      <p:pic>
        <p:nvPicPr>
          <p:cNvPr id="16" name="図 15" descr="latex-image-1.pdf"/>
          <p:cNvPicPr>
            <a:picLocks noChangeAspect="1"/>
          </p:cNvPicPr>
          <p:nvPr/>
        </p:nvPicPr>
        <mc:AlternateContent>
          <mc:Choice xmlns:ma="http://schemas.microsoft.com/office/mac/drawingml/2008/main" Requires="ma">
            <p:blipFill>
              <a:blip r:embed="rId17"/>
              <a:stretch>
                <a:fillRect/>
              </a:stretch>
            </p:blipFill>
          </mc:Choice>
          <mc:Fallback>
            <p:blipFill>
              <a:blip r:embed="rId18"/>
              <a:stretch>
                <a:fillRect/>
              </a:stretch>
            </p:blipFill>
          </mc:Fallback>
        </mc:AlternateContent>
        <p:spPr>
          <a:xfrm>
            <a:off x="533400" y="3733800"/>
            <a:ext cx="2900476" cy="351300"/>
          </a:xfrm>
          <a:prstGeom prst="rect">
            <a:avLst/>
          </a:prstGeom>
        </p:spPr>
      </p:pic>
      <p:pic>
        <p:nvPicPr>
          <p:cNvPr id="17" name="図 16" descr="latex-image-1.pdf"/>
          <p:cNvPicPr>
            <a:picLocks noChangeAspect="1"/>
          </p:cNvPicPr>
          <p:nvPr/>
        </p:nvPicPr>
        <mc:AlternateContent>
          <mc:Choice xmlns:ma="http://schemas.microsoft.com/office/mac/drawingml/2008/main" Requires="ma">
            <p:blipFill>
              <a:blip r:embed="rId19"/>
              <a:stretch>
                <a:fillRect/>
              </a:stretch>
            </p:blipFill>
          </mc:Choice>
          <mc:Fallback>
            <p:blipFill>
              <a:blip r:embed="rId20"/>
              <a:stretch>
                <a:fillRect/>
              </a:stretch>
            </p:blipFill>
          </mc:Fallback>
        </mc:AlternateContent>
        <p:spPr>
          <a:xfrm>
            <a:off x="3307586" y="6248400"/>
            <a:ext cx="2407414" cy="333875"/>
          </a:xfrm>
          <a:prstGeom prst="rect">
            <a:avLst/>
          </a:prstGeom>
        </p:spPr>
      </p:pic>
      <p:pic>
        <p:nvPicPr>
          <p:cNvPr id="19" name="図 18" descr="latex-image-1.pdf"/>
          <p:cNvPicPr>
            <a:picLocks noChangeAspect="1"/>
          </p:cNvPicPr>
          <p:nvPr/>
        </p:nvPicPr>
        <mc:AlternateContent>
          <mc:Choice xmlns:ma="http://schemas.microsoft.com/office/mac/drawingml/2008/main" Requires="ma">
            <p:blipFill>
              <a:blip r:embed="rId21"/>
              <a:stretch>
                <a:fillRect/>
              </a:stretch>
            </p:blipFill>
          </mc:Choice>
          <mc:Fallback>
            <p:blipFill>
              <a:blip r:embed="rId22"/>
              <a:stretch>
                <a:fillRect/>
              </a:stretch>
            </p:blipFill>
          </mc:Fallback>
        </mc:AlternateContent>
        <p:spPr>
          <a:xfrm>
            <a:off x="5671119" y="2224702"/>
            <a:ext cx="1147992" cy="262398"/>
          </a:xfrm>
          <a:prstGeom prst="rect">
            <a:avLst/>
          </a:prstGeom>
        </p:spPr>
      </p:pic>
      <p:pic>
        <p:nvPicPr>
          <p:cNvPr id="20" name="図 19" descr="latex-image-1.pdf"/>
          <p:cNvPicPr>
            <a:picLocks noChangeAspect="1"/>
          </p:cNvPicPr>
          <p:nvPr/>
        </p:nvPicPr>
        <mc:AlternateContent>
          <mc:Choice xmlns:ma="http://schemas.microsoft.com/office/mac/drawingml/2008/main" Requires="ma">
            <p:blipFill>
              <a:blip r:embed="rId23"/>
              <a:stretch>
                <a:fillRect/>
              </a:stretch>
            </p:blipFill>
          </mc:Choice>
          <mc:Fallback>
            <p:blipFill>
              <a:blip r:embed="rId24"/>
              <a:stretch>
                <a:fillRect/>
              </a:stretch>
            </p:blipFill>
          </mc:Fallback>
        </mc:AlternateContent>
        <p:spPr>
          <a:xfrm>
            <a:off x="8109519" y="3096700"/>
            <a:ext cx="918393" cy="262398"/>
          </a:xfrm>
          <a:prstGeom prst="rect">
            <a:avLst/>
          </a:prstGeom>
        </p:spPr>
      </p:pic>
      <p:pic>
        <p:nvPicPr>
          <p:cNvPr id="21" name="図 20" descr="latex-image-1.pdf"/>
          <p:cNvPicPr>
            <a:picLocks noChangeAspect="1"/>
          </p:cNvPicPr>
          <p:nvPr/>
        </p:nvPicPr>
        <mc:AlternateContent>
          <mc:Choice xmlns:ma="http://schemas.microsoft.com/office/mac/drawingml/2008/main" Requires="ma">
            <p:blipFill>
              <a:blip r:embed="rId25"/>
              <a:stretch>
                <a:fillRect/>
              </a:stretch>
            </p:blipFill>
          </mc:Choice>
          <mc:Fallback>
            <p:blipFill>
              <a:blip r:embed="rId26"/>
              <a:stretch>
                <a:fillRect/>
              </a:stretch>
            </p:blipFill>
          </mc:Fallback>
        </mc:AlternateContent>
        <p:spPr>
          <a:xfrm>
            <a:off x="8109519" y="3630100"/>
            <a:ext cx="680594" cy="262398"/>
          </a:xfrm>
          <a:prstGeom prst="rect">
            <a:avLst/>
          </a:prstGeom>
        </p:spPr>
      </p:pic>
      <p:pic>
        <p:nvPicPr>
          <p:cNvPr id="22" name="図 21" descr="latex-image-1.pdf"/>
          <p:cNvPicPr>
            <a:picLocks noChangeAspect="1"/>
          </p:cNvPicPr>
          <p:nvPr/>
        </p:nvPicPr>
        <mc:AlternateContent>
          <mc:Choice xmlns:ma="http://schemas.microsoft.com/office/mac/drawingml/2008/main" Requires="ma">
            <p:blipFill>
              <a:blip r:embed="rId27"/>
              <a:stretch>
                <a:fillRect/>
              </a:stretch>
            </p:blipFill>
          </mc:Choice>
          <mc:Fallback>
            <p:blipFill>
              <a:blip r:embed="rId28"/>
              <a:stretch>
                <a:fillRect/>
              </a:stretch>
            </p:blipFill>
          </mc:Fallback>
        </mc:AlternateContent>
        <p:spPr>
          <a:xfrm>
            <a:off x="8106525" y="4163500"/>
            <a:ext cx="688794" cy="262398"/>
          </a:xfrm>
          <a:prstGeom prst="rect">
            <a:avLst/>
          </a:prstGeom>
        </p:spPr>
      </p:pic>
      <p:pic>
        <p:nvPicPr>
          <p:cNvPr id="23" name="図 22" descr="latex-image-1.pdf"/>
          <p:cNvPicPr>
            <a:picLocks noChangeAspect="1"/>
          </p:cNvPicPr>
          <p:nvPr/>
        </p:nvPicPr>
        <mc:AlternateContent>
          <mc:Choice xmlns:ma="http://schemas.microsoft.com/office/mac/drawingml/2008/main" Requires="ma">
            <p:blipFill>
              <a:blip r:embed="rId29"/>
              <a:stretch>
                <a:fillRect/>
              </a:stretch>
            </p:blipFill>
          </mc:Choice>
          <mc:Fallback>
            <p:blipFill>
              <a:blip r:embed="rId30"/>
              <a:stretch>
                <a:fillRect/>
              </a:stretch>
            </p:blipFill>
          </mc:Fallback>
        </mc:AlternateContent>
        <p:spPr>
          <a:xfrm>
            <a:off x="8109519" y="4510702"/>
            <a:ext cx="688794" cy="262398"/>
          </a:xfrm>
          <a:prstGeom prst="rect">
            <a:avLst/>
          </a:prstGeom>
        </p:spPr>
      </p:pic>
      <p:pic>
        <p:nvPicPr>
          <p:cNvPr id="24" name="図 23" descr="latex-image-1.pdf"/>
          <p:cNvPicPr>
            <a:picLocks noChangeAspect="1"/>
          </p:cNvPicPr>
          <p:nvPr/>
        </p:nvPicPr>
        <mc:AlternateContent>
          <mc:Choice xmlns:ma="http://schemas.microsoft.com/office/mac/drawingml/2008/main" Requires="ma">
            <p:blipFill>
              <a:blip r:embed="rId31"/>
              <a:stretch>
                <a:fillRect/>
              </a:stretch>
            </p:blipFill>
          </mc:Choice>
          <mc:Fallback>
            <p:blipFill>
              <a:blip r:embed="rId32"/>
              <a:stretch>
                <a:fillRect/>
              </a:stretch>
            </p:blipFill>
          </mc:Fallback>
        </mc:AlternateContent>
        <p:spPr>
          <a:xfrm>
            <a:off x="5747319" y="3477700"/>
            <a:ext cx="1416274" cy="344896"/>
          </a:xfrm>
          <a:prstGeom prst="rect">
            <a:avLst/>
          </a:prstGeom>
        </p:spPr>
      </p:pic>
      <p:pic>
        <p:nvPicPr>
          <p:cNvPr id="25" name="図 24" descr="latex-image-1.pdf"/>
          <p:cNvPicPr>
            <a:picLocks noChangeAspect="1"/>
          </p:cNvPicPr>
          <p:nvPr/>
        </p:nvPicPr>
        <mc:AlternateContent>
          <mc:Choice xmlns:ma="http://schemas.microsoft.com/office/mac/drawingml/2008/main" Requires="ma">
            <p:blipFill>
              <a:blip r:embed="rId33"/>
              <a:stretch>
                <a:fillRect/>
              </a:stretch>
            </p:blipFill>
          </mc:Choice>
          <mc:Fallback>
            <p:blipFill>
              <a:blip r:embed="rId34"/>
              <a:stretch>
                <a:fillRect/>
              </a:stretch>
            </p:blipFill>
          </mc:Fallback>
        </mc:AlternateContent>
        <p:spPr>
          <a:xfrm>
            <a:off x="6280719" y="2639500"/>
            <a:ext cx="1486099" cy="361900"/>
          </a:xfrm>
          <a:prstGeom prst="rect">
            <a:avLst/>
          </a:prstGeom>
        </p:spPr>
      </p:pic>
      <p:sp>
        <p:nvSpPr>
          <p:cNvPr id="26" name="ストライプ矢印 25"/>
          <p:cNvSpPr/>
          <p:nvPr/>
        </p:nvSpPr>
        <p:spPr>
          <a:xfrm rot="5400000" flipV="1">
            <a:off x="1694400" y="3944400"/>
            <a:ext cx="344999" cy="1295399"/>
          </a:xfrm>
          <a:prstGeom prst="striped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kumimoji="1" lang="ja-JP" altLang="en-US"/>
          </a:p>
        </p:txBody>
      </p:sp>
      <p:pic>
        <p:nvPicPr>
          <p:cNvPr id="29" name="図 28" descr="latex-image-1.pdf"/>
          <p:cNvPicPr>
            <a:picLocks noChangeAspect="1"/>
          </p:cNvPicPr>
          <p:nvPr/>
        </p:nvPicPr>
        <mc:AlternateContent>
          <mc:Choice xmlns:ma="http://schemas.microsoft.com/office/mac/drawingml/2008/main" Requires="ma">
            <p:blipFill>
              <a:blip r:embed="rId35"/>
              <a:stretch>
                <a:fillRect/>
              </a:stretch>
            </p:blipFill>
          </mc:Choice>
          <mc:Fallback>
            <p:blipFill>
              <a:blip r:embed="rId36"/>
              <a:stretch>
                <a:fillRect/>
              </a:stretch>
            </p:blipFill>
          </mc:Fallback>
        </mc:AlternateContent>
        <p:spPr>
          <a:xfrm>
            <a:off x="457200" y="5016700"/>
            <a:ext cx="3391496" cy="774500"/>
          </a:xfrm>
          <a:prstGeom prst="rect">
            <a:avLst/>
          </a:prstGeom>
        </p:spPr>
      </p:pic>
      <p:pic>
        <p:nvPicPr>
          <p:cNvPr id="30" name="図 29" descr="latex-image-1.pdf"/>
          <p:cNvPicPr>
            <a:picLocks noChangeAspect="1"/>
          </p:cNvPicPr>
          <p:nvPr/>
        </p:nvPicPr>
        <mc:AlternateContent>
          <mc:Choice xmlns:ma="http://schemas.microsoft.com/office/mac/drawingml/2008/main" Requires="ma">
            <p:blipFill>
              <a:blip r:embed="rId37"/>
              <a:stretch>
                <a:fillRect/>
              </a:stretch>
            </p:blipFill>
          </mc:Choice>
          <mc:Fallback>
            <p:blipFill>
              <a:blip r:embed="rId38"/>
              <a:stretch>
                <a:fillRect/>
              </a:stretch>
            </p:blipFill>
          </mc:Fallback>
        </mc:AlternateContent>
        <p:spPr>
          <a:xfrm>
            <a:off x="838200" y="5935300"/>
            <a:ext cx="1396560" cy="694100"/>
          </a:xfrm>
          <a:prstGeom prst="rect">
            <a:avLst/>
          </a:prstGeom>
        </p:spPr>
      </p:pic>
      <p:pic>
        <p:nvPicPr>
          <p:cNvPr id="31" name="図 30" descr="latex-image-1.pdf"/>
          <p:cNvPicPr>
            <a:picLocks noChangeAspect="1"/>
          </p:cNvPicPr>
          <p:nvPr/>
        </p:nvPicPr>
        <mc:AlternateContent>
          <mc:Choice xmlns:ma="http://schemas.microsoft.com/office/mac/drawingml/2008/main" Requires="ma">
            <p:blipFill>
              <a:blip r:embed="rId39"/>
              <a:stretch>
                <a:fillRect/>
              </a:stretch>
            </p:blipFill>
          </mc:Choice>
          <mc:Fallback>
            <p:blipFill>
              <a:blip r:embed="rId40"/>
              <a:stretch>
                <a:fillRect/>
              </a:stretch>
            </p:blipFill>
          </mc:Fallback>
        </mc:AlternateContent>
        <p:spPr>
          <a:xfrm>
            <a:off x="7118919" y="4967902"/>
            <a:ext cx="1541024" cy="344896"/>
          </a:xfrm>
          <a:prstGeom prst="rect">
            <a:avLst/>
          </a:prstGeom>
          <a:solidFill>
            <a:schemeClr val="bg1"/>
          </a:solidFill>
        </p:spPr>
      </p:pic>
      <p:pic>
        <p:nvPicPr>
          <p:cNvPr id="32" name="図 31" descr="latex-image-1.pdf"/>
          <p:cNvPicPr>
            <a:picLocks noChangeAspect="1"/>
          </p:cNvPicPr>
          <p:nvPr/>
        </p:nvPicPr>
        <mc:AlternateContent>
          <mc:Choice xmlns:ma="http://schemas.microsoft.com/office/mac/drawingml/2008/main" Requires="ma">
            <p:blipFill>
              <a:blip r:embed="rId11"/>
              <a:stretch>
                <a:fillRect/>
              </a:stretch>
            </p:blipFill>
          </mc:Choice>
          <mc:Fallback>
            <p:blipFill>
              <a:blip r:embed="rId12"/>
              <a:stretch>
                <a:fillRect/>
              </a:stretch>
            </p:blipFill>
          </mc:Fallback>
        </mc:AlternateContent>
        <p:spPr>
          <a:xfrm rot="16200000">
            <a:off x="3910936" y="3794386"/>
            <a:ext cx="248069" cy="376697"/>
          </a:xfrm>
          <a:prstGeom prst="rect">
            <a:avLst/>
          </a:prstGeom>
          <a:solidFill>
            <a:schemeClr val="bg1"/>
          </a:solidFill>
        </p:spPr>
      </p:pic>
      <p:pic>
        <p:nvPicPr>
          <p:cNvPr id="33" name="図 32" descr="latex-image-1.pdf"/>
          <p:cNvPicPr>
            <a:picLocks noChangeAspect="1"/>
          </p:cNvPicPr>
          <p:nvPr/>
        </p:nvPicPr>
        <mc:AlternateContent>
          <mc:Choice xmlns:ma="http://schemas.microsoft.com/office/mac/drawingml/2008/main" Requires="ma">
            <p:blipFill>
              <a:blip r:embed="rId9"/>
              <a:stretch>
                <a:fillRect/>
              </a:stretch>
            </p:blipFill>
          </mc:Choice>
          <mc:Fallback>
            <p:blipFill>
              <a:blip r:embed="rId10"/>
              <a:stretch>
                <a:fillRect/>
              </a:stretch>
            </p:blipFill>
          </mc:Fallback>
        </mc:AlternateContent>
        <p:spPr>
          <a:xfrm>
            <a:off x="6356919" y="5763700"/>
            <a:ext cx="137571" cy="179900"/>
          </a:xfrm>
          <a:prstGeom prst="rect">
            <a:avLst/>
          </a:prstGeom>
          <a:solidFill>
            <a:schemeClr val="bg1"/>
          </a:solidFill>
        </p:spPr>
      </p:pic>
      <p:sp>
        <p:nvSpPr>
          <p:cNvPr id="34" name="正方形/長方形 33"/>
          <p:cNvSpPr/>
          <p:nvPr/>
        </p:nvSpPr>
        <p:spPr>
          <a:xfrm>
            <a:off x="381000" y="2173069"/>
            <a:ext cx="3733800" cy="646331"/>
          </a:xfrm>
          <a:prstGeom prst="rect">
            <a:avLst/>
          </a:prstGeom>
        </p:spPr>
        <p:txBody>
          <a:bodyPr wrap="square">
            <a:spAutoFit/>
          </a:bodyPr>
          <a:lstStyle/>
          <a:p>
            <a:r>
              <a:rPr lang="en-US" altLang="ja-JP" dirty="0" smtClean="0"/>
              <a:t>Linear expansion of       and</a:t>
            </a:r>
          </a:p>
          <a:p>
            <a:r>
              <a:rPr lang="en-US" altLang="ja-JP" dirty="0" smtClean="0"/>
              <a:t>by setting</a:t>
            </a:r>
          </a:p>
        </p:txBody>
      </p:sp>
      <p:sp>
        <p:nvSpPr>
          <p:cNvPr id="35" name="正方形/長方形 34"/>
          <p:cNvSpPr/>
          <p:nvPr/>
        </p:nvSpPr>
        <p:spPr>
          <a:xfrm>
            <a:off x="304800" y="3276600"/>
            <a:ext cx="1524000" cy="369332"/>
          </a:xfrm>
          <a:prstGeom prst="rect">
            <a:avLst/>
          </a:prstGeom>
        </p:spPr>
        <p:txBody>
          <a:bodyPr wrap="square">
            <a:spAutoFit/>
          </a:bodyPr>
          <a:lstStyle/>
          <a:p>
            <a:r>
              <a:rPr lang="en-US" altLang="ja-JP" dirty="0" smtClean="0"/>
              <a:t>        satisfies</a:t>
            </a:r>
            <a:endParaRPr lang="ja-JP" altLang="en-US" dirty="0"/>
          </a:p>
        </p:txBody>
      </p:sp>
      <p:sp>
        <p:nvSpPr>
          <p:cNvPr id="36" name="正方形/長方形 35"/>
          <p:cNvSpPr/>
          <p:nvPr/>
        </p:nvSpPr>
        <p:spPr>
          <a:xfrm>
            <a:off x="2743200" y="6248400"/>
            <a:ext cx="533400" cy="369332"/>
          </a:xfrm>
          <a:prstGeom prst="rect">
            <a:avLst/>
          </a:prstGeom>
        </p:spPr>
        <p:txBody>
          <a:bodyPr wrap="square">
            <a:spAutoFit/>
          </a:bodyPr>
          <a:lstStyle/>
          <a:p>
            <a:r>
              <a:rPr lang="en-US" altLang="ja-JP" dirty="0" smtClean="0"/>
              <a:t>for</a:t>
            </a:r>
          </a:p>
        </p:txBody>
      </p:sp>
      <p:pic>
        <p:nvPicPr>
          <p:cNvPr id="38" name="図 37" descr="latex-image-1.pdf"/>
          <p:cNvPicPr>
            <a:picLocks noChangeAspect="1"/>
          </p:cNvPicPr>
          <p:nvPr/>
        </p:nvPicPr>
        <mc:AlternateContent>
          <mc:Choice xmlns:ma="http://schemas.microsoft.com/office/mac/drawingml/2008/main" Requires="ma">
            <p:blipFill>
              <a:blip r:embed="rId41"/>
              <a:stretch>
                <a:fillRect/>
              </a:stretch>
            </p:blipFill>
          </mc:Choice>
          <mc:Fallback>
            <p:blipFill>
              <a:blip r:embed="rId42"/>
              <a:stretch>
                <a:fillRect/>
              </a:stretch>
            </p:blipFill>
          </mc:Fallback>
        </mc:AlternateContent>
        <p:spPr>
          <a:xfrm>
            <a:off x="457200" y="3352800"/>
            <a:ext cx="273863" cy="249699"/>
          </a:xfrm>
          <a:prstGeom prst="rect">
            <a:avLst/>
          </a:prstGeom>
        </p:spPr>
      </p:pic>
      <p:pic>
        <p:nvPicPr>
          <p:cNvPr id="39" name="図 38" descr="latex-image-1.pdf"/>
          <p:cNvPicPr>
            <a:picLocks noChangeAspect="1"/>
          </p:cNvPicPr>
          <p:nvPr/>
        </p:nvPicPr>
        <mc:AlternateContent>
          <mc:Choice xmlns:ma="http://schemas.microsoft.com/office/mac/drawingml/2008/main" Requires="ma">
            <p:blipFill>
              <a:blip r:embed="rId9"/>
              <a:stretch>
                <a:fillRect/>
              </a:stretch>
            </p:blipFill>
          </mc:Choice>
          <mc:Fallback>
            <p:blipFill>
              <a:blip r:embed="rId10"/>
              <a:stretch>
                <a:fillRect/>
              </a:stretch>
            </p:blipFill>
          </mc:Fallback>
        </mc:AlternateContent>
        <p:spPr>
          <a:xfrm>
            <a:off x="2667000" y="2297969"/>
            <a:ext cx="137571" cy="179900"/>
          </a:xfrm>
          <a:prstGeom prst="rect">
            <a:avLst/>
          </a:prstGeom>
        </p:spPr>
      </p:pic>
      <p:pic>
        <p:nvPicPr>
          <p:cNvPr id="40" name="図 39" descr="latex-image-1.pdf"/>
          <p:cNvPicPr>
            <a:picLocks noChangeAspect="1"/>
          </p:cNvPicPr>
          <p:nvPr/>
        </p:nvPicPr>
        <mc:AlternateContent>
          <mc:Choice xmlns:ma="http://schemas.microsoft.com/office/mac/drawingml/2008/main" Requires="ma">
            <p:blipFill>
              <a:blip r:embed="rId11"/>
              <a:stretch>
                <a:fillRect/>
              </a:stretch>
            </p:blipFill>
          </mc:Choice>
          <mc:Fallback>
            <p:blipFill>
              <a:blip r:embed="rId12"/>
              <a:stretch>
                <a:fillRect/>
              </a:stretch>
            </p:blipFill>
          </mc:Fallback>
        </mc:AlternateContent>
        <p:spPr>
          <a:xfrm>
            <a:off x="3429000" y="2173069"/>
            <a:ext cx="248069" cy="376697"/>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 name="角丸四角形吹き出し 37"/>
          <p:cNvSpPr/>
          <p:nvPr/>
        </p:nvSpPr>
        <p:spPr>
          <a:xfrm>
            <a:off x="7620000" y="2514600"/>
            <a:ext cx="1219200" cy="461400"/>
          </a:xfrm>
          <a:prstGeom prst="wedgeRoundRectCallout">
            <a:avLst>
              <a:gd name="adj1" fmla="val -28889"/>
              <a:gd name="adj2" fmla="val 86442"/>
              <a:gd name="adj3" fmla="val 16667"/>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6" name="角丸四角形吹き出し 35"/>
          <p:cNvSpPr/>
          <p:nvPr/>
        </p:nvSpPr>
        <p:spPr>
          <a:xfrm>
            <a:off x="3124200" y="1981200"/>
            <a:ext cx="2855400" cy="838200"/>
          </a:xfrm>
          <a:prstGeom prst="wedgeRoundRectCallout">
            <a:avLst>
              <a:gd name="adj1" fmla="val -1429"/>
              <a:gd name="adj2" fmla="val -72332"/>
              <a:gd name="adj3" fmla="val 16667"/>
            </a:avLst>
          </a:prstGeom>
          <a:solidFill>
            <a:srgbClr val="0000FF">
              <a:alpha val="20000"/>
            </a:srgb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34" name="図 33" descr="poster3.eps"/>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4648200" y="3048000"/>
            <a:ext cx="4944002" cy="3460800"/>
          </a:xfrm>
          <a:prstGeom prst="rect">
            <a:avLst/>
          </a:prstGeom>
        </p:spPr>
      </p:pic>
      <p:pic>
        <p:nvPicPr>
          <p:cNvPr id="33" name="図 32" descr="poster2.eps"/>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76200" y="3048000"/>
            <a:ext cx="4945063" cy="3461544"/>
          </a:xfrm>
          <a:prstGeom prst="rect">
            <a:avLst/>
          </a:prstGeom>
        </p:spPr>
      </p:pic>
      <p:sp>
        <p:nvSpPr>
          <p:cNvPr id="29" name="角丸四角形吹き出し 28"/>
          <p:cNvSpPr/>
          <p:nvPr/>
        </p:nvSpPr>
        <p:spPr>
          <a:xfrm>
            <a:off x="990600" y="2514600"/>
            <a:ext cx="1219200" cy="461400"/>
          </a:xfrm>
          <a:prstGeom prst="wedgeRoundRectCallout">
            <a:avLst>
              <a:gd name="adj1" fmla="val -28889"/>
              <a:gd name="adj2" fmla="val 86442"/>
              <a:gd name="adj3" fmla="val 16667"/>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3" name="角丸四角形吹き出し 12"/>
          <p:cNvSpPr/>
          <p:nvPr/>
        </p:nvSpPr>
        <p:spPr>
          <a:xfrm>
            <a:off x="1905000" y="340801"/>
            <a:ext cx="3276600" cy="461399"/>
          </a:xfrm>
          <a:prstGeom prst="wedgeRoundRectCallout">
            <a:avLst>
              <a:gd name="adj1" fmla="val -56655"/>
              <a:gd name="adj2" fmla="val -2398"/>
              <a:gd name="adj3" fmla="val 16667"/>
            </a:avLst>
          </a:prstGeom>
          <a:solidFill>
            <a:srgbClr val="0000FF">
              <a:alpha val="20000"/>
            </a:srgb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3" name="図 2" descr="latex-image-1.pdf"/>
          <p:cNvPicPr>
            <a:picLocks noChangeAspect="1"/>
          </p:cNvPicPr>
          <p:nvPr/>
        </p:nvPicPr>
        <mc:AlternateContent>
          <mc:Choice xmlns:ma="http://schemas.microsoft.com/office/mac/drawingml/2008/main" Requires="ma">
            <p:blipFill>
              <a:blip r:embed="rId7"/>
              <a:stretch>
                <a:fillRect/>
              </a:stretch>
            </p:blipFill>
          </mc:Choice>
          <mc:Fallback>
            <p:blipFill>
              <a:blip r:embed="rId8"/>
              <a:stretch>
                <a:fillRect/>
              </a:stretch>
            </p:blipFill>
          </mc:Fallback>
        </mc:AlternateContent>
        <p:spPr>
          <a:xfrm>
            <a:off x="4419600" y="457200"/>
            <a:ext cx="521729" cy="247600"/>
          </a:xfrm>
          <a:prstGeom prst="rect">
            <a:avLst/>
          </a:prstGeom>
        </p:spPr>
      </p:pic>
      <p:pic>
        <p:nvPicPr>
          <p:cNvPr id="5" name="図 4" descr="latex-image-1.pdf"/>
          <p:cNvPicPr>
            <a:picLocks noChangeAspect="1"/>
          </p:cNvPicPr>
          <p:nvPr/>
        </p:nvPicPr>
        <mc:AlternateContent>
          <mc:Choice xmlns:ma="http://schemas.microsoft.com/office/mac/drawingml/2008/main" Requires="ma">
            <p:blipFill>
              <a:blip r:embed="rId9"/>
              <a:stretch>
                <a:fillRect/>
              </a:stretch>
            </p:blipFill>
          </mc:Choice>
          <mc:Fallback>
            <p:blipFill>
              <a:blip r:embed="rId10"/>
              <a:stretch>
                <a:fillRect/>
              </a:stretch>
            </p:blipFill>
          </mc:Fallback>
        </mc:AlternateContent>
        <p:spPr>
          <a:xfrm>
            <a:off x="457200" y="1295400"/>
            <a:ext cx="3553057" cy="615752"/>
          </a:xfrm>
          <a:prstGeom prst="rect">
            <a:avLst/>
          </a:prstGeom>
        </p:spPr>
      </p:pic>
      <p:pic>
        <p:nvPicPr>
          <p:cNvPr id="6" name="図 5" descr="latex-image-1.pdf"/>
          <p:cNvPicPr>
            <a:picLocks noChangeAspect="1"/>
          </p:cNvPicPr>
          <p:nvPr/>
        </p:nvPicPr>
        <mc:AlternateContent>
          <mc:Choice xmlns:ma="http://schemas.microsoft.com/office/mac/drawingml/2008/main" Requires="ma">
            <p:blipFill>
              <a:blip r:embed="rId11"/>
              <a:stretch>
                <a:fillRect/>
              </a:stretch>
            </p:blipFill>
          </mc:Choice>
          <mc:Fallback>
            <p:blipFill>
              <a:blip r:embed="rId12"/>
              <a:stretch>
                <a:fillRect/>
              </a:stretch>
            </p:blipFill>
          </mc:Fallback>
        </mc:AlternateContent>
        <p:spPr>
          <a:xfrm>
            <a:off x="5257800" y="1295400"/>
            <a:ext cx="3422309" cy="656008"/>
          </a:xfrm>
          <a:prstGeom prst="rect">
            <a:avLst/>
          </a:prstGeom>
        </p:spPr>
      </p:pic>
      <p:pic>
        <p:nvPicPr>
          <p:cNvPr id="7" name="図 6" descr="latex-image-1.pdf"/>
          <p:cNvPicPr>
            <a:picLocks noChangeAspect="1"/>
          </p:cNvPicPr>
          <p:nvPr/>
        </p:nvPicPr>
        <mc:AlternateContent>
          <mc:Choice xmlns:ma="http://schemas.microsoft.com/office/mac/drawingml/2008/main" Requires="ma">
            <p:blipFill>
              <a:blip r:embed="rId13"/>
              <a:stretch>
                <a:fillRect/>
              </a:stretch>
            </p:blipFill>
          </mc:Choice>
          <mc:Fallback>
            <p:blipFill>
              <a:blip r:embed="rId14"/>
              <a:stretch>
                <a:fillRect/>
              </a:stretch>
            </p:blipFill>
          </mc:Fallback>
        </mc:AlternateContent>
        <p:spPr>
          <a:xfrm>
            <a:off x="2895600" y="4038600"/>
            <a:ext cx="1059704" cy="222196"/>
          </a:xfrm>
          <a:prstGeom prst="rect">
            <a:avLst/>
          </a:prstGeom>
          <a:solidFill>
            <a:schemeClr val="bg1"/>
          </a:solidFill>
        </p:spPr>
      </p:pic>
      <p:pic>
        <p:nvPicPr>
          <p:cNvPr id="8" name="図 7" descr="latex-image-1.pdf"/>
          <p:cNvPicPr>
            <a:picLocks noChangeAspect="1"/>
          </p:cNvPicPr>
          <p:nvPr/>
        </p:nvPicPr>
        <mc:AlternateContent>
          <mc:Choice xmlns:ma="http://schemas.microsoft.com/office/mac/drawingml/2008/main" Requires="ma">
            <p:blipFill>
              <a:blip r:embed="rId15"/>
              <a:stretch>
                <a:fillRect/>
              </a:stretch>
            </p:blipFill>
          </mc:Choice>
          <mc:Fallback>
            <p:blipFill>
              <a:blip r:embed="rId16"/>
              <a:stretch>
                <a:fillRect/>
              </a:stretch>
            </p:blipFill>
          </mc:Fallback>
        </mc:AlternateContent>
        <p:spPr>
          <a:xfrm>
            <a:off x="2895600" y="4724400"/>
            <a:ext cx="1059714" cy="222198"/>
          </a:xfrm>
          <a:prstGeom prst="rect">
            <a:avLst/>
          </a:prstGeom>
          <a:solidFill>
            <a:schemeClr val="bg1"/>
          </a:solidFill>
        </p:spPr>
      </p:pic>
      <p:pic>
        <p:nvPicPr>
          <p:cNvPr id="9" name="図 8" descr="latex-image-1.pdf"/>
          <p:cNvPicPr>
            <a:picLocks noChangeAspect="1"/>
          </p:cNvPicPr>
          <p:nvPr/>
        </p:nvPicPr>
        <mc:AlternateContent>
          <mc:Choice xmlns:ma="http://schemas.microsoft.com/office/mac/drawingml/2008/main" Requires="ma">
            <p:blipFill>
              <a:blip r:embed="rId17"/>
              <a:stretch>
                <a:fillRect/>
              </a:stretch>
            </p:blipFill>
          </mc:Choice>
          <mc:Fallback>
            <p:blipFill>
              <a:blip r:embed="rId18"/>
              <a:stretch>
                <a:fillRect/>
              </a:stretch>
            </p:blipFill>
          </mc:Fallback>
        </mc:AlternateContent>
        <p:spPr>
          <a:xfrm>
            <a:off x="2971800" y="5791200"/>
            <a:ext cx="1068259" cy="222198"/>
          </a:xfrm>
          <a:prstGeom prst="rect">
            <a:avLst/>
          </a:prstGeom>
          <a:solidFill>
            <a:schemeClr val="bg1"/>
          </a:solidFill>
        </p:spPr>
      </p:pic>
      <p:pic>
        <p:nvPicPr>
          <p:cNvPr id="10" name="図 9" descr="latex-image-1.pdf"/>
          <p:cNvPicPr>
            <a:picLocks noChangeAspect="1"/>
          </p:cNvPicPr>
          <p:nvPr/>
        </p:nvPicPr>
        <mc:AlternateContent>
          <mc:Choice xmlns:ma="http://schemas.microsoft.com/office/mac/drawingml/2008/main" Requires="ma">
            <p:blipFill>
              <a:blip r:embed="rId19"/>
              <a:stretch>
                <a:fillRect/>
              </a:stretch>
            </p:blipFill>
          </mc:Choice>
          <mc:Fallback>
            <p:blipFill>
              <a:blip r:embed="rId20"/>
              <a:stretch>
                <a:fillRect/>
              </a:stretch>
            </p:blipFill>
          </mc:Fallback>
        </mc:AlternateContent>
        <p:spPr>
          <a:xfrm>
            <a:off x="1600200" y="5791200"/>
            <a:ext cx="1059714" cy="222198"/>
          </a:xfrm>
          <a:prstGeom prst="rect">
            <a:avLst/>
          </a:prstGeom>
          <a:solidFill>
            <a:schemeClr val="bg1"/>
          </a:solidFill>
        </p:spPr>
      </p:pic>
      <p:pic>
        <p:nvPicPr>
          <p:cNvPr id="11" name="図 10" descr="latex-image-1.pdf"/>
          <p:cNvPicPr>
            <a:picLocks noChangeAspect="1"/>
          </p:cNvPicPr>
          <p:nvPr/>
        </p:nvPicPr>
        <mc:AlternateContent>
          <mc:Choice xmlns:ma="http://schemas.microsoft.com/office/mac/drawingml/2008/main" Requires="ma">
            <p:blipFill>
              <a:blip r:embed="rId21"/>
              <a:stretch>
                <a:fillRect/>
              </a:stretch>
            </p:blipFill>
          </mc:Choice>
          <mc:Fallback>
            <p:blipFill>
              <a:blip r:embed="rId22"/>
              <a:stretch>
                <a:fillRect/>
              </a:stretch>
            </p:blipFill>
          </mc:Fallback>
        </mc:AlternateContent>
        <p:spPr>
          <a:xfrm>
            <a:off x="1143000" y="2590800"/>
            <a:ext cx="933669" cy="275099"/>
          </a:xfrm>
          <a:prstGeom prst="rect">
            <a:avLst/>
          </a:prstGeom>
        </p:spPr>
      </p:pic>
      <p:sp>
        <p:nvSpPr>
          <p:cNvPr id="14" name="テキスト ボックス 13"/>
          <p:cNvSpPr txBox="1"/>
          <p:nvPr/>
        </p:nvSpPr>
        <p:spPr>
          <a:xfrm>
            <a:off x="457200" y="304800"/>
            <a:ext cx="1295400" cy="400110"/>
          </a:xfrm>
          <a:prstGeom prst="rect">
            <a:avLst/>
          </a:prstGeom>
          <a:noFill/>
        </p:spPr>
        <p:txBody>
          <a:bodyPr wrap="square" rtlCol="0">
            <a:spAutoFit/>
          </a:bodyPr>
          <a:lstStyle/>
          <a:p>
            <a:r>
              <a:rPr kumimoji="1" lang="en-US" altLang="ja-JP" sz="2000" dirty="0" smtClean="0"/>
              <a:t>Class (ii)</a:t>
            </a:r>
          </a:p>
        </p:txBody>
      </p:sp>
      <p:sp>
        <p:nvSpPr>
          <p:cNvPr id="15" name="星 4 14"/>
          <p:cNvSpPr/>
          <p:nvPr/>
        </p:nvSpPr>
        <p:spPr>
          <a:xfrm>
            <a:off x="152400" y="381000"/>
            <a:ext cx="304800" cy="304800"/>
          </a:xfrm>
          <a:prstGeom prst="star4">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a:p>
        </p:txBody>
      </p:sp>
      <p:sp>
        <p:nvSpPr>
          <p:cNvPr id="16" name="正方形/長方形 15"/>
          <p:cNvSpPr/>
          <p:nvPr/>
        </p:nvSpPr>
        <p:spPr>
          <a:xfrm>
            <a:off x="1981200" y="381000"/>
            <a:ext cx="3733800" cy="369332"/>
          </a:xfrm>
          <a:prstGeom prst="rect">
            <a:avLst/>
          </a:prstGeom>
        </p:spPr>
        <p:txBody>
          <a:bodyPr wrap="square">
            <a:spAutoFit/>
          </a:bodyPr>
          <a:lstStyle/>
          <a:p>
            <a:r>
              <a:rPr lang="en-US" altLang="ja-JP" dirty="0" smtClean="0"/>
              <a:t>the denominator of      </a:t>
            </a:r>
            <a:endParaRPr lang="ja-JP" altLang="en-US" dirty="0"/>
          </a:p>
        </p:txBody>
      </p:sp>
      <p:pic>
        <p:nvPicPr>
          <p:cNvPr id="17" name="図 16" descr="latex-image-1.pdf"/>
          <p:cNvPicPr>
            <a:picLocks noChangeAspect="1"/>
          </p:cNvPicPr>
          <p:nvPr/>
        </p:nvPicPr>
        <mc:AlternateContent>
          <mc:Choice xmlns:ma="http://schemas.microsoft.com/office/mac/drawingml/2008/main" Requires="ma">
            <p:blipFill>
              <a:blip r:embed="rId23"/>
              <a:stretch>
                <a:fillRect/>
              </a:stretch>
            </p:blipFill>
          </mc:Choice>
          <mc:Fallback>
            <p:blipFill>
              <a:blip r:embed="rId24"/>
              <a:stretch>
                <a:fillRect/>
              </a:stretch>
            </p:blipFill>
          </mc:Fallback>
        </mc:AlternateContent>
        <p:spPr>
          <a:xfrm>
            <a:off x="4191000" y="505900"/>
            <a:ext cx="137571" cy="179900"/>
          </a:xfrm>
          <a:prstGeom prst="rect">
            <a:avLst/>
          </a:prstGeom>
        </p:spPr>
      </p:pic>
      <p:pic>
        <p:nvPicPr>
          <p:cNvPr id="20" name="図 19" descr="latex-image-1.pdf"/>
          <p:cNvPicPr>
            <a:picLocks noChangeAspect="1"/>
          </p:cNvPicPr>
          <p:nvPr/>
        </p:nvPicPr>
        <mc:AlternateContent>
          <mc:Choice xmlns:ma="http://schemas.microsoft.com/office/mac/drawingml/2008/main" Requires="ma">
            <p:blipFill>
              <a:blip r:embed="rId25"/>
              <a:stretch>
                <a:fillRect/>
              </a:stretch>
            </p:blipFill>
          </mc:Choice>
          <mc:Fallback>
            <p:blipFill>
              <a:blip r:embed="rId26"/>
              <a:stretch>
                <a:fillRect/>
              </a:stretch>
            </p:blipFill>
          </mc:Fallback>
        </mc:AlternateContent>
        <p:spPr>
          <a:xfrm>
            <a:off x="3276600" y="5217704"/>
            <a:ext cx="1541024" cy="344896"/>
          </a:xfrm>
          <a:prstGeom prst="rect">
            <a:avLst/>
          </a:prstGeom>
          <a:solidFill>
            <a:schemeClr val="bg1"/>
          </a:solidFill>
        </p:spPr>
      </p:pic>
      <p:sp>
        <p:nvSpPr>
          <p:cNvPr id="21" name="ストライプ矢印 20"/>
          <p:cNvSpPr/>
          <p:nvPr/>
        </p:nvSpPr>
        <p:spPr>
          <a:xfrm flipV="1">
            <a:off x="4343400" y="1371599"/>
            <a:ext cx="762000" cy="457201"/>
          </a:xfrm>
          <a:prstGeom prst="striped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kumimoji="1" lang="ja-JP" altLang="en-US"/>
          </a:p>
        </p:txBody>
      </p:sp>
      <p:pic>
        <p:nvPicPr>
          <p:cNvPr id="22" name="図 21" descr="latex-image-1.pdf"/>
          <p:cNvPicPr>
            <a:picLocks noChangeAspect="1"/>
          </p:cNvPicPr>
          <p:nvPr/>
        </p:nvPicPr>
        <mc:AlternateContent>
          <mc:Choice xmlns:ma="http://schemas.microsoft.com/office/mac/drawingml/2008/main" Requires="ma">
            <p:blipFill>
              <a:blip r:embed="rId23"/>
              <a:stretch>
                <a:fillRect/>
              </a:stretch>
            </p:blipFill>
          </mc:Choice>
          <mc:Fallback>
            <p:blipFill>
              <a:blip r:embed="rId24"/>
              <a:stretch>
                <a:fillRect/>
              </a:stretch>
            </p:blipFill>
          </mc:Fallback>
        </mc:AlternateContent>
        <p:spPr>
          <a:xfrm>
            <a:off x="2362200" y="6553200"/>
            <a:ext cx="137571" cy="179900"/>
          </a:xfrm>
          <a:prstGeom prst="rect">
            <a:avLst/>
          </a:prstGeom>
          <a:solidFill>
            <a:schemeClr val="bg1"/>
          </a:solidFill>
        </p:spPr>
      </p:pic>
      <p:pic>
        <p:nvPicPr>
          <p:cNvPr id="23" name="図 22" descr="latex-image-1.pdf"/>
          <p:cNvPicPr>
            <a:picLocks noChangeAspect="1"/>
          </p:cNvPicPr>
          <p:nvPr/>
        </p:nvPicPr>
        <mc:AlternateContent>
          <mc:Choice xmlns:ma="http://schemas.microsoft.com/office/mac/drawingml/2008/main" Requires="ma">
            <p:blipFill>
              <a:blip r:embed="rId27"/>
              <a:stretch>
                <a:fillRect/>
              </a:stretch>
            </p:blipFill>
          </mc:Choice>
          <mc:Fallback>
            <p:blipFill>
              <a:blip r:embed="rId28"/>
              <a:stretch>
                <a:fillRect/>
              </a:stretch>
            </p:blipFill>
          </mc:Fallback>
        </mc:AlternateContent>
        <p:spPr>
          <a:xfrm rot="16200000">
            <a:off x="221017" y="4515717"/>
            <a:ext cx="248069" cy="376697"/>
          </a:xfrm>
          <a:prstGeom prst="rect">
            <a:avLst/>
          </a:prstGeom>
          <a:solidFill>
            <a:schemeClr val="bg1"/>
          </a:solidFill>
        </p:spPr>
      </p:pic>
      <p:sp>
        <p:nvSpPr>
          <p:cNvPr id="24" name="正方形/長方形 23"/>
          <p:cNvSpPr/>
          <p:nvPr/>
        </p:nvSpPr>
        <p:spPr>
          <a:xfrm>
            <a:off x="304800" y="914400"/>
            <a:ext cx="3733800" cy="369332"/>
          </a:xfrm>
          <a:prstGeom prst="rect">
            <a:avLst/>
          </a:prstGeom>
        </p:spPr>
        <p:txBody>
          <a:bodyPr wrap="square">
            <a:spAutoFit/>
          </a:bodyPr>
          <a:lstStyle/>
          <a:p>
            <a:r>
              <a:rPr lang="en-US" altLang="ja-JP" dirty="0" smtClean="0"/>
              <a:t>Generalization of DBI model</a:t>
            </a:r>
          </a:p>
        </p:txBody>
      </p:sp>
      <p:sp>
        <p:nvSpPr>
          <p:cNvPr id="25" name="正方形/長方形 24"/>
          <p:cNvSpPr/>
          <p:nvPr/>
        </p:nvSpPr>
        <p:spPr>
          <a:xfrm>
            <a:off x="3200400" y="1981200"/>
            <a:ext cx="2819400" cy="369332"/>
          </a:xfrm>
          <a:prstGeom prst="rect">
            <a:avLst/>
          </a:prstGeom>
        </p:spPr>
        <p:txBody>
          <a:bodyPr wrap="square">
            <a:spAutoFit/>
          </a:bodyPr>
          <a:lstStyle/>
          <a:p>
            <a:r>
              <a:rPr lang="en-US" altLang="ja-JP" dirty="0" smtClean="0"/>
              <a:t>Under the condition that              </a:t>
            </a:r>
          </a:p>
        </p:txBody>
      </p:sp>
      <p:pic>
        <p:nvPicPr>
          <p:cNvPr id="26" name="図 25" descr="latex-image-1.pdf"/>
          <p:cNvPicPr>
            <a:picLocks noChangeAspect="1"/>
          </p:cNvPicPr>
          <p:nvPr/>
        </p:nvPicPr>
        <mc:AlternateContent>
          <mc:Choice xmlns:ma="http://schemas.microsoft.com/office/mac/drawingml/2008/main" Requires="ma">
            <p:blipFill>
              <a:blip r:embed="rId29"/>
              <a:stretch>
                <a:fillRect/>
              </a:stretch>
            </p:blipFill>
          </mc:Choice>
          <mc:Fallback>
            <p:blipFill>
              <a:blip r:embed="rId30"/>
              <a:stretch>
                <a:fillRect/>
              </a:stretch>
            </p:blipFill>
          </mc:Fallback>
        </mc:AlternateContent>
        <p:spPr>
          <a:xfrm>
            <a:off x="3352801" y="2419402"/>
            <a:ext cx="751636" cy="247598"/>
          </a:xfrm>
          <a:prstGeom prst="rect">
            <a:avLst/>
          </a:prstGeom>
        </p:spPr>
      </p:pic>
      <p:pic>
        <p:nvPicPr>
          <p:cNvPr id="27" name="図 26" descr="latex-image-1.pdf"/>
          <p:cNvPicPr>
            <a:picLocks noChangeAspect="1"/>
          </p:cNvPicPr>
          <p:nvPr/>
        </p:nvPicPr>
        <mc:AlternateContent>
          <mc:Choice xmlns:ma="http://schemas.microsoft.com/office/mac/drawingml/2008/main" Requires="ma">
            <p:blipFill>
              <a:blip r:embed="rId31"/>
              <a:stretch>
                <a:fillRect/>
              </a:stretch>
            </p:blipFill>
          </mc:Choice>
          <mc:Fallback>
            <p:blipFill>
              <a:blip r:embed="rId32"/>
              <a:stretch>
                <a:fillRect/>
              </a:stretch>
            </p:blipFill>
          </mc:Fallback>
        </mc:AlternateContent>
        <p:spPr>
          <a:xfrm>
            <a:off x="4800600" y="2362200"/>
            <a:ext cx="899400" cy="361521"/>
          </a:xfrm>
          <a:prstGeom prst="rect">
            <a:avLst/>
          </a:prstGeom>
        </p:spPr>
      </p:pic>
      <p:sp>
        <p:nvSpPr>
          <p:cNvPr id="28" name="正方形/長方形 27"/>
          <p:cNvSpPr/>
          <p:nvPr/>
        </p:nvSpPr>
        <p:spPr>
          <a:xfrm>
            <a:off x="4191000" y="2362200"/>
            <a:ext cx="685800" cy="369332"/>
          </a:xfrm>
          <a:prstGeom prst="rect">
            <a:avLst/>
          </a:prstGeom>
        </p:spPr>
        <p:txBody>
          <a:bodyPr wrap="square">
            <a:spAutoFit/>
          </a:bodyPr>
          <a:lstStyle/>
          <a:p>
            <a:r>
              <a:rPr lang="en-US" altLang="ja-JP" dirty="0" smtClean="0"/>
              <a:t>and</a:t>
            </a:r>
          </a:p>
        </p:txBody>
      </p:sp>
      <p:pic>
        <p:nvPicPr>
          <p:cNvPr id="30" name="図 29" descr="latex-image-1.pdf"/>
          <p:cNvPicPr>
            <a:picLocks noChangeAspect="1"/>
          </p:cNvPicPr>
          <p:nvPr/>
        </p:nvPicPr>
        <mc:AlternateContent>
          <mc:Choice xmlns:ma="http://schemas.microsoft.com/office/mac/drawingml/2008/main" Requires="ma">
            <p:blipFill>
              <a:blip r:embed="rId33"/>
              <a:stretch>
                <a:fillRect/>
              </a:stretch>
            </p:blipFill>
          </mc:Choice>
          <mc:Fallback>
            <p:blipFill>
              <a:blip r:embed="rId34"/>
              <a:stretch>
                <a:fillRect/>
              </a:stretch>
            </p:blipFill>
          </mc:Fallback>
        </mc:AlternateContent>
        <p:spPr>
          <a:xfrm>
            <a:off x="3733800" y="3352800"/>
            <a:ext cx="1486099" cy="361900"/>
          </a:xfrm>
          <a:prstGeom prst="rect">
            <a:avLst/>
          </a:prstGeom>
          <a:solidFill>
            <a:schemeClr val="bg1"/>
          </a:solidFill>
        </p:spPr>
      </p:pic>
      <p:pic>
        <p:nvPicPr>
          <p:cNvPr id="32" name="図 31" descr="latex-image-1.pdf"/>
          <p:cNvPicPr>
            <a:picLocks noChangeAspect="1"/>
          </p:cNvPicPr>
          <p:nvPr/>
        </p:nvPicPr>
        <mc:AlternateContent>
          <mc:Choice xmlns:ma="http://schemas.microsoft.com/office/mac/drawingml/2008/main" Requires="ma">
            <p:blipFill>
              <a:blip r:embed="rId27"/>
              <a:stretch>
                <a:fillRect/>
              </a:stretch>
            </p:blipFill>
          </mc:Choice>
          <mc:Fallback>
            <p:blipFill>
              <a:blip r:embed="rId28"/>
              <a:stretch>
                <a:fillRect/>
              </a:stretch>
            </p:blipFill>
          </mc:Fallback>
        </mc:AlternateContent>
        <p:spPr>
          <a:xfrm rot="16200000">
            <a:off x="4869217" y="4507686"/>
            <a:ext cx="248069" cy="376697"/>
          </a:xfrm>
          <a:prstGeom prst="rect">
            <a:avLst/>
          </a:prstGeom>
          <a:solidFill>
            <a:schemeClr val="bg1"/>
          </a:solidFill>
        </p:spPr>
      </p:pic>
      <p:pic>
        <p:nvPicPr>
          <p:cNvPr id="35" name="図 34" descr="latex-image-1.pdf"/>
          <p:cNvPicPr>
            <a:picLocks noChangeAspect="1"/>
          </p:cNvPicPr>
          <p:nvPr/>
        </p:nvPicPr>
        <mc:AlternateContent>
          <mc:Choice xmlns:ma="http://schemas.microsoft.com/office/mac/drawingml/2008/main" Requires="ma">
            <p:blipFill>
              <a:blip r:embed="rId23"/>
              <a:stretch>
                <a:fillRect/>
              </a:stretch>
            </p:blipFill>
          </mc:Choice>
          <mc:Fallback>
            <p:blipFill>
              <a:blip r:embed="rId24"/>
              <a:stretch>
                <a:fillRect/>
              </a:stretch>
            </p:blipFill>
          </mc:Fallback>
        </mc:AlternateContent>
        <p:spPr>
          <a:xfrm>
            <a:off x="7239000" y="6525700"/>
            <a:ext cx="137571" cy="179900"/>
          </a:xfrm>
          <a:prstGeom prst="rect">
            <a:avLst/>
          </a:prstGeom>
          <a:solidFill>
            <a:schemeClr val="bg1"/>
          </a:solidFill>
        </p:spPr>
      </p:pic>
      <p:pic>
        <p:nvPicPr>
          <p:cNvPr id="37" name="図 36" descr="latex-image-1.pdf"/>
          <p:cNvPicPr>
            <a:picLocks noChangeAspect="1"/>
          </p:cNvPicPr>
          <p:nvPr/>
        </p:nvPicPr>
        <mc:AlternateContent>
          <mc:Choice xmlns:ma="http://schemas.microsoft.com/office/mac/drawingml/2008/main" Requires="ma">
            <p:blipFill>
              <a:blip r:embed="rId35"/>
              <a:stretch>
                <a:fillRect/>
              </a:stretch>
            </p:blipFill>
          </mc:Choice>
          <mc:Fallback>
            <p:blipFill>
              <a:blip r:embed="rId36"/>
              <a:stretch>
                <a:fillRect/>
              </a:stretch>
            </p:blipFill>
          </mc:Fallback>
        </mc:AlternateContent>
        <p:spPr>
          <a:xfrm>
            <a:off x="7772400" y="2590800"/>
            <a:ext cx="948044" cy="287799"/>
          </a:xfrm>
          <a:prstGeom prst="rect">
            <a:avLst/>
          </a:prstGeom>
        </p:spPr>
      </p:pic>
      <p:pic>
        <p:nvPicPr>
          <p:cNvPr id="39" name="図 38" descr="latex-image-1.pdf"/>
          <p:cNvPicPr>
            <a:picLocks noChangeAspect="1"/>
          </p:cNvPicPr>
          <p:nvPr/>
        </p:nvPicPr>
        <mc:AlternateContent>
          <mc:Choice xmlns:ma="http://schemas.microsoft.com/office/mac/drawingml/2008/main" Requires="ma">
            <p:blipFill>
              <a:blip r:embed="rId25"/>
              <a:stretch>
                <a:fillRect/>
              </a:stretch>
            </p:blipFill>
          </mc:Choice>
          <mc:Fallback>
            <p:blipFill>
              <a:blip r:embed="rId26"/>
              <a:stretch>
                <a:fillRect/>
              </a:stretch>
            </p:blipFill>
          </mc:Fallback>
        </mc:AlternateContent>
        <p:spPr>
          <a:xfrm>
            <a:off x="7526776" y="4267200"/>
            <a:ext cx="1541024" cy="344896"/>
          </a:xfrm>
          <a:prstGeom prst="rect">
            <a:avLst/>
          </a:prstGeom>
          <a:solidFill>
            <a:schemeClr val="bg1"/>
          </a:solidFill>
        </p:spPr>
      </p:pic>
      <p:cxnSp>
        <p:nvCxnSpPr>
          <p:cNvPr id="41" name="カギ線コネクタ 40"/>
          <p:cNvCxnSpPr/>
          <p:nvPr/>
        </p:nvCxnSpPr>
        <p:spPr>
          <a:xfrm flipV="1">
            <a:off x="4038600" y="4953000"/>
            <a:ext cx="289797" cy="241197"/>
          </a:xfrm>
          <a:prstGeom prst="bentConnector3">
            <a:avLst>
              <a:gd name="adj1" fmla="val 98837"/>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5" name="カギ線コネクタ 44"/>
          <p:cNvCxnSpPr/>
          <p:nvPr/>
        </p:nvCxnSpPr>
        <p:spPr>
          <a:xfrm flipV="1">
            <a:off x="8686800" y="3962401"/>
            <a:ext cx="289797" cy="241197"/>
          </a:xfrm>
          <a:prstGeom prst="bentConnector3">
            <a:avLst>
              <a:gd name="adj1" fmla="val 98837"/>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46" name="図 45" descr="latex-image-1.pdf"/>
          <p:cNvPicPr>
            <a:picLocks noChangeAspect="1"/>
          </p:cNvPicPr>
          <p:nvPr/>
        </p:nvPicPr>
        <mc:AlternateContent>
          <mc:Choice xmlns:ma="http://schemas.microsoft.com/office/mac/drawingml/2008/main" Requires="ma">
            <p:blipFill>
              <a:blip r:embed="rId13"/>
              <a:stretch>
                <a:fillRect/>
              </a:stretch>
            </p:blipFill>
          </mc:Choice>
          <mc:Fallback>
            <p:blipFill>
              <a:blip r:embed="rId14"/>
              <a:stretch>
                <a:fillRect/>
              </a:stretch>
            </p:blipFill>
          </mc:Fallback>
        </mc:AlternateContent>
        <p:spPr>
          <a:xfrm>
            <a:off x="7848600" y="4953000"/>
            <a:ext cx="1059704" cy="222196"/>
          </a:xfrm>
          <a:prstGeom prst="rect">
            <a:avLst/>
          </a:prstGeom>
          <a:solidFill>
            <a:schemeClr val="bg1"/>
          </a:solidFill>
        </p:spPr>
      </p:pic>
      <p:pic>
        <p:nvPicPr>
          <p:cNvPr id="47" name="図 46" descr="latex-image-1.pdf"/>
          <p:cNvPicPr>
            <a:picLocks noChangeAspect="1"/>
          </p:cNvPicPr>
          <p:nvPr/>
        </p:nvPicPr>
        <mc:AlternateContent>
          <mc:Choice xmlns:ma="http://schemas.microsoft.com/office/mac/drawingml/2008/main" Requires="ma">
            <p:blipFill>
              <a:blip r:embed="rId15"/>
              <a:stretch>
                <a:fillRect/>
              </a:stretch>
            </p:blipFill>
          </mc:Choice>
          <mc:Fallback>
            <p:blipFill>
              <a:blip r:embed="rId16"/>
              <a:stretch>
                <a:fillRect/>
              </a:stretch>
            </p:blipFill>
          </mc:Fallback>
        </mc:AlternateContent>
        <p:spPr>
          <a:xfrm>
            <a:off x="7620000" y="5791200"/>
            <a:ext cx="1059714" cy="222198"/>
          </a:xfrm>
          <a:prstGeom prst="rect">
            <a:avLst/>
          </a:prstGeom>
          <a:solidFill>
            <a:schemeClr val="bg1"/>
          </a:solidFill>
        </p:spPr>
      </p:pic>
      <p:pic>
        <p:nvPicPr>
          <p:cNvPr id="48" name="図 47" descr="latex-image-1.pdf"/>
          <p:cNvPicPr>
            <a:picLocks noChangeAspect="1"/>
          </p:cNvPicPr>
          <p:nvPr/>
        </p:nvPicPr>
        <mc:AlternateContent>
          <mc:Choice xmlns:ma="http://schemas.microsoft.com/office/mac/drawingml/2008/main" Requires="ma">
            <p:blipFill>
              <a:blip r:embed="rId17"/>
              <a:stretch>
                <a:fillRect/>
              </a:stretch>
            </p:blipFill>
          </mc:Choice>
          <mc:Fallback>
            <p:blipFill>
              <a:blip r:embed="rId18"/>
              <a:stretch>
                <a:fillRect/>
              </a:stretch>
            </p:blipFill>
          </mc:Fallback>
        </mc:AlternateContent>
        <p:spPr>
          <a:xfrm>
            <a:off x="5715000" y="5410200"/>
            <a:ext cx="1068259" cy="222198"/>
          </a:xfrm>
          <a:prstGeom prst="rect">
            <a:avLst/>
          </a:prstGeom>
          <a:solidFill>
            <a:schemeClr val="bg1"/>
          </a:solidFill>
        </p:spPr>
      </p:pic>
      <p:cxnSp>
        <p:nvCxnSpPr>
          <p:cNvPr id="50" name="直線矢印コネクタ 49"/>
          <p:cNvCxnSpPr>
            <a:stCxn id="30" idx="2"/>
          </p:cNvCxnSpPr>
          <p:nvPr/>
        </p:nvCxnSpPr>
        <p:spPr>
          <a:xfrm rot="5400000">
            <a:off x="3829075" y="3924225"/>
            <a:ext cx="857300" cy="438250"/>
          </a:xfrm>
          <a:prstGeom prst="straightConnector1">
            <a:avLst/>
          </a:prstGeom>
          <a:ln>
            <a:solidFill>
              <a:srgbClr val="0000FF"/>
            </a:solidFill>
            <a:prstDash val="sysDot"/>
            <a:tailEnd type="arrow"/>
          </a:ln>
        </p:spPr>
        <p:style>
          <a:lnRef idx="2">
            <a:schemeClr val="accent1"/>
          </a:lnRef>
          <a:fillRef idx="0">
            <a:schemeClr val="accent1"/>
          </a:fillRef>
          <a:effectRef idx="1">
            <a:schemeClr val="accent1"/>
          </a:effectRef>
          <a:fontRef idx="minor">
            <a:schemeClr val="tx1"/>
          </a:fontRef>
        </p:style>
      </p:cxnSp>
      <p:cxnSp>
        <p:nvCxnSpPr>
          <p:cNvPr id="51" name="直線矢印コネクタ 50"/>
          <p:cNvCxnSpPr/>
          <p:nvPr/>
        </p:nvCxnSpPr>
        <p:spPr>
          <a:xfrm>
            <a:off x="5334000" y="3505200"/>
            <a:ext cx="304800" cy="1588"/>
          </a:xfrm>
          <a:prstGeom prst="straightConnector1">
            <a:avLst/>
          </a:prstGeom>
          <a:ln>
            <a:solidFill>
              <a:srgbClr val="0000FF"/>
            </a:solidFill>
            <a:prstDash val="sysDot"/>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6" name="角丸四角形吹き出し 95"/>
          <p:cNvSpPr/>
          <p:nvPr/>
        </p:nvSpPr>
        <p:spPr>
          <a:xfrm>
            <a:off x="2514600" y="6400800"/>
            <a:ext cx="1223400" cy="385199"/>
          </a:xfrm>
          <a:prstGeom prst="wedgeRoundRectCallout">
            <a:avLst>
              <a:gd name="adj1" fmla="val -80662"/>
              <a:gd name="adj2" fmla="val 182"/>
              <a:gd name="adj3" fmla="val 16667"/>
            </a:avLst>
          </a:prstGeom>
          <a:solidFill>
            <a:srgbClr val="0000FF">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5" name="角丸四角形吹き出し 94"/>
          <p:cNvSpPr/>
          <p:nvPr/>
        </p:nvSpPr>
        <p:spPr>
          <a:xfrm>
            <a:off x="3200400" y="5791200"/>
            <a:ext cx="1752600" cy="457200"/>
          </a:xfrm>
          <a:prstGeom prst="wedgeRoundRectCallout">
            <a:avLst>
              <a:gd name="adj1" fmla="val -70828"/>
              <a:gd name="adj2" fmla="val 34887"/>
              <a:gd name="adj3" fmla="val 16667"/>
            </a:avLst>
          </a:prstGeom>
          <a:solidFill>
            <a:srgbClr val="0000FF">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3" name="正方形/長方形 92"/>
          <p:cNvSpPr/>
          <p:nvPr/>
        </p:nvSpPr>
        <p:spPr>
          <a:xfrm>
            <a:off x="5943600" y="4343400"/>
            <a:ext cx="1860599" cy="425399"/>
          </a:xfrm>
          <a:prstGeom prst="rect">
            <a:avLst/>
          </a:prstGeom>
          <a:solidFill>
            <a:srgbClr val="FF0000">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2" name="正方形/長方形 91"/>
          <p:cNvSpPr/>
          <p:nvPr/>
        </p:nvSpPr>
        <p:spPr>
          <a:xfrm>
            <a:off x="5943600" y="2851201"/>
            <a:ext cx="1676400" cy="425399"/>
          </a:xfrm>
          <a:prstGeom prst="rect">
            <a:avLst/>
          </a:prstGeom>
          <a:solidFill>
            <a:srgbClr val="FF0000">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8" name="角丸四角形吹き出し 37"/>
          <p:cNvSpPr/>
          <p:nvPr/>
        </p:nvSpPr>
        <p:spPr>
          <a:xfrm>
            <a:off x="5943600" y="4876800"/>
            <a:ext cx="2971800" cy="762000"/>
          </a:xfrm>
          <a:prstGeom prst="wedgeRoundRectCallout">
            <a:avLst>
              <a:gd name="adj1" fmla="val 8974"/>
              <a:gd name="adj2" fmla="val -71571"/>
              <a:gd name="adj3" fmla="val 16667"/>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6" name="角丸四角形吹き出し 35"/>
          <p:cNvSpPr/>
          <p:nvPr/>
        </p:nvSpPr>
        <p:spPr>
          <a:xfrm>
            <a:off x="5943600" y="3352800"/>
            <a:ext cx="2971800" cy="762000"/>
          </a:xfrm>
          <a:prstGeom prst="wedgeRoundRectCallout">
            <a:avLst>
              <a:gd name="adj1" fmla="val 8974"/>
              <a:gd name="adj2" fmla="val -71571"/>
              <a:gd name="adj3" fmla="val 16667"/>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5" name="角丸四角形吹き出し 34"/>
          <p:cNvSpPr/>
          <p:nvPr/>
        </p:nvSpPr>
        <p:spPr>
          <a:xfrm>
            <a:off x="6248400" y="381000"/>
            <a:ext cx="2743200" cy="762000"/>
          </a:xfrm>
          <a:prstGeom prst="wedgeRoundRectCallout">
            <a:avLst>
              <a:gd name="adj1" fmla="val 18250"/>
              <a:gd name="adj2" fmla="val 91374"/>
              <a:gd name="adj3" fmla="val 16667"/>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2" name="図 1" descr="texclip20100722225500.eps"/>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371600" y="152400"/>
            <a:ext cx="3872945" cy="632834"/>
          </a:xfrm>
          <a:prstGeom prst="rect">
            <a:avLst/>
          </a:prstGeom>
        </p:spPr>
      </p:pic>
      <p:sp>
        <p:nvSpPr>
          <p:cNvPr id="3" name="テキスト ボックス 2"/>
          <p:cNvSpPr txBox="1"/>
          <p:nvPr/>
        </p:nvSpPr>
        <p:spPr>
          <a:xfrm>
            <a:off x="4114800" y="914400"/>
            <a:ext cx="1981200" cy="369332"/>
          </a:xfrm>
          <a:prstGeom prst="rect">
            <a:avLst/>
          </a:prstGeom>
          <a:noFill/>
        </p:spPr>
        <p:txBody>
          <a:bodyPr wrap="square" rtlCol="0">
            <a:spAutoFit/>
          </a:bodyPr>
          <a:lstStyle/>
          <a:p>
            <a:r>
              <a:rPr kumimoji="1" lang="ja-JP" altLang="en-US" dirty="0" smtClean="0"/>
              <a:t>加速膨張の条件</a:t>
            </a:r>
            <a:endParaRPr kumimoji="1" lang="ja-JP" altLang="en-US" dirty="0"/>
          </a:p>
        </p:txBody>
      </p:sp>
      <p:pic>
        <p:nvPicPr>
          <p:cNvPr id="4" name="図 3" descr="latex-image-1.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4191000" y="1447800"/>
            <a:ext cx="1607992" cy="389816"/>
          </a:xfrm>
          <a:prstGeom prst="rect">
            <a:avLst/>
          </a:prstGeom>
        </p:spPr>
      </p:pic>
      <p:pic>
        <p:nvPicPr>
          <p:cNvPr id="5" name="図 4" descr="latex-image-1.pdf"/>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6705600" y="1371600"/>
            <a:ext cx="1014542" cy="600609"/>
          </a:xfrm>
          <a:prstGeom prst="rect">
            <a:avLst/>
          </a:prstGeom>
        </p:spPr>
      </p:pic>
      <p:sp>
        <p:nvSpPr>
          <p:cNvPr id="6" name="テキスト ボックス 5"/>
          <p:cNvSpPr txBox="1"/>
          <p:nvPr/>
        </p:nvSpPr>
        <p:spPr>
          <a:xfrm>
            <a:off x="533400" y="914400"/>
            <a:ext cx="1600200" cy="369332"/>
          </a:xfrm>
          <a:prstGeom prst="rect">
            <a:avLst/>
          </a:prstGeom>
          <a:noFill/>
        </p:spPr>
        <p:txBody>
          <a:bodyPr wrap="square" rtlCol="0">
            <a:spAutoFit/>
          </a:bodyPr>
          <a:lstStyle/>
          <a:p>
            <a:r>
              <a:rPr kumimoji="1" lang="ja-JP" altLang="en-US" dirty="0" smtClean="0"/>
              <a:t>状態方程式</a:t>
            </a:r>
            <a:endParaRPr kumimoji="1" lang="ja-JP" altLang="en-US" dirty="0"/>
          </a:p>
        </p:txBody>
      </p:sp>
      <p:sp>
        <p:nvSpPr>
          <p:cNvPr id="8" name="テキスト ボックス 7"/>
          <p:cNvSpPr txBox="1"/>
          <p:nvPr/>
        </p:nvSpPr>
        <p:spPr>
          <a:xfrm>
            <a:off x="5943600" y="1447800"/>
            <a:ext cx="685800" cy="369332"/>
          </a:xfrm>
          <a:prstGeom prst="rect">
            <a:avLst/>
          </a:prstGeom>
          <a:noFill/>
        </p:spPr>
        <p:txBody>
          <a:bodyPr wrap="square" rtlCol="0">
            <a:spAutoFit/>
          </a:bodyPr>
          <a:lstStyle/>
          <a:p>
            <a:r>
              <a:rPr kumimoji="1" lang="ja-JP" altLang="en-US" dirty="0" smtClean="0"/>
              <a:t>から</a:t>
            </a:r>
            <a:endParaRPr kumimoji="1" lang="ja-JP" altLang="en-US" dirty="0"/>
          </a:p>
        </p:txBody>
      </p:sp>
      <p:pic>
        <p:nvPicPr>
          <p:cNvPr id="10" name="図 9" descr="latex-image-1.pdf"/>
          <p:cNvPicPr>
            <a:picLocks noChangeAspect="1"/>
          </p:cNvPicPr>
          <p:nvPr/>
        </p:nvPicPr>
        <mc:AlternateContent>
          <mc:Choice xmlns:ma="http://schemas.microsoft.com/office/mac/drawingml/2008/main" Requires="ma">
            <p:blipFill>
              <a:blip r:embed="rId8"/>
              <a:stretch>
                <a:fillRect/>
              </a:stretch>
            </p:blipFill>
          </mc:Choice>
          <mc:Fallback>
            <p:blipFill>
              <a:blip r:embed="rId9"/>
              <a:stretch>
                <a:fillRect/>
              </a:stretch>
            </p:blipFill>
          </mc:Fallback>
        </mc:AlternateContent>
        <p:spPr>
          <a:xfrm>
            <a:off x="685800" y="1371600"/>
            <a:ext cx="2635284" cy="670800"/>
          </a:xfrm>
          <a:prstGeom prst="rect">
            <a:avLst/>
          </a:prstGeom>
        </p:spPr>
      </p:pic>
      <p:sp>
        <p:nvSpPr>
          <p:cNvPr id="11" name="テキスト ボックス 10"/>
          <p:cNvSpPr txBox="1"/>
          <p:nvPr/>
        </p:nvSpPr>
        <p:spPr>
          <a:xfrm>
            <a:off x="304800" y="2286000"/>
            <a:ext cx="2743200" cy="400110"/>
          </a:xfrm>
          <a:prstGeom prst="rect">
            <a:avLst/>
          </a:prstGeom>
          <a:solidFill>
            <a:schemeClr val="accent3"/>
          </a:solidFill>
        </p:spPr>
        <p:style>
          <a:lnRef idx="1">
            <a:schemeClr val="accent3"/>
          </a:lnRef>
          <a:fillRef idx="3">
            <a:schemeClr val="accent3"/>
          </a:fillRef>
          <a:effectRef idx="2">
            <a:schemeClr val="accent3"/>
          </a:effectRef>
          <a:fontRef idx="minor">
            <a:schemeClr val="lt1"/>
          </a:fontRef>
        </p:style>
        <p:txBody>
          <a:bodyPr wrap="square" rtlCol="0">
            <a:spAutoFit/>
          </a:bodyPr>
          <a:lstStyle/>
          <a:p>
            <a:r>
              <a:rPr kumimoji="1" lang="ja-JP" altLang="en-US" sz="2000" dirty="0" smtClean="0"/>
              <a:t>正準スカラー場モデル</a:t>
            </a:r>
            <a:endParaRPr kumimoji="1" lang="ja-JP" altLang="en-US" sz="2000" dirty="0"/>
          </a:p>
        </p:txBody>
      </p:sp>
      <p:sp>
        <p:nvSpPr>
          <p:cNvPr id="12" name="テキスト ボックス 11"/>
          <p:cNvSpPr txBox="1"/>
          <p:nvPr/>
        </p:nvSpPr>
        <p:spPr>
          <a:xfrm>
            <a:off x="304800" y="3733800"/>
            <a:ext cx="2362200" cy="400110"/>
          </a:xfrm>
          <a:prstGeom prst="rect">
            <a:avLst/>
          </a:prstGeom>
          <a:solidFill>
            <a:schemeClr val="accent3"/>
          </a:solidFill>
        </p:spPr>
        <p:style>
          <a:lnRef idx="1">
            <a:schemeClr val="accent3"/>
          </a:lnRef>
          <a:fillRef idx="3">
            <a:schemeClr val="accent3"/>
          </a:fillRef>
          <a:effectRef idx="2">
            <a:schemeClr val="accent3"/>
          </a:effectRef>
          <a:fontRef idx="minor">
            <a:schemeClr val="lt1"/>
          </a:fontRef>
        </p:style>
        <p:txBody>
          <a:bodyPr wrap="square" rtlCol="0">
            <a:spAutoFit/>
          </a:bodyPr>
          <a:lstStyle/>
          <a:p>
            <a:r>
              <a:rPr kumimoji="1" lang="en-US" altLang="ja-JP" sz="2000" dirty="0" smtClean="0"/>
              <a:t>Ghost condensate</a:t>
            </a:r>
            <a:endParaRPr kumimoji="1" lang="ja-JP" altLang="en-US" sz="2000" dirty="0"/>
          </a:p>
        </p:txBody>
      </p:sp>
      <p:sp>
        <p:nvSpPr>
          <p:cNvPr id="13" name="テキスト ボックス 12"/>
          <p:cNvSpPr txBox="1"/>
          <p:nvPr/>
        </p:nvSpPr>
        <p:spPr>
          <a:xfrm>
            <a:off x="457200" y="228600"/>
            <a:ext cx="1066800" cy="369332"/>
          </a:xfrm>
          <a:prstGeom prst="rect">
            <a:avLst/>
          </a:prstGeom>
          <a:noFill/>
        </p:spPr>
        <p:txBody>
          <a:bodyPr wrap="square" rtlCol="0">
            <a:spAutoFit/>
          </a:bodyPr>
          <a:lstStyle/>
          <a:p>
            <a:r>
              <a:rPr kumimoji="1" lang="en-US" altLang="ja-JP" dirty="0" smtClean="0"/>
              <a:t>Action</a:t>
            </a:r>
            <a:endParaRPr kumimoji="1" lang="ja-JP" altLang="en-US" dirty="0"/>
          </a:p>
        </p:txBody>
      </p:sp>
      <p:sp>
        <p:nvSpPr>
          <p:cNvPr id="14" name="星 4 13"/>
          <p:cNvSpPr/>
          <p:nvPr/>
        </p:nvSpPr>
        <p:spPr>
          <a:xfrm>
            <a:off x="152400" y="282714"/>
            <a:ext cx="304800" cy="304800"/>
          </a:xfrm>
          <a:prstGeom prst="star4">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a:p>
        </p:txBody>
      </p:sp>
      <p:pic>
        <p:nvPicPr>
          <p:cNvPr id="15" name="図 14" descr="latex-image-1.pdf"/>
          <p:cNvPicPr>
            <a:picLocks noChangeAspect="1"/>
          </p:cNvPicPr>
          <p:nvPr/>
        </p:nvPicPr>
        <mc:AlternateContent>
          <mc:Choice xmlns:ma="http://schemas.microsoft.com/office/mac/drawingml/2008/main" Requires="ma">
            <p:blipFill>
              <a:blip r:embed="rId10"/>
              <a:stretch>
                <a:fillRect/>
              </a:stretch>
            </p:blipFill>
          </mc:Choice>
          <mc:Fallback>
            <p:blipFill>
              <a:blip r:embed="rId11"/>
              <a:stretch>
                <a:fillRect/>
              </a:stretch>
            </p:blipFill>
          </mc:Fallback>
        </mc:AlternateContent>
        <p:spPr>
          <a:xfrm>
            <a:off x="3200400" y="2362200"/>
            <a:ext cx="1928970" cy="325899"/>
          </a:xfrm>
          <a:prstGeom prst="rect">
            <a:avLst/>
          </a:prstGeom>
        </p:spPr>
      </p:pic>
      <p:pic>
        <p:nvPicPr>
          <p:cNvPr id="16" name="図 15" descr="latex-image-1.pdf"/>
          <p:cNvPicPr>
            <a:picLocks noChangeAspect="1"/>
          </p:cNvPicPr>
          <p:nvPr/>
        </p:nvPicPr>
        <mc:AlternateContent>
          <mc:Choice xmlns:ma="http://schemas.microsoft.com/office/mac/drawingml/2008/main" Requires="ma">
            <p:blipFill>
              <a:blip r:embed="rId12"/>
              <a:stretch>
                <a:fillRect/>
              </a:stretch>
            </p:blipFill>
          </mc:Choice>
          <mc:Fallback>
            <p:blipFill>
              <a:blip r:embed="rId13"/>
              <a:stretch>
                <a:fillRect/>
              </a:stretch>
            </p:blipFill>
          </mc:Fallback>
        </mc:AlternateContent>
        <p:spPr>
          <a:xfrm>
            <a:off x="685800" y="2819400"/>
            <a:ext cx="1716665" cy="633619"/>
          </a:xfrm>
          <a:prstGeom prst="rect">
            <a:avLst/>
          </a:prstGeom>
        </p:spPr>
      </p:pic>
      <p:sp>
        <p:nvSpPr>
          <p:cNvPr id="18" name="テキスト ボックス 17"/>
          <p:cNvSpPr txBox="1"/>
          <p:nvPr/>
        </p:nvSpPr>
        <p:spPr>
          <a:xfrm>
            <a:off x="3810000" y="2895600"/>
            <a:ext cx="2057400" cy="369332"/>
          </a:xfrm>
          <a:prstGeom prst="rect">
            <a:avLst/>
          </a:prstGeom>
          <a:noFill/>
        </p:spPr>
        <p:txBody>
          <a:bodyPr wrap="square" rtlCol="0">
            <a:spAutoFit/>
          </a:bodyPr>
          <a:lstStyle/>
          <a:p>
            <a:r>
              <a:rPr kumimoji="1" lang="ja-JP" altLang="en-US" dirty="0" smtClean="0"/>
              <a:t>条件を満たすには</a:t>
            </a:r>
            <a:endParaRPr kumimoji="1" lang="ja-JP" altLang="en-US" dirty="0"/>
          </a:p>
        </p:txBody>
      </p:sp>
      <p:pic>
        <p:nvPicPr>
          <p:cNvPr id="19" name="図 18" descr="latex-image-1.pdf"/>
          <p:cNvPicPr>
            <a:picLocks noChangeAspect="1"/>
          </p:cNvPicPr>
          <p:nvPr/>
        </p:nvPicPr>
        <mc:AlternateContent>
          <mc:Choice xmlns:ma="http://schemas.microsoft.com/office/mac/drawingml/2008/main" Requires="ma">
            <p:blipFill>
              <a:blip r:embed="rId14"/>
              <a:stretch>
                <a:fillRect/>
              </a:stretch>
            </p:blipFill>
          </mc:Choice>
          <mc:Fallback>
            <p:blipFill>
              <a:blip r:embed="rId15"/>
              <a:stretch>
                <a:fillRect/>
              </a:stretch>
            </p:blipFill>
          </mc:Fallback>
        </mc:AlternateContent>
        <p:spPr>
          <a:xfrm>
            <a:off x="6019800" y="2942913"/>
            <a:ext cx="1470025" cy="333687"/>
          </a:xfrm>
          <a:prstGeom prst="rect">
            <a:avLst/>
          </a:prstGeom>
        </p:spPr>
      </p:pic>
      <p:sp>
        <p:nvSpPr>
          <p:cNvPr id="20" name="テキスト ボックス 19"/>
          <p:cNvSpPr txBox="1"/>
          <p:nvPr/>
        </p:nvSpPr>
        <p:spPr>
          <a:xfrm>
            <a:off x="5943600" y="3429000"/>
            <a:ext cx="2971800" cy="646331"/>
          </a:xfrm>
          <a:prstGeom prst="rect">
            <a:avLst/>
          </a:prstGeom>
          <a:noFill/>
        </p:spPr>
        <p:txBody>
          <a:bodyPr wrap="square" rtlCol="0">
            <a:spAutoFit/>
          </a:bodyPr>
          <a:lstStyle/>
          <a:p>
            <a:pPr algn="ctr"/>
            <a:r>
              <a:rPr kumimoji="1" lang="ja-JP" altLang="en-US" dirty="0" smtClean="0"/>
              <a:t>ポテンシャル項が効いて</a:t>
            </a:r>
            <a:endParaRPr kumimoji="1" lang="en-US" altLang="ja-JP" dirty="0" smtClean="0"/>
          </a:p>
          <a:p>
            <a:pPr algn="ctr"/>
            <a:r>
              <a:rPr kumimoji="1" lang="ja-JP" altLang="en-US" dirty="0" smtClean="0"/>
              <a:t>インフレーションを起こす</a:t>
            </a:r>
            <a:endParaRPr kumimoji="1" lang="ja-JP" altLang="en-US" dirty="0"/>
          </a:p>
        </p:txBody>
      </p:sp>
      <p:pic>
        <p:nvPicPr>
          <p:cNvPr id="21" name="図 20" descr="latex-image-1.pdf"/>
          <p:cNvPicPr>
            <a:picLocks noChangeAspect="1"/>
          </p:cNvPicPr>
          <p:nvPr/>
        </p:nvPicPr>
        <mc:AlternateContent>
          <mc:Choice xmlns:ma="http://schemas.microsoft.com/office/mac/drawingml/2008/main" Requires="ma">
            <p:blipFill>
              <a:blip r:embed="rId16"/>
              <a:stretch>
                <a:fillRect/>
              </a:stretch>
            </p:blipFill>
          </mc:Choice>
          <mc:Fallback>
            <p:blipFill>
              <a:blip r:embed="rId17"/>
              <a:stretch>
                <a:fillRect/>
              </a:stretch>
            </p:blipFill>
          </mc:Fallback>
        </mc:AlternateContent>
        <p:spPr>
          <a:xfrm>
            <a:off x="2819400" y="3810000"/>
            <a:ext cx="1883715" cy="315300"/>
          </a:xfrm>
          <a:prstGeom prst="rect">
            <a:avLst/>
          </a:prstGeom>
        </p:spPr>
      </p:pic>
      <p:pic>
        <p:nvPicPr>
          <p:cNvPr id="24" name="図 23" descr="latex-image-1.pdf"/>
          <p:cNvPicPr>
            <a:picLocks noChangeAspect="1"/>
          </p:cNvPicPr>
          <p:nvPr/>
        </p:nvPicPr>
        <mc:AlternateContent>
          <mc:Choice xmlns:ma="http://schemas.microsoft.com/office/mac/drawingml/2008/main" Requires="ma">
            <p:blipFill>
              <a:blip r:embed="rId18"/>
              <a:stretch>
                <a:fillRect/>
              </a:stretch>
            </p:blipFill>
          </mc:Choice>
          <mc:Fallback>
            <p:blipFill>
              <a:blip r:embed="rId19"/>
              <a:stretch>
                <a:fillRect/>
              </a:stretch>
            </p:blipFill>
          </mc:Fallback>
        </mc:AlternateContent>
        <p:spPr>
          <a:xfrm>
            <a:off x="685800" y="4267200"/>
            <a:ext cx="2058589" cy="641200"/>
          </a:xfrm>
          <a:prstGeom prst="rect">
            <a:avLst/>
          </a:prstGeom>
        </p:spPr>
      </p:pic>
      <p:sp>
        <p:nvSpPr>
          <p:cNvPr id="26" name="テキスト ボックス 25"/>
          <p:cNvSpPr txBox="1"/>
          <p:nvPr/>
        </p:nvSpPr>
        <p:spPr>
          <a:xfrm>
            <a:off x="6324600" y="457200"/>
            <a:ext cx="2819400" cy="646331"/>
          </a:xfrm>
          <a:prstGeom prst="rect">
            <a:avLst/>
          </a:prstGeom>
          <a:noFill/>
        </p:spPr>
        <p:txBody>
          <a:bodyPr wrap="square" rtlCol="0">
            <a:spAutoFit/>
          </a:bodyPr>
          <a:lstStyle/>
          <a:p>
            <a:r>
              <a:rPr kumimoji="1" lang="ja-JP" altLang="en-US" dirty="0" smtClean="0"/>
              <a:t>十分なインフレーション</a:t>
            </a:r>
            <a:endParaRPr kumimoji="1" lang="en-US" altLang="ja-JP" dirty="0" smtClean="0"/>
          </a:p>
          <a:p>
            <a:r>
              <a:rPr kumimoji="1" lang="ja-JP" altLang="en-US" dirty="0" smtClean="0"/>
              <a:t>を起こすには</a:t>
            </a:r>
            <a:endParaRPr kumimoji="1" lang="ja-JP" altLang="en-US" dirty="0"/>
          </a:p>
        </p:txBody>
      </p:sp>
      <p:pic>
        <p:nvPicPr>
          <p:cNvPr id="29" name="図 28" descr="latex-image-1.pdf"/>
          <p:cNvPicPr>
            <a:picLocks noChangeAspect="1"/>
          </p:cNvPicPr>
          <p:nvPr/>
        </p:nvPicPr>
        <mc:AlternateContent>
          <mc:Choice xmlns:ma="http://schemas.microsoft.com/office/mac/drawingml/2008/main" Requires="ma">
            <p:blipFill>
              <a:blip r:embed="rId20"/>
              <a:stretch>
                <a:fillRect/>
              </a:stretch>
            </p:blipFill>
          </mc:Choice>
          <mc:Fallback>
            <p:blipFill>
              <a:blip r:embed="rId21"/>
              <a:stretch>
                <a:fillRect/>
              </a:stretch>
            </p:blipFill>
          </mc:Fallback>
        </mc:AlternateContent>
        <p:spPr>
          <a:xfrm>
            <a:off x="8001000" y="1600200"/>
            <a:ext cx="670388" cy="209496"/>
          </a:xfrm>
          <a:prstGeom prst="rect">
            <a:avLst/>
          </a:prstGeom>
        </p:spPr>
      </p:pic>
      <p:pic>
        <p:nvPicPr>
          <p:cNvPr id="30" name="図 29" descr="latex-image-1.pdf"/>
          <p:cNvPicPr>
            <a:picLocks noChangeAspect="1"/>
          </p:cNvPicPr>
          <p:nvPr/>
        </p:nvPicPr>
        <mc:AlternateContent>
          <mc:Choice xmlns:ma="http://schemas.microsoft.com/office/mac/drawingml/2008/main" Requires="ma">
            <p:blipFill>
              <a:blip r:embed="rId20"/>
              <a:stretch>
                <a:fillRect/>
              </a:stretch>
            </p:blipFill>
          </mc:Choice>
          <mc:Fallback>
            <p:blipFill>
              <a:blip r:embed="rId21"/>
              <a:stretch>
                <a:fillRect/>
              </a:stretch>
            </p:blipFill>
          </mc:Fallback>
        </mc:AlternateContent>
        <p:spPr>
          <a:xfrm>
            <a:off x="2514600" y="2971800"/>
            <a:ext cx="670388" cy="209496"/>
          </a:xfrm>
          <a:prstGeom prst="rect">
            <a:avLst/>
          </a:prstGeom>
        </p:spPr>
      </p:pic>
      <p:pic>
        <p:nvPicPr>
          <p:cNvPr id="31" name="図 30" descr="latex-image-1.pdf"/>
          <p:cNvPicPr>
            <a:picLocks noChangeAspect="1"/>
          </p:cNvPicPr>
          <p:nvPr/>
        </p:nvPicPr>
        <mc:AlternateContent>
          <mc:Choice xmlns:ma="http://schemas.microsoft.com/office/mac/drawingml/2008/main" Requires="ma">
            <p:blipFill>
              <a:blip r:embed="rId20"/>
              <a:stretch>
                <a:fillRect/>
              </a:stretch>
            </p:blipFill>
          </mc:Choice>
          <mc:Fallback>
            <p:blipFill>
              <a:blip r:embed="rId21"/>
              <a:stretch>
                <a:fillRect/>
              </a:stretch>
            </p:blipFill>
          </mc:Fallback>
        </mc:AlternateContent>
        <p:spPr>
          <a:xfrm>
            <a:off x="2895600" y="4419600"/>
            <a:ext cx="670388" cy="209496"/>
          </a:xfrm>
          <a:prstGeom prst="rect">
            <a:avLst/>
          </a:prstGeom>
        </p:spPr>
      </p:pic>
      <p:sp>
        <p:nvSpPr>
          <p:cNvPr id="33" name="乗算記号 32"/>
          <p:cNvSpPr/>
          <p:nvPr/>
        </p:nvSpPr>
        <p:spPr>
          <a:xfrm>
            <a:off x="304800" y="990600"/>
            <a:ext cx="228600" cy="228600"/>
          </a:xfrm>
          <a:prstGeom prst="mathMultiply">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kumimoji="1" lang="ja-JP" altLang="en-US"/>
          </a:p>
        </p:txBody>
      </p:sp>
      <p:sp>
        <p:nvSpPr>
          <p:cNvPr id="34" name="乗算記号 33"/>
          <p:cNvSpPr/>
          <p:nvPr/>
        </p:nvSpPr>
        <p:spPr>
          <a:xfrm>
            <a:off x="3886200" y="990600"/>
            <a:ext cx="228600" cy="228600"/>
          </a:xfrm>
          <a:prstGeom prst="mathMultiply">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kumimoji="1" lang="ja-JP" altLang="en-US"/>
          </a:p>
        </p:txBody>
      </p:sp>
      <p:sp>
        <p:nvSpPr>
          <p:cNvPr id="37" name="テキスト ボックス 36"/>
          <p:cNvSpPr txBox="1"/>
          <p:nvPr/>
        </p:nvSpPr>
        <p:spPr>
          <a:xfrm>
            <a:off x="5943600" y="4953000"/>
            <a:ext cx="2971800" cy="646331"/>
          </a:xfrm>
          <a:prstGeom prst="rect">
            <a:avLst/>
          </a:prstGeom>
          <a:noFill/>
        </p:spPr>
        <p:txBody>
          <a:bodyPr wrap="square" rtlCol="0">
            <a:spAutoFit/>
          </a:bodyPr>
          <a:lstStyle/>
          <a:p>
            <a:pPr algn="ctr"/>
            <a:r>
              <a:rPr kumimoji="1" lang="ja-JP" altLang="en-US" dirty="0" smtClean="0"/>
              <a:t>運動エネルギー項で</a:t>
            </a:r>
            <a:endParaRPr kumimoji="1" lang="en-US" altLang="ja-JP" dirty="0" smtClean="0"/>
          </a:p>
          <a:p>
            <a:pPr algn="ctr"/>
            <a:r>
              <a:rPr kumimoji="1" lang="ja-JP" altLang="en-US" dirty="0" smtClean="0"/>
              <a:t>インフレーションを起こす</a:t>
            </a:r>
            <a:endParaRPr kumimoji="1" lang="ja-JP" altLang="en-US" dirty="0"/>
          </a:p>
        </p:txBody>
      </p:sp>
      <p:sp>
        <p:nvSpPr>
          <p:cNvPr id="39" name="右矢印 38"/>
          <p:cNvSpPr/>
          <p:nvPr/>
        </p:nvSpPr>
        <p:spPr>
          <a:xfrm>
            <a:off x="3352800" y="2895600"/>
            <a:ext cx="304800" cy="381000"/>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kumimoji="1" lang="ja-JP" altLang="en-US"/>
          </a:p>
        </p:txBody>
      </p:sp>
      <p:sp>
        <p:nvSpPr>
          <p:cNvPr id="40" name="右矢印 39"/>
          <p:cNvSpPr/>
          <p:nvPr/>
        </p:nvSpPr>
        <p:spPr>
          <a:xfrm>
            <a:off x="3733800" y="4343400"/>
            <a:ext cx="304800" cy="381000"/>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kumimoji="1" lang="ja-JP" altLang="en-US"/>
          </a:p>
        </p:txBody>
      </p:sp>
      <p:sp>
        <p:nvSpPr>
          <p:cNvPr id="41" name="右矢印 40"/>
          <p:cNvSpPr/>
          <p:nvPr/>
        </p:nvSpPr>
        <p:spPr>
          <a:xfrm>
            <a:off x="5562600" y="4343400"/>
            <a:ext cx="304800" cy="381000"/>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kumimoji="1" lang="ja-JP" altLang="en-US"/>
          </a:p>
        </p:txBody>
      </p:sp>
      <p:pic>
        <p:nvPicPr>
          <p:cNvPr id="42" name="図 41" descr="latex-image-1.pdf"/>
          <p:cNvPicPr>
            <a:picLocks noChangeAspect="1"/>
          </p:cNvPicPr>
          <p:nvPr/>
        </p:nvPicPr>
        <mc:AlternateContent>
          <mc:Choice xmlns:ma="http://schemas.microsoft.com/office/mac/drawingml/2008/main" Requires="ma">
            <p:blipFill>
              <a:blip r:embed="rId22"/>
              <a:stretch>
                <a:fillRect/>
              </a:stretch>
            </p:blipFill>
          </mc:Choice>
          <mc:Fallback>
            <p:blipFill>
              <a:blip r:embed="rId23"/>
              <a:stretch>
                <a:fillRect/>
              </a:stretch>
            </p:blipFill>
          </mc:Fallback>
        </mc:AlternateContent>
        <p:spPr>
          <a:xfrm>
            <a:off x="4191000" y="4387900"/>
            <a:ext cx="1153714" cy="336500"/>
          </a:xfrm>
          <a:prstGeom prst="rect">
            <a:avLst/>
          </a:prstGeom>
        </p:spPr>
      </p:pic>
      <p:cxnSp>
        <p:nvCxnSpPr>
          <p:cNvPr id="46" name="直線矢印コネクタ 45"/>
          <p:cNvCxnSpPr/>
          <p:nvPr/>
        </p:nvCxnSpPr>
        <p:spPr>
          <a:xfrm>
            <a:off x="609600" y="5486400"/>
            <a:ext cx="32766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8" name="直線矢印コネクタ 47"/>
          <p:cNvCxnSpPr/>
          <p:nvPr/>
        </p:nvCxnSpPr>
        <p:spPr>
          <a:xfrm rot="5400000" flipH="1" flipV="1">
            <a:off x="115094" y="5904706"/>
            <a:ext cx="16002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72" name="フリーフォーム 71"/>
          <p:cNvSpPr/>
          <p:nvPr/>
        </p:nvSpPr>
        <p:spPr>
          <a:xfrm>
            <a:off x="762000" y="5257800"/>
            <a:ext cx="2743200" cy="1219200"/>
          </a:xfrm>
          <a:custGeom>
            <a:avLst/>
            <a:gdLst>
              <a:gd name="connsiteX0" fmla="*/ 0 w 2138947"/>
              <a:gd name="connsiteY0" fmla="*/ 0 h 895684"/>
              <a:gd name="connsiteX1" fmla="*/ 1096210 w 2138947"/>
              <a:gd name="connsiteY1" fmla="*/ 895684 h 895684"/>
              <a:gd name="connsiteX2" fmla="*/ 2138947 w 2138947"/>
              <a:gd name="connsiteY2" fmla="*/ 0 h 895684"/>
            </a:gdLst>
            <a:ahLst/>
            <a:cxnLst>
              <a:cxn ang="0">
                <a:pos x="connsiteX0" y="connsiteY0"/>
              </a:cxn>
              <a:cxn ang="0">
                <a:pos x="connsiteX1" y="connsiteY1"/>
              </a:cxn>
              <a:cxn ang="0">
                <a:pos x="connsiteX2" y="connsiteY2"/>
              </a:cxn>
            </a:cxnLst>
            <a:rect l="l" t="t" r="r" b="b"/>
            <a:pathLst>
              <a:path w="2138947" h="895684">
                <a:moveTo>
                  <a:pt x="0" y="0"/>
                </a:moveTo>
                <a:cubicBezTo>
                  <a:pt x="369859" y="447842"/>
                  <a:pt x="739719" y="895684"/>
                  <a:pt x="1096210" y="895684"/>
                </a:cubicBezTo>
                <a:cubicBezTo>
                  <a:pt x="1452701" y="895684"/>
                  <a:pt x="2138947" y="0"/>
                  <a:pt x="2138947" y="0"/>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pic>
        <p:nvPicPr>
          <p:cNvPr id="74" name="図 73" descr="latex-image-1.pdf"/>
          <p:cNvPicPr>
            <a:picLocks noChangeAspect="1"/>
          </p:cNvPicPr>
          <p:nvPr/>
        </p:nvPicPr>
        <mc:AlternateContent>
          <mc:Choice xmlns:ma="http://schemas.microsoft.com/office/mac/drawingml/2008/main" Requires="ma">
            <p:blipFill>
              <a:blip r:embed="rId24"/>
              <a:stretch>
                <a:fillRect/>
              </a:stretch>
            </p:blipFill>
          </mc:Choice>
          <mc:Fallback>
            <p:blipFill>
              <a:blip r:embed="rId25"/>
              <a:stretch>
                <a:fillRect/>
              </a:stretch>
            </p:blipFill>
          </mc:Fallback>
        </mc:AlternateContent>
        <p:spPr>
          <a:xfrm>
            <a:off x="796600" y="4887913"/>
            <a:ext cx="194000" cy="232800"/>
          </a:xfrm>
          <a:prstGeom prst="rect">
            <a:avLst/>
          </a:prstGeom>
        </p:spPr>
      </p:pic>
      <p:pic>
        <p:nvPicPr>
          <p:cNvPr id="75" name="図 74" descr="latex-image-1.pdf"/>
          <p:cNvPicPr>
            <a:picLocks noChangeAspect="1"/>
          </p:cNvPicPr>
          <p:nvPr/>
        </p:nvPicPr>
        <mc:AlternateContent>
          <mc:Choice xmlns:ma="http://schemas.microsoft.com/office/mac/drawingml/2008/main" Requires="ma">
            <p:blipFill>
              <a:blip r:embed="rId26"/>
              <a:stretch>
                <a:fillRect/>
              </a:stretch>
            </p:blipFill>
          </mc:Choice>
          <mc:Fallback>
            <p:blipFill>
              <a:blip r:embed="rId27"/>
              <a:stretch>
                <a:fillRect/>
              </a:stretch>
            </p:blipFill>
          </mc:Fallback>
        </mc:AlternateContent>
        <p:spPr>
          <a:xfrm>
            <a:off x="3886201" y="5334001"/>
            <a:ext cx="251397" cy="209497"/>
          </a:xfrm>
          <a:prstGeom prst="rect">
            <a:avLst/>
          </a:prstGeom>
        </p:spPr>
      </p:pic>
      <p:sp>
        <p:nvSpPr>
          <p:cNvPr id="76" name="円/楕円 75"/>
          <p:cNvSpPr/>
          <p:nvPr/>
        </p:nvSpPr>
        <p:spPr>
          <a:xfrm>
            <a:off x="2057400" y="6400800"/>
            <a:ext cx="112200" cy="117719"/>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7" name="円/楕円 76"/>
          <p:cNvSpPr/>
          <p:nvPr/>
        </p:nvSpPr>
        <p:spPr>
          <a:xfrm>
            <a:off x="2667000" y="6096000"/>
            <a:ext cx="112200" cy="117719"/>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79" name="直線コネクタ 78"/>
          <p:cNvCxnSpPr>
            <a:stCxn id="76" idx="0"/>
          </p:cNvCxnSpPr>
          <p:nvPr/>
        </p:nvCxnSpPr>
        <p:spPr>
          <a:xfrm rot="5400000" flipH="1" flipV="1">
            <a:off x="1666350" y="5933550"/>
            <a:ext cx="914400" cy="20100"/>
          </a:xfrm>
          <a:prstGeom prst="line">
            <a:avLst/>
          </a:prstGeom>
          <a:ln w="3175" cmpd="sng">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86" name="直線コネクタ 85"/>
          <p:cNvCxnSpPr/>
          <p:nvPr/>
        </p:nvCxnSpPr>
        <p:spPr>
          <a:xfrm rot="5400000" flipH="1" flipV="1">
            <a:off x="2400300" y="5829300"/>
            <a:ext cx="685800" cy="1588"/>
          </a:xfrm>
          <a:prstGeom prst="line">
            <a:avLst/>
          </a:prstGeom>
          <a:ln w="3175" cmpd="sng">
            <a:solidFill>
              <a:schemeClr val="tx1"/>
            </a:solidFill>
            <a:prstDash val="dash"/>
          </a:ln>
        </p:spPr>
        <p:style>
          <a:lnRef idx="2">
            <a:schemeClr val="accent1"/>
          </a:lnRef>
          <a:fillRef idx="0">
            <a:schemeClr val="accent1"/>
          </a:fillRef>
          <a:effectRef idx="1">
            <a:schemeClr val="accent1"/>
          </a:effectRef>
          <a:fontRef idx="minor">
            <a:schemeClr val="tx1"/>
          </a:fontRef>
        </p:style>
      </p:cxnSp>
      <p:pic>
        <p:nvPicPr>
          <p:cNvPr id="88" name="図 87" descr="latex-image-1.pdf"/>
          <p:cNvPicPr>
            <a:picLocks noChangeAspect="1"/>
          </p:cNvPicPr>
          <p:nvPr/>
        </p:nvPicPr>
        <mc:AlternateContent>
          <mc:Choice xmlns:ma="http://schemas.microsoft.com/office/mac/drawingml/2008/main" Requires="ma">
            <p:blipFill>
              <a:blip r:embed="rId28"/>
              <a:stretch>
                <a:fillRect/>
              </a:stretch>
            </p:blipFill>
          </mc:Choice>
          <mc:Fallback>
            <p:blipFill>
              <a:blip r:embed="rId29"/>
              <a:stretch>
                <a:fillRect/>
              </a:stretch>
            </p:blipFill>
          </mc:Fallback>
        </mc:AlternateContent>
        <p:spPr>
          <a:xfrm>
            <a:off x="1837247" y="5181600"/>
            <a:ext cx="524953" cy="289899"/>
          </a:xfrm>
          <a:prstGeom prst="rect">
            <a:avLst/>
          </a:prstGeom>
        </p:spPr>
      </p:pic>
      <p:pic>
        <p:nvPicPr>
          <p:cNvPr id="89" name="図 88" descr="latex-image-1.pdf"/>
          <p:cNvPicPr>
            <a:picLocks noChangeAspect="1"/>
          </p:cNvPicPr>
          <p:nvPr/>
        </p:nvPicPr>
        <mc:AlternateContent>
          <mc:Choice xmlns:ma="http://schemas.microsoft.com/office/mac/drawingml/2008/main" Requires="ma">
            <p:blipFill>
              <a:blip r:embed="rId30"/>
              <a:stretch>
                <a:fillRect/>
              </a:stretch>
            </p:blipFill>
          </mc:Choice>
          <mc:Fallback>
            <p:blipFill>
              <a:blip r:embed="rId31"/>
              <a:stretch>
                <a:fillRect/>
              </a:stretch>
            </p:blipFill>
          </mc:Fallback>
        </mc:AlternateContent>
        <p:spPr>
          <a:xfrm>
            <a:off x="2590800" y="5196501"/>
            <a:ext cx="540623" cy="289899"/>
          </a:xfrm>
          <a:prstGeom prst="rect">
            <a:avLst/>
          </a:prstGeom>
        </p:spPr>
      </p:pic>
      <p:pic>
        <p:nvPicPr>
          <p:cNvPr id="90" name="図 89" descr="latex-image-1.pdf"/>
          <p:cNvPicPr>
            <a:picLocks noChangeAspect="1"/>
          </p:cNvPicPr>
          <p:nvPr/>
        </p:nvPicPr>
        <mc:AlternateContent>
          <mc:Choice xmlns:ma="http://schemas.microsoft.com/office/mac/drawingml/2008/main" Requires="ma">
            <p:blipFill>
              <a:blip r:embed="rId32"/>
              <a:stretch>
                <a:fillRect/>
              </a:stretch>
            </p:blipFill>
          </mc:Choice>
          <mc:Fallback>
            <p:blipFill>
              <a:blip r:embed="rId33"/>
              <a:stretch>
                <a:fillRect/>
              </a:stretch>
            </p:blipFill>
          </mc:Fallback>
        </mc:AlternateContent>
        <p:spPr>
          <a:xfrm>
            <a:off x="3352800" y="5867400"/>
            <a:ext cx="1365252" cy="325899"/>
          </a:xfrm>
          <a:prstGeom prst="rect">
            <a:avLst/>
          </a:prstGeom>
        </p:spPr>
      </p:pic>
      <p:pic>
        <p:nvPicPr>
          <p:cNvPr id="91" name="図 90" descr="latex-image-1.pdf"/>
          <p:cNvPicPr>
            <a:picLocks noChangeAspect="1"/>
          </p:cNvPicPr>
          <p:nvPr/>
        </p:nvPicPr>
        <mc:AlternateContent>
          <mc:Choice xmlns:ma="http://schemas.microsoft.com/office/mac/drawingml/2008/main" Requires="ma">
            <p:blipFill>
              <a:blip r:embed="rId34"/>
              <a:stretch>
                <a:fillRect/>
              </a:stretch>
            </p:blipFill>
          </mc:Choice>
          <mc:Fallback>
            <p:blipFill>
              <a:blip r:embed="rId35"/>
              <a:stretch>
                <a:fillRect/>
              </a:stretch>
            </p:blipFill>
          </mc:Fallback>
        </mc:AlternateContent>
        <p:spPr>
          <a:xfrm>
            <a:off x="2590800" y="6477000"/>
            <a:ext cx="1008437" cy="222198"/>
          </a:xfrm>
          <a:prstGeom prst="rect">
            <a:avLst/>
          </a:prstGeom>
        </p:spPr>
      </p:pic>
      <p:pic>
        <p:nvPicPr>
          <p:cNvPr id="94" name="図 93" descr="latex-image-1.pdf"/>
          <p:cNvPicPr>
            <a:picLocks noChangeAspect="1"/>
          </p:cNvPicPr>
          <p:nvPr/>
        </p:nvPicPr>
        <mc:AlternateContent>
          <mc:Choice xmlns:ma="http://schemas.microsoft.com/office/mac/drawingml/2008/main" Requires="ma">
            <p:blipFill>
              <a:blip r:embed="rId36"/>
              <a:stretch>
                <a:fillRect/>
              </a:stretch>
            </p:blipFill>
          </mc:Choice>
          <mc:Fallback>
            <p:blipFill>
              <a:blip r:embed="rId37"/>
              <a:stretch>
                <a:fillRect/>
              </a:stretch>
            </p:blipFill>
          </mc:Fallback>
        </mc:AlternateContent>
        <p:spPr>
          <a:xfrm>
            <a:off x="6019799" y="4419600"/>
            <a:ext cx="1678286" cy="258198"/>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 name="角丸四角形吹き出し 55"/>
          <p:cNvSpPr/>
          <p:nvPr/>
        </p:nvSpPr>
        <p:spPr>
          <a:xfrm>
            <a:off x="381000" y="5410200"/>
            <a:ext cx="1676400" cy="685800"/>
          </a:xfrm>
          <a:prstGeom prst="wedgeRoundRectCallout">
            <a:avLst>
              <a:gd name="adj1" fmla="val 62066"/>
              <a:gd name="adj2" fmla="val 687"/>
              <a:gd name="adj3" fmla="val 16667"/>
            </a:avLst>
          </a:prstGeom>
          <a:ln>
            <a:solidFill>
              <a:schemeClr val="accent5">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7" name="正方形/長方形 16"/>
          <p:cNvSpPr/>
          <p:nvPr/>
        </p:nvSpPr>
        <p:spPr>
          <a:xfrm>
            <a:off x="533400" y="2061600"/>
            <a:ext cx="2819400" cy="838200"/>
          </a:xfrm>
          <a:prstGeom prst="rect">
            <a:avLst/>
          </a:prstGeom>
          <a:solidFill>
            <a:schemeClr val="accent6">
              <a:lumMod val="20000"/>
              <a:lumOff val="8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 name="角丸四角形吹き出し 12"/>
          <p:cNvSpPr/>
          <p:nvPr/>
        </p:nvSpPr>
        <p:spPr>
          <a:xfrm>
            <a:off x="3810000" y="1981200"/>
            <a:ext cx="2133600" cy="994800"/>
          </a:xfrm>
          <a:prstGeom prst="wedgeRoundRectCallout">
            <a:avLst>
              <a:gd name="adj1" fmla="val 62066"/>
              <a:gd name="adj2" fmla="val 687"/>
              <a:gd name="adj3" fmla="val 16667"/>
            </a:avLst>
          </a:prstGeom>
          <a:ln>
            <a:solidFill>
              <a:schemeClr val="accent5">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 name="テキスト ボックス 1"/>
          <p:cNvSpPr txBox="1"/>
          <p:nvPr/>
        </p:nvSpPr>
        <p:spPr>
          <a:xfrm>
            <a:off x="609600" y="152400"/>
            <a:ext cx="2362200" cy="461665"/>
          </a:xfrm>
          <a:prstGeom prst="rect">
            <a:avLst/>
          </a:prstGeom>
          <a:solidFill>
            <a:schemeClr val="accent3"/>
          </a:solidFill>
        </p:spPr>
        <p:style>
          <a:lnRef idx="1">
            <a:schemeClr val="accent3"/>
          </a:lnRef>
          <a:fillRef idx="3">
            <a:schemeClr val="accent3"/>
          </a:fillRef>
          <a:effectRef idx="2">
            <a:schemeClr val="accent3"/>
          </a:effectRef>
          <a:fontRef idx="minor">
            <a:schemeClr val="lt1"/>
          </a:fontRef>
        </p:style>
        <p:txBody>
          <a:bodyPr wrap="square" rtlCol="0">
            <a:spAutoFit/>
          </a:bodyPr>
          <a:lstStyle/>
          <a:p>
            <a:r>
              <a:rPr kumimoji="1" lang="ja-JP" altLang="en-US" sz="2400" dirty="0" smtClean="0"/>
              <a:t>バイスペクトル</a:t>
            </a:r>
            <a:endParaRPr kumimoji="1" lang="ja-JP" altLang="en-US" sz="2400" dirty="0"/>
          </a:p>
        </p:txBody>
      </p:sp>
      <p:sp>
        <p:nvSpPr>
          <p:cNvPr id="3" name="星 4 2"/>
          <p:cNvSpPr/>
          <p:nvPr/>
        </p:nvSpPr>
        <p:spPr>
          <a:xfrm>
            <a:off x="152400" y="228600"/>
            <a:ext cx="304800" cy="304800"/>
          </a:xfrm>
          <a:prstGeom prst="star4">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a:p>
        </p:txBody>
      </p:sp>
      <p:pic>
        <p:nvPicPr>
          <p:cNvPr id="4" name="図 3" descr="latex-image-1.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220231" y="1143000"/>
            <a:ext cx="8695169" cy="697425"/>
          </a:xfrm>
          <a:prstGeom prst="rect">
            <a:avLst/>
          </a:prstGeom>
        </p:spPr>
      </p:pic>
      <p:sp>
        <p:nvSpPr>
          <p:cNvPr id="5" name="テキスト ボックス 4"/>
          <p:cNvSpPr txBox="1"/>
          <p:nvPr/>
        </p:nvSpPr>
        <p:spPr>
          <a:xfrm>
            <a:off x="6172200" y="1905000"/>
            <a:ext cx="2743200" cy="369332"/>
          </a:xfrm>
          <a:prstGeom prst="rect">
            <a:avLst/>
          </a:prstGeom>
          <a:solidFill>
            <a:schemeClr val="accent2">
              <a:lumMod val="10000"/>
              <a:lumOff val="90000"/>
            </a:schemeClr>
          </a:solidFill>
        </p:spPr>
        <p:txBody>
          <a:bodyPr wrap="square" rtlCol="0">
            <a:spAutoFit/>
          </a:bodyPr>
          <a:lstStyle/>
          <a:p>
            <a:r>
              <a:rPr kumimoji="1" lang="ja-JP" altLang="en-US" dirty="0" smtClean="0"/>
              <a:t>相互作用ハミルトニアン</a:t>
            </a:r>
            <a:endParaRPr kumimoji="1" lang="ja-JP" altLang="en-US" dirty="0"/>
          </a:p>
        </p:txBody>
      </p:sp>
      <p:sp>
        <p:nvSpPr>
          <p:cNvPr id="6" name="テキスト ボックス 5"/>
          <p:cNvSpPr txBox="1"/>
          <p:nvPr/>
        </p:nvSpPr>
        <p:spPr>
          <a:xfrm>
            <a:off x="381000" y="762000"/>
            <a:ext cx="2286000" cy="369332"/>
          </a:xfrm>
          <a:prstGeom prst="rect">
            <a:avLst/>
          </a:prstGeom>
          <a:noFill/>
        </p:spPr>
        <p:txBody>
          <a:bodyPr wrap="square" rtlCol="0">
            <a:spAutoFit/>
          </a:bodyPr>
          <a:lstStyle/>
          <a:p>
            <a:r>
              <a:rPr kumimoji="1" lang="ja-JP" altLang="en-US" dirty="0" smtClean="0"/>
              <a:t>ハイゼンベルグ描像</a:t>
            </a:r>
            <a:endParaRPr kumimoji="1" lang="ja-JP" altLang="en-US" dirty="0"/>
          </a:p>
        </p:txBody>
      </p:sp>
      <p:sp>
        <p:nvSpPr>
          <p:cNvPr id="7" name="テキスト ボックス 6"/>
          <p:cNvSpPr txBox="1"/>
          <p:nvPr/>
        </p:nvSpPr>
        <p:spPr>
          <a:xfrm>
            <a:off x="3733800" y="762000"/>
            <a:ext cx="1676400" cy="369332"/>
          </a:xfrm>
          <a:prstGeom prst="rect">
            <a:avLst/>
          </a:prstGeom>
          <a:noFill/>
        </p:spPr>
        <p:txBody>
          <a:bodyPr wrap="square" rtlCol="0">
            <a:spAutoFit/>
          </a:bodyPr>
          <a:lstStyle/>
          <a:p>
            <a:r>
              <a:rPr kumimoji="1" lang="ja-JP" altLang="en-US" dirty="0" smtClean="0"/>
              <a:t>相互作用描像</a:t>
            </a:r>
            <a:endParaRPr kumimoji="1" lang="ja-JP" altLang="en-US" dirty="0"/>
          </a:p>
        </p:txBody>
      </p:sp>
      <p:cxnSp>
        <p:nvCxnSpPr>
          <p:cNvPr id="9" name="直線矢印コネクタ 8"/>
          <p:cNvCxnSpPr/>
          <p:nvPr/>
        </p:nvCxnSpPr>
        <p:spPr>
          <a:xfrm rot="5400000" flipH="1" flipV="1">
            <a:off x="7886700" y="1790700"/>
            <a:ext cx="2286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1" name="図 10" descr="latex-image-1.pdf"/>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6553200" y="2362200"/>
            <a:ext cx="1650010" cy="321700"/>
          </a:xfrm>
          <a:prstGeom prst="rect">
            <a:avLst/>
          </a:prstGeom>
        </p:spPr>
      </p:pic>
      <p:sp>
        <p:nvSpPr>
          <p:cNvPr id="12" name="テキスト ボックス 11"/>
          <p:cNvSpPr txBox="1"/>
          <p:nvPr/>
        </p:nvSpPr>
        <p:spPr>
          <a:xfrm>
            <a:off x="3886200" y="1985400"/>
            <a:ext cx="2057400" cy="923330"/>
          </a:xfrm>
          <a:prstGeom prst="rect">
            <a:avLst/>
          </a:prstGeom>
          <a:noFill/>
        </p:spPr>
        <p:txBody>
          <a:bodyPr wrap="square" rtlCol="0">
            <a:spAutoFit/>
          </a:bodyPr>
          <a:lstStyle/>
          <a:p>
            <a:r>
              <a:rPr kumimoji="1" lang="ja-JP" altLang="en-US" dirty="0" smtClean="0"/>
              <a:t>摂動３次オーダー</a:t>
            </a:r>
            <a:endParaRPr kumimoji="1" lang="en-US" altLang="ja-JP" dirty="0" smtClean="0"/>
          </a:p>
          <a:p>
            <a:r>
              <a:rPr kumimoji="1" lang="ja-JP" altLang="en-US" dirty="0" smtClean="0"/>
              <a:t>のラグランジアン</a:t>
            </a:r>
            <a:endParaRPr kumimoji="1" lang="en-US" altLang="ja-JP" dirty="0" smtClean="0"/>
          </a:p>
          <a:p>
            <a:r>
              <a:rPr kumimoji="1" lang="ja-JP" altLang="en-US" dirty="0" smtClean="0"/>
              <a:t>と関係する．</a:t>
            </a:r>
            <a:endParaRPr kumimoji="1" lang="en-US" altLang="ja-JP" dirty="0" smtClean="0"/>
          </a:p>
        </p:txBody>
      </p:sp>
      <p:sp>
        <p:nvSpPr>
          <p:cNvPr id="14" name="テキスト ボックス 13"/>
          <p:cNvSpPr txBox="1"/>
          <p:nvPr/>
        </p:nvSpPr>
        <p:spPr>
          <a:xfrm>
            <a:off x="533400" y="2137800"/>
            <a:ext cx="2743200" cy="646331"/>
          </a:xfrm>
          <a:prstGeom prst="rect">
            <a:avLst/>
          </a:prstGeom>
          <a:noFill/>
        </p:spPr>
        <p:txBody>
          <a:bodyPr wrap="square" rtlCol="0">
            <a:spAutoFit/>
          </a:bodyPr>
          <a:lstStyle/>
          <a:p>
            <a:r>
              <a:rPr kumimoji="1" lang="ja-JP" altLang="en-US" dirty="0" smtClean="0"/>
              <a:t>作用を</a:t>
            </a:r>
            <a:r>
              <a:rPr kumimoji="1" lang="ja-JP" altLang="ja-JP" dirty="0" smtClean="0"/>
              <a:t>３</a:t>
            </a:r>
            <a:r>
              <a:rPr kumimoji="1" lang="ja-JP" altLang="en-US" dirty="0" smtClean="0"/>
              <a:t>次まで展開して</a:t>
            </a:r>
            <a:endParaRPr kumimoji="1" lang="en-US" altLang="ja-JP" dirty="0" smtClean="0"/>
          </a:p>
          <a:p>
            <a:r>
              <a:rPr kumimoji="1" lang="ja-JP" altLang="en-US" dirty="0" smtClean="0"/>
              <a:t>　　を得る</a:t>
            </a:r>
            <a:endParaRPr kumimoji="1" lang="en-US" altLang="ja-JP" dirty="0" smtClean="0"/>
          </a:p>
        </p:txBody>
      </p:sp>
      <p:pic>
        <p:nvPicPr>
          <p:cNvPr id="16" name="図 15" descr="latex-image-1.pdf"/>
          <p:cNvPicPr>
            <a:picLocks noChangeAspect="1"/>
          </p:cNvPicPr>
          <p:nvPr/>
        </p:nvPicPr>
        <mc:AlternateContent>
          <mc:Choice xmlns:ma="http://schemas.microsoft.com/office/mac/drawingml/2008/main" Requires="ma">
            <p:blipFill>
              <a:blip r:embed="rId7"/>
              <a:stretch>
                <a:fillRect/>
              </a:stretch>
            </p:blipFill>
          </mc:Choice>
          <mc:Fallback>
            <p:blipFill>
              <a:blip r:embed="rId8"/>
              <a:stretch>
                <a:fillRect/>
              </a:stretch>
            </p:blipFill>
          </mc:Fallback>
        </mc:AlternateContent>
        <p:spPr>
          <a:xfrm>
            <a:off x="685800" y="2518800"/>
            <a:ext cx="340996" cy="285700"/>
          </a:xfrm>
          <a:prstGeom prst="rect">
            <a:avLst/>
          </a:prstGeom>
        </p:spPr>
      </p:pic>
      <p:cxnSp>
        <p:nvCxnSpPr>
          <p:cNvPr id="19" name="直線矢印コネクタ 18"/>
          <p:cNvCxnSpPr>
            <a:stCxn id="17" idx="3"/>
          </p:cNvCxnSpPr>
          <p:nvPr/>
        </p:nvCxnSpPr>
        <p:spPr>
          <a:xfrm flipV="1">
            <a:off x="3352800" y="2478600"/>
            <a:ext cx="457200" cy="2100"/>
          </a:xfrm>
          <a:prstGeom prst="straightConnector1">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sp>
        <p:nvSpPr>
          <p:cNvPr id="27" name="テキスト ボックス 26"/>
          <p:cNvSpPr txBox="1"/>
          <p:nvPr/>
        </p:nvSpPr>
        <p:spPr>
          <a:xfrm>
            <a:off x="2971800" y="228600"/>
            <a:ext cx="4800600" cy="369332"/>
          </a:xfrm>
          <a:prstGeom prst="rect">
            <a:avLst/>
          </a:prstGeom>
          <a:noFill/>
        </p:spPr>
        <p:txBody>
          <a:bodyPr wrap="square" rtlCol="0">
            <a:spAutoFit/>
          </a:bodyPr>
          <a:lstStyle/>
          <a:p>
            <a:r>
              <a:rPr kumimoji="1" lang="ja-JP" altLang="en-US" dirty="0" smtClean="0"/>
              <a:t>・・・３点相関関数をフーリエ変換したもの</a:t>
            </a:r>
            <a:endParaRPr kumimoji="1" lang="ja-JP" altLang="en-US" dirty="0"/>
          </a:p>
        </p:txBody>
      </p:sp>
      <p:pic>
        <p:nvPicPr>
          <p:cNvPr id="30" name="図 29" descr="latex-image-1.pdf"/>
          <p:cNvPicPr>
            <a:picLocks noChangeAspect="1"/>
          </p:cNvPicPr>
          <p:nvPr/>
        </p:nvPicPr>
        <mc:AlternateContent>
          <mc:Choice xmlns:ma="http://schemas.microsoft.com/office/mac/drawingml/2008/main" Requires="ma">
            <p:blipFill>
              <a:blip r:embed="rId9"/>
              <a:stretch>
                <a:fillRect/>
              </a:stretch>
            </p:blipFill>
          </mc:Choice>
          <mc:Fallback>
            <p:blipFill>
              <a:blip r:embed="rId10"/>
              <a:stretch>
                <a:fillRect/>
              </a:stretch>
            </p:blipFill>
          </mc:Fallback>
        </mc:AlternateContent>
        <p:spPr>
          <a:xfrm>
            <a:off x="228600" y="4267200"/>
            <a:ext cx="8633261" cy="608525"/>
          </a:xfrm>
          <a:prstGeom prst="rect">
            <a:avLst/>
          </a:prstGeom>
        </p:spPr>
      </p:pic>
      <p:sp>
        <p:nvSpPr>
          <p:cNvPr id="31" name="テキスト ボックス 30"/>
          <p:cNvSpPr txBox="1"/>
          <p:nvPr/>
        </p:nvSpPr>
        <p:spPr>
          <a:xfrm>
            <a:off x="1905000" y="3810000"/>
            <a:ext cx="4267200" cy="369332"/>
          </a:xfrm>
          <a:prstGeom prst="rect">
            <a:avLst/>
          </a:prstGeom>
          <a:noFill/>
        </p:spPr>
        <p:txBody>
          <a:bodyPr wrap="square" rtlCol="0">
            <a:spAutoFit/>
          </a:bodyPr>
          <a:lstStyle/>
          <a:p>
            <a:r>
              <a:rPr kumimoji="1" lang="ja-JP" altLang="en-US" dirty="0" smtClean="0"/>
              <a:t>３つの波数ベクトルの長さの関数</a:t>
            </a:r>
            <a:endParaRPr kumimoji="1" lang="ja-JP" altLang="en-US" dirty="0"/>
          </a:p>
        </p:txBody>
      </p:sp>
      <p:pic>
        <p:nvPicPr>
          <p:cNvPr id="32" name="図 31" descr="latex-image-1.pdf"/>
          <p:cNvPicPr>
            <a:picLocks noChangeAspect="1"/>
          </p:cNvPicPr>
          <p:nvPr/>
        </p:nvPicPr>
        <mc:AlternateContent>
          <mc:Choice xmlns:ma="http://schemas.microsoft.com/office/mac/drawingml/2008/main" Requires="ma">
            <p:blipFill>
              <a:blip r:embed="rId11"/>
              <a:stretch>
                <a:fillRect/>
              </a:stretch>
            </p:blipFill>
          </mc:Choice>
          <mc:Fallback>
            <p:blipFill>
              <a:blip r:embed="rId12"/>
              <a:stretch>
                <a:fillRect/>
              </a:stretch>
            </p:blipFill>
          </mc:Fallback>
        </mc:AlternateContent>
        <p:spPr>
          <a:xfrm>
            <a:off x="609600" y="3200400"/>
            <a:ext cx="7561100" cy="343925"/>
          </a:xfrm>
          <a:prstGeom prst="rect">
            <a:avLst/>
          </a:prstGeom>
        </p:spPr>
      </p:pic>
      <p:cxnSp>
        <p:nvCxnSpPr>
          <p:cNvPr id="33" name="カギ線コネクタ 32"/>
          <p:cNvCxnSpPr/>
          <p:nvPr/>
        </p:nvCxnSpPr>
        <p:spPr>
          <a:xfrm rot="16200000" flipV="1">
            <a:off x="1500180" y="3605220"/>
            <a:ext cx="403990" cy="356350"/>
          </a:xfrm>
          <a:prstGeom prst="bentConnector3">
            <a:avLst>
              <a:gd name="adj1" fmla="val -4678"/>
            </a:avLst>
          </a:prstGeom>
          <a:ln>
            <a:tailEnd type="arrow"/>
          </a:ln>
        </p:spPr>
        <p:style>
          <a:lnRef idx="3">
            <a:schemeClr val="accent5"/>
          </a:lnRef>
          <a:fillRef idx="0">
            <a:schemeClr val="accent5"/>
          </a:fillRef>
          <a:effectRef idx="2">
            <a:schemeClr val="accent5"/>
          </a:effectRef>
          <a:fontRef idx="minor">
            <a:schemeClr val="tx1"/>
          </a:fontRef>
        </p:style>
      </p:cxnSp>
      <p:sp>
        <p:nvSpPr>
          <p:cNvPr id="34" name="ドーナツ 33"/>
          <p:cNvSpPr/>
          <p:nvPr/>
        </p:nvSpPr>
        <p:spPr>
          <a:xfrm>
            <a:off x="1828800" y="4300092"/>
            <a:ext cx="762000" cy="500508"/>
          </a:xfrm>
          <a:prstGeom prst="donut">
            <a:avLst>
              <a:gd name="adj" fmla="val 1236"/>
            </a:avLst>
          </a:prstGeom>
          <a:solidFill>
            <a:srgbClr val="FF0000"/>
          </a:solid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solidFill>
                <a:schemeClr val="tx1"/>
              </a:solidFill>
            </a:endParaRPr>
          </a:p>
        </p:txBody>
      </p:sp>
      <p:sp>
        <p:nvSpPr>
          <p:cNvPr id="35" name="角丸四角形 34"/>
          <p:cNvSpPr/>
          <p:nvPr/>
        </p:nvSpPr>
        <p:spPr>
          <a:xfrm>
            <a:off x="6400800" y="3124200"/>
            <a:ext cx="1828800" cy="493200"/>
          </a:xfrm>
          <a:prstGeom prst="roundRect">
            <a:avLst/>
          </a:prstGeom>
          <a:noFill/>
          <a:ln w="31750">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36" name="直線矢印コネクタ 35"/>
          <p:cNvCxnSpPr/>
          <p:nvPr/>
        </p:nvCxnSpPr>
        <p:spPr>
          <a:xfrm rot="5400000" flipH="1" flipV="1">
            <a:off x="6706396" y="3885408"/>
            <a:ext cx="609597" cy="1589"/>
          </a:xfrm>
          <a:prstGeom prst="straightConnector1">
            <a:avLst/>
          </a:prstGeom>
          <a:ln>
            <a:solidFill>
              <a:srgbClr val="008000"/>
            </a:solidFill>
            <a:tailEnd type="arrow"/>
          </a:ln>
        </p:spPr>
        <p:style>
          <a:lnRef idx="3">
            <a:schemeClr val="accent5"/>
          </a:lnRef>
          <a:fillRef idx="0">
            <a:schemeClr val="accent5"/>
          </a:fillRef>
          <a:effectRef idx="2">
            <a:schemeClr val="accent5"/>
          </a:effectRef>
          <a:fontRef idx="minor">
            <a:schemeClr val="tx1"/>
          </a:fontRef>
        </p:style>
      </p:cxnSp>
      <p:sp>
        <p:nvSpPr>
          <p:cNvPr id="45" name="二等辺三角形 44"/>
          <p:cNvSpPr>
            <a:spLocks noChangeAspect="1"/>
          </p:cNvSpPr>
          <p:nvPr/>
        </p:nvSpPr>
        <p:spPr>
          <a:xfrm>
            <a:off x="2895600" y="5105400"/>
            <a:ext cx="1058499" cy="1055996"/>
          </a:xfrm>
          <a:prstGeom prst="triangle">
            <a:avLst/>
          </a:prstGeom>
          <a:noFill/>
          <a:ln w="38100">
            <a:solidFill>
              <a:schemeClr val="tx2">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6" name="二等辺三角形 45"/>
          <p:cNvSpPr>
            <a:spLocks noChangeAspect="1"/>
          </p:cNvSpPr>
          <p:nvPr/>
        </p:nvSpPr>
        <p:spPr>
          <a:xfrm>
            <a:off x="5486400" y="5105400"/>
            <a:ext cx="409734" cy="1068600"/>
          </a:xfrm>
          <a:prstGeom prst="triangle">
            <a:avLst/>
          </a:prstGeom>
          <a:noFill/>
          <a:ln w="38100">
            <a:solidFill>
              <a:schemeClr val="tx2">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7" name="テキスト ボックス 46"/>
          <p:cNvSpPr txBox="1"/>
          <p:nvPr/>
        </p:nvSpPr>
        <p:spPr>
          <a:xfrm>
            <a:off x="2743200" y="6400800"/>
            <a:ext cx="1447800" cy="369332"/>
          </a:xfrm>
          <a:prstGeom prst="rect">
            <a:avLst/>
          </a:prstGeom>
          <a:noFill/>
        </p:spPr>
        <p:txBody>
          <a:bodyPr wrap="square" rtlCol="0">
            <a:spAutoFit/>
          </a:bodyPr>
          <a:lstStyle/>
          <a:p>
            <a:r>
              <a:rPr kumimoji="1" lang="en-US" altLang="ja-JP" dirty="0" smtClean="0"/>
              <a:t>Equilateral</a:t>
            </a:r>
            <a:endParaRPr kumimoji="1" lang="ja-JP" altLang="en-US" dirty="0"/>
          </a:p>
        </p:txBody>
      </p:sp>
      <p:sp>
        <p:nvSpPr>
          <p:cNvPr id="48" name="テキスト ボックス 47"/>
          <p:cNvSpPr txBox="1"/>
          <p:nvPr/>
        </p:nvSpPr>
        <p:spPr>
          <a:xfrm>
            <a:off x="4800600" y="6400800"/>
            <a:ext cx="1981200" cy="369332"/>
          </a:xfrm>
          <a:prstGeom prst="rect">
            <a:avLst/>
          </a:prstGeom>
          <a:noFill/>
        </p:spPr>
        <p:txBody>
          <a:bodyPr wrap="square" rtlCol="0">
            <a:spAutoFit/>
          </a:bodyPr>
          <a:lstStyle/>
          <a:p>
            <a:r>
              <a:rPr kumimoji="1" lang="en-US" altLang="ja-JP" dirty="0" smtClean="0"/>
              <a:t>Local/Squeezed</a:t>
            </a:r>
            <a:endParaRPr kumimoji="1" lang="ja-JP" altLang="en-US" dirty="0"/>
          </a:p>
        </p:txBody>
      </p:sp>
      <p:pic>
        <p:nvPicPr>
          <p:cNvPr id="49" name="図 48" descr="latex-image-1.pdf"/>
          <p:cNvPicPr>
            <a:picLocks noChangeAspect="1"/>
          </p:cNvPicPr>
          <p:nvPr/>
        </p:nvPicPr>
        <mc:AlternateContent>
          <mc:Choice xmlns:ma="http://schemas.microsoft.com/office/mac/drawingml/2008/main" Requires="ma">
            <p:blipFill>
              <a:blip r:embed="rId13"/>
              <a:stretch>
                <a:fillRect/>
              </a:stretch>
            </p:blipFill>
          </mc:Choice>
          <mc:Fallback>
            <p:blipFill>
              <a:blip r:embed="rId14"/>
              <a:stretch>
                <a:fillRect/>
              </a:stretch>
            </p:blipFill>
          </mc:Fallback>
        </mc:AlternateContent>
        <p:spPr>
          <a:xfrm>
            <a:off x="2743200" y="5410200"/>
            <a:ext cx="237798" cy="262398"/>
          </a:xfrm>
          <a:prstGeom prst="rect">
            <a:avLst/>
          </a:prstGeom>
        </p:spPr>
      </p:pic>
      <p:pic>
        <p:nvPicPr>
          <p:cNvPr id="50" name="図 49" descr="latex-image-1.pdf"/>
          <p:cNvPicPr>
            <a:picLocks noChangeAspect="1"/>
          </p:cNvPicPr>
          <p:nvPr/>
        </p:nvPicPr>
        <mc:AlternateContent>
          <mc:Choice xmlns:ma="http://schemas.microsoft.com/office/mac/drawingml/2008/main" Requires="ma">
            <p:blipFill>
              <a:blip r:embed="rId15"/>
              <a:stretch>
                <a:fillRect/>
              </a:stretch>
            </p:blipFill>
          </mc:Choice>
          <mc:Fallback>
            <p:blipFill>
              <a:blip r:embed="rId16"/>
              <a:stretch>
                <a:fillRect/>
              </a:stretch>
            </p:blipFill>
          </mc:Fallback>
        </mc:AlternateContent>
        <p:spPr>
          <a:xfrm>
            <a:off x="3810000" y="5410200"/>
            <a:ext cx="245998" cy="262398"/>
          </a:xfrm>
          <a:prstGeom prst="rect">
            <a:avLst/>
          </a:prstGeom>
        </p:spPr>
      </p:pic>
      <p:pic>
        <p:nvPicPr>
          <p:cNvPr id="51" name="図 50" descr="latex-image-1.pdf"/>
          <p:cNvPicPr>
            <a:picLocks noChangeAspect="1"/>
          </p:cNvPicPr>
          <p:nvPr/>
        </p:nvPicPr>
        <mc:AlternateContent>
          <mc:Choice xmlns:ma="http://schemas.microsoft.com/office/mac/drawingml/2008/main" Requires="ma">
            <p:blipFill>
              <a:blip r:embed="rId17"/>
              <a:stretch>
                <a:fillRect/>
              </a:stretch>
            </p:blipFill>
          </mc:Choice>
          <mc:Fallback>
            <p:blipFill>
              <a:blip r:embed="rId18"/>
              <a:stretch>
                <a:fillRect/>
              </a:stretch>
            </p:blipFill>
          </mc:Fallback>
        </mc:AlternateContent>
        <p:spPr>
          <a:xfrm>
            <a:off x="3352800" y="6214602"/>
            <a:ext cx="245998" cy="262398"/>
          </a:xfrm>
          <a:prstGeom prst="rect">
            <a:avLst/>
          </a:prstGeom>
        </p:spPr>
      </p:pic>
      <p:pic>
        <p:nvPicPr>
          <p:cNvPr id="52" name="図 51" descr="latex-image-1.pdf"/>
          <p:cNvPicPr>
            <a:picLocks noChangeAspect="1"/>
          </p:cNvPicPr>
          <p:nvPr/>
        </p:nvPicPr>
        <mc:AlternateContent>
          <mc:Choice xmlns:ma="http://schemas.microsoft.com/office/mac/drawingml/2008/main" Requires="ma">
            <p:blipFill>
              <a:blip r:embed="rId17"/>
              <a:stretch>
                <a:fillRect/>
              </a:stretch>
            </p:blipFill>
          </mc:Choice>
          <mc:Fallback>
            <p:blipFill>
              <a:blip r:embed="rId18"/>
              <a:stretch>
                <a:fillRect/>
              </a:stretch>
            </p:blipFill>
          </mc:Fallback>
        </mc:AlternateContent>
        <p:spPr>
          <a:xfrm>
            <a:off x="5562600" y="6214602"/>
            <a:ext cx="245998" cy="262398"/>
          </a:xfrm>
          <a:prstGeom prst="rect">
            <a:avLst/>
          </a:prstGeom>
        </p:spPr>
      </p:pic>
      <p:pic>
        <p:nvPicPr>
          <p:cNvPr id="53" name="図 52" descr="latex-image-1.pdf"/>
          <p:cNvPicPr>
            <a:picLocks noChangeAspect="1"/>
          </p:cNvPicPr>
          <p:nvPr/>
        </p:nvPicPr>
        <mc:AlternateContent>
          <mc:Choice xmlns:ma="http://schemas.microsoft.com/office/mac/drawingml/2008/main" Requires="ma">
            <p:blipFill>
              <a:blip r:embed="rId13"/>
              <a:stretch>
                <a:fillRect/>
              </a:stretch>
            </p:blipFill>
          </mc:Choice>
          <mc:Fallback>
            <p:blipFill>
              <a:blip r:embed="rId14"/>
              <a:stretch>
                <a:fillRect/>
              </a:stretch>
            </p:blipFill>
          </mc:Fallback>
        </mc:AlternateContent>
        <p:spPr>
          <a:xfrm>
            <a:off x="5257800" y="5410200"/>
            <a:ext cx="237798" cy="262398"/>
          </a:xfrm>
          <a:prstGeom prst="rect">
            <a:avLst/>
          </a:prstGeom>
        </p:spPr>
      </p:pic>
      <p:pic>
        <p:nvPicPr>
          <p:cNvPr id="54" name="図 53" descr="latex-image-1.pdf"/>
          <p:cNvPicPr>
            <a:picLocks noChangeAspect="1"/>
          </p:cNvPicPr>
          <p:nvPr/>
        </p:nvPicPr>
        <mc:AlternateContent>
          <mc:Choice xmlns:ma="http://schemas.microsoft.com/office/mac/drawingml/2008/main" Requires="ma">
            <p:blipFill>
              <a:blip r:embed="rId15"/>
              <a:stretch>
                <a:fillRect/>
              </a:stretch>
            </p:blipFill>
          </mc:Choice>
          <mc:Fallback>
            <p:blipFill>
              <a:blip r:embed="rId16"/>
              <a:stretch>
                <a:fillRect/>
              </a:stretch>
            </p:blipFill>
          </mc:Fallback>
        </mc:AlternateContent>
        <p:spPr>
          <a:xfrm>
            <a:off x="5867400" y="5410200"/>
            <a:ext cx="245998" cy="262398"/>
          </a:xfrm>
          <a:prstGeom prst="rect">
            <a:avLst/>
          </a:prstGeom>
        </p:spPr>
      </p:pic>
      <p:sp>
        <p:nvSpPr>
          <p:cNvPr id="55" name="テキスト ボックス 54"/>
          <p:cNvSpPr txBox="1"/>
          <p:nvPr/>
        </p:nvSpPr>
        <p:spPr>
          <a:xfrm>
            <a:off x="381000" y="5410200"/>
            <a:ext cx="1676400" cy="646331"/>
          </a:xfrm>
          <a:prstGeom prst="rect">
            <a:avLst/>
          </a:prstGeom>
          <a:noFill/>
        </p:spPr>
        <p:txBody>
          <a:bodyPr wrap="square" rtlCol="0">
            <a:spAutoFit/>
          </a:bodyPr>
          <a:lstStyle/>
          <a:p>
            <a:r>
              <a:rPr kumimoji="1" lang="ja-JP" altLang="en-US" dirty="0" smtClean="0"/>
              <a:t>統計の取り方</a:t>
            </a:r>
            <a:endParaRPr kumimoji="1" lang="en-US" altLang="ja-JP" dirty="0" smtClean="0"/>
          </a:p>
          <a:p>
            <a:r>
              <a:rPr kumimoji="1" lang="ja-JP" altLang="en-US" dirty="0" smtClean="0"/>
              <a:t>の違い</a:t>
            </a:r>
            <a:endParaRPr kumimoji="1" lang="ja-JP"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6" name="図 35" descr="latex-image-1.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1937337" y="4130871"/>
            <a:ext cx="1872663" cy="364929"/>
          </a:xfrm>
          <a:prstGeom prst="rect">
            <a:avLst/>
          </a:prstGeom>
        </p:spPr>
      </p:pic>
      <p:pic>
        <p:nvPicPr>
          <p:cNvPr id="41" name="図 40" descr="CMB.jpg"/>
          <p:cNvPicPr>
            <a:picLocks noChangeAspect="1"/>
          </p:cNvPicPr>
          <p:nvPr/>
        </p:nvPicPr>
        <p:blipFill>
          <a:blip r:embed="rId5"/>
          <a:stretch>
            <a:fillRect/>
          </a:stretch>
        </p:blipFill>
        <p:spPr>
          <a:xfrm>
            <a:off x="4190999" y="3657600"/>
            <a:ext cx="4490164" cy="3138433"/>
          </a:xfrm>
          <a:prstGeom prst="rect">
            <a:avLst/>
          </a:prstGeom>
        </p:spPr>
      </p:pic>
      <p:sp>
        <p:nvSpPr>
          <p:cNvPr id="73" name="角丸四角形吹き出し 72"/>
          <p:cNvSpPr/>
          <p:nvPr/>
        </p:nvSpPr>
        <p:spPr>
          <a:xfrm>
            <a:off x="4648200" y="2438400"/>
            <a:ext cx="4343400" cy="761999"/>
          </a:xfrm>
          <a:prstGeom prst="wedgeRoundRectCallout">
            <a:avLst>
              <a:gd name="adj1" fmla="val -8002"/>
              <a:gd name="adj2" fmla="val -77941"/>
              <a:gd name="adj3" fmla="val 16667"/>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2" name="角丸四角形吹き出し 71"/>
          <p:cNvSpPr/>
          <p:nvPr/>
        </p:nvSpPr>
        <p:spPr>
          <a:xfrm>
            <a:off x="685800" y="2438400"/>
            <a:ext cx="3344400" cy="493200"/>
          </a:xfrm>
          <a:prstGeom prst="wedgeRoundRectCallout">
            <a:avLst>
              <a:gd name="adj1" fmla="val -8002"/>
              <a:gd name="adj2" fmla="val -77941"/>
              <a:gd name="adj3" fmla="val 16667"/>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9" name="角丸四角形吹き出し 68"/>
          <p:cNvSpPr/>
          <p:nvPr/>
        </p:nvSpPr>
        <p:spPr>
          <a:xfrm>
            <a:off x="1524000" y="6019800"/>
            <a:ext cx="2438400" cy="685800"/>
          </a:xfrm>
          <a:prstGeom prst="wedgeRoundRectCallout">
            <a:avLst>
              <a:gd name="adj1" fmla="val -14274"/>
              <a:gd name="adj2" fmla="val -71097"/>
              <a:gd name="adj3" fmla="val 16667"/>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5638800" y="1752600"/>
            <a:ext cx="2362200" cy="46166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en-US" altLang="ja-JP" sz="2400" dirty="0" smtClean="0"/>
              <a:t>Inflation theory</a:t>
            </a:r>
            <a:endParaRPr kumimoji="1" lang="ja-JP" altLang="en-US" sz="2400" dirty="0"/>
          </a:p>
        </p:txBody>
      </p:sp>
      <p:sp>
        <p:nvSpPr>
          <p:cNvPr id="8" name="テキスト ボックス 7"/>
          <p:cNvSpPr txBox="1"/>
          <p:nvPr/>
        </p:nvSpPr>
        <p:spPr>
          <a:xfrm>
            <a:off x="685800" y="1752600"/>
            <a:ext cx="3124200" cy="46166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en-US" altLang="ja-JP" sz="2400" dirty="0" smtClean="0"/>
              <a:t>Big Bang cosmology</a:t>
            </a:r>
            <a:endParaRPr kumimoji="1" lang="ja-JP" altLang="en-US" sz="2400" dirty="0"/>
          </a:p>
        </p:txBody>
      </p:sp>
      <p:sp>
        <p:nvSpPr>
          <p:cNvPr id="7" name="タイトル 6"/>
          <p:cNvSpPr>
            <a:spLocks noGrp="1"/>
          </p:cNvSpPr>
          <p:nvPr>
            <p:ph type="title"/>
          </p:nvPr>
        </p:nvSpPr>
        <p:spPr>
          <a:xfrm>
            <a:off x="533400" y="0"/>
            <a:ext cx="7556313" cy="1116106"/>
          </a:xfrm>
        </p:spPr>
        <p:txBody>
          <a:bodyPr anchor="ctr">
            <a:normAutofit/>
          </a:bodyPr>
          <a:lstStyle/>
          <a:p>
            <a:r>
              <a:rPr lang="en-US" altLang="ja-JP" sz="4000" b="1" dirty="0" smtClean="0">
                <a:solidFill>
                  <a:schemeClr val="accent3">
                    <a:lumMod val="50000"/>
                  </a:schemeClr>
                </a:solidFill>
              </a:rPr>
              <a:t>1. Motivation</a:t>
            </a:r>
            <a:endParaRPr lang="ja-JP" altLang="en-US" sz="4000" b="1" dirty="0">
              <a:solidFill>
                <a:schemeClr val="accent3">
                  <a:lumMod val="50000"/>
                </a:schemeClr>
              </a:solidFill>
            </a:endParaRPr>
          </a:p>
        </p:txBody>
      </p:sp>
      <p:sp>
        <p:nvSpPr>
          <p:cNvPr id="9" name="テキスト ボックス 8"/>
          <p:cNvSpPr txBox="1"/>
          <p:nvPr/>
        </p:nvSpPr>
        <p:spPr>
          <a:xfrm>
            <a:off x="685800" y="2495490"/>
            <a:ext cx="3581400" cy="36933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kumimoji="1" lang="en-US" altLang="ja-JP" dirty="0" smtClean="0"/>
              <a:t>Horizon and flatness problems </a:t>
            </a:r>
            <a:endParaRPr kumimoji="1" lang="ja-JP" altLang="en-US" dirty="0"/>
          </a:p>
        </p:txBody>
      </p:sp>
      <p:sp>
        <p:nvSpPr>
          <p:cNvPr id="17" name="ストライプ矢印 16"/>
          <p:cNvSpPr/>
          <p:nvPr/>
        </p:nvSpPr>
        <p:spPr>
          <a:xfrm>
            <a:off x="4191000" y="1828800"/>
            <a:ext cx="1066800" cy="304800"/>
          </a:xfrm>
          <a:prstGeom prst="striped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533400" y="1044714"/>
            <a:ext cx="2362200" cy="461665"/>
          </a:xfrm>
          <a:prstGeom prst="rect">
            <a:avLst/>
          </a:prstGeom>
          <a:solidFill>
            <a:schemeClr val="accent3"/>
          </a:solidFill>
        </p:spPr>
        <p:style>
          <a:lnRef idx="1">
            <a:schemeClr val="accent3"/>
          </a:lnRef>
          <a:fillRef idx="3">
            <a:schemeClr val="accent3"/>
          </a:fillRef>
          <a:effectRef idx="2">
            <a:schemeClr val="accent3"/>
          </a:effectRef>
          <a:fontRef idx="minor">
            <a:schemeClr val="lt1"/>
          </a:fontRef>
        </p:style>
        <p:txBody>
          <a:bodyPr wrap="square" rtlCol="0">
            <a:spAutoFit/>
          </a:bodyPr>
          <a:lstStyle/>
          <a:p>
            <a:r>
              <a:rPr kumimoji="1" lang="en-US" altLang="ja-JP" sz="2400" dirty="0" smtClean="0"/>
              <a:t>Inflation theory</a:t>
            </a:r>
            <a:endParaRPr kumimoji="1" lang="ja-JP" altLang="en-US" sz="2400" dirty="0"/>
          </a:p>
        </p:txBody>
      </p:sp>
      <p:sp>
        <p:nvSpPr>
          <p:cNvPr id="25" name="星 4 24"/>
          <p:cNvSpPr/>
          <p:nvPr/>
        </p:nvSpPr>
        <p:spPr>
          <a:xfrm>
            <a:off x="152400" y="1120914"/>
            <a:ext cx="304800" cy="304800"/>
          </a:xfrm>
          <a:prstGeom prst="star4">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4724400" y="2484114"/>
            <a:ext cx="4343400" cy="646331"/>
          </a:xfrm>
          <a:prstGeom prst="rect">
            <a:avLst/>
          </a:prstGeom>
          <a:noFill/>
        </p:spPr>
        <p:txBody>
          <a:bodyPr wrap="square" rtlCol="0">
            <a:spAutoFit/>
          </a:bodyPr>
          <a:lstStyle/>
          <a:p>
            <a:r>
              <a:rPr kumimoji="1" lang="en-US" altLang="ja-JP" dirty="0" smtClean="0"/>
              <a:t>Exponential expansion at energy scale</a:t>
            </a:r>
          </a:p>
          <a:p>
            <a:r>
              <a:rPr kumimoji="1" lang="en-US" altLang="ja-JP" dirty="0" smtClean="0"/>
              <a:t>                    in the early universe</a:t>
            </a:r>
            <a:endParaRPr kumimoji="1" lang="ja-JP" altLang="en-US" dirty="0"/>
          </a:p>
        </p:txBody>
      </p:sp>
      <p:pic>
        <p:nvPicPr>
          <p:cNvPr id="27" name="図 26" descr="latex-image-1.pdf"/>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4800600" y="2843681"/>
            <a:ext cx="1074181" cy="280519"/>
          </a:xfrm>
          <a:prstGeom prst="rect">
            <a:avLst/>
          </a:prstGeom>
        </p:spPr>
      </p:pic>
      <p:sp>
        <p:nvSpPr>
          <p:cNvPr id="29" name="テキスト ボックス 28"/>
          <p:cNvSpPr txBox="1"/>
          <p:nvPr/>
        </p:nvSpPr>
        <p:spPr>
          <a:xfrm>
            <a:off x="2895600" y="1066800"/>
            <a:ext cx="4953000" cy="369332"/>
          </a:xfrm>
          <a:prstGeom prst="rect">
            <a:avLst/>
          </a:prstGeom>
          <a:noFill/>
        </p:spPr>
        <p:txBody>
          <a:bodyPr wrap="square" rtlCol="0">
            <a:spAutoFit/>
          </a:bodyPr>
          <a:lstStyle/>
          <a:p>
            <a:r>
              <a:rPr kumimoji="1" lang="ja-JP" altLang="en-US" dirty="0" smtClean="0"/>
              <a:t>：</a:t>
            </a:r>
            <a:r>
              <a:rPr kumimoji="1" lang="en-US" altLang="ja-JP" dirty="0" err="1" smtClean="0"/>
              <a:t>Starobinsky</a:t>
            </a:r>
            <a:r>
              <a:rPr kumimoji="1" lang="en-US" altLang="ja-JP" dirty="0" smtClean="0"/>
              <a:t> , </a:t>
            </a:r>
            <a:r>
              <a:rPr kumimoji="1" lang="en-US" altLang="ja-JP" dirty="0" err="1" smtClean="0"/>
              <a:t>Guth</a:t>
            </a:r>
            <a:r>
              <a:rPr kumimoji="1" lang="en-US" altLang="ja-JP" dirty="0" smtClean="0"/>
              <a:t> , Sato , </a:t>
            </a:r>
            <a:r>
              <a:rPr kumimoji="1" lang="en-US" altLang="ja-JP" dirty="0" err="1" smtClean="0"/>
              <a:t>Kazanas</a:t>
            </a:r>
            <a:r>
              <a:rPr kumimoji="1" lang="en-US" altLang="ja-JP" dirty="0" smtClean="0"/>
              <a:t> (1980) </a:t>
            </a:r>
          </a:p>
        </p:txBody>
      </p:sp>
      <p:sp>
        <p:nvSpPr>
          <p:cNvPr id="33" name="テキスト ボックス 32"/>
          <p:cNvSpPr txBox="1"/>
          <p:nvPr/>
        </p:nvSpPr>
        <p:spPr>
          <a:xfrm>
            <a:off x="0" y="4267200"/>
            <a:ext cx="1447800" cy="923330"/>
          </a:xfrm>
          <a:prstGeom prst="rect">
            <a:avLst/>
          </a:prstGeom>
          <a:noFill/>
        </p:spPr>
        <p:txBody>
          <a:bodyPr wrap="square" rtlCol="0">
            <a:spAutoFit/>
          </a:bodyPr>
          <a:lstStyle/>
          <a:p>
            <a:pPr algn="ctr"/>
            <a:r>
              <a:rPr kumimoji="1" lang="en-US" altLang="ja-JP" dirty="0" err="1" smtClean="0"/>
              <a:t>Inflaton</a:t>
            </a:r>
            <a:r>
              <a:rPr kumimoji="1" lang="en-US" altLang="ja-JP" dirty="0" smtClean="0"/>
              <a:t> quantum fluctuation</a:t>
            </a:r>
          </a:p>
        </p:txBody>
      </p:sp>
      <p:sp>
        <p:nvSpPr>
          <p:cNvPr id="38" name="テキスト ボックス 37"/>
          <p:cNvSpPr txBox="1"/>
          <p:nvPr/>
        </p:nvSpPr>
        <p:spPr>
          <a:xfrm>
            <a:off x="1828800" y="3505200"/>
            <a:ext cx="2209800" cy="646331"/>
          </a:xfrm>
          <a:prstGeom prst="rect">
            <a:avLst/>
          </a:prstGeom>
          <a:noFill/>
        </p:spPr>
        <p:txBody>
          <a:bodyPr wrap="square" rtlCol="0">
            <a:spAutoFit/>
          </a:bodyPr>
          <a:lstStyle/>
          <a:p>
            <a:r>
              <a:rPr kumimoji="1" lang="en-US" altLang="ja-JP" dirty="0" smtClean="0"/>
              <a:t>Primordial density perturbation</a:t>
            </a:r>
            <a:endParaRPr kumimoji="1" lang="ja-JP" altLang="en-US" dirty="0"/>
          </a:p>
        </p:txBody>
      </p:sp>
      <p:sp>
        <p:nvSpPr>
          <p:cNvPr id="39" name="テキスト ボックス 38"/>
          <p:cNvSpPr txBox="1"/>
          <p:nvPr/>
        </p:nvSpPr>
        <p:spPr>
          <a:xfrm>
            <a:off x="4572000" y="3392269"/>
            <a:ext cx="4038600" cy="646331"/>
          </a:xfrm>
          <a:prstGeom prst="rect">
            <a:avLst/>
          </a:prstGeom>
          <a:solidFill>
            <a:schemeClr val="bg1"/>
          </a:solidFill>
        </p:spPr>
        <p:txBody>
          <a:bodyPr wrap="square" rtlCol="0">
            <a:spAutoFit/>
          </a:bodyPr>
          <a:lstStyle/>
          <a:p>
            <a:pPr algn="ctr"/>
            <a:r>
              <a:rPr kumimoji="1" lang="en-US" altLang="ja-JP" dirty="0" smtClean="0"/>
              <a:t>Cosmic Microwave Background temperature perturbation </a:t>
            </a:r>
          </a:p>
        </p:txBody>
      </p:sp>
      <p:pic>
        <p:nvPicPr>
          <p:cNvPr id="40" name="図 39" descr="latex-image-1.pdf"/>
          <p:cNvPicPr>
            <a:picLocks noChangeAspect="1"/>
          </p:cNvPicPr>
          <p:nvPr/>
        </p:nvPicPr>
        <mc:AlternateContent>
          <mc:Choice xmlns:ma="http://schemas.microsoft.com/office/mac/drawingml/2008/main" Requires="ma">
            <p:blipFill>
              <a:blip r:embed="rId8"/>
              <a:stretch>
                <a:fillRect/>
              </a:stretch>
            </p:blipFill>
          </mc:Choice>
          <mc:Fallback>
            <p:blipFill>
              <a:blip r:embed="rId9"/>
              <a:stretch>
                <a:fillRect/>
              </a:stretch>
            </p:blipFill>
          </mc:Fallback>
        </mc:AlternateContent>
        <p:spPr>
          <a:xfrm>
            <a:off x="533400" y="5257800"/>
            <a:ext cx="339725" cy="312180"/>
          </a:xfrm>
          <a:prstGeom prst="rect">
            <a:avLst/>
          </a:prstGeom>
        </p:spPr>
      </p:pic>
      <p:cxnSp>
        <p:nvCxnSpPr>
          <p:cNvPr id="50" name="直線矢印コネクタ 49"/>
          <p:cNvCxnSpPr/>
          <p:nvPr/>
        </p:nvCxnSpPr>
        <p:spPr>
          <a:xfrm rot="16200000" flipV="1">
            <a:off x="1630698" y="5151102"/>
            <a:ext cx="1159796" cy="159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1" name="直線矢印コネクタ 50"/>
          <p:cNvCxnSpPr/>
          <p:nvPr/>
        </p:nvCxnSpPr>
        <p:spPr>
          <a:xfrm>
            <a:off x="2209801" y="5715000"/>
            <a:ext cx="914399" cy="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pic>
        <p:nvPicPr>
          <p:cNvPr id="54" name="図 53" descr="latex-image-1.pdf"/>
          <p:cNvPicPr>
            <a:picLocks noChangeAspect="1"/>
          </p:cNvPicPr>
          <p:nvPr/>
        </p:nvPicPr>
        <mc:AlternateContent>
          <mc:Choice xmlns:ma="http://schemas.microsoft.com/office/mac/drawingml/2008/main" Requires="ma">
            <p:blipFill>
              <a:blip r:embed="rId10"/>
              <a:stretch>
                <a:fillRect/>
              </a:stretch>
            </p:blipFill>
          </mc:Choice>
          <mc:Fallback>
            <p:blipFill>
              <a:blip r:embed="rId11"/>
              <a:stretch>
                <a:fillRect/>
              </a:stretch>
            </p:blipFill>
          </mc:Fallback>
        </mc:AlternateContent>
        <p:spPr>
          <a:xfrm>
            <a:off x="3200400" y="5562600"/>
            <a:ext cx="192361" cy="294199"/>
          </a:xfrm>
          <a:prstGeom prst="rect">
            <a:avLst/>
          </a:prstGeom>
        </p:spPr>
      </p:pic>
      <p:cxnSp>
        <p:nvCxnSpPr>
          <p:cNvPr id="55" name="直線コネクタ 54"/>
          <p:cNvCxnSpPr/>
          <p:nvPr/>
        </p:nvCxnSpPr>
        <p:spPr>
          <a:xfrm>
            <a:off x="2209800" y="5334000"/>
            <a:ext cx="838200" cy="76200"/>
          </a:xfrm>
          <a:prstGeom prst="line">
            <a:avLst/>
          </a:prstGeom>
          <a:ln w="25400">
            <a:solidFill>
              <a:srgbClr val="FF0000"/>
            </a:solidFill>
          </a:ln>
        </p:spPr>
        <p:style>
          <a:lnRef idx="2">
            <a:schemeClr val="accent1"/>
          </a:lnRef>
          <a:fillRef idx="0">
            <a:schemeClr val="accent1"/>
          </a:fillRef>
          <a:effectRef idx="1">
            <a:schemeClr val="accent1"/>
          </a:effectRef>
          <a:fontRef idx="minor">
            <a:schemeClr val="tx1"/>
          </a:fontRef>
        </p:style>
      </p:cxnSp>
      <p:pic>
        <p:nvPicPr>
          <p:cNvPr id="66" name="図 65" descr="ilc_7yr_gal_moll_512.png"/>
          <p:cNvPicPr>
            <a:picLocks noChangeAspect="1"/>
          </p:cNvPicPr>
          <p:nvPr/>
        </p:nvPicPr>
        <p:blipFill>
          <a:blip r:embed="rId12"/>
          <a:stretch>
            <a:fillRect/>
          </a:stretch>
        </p:blipFill>
        <p:spPr>
          <a:xfrm>
            <a:off x="7086600" y="4114800"/>
            <a:ext cx="1981200" cy="990600"/>
          </a:xfrm>
          <a:prstGeom prst="rect">
            <a:avLst/>
          </a:prstGeom>
        </p:spPr>
      </p:pic>
      <p:sp>
        <p:nvSpPr>
          <p:cNvPr id="67" name="テキスト ボックス 66"/>
          <p:cNvSpPr txBox="1"/>
          <p:nvPr/>
        </p:nvSpPr>
        <p:spPr>
          <a:xfrm>
            <a:off x="1447800" y="6031468"/>
            <a:ext cx="2590800" cy="369332"/>
          </a:xfrm>
          <a:prstGeom prst="rect">
            <a:avLst/>
          </a:prstGeom>
          <a:noFill/>
        </p:spPr>
        <p:txBody>
          <a:bodyPr wrap="square" rtlCol="0">
            <a:spAutoFit/>
          </a:bodyPr>
          <a:lstStyle/>
          <a:p>
            <a:pPr algn="ctr"/>
            <a:r>
              <a:rPr kumimoji="1" lang="en-US" altLang="ja-JP" dirty="0" smtClean="0"/>
              <a:t>almost scale invariant</a:t>
            </a:r>
            <a:endParaRPr kumimoji="1" lang="ja-JP" altLang="en-US" dirty="0"/>
          </a:p>
        </p:txBody>
      </p:sp>
      <p:sp>
        <p:nvSpPr>
          <p:cNvPr id="70" name="ストライプ矢印 69"/>
          <p:cNvSpPr/>
          <p:nvPr/>
        </p:nvSpPr>
        <p:spPr>
          <a:xfrm>
            <a:off x="1447800" y="4419600"/>
            <a:ext cx="381000" cy="1295400"/>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1" name="ストライプ矢印 70"/>
          <p:cNvSpPr/>
          <p:nvPr/>
        </p:nvSpPr>
        <p:spPr>
          <a:xfrm>
            <a:off x="3733800" y="4419600"/>
            <a:ext cx="381000" cy="1295400"/>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2" name="テキスト ボックス 41"/>
          <p:cNvSpPr txBox="1"/>
          <p:nvPr/>
        </p:nvSpPr>
        <p:spPr>
          <a:xfrm>
            <a:off x="4559401" y="6305490"/>
            <a:ext cx="4355999" cy="400110"/>
          </a:xfrm>
          <a:prstGeom prst="rect">
            <a:avLst/>
          </a:prstGeom>
          <a:solidFill>
            <a:schemeClr val="accent5"/>
          </a:solidFill>
        </p:spPr>
        <p:style>
          <a:lnRef idx="1">
            <a:schemeClr val="accent5"/>
          </a:lnRef>
          <a:fillRef idx="3">
            <a:schemeClr val="accent5"/>
          </a:fillRef>
          <a:effectRef idx="2">
            <a:schemeClr val="accent5"/>
          </a:effectRef>
          <a:fontRef idx="minor">
            <a:schemeClr val="lt1"/>
          </a:fontRef>
        </p:style>
        <p:txBody>
          <a:bodyPr wrap="square" rtlCol="0">
            <a:spAutoFit/>
          </a:bodyPr>
          <a:lstStyle/>
          <a:p>
            <a:r>
              <a:rPr kumimoji="1" lang="en-US" altLang="ja-JP" sz="2000" dirty="0" smtClean="0"/>
              <a:t>consistent with WMAP observations</a:t>
            </a:r>
            <a:endParaRPr kumimoji="1" lang="ja-JP" altLang="en-US" sz="2000" dirty="0"/>
          </a:p>
        </p:txBody>
      </p:sp>
      <p:sp>
        <p:nvSpPr>
          <p:cNvPr id="43" name="テキスト ボックス 42"/>
          <p:cNvSpPr txBox="1"/>
          <p:nvPr/>
        </p:nvSpPr>
        <p:spPr>
          <a:xfrm>
            <a:off x="4648200" y="4191000"/>
            <a:ext cx="1299600" cy="646331"/>
          </a:xfrm>
          <a:prstGeom prst="rect">
            <a:avLst/>
          </a:prstGeom>
          <a:solidFill>
            <a:schemeClr val="bg1"/>
          </a:solidFill>
        </p:spPr>
        <p:txBody>
          <a:bodyPr wrap="square" rtlCol="0">
            <a:spAutoFit/>
          </a:bodyPr>
          <a:lstStyle/>
          <a:p>
            <a:r>
              <a:rPr kumimoji="1" lang="en-US" altLang="ja-JP" dirty="0" smtClean="0">
                <a:solidFill>
                  <a:srgbClr val="FF0000"/>
                </a:solidFill>
              </a:rPr>
              <a:t>theoretical curve</a:t>
            </a:r>
            <a:endParaRPr kumimoji="1" lang="ja-JP" altLang="en-US" dirty="0">
              <a:solidFill>
                <a:srgbClr val="FF0000"/>
              </a:solidFill>
            </a:endParaRPr>
          </a:p>
        </p:txBody>
      </p:sp>
      <p:cxnSp>
        <p:nvCxnSpPr>
          <p:cNvPr id="44" name="直線矢印コネクタ 43"/>
          <p:cNvCxnSpPr>
            <a:stCxn id="43" idx="3"/>
          </p:cNvCxnSpPr>
          <p:nvPr/>
        </p:nvCxnSpPr>
        <p:spPr>
          <a:xfrm flipV="1">
            <a:off x="5947800" y="4495800"/>
            <a:ext cx="453000" cy="18366"/>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46" name="テキスト ボックス 45"/>
          <p:cNvSpPr txBox="1"/>
          <p:nvPr/>
        </p:nvSpPr>
        <p:spPr>
          <a:xfrm>
            <a:off x="5943600" y="5715000"/>
            <a:ext cx="1447800" cy="369332"/>
          </a:xfrm>
          <a:prstGeom prst="rect">
            <a:avLst/>
          </a:prstGeom>
          <a:noFill/>
        </p:spPr>
        <p:txBody>
          <a:bodyPr wrap="square" rtlCol="0">
            <a:spAutoFit/>
          </a:bodyPr>
          <a:lstStyle/>
          <a:p>
            <a:r>
              <a:rPr kumimoji="1" lang="en-US" altLang="ja-JP" dirty="0" smtClean="0"/>
              <a:t>observation</a:t>
            </a:r>
            <a:endParaRPr kumimoji="1" lang="ja-JP" altLang="en-US" dirty="0"/>
          </a:p>
        </p:txBody>
      </p:sp>
      <p:cxnSp>
        <p:nvCxnSpPr>
          <p:cNvPr id="47" name="直線矢印コネクタ 46"/>
          <p:cNvCxnSpPr>
            <a:stCxn id="46" idx="0"/>
          </p:cNvCxnSpPr>
          <p:nvPr/>
        </p:nvCxnSpPr>
        <p:spPr>
          <a:xfrm rot="5400000" flipH="1" flipV="1">
            <a:off x="6724650" y="5429250"/>
            <a:ext cx="228600" cy="34290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pic>
        <p:nvPicPr>
          <p:cNvPr id="35" name="図 34" descr="latex-image-1.pdf"/>
          <p:cNvPicPr>
            <a:picLocks noChangeAspect="1"/>
          </p:cNvPicPr>
          <p:nvPr/>
        </p:nvPicPr>
        <mc:AlternateContent>
          <mc:Choice xmlns:ma="http://schemas.microsoft.com/office/mac/drawingml/2008/main" Requires="ma">
            <p:blipFill>
              <a:blip r:embed="rId13"/>
              <a:stretch>
                <a:fillRect/>
              </a:stretch>
            </p:blipFill>
          </mc:Choice>
          <mc:Fallback>
            <p:blipFill>
              <a:blip r:embed="rId14"/>
              <a:stretch>
                <a:fillRect/>
              </a:stretch>
            </p:blipFill>
          </mc:Fallback>
        </mc:AlternateContent>
        <p:spPr>
          <a:xfrm>
            <a:off x="2200906" y="6342063"/>
            <a:ext cx="1151894" cy="321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2"/>
                                        </p:tgtEl>
                                        <p:attrNameLst>
                                          <p:attrName>style.visibility</p:attrName>
                                        </p:attrNameLst>
                                      </p:cBhvr>
                                      <p:to>
                                        <p:strVal val="visible"/>
                                      </p:to>
                                    </p:set>
                                    <p:animEffect transition="in" filter="fade">
                                      <p:cBhvr>
                                        <p:cTn id="10" dur="500"/>
                                        <p:tgtEl>
                                          <p:spTgt spid="7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3"/>
                                        </p:tgtEl>
                                        <p:attrNameLst>
                                          <p:attrName>style.visibility</p:attrName>
                                        </p:attrNameLst>
                                      </p:cBhvr>
                                      <p:to>
                                        <p:strVal val="visible"/>
                                      </p:to>
                                    </p:set>
                                    <p:animEffect transition="in" filter="fade">
                                      <p:cBhvr>
                                        <p:cTn id="13"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2" grpId="0" animBg="1"/>
      <p:bldP spid="69" grpId="0" animBg="1"/>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3" name="図 42" descr="latex-image-1.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3124200" y="6176500"/>
            <a:ext cx="1030285" cy="300500"/>
          </a:xfrm>
          <a:prstGeom prst="rect">
            <a:avLst/>
          </a:prstGeom>
        </p:spPr>
      </p:pic>
      <p:sp>
        <p:nvSpPr>
          <p:cNvPr id="55" name="正方形/長方形 54"/>
          <p:cNvSpPr/>
          <p:nvPr/>
        </p:nvSpPr>
        <p:spPr>
          <a:xfrm>
            <a:off x="533400" y="6096000"/>
            <a:ext cx="3886200" cy="369332"/>
          </a:xfrm>
          <a:prstGeom prst="rect">
            <a:avLst/>
          </a:prstGeom>
        </p:spPr>
        <p:txBody>
          <a:bodyPr wrap="square">
            <a:spAutoFit/>
          </a:bodyPr>
          <a:lstStyle/>
          <a:p>
            <a:r>
              <a:rPr lang="en-US" altLang="ja-JP" dirty="0" smtClean="0"/>
              <a:t>Inflation occurs around                    .</a:t>
            </a:r>
            <a:endParaRPr lang="ja-JP" altLang="en-US" dirty="0"/>
          </a:p>
        </p:txBody>
      </p:sp>
      <p:sp>
        <p:nvSpPr>
          <p:cNvPr id="77" name="正方形/長方形 76"/>
          <p:cNvSpPr/>
          <p:nvPr/>
        </p:nvSpPr>
        <p:spPr>
          <a:xfrm>
            <a:off x="3084000" y="6136201"/>
            <a:ext cx="1107000" cy="340799"/>
          </a:xfrm>
          <a:prstGeom prst="rect">
            <a:avLst/>
          </a:prstGeom>
          <a:solidFill>
            <a:srgbClr val="0000FF">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6" name="正方形/長方形 75"/>
          <p:cNvSpPr/>
          <p:nvPr/>
        </p:nvSpPr>
        <p:spPr>
          <a:xfrm>
            <a:off x="3124200" y="4572001"/>
            <a:ext cx="914400" cy="381000"/>
          </a:xfrm>
          <a:prstGeom prst="rect">
            <a:avLst/>
          </a:prstGeom>
          <a:solidFill>
            <a:srgbClr val="0000FF">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4" name="正方形/長方形 73"/>
          <p:cNvSpPr/>
          <p:nvPr/>
        </p:nvSpPr>
        <p:spPr>
          <a:xfrm>
            <a:off x="609600" y="3164401"/>
            <a:ext cx="2895600" cy="721799"/>
          </a:xfrm>
          <a:prstGeom prst="rect">
            <a:avLst/>
          </a:prstGeom>
          <a:solidFill>
            <a:srgbClr val="0000FF">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2" name="正方形/長方形 61"/>
          <p:cNvSpPr/>
          <p:nvPr/>
        </p:nvSpPr>
        <p:spPr>
          <a:xfrm>
            <a:off x="6477000" y="5975400"/>
            <a:ext cx="2142000" cy="806400"/>
          </a:xfrm>
          <a:prstGeom prst="rect">
            <a:avLst/>
          </a:prstGeom>
          <a:solidFill>
            <a:srgbClr val="FF0000">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 name="タイトル 6"/>
          <p:cNvSpPr>
            <a:spLocks noGrp="1"/>
          </p:cNvSpPr>
          <p:nvPr>
            <p:ph type="title"/>
          </p:nvPr>
        </p:nvSpPr>
        <p:spPr>
          <a:xfrm>
            <a:off x="533400" y="-76200"/>
            <a:ext cx="7556313" cy="1116106"/>
          </a:xfrm>
        </p:spPr>
        <p:txBody>
          <a:bodyPr anchor="ctr">
            <a:normAutofit/>
          </a:bodyPr>
          <a:lstStyle/>
          <a:p>
            <a:r>
              <a:rPr lang="en-US" altLang="ja-JP" sz="4000" b="1" dirty="0" smtClean="0">
                <a:solidFill>
                  <a:schemeClr val="accent3">
                    <a:lumMod val="50000"/>
                  </a:schemeClr>
                </a:solidFill>
              </a:rPr>
              <a:t>2. Inflationary observables</a:t>
            </a:r>
            <a:endParaRPr lang="ja-JP" altLang="en-US" sz="4000" b="1" dirty="0">
              <a:solidFill>
                <a:schemeClr val="accent3">
                  <a:lumMod val="50000"/>
                </a:schemeClr>
              </a:solidFill>
            </a:endParaRPr>
          </a:p>
        </p:txBody>
      </p:sp>
      <p:sp>
        <p:nvSpPr>
          <p:cNvPr id="6" name="テキスト ボックス 5"/>
          <p:cNvSpPr txBox="1"/>
          <p:nvPr/>
        </p:nvSpPr>
        <p:spPr>
          <a:xfrm>
            <a:off x="268801" y="4064913"/>
            <a:ext cx="2514600" cy="430887"/>
          </a:xfrm>
          <a:prstGeom prst="rect">
            <a:avLst/>
          </a:prstGeom>
          <a:solidFill>
            <a:schemeClr val="accent3"/>
          </a:solidFill>
        </p:spPr>
        <p:style>
          <a:lnRef idx="1">
            <a:schemeClr val="accent3"/>
          </a:lnRef>
          <a:fillRef idx="3">
            <a:schemeClr val="accent3"/>
          </a:fillRef>
          <a:effectRef idx="2">
            <a:schemeClr val="accent3"/>
          </a:effectRef>
          <a:fontRef idx="minor">
            <a:schemeClr val="lt1"/>
          </a:fontRef>
        </p:style>
        <p:txBody>
          <a:bodyPr wrap="square" rtlCol="0">
            <a:spAutoFit/>
          </a:bodyPr>
          <a:lstStyle/>
          <a:p>
            <a:r>
              <a:rPr kumimoji="1" lang="en-US" altLang="ja-JP" sz="2200" dirty="0" smtClean="0"/>
              <a:t>Standard inflation</a:t>
            </a:r>
            <a:endParaRPr kumimoji="1" lang="ja-JP" altLang="en-US" sz="2200" dirty="0"/>
          </a:p>
        </p:txBody>
      </p:sp>
      <p:sp>
        <p:nvSpPr>
          <p:cNvPr id="8" name="テキスト ボックス 7"/>
          <p:cNvSpPr txBox="1"/>
          <p:nvPr/>
        </p:nvSpPr>
        <p:spPr>
          <a:xfrm>
            <a:off x="304800" y="5638800"/>
            <a:ext cx="1524000" cy="430887"/>
          </a:xfrm>
          <a:prstGeom prst="rect">
            <a:avLst/>
          </a:prstGeom>
          <a:solidFill>
            <a:schemeClr val="accent3"/>
          </a:solidFill>
        </p:spPr>
        <p:style>
          <a:lnRef idx="1">
            <a:schemeClr val="accent3"/>
          </a:lnRef>
          <a:fillRef idx="3">
            <a:schemeClr val="accent3"/>
          </a:fillRef>
          <a:effectRef idx="2">
            <a:schemeClr val="accent3"/>
          </a:effectRef>
          <a:fontRef idx="minor">
            <a:schemeClr val="lt1"/>
          </a:fontRef>
        </p:style>
        <p:txBody>
          <a:bodyPr wrap="square" rtlCol="0">
            <a:spAutoFit/>
          </a:bodyPr>
          <a:lstStyle/>
          <a:p>
            <a:r>
              <a:rPr kumimoji="1" lang="en-US" altLang="ja-JP" sz="2200" dirty="0" smtClean="0"/>
              <a:t>K-inflation</a:t>
            </a:r>
            <a:endParaRPr kumimoji="1" lang="ja-JP" altLang="en-US" sz="2200" dirty="0"/>
          </a:p>
        </p:txBody>
      </p:sp>
      <p:pic>
        <p:nvPicPr>
          <p:cNvPr id="10" name="図 9" descr="texclip20100722205359.eps"/>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2895600" y="4135800"/>
            <a:ext cx="2880000" cy="360000"/>
          </a:xfrm>
          <a:prstGeom prst="rect">
            <a:avLst/>
          </a:prstGeom>
          <a:noFill/>
        </p:spPr>
      </p:pic>
      <p:pic>
        <p:nvPicPr>
          <p:cNvPr id="11" name="図 10" descr="texclip20100722205635.eps"/>
          <p:cNvPicPr>
            <a:picLocks noChangeAspect="1"/>
          </p:cNvPicPr>
          <p:nvPr/>
        </p:nvPicPr>
        <mc:AlternateContent>
          <mc:Choice xmlns:ma="http://schemas.microsoft.com/office/mac/drawingml/2008/main" Requires="ma">
            <p:blipFill>
              <a:blip r:embed="rId7"/>
              <a:stretch>
                <a:fillRect/>
              </a:stretch>
            </p:blipFill>
          </mc:Choice>
          <mc:Fallback>
            <p:blipFill>
              <a:blip r:embed="rId8"/>
              <a:stretch>
                <a:fillRect/>
              </a:stretch>
            </p:blipFill>
          </mc:Fallback>
        </mc:AlternateContent>
        <p:spPr>
          <a:xfrm>
            <a:off x="1905000" y="5664875"/>
            <a:ext cx="1047273" cy="360000"/>
          </a:xfrm>
          <a:prstGeom prst="rect">
            <a:avLst/>
          </a:prstGeom>
        </p:spPr>
      </p:pic>
      <p:sp>
        <p:nvSpPr>
          <p:cNvPr id="13" name="正方形/長方形 12"/>
          <p:cNvSpPr/>
          <p:nvPr/>
        </p:nvSpPr>
        <p:spPr>
          <a:xfrm>
            <a:off x="7315201" y="4876800"/>
            <a:ext cx="1295400" cy="478200"/>
          </a:xfrm>
          <a:prstGeom prst="rect">
            <a:avLst/>
          </a:prstGeom>
          <a:solidFill>
            <a:srgbClr val="FF0000">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14" name="図 13" descr="texclip20100722223511.eps"/>
          <p:cNvPicPr>
            <a:picLocks noChangeAspect="1"/>
          </p:cNvPicPr>
          <p:nvPr/>
        </p:nvPicPr>
        <mc:AlternateContent>
          <mc:Choice xmlns:ma="http://schemas.microsoft.com/office/mac/drawingml/2008/main" Requires="ma">
            <p:blipFill>
              <a:blip r:embed="rId9"/>
              <a:stretch>
                <a:fillRect/>
              </a:stretch>
            </p:blipFill>
          </mc:Choice>
          <mc:Fallback>
            <p:blipFill>
              <a:blip r:embed="rId10"/>
              <a:stretch>
                <a:fillRect/>
              </a:stretch>
            </p:blipFill>
          </mc:Fallback>
        </mc:AlternateContent>
        <p:spPr>
          <a:xfrm>
            <a:off x="7391400" y="4974000"/>
            <a:ext cx="1069200" cy="324000"/>
          </a:xfrm>
          <a:prstGeom prst="rect">
            <a:avLst/>
          </a:prstGeom>
        </p:spPr>
      </p:pic>
      <p:sp>
        <p:nvSpPr>
          <p:cNvPr id="15" name="山形 14"/>
          <p:cNvSpPr/>
          <p:nvPr/>
        </p:nvSpPr>
        <p:spPr>
          <a:xfrm rot="10800000" flipH="1">
            <a:off x="6781801" y="5038453"/>
            <a:ext cx="241059" cy="234714"/>
          </a:xfrm>
          <a:prstGeom prst="chevr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solidFill>
                <a:schemeClr val="tx1"/>
              </a:solidFill>
            </a:endParaRPr>
          </a:p>
        </p:txBody>
      </p:sp>
      <p:sp>
        <p:nvSpPr>
          <p:cNvPr id="16" name="山形 15"/>
          <p:cNvSpPr/>
          <p:nvPr/>
        </p:nvSpPr>
        <p:spPr>
          <a:xfrm rot="10800000" flipH="1">
            <a:off x="6946661" y="5039928"/>
            <a:ext cx="241059" cy="234714"/>
          </a:xfrm>
          <a:prstGeom prst="chevr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solidFill>
                <a:schemeClr val="tx1"/>
              </a:solidFill>
            </a:endParaRPr>
          </a:p>
        </p:txBody>
      </p:sp>
      <p:pic>
        <p:nvPicPr>
          <p:cNvPr id="17" name="図 16" descr="latex-image-1.pdf"/>
          <p:cNvPicPr>
            <a:picLocks noChangeAspect="1"/>
          </p:cNvPicPr>
          <p:nvPr/>
        </p:nvPicPr>
        <mc:AlternateContent>
          <mc:Choice xmlns:ma="http://schemas.microsoft.com/office/mac/drawingml/2008/main" Requires="ma">
            <p:blipFill>
              <a:blip r:embed="rId11"/>
              <a:stretch>
                <a:fillRect/>
              </a:stretch>
            </p:blipFill>
          </mc:Choice>
          <mc:Fallback>
            <p:blipFill>
              <a:blip r:embed="rId12"/>
              <a:stretch>
                <a:fillRect/>
              </a:stretch>
            </p:blipFill>
          </mc:Fallback>
        </mc:AlternateContent>
        <p:spPr>
          <a:xfrm>
            <a:off x="5715000" y="4953000"/>
            <a:ext cx="863646" cy="376697"/>
          </a:xfrm>
          <a:prstGeom prst="rect">
            <a:avLst/>
          </a:prstGeom>
        </p:spPr>
      </p:pic>
      <p:pic>
        <p:nvPicPr>
          <p:cNvPr id="19" name="図 18" descr="latex-image-1.pdf"/>
          <p:cNvPicPr>
            <a:picLocks noChangeAspect="1"/>
          </p:cNvPicPr>
          <p:nvPr/>
        </p:nvPicPr>
        <mc:AlternateContent>
          <mc:Choice xmlns:ma="http://schemas.microsoft.com/office/mac/drawingml/2008/main" Requires="ma">
            <p:blipFill>
              <a:blip r:embed="rId13"/>
              <a:stretch>
                <a:fillRect/>
              </a:stretch>
            </p:blipFill>
          </mc:Choice>
          <mc:Fallback>
            <p:blipFill>
              <a:blip r:embed="rId14"/>
              <a:stretch>
                <a:fillRect/>
              </a:stretch>
            </p:blipFill>
          </mc:Fallback>
        </mc:AlternateContent>
        <p:spPr>
          <a:xfrm>
            <a:off x="4876800" y="6172200"/>
            <a:ext cx="889517" cy="357551"/>
          </a:xfrm>
          <a:prstGeom prst="rect">
            <a:avLst/>
          </a:prstGeom>
        </p:spPr>
      </p:pic>
      <p:pic>
        <p:nvPicPr>
          <p:cNvPr id="20" name="図 19" descr="latex-image-1.pdf"/>
          <p:cNvPicPr>
            <a:picLocks noChangeAspect="1"/>
          </p:cNvPicPr>
          <p:nvPr/>
        </p:nvPicPr>
        <mc:AlternateContent>
          <mc:Choice xmlns:ma="http://schemas.microsoft.com/office/mac/drawingml/2008/main" Requires="ma">
            <p:blipFill>
              <a:blip r:embed="rId15"/>
              <a:stretch>
                <a:fillRect/>
              </a:stretch>
            </p:blipFill>
          </mc:Choice>
          <mc:Fallback>
            <p:blipFill>
              <a:blip r:embed="rId16"/>
              <a:stretch>
                <a:fillRect/>
              </a:stretch>
            </p:blipFill>
          </mc:Fallback>
        </mc:AlternateContent>
        <p:spPr>
          <a:xfrm>
            <a:off x="6553201" y="6015700"/>
            <a:ext cx="1293069" cy="730100"/>
          </a:xfrm>
          <a:prstGeom prst="rect">
            <a:avLst/>
          </a:prstGeom>
        </p:spPr>
      </p:pic>
      <p:sp>
        <p:nvSpPr>
          <p:cNvPr id="25" name="テキスト ボックス 24"/>
          <p:cNvSpPr txBox="1"/>
          <p:nvPr/>
        </p:nvSpPr>
        <p:spPr>
          <a:xfrm>
            <a:off x="457200" y="914400"/>
            <a:ext cx="3352800" cy="400110"/>
          </a:xfrm>
          <a:prstGeom prst="rect">
            <a:avLst/>
          </a:prstGeom>
          <a:noFill/>
        </p:spPr>
        <p:txBody>
          <a:bodyPr wrap="square" rtlCol="0">
            <a:spAutoFit/>
          </a:bodyPr>
          <a:lstStyle/>
          <a:p>
            <a:r>
              <a:rPr kumimoji="1" lang="en-US" altLang="ja-JP" sz="2000" dirty="0" smtClean="0"/>
              <a:t>Scalar Spectral Index</a:t>
            </a:r>
            <a:r>
              <a:rPr kumimoji="1" lang="ja-JP" altLang="en-US" sz="2000" dirty="0" smtClean="0"/>
              <a:t>：</a:t>
            </a:r>
            <a:endParaRPr kumimoji="1" lang="ja-JP" altLang="en-US" sz="2000" dirty="0"/>
          </a:p>
        </p:txBody>
      </p:sp>
      <p:sp>
        <p:nvSpPr>
          <p:cNvPr id="27" name="テキスト ボックス 26"/>
          <p:cNvSpPr txBox="1"/>
          <p:nvPr/>
        </p:nvSpPr>
        <p:spPr>
          <a:xfrm>
            <a:off x="457200" y="1371600"/>
            <a:ext cx="3276600" cy="400110"/>
          </a:xfrm>
          <a:prstGeom prst="rect">
            <a:avLst/>
          </a:prstGeom>
          <a:noFill/>
        </p:spPr>
        <p:txBody>
          <a:bodyPr wrap="square" rtlCol="0">
            <a:spAutoFit/>
          </a:bodyPr>
          <a:lstStyle/>
          <a:p>
            <a:r>
              <a:rPr kumimoji="1" lang="en-US" altLang="ja-JP" sz="2000" dirty="0" smtClean="0"/>
              <a:t>Tensor to Scalar Ratio</a:t>
            </a:r>
            <a:r>
              <a:rPr kumimoji="1" lang="ja-JP" altLang="en-US" sz="2000" dirty="0" smtClean="0"/>
              <a:t>：</a:t>
            </a:r>
            <a:endParaRPr kumimoji="1" lang="en-US" altLang="ja-JP" sz="2000" dirty="0" smtClean="0"/>
          </a:p>
        </p:txBody>
      </p:sp>
      <p:sp>
        <p:nvSpPr>
          <p:cNvPr id="29" name="テキスト ボックス 28"/>
          <p:cNvSpPr txBox="1"/>
          <p:nvPr/>
        </p:nvSpPr>
        <p:spPr>
          <a:xfrm>
            <a:off x="457200" y="1828800"/>
            <a:ext cx="3657600" cy="400110"/>
          </a:xfrm>
          <a:prstGeom prst="rect">
            <a:avLst/>
          </a:prstGeom>
          <a:noFill/>
        </p:spPr>
        <p:txBody>
          <a:bodyPr wrap="square" rtlCol="0">
            <a:spAutoFit/>
          </a:bodyPr>
          <a:lstStyle/>
          <a:p>
            <a:r>
              <a:rPr kumimoji="1" lang="en-US" altLang="ja-JP" sz="2000" dirty="0" smtClean="0"/>
              <a:t>Non-</a:t>
            </a:r>
            <a:r>
              <a:rPr kumimoji="1" lang="en-US" altLang="ja-JP" sz="2000" dirty="0" err="1" smtClean="0"/>
              <a:t>Gaussianity</a:t>
            </a:r>
            <a:r>
              <a:rPr kumimoji="1" lang="en-US" altLang="ja-JP" sz="2000" dirty="0" smtClean="0"/>
              <a:t> Parameter</a:t>
            </a:r>
            <a:r>
              <a:rPr kumimoji="1" lang="ja-JP" altLang="en-US" sz="2000" dirty="0" smtClean="0"/>
              <a:t>：</a:t>
            </a:r>
            <a:endParaRPr kumimoji="1" lang="ja-JP" altLang="en-US" sz="2000" dirty="0"/>
          </a:p>
        </p:txBody>
      </p:sp>
      <p:sp>
        <p:nvSpPr>
          <p:cNvPr id="34" name="正方形/長方形 33"/>
          <p:cNvSpPr/>
          <p:nvPr/>
        </p:nvSpPr>
        <p:spPr>
          <a:xfrm>
            <a:off x="381000" y="914400"/>
            <a:ext cx="7543800" cy="1371600"/>
          </a:xfrm>
          <a:prstGeom prst="rect">
            <a:avLst/>
          </a:prstGeom>
          <a:solidFill>
            <a:schemeClr val="accent6">
              <a:lumMod val="60000"/>
              <a:lumOff val="4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pic>
        <p:nvPicPr>
          <p:cNvPr id="35" name="図 34" descr="latex-image-1.pdf"/>
          <p:cNvPicPr>
            <a:picLocks noChangeAspect="1"/>
          </p:cNvPicPr>
          <p:nvPr/>
        </p:nvPicPr>
        <mc:AlternateContent>
          <mc:Choice xmlns:ma="http://schemas.microsoft.com/office/mac/drawingml/2008/main" Requires="ma">
            <p:blipFill>
              <a:blip r:embed="rId17"/>
              <a:stretch>
                <a:fillRect/>
              </a:stretch>
            </p:blipFill>
          </mc:Choice>
          <mc:Fallback>
            <p:blipFill>
              <a:blip r:embed="rId18"/>
              <a:stretch>
                <a:fillRect/>
              </a:stretch>
            </p:blipFill>
          </mc:Fallback>
        </mc:AlternateContent>
        <p:spPr>
          <a:xfrm>
            <a:off x="3962401" y="990601"/>
            <a:ext cx="2630323" cy="270000"/>
          </a:xfrm>
          <a:prstGeom prst="rect">
            <a:avLst/>
          </a:prstGeom>
        </p:spPr>
      </p:pic>
      <p:pic>
        <p:nvPicPr>
          <p:cNvPr id="39" name="図 38" descr="latex-image-1.pdf"/>
          <p:cNvPicPr>
            <a:picLocks noChangeAspect="1"/>
          </p:cNvPicPr>
          <p:nvPr/>
        </p:nvPicPr>
        <mc:AlternateContent>
          <mc:Choice xmlns:ma="http://schemas.microsoft.com/office/mac/drawingml/2008/main" Requires="ma">
            <p:blipFill>
              <a:blip r:embed="rId19"/>
              <a:stretch>
                <a:fillRect/>
              </a:stretch>
            </p:blipFill>
          </mc:Choice>
          <mc:Fallback>
            <p:blipFill>
              <a:blip r:embed="rId20"/>
              <a:stretch>
                <a:fillRect/>
              </a:stretch>
            </p:blipFill>
          </mc:Fallback>
        </mc:AlternateContent>
        <p:spPr>
          <a:xfrm>
            <a:off x="4038600" y="1447801"/>
            <a:ext cx="1104891" cy="234898"/>
          </a:xfrm>
          <a:prstGeom prst="rect">
            <a:avLst/>
          </a:prstGeom>
        </p:spPr>
      </p:pic>
      <p:pic>
        <p:nvPicPr>
          <p:cNvPr id="41" name="図 40" descr="latex-image-1.pdf"/>
          <p:cNvPicPr>
            <a:picLocks noChangeAspect="1"/>
          </p:cNvPicPr>
          <p:nvPr/>
        </p:nvPicPr>
        <mc:AlternateContent>
          <mc:Choice xmlns:ma="http://schemas.microsoft.com/office/mac/drawingml/2008/main" Requires="ma">
            <p:blipFill>
              <a:blip r:embed="rId21"/>
              <a:stretch>
                <a:fillRect/>
              </a:stretch>
            </p:blipFill>
          </mc:Choice>
          <mc:Fallback>
            <p:blipFill>
              <a:blip r:embed="rId22"/>
              <a:stretch>
                <a:fillRect/>
              </a:stretch>
            </p:blipFill>
          </mc:Fallback>
        </mc:AlternateContent>
        <p:spPr>
          <a:xfrm>
            <a:off x="3962400" y="1905000"/>
            <a:ext cx="2319320" cy="287799"/>
          </a:xfrm>
          <a:prstGeom prst="rect">
            <a:avLst/>
          </a:prstGeom>
        </p:spPr>
      </p:pic>
      <p:pic>
        <p:nvPicPr>
          <p:cNvPr id="42" name="図 41" descr="latex-image-1.pdf"/>
          <p:cNvPicPr>
            <a:picLocks noChangeAspect="1"/>
          </p:cNvPicPr>
          <p:nvPr/>
        </p:nvPicPr>
        <mc:AlternateContent>
          <mc:Choice xmlns:ma="http://schemas.microsoft.com/office/mac/drawingml/2008/main" Requires="ma">
            <p:blipFill>
              <a:blip r:embed="rId23"/>
              <a:stretch>
                <a:fillRect/>
              </a:stretch>
            </p:blipFill>
          </mc:Choice>
          <mc:Fallback>
            <p:blipFill>
              <a:blip r:embed="rId24"/>
              <a:stretch>
                <a:fillRect/>
              </a:stretch>
            </p:blipFill>
          </mc:Fallback>
        </mc:AlternateContent>
        <p:spPr>
          <a:xfrm>
            <a:off x="3124200" y="4636532"/>
            <a:ext cx="843898" cy="234899"/>
          </a:xfrm>
          <a:prstGeom prst="rect">
            <a:avLst/>
          </a:prstGeom>
        </p:spPr>
      </p:pic>
      <p:sp>
        <p:nvSpPr>
          <p:cNvPr id="44" name="正方形/長方形 43"/>
          <p:cNvSpPr/>
          <p:nvPr/>
        </p:nvSpPr>
        <p:spPr>
          <a:xfrm>
            <a:off x="6781800" y="914400"/>
            <a:ext cx="1185090" cy="369332"/>
          </a:xfrm>
          <a:prstGeom prst="rect">
            <a:avLst/>
          </a:prstGeom>
        </p:spPr>
        <p:txBody>
          <a:bodyPr wrap="none">
            <a:spAutoFit/>
          </a:bodyPr>
          <a:lstStyle/>
          <a:p>
            <a:r>
              <a:rPr lang="en-US" altLang="ja-JP" dirty="0" smtClean="0"/>
              <a:t>(68% CL)</a:t>
            </a:r>
            <a:endParaRPr lang="ja-JP" altLang="en-US" dirty="0"/>
          </a:p>
        </p:txBody>
      </p:sp>
      <p:sp>
        <p:nvSpPr>
          <p:cNvPr id="45" name="正方形/長方形 44"/>
          <p:cNvSpPr/>
          <p:nvPr/>
        </p:nvSpPr>
        <p:spPr>
          <a:xfrm>
            <a:off x="6781800" y="1371600"/>
            <a:ext cx="1185090" cy="369332"/>
          </a:xfrm>
          <a:prstGeom prst="rect">
            <a:avLst/>
          </a:prstGeom>
        </p:spPr>
        <p:txBody>
          <a:bodyPr wrap="none">
            <a:spAutoFit/>
          </a:bodyPr>
          <a:lstStyle/>
          <a:p>
            <a:r>
              <a:rPr lang="en-US" altLang="ja-JP" dirty="0" smtClean="0"/>
              <a:t>(95% CL)</a:t>
            </a:r>
            <a:endParaRPr lang="ja-JP" altLang="en-US" dirty="0"/>
          </a:p>
        </p:txBody>
      </p:sp>
      <p:sp>
        <p:nvSpPr>
          <p:cNvPr id="46" name="正方形/長方形 45"/>
          <p:cNvSpPr/>
          <p:nvPr/>
        </p:nvSpPr>
        <p:spPr>
          <a:xfrm>
            <a:off x="6781800" y="1828800"/>
            <a:ext cx="1185090" cy="369332"/>
          </a:xfrm>
          <a:prstGeom prst="rect">
            <a:avLst/>
          </a:prstGeom>
        </p:spPr>
        <p:txBody>
          <a:bodyPr wrap="none">
            <a:spAutoFit/>
          </a:bodyPr>
          <a:lstStyle/>
          <a:p>
            <a:r>
              <a:rPr lang="en-US" altLang="ja-JP" dirty="0" smtClean="0"/>
              <a:t>(95% CL)</a:t>
            </a:r>
            <a:endParaRPr lang="ja-JP" altLang="en-US" dirty="0"/>
          </a:p>
        </p:txBody>
      </p:sp>
      <p:pic>
        <p:nvPicPr>
          <p:cNvPr id="47" name="図 46" descr="latex-image-1.pdf"/>
          <p:cNvPicPr>
            <a:picLocks noChangeAspect="1"/>
          </p:cNvPicPr>
          <p:nvPr/>
        </p:nvPicPr>
        <mc:AlternateContent>
          <mc:Choice xmlns:ma="http://schemas.microsoft.com/office/mac/drawingml/2008/main" Requires="ma">
            <p:blipFill>
              <a:blip r:embed="rId25"/>
              <a:stretch>
                <a:fillRect/>
              </a:stretch>
            </p:blipFill>
          </mc:Choice>
          <mc:Fallback>
            <p:blipFill>
              <a:blip r:embed="rId26"/>
              <a:stretch>
                <a:fillRect/>
              </a:stretch>
            </p:blipFill>
          </mc:Fallback>
        </mc:AlternateContent>
        <p:spPr>
          <a:xfrm>
            <a:off x="3352799" y="2514600"/>
            <a:ext cx="1607992" cy="389816"/>
          </a:xfrm>
          <a:prstGeom prst="rect">
            <a:avLst/>
          </a:prstGeom>
        </p:spPr>
      </p:pic>
      <p:sp>
        <p:nvSpPr>
          <p:cNvPr id="48" name="テキスト ボックス 47"/>
          <p:cNvSpPr txBox="1"/>
          <p:nvPr/>
        </p:nvSpPr>
        <p:spPr>
          <a:xfrm>
            <a:off x="1143000" y="5029200"/>
            <a:ext cx="3429000" cy="369332"/>
          </a:xfrm>
          <a:prstGeom prst="rect">
            <a:avLst/>
          </a:prstGeom>
          <a:noFill/>
        </p:spPr>
        <p:txBody>
          <a:bodyPr wrap="square" rtlCol="0">
            <a:spAutoFit/>
          </a:bodyPr>
          <a:lstStyle/>
          <a:p>
            <a:r>
              <a:rPr kumimoji="1" lang="en-US" altLang="ja-JP" dirty="0" smtClean="0"/>
              <a:t>is constrained by          and      .</a:t>
            </a:r>
            <a:endParaRPr kumimoji="1" lang="ja-JP" altLang="en-US" dirty="0"/>
          </a:p>
        </p:txBody>
      </p:sp>
      <p:pic>
        <p:nvPicPr>
          <p:cNvPr id="49" name="図 48" descr="latex-image-1.pdf"/>
          <p:cNvPicPr>
            <a:picLocks noChangeAspect="1"/>
          </p:cNvPicPr>
          <p:nvPr/>
        </p:nvPicPr>
        <mc:AlternateContent>
          <mc:Choice xmlns:ma="http://schemas.microsoft.com/office/mac/drawingml/2008/main" Requires="ma">
            <p:blipFill>
              <a:blip r:embed="rId27"/>
              <a:stretch>
                <a:fillRect/>
              </a:stretch>
            </p:blipFill>
          </mc:Choice>
          <mc:Fallback>
            <p:blipFill>
              <a:blip r:embed="rId28"/>
              <a:stretch>
                <a:fillRect/>
              </a:stretch>
            </p:blipFill>
          </mc:Fallback>
        </mc:AlternateContent>
        <p:spPr>
          <a:xfrm>
            <a:off x="609600" y="5108633"/>
            <a:ext cx="571963" cy="289899"/>
          </a:xfrm>
          <a:prstGeom prst="rect">
            <a:avLst/>
          </a:prstGeom>
        </p:spPr>
      </p:pic>
      <p:pic>
        <p:nvPicPr>
          <p:cNvPr id="50" name="図 49" descr="latex-image-1.pdf"/>
          <p:cNvPicPr>
            <a:picLocks noChangeAspect="1"/>
          </p:cNvPicPr>
          <p:nvPr/>
        </p:nvPicPr>
        <mc:AlternateContent>
          <mc:Choice xmlns:ma="http://schemas.microsoft.com/office/mac/drawingml/2008/main" Requires="ma">
            <p:blipFill>
              <a:blip r:embed="rId29"/>
              <a:stretch>
                <a:fillRect/>
              </a:stretch>
            </p:blipFill>
          </mc:Choice>
          <mc:Fallback>
            <p:blipFill>
              <a:blip r:embed="rId30"/>
              <a:stretch>
                <a:fillRect/>
              </a:stretch>
            </p:blipFill>
          </mc:Fallback>
        </mc:AlternateContent>
        <p:spPr>
          <a:xfrm>
            <a:off x="3124200" y="5153134"/>
            <a:ext cx="440198" cy="220099"/>
          </a:xfrm>
          <a:prstGeom prst="rect">
            <a:avLst/>
          </a:prstGeom>
        </p:spPr>
      </p:pic>
      <p:pic>
        <p:nvPicPr>
          <p:cNvPr id="51" name="図 50" descr="latex-image-1.pdf"/>
          <p:cNvPicPr>
            <a:picLocks noChangeAspect="1"/>
          </p:cNvPicPr>
          <p:nvPr/>
        </p:nvPicPr>
        <mc:AlternateContent>
          <mc:Choice xmlns:ma="http://schemas.microsoft.com/office/mac/drawingml/2008/main" Requires="ma">
            <p:blipFill>
              <a:blip r:embed="rId31"/>
              <a:stretch>
                <a:fillRect/>
              </a:stretch>
            </p:blipFill>
          </mc:Choice>
          <mc:Fallback>
            <p:blipFill>
              <a:blip r:embed="rId32"/>
              <a:stretch>
                <a:fillRect/>
              </a:stretch>
            </p:blipFill>
          </mc:Fallback>
        </mc:AlternateContent>
        <p:spPr>
          <a:xfrm>
            <a:off x="4097882" y="5157333"/>
            <a:ext cx="169318" cy="179900"/>
          </a:xfrm>
          <a:prstGeom prst="rect">
            <a:avLst/>
          </a:prstGeom>
        </p:spPr>
      </p:pic>
      <p:pic>
        <p:nvPicPr>
          <p:cNvPr id="52" name="図 51" descr="latex-image-1.pdf"/>
          <p:cNvPicPr>
            <a:picLocks noChangeAspect="1"/>
          </p:cNvPicPr>
          <p:nvPr/>
        </p:nvPicPr>
        <mc:AlternateContent>
          <mc:Choice xmlns:ma="http://schemas.microsoft.com/office/mac/drawingml/2008/main" Requires="ma">
            <p:blipFill>
              <a:blip r:embed="rId33"/>
              <a:stretch>
                <a:fillRect/>
              </a:stretch>
            </p:blipFill>
          </mc:Choice>
          <mc:Fallback>
            <p:blipFill>
              <a:blip r:embed="rId34"/>
              <a:stretch>
                <a:fillRect/>
              </a:stretch>
            </p:blipFill>
          </mc:Fallback>
        </mc:AlternateContent>
        <p:spPr>
          <a:xfrm>
            <a:off x="7315200" y="4038600"/>
            <a:ext cx="1660794" cy="543800"/>
          </a:xfrm>
          <a:prstGeom prst="rect">
            <a:avLst/>
          </a:prstGeom>
        </p:spPr>
      </p:pic>
      <p:pic>
        <p:nvPicPr>
          <p:cNvPr id="53" name="図 52" descr="latex-image-1.pdf"/>
          <p:cNvPicPr>
            <a:picLocks noChangeAspect="1"/>
          </p:cNvPicPr>
          <p:nvPr/>
        </p:nvPicPr>
        <mc:AlternateContent>
          <mc:Choice xmlns:ma="http://schemas.microsoft.com/office/mac/drawingml/2008/main" Requires="ma">
            <p:blipFill>
              <a:blip r:embed="rId35"/>
              <a:stretch>
                <a:fillRect/>
              </a:stretch>
            </p:blipFill>
          </mc:Choice>
          <mc:Fallback>
            <p:blipFill>
              <a:blip r:embed="rId36"/>
              <a:stretch>
                <a:fillRect/>
              </a:stretch>
            </p:blipFill>
          </mc:Fallback>
        </mc:AlternateContent>
        <p:spPr>
          <a:xfrm>
            <a:off x="8001001" y="6248400"/>
            <a:ext cx="521729" cy="247600"/>
          </a:xfrm>
          <a:prstGeom prst="rect">
            <a:avLst/>
          </a:prstGeom>
        </p:spPr>
      </p:pic>
      <p:sp>
        <p:nvSpPr>
          <p:cNvPr id="54" name="正方形/長方形 53"/>
          <p:cNvSpPr/>
          <p:nvPr/>
        </p:nvSpPr>
        <p:spPr>
          <a:xfrm>
            <a:off x="533400" y="4572000"/>
            <a:ext cx="3810000" cy="369332"/>
          </a:xfrm>
          <a:prstGeom prst="rect">
            <a:avLst/>
          </a:prstGeom>
        </p:spPr>
        <p:txBody>
          <a:bodyPr wrap="square">
            <a:spAutoFit/>
          </a:bodyPr>
          <a:lstStyle/>
          <a:p>
            <a:r>
              <a:rPr lang="en-US" altLang="ja-JP" dirty="0" smtClean="0"/>
              <a:t>Inflation occurs around                 .</a:t>
            </a:r>
            <a:endParaRPr lang="ja-JP" altLang="en-US" dirty="0"/>
          </a:p>
        </p:txBody>
      </p:sp>
      <p:sp>
        <p:nvSpPr>
          <p:cNvPr id="58" name="山形 57"/>
          <p:cNvSpPr/>
          <p:nvPr/>
        </p:nvSpPr>
        <p:spPr>
          <a:xfrm rot="10800000" flipH="1">
            <a:off x="4330940" y="6246925"/>
            <a:ext cx="241059" cy="234714"/>
          </a:xfrm>
          <a:prstGeom prst="chevr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solidFill>
                <a:schemeClr val="tx1"/>
              </a:solidFill>
            </a:endParaRPr>
          </a:p>
        </p:txBody>
      </p:sp>
      <p:sp>
        <p:nvSpPr>
          <p:cNvPr id="59" name="山形 58"/>
          <p:cNvSpPr/>
          <p:nvPr/>
        </p:nvSpPr>
        <p:spPr>
          <a:xfrm rot="10800000" flipH="1">
            <a:off x="4495800" y="6248400"/>
            <a:ext cx="241059" cy="234714"/>
          </a:xfrm>
          <a:prstGeom prst="chevr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solidFill>
                <a:schemeClr val="tx1"/>
              </a:solidFill>
            </a:endParaRPr>
          </a:p>
        </p:txBody>
      </p:sp>
      <p:sp>
        <p:nvSpPr>
          <p:cNvPr id="60" name="山形 59"/>
          <p:cNvSpPr/>
          <p:nvPr/>
        </p:nvSpPr>
        <p:spPr>
          <a:xfrm rot="10800000" flipH="1">
            <a:off x="6019800" y="6248400"/>
            <a:ext cx="241059" cy="234714"/>
          </a:xfrm>
          <a:prstGeom prst="chevr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solidFill>
                <a:schemeClr val="tx1"/>
              </a:solidFill>
            </a:endParaRPr>
          </a:p>
        </p:txBody>
      </p:sp>
      <p:sp>
        <p:nvSpPr>
          <p:cNvPr id="61" name="山形 60"/>
          <p:cNvSpPr/>
          <p:nvPr/>
        </p:nvSpPr>
        <p:spPr>
          <a:xfrm rot="10800000" flipH="1">
            <a:off x="6184660" y="6249875"/>
            <a:ext cx="241059" cy="234714"/>
          </a:xfrm>
          <a:prstGeom prst="chevr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solidFill>
                <a:schemeClr val="tx1"/>
              </a:solidFill>
            </a:endParaRPr>
          </a:p>
        </p:txBody>
      </p:sp>
      <p:pic>
        <p:nvPicPr>
          <p:cNvPr id="63" name="図 62" descr="texclip20100722205635.eps"/>
          <p:cNvPicPr>
            <a:picLocks noChangeAspect="1"/>
          </p:cNvPicPr>
          <p:nvPr/>
        </p:nvPicPr>
        <mc:AlternateContent>
          <mc:Choice xmlns:ma="http://schemas.microsoft.com/office/mac/drawingml/2008/main" Requires="ma">
            <p:blipFill>
              <a:blip r:embed="rId7"/>
              <a:stretch>
                <a:fillRect/>
              </a:stretch>
            </p:blipFill>
          </mc:Choice>
          <mc:Fallback>
            <p:blipFill>
              <a:blip r:embed="rId8"/>
              <a:stretch>
                <a:fillRect/>
              </a:stretch>
            </p:blipFill>
          </mc:Fallback>
        </mc:AlternateContent>
        <p:spPr>
          <a:xfrm>
            <a:off x="2209800" y="2495400"/>
            <a:ext cx="942546" cy="324000"/>
          </a:xfrm>
          <a:prstGeom prst="rect">
            <a:avLst/>
          </a:prstGeom>
        </p:spPr>
      </p:pic>
      <p:sp>
        <p:nvSpPr>
          <p:cNvPr id="64" name="テキスト ボックス 63"/>
          <p:cNvSpPr txBox="1"/>
          <p:nvPr/>
        </p:nvSpPr>
        <p:spPr>
          <a:xfrm>
            <a:off x="76200" y="2438400"/>
            <a:ext cx="2362200" cy="369332"/>
          </a:xfrm>
          <a:prstGeom prst="rect">
            <a:avLst/>
          </a:prstGeom>
          <a:noFill/>
        </p:spPr>
        <p:txBody>
          <a:bodyPr wrap="square" rtlCol="0">
            <a:spAutoFit/>
          </a:bodyPr>
          <a:lstStyle/>
          <a:p>
            <a:r>
              <a:rPr kumimoji="1" lang="en-US" altLang="ja-JP" dirty="0" smtClean="0"/>
              <a:t>For the </a:t>
            </a:r>
            <a:r>
              <a:rPr kumimoji="1" lang="en-US" altLang="ja-JP" dirty="0" err="1" smtClean="0"/>
              <a:t>Lagrangian</a:t>
            </a:r>
            <a:endParaRPr kumimoji="1" lang="ja-JP" altLang="en-US" dirty="0"/>
          </a:p>
        </p:txBody>
      </p:sp>
      <p:sp>
        <p:nvSpPr>
          <p:cNvPr id="65" name="テキスト ボックス 64"/>
          <p:cNvSpPr txBox="1"/>
          <p:nvPr/>
        </p:nvSpPr>
        <p:spPr>
          <a:xfrm>
            <a:off x="457200" y="2819400"/>
            <a:ext cx="1981200" cy="369332"/>
          </a:xfrm>
          <a:prstGeom prst="rect">
            <a:avLst/>
          </a:prstGeom>
          <a:noFill/>
        </p:spPr>
        <p:txBody>
          <a:bodyPr wrap="square" rtlCol="0">
            <a:spAutoFit/>
          </a:bodyPr>
          <a:lstStyle/>
          <a:p>
            <a:r>
              <a:rPr kumimoji="1" lang="en-US" altLang="ja-JP" dirty="0" smtClean="0"/>
              <a:t>Equation of state</a:t>
            </a:r>
            <a:endParaRPr kumimoji="1" lang="ja-JP" altLang="en-US" dirty="0"/>
          </a:p>
        </p:txBody>
      </p:sp>
      <p:sp>
        <p:nvSpPr>
          <p:cNvPr id="66" name="テキスト ボックス 65"/>
          <p:cNvSpPr txBox="1"/>
          <p:nvPr/>
        </p:nvSpPr>
        <p:spPr>
          <a:xfrm>
            <a:off x="5334000" y="2819400"/>
            <a:ext cx="3505200" cy="369332"/>
          </a:xfrm>
          <a:prstGeom prst="rect">
            <a:avLst/>
          </a:prstGeom>
          <a:noFill/>
        </p:spPr>
        <p:txBody>
          <a:bodyPr wrap="square" rtlCol="0">
            <a:spAutoFit/>
          </a:bodyPr>
          <a:lstStyle/>
          <a:p>
            <a:r>
              <a:rPr kumimoji="1" lang="en-US" altLang="ja-JP" dirty="0" smtClean="0"/>
              <a:t>Scalar field propagation speed</a:t>
            </a:r>
            <a:endParaRPr kumimoji="1" lang="ja-JP" altLang="en-US" dirty="0"/>
          </a:p>
        </p:txBody>
      </p:sp>
      <p:pic>
        <p:nvPicPr>
          <p:cNvPr id="67" name="図 66" descr="latex-image-1.pdf"/>
          <p:cNvPicPr>
            <a:picLocks noChangeAspect="1"/>
          </p:cNvPicPr>
          <p:nvPr/>
        </p:nvPicPr>
        <mc:AlternateContent>
          <mc:Choice xmlns:ma="http://schemas.microsoft.com/office/mac/drawingml/2008/main" Requires="ma">
            <p:blipFill>
              <a:blip r:embed="rId37"/>
              <a:stretch>
                <a:fillRect/>
              </a:stretch>
            </p:blipFill>
          </mc:Choice>
          <mc:Fallback>
            <p:blipFill>
              <a:blip r:embed="rId38"/>
              <a:stretch>
                <a:fillRect/>
              </a:stretch>
            </p:blipFill>
          </mc:Fallback>
        </mc:AlternateContent>
        <p:spPr>
          <a:xfrm>
            <a:off x="5402550" y="3200400"/>
            <a:ext cx="3360450" cy="605200"/>
          </a:xfrm>
          <a:prstGeom prst="rect">
            <a:avLst/>
          </a:prstGeom>
        </p:spPr>
      </p:pic>
      <p:pic>
        <p:nvPicPr>
          <p:cNvPr id="68" name="図 67" descr="latex-image-1.pdf"/>
          <p:cNvPicPr>
            <a:picLocks noChangeAspect="1"/>
          </p:cNvPicPr>
          <p:nvPr/>
        </p:nvPicPr>
        <mc:AlternateContent>
          <mc:Choice xmlns:ma="http://schemas.microsoft.com/office/mac/drawingml/2008/main" Requires="ma">
            <p:blipFill>
              <a:blip r:embed="rId39"/>
              <a:stretch>
                <a:fillRect/>
              </a:stretch>
            </p:blipFill>
          </mc:Choice>
          <mc:Fallback>
            <p:blipFill>
              <a:blip r:embed="rId40"/>
              <a:stretch>
                <a:fillRect/>
              </a:stretch>
            </p:blipFill>
          </mc:Fallback>
        </mc:AlternateContent>
        <p:spPr>
          <a:xfrm>
            <a:off x="685800" y="3204800"/>
            <a:ext cx="2707471" cy="605200"/>
          </a:xfrm>
          <a:prstGeom prst="rect">
            <a:avLst/>
          </a:prstGeom>
        </p:spPr>
      </p:pic>
      <p:sp>
        <p:nvSpPr>
          <p:cNvPr id="69" name="角丸四角形吹き出し 68"/>
          <p:cNvSpPr/>
          <p:nvPr/>
        </p:nvSpPr>
        <p:spPr>
          <a:xfrm>
            <a:off x="3276600" y="2438400"/>
            <a:ext cx="1752600" cy="609600"/>
          </a:xfrm>
          <a:prstGeom prst="wedgeRoundRectCallout">
            <a:avLst>
              <a:gd name="adj1" fmla="val -43357"/>
              <a:gd name="adj2" fmla="val 75665"/>
              <a:gd name="adj3" fmla="val 16667"/>
            </a:avLst>
          </a:prstGeom>
          <a:noFill/>
          <a:ln>
            <a:solidFill>
              <a:srgbClr val="0000FF">
                <a:alpha val="30000"/>
              </a:srgb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71" name="角丸四角形吹き出し 70"/>
          <p:cNvSpPr/>
          <p:nvPr/>
        </p:nvSpPr>
        <p:spPr>
          <a:xfrm>
            <a:off x="7239000" y="3962400"/>
            <a:ext cx="1845571" cy="685800"/>
          </a:xfrm>
          <a:prstGeom prst="wedgeRoundRectCallout">
            <a:avLst>
              <a:gd name="adj1" fmla="val -42159"/>
              <a:gd name="adj2" fmla="val -62389"/>
              <a:gd name="adj3" fmla="val 16667"/>
            </a:avLst>
          </a:prstGeom>
          <a:noFill/>
          <a:ln>
            <a:solidFill>
              <a:srgbClr val="0000FF">
                <a:alpha val="30000"/>
              </a:srgb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72" name="乗算記号 71"/>
          <p:cNvSpPr/>
          <p:nvPr/>
        </p:nvSpPr>
        <p:spPr>
          <a:xfrm>
            <a:off x="228600" y="2895600"/>
            <a:ext cx="228600" cy="228600"/>
          </a:xfrm>
          <a:prstGeom prst="mathMultiply">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a:p>
        </p:txBody>
      </p:sp>
      <p:sp>
        <p:nvSpPr>
          <p:cNvPr id="75" name="乗算記号 74"/>
          <p:cNvSpPr/>
          <p:nvPr/>
        </p:nvSpPr>
        <p:spPr>
          <a:xfrm>
            <a:off x="5105400" y="2895600"/>
            <a:ext cx="228600" cy="228600"/>
          </a:xfrm>
          <a:prstGeom prst="mathMultiply">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a:p>
        </p:txBody>
      </p:sp>
      <p:sp>
        <p:nvSpPr>
          <p:cNvPr id="70" name="ストライプ矢印 69"/>
          <p:cNvSpPr/>
          <p:nvPr/>
        </p:nvSpPr>
        <p:spPr>
          <a:xfrm>
            <a:off x="5105400" y="4876800"/>
            <a:ext cx="304800" cy="609600"/>
          </a:xfrm>
          <a:prstGeom prst="striped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kumimoji="1" lang="ja-JP" altLang="en-US"/>
          </a:p>
        </p:txBody>
      </p:sp>
      <p:sp>
        <p:nvSpPr>
          <p:cNvPr id="56" name="正方形/長方形 55"/>
          <p:cNvSpPr/>
          <p:nvPr/>
        </p:nvSpPr>
        <p:spPr>
          <a:xfrm>
            <a:off x="6934200" y="5334000"/>
            <a:ext cx="2209800" cy="369332"/>
          </a:xfrm>
          <a:prstGeom prst="rect">
            <a:avLst/>
          </a:prstGeom>
        </p:spPr>
        <p:txBody>
          <a:bodyPr wrap="square">
            <a:spAutoFit/>
          </a:bodyPr>
          <a:lstStyle/>
          <a:p>
            <a:r>
              <a:rPr lang="en-US" altLang="ja-JP" dirty="0" smtClean="0"/>
              <a:t>(order of slow-roll)</a:t>
            </a:r>
            <a:endParaRPr lang="ja-JP" altLang="en-US" dirty="0"/>
          </a:p>
        </p:txBody>
      </p:sp>
      <p:pic>
        <p:nvPicPr>
          <p:cNvPr id="57" name="図 56" descr="latex-image-1.pdf"/>
          <p:cNvPicPr>
            <a:picLocks noChangeAspect="1"/>
          </p:cNvPicPr>
          <p:nvPr/>
        </p:nvPicPr>
        <mc:AlternateContent>
          <mc:Choice xmlns:ma="http://schemas.microsoft.com/office/mac/drawingml/2008/main" Requires="ma">
            <p:blipFill>
              <a:blip r:embed="rId41"/>
              <a:stretch>
                <a:fillRect/>
              </a:stretch>
            </p:blipFill>
          </mc:Choice>
          <mc:Fallback>
            <p:blipFill>
              <a:blip r:embed="rId42"/>
              <a:stretch>
                <a:fillRect/>
              </a:stretch>
            </p:blipFill>
          </mc:Fallback>
        </mc:AlternateContent>
        <p:spPr>
          <a:xfrm>
            <a:off x="3886200" y="3380500"/>
            <a:ext cx="1224260" cy="581900"/>
          </a:xfrm>
          <a:prstGeom prst="rect">
            <a:avLst/>
          </a:prstGeom>
        </p:spPr>
      </p:pic>
      <p:sp>
        <p:nvSpPr>
          <p:cNvPr id="73" name="角丸四角形吹き出し 72"/>
          <p:cNvSpPr/>
          <p:nvPr/>
        </p:nvSpPr>
        <p:spPr>
          <a:xfrm>
            <a:off x="3810000" y="3352800"/>
            <a:ext cx="1428600" cy="645600"/>
          </a:xfrm>
          <a:prstGeom prst="wedgeRoundRectCallout">
            <a:avLst>
              <a:gd name="adj1" fmla="val -73313"/>
              <a:gd name="adj2" fmla="val 16926"/>
              <a:gd name="adj3" fmla="val 16667"/>
            </a:avLst>
          </a:prstGeom>
          <a:noFill/>
          <a:ln>
            <a:solidFill>
              <a:srgbClr val="0000FF">
                <a:alpha val="30000"/>
              </a:srgb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 name="角丸四角形 56"/>
          <p:cNvSpPr/>
          <p:nvPr/>
        </p:nvSpPr>
        <p:spPr>
          <a:xfrm>
            <a:off x="1371601" y="990600"/>
            <a:ext cx="4664999" cy="810600"/>
          </a:xfrm>
          <a:prstGeom prst="roundRect">
            <a:avLst/>
          </a:prstGeom>
          <a:solidFill>
            <a:schemeClr val="bg1">
              <a:lumMod val="95000"/>
            </a:schemeClr>
          </a:solidFill>
          <a:ln w="38100">
            <a:gradFill flip="none" rotWithShape="1">
              <a:gsLst>
                <a:gs pos="0">
                  <a:schemeClr val="accent2">
                    <a:lumMod val="25000"/>
                    <a:lumOff val="75000"/>
                  </a:schemeClr>
                </a:gs>
                <a:gs pos="100000">
                  <a:schemeClr val="accent3">
                    <a:lumMod val="40000"/>
                    <a:lumOff val="60000"/>
                  </a:schemeClr>
                </a:gs>
              </a:gsLst>
              <a:lin ang="0" scaled="1"/>
              <a:tileRect/>
            </a:gradFill>
          </a:ln>
          <a:effectLst>
            <a:outerShdw blurRad="34925" dist="31750" dir="5400000" algn="tl" rotWithShape="0">
              <a:srgbClr val="000000">
                <a:alpha val="50000"/>
              </a:srgbClr>
            </a:outerShdw>
          </a:effectLst>
          <a:scene3d>
            <a:camera prst="orthographicFront">
              <a:rot lat="0" lon="0" rev="0"/>
            </a:camera>
            <a:lightRig rig="threePt" dir="t">
              <a:rot lat="0" lon="0" rev="0"/>
            </a:lightRig>
          </a:scene3d>
          <a:sp3d>
            <a:bevelT/>
            <a:contourClr>
              <a:schemeClr val="accent1">
                <a:satMod val="110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60" name="図 59" descr="texclip20100722225500.eps"/>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1524000" y="1039200"/>
            <a:ext cx="4313585" cy="704834"/>
          </a:xfrm>
          <a:prstGeom prst="rect">
            <a:avLst/>
          </a:prstGeom>
        </p:spPr>
      </p:pic>
      <p:sp>
        <p:nvSpPr>
          <p:cNvPr id="37" name="正方形/長方形 36"/>
          <p:cNvSpPr/>
          <p:nvPr/>
        </p:nvSpPr>
        <p:spPr>
          <a:xfrm>
            <a:off x="381000" y="4159200"/>
            <a:ext cx="3048000" cy="457200"/>
          </a:xfrm>
          <a:prstGeom prst="rect">
            <a:avLst/>
          </a:prstGeom>
          <a:solidFill>
            <a:srgbClr val="0000FF">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381000" y="3625800"/>
            <a:ext cx="3352800" cy="430887"/>
          </a:xfrm>
          <a:prstGeom prst="rect">
            <a:avLst/>
          </a:prstGeom>
          <a:noFill/>
        </p:spPr>
        <p:txBody>
          <a:bodyPr wrap="square" rtlCol="0">
            <a:spAutoFit/>
          </a:bodyPr>
          <a:lstStyle/>
          <a:p>
            <a:r>
              <a:rPr kumimoji="1" lang="en-US" altLang="ja-JP" sz="2200" b="1" dirty="0" smtClean="0"/>
              <a:t>Scalar Spectral Index</a:t>
            </a:r>
            <a:endParaRPr kumimoji="1" lang="ja-JP" altLang="en-US" sz="2200" b="1" dirty="0"/>
          </a:p>
        </p:txBody>
      </p:sp>
      <p:sp>
        <p:nvSpPr>
          <p:cNvPr id="7" name="乗算記号 6"/>
          <p:cNvSpPr/>
          <p:nvPr/>
        </p:nvSpPr>
        <p:spPr>
          <a:xfrm>
            <a:off x="152400" y="3718071"/>
            <a:ext cx="228600" cy="228600"/>
          </a:xfrm>
          <a:prstGeom prst="mathMultiply">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a:p>
        </p:txBody>
      </p:sp>
      <p:pic>
        <p:nvPicPr>
          <p:cNvPr id="12" name="図 11" descr="latex-image-1.pdf"/>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3493674" y="3706200"/>
            <a:ext cx="1687926" cy="328929"/>
          </a:xfrm>
          <a:prstGeom prst="rect">
            <a:avLst/>
          </a:prstGeom>
        </p:spPr>
      </p:pic>
      <p:sp>
        <p:nvSpPr>
          <p:cNvPr id="23" name="ドーナツ 22"/>
          <p:cNvSpPr>
            <a:spLocks/>
          </p:cNvSpPr>
          <p:nvPr/>
        </p:nvSpPr>
        <p:spPr>
          <a:xfrm>
            <a:off x="4495800" y="3625800"/>
            <a:ext cx="461396" cy="413249"/>
          </a:xfrm>
          <a:prstGeom prst="donut">
            <a:avLst>
              <a:gd name="adj" fmla="val 0"/>
            </a:avLst>
          </a:prstGeom>
          <a:solidFill>
            <a:srgbClr val="FF0000"/>
          </a:solid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solidFill>
                <a:schemeClr val="tx1"/>
              </a:solidFill>
            </a:endParaRPr>
          </a:p>
        </p:txBody>
      </p:sp>
      <p:sp>
        <p:nvSpPr>
          <p:cNvPr id="59" name="テキスト ボックス 58"/>
          <p:cNvSpPr txBox="1"/>
          <p:nvPr/>
        </p:nvSpPr>
        <p:spPr>
          <a:xfrm>
            <a:off x="228600" y="999000"/>
            <a:ext cx="1219200" cy="430887"/>
          </a:xfrm>
          <a:prstGeom prst="rect">
            <a:avLst/>
          </a:prstGeom>
          <a:noFill/>
        </p:spPr>
        <p:txBody>
          <a:bodyPr wrap="square" rtlCol="0">
            <a:spAutoFit/>
          </a:bodyPr>
          <a:lstStyle/>
          <a:p>
            <a:r>
              <a:rPr kumimoji="1" lang="en-US" altLang="ja-JP" sz="2200" dirty="0" smtClean="0"/>
              <a:t>Action</a:t>
            </a:r>
            <a:endParaRPr kumimoji="1" lang="ja-JP" altLang="en-US" sz="2200" dirty="0"/>
          </a:p>
        </p:txBody>
      </p:sp>
      <p:sp>
        <p:nvSpPr>
          <p:cNvPr id="61" name="角丸四角形吹き出し 60"/>
          <p:cNvSpPr/>
          <p:nvPr/>
        </p:nvSpPr>
        <p:spPr>
          <a:xfrm>
            <a:off x="6172200" y="999000"/>
            <a:ext cx="1845571" cy="685800"/>
          </a:xfrm>
          <a:prstGeom prst="wedgeRoundRectCallout">
            <a:avLst>
              <a:gd name="adj1" fmla="val -61002"/>
              <a:gd name="adj2" fmla="val -5073"/>
              <a:gd name="adj3" fmla="val 16667"/>
            </a:avLst>
          </a:prstGeom>
          <a:ln>
            <a:solidFill>
              <a:schemeClr val="accent5">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62" name="図 61" descr="latex-image-1.pdf"/>
          <p:cNvPicPr>
            <a:picLocks noChangeAspect="1"/>
          </p:cNvPicPr>
          <p:nvPr/>
        </p:nvPicPr>
        <mc:AlternateContent>
          <mc:Choice xmlns:ma="http://schemas.microsoft.com/office/mac/drawingml/2008/main" Requires="ma">
            <p:blipFill>
              <a:blip r:embed="rId7"/>
              <a:stretch>
                <a:fillRect/>
              </a:stretch>
            </p:blipFill>
          </mc:Choice>
          <mc:Fallback>
            <p:blipFill>
              <a:blip r:embed="rId8"/>
              <a:stretch>
                <a:fillRect/>
              </a:stretch>
            </p:blipFill>
          </mc:Fallback>
        </mc:AlternateContent>
        <p:spPr>
          <a:xfrm>
            <a:off x="6248400" y="1075199"/>
            <a:ext cx="1660794" cy="543800"/>
          </a:xfrm>
          <a:prstGeom prst="rect">
            <a:avLst/>
          </a:prstGeom>
        </p:spPr>
      </p:pic>
      <p:pic>
        <p:nvPicPr>
          <p:cNvPr id="70" name="図 69" descr="latex-image-1.pdf"/>
          <p:cNvPicPr>
            <a:picLocks noChangeAspect="1"/>
          </p:cNvPicPr>
          <p:nvPr/>
        </p:nvPicPr>
        <mc:AlternateContent>
          <mc:Choice xmlns:ma="http://schemas.microsoft.com/office/mac/drawingml/2008/main" Requires="ma">
            <p:blipFill>
              <a:blip r:embed="rId9"/>
              <a:stretch>
                <a:fillRect/>
              </a:stretch>
            </p:blipFill>
          </mc:Choice>
          <mc:Fallback>
            <p:blipFill>
              <a:blip r:embed="rId10"/>
              <a:stretch>
                <a:fillRect/>
              </a:stretch>
            </p:blipFill>
          </mc:Fallback>
        </mc:AlternateContent>
        <p:spPr>
          <a:xfrm>
            <a:off x="457201" y="4235401"/>
            <a:ext cx="2736477" cy="289435"/>
          </a:xfrm>
          <a:prstGeom prst="rect">
            <a:avLst/>
          </a:prstGeom>
        </p:spPr>
      </p:pic>
      <p:sp>
        <p:nvSpPr>
          <p:cNvPr id="76" name="正方形/長方形 75"/>
          <p:cNvSpPr/>
          <p:nvPr/>
        </p:nvSpPr>
        <p:spPr>
          <a:xfrm>
            <a:off x="152400" y="1981200"/>
            <a:ext cx="8839200" cy="1143000"/>
          </a:xfrm>
          <a:prstGeom prst="rect">
            <a:avLst/>
          </a:prstGeom>
          <a:solidFill>
            <a:schemeClr val="accent6">
              <a:lumMod val="20000"/>
              <a:lumOff val="8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78" name="図 77" descr="latex-image-1.pdf"/>
          <p:cNvPicPr>
            <a:picLocks noChangeAspect="1"/>
          </p:cNvPicPr>
          <p:nvPr/>
        </p:nvPicPr>
        <mc:AlternateContent>
          <mc:Choice xmlns:ma="http://schemas.microsoft.com/office/mac/drawingml/2008/main" Requires="ma">
            <p:blipFill>
              <a:blip r:embed="rId11"/>
              <a:stretch>
                <a:fillRect/>
              </a:stretch>
            </p:blipFill>
          </mc:Choice>
          <mc:Fallback>
            <p:blipFill>
              <a:blip r:embed="rId12"/>
              <a:stretch>
                <a:fillRect/>
              </a:stretch>
            </p:blipFill>
          </mc:Fallback>
        </mc:AlternateContent>
        <p:spPr>
          <a:xfrm>
            <a:off x="457200" y="2362200"/>
            <a:ext cx="1173296" cy="685800"/>
          </a:xfrm>
          <a:prstGeom prst="rect">
            <a:avLst/>
          </a:prstGeom>
        </p:spPr>
      </p:pic>
      <p:pic>
        <p:nvPicPr>
          <p:cNvPr id="79" name="図 78" descr="latex-image-1.pdf"/>
          <p:cNvPicPr>
            <a:picLocks noChangeAspect="1"/>
          </p:cNvPicPr>
          <p:nvPr/>
        </p:nvPicPr>
        <mc:AlternateContent>
          <mc:Choice xmlns:ma="http://schemas.microsoft.com/office/mac/drawingml/2008/main" Requires="ma">
            <p:blipFill>
              <a:blip r:embed="rId13"/>
              <a:stretch>
                <a:fillRect/>
              </a:stretch>
            </p:blipFill>
          </mc:Choice>
          <mc:Fallback>
            <p:blipFill>
              <a:blip r:embed="rId14"/>
              <a:stretch>
                <a:fillRect/>
              </a:stretch>
            </p:blipFill>
          </mc:Fallback>
        </mc:AlternateContent>
        <p:spPr>
          <a:xfrm>
            <a:off x="2003680" y="2362200"/>
            <a:ext cx="1044320" cy="654912"/>
          </a:xfrm>
          <a:prstGeom prst="rect">
            <a:avLst/>
          </a:prstGeom>
        </p:spPr>
      </p:pic>
      <p:pic>
        <p:nvPicPr>
          <p:cNvPr id="80" name="図 79" descr="latex-image-1.pdf"/>
          <p:cNvPicPr>
            <a:picLocks noChangeAspect="1"/>
          </p:cNvPicPr>
          <p:nvPr/>
        </p:nvPicPr>
        <mc:AlternateContent>
          <mc:Choice xmlns:ma="http://schemas.microsoft.com/office/mac/drawingml/2008/main" Requires="ma">
            <p:blipFill>
              <a:blip r:embed="rId15"/>
              <a:stretch>
                <a:fillRect/>
              </a:stretch>
            </p:blipFill>
          </mc:Choice>
          <mc:Fallback>
            <p:blipFill>
              <a:blip r:embed="rId16"/>
              <a:stretch>
                <a:fillRect/>
              </a:stretch>
            </p:blipFill>
          </mc:Fallback>
        </mc:AlternateContent>
        <p:spPr>
          <a:xfrm>
            <a:off x="3505200" y="2362200"/>
            <a:ext cx="1126200" cy="682545"/>
          </a:xfrm>
          <a:prstGeom prst="rect">
            <a:avLst/>
          </a:prstGeom>
        </p:spPr>
      </p:pic>
      <p:sp>
        <p:nvSpPr>
          <p:cNvPr id="82" name="テキスト ボックス 81"/>
          <p:cNvSpPr txBox="1"/>
          <p:nvPr/>
        </p:nvSpPr>
        <p:spPr>
          <a:xfrm>
            <a:off x="457200" y="1981200"/>
            <a:ext cx="3048000" cy="369332"/>
          </a:xfrm>
          <a:prstGeom prst="rect">
            <a:avLst/>
          </a:prstGeom>
          <a:noFill/>
        </p:spPr>
        <p:txBody>
          <a:bodyPr wrap="square" rtlCol="0">
            <a:spAutoFit/>
          </a:bodyPr>
          <a:lstStyle/>
          <a:p>
            <a:r>
              <a:rPr kumimoji="1" lang="en-US" altLang="ja-JP" dirty="0" smtClean="0"/>
              <a:t>Slow variation parameters</a:t>
            </a:r>
            <a:endParaRPr kumimoji="1" lang="ja-JP" altLang="en-US" dirty="0"/>
          </a:p>
        </p:txBody>
      </p:sp>
      <p:sp>
        <p:nvSpPr>
          <p:cNvPr id="86" name="ひし形 85"/>
          <p:cNvSpPr/>
          <p:nvPr/>
        </p:nvSpPr>
        <p:spPr>
          <a:xfrm>
            <a:off x="268800" y="2097600"/>
            <a:ext cx="188400" cy="188400"/>
          </a:xfrm>
          <a:prstGeom prst="diamond">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kumimoji="1" lang="ja-JP" altLang="en-US"/>
          </a:p>
        </p:txBody>
      </p:sp>
      <p:sp>
        <p:nvSpPr>
          <p:cNvPr id="87" name="テキスト ボックス 86"/>
          <p:cNvSpPr txBox="1"/>
          <p:nvPr/>
        </p:nvSpPr>
        <p:spPr>
          <a:xfrm>
            <a:off x="5342398" y="1981200"/>
            <a:ext cx="3505200" cy="369332"/>
          </a:xfrm>
          <a:prstGeom prst="rect">
            <a:avLst/>
          </a:prstGeom>
          <a:noFill/>
        </p:spPr>
        <p:txBody>
          <a:bodyPr wrap="square" rtlCol="0">
            <a:spAutoFit/>
          </a:bodyPr>
          <a:lstStyle/>
          <a:p>
            <a:r>
              <a:rPr kumimoji="1" lang="en-US" altLang="ja-JP" dirty="0" smtClean="0"/>
              <a:t>Scalar field propagation speed</a:t>
            </a:r>
            <a:endParaRPr kumimoji="1" lang="ja-JP" altLang="en-US" dirty="0"/>
          </a:p>
        </p:txBody>
      </p:sp>
      <p:pic>
        <p:nvPicPr>
          <p:cNvPr id="88" name="図 87" descr="latex-image-1.pdf"/>
          <p:cNvPicPr>
            <a:picLocks noChangeAspect="1"/>
          </p:cNvPicPr>
          <p:nvPr/>
        </p:nvPicPr>
        <mc:AlternateContent>
          <mc:Choice xmlns:ma="http://schemas.microsoft.com/office/mac/drawingml/2008/main" Requires="ma">
            <p:blipFill>
              <a:blip r:embed="rId17"/>
              <a:stretch>
                <a:fillRect/>
              </a:stretch>
            </p:blipFill>
          </mc:Choice>
          <mc:Fallback>
            <p:blipFill>
              <a:blip r:embed="rId18"/>
              <a:stretch>
                <a:fillRect/>
              </a:stretch>
            </p:blipFill>
          </mc:Fallback>
        </mc:AlternateContent>
        <p:spPr>
          <a:xfrm>
            <a:off x="5334000" y="2447000"/>
            <a:ext cx="3360450" cy="605200"/>
          </a:xfrm>
          <a:prstGeom prst="rect">
            <a:avLst/>
          </a:prstGeom>
        </p:spPr>
      </p:pic>
      <p:sp>
        <p:nvSpPr>
          <p:cNvPr id="89" name="ひし形 88"/>
          <p:cNvSpPr/>
          <p:nvPr/>
        </p:nvSpPr>
        <p:spPr>
          <a:xfrm>
            <a:off x="5113798" y="2106200"/>
            <a:ext cx="188400" cy="188400"/>
          </a:xfrm>
          <a:prstGeom prst="diamond">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kumimoji="1" lang="ja-JP" altLang="en-US"/>
          </a:p>
        </p:txBody>
      </p:sp>
      <p:sp>
        <p:nvSpPr>
          <p:cNvPr id="90" name="正方形/長方形 89"/>
          <p:cNvSpPr/>
          <p:nvPr/>
        </p:nvSpPr>
        <p:spPr>
          <a:xfrm>
            <a:off x="3417670" y="1981200"/>
            <a:ext cx="533400" cy="425399"/>
          </a:xfrm>
          <a:prstGeom prst="rect">
            <a:avLst/>
          </a:prstGeom>
          <a:solidFill>
            <a:srgbClr val="FF0000">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pic>
        <p:nvPicPr>
          <p:cNvPr id="91" name="図 90" descr="latex-image-1.pdf"/>
          <p:cNvPicPr>
            <a:picLocks noChangeAspect="1"/>
          </p:cNvPicPr>
          <p:nvPr/>
        </p:nvPicPr>
        <mc:AlternateContent>
          <mc:Choice xmlns:ma="http://schemas.microsoft.com/office/mac/drawingml/2008/main" Requires="ma">
            <p:blipFill>
              <a:blip r:embed="rId19"/>
              <a:stretch>
                <a:fillRect/>
              </a:stretch>
            </p:blipFill>
          </mc:Choice>
          <mc:Fallback>
            <p:blipFill>
              <a:blip r:embed="rId20"/>
              <a:stretch>
                <a:fillRect/>
              </a:stretch>
            </p:blipFill>
          </mc:Fallback>
        </mc:AlternateContent>
        <p:spPr>
          <a:xfrm>
            <a:off x="3429000" y="2074401"/>
            <a:ext cx="445870" cy="211599"/>
          </a:xfrm>
          <a:prstGeom prst="rect">
            <a:avLst/>
          </a:prstGeom>
        </p:spPr>
      </p:pic>
      <p:sp>
        <p:nvSpPr>
          <p:cNvPr id="95" name="タイトル 6"/>
          <p:cNvSpPr>
            <a:spLocks noGrp="1"/>
          </p:cNvSpPr>
          <p:nvPr>
            <p:ph type="title"/>
          </p:nvPr>
        </p:nvSpPr>
        <p:spPr>
          <a:xfrm>
            <a:off x="533400" y="-76200"/>
            <a:ext cx="7556313" cy="1116106"/>
          </a:xfrm>
        </p:spPr>
        <p:txBody>
          <a:bodyPr anchor="ctr">
            <a:normAutofit/>
          </a:bodyPr>
          <a:lstStyle/>
          <a:p>
            <a:r>
              <a:rPr lang="en-US" altLang="ja-JP" sz="4000" b="1" dirty="0" smtClean="0">
                <a:solidFill>
                  <a:schemeClr val="accent3">
                    <a:lumMod val="50000"/>
                  </a:schemeClr>
                </a:solidFill>
              </a:rPr>
              <a:t>3. Perturbations</a:t>
            </a:r>
            <a:endParaRPr lang="ja-JP" altLang="en-US" sz="4000" b="1" dirty="0">
              <a:solidFill>
                <a:schemeClr val="accent3">
                  <a:lumMod val="50000"/>
                </a:schemeClr>
              </a:solidFill>
            </a:endParaRPr>
          </a:p>
        </p:txBody>
      </p:sp>
      <p:sp>
        <p:nvSpPr>
          <p:cNvPr id="46" name="テキスト ボックス 45"/>
          <p:cNvSpPr txBox="1"/>
          <p:nvPr/>
        </p:nvSpPr>
        <p:spPr>
          <a:xfrm>
            <a:off x="5715000" y="3625800"/>
            <a:ext cx="3276600" cy="430887"/>
          </a:xfrm>
          <a:prstGeom prst="rect">
            <a:avLst/>
          </a:prstGeom>
          <a:noFill/>
        </p:spPr>
        <p:txBody>
          <a:bodyPr wrap="square" rtlCol="0">
            <a:spAutoFit/>
          </a:bodyPr>
          <a:lstStyle/>
          <a:p>
            <a:r>
              <a:rPr kumimoji="1" lang="en-US" altLang="ja-JP" sz="2200" b="1" dirty="0" smtClean="0"/>
              <a:t>Tensor to Scalar Ratio</a:t>
            </a:r>
          </a:p>
        </p:txBody>
      </p:sp>
      <p:sp>
        <p:nvSpPr>
          <p:cNvPr id="47" name="乗算記号 46"/>
          <p:cNvSpPr/>
          <p:nvPr/>
        </p:nvSpPr>
        <p:spPr>
          <a:xfrm>
            <a:off x="5486400" y="3736987"/>
            <a:ext cx="228600" cy="228600"/>
          </a:xfrm>
          <a:prstGeom prst="mathMultiply">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a:p>
        </p:txBody>
      </p:sp>
      <p:sp>
        <p:nvSpPr>
          <p:cNvPr id="51" name="正方形/長方形 50"/>
          <p:cNvSpPr/>
          <p:nvPr/>
        </p:nvSpPr>
        <p:spPr>
          <a:xfrm>
            <a:off x="5751002" y="4163400"/>
            <a:ext cx="3240598" cy="461400"/>
          </a:xfrm>
          <a:prstGeom prst="rect">
            <a:avLst/>
          </a:prstGeom>
          <a:solidFill>
            <a:srgbClr val="0000FF">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8" name="テキスト ボックス 37"/>
          <p:cNvSpPr txBox="1"/>
          <p:nvPr/>
        </p:nvSpPr>
        <p:spPr>
          <a:xfrm>
            <a:off x="381000" y="4750198"/>
            <a:ext cx="4038600" cy="430887"/>
          </a:xfrm>
          <a:prstGeom prst="rect">
            <a:avLst/>
          </a:prstGeom>
          <a:noFill/>
        </p:spPr>
        <p:txBody>
          <a:bodyPr wrap="square" rtlCol="0">
            <a:spAutoFit/>
          </a:bodyPr>
          <a:lstStyle/>
          <a:p>
            <a:r>
              <a:rPr kumimoji="1" lang="en-US" altLang="ja-JP" sz="2200" b="1" dirty="0" smtClean="0"/>
              <a:t>Non-Gaussianity Parameter</a:t>
            </a:r>
            <a:endParaRPr kumimoji="1" lang="ja-JP" altLang="en-US" sz="2200" b="1" dirty="0"/>
          </a:p>
        </p:txBody>
      </p:sp>
      <p:pic>
        <p:nvPicPr>
          <p:cNvPr id="40" name="図 39" descr="latex-image-1.pdf"/>
          <p:cNvPicPr>
            <a:picLocks noChangeAspect="1"/>
          </p:cNvPicPr>
          <p:nvPr/>
        </p:nvPicPr>
        <mc:AlternateContent>
          <mc:Choice xmlns:ma="http://schemas.microsoft.com/office/mac/drawingml/2008/main" Requires="ma">
            <p:blipFill>
              <a:blip r:embed="rId21"/>
              <a:stretch>
                <a:fillRect/>
              </a:stretch>
            </p:blipFill>
          </mc:Choice>
          <mc:Fallback>
            <p:blipFill>
              <a:blip r:embed="rId22"/>
              <a:stretch>
                <a:fillRect/>
              </a:stretch>
            </p:blipFill>
          </mc:Fallback>
        </mc:AlternateContent>
        <p:spPr>
          <a:xfrm>
            <a:off x="4400614" y="4857286"/>
            <a:ext cx="399986" cy="323799"/>
          </a:xfrm>
          <a:prstGeom prst="rect">
            <a:avLst/>
          </a:prstGeom>
        </p:spPr>
      </p:pic>
      <p:sp>
        <p:nvSpPr>
          <p:cNvPr id="41" name="正方形/長方形 40"/>
          <p:cNvSpPr/>
          <p:nvPr/>
        </p:nvSpPr>
        <p:spPr>
          <a:xfrm>
            <a:off x="381000" y="5334534"/>
            <a:ext cx="8305800" cy="874200"/>
          </a:xfrm>
          <a:prstGeom prst="rect">
            <a:avLst/>
          </a:prstGeom>
          <a:solidFill>
            <a:srgbClr val="0000FF">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42" name="図 41" descr="latex-image-1.pdf"/>
          <p:cNvPicPr>
            <a:picLocks noChangeAspect="1"/>
          </p:cNvPicPr>
          <p:nvPr/>
        </p:nvPicPr>
        <mc:AlternateContent>
          <mc:Choice xmlns:ma="http://schemas.microsoft.com/office/mac/drawingml/2008/main" Requires="ma">
            <p:blipFill>
              <a:blip r:embed="rId23"/>
              <a:stretch>
                <a:fillRect/>
              </a:stretch>
            </p:blipFill>
          </mc:Choice>
          <mc:Fallback>
            <p:blipFill>
              <a:blip r:embed="rId24"/>
              <a:stretch>
                <a:fillRect/>
              </a:stretch>
            </p:blipFill>
          </mc:Fallback>
        </mc:AlternateContent>
        <p:spPr>
          <a:xfrm>
            <a:off x="533400" y="5387398"/>
            <a:ext cx="7987717" cy="746075"/>
          </a:xfrm>
          <a:prstGeom prst="rect">
            <a:avLst/>
          </a:prstGeom>
        </p:spPr>
      </p:pic>
      <p:sp>
        <p:nvSpPr>
          <p:cNvPr id="44" name="テキスト ボックス 43"/>
          <p:cNvSpPr txBox="1"/>
          <p:nvPr/>
        </p:nvSpPr>
        <p:spPr>
          <a:xfrm>
            <a:off x="381000" y="6197998"/>
            <a:ext cx="3048000" cy="369332"/>
          </a:xfrm>
          <a:prstGeom prst="rect">
            <a:avLst/>
          </a:prstGeom>
          <a:noFill/>
        </p:spPr>
        <p:txBody>
          <a:bodyPr wrap="square" rtlCol="0">
            <a:spAutoFit/>
          </a:bodyPr>
          <a:lstStyle/>
          <a:p>
            <a:r>
              <a:rPr kumimoji="1" lang="en-US" altLang="ja-JP" dirty="0" smtClean="0">
                <a:ea typeface="ヒラギノ角ゴ Pro W3"/>
                <a:cs typeface="Century"/>
              </a:rPr>
              <a:t>( </a:t>
            </a:r>
            <a:r>
              <a:rPr kumimoji="1" lang="en-US" altLang="ja-JP" dirty="0" err="1" smtClean="0">
                <a:ea typeface="ヒラギノ角ゴ Pro W3"/>
                <a:cs typeface="Century"/>
              </a:rPr>
              <a:t>Seery</a:t>
            </a:r>
            <a:r>
              <a:rPr kumimoji="1" lang="en-US" altLang="ja-JP" dirty="0" smtClean="0">
                <a:ea typeface="ヒラギノ角ゴ Pro W3"/>
                <a:cs typeface="Century"/>
              </a:rPr>
              <a:t> and </a:t>
            </a:r>
            <a:r>
              <a:rPr kumimoji="1" lang="en-US" altLang="ja-JP" dirty="0" err="1" smtClean="0">
                <a:ea typeface="ヒラギノ角ゴ Pro W3"/>
                <a:cs typeface="Century"/>
              </a:rPr>
              <a:t>Lidsey</a:t>
            </a:r>
            <a:r>
              <a:rPr kumimoji="1" lang="en-US" altLang="ja-JP" dirty="0" smtClean="0">
                <a:ea typeface="ヒラギノ角ゴ Pro W3"/>
                <a:cs typeface="Century"/>
              </a:rPr>
              <a:t>, 2005 )</a:t>
            </a:r>
            <a:endParaRPr kumimoji="1" lang="ja-JP" altLang="en-US" dirty="0">
              <a:ea typeface="ヒラギノ角ゴ Pro W3"/>
              <a:cs typeface="Century"/>
            </a:endParaRPr>
          </a:p>
        </p:txBody>
      </p:sp>
      <p:sp>
        <p:nvSpPr>
          <p:cNvPr id="48" name="角丸四角形吹き出し 47"/>
          <p:cNvSpPr/>
          <p:nvPr/>
        </p:nvSpPr>
        <p:spPr>
          <a:xfrm>
            <a:off x="3962400" y="6240000"/>
            <a:ext cx="1705800" cy="618000"/>
          </a:xfrm>
          <a:prstGeom prst="wedgeRoundRectCallout">
            <a:avLst>
              <a:gd name="adj1" fmla="val -9237"/>
              <a:gd name="adj2" fmla="val -68968"/>
              <a:gd name="adj3" fmla="val 16667"/>
            </a:avLst>
          </a:prstGeom>
          <a:ln>
            <a:solidFill>
              <a:schemeClr val="accent5">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52" name="図 51" descr="texclip20100723152511.eps"/>
          <p:cNvPicPr>
            <a:picLocks noChangeAspect="1"/>
          </p:cNvPicPr>
          <p:nvPr/>
        </p:nvPicPr>
        <mc:AlternateContent>
          <mc:Choice xmlns:ma="http://schemas.microsoft.com/office/mac/drawingml/2008/main" Requires="ma">
            <p:blipFill>
              <a:blip r:embed="rId25"/>
              <a:stretch>
                <a:fillRect/>
              </a:stretch>
            </p:blipFill>
          </mc:Choice>
          <mc:Fallback>
            <p:blipFill>
              <a:blip r:embed="rId26"/>
              <a:stretch>
                <a:fillRect/>
              </a:stretch>
            </p:blipFill>
          </mc:Fallback>
        </mc:AlternateContent>
        <p:spPr>
          <a:xfrm>
            <a:off x="4047000" y="6274198"/>
            <a:ext cx="1483630" cy="547802"/>
          </a:xfrm>
          <a:prstGeom prst="rect">
            <a:avLst/>
          </a:prstGeom>
        </p:spPr>
      </p:pic>
      <p:pic>
        <p:nvPicPr>
          <p:cNvPr id="54" name="図 53" descr="latex-image-1.pdf"/>
          <p:cNvPicPr>
            <a:picLocks noChangeAspect="1"/>
          </p:cNvPicPr>
          <p:nvPr/>
        </p:nvPicPr>
        <mc:AlternateContent>
          <mc:Choice xmlns:ma="http://schemas.microsoft.com/office/mac/drawingml/2008/main" Requires="ma">
            <p:blipFill>
              <a:blip r:embed="rId27"/>
              <a:stretch>
                <a:fillRect/>
              </a:stretch>
            </p:blipFill>
          </mc:Choice>
          <mc:Fallback>
            <p:blipFill>
              <a:blip r:embed="rId28"/>
              <a:stretch>
                <a:fillRect/>
              </a:stretch>
            </p:blipFill>
          </mc:Fallback>
        </mc:AlternateContent>
        <p:spPr>
          <a:xfrm>
            <a:off x="5867400" y="4239600"/>
            <a:ext cx="3002783" cy="361899"/>
          </a:xfrm>
          <a:prstGeom prst="rect">
            <a:avLst/>
          </a:prstGeom>
        </p:spPr>
      </p:pic>
      <p:sp>
        <p:nvSpPr>
          <p:cNvPr id="58" name="テキスト ボックス 57"/>
          <p:cNvSpPr txBox="1"/>
          <p:nvPr/>
        </p:nvSpPr>
        <p:spPr>
          <a:xfrm>
            <a:off x="3124200" y="3200399"/>
            <a:ext cx="4267200" cy="369332"/>
          </a:xfrm>
          <a:prstGeom prst="rect">
            <a:avLst/>
          </a:prstGeom>
          <a:noFill/>
        </p:spPr>
        <p:txBody>
          <a:bodyPr wrap="square" rtlCol="0">
            <a:spAutoFit/>
          </a:bodyPr>
          <a:lstStyle/>
          <a:p>
            <a:r>
              <a:rPr kumimoji="1" lang="en-US" altLang="ja-JP" dirty="0" smtClean="0"/>
              <a:t>for the primordial density perturbation</a:t>
            </a:r>
            <a:endParaRPr kumimoji="1" lang="ja-JP" altLang="en-US" dirty="0"/>
          </a:p>
        </p:txBody>
      </p:sp>
      <p:pic>
        <p:nvPicPr>
          <p:cNvPr id="63" name="図 62" descr="latex-image-1.pdf"/>
          <p:cNvPicPr>
            <a:picLocks noChangeAspect="1"/>
          </p:cNvPicPr>
          <p:nvPr/>
        </p:nvPicPr>
        <mc:AlternateContent>
          <mc:Choice xmlns:ma="http://schemas.microsoft.com/office/mac/drawingml/2008/main" Requires="ma">
            <p:blipFill>
              <a:blip r:embed="rId29"/>
              <a:stretch>
                <a:fillRect/>
              </a:stretch>
            </p:blipFill>
          </mc:Choice>
          <mc:Fallback>
            <p:blipFill>
              <a:blip r:embed="rId30"/>
              <a:stretch>
                <a:fillRect/>
              </a:stretch>
            </p:blipFill>
          </mc:Fallback>
        </mc:AlternateContent>
        <p:spPr>
          <a:xfrm>
            <a:off x="7391400" y="3276599"/>
            <a:ext cx="260999" cy="234899"/>
          </a:xfrm>
          <a:prstGeom prst="rect">
            <a:avLst/>
          </a:prstGeom>
        </p:spPr>
      </p:pic>
      <p:sp>
        <p:nvSpPr>
          <p:cNvPr id="64" name="ストライプ矢印 63"/>
          <p:cNvSpPr/>
          <p:nvPr/>
        </p:nvSpPr>
        <p:spPr>
          <a:xfrm rot="5400000" flipV="1">
            <a:off x="2552701" y="3086100"/>
            <a:ext cx="304799" cy="685800"/>
          </a:xfrm>
          <a:prstGeom prst="striped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kumimoji="1" lang="ja-JP" altLang="en-US"/>
          </a:p>
        </p:txBody>
      </p:sp>
      <p:sp>
        <p:nvSpPr>
          <p:cNvPr id="65" name="乗算記号 64"/>
          <p:cNvSpPr/>
          <p:nvPr/>
        </p:nvSpPr>
        <p:spPr>
          <a:xfrm>
            <a:off x="152400" y="4902598"/>
            <a:ext cx="228600" cy="228600"/>
          </a:xfrm>
          <a:prstGeom prst="mathMultiply">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5" name="正方形/長方形 134"/>
          <p:cNvSpPr/>
          <p:nvPr/>
        </p:nvSpPr>
        <p:spPr>
          <a:xfrm>
            <a:off x="6781800" y="1936801"/>
            <a:ext cx="1600200" cy="425399"/>
          </a:xfrm>
          <a:prstGeom prst="rect">
            <a:avLst/>
          </a:prstGeom>
          <a:solidFill>
            <a:srgbClr val="FF0000">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1" name="角丸四角形吹き出し 100"/>
          <p:cNvSpPr/>
          <p:nvPr/>
        </p:nvSpPr>
        <p:spPr>
          <a:xfrm>
            <a:off x="6248400" y="4038600"/>
            <a:ext cx="2819400" cy="690000"/>
          </a:xfrm>
          <a:prstGeom prst="wedgeRoundRectCallout">
            <a:avLst>
              <a:gd name="adj1" fmla="val 12182"/>
              <a:gd name="adj2" fmla="val 72779"/>
              <a:gd name="adj3" fmla="val 16667"/>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3" name="角丸四角形 72"/>
          <p:cNvSpPr/>
          <p:nvPr/>
        </p:nvSpPr>
        <p:spPr>
          <a:xfrm>
            <a:off x="685800" y="1600202"/>
            <a:ext cx="2590800" cy="990598"/>
          </a:xfrm>
          <a:prstGeom prst="roundRect">
            <a:avLst/>
          </a:prstGeom>
          <a:solidFill>
            <a:schemeClr val="bg1">
              <a:lumMod val="95000"/>
            </a:schemeClr>
          </a:solidFill>
          <a:ln w="38100">
            <a:gradFill flip="none" rotWithShape="1">
              <a:gsLst>
                <a:gs pos="0">
                  <a:schemeClr val="accent2">
                    <a:lumMod val="25000"/>
                    <a:lumOff val="75000"/>
                  </a:schemeClr>
                </a:gs>
                <a:gs pos="100000">
                  <a:schemeClr val="accent3">
                    <a:lumMod val="40000"/>
                    <a:lumOff val="60000"/>
                  </a:schemeClr>
                </a:gs>
              </a:gsLst>
              <a:lin ang="0" scaled="1"/>
              <a:tileRect/>
            </a:gradFill>
          </a:ln>
          <a:effectLst>
            <a:outerShdw blurRad="34925" dist="31750" dir="5400000" algn="tl" rotWithShape="0">
              <a:srgbClr val="000000">
                <a:alpha val="50000"/>
              </a:srgbClr>
            </a:outerShdw>
          </a:effectLst>
          <a:scene3d>
            <a:camera prst="orthographicFront">
              <a:rot lat="0" lon="0" rev="0"/>
            </a:camera>
            <a:lightRig rig="threePt" dir="t">
              <a:rot lat="0" lon="0" rev="0"/>
            </a:lightRig>
          </a:scene3d>
          <a:sp3d>
            <a:bevelT/>
            <a:contourClr>
              <a:schemeClr val="accent1">
                <a:satMod val="110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5" name="星 4 64"/>
          <p:cNvSpPr/>
          <p:nvPr/>
        </p:nvSpPr>
        <p:spPr>
          <a:xfrm>
            <a:off x="152400" y="1066800"/>
            <a:ext cx="304800" cy="304800"/>
          </a:xfrm>
          <a:prstGeom prst="star4">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a:p>
        </p:txBody>
      </p:sp>
      <p:pic>
        <p:nvPicPr>
          <p:cNvPr id="72" name="図 71" descr="latex-image-1.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838201" y="1650678"/>
            <a:ext cx="2225259" cy="863924"/>
          </a:xfrm>
          <a:prstGeom prst="rect">
            <a:avLst/>
          </a:prstGeom>
        </p:spPr>
      </p:pic>
      <p:sp>
        <p:nvSpPr>
          <p:cNvPr id="74" name="正方形/長方形 73"/>
          <p:cNvSpPr/>
          <p:nvPr/>
        </p:nvSpPr>
        <p:spPr>
          <a:xfrm>
            <a:off x="2362200" y="1789672"/>
            <a:ext cx="762000" cy="496330"/>
          </a:xfrm>
          <a:prstGeom prst="rect">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cxnSp>
        <p:nvCxnSpPr>
          <p:cNvPr id="75" name="直線矢印コネクタ 74"/>
          <p:cNvCxnSpPr>
            <a:stCxn id="76" idx="1"/>
            <a:endCxn id="74" idx="3"/>
          </p:cNvCxnSpPr>
          <p:nvPr/>
        </p:nvCxnSpPr>
        <p:spPr>
          <a:xfrm rot="10800000" flipV="1">
            <a:off x="3124200" y="1784867"/>
            <a:ext cx="381000" cy="25296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6" name="テキスト ボックス 75"/>
          <p:cNvSpPr txBox="1"/>
          <p:nvPr/>
        </p:nvSpPr>
        <p:spPr>
          <a:xfrm>
            <a:off x="3505200" y="1600202"/>
            <a:ext cx="2057400" cy="369332"/>
          </a:xfrm>
          <a:prstGeom prst="rect">
            <a:avLst/>
          </a:prstGeom>
          <a:noFill/>
          <a:ln w="25400">
            <a:solidFill>
              <a:srgbClr val="FF0000"/>
            </a:solidFill>
          </a:ln>
        </p:spPr>
        <p:txBody>
          <a:bodyPr wrap="square" rtlCol="0">
            <a:spAutoFit/>
          </a:bodyPr>
          <a:lstStyle/>
          <a:p>
            <a:r>
              <a:rPr kumimoji="1" lang="en-US" altLang="ja-JP" dirty="0" smtClean="0"/>
              <a:t>arbitrary function</a:t>
            </a:r>
            <a:endParaRPr kumimoji="1" lang="ja-JP" altLang="en-US" dirty="0"/>
          </a:p>
        </p:txBody>
      </p:sp>
      <p:sp>
        <p:nvSpPr>
          <p:cNvPr id="79" name="角丸四角形吹き出し 78"/>
          <p:cNvSpPr/>
          <p:nvPr/>
        </p:nvSpPr>
        <p:spPr>
          <a:xfrm>
            <a:off x="3657600" y="2133600"/>
            <a:ext cx="1905000" cy="533400"/>
          </a:xfrm>
          <a:prstGeom prst="wedgeRoundRectCallout">
            <a:avLst>
              <a:gd name="adj1" fmla="val -65938"/>
              <a:gd name="adj2" fmla="val -18984"/>
              <a:gd name="adj3" fmla="val 16667"/>
            </a:avLst>
          </a:prstGeom>
          <a:ln>
            <a:solidFill>
              <a:schemeClr val="accent5">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80" name="図 79" descr="latex-image-1.pdf"/>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3747916" y="2209800"/>
            <a:ext cx="1738484" cy="351300"/>
          </a:xfrm>
          <a:prstGeom prst="rect">
            <a:avLst/>
          </a:prstGeom>
        </p:spPr>
      </p:pic>
      <p:sp>
        <p:nvSpPr>
          <p:cNvPr id="81" name="テキスト ボックス 80"/>
          <p:cNvSpPr txBox="1"/>
          <p:nvPr/>
        </p:nvSpPr>
        <p:spPr>
          <a:xfrm>
            <a:off x="3657600" y="2667000"/>
            <a:ext cx="2043284" cy="369332"/>
          </a:xfrm>
          <a:prstGeom prst="rect">
            <a:avLst/>
          </a:prstGeom>
          <a:noFill/>
        </p:spPr>
        <p:txBody>
          <a:bodyPr wrap="square" rtlCol="0">
            <a:spAutoFit/>
          </a:bodyPr>
          <a:lstStyle/>
          <a:p>
            <a:r>
              <a:rPr kumimoji="1" lang="ja-JP" altLang="en-US" dirty="0" smtClean="0">
                <a:ea typeface="ヒラギノ角ゴ Pro W3"/>
                <a:cs typeface="ヒラギノ角ゴ Pro W3"/>
              </a:rPr>
              <a:t>（　</a:t>
            </a:r>
            <a:r>
              <a:rPr kumimoji="1" lang="en-US" altLang="ja-JP" dirty="0" smtClean="0">
                <a:ea typeface="ヒラギノ角ゴ Pro W3"/>
                <a:cs typeface="ヒラギノ角ゴ Pro W3"/>
              </a:rPr>
              <a:t> is constant</a:t>
            </a:r>
            <a:r>
              <a:rPr kumimoji="1" lang="ja-JP" altLang="en-US" dirty="0" smtClean="0">
                <a:ea typeface="ヒラギノ角ゴ Pro W3"/>
                <a:cs typeface="ヒラギノ角ゴ Pro W3"/>
              </a:rPr>
              <a:t>）</a:t>
            </a:r>
            <a:endParaRPr kumimoji="1" lang="ja-JP" altLang="en-US" dirty="0">
              <a:ea typeface="ヒラギノ角ゴ Pro W3"/>
              <a:cs typeface="ヒラギノ角ゴ Pro W3"/>
            </a:endParaRPr>
          </a:p>
        </p:txBody>
      </p:sp>
      <p:pic>
        <p:nvPicPr>
          <p:cNvPr id="82" name="図 81" descr="latex-image-1.pdf"/>
          <p:cNvPicPr>
            <a:picLocks noChangeAspect="1"/>
          </p:cNvPicPr>
          <p:nvPr/>
        </p:nvPicPr>
        <mc:AlternateContent>
          <mc:Choice xmlns:ma="http://schemas.microsoft.com/office/mac/drawingml/2008/main" Requires="ma">
            <p:blipFill>
              <a:blip r:embed="rId7"/>
              <a:stretch>
                <a:fillRect/>
              </a:stretch>
            </p:blipFill>
          </mc:Choice>
          <mc:Fallback>
            <p:blipFill>
              <a:blip r:embed="rId8"/>
              <a:stretch>
                <a:fillRect/>
              </a:stretch>
            </p:blipFill>
          </mc:Fallback>
        </mc:AlternateContent>
        <p:spPr>
          <a:xfrm>
            <a:off x="3992903" y="2743200"/>
            <a:ext cx="198097" cy="226397"/>
          </a:xfrm>
          <a:prstGeom prst="rect">
            <a:avLst/>
          </a:prstGeom>
        </p:spPr>
      </p:pic>
      <p:sp>
        <p:nvSpPr>
          <p:cNvPr id="83" name="テキスト ボックス 82"/>
          <p:cNvSpPr txBox="1"/>
          <p:nvPr/>
        </p:nvSpPr>
        <p:spPr>
          <a:xfrm>
            <a:off x="381000" y="2590800"/>
            <a:ext cx="3262936" cy="369332"/>
          </a:xfrm>
          <a:prstGeom prst="rect">
            <a:avLst/>
          </a:prstGeom>
          <a:noFill/>
        </p:spPr>
        <p:txBody>
          <a:bodyPr wrap="square" rtlCol="0">
            <a:spAutoFit/>
          </a:bodyPr>
          <a:lstStyle/>
          <a:p>
            <a:r>
              <a:rPr kumimoji="1" lang="en-US" altLang="ja-JP" dirty="0" smtClean="0"/>
              <a:t>(Piazza and </a:t>
            </a:r>
            <a:r>
              <a:rPr kumimoji="1" lang="en-US" altLang="ja-JP" dirty="0" err="1" smtClean="0"/>
              <a:t>Tsujikawa</a:t>
            </a:r>
            <a:r>
              <a:rPr kumimoji="1" lang="en-US" altLang="ja-JP" dirty="0" smtClean="0"/>
              <a:t> , 2004)</a:t>
            </a:r>
            <a:endParaRPr kumimoji="1" lang="ja-JP" altLang="en-US" dirty="0"/>
          </a:p>
        </p:txBody>
      </p:sp>
      <p:pic>
        <p:nvPicPr>
          <p:cNvPr id="84" name="図 83" descr="latex-image-1.pdf"/>
          <p:cNvPicPr>
            <a:picLocks noChangeAspect="1"/>
          </p:cNvPicPr>
          <p:nvPr/>
        </p:nvPicPr>
        <mc:AlternateContent>
          <mc:Choice xmlns:ma="http://schemas.microsoft.com/office/mac/drawingml/2008/main" Requires="ma">
            <p:blipFill>
              <a:blip r:embed="rId9"/>
              <a:stretch>
                <a:fillRect/>
              </a:stretch>
            </p:blipFill>
          </mc:Choice>
          <mc:Fallback>
            <p:blipFill>
              <a:blip r:embed="rId10"/>
              <a:stretch>
                <a:fillRect/>
              </a:stretch>
            </p:blipFill>
          </mc:Fallback>
        </mc:AlternateContent>
        <p:spPr>
          <a:xfrm>
            <a:off x="5791200" y="2480401"/>
            <a:ext cx="1374543" cy="719999"/>
          </a:xfrm>
          <a:prstGeom prst="rect">
            <a:avLst/>
          </a:prstGeom>
        </p:spPr>
      </p:pic>
      <p:sp>
        <p:nvSpPr>
          <p:cNvPr id="85" name="テキスト ボックス 84"/>
          <p:cNvSpPr txBox="1"/>
          <p:nvPr/>
        </p:nvSpPr>
        <p:spPr>
          <a:xfrm>
            <a:off x="6629400" y="1600200"/>
            <a:ext cx="2438402" cy="369332"/>
          </a:xfrm>
          <a:prstGeom prst="rect">
            <a:avLst/>
          </a:prstGeom>
          <a:noFill/>
        </p:spPr>
        <p:txBody>
          <a:bodyPr wrap="square" rtlCol="0">
            <a:spAutoFit/>
          </a:bodyPr>
          <a:lstStyle/>
          <a:p>
            <a:r>
              <a:rPr kumimoji="1" lang="en-US" altLang="ja-JP" dirty="0" smtClean="0"/>
              <a:t>Effective single field</a:t>
            </a:r>
            <a:endParaRPr kumimoji="1" lang="ja-JP" altLang="en-US" dirty="0"/>
          </a:p>
        </p:txBody>
      </p:sp>
      <p:pic>
        <p:nvPicPr>
          <p:cNvPr id="86" name="図 85" descr="latex-image-1.pdf"/>
          <p:cNvPicPr>
            <a:picLocks noChangeAspect="1"/>
          </p:cNvPicPr>
          <p:nvPr/>
        </p:nvPicPr>
        <mc:AlternateContent>
          <mc:Choice xmlns:ma="http://schemas.microsoft.com/office/mac/drawingml/2008/main" Requires="ma">
            <p:blipFill>
              <a:blip r:embed="rId11"/>
              <a:stretch>
                <a:fillRect/>
              </a:stretch>
            </p:blipFill>
          </mc:Choice>
          <mc:Fallback>
            <p:blipFill>
              <a:blip r:embed="rId12"/>
              <a:stretch>
                <a:fillRect/>
              </a:stretch>
            </p:blipFill>
          </mc:Fallback>
        </mc:AlternateContent>
        <p:spPr>
          <a:xfrm>
            <a:off x="6857998" y="2013001"/>
            <a:ext cx="1394650" cy="289899"/>
          </a:xfrm>
          <a:prstGeom prst="rect">
            <a:avLst/>
          </a:prstGeom>
        </p:spPr>
      </p:pic>
      <p:sp>
        <p:nvSpPr>
          <p:cNvPr id="57" name="タイトル 6"/>
          <p:cNvSpPr txBox="1">
            <a:spLocks/>
          </p:cNvSpPr>
          <p:nvPr/>
        </p:nvSpPr>
        <p:spPr>
          <a:xfrm>
            <a:off x="533400" y="0"/>
            <a:ext cx="7556313" cy="1116106"/>
          </a:xfrm>
          <a:prstGeom prst="rect">
            <a:avLst/>
          </a:prstGeom>
        </p:spPr>
        <p:txBody>
          <a:bodyPr vert="horz" lIns="91440" tIns="45720" rIns="91440" bIns="45720" rtlCol="0"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4000" b="1" noProof="0" dirty="0" smtClean="0">
                <a:solidFill>
                  <a:schemeClr val="accent3">
                    <a:lumMod val="50000"/>
                  </a:schemeClr>
                </a:solidFill>
                <a:latin typeface="+mj-lt"/>
                <a:ea typeface="+mj-ea"/>
                <a:cs typeface="+mj-cs"/>
              </a:rPr>
              <a:t>4</a:t>
            </a:r>
            <a:r>
              <a:rPr kumimoji="1" lang="en-US" altLang="ja-JP" sz="4000" b="1" i="0" u="none" strike="noStrike" kern="1200" cap="none" spc="0" normalizeH="0" baseline="0" noProof="0" dirty="0" smtClean="0">
                <a:ln>
                  <a:noFill/>
                </a:ln>
                <a:solidFill>
                  <a:schemeClr val="accent3">
                    <a:lumMod val="50000"/>
                  </a:schemeClr>
                </a:solidFill>
                <a:effectLst/>
                <a:uLnTx/>
                <a:uFillTx/>
                <a:latin typeface="+mj-lt"/>
                <a:ea typeface="+mj-ea"/>
                <a:cs typeface="+mj-cs"/>
              </a:rPr>
              <a:t>. Assisted</a:t>
            </a:r>
            <a:r>
              <a:rPr kumimoji="1" lang="en-US" altLang="ja-JP" sz="4000" b="1" i="0" u="none" strike="noStrike" kern="1200" cap="none" spc="0" normalizeH="0" noProof="0" dirty="0" smtClean="0">
                <a:ln>
                  <a:noFill/>
                </a:ln>
                <a:solidFill>
                  <a:schemeClr val="accent3">
                    <a:lumMod val="50000"/>
                  </a:schemeClr>
                </a:solidFill>
                <a:effectLst/>
                <a:uLnTx/>
                <a:uFillTx/>
                <a:latin typeface="+mj-lt"/>
                <a:ea typeface="+mj-ea"/>
                <a:cs typeface="+mj-cs"/>
              </a:rPr>
              <a:t> </a:t>
            </a:r>
            <a:r>
              <a:rPr kumimoji="1" lang="en-US" altLang="ja-JP" sz="4000" b="1" i="0" u="none" strike="noStrike" kern="1200" cap="none" spc="0" normalizeH="0" noProof="0" dirty="0" err="1" smtClean="0">
                <a:ln>
                  <a:noFill/>
                </a:ln>
                <a:solidFill>
                  <a:schemeClr val="accent3">
                    <a:lumMod val="50000"/>
                  </a:schemeClr>
                </a:solidFill>
                <a:effectLst/>
                <a:uLnTx/>
                <a:uFillTx/>
                <a:latin typeface="+mj-lt"/>
                <a:ea typeface="+mj-ea"/>
                <a:cs typeface="+mj-cs"/>
              </a:rPr>
              <a:t>k</a:t>
            </a:r>
            <a:r>
              <a:rPr kumimoji="1" lang="en-US" altLang="ja-JP" sz="4000" b="1" i="0" u="none" strike="noStrike" kern="1200" cap="none" spc="0" normalizeH="0" noProof="0" dirty="0" smtClean="0">
                <a:ln>
                  <a:noFill/>
                </a:ln>
                <a:solidFill>
                  <a:schemeClr val="accent3">
                    <a:lumMod val="50000"/>
                  </a:schemeClr>
                </a:solidFill>
                <a:effectLst/>
                <a:uLnTx/>
                <a:uFillTx/>
                <a:latin typeface="+mj-lt"/>
                <a:ea typeface="+mj-ea"/>
                <a:cs typeface="+mj-cs"/>
              </a:rPr>
              <a:t>-inflation models</a:t>
            </a:r>
            <a:endParaRPr kumimoji="1" lang="ja-JP" altLang="en-US" sz="4000" b="1" i="0" u="none" strike="noStrike" kern="1200" cap="none" spc="0" normalizeH="0" baseline="0" noProof="0" dirty="0">
              <a:ln>
                <a:noFill/>
              </a:ln>
              <a:solidFill>
                <a:schemeClr val="accent3">
                  <a:lumMod val="50000"/>
                </a:schemeClr>
              </a:solidFill>
              <a:effectLst/>
              <a:uLnTx/>
              <a:uFillTx/>
              <a:latin typeface="+mj-lt"/>
              <a:ea typeface="+mj-ea"/>
              <a:cs typeface="+mj-cs"/>
            </a:endParaRPr>
          </a:p>
        </p:txBody>
      </p:sp>
      <p:sp>
        <p:nvSpPr>
          <p:cNvPr id="58" name="テキスト ボックス 57"/>
          <p:cNvSpPr txBox="1"/>
          <p:nvPr/>
        </p:nvSpPr>
        <p:spPr>
          <a:xfrm>
            <a:off x="457200" y="990600"/>
            <a:ext cx="7010400" cy="400110"/>
          </a:xfrm>
          <a:prstGeom prst="rect">
            <a:avLst/>
          </a:prstGeom>
          <a:noFill/>
        </p:spPr>
        <p:txBody>
          <a:bodyPr wrap="square" rtlCol="0">
            <a:spAutoFit/>
          </a:bodyPr>
          <a:lstStyle/>
          <a:p>
            <a:r>
              <a:rPr kumimoji="1" lang="en-US" altLang="ja-JP" sz="2000" dirty="0" smtClean="0"/>
              <a:t>General multi-field models leading to assisted inflation</a:t>
            </a:r>
            <a:endParaRPr kumimoji="1" lang="ja-JP" altLang="en-US" sz="2000" dirty="0"/>
          </a:p>
        </p:txBody>
      </p:sp>
      <p:pic>
        <p:nvPicPr>
          <p:cNvPr id="62" name="図 61" descr="latex-image-1.pdf"/>
          <p:cNvPicPr>
            <a:picLocks noChangeAspect="1"/>
          </p:cNvPicPr>
          <p:nvPr/>
        </p:nvPicPr>
        <mc:AlternateContent>
          <mc:Choice xmlns:ma="http://schemas.microsoft.com/office/mac/drawingml/2008/main" Requires="ma">
            <p:blipFill>
              <a:blip r:embed="rId13"/>
              <a:stretch>
                <a:fillRect/>
              </a:stretch>
            </p:blipFill>
          </mc:Choice>
          <mc:Fallback>
            <p:blipFill>
              <a:blip r:embed="rId14"/>
              <a:stretch>
                <a:fillRect/>
              </a:stretch>
            </p:blipFill>
          </mc:Fallback>
        </mc:AlternateContent>
        <p:spPr>
          <a:xfrm>
            <a:off x="4038600" y="3903202"/>
            <a:ext cx="1951050" cy="618835"/>
          </a:xfrm>
          <a:prstGeom prst="rect">
            <a:avLst/>
          </a:prstGeom>
        </p:spPr>
      </p:pic>
      <p:pic>
        <p:nvPicPr>
          <p:cNvPr id="63" name="図 62" descr="latex-image-1.pdf"/>
          <p:cNvPicPr>
            <a:picLocks noChangeAspect="1"/>
          </p:cNvPicPr>
          <p:nvPr/>
        </p:nvPicPr>
        <mc:AlternateContent>
          <mc:Choice xmlns:ma="http://schemas.microsoft.com/office/mac/drawingml/2008/main" Requires="ma">
            <p:blipFill>
              <a:blip r:embed="rId15"/>
              <a:stretch>
                <a:fillRect/>
              </a:stretch>
            </p:blipFill>
          </mc:Choice>
          <mc:Fallback>
            <p:blipFill>
              <a:blip r:embed="rId16"/>
              <a:stretch>
                <a:fillRect/>
              </a:stretch>
            </p:blipFill>
          </mc:Fallback>
        </mc:AlternateContent>
        <p:spPr>
          <a:xfrm>
            <a:off x="533400" y="3827002"/>
            <a:ext cx="2837893" cy="819100"/>
          </a:xfrm>
          <a:prstGeom prst="rect">
            <a:avLst/>
          </a:prstGeom>
        </p:spPr>
      </p:pic>
      <p:sp>
        <p:nvSpPr>
          <p:cNvPr id="64" name="角丸四角形 63"/>
          <p:cNvSpPr/>
          <p:nvPr/>
        </p:nvSpPr>
        <p:spPr>
          <a:xfrm>
            <a:off x="3733800" y="5037363"/>
            <a:ext cx="1295400" cy="449037"/>
          </a:xfrm>
          <a:prstGeom prst="roundRect">
            <a:avLst/>
          </a:prstGeom>
          <a:solidFill>
            <a:schemeClr val="bg1">
              <a:lumMod val="95000"/>
            </a:schemeClr>
          </a:solidFill>
          <a:ln w="38100">
            <a:gradFill flip="none" rotWithShape="1">
              <a:gsLst>
                <a:gs pos="0">
                  <a:schemeClr val="accent2">
                    <a:lumMod val="25000"/>
                    <a:lumOff val="75000"/>
                  </a:schemeClr>
                </a:gs>
                <a:gs pos="100000">
                  <a:schemeClr val="accent3">
                    <a:lumMod val="40000"/>
                    <a:lumOff val="60000"/>
                  </a:schemeClr>
                </a:gs>
              </a:gsLst>
              <a:lin ang="0" scaled="1"/>
              <a:tileRect/>
            </a:gradFill>
          </a:ln>
          <a:effectLst>
            <a:outerShdw blurRad="34925" dist="31750" dir="5400000" algn="tl" rotWithShape="0">
              <a:srgbClr val="000000">
                <a:alpha val="50000"/>
              </a:srgbClr>
            </a:outerShdw>
          </a:effectLst>
          <a:scene3d>
            <a:camera prst="orthographicFront">
              <a:rot lat="0" lon="0" rev="0"/>
            </a:camera>
            <a:lightRig rig="threePt" dir="t">
              <a:rot lat="0" lon="0" rev="0"/>
            </a:lightRig>
          </a:scene3d>
          <a:sp3d>
            <a:bevelT/>
            <a:contourClr>
              <a:schemeClr val="accent1">
                <a:satMod val="110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6" name="角丸四角形 65"/>
          <p:cNvSpPr/>
          <p:nvPr/>
        </p:nvSpPr>
        <p:spPr>
          <a:xfrm>
            <a:off x="1095330" y="4790006"/>
            <a:ext cx="1752600" cy="941996"/>
          </a:xfrm>
          <a:prstGeom prst="roundRect">
            <a:avLst/>
          </a:prstGeom>
          <a:solidFill>
            <a:schemeClr val="bg1">
              <a:lumMod val="95000"/>
            </a:schemeClr>
          </a:solidFill>
          <a:ln w="38100">
            <a:gradFill flip="none" rotWithShape="1">
              <a:gsLst>
                <a:gs pos="0">
                  <a:schemeClr val="accent2">
                    <a:lumMod val="25000"/>
                    <a:lumOff val="75000"/>
                  </a:schemeClr>
                </a:gs>
                <a:gs pos="100000">
                  <a:schemeClr val="accent3">
                    <a:lumMod val="40000"/>
                    <a:lumOff val="60000"/>
                  </a:schemeClr>
                </a:gs>
              </a:gsLst>
              <a:lin ang="0" scaled="1"/>
              <a:tileRect/>
            </a:gradFill>
          </a:ln>
          <a:effectLst>
            <a:outerShdw blurRad="34925" dist="31750" dir="5400000" algn="tl" rotWithShape="0">
              <a:srgbClr val="000000">
                <a:alpha val="50000"/>
              </a:srgbClr>
            </a:outerShdw>
          </a:effectLst>
          <a:scene3d>
            <a:camera prst="orthographicFront">
              <a:rot lat="0" lon="0" rev="0"/>
            </a:camera>
            <a:lightRig rig="threePt" dir="t">
              <a:rot lat="0" lon="0" rev="0"/>
            </a:lightRig>
          </a:scene3d>
          <a:sp3d>
            <a:bevelT/>
            <a:contourClr>
              <a:schemeClr val="accent1">
                <a:satMod val="110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7" name="山形 66"/>
          <p:cNvSpPr/>
          <p:nvPr/>
        </p:nvSpPr>
        <p:spPr>
          <a:xfrm>
            <a:off x="3152730" y="5169234"/>
            <a:ext cx="241059" cy="234714"/>
          </a:xfrm>
          <a:prstGeom prst="chevron">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kumimoji="1" lang="ja-JP" altLang="en-US">
              <a:solidFill>
                <a:schemeClr val="tx1"/>
              </a:solidFill>
            </a:endParaRPr>
          </a:p>
        </p:txBody>
      </p:sp>
      <p:pic>
        <p:nvPicPr>
          <p:cNvPr id="68" name="図 67" descr="latex-image-1.pdf"/>
          <p:cNvPicPr>
            <a:picLocks noChangeAspect="1"/>
          </p:cNvPicPr>
          <p:nvPr/>
        </p:nvPicPr>
        <mc:AlternateContent>
          <mc:Choice xmlns:ma="http://schemas.microsoft.com/office/mac/drawingml/2008/main" Requires="ma">
            <p:blipFill>
              <a:blip r:embed="rId9"/>
              <a:stretch>
                <a:fillRect/>
              </a:stretch>
            </p:blipFill>
          </mc:Choice>
          <mc:Fallback>
            <p:blipFill>
              <a:blip r:embed="rId10"/>
              <a:stretch>
                <a:fillRect/>
              </a:stretch>
            </p:blipFill>
          </mc:Fallback>
        </mc:AlternateContent>
        <p:spPr>
          <a:xfrm>
            <a:off x="1181108" y="4852689"/>
            <a:ext cx="1511995" cy="791998"/>
          </a:xfrm>
          <a:prstGeom prst="rect">
            <a:avLst/>
          </a:prstGeom>
        </p:spPr>
      </p:pic>
      <p:pic>
        <p:nvPicPr>
          <p:cNvPr id="69" name="図 68" descr="latex-image-1.pdf"/>
          <p:cNvPicPr>
            <a:picLocks noChangeAspect="1"/>
          </p:cNvPicPr>
          <p:nvPr/>
        </p:nvPicPr>
        <mc:AlternateContent>
          <mc:Choice xmlns:ma="http://schemas.microsoft.com/office/mac/drawingml/2008/main" Requires="ma">
            <p:blipFill>
              <a:blip r:embed="rId17"/>
              <a:stretch>
                <a:fillRect/>
              </a:stretch>
            </p:blipFill>
          </mc:Choice>
          <mc:Fallback>
            <p:blipFill>
              <a:blip r:embed="rId18"/>
              <a:stretch>
                <a:fillRect/>
              </a:stretch>
            </p:blipFill>
          </mc:Fallback>
        </mc:AlternateContent>
        <p:spPr>
          <a:xfrm>
            <a:off x="7800931" y="5016604"/>
            <a:ext cx="885869" cy="298398"/>
          </a:xfrm>
          <a:prstGeom prst="rect">
            <a:avLst/>
          </a:prstGeom>
        </p:spPr>
      </p:pic>
      <p:pic>
        <p:nvPicPr>
          <p:cNvPr id="70" name="図 69" descr="latex-image-1.pdf"/>
          <p:cNvPicPr>
            <a:picLocks noChangeAspect="1"/>
          </p:cNvPicPr>
          <p:nvPr/>
        </p:nvPicPr>
        <mc:AlternateContent>
          <mc:Choice xmlns:ma="http://schemas.microsoft.com/office/mac/drawingml/2008/main" Requires="ma">
            <p:blipFill>
              <a:blip r:embed="rId19"/>
              <a:stretch>
                <a:fillRect/>
              </a:stretch>
            </p:blipFill>
          </mc:Choice>
          <mc:Fallback>
            <p:blipFill>
              <a:blip r:embed="rId20"/>
              <a:stretch>
                <a:fillRect/>
              </a:stretch>
            </p:blipFill>
          </mc:Fallback>
        </mc:AlternateContent>
        <p:spPr>
          <a:xfrm>
            <a:off x="3886201" y="5105401"/>
            <a:ext cx="929765" cy="296299"/>
          </a:xfrm>
          <a:prstGeom prst="rect">
            <a:avLst/>
          </a:prstGeom>
        </p:spPr>
      </p:pic>
      <p:sp>
        <p:nvSpPr>
          <p:cNvPr id="77" name="テキスト ボックス 76"/>
          <p:cNvSpPr txBox="1"/>
          <p:nvPr/>
        </p:nvSpPr>
        <p:spPr>
          <a:xfrm>
            <a:off x="5514930" y="4970002"/>
            <a:ext cx="3629070" cy="400110"/>
          </a:xfrm>
          <a:prstGeom prst="rect">
            <a:avLst/>
          </a:prstGeom>
          <a:noFill/>
        </p:spPr>
        <p:txBody>
          <a:bodyPr wrap="square" rtlCol="0">
            <a:spAutoFit/>
          </a:bodyPr>
          <a:lstStyle/>
          <a:p>
            <a:r>
              <a:rPr lang="en-US" altLang="ja-JP" sz="2000" dirty="0" smtClean="0">
                <a:ea typeface="ヒラギノ角ゴ Pro W3"/>
                <a:cs typeface="ヒラギノ角ゴ Pro W3"/>
              </a:rPr>
              <a:t>is satisfied even if                 . </a:t>
            </a:r>
          </a:p>
        </p:txBody>
      </p:sp>
      <p:sp>
        <p:nvSpPr>
          <p:cNvPr id="78" name="山形 77"/>
          <p:cNvSpPr/>
          <p:nvPr/>
        </p:nvSpPr>
        <p:spPr>
          <a:xfrm rot="10800000">
            <a:off x="3492740" y="4130327"/>
            <a:ext cx="241059" cy="234714"/>
          </a:xfrm>
          <a:prstGeom prst="chevr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solidFill>
                <a:schemeClr val="tx1"/>
              </a:solidFill>
            </a:endParaRPr>
          </a:p>
        </p:txBody>
      </p:sp>
      <p:sp>
        <p:nvSpPr>
          <p:cNvPr id="88" name="山形 87"/>
          <p:cNvSpPr/>
          <p:nvPr/>
        </p:nvSpPr>
        <p:spPr>
          <a:xfrm rot="10800000">
            <a:off x="3657600" y="4125687"/>
            <a:ext cx="241059" cy="234714"/>
          </a:xfrm>
          <a:prstGeom prst="chevr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solidFill>
                <a:schemeClr val="tx1"/>
              </a:solidFill>
            </a:endParaRPr>
          </a:p>
        </p:txBody>
      </p:sp>
      <p:sp>
        <p:nvSpPr>
          <p:cNvPr id="93" name="ストライプ矢印 92"/>
          <p:cNvSpPr/>
          <p:nvPr/>
        </p:nvSpPr>
        <p:spPr>
          <a:xfrm rot="5400000">
            <a:off x="228599" y="5198603"/>
            <a:ext cx="1143002" cy="228600"/>
          </a:xfrm>
          <a:prstGeom prst="striped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94" name="テキスト ボックス 93"/>
          <p:cNvSpPr txBox="1"/>
          <p:nvPr/>
        </p:nvSpPr>
        <p:spPr>
          <a:xfrm>
            <a:off x="457200" y="5960602"/>
            <a:ext cx="2787162" cy="40011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kumimoji="1" lang="en-US" altLang="ja-JP" sz="2000" dirty="0" smtClean="0">
                <a:ea typeface="ヒラギノ角ゴ Pro W3"/>
                <a:cs typeface="ヒラギノ角ゴ Pro W3"/>
              </a:rPr>
              <a:t>Effective single field</a:t>
            </a:r>
            <a:endParaRPr kumimoji="1" lang="ja-JP" altLang="en-US" sz="2000" dirty="0">
              <a:ea typeface="ヒラギノ角ゴ Pro W3"/>
              <a:cs typeface="ヒラギノ角ゴ Pro W3"/>
            </a:endParaRPr>
          </a:p>
        </p:txBody>
      </p:sp>
      <p:pic>
        <p:nvPicPr>
          <p:cNvPr id="95" name="図 94" descr="latex-image-1.pdf"/>
          <p:cNvPicPr>
            <a:picLocks noChangeAspect="1"/>
          </p:cNvPicPr>
          <p:nvPr/>
        </p:nvPicPr>
        <mc:AlternateContent>
          <mc:Choice xmlns:ma="http://schemas.microsoft.com/office/mac/drawingml/2008/main" Requires="ma">
            <p:blipFill>
              <a:blip r:embed="rId21"/>
              <a:stretch>
                <a:fillRect/>
              </a:stretch>
            </p:blipFill>
          </mc:Choice>
          <mc:Fallback>
            <p:blipFill>
              <a:blip r:embed="rId22"/>
              <a:stretch>
                <a:fillRect/>
              </a:stretch>
            </p:blipFill>
          </mc:Fallback>
        </mc:AlternateContent>
        <p:spPr>
          <a:xfrm>
            <a:off x="533400" y="6341602"/>
            <a:ext cx="2111188" cy="363998"/>
          </a:xfrm>
          <a:prstGeom prst="rect">
            <a:avLst/>
          </a:prstGeom>
        </p:spPr>
      </p:pic>
      <p:sp>
        <p:nvSpPr>
          <p:cNvPr id="96" name="ストライプ矢印 95"/>
          <p:cNvSpPr/>
          <p:nvPr/>
        </p:nvSpPr>
        <p:spPr>
          <a:xfrm>
            <a:off x="5791200" y="1905000"/>
            <a:ext cx="747002" cy="304800"/>
          </a:xfrm>
          <a:prstGeom prst="striped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97" name="テキスト ボックス 96"/>
          <p:cNvSpPr txBox="1"/>
          <p:nvPr/>
        </p:nvSpPr>
        <p:spPr>
          <a:xfrm>
            <a:off x="4191000" y="3352800"/>
            <a:ext cx="4419600" cy="369332"/>
          </a:xfrm>
          <a:prstGeom prst="rect">
            <a:avLst/>
          </a:prstGeom>
          <a:noFill/>
        </p:spPr>
        <p:txBody>
          <a:bodyPr wrap="square" rtlCol="0">
            <a:spAutoFit/>
          </a:bodyPr>
          <a:lstStyle/>
          <a:p>
            <a:r>
              <a:rPr kumimoji="1" lang="en-US" altLang="ja-JP" dirty="0" smtClean="0">
                <a:ea typeface="ヒラギノ角ゴ Pro W3"/>
                <a:cs typeface="Century"/>
              </a:rPr>
              <a:t>( </a:t>
            </a:r>
            <a:r>
              <a:rPr kumimoji="1" lang="en-US" altLang="ja-JP" dirty="0" err="1" smtClean="0">
                <a:ea typeface="ヒラギノ角ゴ Pro W3"/>
                <a:cs typeface="Century"/>
              </a:rPr>
              <a:t>Liddle</a:t>
            </a:r>
            <a:r>
              <a:rPr kumimoji="1" lang="en-US" altLang="ja-JP" dirty="0" smtClean="0">
                <a:ea typeface="ヒラギノ角ゴ Pro W3"/>
                <a:cs typeface="Century"/>
              </a:rPr>
              <a:t>, </a:t>
            </a:r>
            <a:r>
              <a:rPr kumimoji="1" lang="en-US" altLang="ja-JP" dirty="0" err="1" smtClean="0">
                <a:ea typeface="ヒラギノ角ゴ Pro W3"/>
                <a:cs typeface="Century"/>
              </a:rPr>
              <a:t>Mazumdar</a:t>
            </a:r>
            <a:r>
              <a:rPr kumimoji="1" lang="en-US" altLang="ja-JP" dirty="0" smtClean="0">
                <a:ea typeface="ヒラギノ角ゴ Pro W3"/>
                <a:cs typeface="Century"/>
              </a:rPr>
              <a:t>, and </a:t>
            </a:r>
            <a:r>
              <a:rPr kumimoji="1" lang="en-US" altLang="ja-JP" dirty="0" err="1" smtClean="0">
                <a:ea typeface="ヒラギノ角ゴ Pro W3"/>
                <a:cs typeface="Century"/>
              </a:rPr>
              <a:t>Schunck</a:t>
            </a:r>
            <a:r>
              <a:rPr kumimoji="1" lang="en-US" altLang="ja-JP" dirty="0" smtClean="0">
                <a:ea typeface="ヒラギノ角ゴ Pro W3"/>
                <a:cs typeface="Century"/>
              </a:rPr>
              <a:t> 1998 )</a:t>
            </a:r>
            <a:endParaRPr kumimoji="1" lang="ja-JP" altLang="en-US" dirty="0">
              <a:ea typeface="ヒラギノ角ゴ Pro W3"/>
              <a:cs typeface="Century"/>
            </a:endParaRPr>
          </a:p>
        </p:txBody>
      </p:sp>
      <p:sp>
        <p:nvSpPr>
          <p:cNvPr id="98" name="角丸四角形吹き出し 97"/>
          <p:cNvSpPr/>
          <p:nvPr/>
        </p:nvSpPr>
        <p:spPr>
          <a:xfrm>
            <a:off x="5715000" y="2438400"/>
            <a:ext cx="1600200" cy="838200"/>
          </a:xfrm>
          <a:prstGeom prst="wedgeRoundRectCallout">
            <a:avLst>
              <a:gd name="adj1" fmla="val -23514"/>
              <a:gd name="adj2" fmla="val -65020"/>
              <a:gd name="adj3" fmla="val 16667"/>
            </a:avLst>
          </a:prstGeom>
          <a:noFill/>
          <a:ln>
            <a:solidFill>
              <a:srgbClr val="0000FF">
                <a:alpha val="30000"/>
              </a:srgb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99" name="テキスト ボックス 98"/>
          <p:cNvSpPr txBox="1"/>
          <p:nvPr/>
        </p:nvSpPr>
        <p:spPr>
          <a:xfrm>
            <a:off x="6248400" y="4038600"/>
            <a:ext cx="2895600" cy="646331"/>
          </a:xfrm>
          <a:prstGeom prst="rect">
            <a:avLst/>
          </a:prstGeom>
          <a:noFill/>
        </p:spPr>
        <p:txBody>
          <a:bodyPr wrap="square" rtlCol="0">
            <a:spAutoFit/>
          </a:bodyPr>
          <a:lstStyle/>
          <a:p>
            <a:r>
              <a:rPr kumimoji="1" lang="en-US" altLang="ja-JP" dirty="0" smtClean="0"/>
              <a:t>In general </a:t>
            </a:r>
          </a:p>
          <a:p>
            <a:r>
              <a:rPr kumimoji="1" lang="en-US" altLang="ja-JP" dirty="0" smtClean="0"/>
              <a:t>from the particle physics.</a:t>
            </a:r>
            <a:endParaRPr kumimoji="1" lang="ja-JP" altLang="en-US" dirty="0"/>
          </a:p>
        </p:txBody>
      </p:sp>
      <p:pic>
        <p:nvPicPr>
          <p:cNvPr id="100" name="図 99" descr="latex-image-1.pdf"/>
          <p:cNvPicPr>
            <a:picLocks noChangeAspect="1"/>
          </p:cNvPicPr>
          <p:nvPr/>
        </p:nvPicPr>
        <mc:AlternateContent>
          <mc:Choice xmlns:ma="http://schemas.microsoft.com/office/mac/drawingml/2008/main" Requires="ma">
            <p:blipFill>
              <a:blip r:embed="rId17"/>
              <a:stretch>
                <a:fillRect/>
              </a:stretch>
            </p:blipFill>
          </mc:Choice>
          <mc:Fallback>
            <p:blipFill>
              <a:blip r:embed="rId18"/>
              <a:stretch>
                <a:fillRect/>
              </a:stretch>
            </p:blipFill>
          </mc:Fallback>
        </mc:AlternateContent>
        <p:spPr>
          <a:xfrm>
            <a:off x="7543800" y="4114800"/>
            <a:ext cx="778994" cy="262398"/>
          </a:xfrm>
          <a:prstGeom prst="rect">
            <a:avLst/>
          </a:prstGeom>
        </p:spPr>
      </p:pic>
      <p:sp>
        <p:nvSpPr>
          <p:cNvPr id="102" name="テキスト ボックス 101"/>
          <p:cNvSpPr txBox="1"/>
          <p:nvPr/>
        </p:nvSpPr>
        <p:spPr>
          <a:xfrm>
            <a:off x="3200400" y="4659868"/>
            <a:ext cx="2590800" cy="369332"/>
          </a:xfrm>
          <a:prstGeom prst="rect">
            <a:avLst/>
          </a:prstGeom>
          <a:noFill/>
        </p:spPr>
        <p:txBody>
          <a:bodyPr wrap="square" rtlCol="0">
            <a:spAutoFit/>
          </a:bodyPr>
          <a:lstStyle/>
          <a:p>
            <a:r>
              <a:rPr lang="en-US" altLang="ja-JP" dirty="0" smtClean="0">
                <a:ea typeface="ヒラギノ角ゴ Pro W3"/>
                <a:cs typeface="ヒラギノ角ゴ Pro W3"/>
              </a:rPr>
              <a:t>condition for inflation </a:t>
            </a:r>
          </a:p>
        </p:txBody>
      </p:sp>
      <p:sp>
        <p:nvSpPr>
          <p:cNvPr id="110" name="角丸四角形吹き出し 109"/>
          <p:cNvSpPr/>
          <p:nvPr/>
        </p:nvSpPr>
        <p:spPr>
          <a:xfrm>
            <a:off x="3657600" y="5732599"/>
            <a:ext cx="5177400" cy="439601"/>
          </a:xfrm>
          <a:prstGeom prst="wedgeRoundRectCallout">
            <a:avLst>
              <a:gd name="adj1" fmla="val 606"/>
              <a:gd name="adj2" fmla="val -89580"/>
              <a:gd name="adj3" fmla="val 16667"/>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6" name="テキスト ボックス 125"/>
          <p:cNvSpPr txBox="1"/>
          <p:nvPr/>
        </p:nvSpPr>
        <p:spPr>
          <a:xfrm>
            <a:off x="3657600" y="5770812"/>
            <a:ext cx="5334000" cy="40011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altLang="ja-JP" sz="2000" dirty="0" smtClean="0">
                <a:ea typeface="ヒラギノ角ゴ Pro W3"/>
                <a:cs typeface="ヒラギノ角ゴ Pro W3"/>
              </a:rPr>
              <a:t>Inflation occurs due to the multi filed effect. </a:t>
            </a:r>
            <a:endParaRPr lang="en-US" altLang="ja-JP" sz="2000" dirty="0" smtClean="0">
              <a:cs typeface="ヒラギノ角ゴ Pro W3"/>
            </a:endParaRPr>
          </a:p>
        </p:txBody>
      </p:sp>
      <p:sp>
        <p:nvSpPr>
          <p:cNvPr id="134" name="正方形/長方形 133"/>
          <p:cNvSpPr/>
          <p:nvPr/>
        </p:nvSpPr>
        <p:spPr>
          <a:xfrm>
            <a:off x="609600" y="3352800"/>
            <a:ext cx="3581400" cy="400110"/>
          </a:xfrm>
          <a:prstGeom prst="rect">
            <a:avLst/>
          </a:prstGeom>
          <a:solidFill>
            <a:schemeClr val="accent3"/>
          </a:solidFill>
        </p:spPr>
        <p:style>
          <a:lnRef idx="1">
            <a:schemeClr val="accent3"/>
          </a:lnRef>
          <a:fillRef idx="3">
            <a:schemeClr val="accent3"/>
          </a:fillRef>
          <a:effectRef idx="2">
            <a:schemeClr val="accent3"/>
          </a:effectRef>
          <a:fontRef idx="minor">
            <a:schemeClr val="lt1"/>
          </a:fontRef>
        </p:style>
        <p:txBody>
          <a:bodyPr wrap="square">
            <a:spAutoFit/>
          </a:bodyPr>
          <a:lstStyle/>
          <a:p>
            <a:r>
              <a:rPr lang="en-US" altLang="ja-JP" sz="2000" dirty="0" smtClean="0">
                <a:cs typeface="ヒラギノ角ゴ Pro W3"/>
              </a:rPr>
              <a:t>Assisted inflation mechanism</a:t>
            </a:r>
            <a:endParaRPr lang="ja-JP" altLang="en-US" sz="2000" dirty="0"/>
          </a:p>
        </p:txBody>
      </p:sp>
      <p:pic>
        <p:nvPicPr>
          <p:cNvPr id="45" name="図 44" descr="latex-image-1.pdf"/>
          <p:cNvPicPr>
            <a:picLocks noChangeAspect="1"/>
          </p:cNvPicPr>
          <p:nvPr/>
        </p:nvPicPr>
        <mc:AlternateContent>
          <mc:Choice xmlns:ma="http://schemas.microsoft.com/office/mac/drawingml/2008/main" Requires="ma">
            <p:blipFill>
              <a:blip r:embed="rId23"/>
              <a:stretch>
                <a:fillRect/>
              </a:stretch>
            </p:blipFill>
          </mc:Choice>
          <mc:Fallback>
            <p:blipFill>
              <a:blip r:embed="rId24"/>
              <a:stretch>
                <a:fillRect/>
              </a:stretch>
            </p:blipFill>
          </mc:Fallback>
        </mc:AlternateContent>
        <p:spPr>
          <a:xfrm>
            <a:off x="7050088" y="1066800"/>
            <a:ext cx="1865264" cy="293680"/>
          </a:xfrm>
          <a:prstGeom prst="rect">
            <a:avLst/>
          </a:prstGeom>
        </p:spPr>
      </p:pic>
      <p:sp>
        <p:nvSpPr>
          <p:cNvPr id="46" name="乗算記号 45"/>
          <p:cNvSpPr/>
          <p:nvPr/>
        </p:nvSpPr>
        <p:spPr>
          <a:xfrm>
            <a:off x="304800" y="3429000"/>
            <a:ext cx="228600" cy="228600"/>
          </a:xfrm>
          <a:prstGeom prst="mathMultiply">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fade">
                                      <p:cBhvr>
                                        <p:cTn id="7" dur="500"/>
                                        <p:tgtEl>
                                          <p:spTgt spid="8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5"/>
                                        </p:tgtEl>
                                        <p:attrNameLst>
                                          <p:attrName>style.visibility</p:attrName>
                                        </p:attrNameLst>
                                      </p:cBhvr>
                                      <p:to>
                                        <p:strVal val="visible"/>
                                      </p:to>
                                    </p:set>
                                    <p:animEffect transition="in" filter="fade">
                                      <p:cBhvr>
                                        <p:cTn id="10" dur="500"/>
                                        <p:tgtEl>
                                          <p:spTgt spid="8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6"/>
                                        </p:tgtEl>
                                        <p:attrNameLst>
                                          <p:attrName>style.visibility</p:attrName>
                                        </p:attrNameLst>
                                      </p:cBhvr>
                                      <p:to>
                                        <p:strVal val="visible"/>
                                      </p:to>
                                    </p:set>
                                    <p:animEffect transition="in" filter="fade">
                                      <p:cBhvr>
                                        <p:cTn id="13" dur="500"/>
                                        <p:tgtEl>
                                          <p:spTgt spid="9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8"/>
                                        </p:tgtEl>
                                        <p:attrNameLst>
                                          <p:attrName>style.visibility</p:attrName>
                                        </p:attrNameLst>
                                      </p:cBhvr>
                                      <p:to>
                                        <p:strVal val="visible"/>
                                      </p:to>
                                    </p:set>
                                    <p:animEffect transition="in" filter="fade">
                                      <p:cBhvr>
                                        <p:cTn id="16" dur="500"/>
                                        <p:tgtEl>
                                          <p:spTgt spid="9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5"/>
                                        </p:tgtEl>
                                        <p:attrNameLst>
                                          <p:attrName>style.visibility</p:attrName>
                                        </p:attrNameLst>
                                      </p:cBhvr>
                                      <p:to>
                                        <p:strVal val="visible"/>
                                      </p:to>
                                    </p:set>
                                    <p:animEffect transition="in" filter="fade">
                                      <p:cBhvr>
                                        <p:cTn id="19" dur="500"/>
                                        <p:tgtEl>
                                          <p:spTgt spid="135"/>
                                        </p:tgtEl>
                                      </p:cBhvr>
                                    </p:animEffect>
                                  </p:childTnLst>
                                </p:cTn>
                              </p:par>
                              <p:par>
                                <p:cTn id="20" presetID="10" presetClass="entr" presetSubtype="0" fill="hold" nodeType="with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animBg="1"/>
      <p:bldP spid="85" grpId="0"/>
      <p:bldP spid="96" grpId="0" animBg="1"/>
      <p:bldP spid="98" grpId="0" animBg="1"/>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 name="角丸四角形吹き出し 29"/>
          <p:cNvSpPr/>
          <p:nvPr/>
        </p:nvSpPr>
        <p:spPr>
          <a:xfrm>
            <a:off x="2286000" y="5664799"/>
            <a:ext cx="4745400" cy="583601"/>
          </a:xfrm>
          <a:prstGeom prst="wedgeRoundRectCallout">
            <a:avLst>
              <a:gd name="adj1" fmla="val -8315"/>
              <a:gd name="adj2" fmla="val -87162"/>
              <a:gd name="adj3" fmla="val 16667"/>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a:off x="609600" y="3962400"/>
            <a:ext cx="2971800" cy="762000"/>
          </a:xfrm>
          <a:prstGeom prst="rect">
            <a:avLst/>
          </a:prstGeom>
          <a:solidFill>
            <a:srgbClr val="FF0000">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609600" y="2438400"/>
            <a:ext cx="2438400" cy="425399"/>
          </a:xfrm>
          <a:prstGeom prst="rect">
            <a:avLst/>
          </a:prstGeom>
          <a:solidFill>
            <a:srgbClr val="FF0000">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4" name="テキスト ボックス 53"/>
          <p:cNvSpPr txBox="1"/>
          <p:nvPr/>
        </p:nvSpPr>
        <p:spPr>
          <a:xfrm>
            <a:off x="2362200" y="5791200"/>
            <a:ext cx="4572000" cy="369332"/>
          </a:xfrm>
          <a:prstGeom prst="rect">
            <a:avLst/>
          </a:prstGeom>
          <a:noFill/>
        </p:spPr>
        <p:txBody>
          <a:bodyPr wrap="square" rtlCol="0">
            <a:spAutoFit/>
          </a:bodyPr>
          <a:lstStyle/>
          <a:p>
            <a:r>
              <a:rPr kumimoji="1" lang="en-US" altLang="ja-JP" dirty="0" smtClean="0"/>
              <a:t>with                          ,</a:t>
            </a:r>
          </a:p>
        </p:txBody>
      </p:sp>
      <p:pic>
        <p:nvPicPr>
          <p:cNvPr id="64" name="図 63" descr="texclip20100723191117.eps"/>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685800" y="2514600"/>
            <a:ext cx="2233745" cy="346073"/>
          </a:xfrm>
          <a:prstGeom prst="rect">
            <a:avLst/>
          </a:prstGeom>
        </p:spPr>
      </p:pic>
      <p:pic>
        <p:nvPicPr>
          <p:cNvPr id="65" name="図 64" descr="texclip20100723191308.eps"/>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3810000" y="2438400"/>
            <a:ext cx="3326246" cy="407936"/>
          </a:xfrm>
          <a:prstGeom prst="rect">
            <a:avLst/>
          </a:prstGeom>
        </p:spPr>
      </p:pic>
      <p:pic>
        <p:nvPicPr>
          <p:cNvPr id="66" name="図 65" descr="latex-image-1.pdf"/>
          <p:cNvPicPr>
            <a:picLocks noChangeAspect="1"/>
          </p:cNvPicPr>
          <p:nvPr/>
        </p:nvPicPr>
        <mc:AlternateContent>
          <mc:Choice xmlns:ma="http://schemas.microsoft.com/office/mac/drawingml/2008/main" Requires="ma">
            <p:blipFill>
              <a:blip r:embed="rId7"/>
              <a:stretch>
                <a:fillRect/>
              </a:stretch>
            </p:blipFill>
          </mc:Choice>
          <mc:Fallback>
            <p:blipFill>
              <a:blip r:embed="rId8"/>
              <a:stretch>
                <a:fillRect/>
              </a:stretch>
            </p:blipFill>
          </mc:Fallback>
        </mc:AlternateContent>
        <p:spPr>
          <a:xfrm>
            <a:off x="2362200" y="4953000"/>
            <a:ext cx="6424708" cy="365851"/>
          </a:xfrm>
          <a:prstGeom prst="rect">
            <a:avLst/>
          </a:prstGeom>
        </p:spPr>
      </p:pic>
      <p:pic>
        <p:nvPicPr>
          <p:cNvPr id="67" name="図 66" descr="latex-image-1.pdf"/>
          <p:cNvPicPr>
            <a:picLocks noChangeAspect="1"/>
          </p:cNvPicPr>
          <p:nvPr/>
        </p:nvPicPr>
        <mc:AlternateContent>
          <mc:Choice xmlns:ma="http://schemas.microsoft.com/office/mac/drawingml/2008/main" Requires="ma">
            <p:blipFill>
              <a:blip r:embed="rId9"/>
              <a:stretch>
                <a:fillRect/>
              </a:stretch>
            </p:blipFill>
          </mc:Choice>
          <mc:Fallback>
            <p:blipFill>
              <a:blip r:embed="rId10"/>
              <a:stretch>
                <a:fillRect/>
              </a:stretch>
            </p:blipFill>
          </mc:Fallback>
        </mc:AlternateContent>
        <p:spPr>
          <a:xfrm>
            <a:off x="685800" y="4038600"/>
            <a:ext cx="2822699" cy="602176"/>
          </a:xfrm>
          <a:prstGeom prst="rect">
            <a:avLst/>
          </a:prstGeom>
        </p:spPr>
      </p:pic>
      <p:sp>
        <p:nvSpPr>
          <p:cNvPr id="70" name="正方形/長方形 69"/>
          <p:cNvSpPr/>
          <p:nvPr/>
        </p:nvSpPr>
        <p:spPr>
          <a:xfrm>
            <a:off x="838200" y="1828800"/>
            <a:ext cx="3352800" cy="400110"/>
          </a:xfrm>
          <a:prstGeom prst="rect">
            <a:avLst/>
          </a:prstGeom>
          <a:solidFill>
            <a:schemeClr val="accent3"/>
          </a:solidFill>
        </p:spPr>
        <p:style>
          <a:lnRef idx="1">
            <a:schemeClr val="accent3"/>
          </a:lnRef>
          <a:fillRef idx="3">
            <a:schemeClr val="accent3"/>
          </a:fillRef>
          <a:effectRef idx="2">
            <a:schemeClr val="accent3"/>
          </a:effectRef>
          <a:fontRef idx="minor">
            <a:schemeClr val="lt1"/>
          </a:fontRef>
        </p:style>
        <p:txBody>
          <a:bodyPr wrap="square">
            <a:spAutoFit/>
          </a:bodyPr>
          <a:lstStyle/>
          <a:p>
            <a:r>
              <a:rPr kumimoji="1" lang="en-US" altLang="ja-JP" sz="2000" dirty="0" err="1" smtClean="0"/>
              <a:t>Dilatonic</a:t>
            </a:r>
            <a:r>
              <a:rPr kumimoji="1" lang="en-US" altLang="ja-JP" sz="2000" dirty="0" smtClean="0"/>
              <a:t> ghost condensate</a:t>
            </a:r>
            <a:endParaRPr kumimoji="1" lang="ja-JP" altLang="en-US" sz="2000" dirty="0"/>
          </a:p>
        </p:txBody>
      </p:sp>
      <p:sp>
        <p:nvSpPr>
          <p:cNvPr id="73" name="正方形/長方形 72"/>
          <p:cNvSpPr/>
          <p:nvPr/>
        </p:nvSpPr>
        <p:spPr>
          <a:xfrm>
            <a:off x="838200" y="3429000"/>
            <a:ext cx="1200068" cy="400110"/>
          </a:xfrm>
          <a:prstGeom prst="rect">
            <a:avLst/>
          </a:prstGeom>
          <a:solidFill>
            <a:schemeClr val="accent3"/>
          </a:solidFill>
        </p:spPr>
        <p:style>
          <a:lnRef idx="1">
            <a:schemeClr val="accent3"/>
          </a:lnRef>
          <a:fillRef idx="3">
            <a:schemeClr val="accent3"/>
          </a:fillRef>
          <a:effectRef idx="2">
            <a:schemeClr val="accent3"/>
          </a:effectRef>
          <a:fontRef idx="minor">
            <a:schemeClr val="lt1"/>
          </a:fontRef>
        </p:style>
        <p:txBody>
          <a:bodyPr wrap="none">
            <a:spAutoFit/>
          </a:bodyPr>
          <a:lstStyle/>
          <a:p>
            <a:r>
              <a:rPr kumimoji="1" lang="en-US" altLang="ja-JP" sz="2000" dirty="0" smtClean="0"/>
              <a:t>DBI field</a:t>
            </a:r>
            <a:endParaRPr kumimoji="1" lang="ja-JP" altLang="en-US" sz="2000" dirty="0"/>
          </a:p>
        </p:txBody>
      </p:sp>
      <p:pic>
        <p:nvPicPr>
          <p:cNvPr id="74" name="図 73" descr="latex-image-1.pdf"/>
          <p:cNvPicPr>
            <a:picLocks noChangeAspect="1"/>
          </p:cNvPicPr>
          <p:nvPr/>
        </p:nvPicPr>
        <mc:AlternateContent>
          <mc:Choice xmlns:ma="http://schemas.microsoft.com/office/mac/drawingml/2008/main" Requires="ma">
            <p:blipFill>
              <a:blip r:embed="rId11"/>
              <a:stretch>
                <a:fillRect/>
              </a:stretch>
            </p:blipFill>
          </mc:Choice>
          <mc:Fallback>
            <p:blipFill>
              <a:blip r:embed="rId12"/>
              <a:stretch>
                <a:fillRect/>
              </a:stretch>
            </p:blipFill>
          </mc:Fallback>
        </mc:AlternateContent>
        <p:spPr>
          <a:xfrm>
            <a:off x="3039764" y="5791200"/>
            <a:ext cx="1303636" cy="327861"/>
          </a:xfrm>
          <a:prstGeom prst="rect">
            <a:avLst/>
          </a:prstGeom>
        </p:spPr>
      </p:pic>
      <p:pic>
        <p:nvPicPr>
          <p:cNvPr id="75" name="図 74" descr="latex-image-1.pdf"/>
          <p:cNvPicPr>
            <a:picLocks noChangeAspect="1"/>
          </p:cNvPicPr>
          <p:nvPr/>
        </p:nvPicPr>
        <mc:AlternateContent>
          <mc:Choice xmlns:ma="http://schemas.microsoft.com/office/mac/drawingml/2008/main" Requires="ma">
            <p:blipFill>
              <a:blip r:embed="rId13"/>
              <a:stretch>
                <a:fillRect/>
              </a:stretch>
            </p:blipFill>
          </mc:Choice>
          <mc:Fallback>
            <p:blipFill>
              <a:blip r:embed="rId14"/>
              <a:stretch>
                <a:fillRect/>
              </a:stretch>
            </p:blipFill>
          </mc:Fallback>
        </mc:AlternateContent>
        <p:spPr>
          <a:xfrm>
            <a:off x="4572000" y="5791200"/>
            <a:ext cx="2282237" cy="317397"/>
          </a:xfrm>
          <a:prstGeom prst="rect">
            <a:avLst/>
          </a:prstGeom>
        </p:spPr>
      </p:pic>
      <p:sp>
        <p:nvSpPr>
          <p:cNvPr id="76" name="乗算記号 75"/>
          <p:cNvSpPr/>
          <p:nvPr/>
        </p:nvSpPr>
        <p:spPr>
          <a:xfrm>
            <a:off x="457200" y="1905000"/>
            <a:ext cx="228600" cy="228600"/>
          </a:xfrm>
          <a:prstGeom prst="mathMultiply">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a:p>
        </p:txBody>
      </p:sp>
      <p:sp>
        <p:nvSpPr>
          <p:cNvPr id="77" name="乗算記号 76"/>
          <p:cNvSpPr/>
          <p:nvPr/>
        </p:nvSpPr>
        <p:spPr>
          <a:xfrm>
            <a:off x="457200" y="3505200"/>
            <a:ext cx="228600" cy="228600"/>
          </a:xfrm>
          <a:prstGeom prst="mathMultiply">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a:p>
        </p:txBody>
      </p:sp>
      <p:sp>
        <p:nvSpPr>
          <p:cNvPr id="78" name="テキスト ボックス 77"/>
          <p:cNvSpPr txBox="1"/>
          <p:nvPr/>
        </p:nvSpPr>
        <p:spPr>
          <a:xfrm>
            <a:off x="381000" y="1295400"/>
            <a:ext cx="1143000" cy="369332"/>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kumimoji="1" lang="en-US" altLang="ja-JP" dirty="0" smtClean="0"/>
              <a:t>example</a:t>
            </a:r>
            <a:endParaRPr kumimoji="1" lang="ja-JP" altLang="en-US" dirty="0"/>
          </a:p>
        </p:txBody>
      </p:sp>
      <p:sp>
        <p:nvSpPr>
          <p:cNvPr id="81" name="山形 80"/>
          <p:cNvSpPr/>
          <p:nvPr/>
        </p:nvSpPr>
        <p:spPr>
          <a:xfrm rot="10800000" flipH="1">
            <a:off x="3187940" y="2513125"/>
            <a:ext cx="241059" cy="234714"/>
          </a:xfrm>
          <a:prstGeom prst="chevr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solidFill>
                <a:schemeClr val="tx1"/>
              </a:solidFill>
            </a:endParaRPr>
          </a:p>
        </p:txBody>
      </p:sp>
      <p:sp>
        <p:nvSpPr>
          <p:cNvPr id="82" name="山形 81"/>
          <p:cNvSpPr/>
          <p:nvPr/>
        </p:nvSpPr>
        <p:spPr>
          <a:xfrm rot="10800000" flipH="1">
            <a:off x="3352800" y="2514600"/>
            <a:ext cx="241059" cy="234714"/>
          </a:xfrm>
          <a:prstGeom prst="chevr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solidFill>
                <a:schemeClr val="tx1"/>
              </a:solidFill>
            </a:endParaRPr>
          </a:p>
        </p:txBody>
      </p:sp>
      <p:sp>
        <p:nvSpPr>
          <p:cNvPr id="85" name="テキスト ボックス 84"/>
          <p:cNvSpPr txBox="1"/>
          <p:nvPr/>
        </p:nvSpPr>
        <p:spPr>
          <a:xfrm>
            <a:off x="533400" y="635913"/>
            <a:ext cx="7239000" cy="430887"/>
          </a:xfrm>
          <a:prstGeom prst="rect">
            <a:avLst/>
          </a:prstGeom>
          <a:noFill/>
        </p:spPr>
        <p:txBody>
          <a:bodyPr wrap="square" rtlCol="0">
            <a:spAutoFit/>
          </a:bodyPr>
          <a:lstStyle/>
          <a:p>
            <a:r>
              <a:rPr kumimoji="1" lang="en-US" altLang="ja-JP" sz="2200" dirty="0" smtClean="0"/>
              <a:t> Effective single field form of assisted </a:t>
            </a:r>
            <a:r>
              <a:rPr kumimoji="1" lang="en-US" altLang="ja-JP" sz="2200" dirty="0" err="1" smtClean="0"/>
              <a:t>Lagrangian</a:t>
            </a:r>
            <a:endParaRPr kumimoji="1" lang="ja-JP" altLang="en-US" sz="2200" dirty="0"/>
          </a:p>
        </p:txBody>
      </p:sp>
      <p:pic>
        <p:nvPicPr>
          <p:cNvPr id="86" name="図 85" descr="latex-image-1.pdf"/>
          <p:cNvPicPr>
            <a:picLocks noChangeAspect="1"/>
          </p:cNvPicPr>
          <p:nvPr/>
        </p:nvPicPr>
        <mc:AlternateContent>
          <mc:Choice xmlns:ma="http://schemas.microsoft.com/office/mac/drawingml/2008/main" Requires="ma">
            <p:blipFill>
              <a:blip r:embed="rId15"/>
              <a:stretch>
                <a:fillRect/>
              </a:stretch>
            </p:blipFill>
          </mc:Choice>
          <mc:Fallback>
            <p:blipFill>
              <a:blip r:embed="rId16"/>
              <a:stretch>
                <a:fillRect/>
              </a:stretch>
            </p:blipFill>
          </mc:Fallback>
        </mc:AlternateContent>
        <p:spPr>
          <a:xfrm>
            <a:off x="7086600" y="712113"/>
            <a:ext cx="1567839" cy="325899"/>
          </a:xfrm>
          <a:prstGeom prst="rect">
            <a:avLst/>
          </a:prstGeom>
        </p:spPr>
      </p:pic>
      <p:sp>
        <p:nvSpPr>
          <p:cNvPr id="87" name="星 4 86"/>
          <p:cNvSpPr/>
          <p:nvPr/>
        </p:nvSpPr>
        <p:spPr>
          <a:xfrm>
            <a:off x="304800" y="712113"/>
            <a:ext cx="304800" cy="304800"/>
          </a:xfrm>
          <a:prstGeom prst="star4">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7239000" y="1828800"/>
            <a:ext cx="1905000" cy="369332"/>
          </a:xfrm>
          <a:prstGeom prst="rect">
            <a:avLst/>
          </a:prstGeom>
          <a:noFill/>
        </p:spPr>
        <p:txBody>
          <a:bodyPr wrap="square" rtlCol="0">
            <a:spAutoFit/>
          </a:bodyPr>
          <a:lstStyle/>
          <a:p>
            <a:r>
              <a:rPr kumimoji="1" lang="en-US" altLang="ja-JP" dirty="0" smtClean="0"/>
              <a:t>(</a:t>
            </a:r>
            <a:r>
              <a:rPr kumimoji="1" lang="ja-JP" altLang="en-US" dirty="0" smtClean="0"/>
              <a:t>　　</a:t>
            </a:r>
            <a:r>
              <a:rPr kumimoji="1" lang="en-US" altLang="ja-JP" dirty="0" smtClean="0"/>
              <a:t>   const.</a:t>
            </a:r>
            <a:r>
              <a:rPr kumimoji="1" lang="ja-JP" altLang="en-US" dirty="0" smtClean="0"/>
              <a:t>）</a:t>
            </a:r>
            <a:endParaRPr kumimoji="1" lang="ja-JP" altLang="en-US" dirty="0"/>
          </a:p>
        </p:txBody>
      </p:sp>
      <p:sp>
        <p:nvSpPr>
          <p:cNvPr id="22" name="角丸四角形吹き出し 21"/>
          <p:cNvSpPr/>
          <p:nvPr/>
        </p:nvSpPr>
        <p:spPr>
          <a:xfrm>
            <a:off x="7270239" y="1371600"/>
            <a:ext cx="1536600" cy="446398"/>
          </a:xfrm>
          <a:prstGeom prst="wedgeRoundRectCallout">
            <a:avLst>
              <a:gd name="adj1" fmla="val 22787"/>
              <a:gd name="adj2" fmla="val -101299"/>
              <a:gd name="adj3" fmla="val 16667"/>
            </a:avLst>
          </a:prstGeom>
          <a:ln>
            <a:solidFill>
              <a:schemeClr val="accent5">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23" name="図 22" descr="latex-image-1.pdf"/>
          <p:cNvPicPr>
            <a:picLocks noChangeAspect="1"/>
          </p:cNvPicPr>
          <p:nvPr/>
        </p:nvPicPr>
        <mc:AlternateContent>
          <mc:Choice xmlns:ma="http://schemas.microsoft.com/office/mac/drawingml/2008/main" Requires="ma">
            <p:blipFill>
              <a:blip r:embed="rId17"/>
              <a:stretch>
                <a:fillRect/>
              </a:stretch>
            </p:blipFill>
          </mc:Choice>
          <mc:Fallback>
            <p:blipFill>
              <a:blip r:embed="rId18"/>
              <a:stretch>
                <a:fillRect/>
              </a:stretch>
            </p:blipFill>
          </mc:Fallback>
        </mc:AlternateContent>
        <p:spPr>
          <a:xfrm>
            <a:off x="7354839" y="1447800"/>
            <a:ext cx="1325477" cy="275099"/>
          </a:xfrm>
          <a:prstGeom prst="rect">
            <a:avLst/>
          </a:prstGeom>
        </p:spPr>
      </p:pic>
      <p:pic>
        <p:nvPicPr>
          <p:cNvPr id="24" name="図 23" descr="latex-image-1.pdf"/>
          <p:cNvPicPr>
            <a:picLocks noChangeAspect="1"/>
          </p:cNvPicPr>
          <p:nvPr/>
        </p:nvPicPr>
        <mc:AlternateContent>
          <mc:Choice xmlns:ma="http://schemas.microsoft.com/office/mac/drawingml/2008/main" Requires="ma">
            <p:blipFill>
              <a:blip r:embed="rId19"/>
              <a:stretch>
                <a:fillRect/>
              </a:stretch>
            </p:blipFill>
          </mc:Choice>
          <mc:Fallback>
            <p:blipFill>
              <a:blip r:embed="rId20"/>
              <a:stretch>
                <a:fillRect/>
              </a:stretch>
            </p:blipFill>
          </mc:Fallback>
        </mc:AlternateContent>
        <p:spPr>
          <a:xfrm>
            <a:off x="7467600" y="1905000"/>
            <a:ext cx="535715" cy="248725"/>
          </a:xfrm>
          <a:prstGeom prst="rect">
            <a:avLst/>
          </a:prstGeom>
        </p:spPr>
      </p:pic>
      <p:sp>
        <p:nvSpPr>
          <p:cNvPr id="25" name="山形 24"/>
          <p:cNvSpPr/>
          <p:nvPr/>
        </p:nvSpPr>
        <p:spPr>
          <a:xfrm rot="10800000" flipH="1">
            <a:off x="1740140" y="5029200"/>
            <a:ext cx="241059" cy="234714"/>
          </a:xfrm>
          <a:prstGeom prst="chevr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solidFill>
                <a:schemeClr val="tx1"/>
              </a:solidFill>
            </a:endParaRPr>
          </a:p>
        </p:txBody>
      </p:sp>
      <p:sp>
        <p:nvSpPr>
          <p:cNvPr id="26" name="山形 25"/>
          <p:cNvSpPr/>
          <p:nvPr/>
        </p:nvSpPr>
        <p:spPr>
          <a:xfrm rot="10800000" flipH="1">
            <a:off x="1905000" y="5030675"/>
            <a:ext cx="241059" cy="234714"/>
          </a:xfrm>
          <a:prstGeom prst="chevr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7" grpId="0" animBg="1"/>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49" name="テキスト ボックス 48"/>
          <p:cNvSpPr txBox="1"/>
          <p:nvPr/>
        </p:nvSpPr>
        <p:spPr>
          <a:xfrm>
            <a:off x="6934200" y="1676400"/>
            <a:ext cx="1905000" cy="369332"/>
          </a:xfrm>
          <a:prstGeom prst="rect">
            <a:avLst/>
          </a:prstGeom>
          <a:noFill/>
        </p:spPr>
        <p:txBody>
          <a:bodyPr wrap="square" rtlCol="0">
            <a:spAutoFit/>
          </a:bodyPr>
          <a:lstStyle/>
          <a:p>
            <a:r>
              <a:rPr kumimoji="1" lang="en-US" altLang="ja-JP" dirty="0" smtClean="0"/>
              <a:t>(</a:t>
            </a:r>
            <a:r>
              <a:rPr kumimoji="1" lang="ja-JP" altLang="en-US" dirty="0" smtClean="0"/>
              <a:t>　　</a:t>
            </a:r>
            <a:r>
              <a:rPr kumimoji="1" lang="en-US" altLang="ja-JP" dirty="0" smtClean="0"/>
              <a:t>   const.</a:t>
            </a:r>
            <a:r>
              <a:rPr kumimoji="1" lang="ja-JP" altLang="en-US" dirty="0" smtClean="0"/>
              <a:t>）</a:t>
            </a:r>
            <a:endParaRPr kumimoji="1" lang="ja-JP" altLang="en-US" dirty="0"/>
          </a:p>
        </p:txBody>
      </p:sp>
      <p:sp>
        <p:nvSpPr>
          <p:cNvPr id="39" name="角丸四角形吹き出し 38"/>
          <p:cNvSpPr/>
          <p:nvPr/>
        </p:nvSpPr>
        <p:spPr>
          <a:xfrm>
            <a:off x="6965439" y="1219200"/>
            <a:ext cx="1536600" cy="446398"/>
          </a:xfrm>
          <a:prstGeom prst="wedgeRoundRectCallout">
            <a:avLst>
              <a:gd name="adj1" fmla="val -61579"/>
              <a:gd name="adj2" fmla="val -18316"/>
              <a:gd name="adj3" fmla="val 16667"/>
            </a:avLst>
          </a:prstGeom>
          <a:ln>
            <a:solidFill>
              <a:schemeClr val="accent5">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9" name="正方形/長方形 28"/>
          <p:cNvSpPr/>
          <p:nvPr/>
        </p:nvSpPr>
        <p:spPr>
          <a:xfrm>
            <a:off x="4724400" y="3810000"/>
            <a:ext cx="3465000" cy="1030799"/>
          </a:xfrm>
          <a:prstGeom prst="rect">
            <a:avLst/>
          </a:prstGeom>
          <a:solidFill>
            <a:schemeClr val="tx2">
              <a:lumMod val="25000"/>
              <a:lumOff val="75000"/>
            </a:schemeClr>
          </a:solidFill>
          <a:ln>
            <a:solidFill>
              <a:schemeClr val="tx2">
                <a:lumMod val="25000"/>
                <a:lumOff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25" name="正方形/長方形 24"/>
          <p:cNvSpPr/>
          <p:nvPr/>
        </p:nvSpPr>
        <p:spPr>
          <a:xfrm>
            <a:off x="4724401" y="2286000"/>
            <a:ext cx="3469199" cy="726000"/>
          </a:xfrm>
          <a:prstGeom prst="rect">
            <a:avLst/>
          </a:prstGeom>
          <a:solidFill>
            <a:schemeClr val="tx2">
              <a:lumMod val="25000"/>
              <a:lumOff val="75000"/>
            </a:schemeClr>
          </a:solidFill>
          <a:ln>
            <a:solidFill>
              <a:schemeClr val="tx2">
                <a:lumMod val="25000"/>
                <a:lumOff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23" name="角丸四角形 22"/>
          <p:cNvSpPr/>
          <p:nvPr/>
        </p:nvSpPr>
        <p:spPr>
          <a:xfrm>
            <a:off x="3962400" y="5823002"/>
            <a:ext cx="4849200" cy="882598"/>
          </a:xfrm>
          <a:prstGeom prst="roundRect">
            <a:avLst/>
          </a:prstGeom>
          <a:solidFill>
            <a:schemeClr val="bg1">
              <a:lumMod val="95000"/>
            </a:schemeClr>
          </a:solidFill>
          <a:ln w="38100">
            <a:gradFill flip="none" rotWithShape="1">
              <a:gsLst>
                <a:gs pos="0">
                  <a:schemeClr val="accent2">
                    <a:lumMod val="25000"/>
                    <a:lumOff val="75000"/>
                  </a:schemeClr>
                </a:gs>
                <a:gs pos="100000">
                  <a:schemeClr val="accent3">
                    <a:lumMod val="40000"/>
                    <a:lumOff val="60000"/>
                  </a:schemeClr>
                </a:gs>
              </a:gsLst>
              <a:lin ang="0" scaled="1"/>
              <a:tileRect/>
            </a:gradFill>
          </a:ln>
          <a:effectLst>
            <a:outerShdw blurRad="34925" dist="31750" dir="5400000" algn="tl" rotWithShape="0">
              <a:srgbClr val="000000">
                <a:alpha val="50000"/>
              </a:srgbClr>
            </a:outerShdw>
          </a:effectLst>
          <a:scene3d>
            <a:camera prst="orthographicFront">
              <a:rot lat="0" lon="0" rev="0"/>
            </a:camera>
            <a:lightRig rig="threePt" dir="t">
              <a:rot lat="0" lon="0" rev="0"/>
            </a:lightRig>
          </a:scene3d>
          <a:sp3d>
            <a:bevelT/>
            <a:contourClr>
              <a:schemeClr val="accent1">
                <a:satMod val="110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304800" y="1676400"/>
            <a:ext cx="4724400" cy="400110"/>
          </a:xfrm>
          <a:prstGeom prst="rect">
            <a:avLst/>
          </a:prstGeom>
          <a:noFill/>
        </p:spPr>
        <p:txBody>
          <a:bodyPr wrap="square" rtlCol="0">
            <a:spAutoFit/>
          </a:bodyPr>
          <a:lstStyle/>
          <a:p>
            <a:r>
              <a:rPr kumimoji="1" lang="en-US" altLang="ja-JP" sz="2000" dirty="0" smtClean="0"/>
              <a:t>At the fixed point of assisted inflation,</a:t>
            </a:r>
          </a:p>
        </p:txBody>
      </p:sp>
      <p:sp>
        <p:nvSpPr>
          <p:cNvPr id="12" name="テキスト ボックス 11"/>
          <p:cNvSpPr txBox="1"/>
          <p:nvPr/>
        </p:nvSpPr>
        <p:spPr>
          <a:xfrm>
            <a:off x="4724400" y="2286000"/>
            <a:ext cx="4419600" cy="707886"/>
          </a:xfrm>
          <a:prstGeom prst="rect">
            <a:avLst/>
          </a:prstGeom>
          <a:noFill/>
        </p:spPr>
        <p:txBody>
          <a:bodyPr wrap="square" rtlCol="0">
            <a:spAutoFit/>
          </a:bodyPr>
          <a:lstStyle/>
          <a:p>
            <a:r>
              <a:rPr kumimoji="1" lang="en-US" altLang="ja-JP" sz="2000" dirty="0" smtClean="0"/>
              <a:t>Once            is given, then       becomes constant.</a:t>
            </a:r>
            <a:endParaRPr kumimoji="1" lang="ja-JP" altLang="en-US" sz="2000" dirty="0"/>
          </a:p>
        </p:txBody>
      </p:sp>
      <p:sp>
        <p:nvSpPr>
          <p:cNvPr id="13" name="テキスト ボックス 12"/>
          <p:cNvSpPr txBox="1"/>
          <p:nvPr/>
        </p:nvSpPr>
        <p:spPr>
          <a:xfrm>
            <a:off x="4800600" y="3784937"/>
            <a:ext cx="3276600" cy="1015663"/>
          </a:xfrm>
          <a:prstGeom prst="rect">
            <a:avLst/>
          </a:prstGeom>
          <a:noFill/>
        </p:spPr>
        <p:txBody>
          <a:bodyPr wrap="square" rtlCol="0">
            <a:spAutoFit/>
          </a:bodyPr>
          <a:lstStyle/>
          <a:p>
            <a:r>
              <a:rPr kumimoji="1" lang="en-US" altLang="ja-JP" sz="2000" dirty="0" smtClean="0"/>
              <a:t>These two parameters are constant because they are functions of       only.</a:t>
            </a:r>
            <a:endParaRPr kumimoji="1" lang="ja-JP" altLang="en-US" sz="2000" dirty="0"/>
          </a:p>
        </p:txBody>
      </p:sp>
      <p:pic>
        <p:nvPicPr>
          <p:cNvPr id="14" name="図 13" descr="latex-image-1.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990600" y="2215801"/>
            <a:ext cx="2346204" cy="755999"/>
          </a:xfrm>
          <a:prstGeom prst="rect">
            <a:avLst/>
          </a:prstGeom>
        </p:spPr>
      </p:pic>
      <p:pic>
        <p:nvPicPr>
          <p:cNvPr id="15" name="図 14" descr="latex-image-1.pdf"/>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990600" y="3519921"/>
            <a:ext cx="2063913" cy="747279"/>
          </a:xfrm>
          <a:prstGeom prst="rect">
            <a:avLst/>
          </a:prstGeom>
        </p:spPr>
      </p:pic>
      <p:pic>
        <p:nvPicPr>
          <p:cNvPr id="16" name="図 15" descr="latex-image-1.pdf"/>
          <p:cNvPicPr>
            <a:picLocks noChangeAspect="1"/>
          </p:cNvPicPr>
          <p:nvPr/>
        </p:nvPicPr>
        <mc:AlternateContent>
          <mc:Choice xmlns:ma="http://schemas.microsoft.com/office/mac/drawingml/2008/main" Requires="ma">
            <p:blipFill>
              <a:blip r:embed="rId7"/>
              <a:stretch>
                <a:fillRect/>
              </a:stretch>
            </p:blipFill>
          </mc:Choice>
          <mc:Fallback>
            <p:blipFill>
              <a:blip r:embed="rId8"/>
              <a:stretch>
                <a:fillRect/>
              </a:stretch>
            </p:blipFill>
          </mc:Fallback>
        </mc:AlternateContent>
        <p:spPr>
          <a:xfrm>
            <a:off x="990600" y="4858551"/>
            <a:ext cx="3106196" cy="716814"/>
          </a:xfrm>
          <a:prstGeom prst="rect">
            <a:avLst/>
          </a:prstGeom>
        </p:spPr>
      </p:pic>
      <p:pic>
        <p:nvPicPr>
          <p:cNvPr id="17" name="図 16" descr="latex-image-1.pdf"/>
          <p:cNvPicPr>
            <a:picLocks noChangeAspect="1"/>
          </p:cNvPicPr>
          <p:nvPr/>
        </p:nvPicPr>
        <mc:AlternateContent>
          <mc:Choice xmlns:ma="http://schemas.microsoft.com/office/mac/drawingml/2008/main" Requires="ma">
            <p:blipFill>
              <a:blip r:embed="rId9"/>
              <a:stretch>
                <a:fillRect/>
              </a:stretch>
            </p:blipFill>
          </mc:Choice>
          <mc:Fallback>
            <p:blipFill>
              <a:blip r:embed="rId10"/>
              <a:stretch>
                <a:fillRect/>
              </a:stretch>
            </p:blipFill>
          </mc:Fallback>
        </mc:AlternateContent>
        <p:spPr>
          <a:xfrm>
            <a:off x="4114800" y="5867402"/>
            <a:ext cx="1829062" cy="723800"/>
          </a:xfrm>
          <a:prstGeom prst="rect">
            <a:avLst/>
          </a:prstGeom>
        </p:spPr>
      </p:pic>
      <p:pic>
        <p:nvPicPr>
          <p:cNvPr id="18" name="図 17" descr="latex-image-1.pdf"/>
          <p:cNvPicPr>
            <a:picLocks noChangeAspect="1"/>
          </p:cNvPicPr>
          <p:nvPr/>
        </p:nvPicPr>
        <mc:AlternateContent>
          <mc:Choice xmlns:ma="http://schemas.microsoft.com/office/mac/drawingml/2008/main" Requires="ma">
            <p:blipFill>
              <a:blip r:embed="rId11"/>
              <a:stretch>
                <a:fillRect/>
              </a:stretch>
            </p:blipFill>
          </mc:Choice>
          <mc:Fallback>
            <p:blipFill>
              <a:blip r:embed="rId12"/>
              <a:stretch>
                <a:fillRect/>
              </a:stretch>
            </p:blipFill>
          </mc:Fallback>
        </mc:AlternateContent>
        <p:spPr>
          <a:xfrm>
            <a:off x="6781800" y="5867402"/>
            <a:ext cx="1820000" cy="728000"/>
          </a:xfrm>
          <a:prstGeom prst="rect">
            <a:avLst/>
          </a:prstGeom>
        </p:spPr>
      </p:pic>
      <p:pic>
        <p:nvPicPr>
          <p:cNvPr id="19" name="図 18" descr="texclip20100723171431.eps"/>
          <p:cNvPicPr>
            <a:picLocks noChangeAspect="1"/>
          </p:cNvPicPr>
          <p:nvPr/>
        </p:nvPicPr>
        <mc:AlternateContent>
          <mc:Choice xmlns:ma="http://schemas.microsoft.com/office/mac/drawingml/2008/main" Requires="ma">
            <p:blipFill>
              <a:blip r:embed="rId13"/>
              <a:stretch>
                <a:fillRect/>
              </a:stretch>
            </p:blipFill>
          </mc:Choice>
          <mc:Fallback>
            <p:blipFill>
              <a:blip r:embed="rId14"/>
              <a:stretch>
                <a:fillRect/>
              </a:stretch>
            </p:blipFill>
          </mc:Fallback>
        </mc:AlternateContent>
        <p:spPr>
          <a:xfrm>
            <a:off x="5557619" y="2362200"/>
            <a:ext cx="538381" cy="296110"/>
          </a:xfrm>
          <a:prstGeom prst="rect">
            <a:avLst/>
          </a:prstGeom>
        </p:spPr>
      </p:pic>
      <p:pic>
        <p:nvPicPr>
          <p:cNvPr id="21" name="図 20" descr="texclip20100723171412.eps"/>
          <p:cNvPicPr>
            <a:picLocks noChangeAspect="1"/>
          </p:cNvPicPr>
          <p:nvPr/>
        </p:nvPicPr>
        <mc:AlternateContent>
          <mc:Choice xmlns:ma="http://schemas.microsoft.com/office/mac/drawingml/2008/main" Requires="ma">
            <p:blipFill>
              <a:blip r:embed="rId15"/>
              <a:stretch>
                <a:fillRect/>
              </a:stretch>
            </p:blipFill>
          </mc:Choice>
          <mc:Fallback>
            <p:blipFill>
              <a:blip r:embed="rId16"/>
              <a:stretch>
                <a:fillRect/>
              </a:stretch>
            </p:blipFill>
          </mc:Fallback>
        </mc:AlternateContent>
        <p:spPr>
          <a:xfrm>
            <a:off x="7836141" y="2362200"/>
            <a:ext cx="241059" cy="241059"/>
          </a:xfrm>
          <a:prstGeom prst="rect">
            <a:avLst/>
          </a:prstGeom>
        </p:spPr>
      </p:pic>
      <p:pic>
        <p:nvPicPr>
          <p:cNvPr id="22" name="図 21" descr="texclip20100723171412.eps"/>
          <p:cNvPicPr>
            <a:picLocks noChangeAspect="1"/>
          </p:cNvPicPr>
          <p:nvPr/>
        </p:nvPicPr>
        <mc:AlternateContent>
          <mc:Choice xmlns:ma="http://schemas.microsoft.com/office/mac/drawingml/2008/main" Requires="ma">
            <p:blipFill>
              <a:blip r:embed="rId15"/>
              <a:stretch>
                <a:fillRect/>
              </a:stretch>
            </p:blipFill>
          </mc:Choice>
          <mc:Fallback>
            <p:blipFill>
              <a:blip r:embed="rId16"/>
              <a:stretch>
                <a:fillRect/>
              </a:stretch>
            </p:blipFill>
          </mc:Fallback>
        </mc:AlternateContent>
        <p:spPr>
          <a:xfrm>
            <a:off x="6388341" y="4495800"/>
            <a:ext cx="241059" cy="241059"/>
          </a:xfrm>
          <a:prstGeom prst="rect">
            <a:avLst/>
          </a:prstGeom>
        </p:spPr>
      </p:pic>
      <p:sp>
        <p:nvSpPr>
          <p:cNvPr id="27" name="右矢印 26"/>
          <p:cNvSpPr/>
          <p:nvPr/>
        </p:nvSpPr>
        <p:spPr>
          <a:xfrm>
            <a:off x="3733800" y="2514600"/>
            <a:ext cx="762000" cy="304800"/>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kumimoji="1" lang="ja-JP" altLang="en-US"/>
          </a:p>
        </p:txBody>
      </p:sp>
      <p:sp>
        <p:nvSpPr>
          <p:cNvPr id="30" name="右中かっこ 29"/>
          <p:cNvSpPr/>
          <p:nvPr/>
        </p:nvSpPr>
        <p:spPr>
          <a:xfrm>
            <a:off x="4191000" y="3352800"/>
            <a:ext cx="381000" cy="2286000"/>
          </a:xfrm>
          <a:prstGeom prst="rightBrace">
            <a:avLst>
              <a:gd name="adj1" fmla="val 8333"/>
              <a:gd name="adj2" fmla="val 33503"/>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31" name="右矢印 30"/>
          <p:cNvSpPr/>
          <p:nvPr/>
        </p:nvSpPr>
        <p:spPr>
          <a:xfrm rot="5400000">
            <a:off x="6075900" y="3256500"/>
            <a:ext cx="649800" cy="304800"/>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kumimoji="1" lang="ja-JP" altLang="en-US"/>
          </a:p>
        </p:txBody>
      </p:sp>
      <p:sp>
        <p:nvSpPr>
          <p:cNvPr id="32" name="右矢印 31"/>
          <p:cNvSpPr/>
          <p:nvPr/>
        </p:nvSpPr>
        <p:spPr>
          <a:xfrm rot="5400000">
            <a:off x="6057900" y="5143500"/>
            <a:ext cx="685800" cy="304800"/>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kumimoji="1" lang="ja-JP" altLang="en-US"/>
          </a:p>
        </p:txBody>
      </p:sp>
      <p:sp>
        <p:nvSpPr>
          <p:cNvPr id="33" name="テキスト ボックス 32"/>
          <p:cNvSpPr txBox="1"/>
          <p:nvPr/>
        </p:nvSpPr>
        <p:spPr>
          <a:xfrm>
            <a:off x="457200" y="3059668"/>
            <a:ext cx="3200400" cy="369332"/>
          </a:xfrm>
          <a:prstGeom prst="rect">
            <a:avLst/>
          </a:prstGeom>
          <a:noFill/>
        </p:spPr>
        <p:txBody>
          <a:bodyPr wrap="square" rtlCol="0">
            <a:spAutoFit/>
          </a:bodyPr>
          <a:lstStyle/>
          <a:p>
            <a:r>
              <a:rPr kumimoji="1" lang="en-US" altLang="ja-JP" dirty="0" smtClean="0"/>
              <a:t>Slow variation parameter</a:t>
            </a:r>
            <a:endParaRPr kumimoji="1" lang="ja-JP" altLang="en-US" dirty="0"/>
          </a:p>
        </p:txBody>
      </p:sp>
      <p:sp>
        <p:nvSpPr>
          <p:cNvPr id="34" name="テキスト ボックス 33"/>
          <p:cNvSpPr txBox="1"/>
          <p:nvPr/>
        </p:nvSpPr>
        <p:spPr>
          <a:xfrm>
            <a:off x="457200" y="4355068"/>
            <a:ext cx="3200400" cy="369332"/>
          </a:xfrm>
          <a:prstGeom prst="rect">
            <a:avLst/>
          </a:prstGeom>
          <a:noFill/>
        </p:spPr>
        <p:txBody>
          <a:bodyPr wrap="square" rtlCol="0">
            <a:spAutoFit/>
          </a:bodyPr>
          <a:lstStyle/>
          <a:p>
            <a:r>
              <a:rPr kumimoji="1" lang="en-US" altLang="ja-JP" dirty="0" smtClean="0"/>
              <a:t>Field propagation speed</a:t>
            </a:r>
            <a:endParaRPr kumimoji="1" lang="ja-JP" altLang="en-US" dirty="0"/>
          </a:p>
        </p:txBody>
      </p:sp>
      <p:pic>
        <p:nvPicPr>
          <p:cNvPr id="36" name="図 35" descr="latex-image-1.pdf"/>
          <p:cNvPicPr>
            <a:picLocks noChangeAspect="1"/>
          </p:cNvPicPr>
          <p:nvPr/>
        </p:nvPicPr>
        <mc:AlternateContent>
          <mc:Choice xmlns:ma="http://schemas.microsoft.com/office/mac/drawingml/2008/main" Requires="ma">
            <p:blipFill>
              <a:blip r:embed="rId17"/>
              <a:stretch>
                <a:fillRect/>
              </a:stretch>
            </p:blipFill>
          </mc:Choice>
          <mc:Fallback>
            <p:blipFill>
              <a:blip r:embed="rId18"/>
              <a:stretch>
                <a:fillRect/>
              </a:stretch>
            </p:blipFill>
          </mc:Fallback>
        </mc:AlternateContent>
        <p:spPr>
          <a:xfrm>
            <a:off x="7050039" y="1295400"/>
            <a:ext cx="1325477" cy="275099"/>
          </a:xfrm>
          <a:prstGeom prst="rect">
            <a:avLst/>
          </a:prstGeom>
        </p:spPr>
      </p:pic>
      <p:sp>
        <p:nvSpPr>
          <p:cNvPr id="37" name="角丸四角形吹き出し 36"/>
          <p:cNvSpPr/>
          <p:nvPr/>
        </p:nvSpPr>
        <p:spPr>
          <a:xfrm>
            <a:off x="1066800" y="5818800"/>
            <a:ext cx="1295400" cy="734400"/>
          </a:xfrm>
          <a:prstGeom prst="wedgeRoundRectCallout">
            <a:avLst>
              <a:gd name="adj1" fmla="val 63800"/>
              <a:gd name="adj2" fmla="val -55483"/>
              <a:gd name="adj3" fmla="val 16667"/>
            </a:avLst>
          </a:prstGeom>
          <a:ln>
            <a:solidFill>
              <a:schemeClr val="accent5">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38" name="図 37" descr="texclip20100723171237.eps"/>
          <p:cNvPicPr>
            <a:picLocks noChangeAspect="1"/>
          </p:cNvPicPr>
          <p:nvPr/>
        </p:nvPicPr>
        <mc:AlternateContent>
          <mc:Choice xmlns:ma="http://schemas.microsoft.com/office/mac/drawingml/2008/main" Requires="ma">
            <p:blipFill>
              <a:blip r:embed="rId19"/>
              <a:stretch>
                <a:fillRect/>
              </a:stretch>
            </p:blipFill>
          </mc:Choice>
          <mc:Fallback>
            <p:blipFill>
              <a:blip r:embed="rId20"/>
              <a:stretch>
                <a:fillRect/>
              </a:stretch>
            </p:blipFill>
          </mc:Fallback>
        </mc:AlternateContent>
        <p:spPr>
          <a:xfrm>
            <a:off x="1143000" y="5849151"/>
            <a:ext cx="1055928" cy="627849"/>
          </a:xfrm>
          <a:prstGeom prst="rect">
            <a:avLst/>
          </a:prstGeom>
        </p:spPr>
      </p:pic>
      <p:sp>
        <p:nvSpPr>
          <p:cNvPr id="43" name="乗算記号 42"/>
          <p:cNvSpPr/>
          <p:nvPr/>
        </p:nvSpPr>
        <p:spPr>
          <a:xfrm>
            <a:off x="609600" y="5087151"/>
            <a:ext cx="228600" cy="228600"/>
          </a:xfrm>
          <a:prstGeom prst="mathMultiply">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kumimoji="1" lang="ja-JP" altLang="en-US"/>
          </a:p>
        </p:txBody>
      </p:sp>
      <p:sp>
        <p:nvSpPr>
          <p:cNvPr id="44" name="乗算記号 43"/>
          <p:cNvSpPr/>
          <p:nvPr/>
        </p:nvSpPr>
        <p:spPr>
          <a:xfrm>
            <a:off x="609600" y="3748521"/>
            <a:ext cx="228600" cy="228600"/>
          </a:xfrm>
          <a:prstGeom prst="mathMultiply">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kumimoji="1" lang="ja-JP" altLang="en-US"/>
          </a:p>
        </p:txBody>
      </p:sp>
      <p:sp>
        <p:nvSpPr>
          <p:cNvPr id="45" name="乗算記号 44"/>
          <p:cNvSpPr/>
          <p:nvPr/>
        </p:nvSpPr>
        <p:spPr>
          <a:xfrm>
            <a:off x="609600" y="2438400"/>
            <a:ext cx="228600" cy="228600"/>
          </a:xfrm>
          <a:prstGeom prst="mathMultiply">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kumimoji="1" lang="ja-JP" altLang="en-US"/>
          </a:p>
        </p:txBody>
      </p:sp>
      <p:sp>
        <p:nvSpPr>
          <p:cNvPr id="35" name="星 4 34"/>
          <p:cNvSpPr/>
          <p:nvPr/>
        </p:nvSpPr>
        <p:spPr>
          <a:xfrm>
            <a:off x="152400" y="1192887"/>
            <a:ext cx="304800" cy="304800"/>
          </a:xfrm>
          <a:prstGeom prst="star4">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a:p>
        </p:txBody>
      </p:sp>
      <p:sp>
        <p:nvSpPr>
          <p:cNvPr id="42" name="テキスト ボックス 41"/>
          <p:cNvSpPr txBox="1"/>
          <p:nvPr/>
        </p:nvSpPr>
        <p:spPr>
          <a:xfrm>
            <a:off x="533400" y="1143000"/>
            <a:ext cx="4191000" cy="461665"/>
          </a:xfrm>
          <a:prstGeom prst="rect">
            <a:avLst/>
          </a:prstGeom>
          <a:solidFill>
            <a:schemeClr val="accent3"/>
          </a:solidFill>
        </p:spPr>
        <p:style>
          <a:lnRef idx="1">
            <a:schemeClr val="accent3"/>
          </a:lnRef>
          <a:fillRef idx="3">
            <a:schemeClr val="accent3"/>
          </a:fillRef>
          <a:effectRef idx="2">
            <a:schemeClr val="accent3"/>
          </a:effectRef>
          <a:fontRef idx="minor">
            <a:schemeClr val="lt1"/>
          </a:fontRef>
        </p:style>
        <p:txBody>
          <a:bodyPr wrap="square" rtlCol="0">
            <a:spAutoFit/>
          </a:bodyPr>
          <a:lstStyle/>
          <a:p>
            <a:r>
              <a:rPr kumimoji="1" lang="en-US" altLang="ja-JP" sz="2400" dirty="0" smtClean="0"/>
              <a:t>Effective single-field system</a:t>
            </a:r>
            <a:endParaRPr kumimoji="1" lang="ja-JP" altLang="en-US" sz="2400" dirty="0"/>
          </a:p>
        </p:txBody>
      </p:sp>
      <p:pic>
        <p:nvPicPr>
          <p:cNvPr id="47" name="図 46" descr="latex-image-1.pdf"/>
          <p:cNvPicPr>
            <a:picLocks noChangeAspect="1"/>
          </p:cNvPicPr>
          <p:nvPr/>
        </p:nvPicPr>
        <mc:AlternateContent>
          <mc:Choice xmlns:ma="http://schemas.microsoft.com/office/mac/drawingml/2008/main" Requires="ma">
            <p:blipFill>
              <a:blip r:embed="rId21"/>
              <a:stretch>
                <a:fillRect/>
              </a:stretch>
            </p:blipFill>
          </mc:Choice>
          <mc:Fallback>
            <p:blipFill>
              <a:blip r:embed="rId22"/>
              <a:stretch>
                <a:fillRect/>
              </a:stretch>
            </p:blipFill>
          </mc:Fallback>
        </mc:AlternateContent>
        <p:spPr>
          <a:xfrm>
            <a:off x="5029200" y="1219200"/>
            <a:ext cx="1567839" cy="325899"/>
          </a:xfrm>
          <a:prstGeom prst="rect">
            <a:avLst/>
          </a:prstGeom>
        </p:spPr>
      </p:pic>
      <p:pic>
        <p:nvPicPr>
          <p:cNvPr id="48" name="図 47" descr="latex-image-1.pdf"/>
          <p:cNvPicPr>
            <a:picLocks noChangeAspect="1"/>
          </p:cNvPicPr>
          <p:nvPr/>
        </p:nvPicPr>
        <mc:AlternateContent>
          <mc:Choice xmlns:ma="http://schemas.microsoft.com/office/mac/drawingml/2008/main" Requires="ma">
            <p:blipFill>
              <a:blip r:embed="rId23"/>
              <a:stretch>
                <a:fillRect/>
              </a:stretch>
            </p:blipFill>
          </mc:Choice>
          <mc:Fallback>
            <p:blipFill>
              <a:blip r:embed="rId24"/>
              <a:stretch>
                <a:fillRect/>
              </a:stretch>
            </p:blipFill>
          </mc:Fallback>
        </mc:AlternateContent>
        <p:spPr>
          <a:xfrm>
            <a:off x="7162800" y="1752600"/>
            <a:ext cx="535715" cy="248725"/>
          </a:xfrm>
          <a:prstGeom prst="rect">
            <a:avLst/>
          </a:prstGeom>
        </p:spPr>
      </p:pic>
      <p:sp>
        <p:nvSpPr>
          <p:cNvPr id="50" name="タイトル 6"/>
          <p:cNvSpPr>
            <a:spLocks noGrp="1"/>
          </p:cNvSpPr>
          <p:nvPr>
            <p:ph type="title"/>
          </p:nvPr>
        </p:nvSpPr>
        <p:spPr>
          <a:xfrm>
            <a:off x="76200" y="0"/>
            <a:ext cx="9144000" cy="1116106"/>
          </a:xfrm>
        </p:spPr>
        <p:txBody>
          <a:bodyPr anchor="ctr">
            <a:normAutofit fontScale="90000"/>
          </a:bodyPr>
          <a:lstStyle/>
          <a:p>
            <a:r>
              <a:rPr lang="en-US" altLang="ja-JP" sz="4000" b="1" dirty="0" smtClean="0">
                <a:solidFill>
                  <a:schemeClr val="accent3">
                    <a:lumMod val="50000"/>
                  </a:schemeClr>
                </a:solidFill>
              </a:rPr>
              <a:t>4. Perturbations for assisted </a:t>
            </a:r>
            <a:r>
              <a:rPr lang="en-US" altLang="ja-JP" sz="4000" b="1" dirty="0" err="1" smtClean="0">
                <a:solidFill>
                  <a:schemeClr val="accent3">
                    <a:lumMod val="50000"/>
                  </a:schemeClr>
                </a:solidFill>
              </a:rPr>
              <a:t>k</a:t>
            </a:r>
            <a:r>
              <a:rPr lang="en-US" altLang="ja-JP" sz="4000" b="1" dirty="0" smtClean="0">
                <a:solidFill>
                  <a:schemeClr val="accent3">
                    <a:lumMod val="50000"/>
                  </a:schemeClr>
                </a:solidFill>
              </a:rPr>
              <a:t>-inflation</a:t>
            </a:r>
            <a:endParaRPr lang="ja-JP" altLang="en-US" sz="4000" b="1" dirty="0">
              <a:solidFill>
                <a:schemeClr val="accent3">
                  <a:lumMod val="50000"/>
                </a:schemeClr>
              </a:solidFill>
            </a:endParaRPr>
          </a:p>
        </p:txBody>
      </p:sp>
      <p:sp>
        <p:nvSpPr>
          <p:cNvPr id="46" name="テキスト ボックス 45"/>
          <p:cNvSpPr txBox="1"/>
          <p:nvPr/>
        </p:nvSpPr>
        <p:spPr>
          <a:xfrm>
            <a:off x="6553200" y="5105400"/>
            <a:ext cx="1295400" cy="381000"/>
          </a:xfrm>
          <a:prstGeom prst="rect">
            <a:avLst/>
          </a:prstGeom>
          <a:noFill/>
        </p:spPr>
        <p:txBody>
          <a:bodyPr wrap="square" rtlCol="0">
            <a:spAutoFit/>
          </a:bodyPr>
          <a:lstStyle/>
          <a:p>
            <a:r>
              <a:rPr kumimoji="1" lang="en-US" altLang="ja-JP" dirty="0" smtClean="0"/>
              <a:t>Therefore</a:t>
            </a:r>
            <a:endParaRPr kumimoji="1" lang="ja-JP"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 name="円形吹き出し 19"/>
          <p:cNvSpPr/>
          <p:nvPr/>
        </p:nvSpPr>
        <p:spPr>
          <a:xfrm>
            <a:off x="5257802" y="76200"/>
            <a:ext cx="3657598" cy="1987794"/>
          </a:xfrm>
          <a:prstGeom prst="wedgeEllipseCallout">
            <a:avLst>
              <a:gd name="adj1" fmla="val -45198"/>
              <a:gd name="adj2" fmla="val 45580"/>
            </a:avLst>
          </a:prstGeom>
          <a:solidFill>
            <a:schemeClr val="accent5">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73" name="図 72" descr="texclip20100722205635.eps"/>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6448854" y="1276200"/>
            <a:ext cx="942546" cy="324000"/>
          </a:xfrm>
          <a:prstGeom prst="rect">
            <a:avLst/>
          </a:prstGeom>
        </p:spPr>
      </p:pic>
      <p:sp>
        <p:nvSpPr>
          <p:cNvPr id="74" name="テキスト ボックス 73"/>
          <p:cNvSpPr txBox="1"/>
          <p:nvPr/>
        </p:nvSpPr>
        <p:spPr>
          <a:xfrm>
            <a:off x="5715000" y="685800"/>
            <a:ext cx="2667000" cy="430887"/>
          </a:xfrm>
          <a:prstGeom prst="rect">
            <a:avLst/>
          </a:prstGeom>
          <a:noFill/>
        </p:spPr>
        <p:txBody>
          <a:bodyPr wrap="square" rtlCol="0">
            <a:spAutoFit/>
          </a:bodyPr>
          <a:lstStyle/>
          <a:p>
            <a:r>
              <a:rPr kumimoji="1" lang="en-US" altLang="ja-JP" sz="2200" dirty="0" smtClean="0"/>
              <a:t>For the </a:t>
            </a:r>
            <a:r>
              <a:rPr kumimoji="1" lang="en-US" altLang="ja-JP" sz="2200" dirty="0" err="1" smtClean="0"/>
              <a:t>Lagrangian</a:t>
            </a:r>
            <a:endParaRPr kumimoji="1" lang="ja-JP" altLang="en-US" sz="2200" dirty="0"/>
          </a:p>
        </p:txBody>
      </p:sp>
      <p:sp>
        <p:nvSpPr>
          <p:cNvPr id="60" name="テキスト ボックス 59"/>
          <p:cNvSpPr txBox="1"/>
          <p:nvPr/>
        </p:nvSpPr>
        <p:spPr>
          <a:xfrm>
            <a:off x="914400" y="5562600"/>
            <a:ext cx="8001000" cy="707886"/>
          </a:xfrm>
          <a:prstGeom prst="rect">
            <a:avLst/>
          </a:prstGeom>
          <a:noFill/>
        </p:spPr>
        <p:txBody>
          <a:bodyPr wrap="square" rtlCol="0">
            <a:spAutoFit/>
          </a:bodyPr>
          <a:lstStyle/>
          <a:p>
            <a:r>
              <a:rPr kumimoji="1" lang="en-US" altLang="ja-JP" sz="2000" dirty="0" smtClean="0"/>
              <a:t>These observables can be represented  with one parameter </a:t>
            </a:r>
          </a:p>
          <a:p>
            <a:r>
              <a:rPr kumimoji="1" lang="en-US" altLang="ja-JP" sz="2000" dirty="0" smtClean="0"/>
              <a:t>(     ,     ,        , or     ).</a:t>
            </a:r>
            <a:endParaRPr kumimoji="1" lang="ja-JP" altLang="en-US" sz="2000" dirty="0"/>
          </a:p>
        </p:txBody>
      </p:sp>
      <p:sp>
        <p:nvSpPr>
          <p:cNvPr id="16" name="角丸四角形 15"/>
          <p:cNvSpPr/>
          <p:nvPr/>
        </p:nvSpPr>
        <p:spPr>
          <a:xfrm>
            <a:off x="990600" y="3962400"/>
            <a:ext cx="7888800" cy="838200"/>
          </a:xfrm>
          <a:prstGeom prst="roundRect">
            <a:avLst/>
          </a:prstGeom>
          <a:solidFill>
            <a:schemeClr val="bg1">
              <a:lumMod val="95000"/>
            </a:schemeClr>
          </a:solidFill>
          <a:ln w="38100">
            <a:gradFill flip="none" rotWithShape="1">
              <a:gsLst>
                <a:gs pos="0">
                  <a:schemeClr val="accent2">
                    <a:lumMod val="25000"/>
                    <a:lumOff val="75000"/>
                  </a:schemeClr>
                </a:gs>
                <a:gs pos="100000">
                  <a:schemeClr val="accent3">
                    <a:lumMod val="40000"/>
                    <a:lumOff val="60000"/>
                  </a:schemeClr>
                </a:gs>
              </a:gsLst>
              <a:lin ang="0" scaled="1"/>
              <a:tileRect/>
            </a:gradFill>
          </a:ln>
          <a:effectLst>
            <a:outerShdw blurRad="34925" dist="31750" dir="5400000" algn="tl" rotWithShape="0">
              <a:srgbClr val="000000">
                <a:alpha val="50000"/>
              </a:srgbClr>
            </a:outerShdw>
          </a:effectLst>
          <a:scene3d>
            <a:camera prst="orthographicFront">
              <a:rot lat="0" lon="0" rev="0"/>
            </a:camera>
            <a:lightRig rig="threePt" dir="t">
              <a:rot lat="0" lon="0" rev="0"/>
            </a:lightRig>
          </a:scene3d>
          <a:sp3d>
            <a:bevelT/>
            <a:contourClr>
              <a:schemeClr val="accent1">
                <a:satMod val="110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68" name="図 67" descr="latex-image-1.pdf"/>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1160710" y="4014325"/>
            <a:ext cx="7602290" cy="710075"/>
          </a:xfrm>
          <a:prstGeom prst="rect">
            <a:avLst/>
          </a:prstGeom>
        </p:spPr>
      </p:pic>
      <p:sp>
        <p:nvSpPr>
          <p:cNvPr id="35" name="角丸四角形吹き出し 34"/>
          <p:cNvSpPr/>
          <p:nvPr/>
        </p:nvSpPr>
        <p:spPr>
          <a:xfrm>
            <a:off x="5562600" y="2209800"/>
            <a:ext cx="3200400" cy="1488000"/>
          </a:xfrm>
          <a:prstGeom prst="wedgeRoundRectCallout">
            <a:avLst>
              <a:gd name="adj1" fmla="val -64905"/>
              <a:gd name="adj2" fmla="val -6833"/>
              <a:gd name="adj3" fmla="val 16667"/>
            </a:avLst>
          </a:prstGeom>
          <a:ln>
            <a:solidFill>
              <a:schemeClr val="accent5">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6" name="テキスト ボックス 35"/>
          <p:cNvSpPr txBox="1"/>
          <p:nvPr/>
        </p:nvSpPr>
        <p:spPr>
          <a:xfrm>
            <a:off x="6019800" y="2286000"/>
            <a:ext cx="2590800" cy="369332"/>
          </a:xfrm>
          <a:prstGeom prst="rect">
            <a:avLst/>
          </a:prstGeom>
          <a:noFill/>
        </p:spPr>
        <p:txBody>
          <a:bodyPr wrap="square" rtlCol="0">
            <a:spAutoFit/>
          </a:bodyPr>
          <a:lstStyle/>
          <a:p>
            <a:r>
              <a:rPr kumimoji="1" lang="en-US" altLang="ja-JP" dirty="0" smtClean="0"/>
              <a:t>  ( functions of       )</a:t>
            </a:r>
            <a:endParaRPr kumimoji="1" lang="ja-JP" altLang="en-US" dirty="0"/>
          </a:p>
        </p:txBody>
      </p:sp>
      <p:pic>
        <p:nvPicPr>
          <p:cNvPr id="37" name="図 36" descr="latex-image-1.pdf"/>
          <p:cNvPicPr>
            <a:picLocks noChangeAspect="1"/>
          </p:cNvPicPr>
          <p:nvPr/>
        </p:nvPicPr>
        <mc:AlternateContent>
          <mc:Choice xmlns:ma="http://schemas.microsoft.com/office/mac/drawingml/2008/main" Requires="ma">
            <p:blipFill>
              <a:blip r:embed="rId7"/>
              <a:stretch>
                <a:fillRect/>
              </a:stretch>
            </p:blipFill>
          </mc:Choice>
          <mc:Fallback>
            <p:blipFill>
              <a:blip r:embed="rId8"/>
              <a:stretch>
                <a:fillRect/>
              </a:stretch>
            </p:blipFill>
          </mc:Fallback>
        </mc:AlternateContent>
        <p:spPr>
          <a:xfrm>
            <a:off x="5715000" y="2362200"/>
            <a:ext cx="478580" cy="222198"/>
          </a:xfrm>
          <a:prstGeom prst="rect">
            <a:avLst/>
          </a:prstGeom>
        </p:spPr>
      </p:pic>
      <p:pic>
        <p:nvPicPr>
          <p:cNvPr id="38" name="図 37" descr="latex-image-1.pdf"/>
          <p:cNvPicPr>
            <a:picLocks noChangeAspect="1"/>
          </p:cNvPicPr>
          <p:nvPr/>
        </p:nvPicPr>
        <mc:AlternateContent>
          <mc:Choice xmlns:ma="http://schemas.microsoft.com/office/mac/drawingml/2008/main" Requires="ma">
            <p:blipFill>
              <a:blip r:embed="rId9"/>
              <a:stretch>
                <a:fillRect/>
              </a:stretch>
            </p:blipFill>
          </mc:Choice>
          <mc:Fallback>
            <p:blipFill>
              <a:blip r:embed="rId10"/>
              <a:stretch>
                <a:fillRect/>
              </a:stretch>
            </p:blipFill>
          </mc:Fallback>
        </mc:AlternateContent>
        <p:spPr>
          <a:xfrm>
            <a:off x="5715000" y="2895600"/>
            <a:ext cx="423236" cy="143900"/>
          </a:xfrm>
          <a:prstGeom prst="rect">
            <a:avLst/>
          </a:prstGeom>
        </p:spPr>
      </p:pic>
      <p:pic>
        <p:nvPicPr>
          <p:cNvPr id="39" name="図 38" descr="latex-image-1.pdf"/>
          <p:cNvPicPr>
            <a:picLocks noChangeAspect="1"/>
          </p:cNvPicPr>
          <p:nvPr/>
        </p:nvPicPr>
        <mc:AlternateContent>
          <mc:Choice xmlns:ma="http://schemas.microsoft.com/office/mac/drawingml/2008/main" Requires="ma">
            <p:blipFill>
              <a:blip r:embed="rId11"/>
              <a:stretch>
                <a:fillRect/>
              </a:stretch>
            </p:blipFill>
          </mc:Choice>
          <mc:Fallback>
            <p:blipFill>
              <a:blip r:embed="rId12"/>
              <a:stretch>
                <a:fillRect/>
              </a:stretch>
            </p:blipFill>
          </mc:Fallback>
        </mc:AlternateContent>
        <p:spPr>
          <a:xfrm>
            <a:off x="5678716" y="3352800"/>
            <a:ext cx="631590" cy="220099"/>
          </a:xfrm>
          <a:prstGeom prst="rect">
            <a:avLst/>
          </a:prstGeom>
        </p:spPr>
      </p:pic>
      <p:pic>
        <p:nvPicPr>
          <p:cNvPr id="40" name="図 39" descr="texclip20100723171412.eps"/>
          <p:cNvPicPr>
            <a:picLocks noChangeAspect="1"/>
          </p:cNvPicPr>
          <p:nvPr/>
        </p:nvPicPr>
        <mc:AlternateContent>
          <mc:Choice xmlns:ma="http://schemas.microsoft.com/office/mac/drawingml/2008/main" Requires="ma">
            <p:blipFill>
              <a:blip r:embed="rId13"/>
              <a:stretch>
                <a:fillRect/>
              </a:stretch>
            </p:blipFill>
          </mc:Choice>
          <mc:Fallback>
            <p:blipFill>
              <a:blip r:embed="rId14"/>
              <a:stretch>
                <a:fillRect/>
              </a:stretch>
            </p:blipFill>
          </mc:Fallback>
        </mc:AlternateContent>
        <p:spPr>
          <a:xfrm>
            <a:off x="7696200" y="2362200"/>
            <a:ext cx="241059" cy="241059"/>
          </a:xfrm>
          <a:prstGeom prst="rect">
            <a:avLst/>
          </a:prstGeom>
        </p:spPr>
      </p:pic>
      <p:sp>
        <p:nvSpPr>
          <p:cNvPr id="41" name="テキスト ボックス 40"/>
          <p:cNvSpPr txBox="1"/>
          <p:nvPr/>
        </p:nvSpPr>
        <p:spPr>
          <a:xfrm>
            <a:off x="6096000" y="2743200"/>
            <a:ext cx="2590800" cy="369332"/>
          </a:xfrm>
          <a:prstGeom prst="rect">
            <a:avLst/>
          </a:prstGeom>
          <a:noFill/>
        </p:spPr>
        <p:txBody>
          <a:bodyPr wrap="square" rtlCol="0">
            <a:spAutoFit/>
          </a:bodyPr>
          <a:lstStyle/>
          <a:p>
            <a:r>
              <a:rPr kumimoji="1" lang="en-US" altLang="ja-JP" dirty="0" smtClean="0"/>
              <a:t>( functions of      or      )</a:t>
            </a:r>
            <a:endParaRPr kumimoji="1" lang="ja-JP" altLang="en-US" dirty="0" smtClean="0"/>
          </a:p>
        </p:txBody>
      </p:sp>
      <p:pic>
        <p:nvPicPr>
          <p:cNvPr id="42" name="図 41" descr="texclip20100723171412.eps"/>
          <p:cNvPicPr>
            <a:picLocks noChangeAspect="1"/>
          </p:cNvPicPr>
          <p:nvPr/>
        </p:nvPicPr>
        <mc:AlternateContent>
          <mc:Choice xmlns:ma="http://schemas.microsoft.com/office/mac/drawingml/2008/main" Requires="ma">
            <p:blipFill>
              <a:blip r:embed="rId13"/>
              <a:stretch>
                <a:fillRect/>
              </a:stretch>
            </p:blipFill>
          </mc:Choice>
          <mc:Fallback>
            <p:blipFill>
              <a:blip r:embed="rId14"/>
              <a:stretch>
                <a:fillRect/>
              </a:stretch>
            </p:blipFill>
          </mc:Fallback>
        </mc:AlternateContent>
        <p:spPr>
          <a:xfrm>
            <a:off x="7620000" y="2819400"/>
            <a:ext cx="241059" cy="241059"/>
          </a:xfrm>
          <a:prstGeom prst="rect">
            <a:avLst/>
          </a:prstGeom>
        </p:spPr>
      </p:pic>
      <p:pic>
        <p:nvPicPr>
          <p:cNvPr id="53" name="図 52" descr="latex-image-1.pdf"/>
          <p:cNvPicPr>
            <a:picLocks noChangeAspect="1"/>
          </p:cNvPicPr>
          <p:nvPr/>
        </p:nvPicPr>
        <mc:AlternateContent>
          <mc:Choice xmlns:ma="http://schemas.microsoft.com/office/mac/drawingml/2008/main" Requires="ma">
            <p:blipFill>
              <a:blip r:embed="rId15"/>
              <a:stretch>
                <a:fillRect/>
              </a:stretch>
            </p:blipFill>
          </mc:Choice>
          <mc:Fallback>
            <p:blipFill>
              <a:blip r:embed="rId16"/>
              <a:stretch>
                <a:fillRect/>
              </a:stretch>
            </p:blipFill>
          </mc:Fallback>
        </mc:AlternateContent>
        <p:spPr>
          <a:xfrm>
            <a:off x="8153400" y="2819400"/>
            <a:ext cx="188684" cy="258198"/>
          </a:xfrm>
          <a:prstGeom prst="rect">
            <a:avLst/>
          </a:prstGeom>
        </p:spPr>
      </p:pic>
      <p:sp>
        <p:nvSpPr>
          <p:cNvPr id="25" name="雲形吹き出し 24"/>
          <p:cNvSpPr/>
          <p:nvPr/>
        </p:nvSpPr>
        <p:spPr>
          <a:xfrm>
            <a:off x="7315200" y="609600"/>
            <a:ext cx="1447800" cy="1066800"/>
          </a:xfrm>
          <a:prstGeom prst="cloudCallout">
            <a:avLst>
              <a:gd name="adj1" fmla="val -58289"/>
              <a:gd name="adj2" fmla="val 4986"/>
            </a:avLst>
          </a:prstGeom>
          <a:solidFill>
            <a:schemeClr val="bg1"/>
          </a:solidFill>
          <a:ln>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5638800" y="457200"/>
            <a:ext cx="1752600" cy="830997"/>
          </a:xfrm>
          <a:prstGeom prst="rect">
            <a:avLst/>
          </a:prstGeom>
          <a:noFill/>
        </p:spPr>
        <p:txBody>
          <a:bodyPr wrap="square" rtlCol="0">
            <a:spAutoFit/>
          </a:bodyPr>
          <a:lstStyle/>
          <a:p>
            <a:r>
              <a:rPr kumimoji="1" lang="en-US" altLang="ja-JP" sz="2400" dirty="0" smtClean="0"/>
              <a:t>Assisted inflation </a:t>
            </a:r>
            <a:endParaRPr kumimoji="1" lang="ja-JP" altLang="en-US" sz="2400" dirty="0"/>
          </a:p>
        </p:txBody>
      </p:sp>
      <p:sp>
        <p:nvSpPr>
          <p:cNvPr id="17" name="角丸四角形 16"/>
          <p:cNvSpPr/>
          <p:nvPr/>
        </p:nvSpPr>
        <p:spPr>
          <a:xfrm>
            <a:off x="990600" y="2698800"/>
            <a:ext cx="1828800" cy="501600"/>
          </a:xfrm>
          <a:prstGeom prst="roundRect">
            <a:avLst/>
          </a:prstGeom>
          <a:solidFill>
            <a:schemeClr val="bg1">
              <a:lumMod val="95000"/>
            </a:schemeClr>
          </a:solidFill>
          <a:ln w="38100">
            <a:gradFill flip="none" rotWithShape="1">
              <a:gsLst>
                <a:gs pos="0">
                  <a:schemeClr val="accent2">
                    <a:lumMod val="25000"/>
                    <a:lumOff val="75000"/>
                  </a:schemeClr>
                </a:gs>
                <a:gs pos="100000">
                  <a:schemeClr val="accent3">
                    <a:lumMod val="40000"/>
                    <a:lumOff val="60000"/>
                  </a:schemeClr>
                </a:gs>
              </a:gsLst>
              <a:lin ang="0" scaled="1"/>
              <a:tileRect/>
            </a:gradFill>
          </a:ln>
          <a:effectLst>
            <a:outerShdw blurRad="34925" dist="31750" dir="5400000" algn="tl" rotWithShape="0">
              <a:srgbClr val="000000">
                <a:alpha val="50000"/>
              </a:srgbClr>
            </a:outerShdw>
          </a:effectLst>
          <a:scene3d>
            <a:camera prst="orthographicFront">
              <a:rot lat="0" lon="0" rev="0"/>
            </a:camera>
            <a:lightRig rig="threePt" dir="t">
              <a:rot lat="0" lon="0" rev="0"/>
            </a:lightRig>
          </a:scene3d>
          <a:sp3d>
            <a:bevelT/>
            <a:contourClr>
              <a:schemeClr val="accent1">
                <a:satMod val="110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8" name="角丸四角形 17"/>
          <p:cNvSpPr/>
          <p:nvPr/>
        </p:nvSpPr>
        <p:spPr>
          <a:xfrm>
            <a:off x="990600" y="1479600"/>
            <a:ext cx="3388800" cy="501600"/>
          </a:xfrm>
          <a:prstGeom prst="roundRect">
            <a:avLst/>
          </a:prstGeom>
          <a:solidFill>
            <a:schemeClr val="bg1">
              <a:lumMod val="95000"/>
            </a:schemeClr>
          </a:solidFill>
          <a:ln w="38100">
            <a:gradFill flip="none" rotWithShape="1">
              <a:gsLst>
                <a:gs pos="0">
                  <a:schemeClr val="accent2">
                    <a:lumMod val="25000"/>
                    <a:lumOff val="75000"/>
                  </a:schemeClr>
                </a:gs>
                <a:gs pos="100000">
                  <a:schemeClr val="accent3">
                    <a:lumMod val="40000"/>
                    <a:lumOff val="60000"/>
                  </a:schemeClr>
                </a:gs>
              </a:gsLst>
              <a:lin ang="0" scaled="1"/>
              <a:tileRect/>
            </a:gradFill>
          </a:ln>
          <a:effectLst>
            <a:outerShdw blurRad="34925" dist="31750" dir="5400000" algn="tl" rotWithShape="0">
              <a:srgbClr val="000000">
                <a:alpha val="50000"/>
              </a:srgbClr>
            </a:outerShdw>
          </a:effectLst>
          <a:scene3d>
            <a:camera prst="orthographicFront">
              <a:rot lat="0" lon="0" rev="0"/>
            </a:camera>
            <a:lightRig rig="threePt" dir="t">
              <a:rot lat="0" lon="0" rev="0"/>
            </a:lightRig>
          </a:scene3d>
          <a:sp3d>
            <a:bevelT/>
            <a:contourClr>
              <a:schemeClr val="accent1">
                <a:satMod val="110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533400" y="228600"/>
            <a:ext cx="4648200" cy="461665"/>
          </a:xfrm>
          <a:prstGeom prst="rect">
            <a:avLst/>
          </a:prstGeom>
          <a:solidFill>
            <a:schemeClr val="accent3"/>
          </a:solidFill>
        </p:spPr>
        <p:style>
          <a:lnRef idx="1">
            <a:schemeClr val="accent3"/>
          </a:lnRef>
          <a:fillRef idx="3">
            <a:schemeClr val="accent3"/>
          </a:fillRef>
          <a:effectRef idx="2">
            <a:schemeClr val="accent3"/>
          </a:effectRef>
          <a:fontRef idx="minor">
            <a:schemeClr val="lt1"/>
          </a:fontRef>
        </p:style>
        <p:txBody>
          <a:bodyPr wrap="square" rtlCol="0">
            <a:spAutoFit/>
          </a:bodyPr>
          <a:lstStyle/>
          <a:p>
            <a:r>
              <a:rPr kumimoji="1" lang="en-US" altLang="ja-JP" sz="2400" dirty="0" smtClean="0"/>
              <a:t>Three Inflationary Observables</a:t>
            </a:r>
            <a:endParaRPr kumimoji="1" lang="ja-JP" altLang="en-US" sz="2400" dirty="0"/>
          </a:p>
        </p:txBody>
      </p:sp>
      <p:pic>
        <p:nvPicPr>
          <p:cNvPr id="6" name="図 5" descr="latex-image-1.pdf"/>
          <p:cNvPicPr>
            <a:picLocks noChangeAspect="1"/>
          </p:cNvPicPr>
          <p:nvPr/>
        </p:nvPicPr>
        <mc:AlternateContent>
          <mc:Choice xmlns:ma="http://schemas.microsoft.com/office/mac/drawingml/2008/main" Requires="ma">
            <p:blipFill>
              <a:blip r:embed="rId17"/>
              <a:stretch>
                <a:fillRect/>
              </a:stretch>
            </p:blipFill>
          </mc:Choice>
          <mc:Fallback>
            <p:blipFill>
              <a:blip r:embed="rId18"/>
              <a:stretch>
                <a:fillRect/>
              </a:stretch>
            </p:blipFill>
          </mc:Fallback>
        </mc:AlternateContent>
        <p:spPr>
          <a:xfrm>
            <a:off x="1143000" y="1535163"/>
            <a:ext cx="3076859" cy="325437"/>
          </a:xfrm>
          <a:prstGeom prst="rect">
            <a:avLst/>
          </a:prstGeom>
        </p:spPr>
      </p:pic>
      <p:pic>
        <p:nvPicPr>
          <p:cNvPr id="7" name="図 6" descr="latex-image-1.pdf"/>
          <p:cNvPicPr>
            <a:picLocks noChangeAspect="1"/>
          </p:cNvPicPr>
          <p:nvPr/>
        </p:nvPicPr>
        <mc:AlternateContent>
          <mc:Choice xmlns:ma="http://schemas.microsoft.com/office/mac/drawingml/2008/main" Requires="ma">
            <p:blipFill>
              <a:blip r:embed="rId19"/>
              <a:stretch>
                <a:fillRect/>
              </a:stretch>
            </p:blipFill>
          </mc:Choice>
          <mc:Fallback>
            <p:blipFill>
              <a:blip r:embed="rId20"/>
              <a:stretch>
                <a:fillRect/>
              </a:stretch>
            </p:blipFill>
          </mc:Fallback>
        </mc:AlternateContent>
        <p:spPr>
          <a:xfrm>
            <a:off x="1143000" y="2775000"/>
            <a:ext cx="1473594" cy="321700"/>
          </a:xfrm>
          <a:prstGeom prst="rect">
            <a:avLst/>
          </a:prstGeom>
        </p:spPr>
      </p:pic>
      <p:sp>
        <p:nvSpPr>
          <p:cNvPr id="13" name="星 4 12"/>
          <p:cNvSpPr/>
          <p:nvPr/>
        </p:nvSpPr>
        <p:spPr>
          <a:xfrm>
            <a:off x="152400" y="304800"/>
            <a:ext cx="304800" cy="304800"/>
          </a:xfrm>
          <a:prstGeom prst="star4">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a:p>
        </p:txBody>
      </p:sp>
      <p:pic>
        <p:nvPicPr>
          <p:cNvPr id="23" name="図 22" descr="latex-image-1.pdf"/>
          <p:cNvPicPr>
            <a:picLocks noChangeAspect="1"/>
          </p:cNvPicPr>
          <p:nvPr/>
        </p:nvPicPr>
        <mc:AlternateContent>
          <mc:Choice xmlns:ma="http://schemas.microsoft.com/office/mac/drawingml/2008/main" Requires="ma">
            <p:blipFill>
              <a:blip r:embed="rId21"/>
              <a:stretch>
                <a:fillRect/>
              </a:stretch>
            </p:blipFill>
          </mc:Choice>
          <mc:Fallback>
            <p:blipFill>
              <a:blip r:embed="rId22"/>
              <a:stretch>
                <a:fillRect/>
              </a:stretch>
            </p:blipFill>
          </mc:Fallback>
        </mc:AlternateContent>
        <p:spPr>
          <a:xfrm>
            <a:off x="7619999" y="1189601"/>
            <a:ext cx="794456" cy="258198"/>
          </a:xfrm>
          <a:prstGeom prst="rect">
            <a:avLst/>
          </a:prstGeom>
        </p:spPr>
      </p:pic>
      <p:pic>
        <p:nvPicPr>
          <p:cNvPr id="24" name="図 23" descr="latex-image-1.pdf"/>
          <p:cNvPicPr>
            <a:picLocks noChangeAspect="1"/>
          </p:cNvPicPr>
          <p:nvPr/>
        </p:nvPicPr>
        <mc:AlternateContent>
          <mc:Choice xmlns:ma="http://schemas.microsoft.com/office/mac/drawingml/2008/main" Requires="ma">
            <p:blipFill>
              <a:blip r:embed="rId23"/>
              <a:stretch>
                <a:fillRect/>
              </a:stretch>
            </p:blipFill>
          </mc:Choice>
          <mc:Fallback>
            <p:blipFill>
              <a:blip r:embed="rId24"/>
              <a:stretch>
                <a:fillRect/>
              </a:stretch>
            </p:blipFill>
          </mc:Fallback>
        </mc:AlternateContent>
        <p:spPr>
          <a:xfrm>
            <a:off x="7620000" y="755701"/>
            <a:ext cx="782462" cy="311099"/>
          </a:xfrm>
          <a:prstGeom prst="rect">
            <a:avLst/>
          </a:prstGeom>
        </p:spPr>
      </p:pic>
      <p:cxnSp>
        <p:nvCxnSpPr>
          <p:cNvPr id="26" name="直線コネクタ 25"/>
          <p:cNvCxnSpPr/>
          <p:nvPr/>
        </p:nvCxnSpPr>
        <p:spPr>
          <a:xfrm rot="16200000" flipH="1">
            <a:off x="3352800" y="1524000"/>
            <a:ext cx="381000" cy="381000"/>
          </a:xfrm>
          <a:prstGeom prst="line">
            <a:avLst/>
          </a:prstGeom>
          <a:ln w="4445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9" name="直線コネクタ 28"/>
          <p:cNvCxnSpPr/>
          <p:nvPr/>
        </p:nvCxnSpPr>
        <p:spPr>
          <a:xfrm rot="16200000" flipH="1">
            <a:off x="3886200" y="1524000"/>
            <a:ext cx="381000" cy="381000"/>
          </a:xfrm>
          <a:prstGeom prst="line">
            <a:avLst/>
          </a:prstGeom>
          <a:ln w="4445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30" name="直線コネクタ 29"/>
          <p:cNvCxnSpPr/>
          <p:nvPr/>
        </p:nvCxnSpPr>
        <p:spPr>
          <a:xfrm>
            <a:off x="4495800" y="4114800"/>
            <a:ext cx="1066800" cy="609600"/>
          </a:xfrm>
          <a:prstGeom prst="line">
            <a:avLst/>
          </a:prstGeom>
          <a:ln w="4445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32" name="直線コネクタ 31"/>
          <p:cNvCxnSpPr/>
          <p:nvPr/>
        </p:nvCxnSpPr>
        <p:spPr>
          <a:xfrm>
            <a:off x="7010400" y="4114800"/>
            <a:ext cx="685800" cy="609600"/>
          </a:xfrm>
          <a:prstGeom prst="line">
            <a:avLst/>
          </a:prstGeom>
          <a:ln w="4445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34" name="直線コネクタ 33"/>
          <p:cNvCxnSpPr/>
          <p:nvPr/>
        </p:nvCxnSpPr>
        <p:spPr>
          <a:xfrm>
            <a:off x="8077200" y="4114800"/>
            <a:ext cx="685800" cy="609600"/>
          </a:xfrm>
          <a:prstGeom prst="line">
            <a:avLst/>
          </a:prstGeom>
          <a:ln w="44450">
            <a:solidFill>
              <a:srgbClr val="FF0000"/>
            </a:solidFill>
          </a:ln>
          <a:effectLst/>
        </p:spPr>
        <p:style>
          <a:lnRef idx="2">
            <a:schemeClr val="accent1"/>
          </a:lnRef>
          <a:fillRef idx="0">
            <a:schemeClr val="accent1"/>
          </a:fillRef>
          <a:effectRef idx="1">
            <a:schemeClr val="accent1"/>
          </a:effectRef>
          <a:fontRef idx="minor">
            <a:schemeClr val="tx1"/>
          </a:fontRef>
        </p:style>
      </p:cxnSp>
      <p:pic>
        <p:nvPicPr>
          <p:cNvPr id="47" name="図 46" descr="latex-image-1.pdf"/>
          <p:cNvPicPr>
            <a:picLocks noChangeAspect="1"/>
          </p:cNvPicPr>
          <p:nvPr/>
        </p:nvPicPr>
        <mc:AlternateContent>
          <mc:Choice xmlns:ma="http://schemas.microsoft.com/office/mac/drawingml/2008/main" Requires="ma">
            <p:blipFill>
              <a:blip r:embed="rId15"/>
              <a:stretch>
                <a:fillRect/>
              </a:stretch>
            </p:blipFill>
          </mc:Choice>
          <mc:Fallback>
            <p:blipFill>
              <a:blip r:embed="rId16"/>
              <a:stretch>
                <a:fillRect/>
              </a:stretch>
            </p:blipFill>
          </mc:Fallback>
        </mc:AlternateContent>
        <p:spPr>
          <a:xfrm>
            <a:off x="1143000" y="5990202"/>
            <a:ext cx="188684" cy="258198"/>
          </a:xfrm>
          <a:prstGeom prst="rect">
            <a:avLst/>
          </a:prstGeom>
        </p:spPr>
      </p:pic>
      <p:sp>
        <p:nvSpPr>
          <p:cNvPr id="49" name="山形 48"/>
          <p:cNvSpPr/>
          <p:nvPr/>
        </p:nvSpPr>
        <p:spPr>
          <a:xfrm>
            <a:off x="609600" y="6400800"/>
            <a:ext cx="228600" cy="228600"/>
          </a:xfrm>
          <a:prstGeom prst="chevron">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a:solidFill>
                <a:schemeClr val="tx1"/>
              </a:solidFill>
            </a:endParaRPr>
          </a:p>
        </p:txBody>
      </p:sp>
      <p:sp>
        <p:nvSpPr>
          <p:cNvPr id="50" name="山形 49"/>
          <p:cNvSpPr/>
          <p:nvPr/>
        </p:nvSpPr>
        <p:spPr>
          <a:xfrm>
            <a:off x="609600" y="5715000"/>
            <a:ext cx="228600" cy="228600"/>
          </a:xfrm>
          <a:prstGeom prst="chevron">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a:solidFill>
                <a:schemeClr val="tx1"/>
              </a:solidFill>
            </a:endParaRPr>
          </a:p>
        </p:txBody>
      </p:sp>
      <p:sp>
        <p:nvSpPr>
          <p:cNvPr id="48" name="乗算記号 47"/>
          <p:cNvSpPr/>
          <p:nvPr/>
        </p:nvSpPr>
        <p:spPr>
          <a:xfrm>
            <a:off x="533400" y="1066800"/>
            <a:ext cx="228600" cy="228600"/>
          </a:xfrm>
          <a:prstGeom prst="mathMultiply">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54" name="乗算記号 53"/>
          <p:cNvSpPr/>
          <p:nvPr/>
        </p:nvSpPr>
        <p:spPr>
          <a:xfrm>
            <a:off x="533400" y="3531513"/>
            <a:ext cx="228600" cy="228600"/>
          </a:xfrm>
          <a:prstGeom prst="mathMultiply">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55" name="乗算記号 54"/>
          <p:cNvSpPr/>
          <p:nvPr/>
        </p:nvSpPr>
        <p:spPr>
          <a:xfrm>
            <a:off x="533400" y="2286000"/>
            <a:ext cx="228600" cy="228600"/>
          </a:xfrm>
          <a:prstGeom prst="mathMultiply">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56" name="左大かっこ 55"/>
          <p:cNvSpPr/>
          <p:nvPr/>
        </p:nvSpPr>
        <p:spPr>
          <a:xfrm>
            <a:off x="304800" y="990600"/>
            <a:ext cx="228600" cy="3962400"/>
          </a:xfrm>
          <a:prstGeom prst="leftBracket">
            <a:avLst/>
          </a:prstGeom>
          <a:ln w="38100">
            <a:solidFill>
              <a:schemeClr val="accent6"/>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61" name="乗算記号 60"/>
          <p:cNvSpPr/>
          <p:nvPr/>
        </p:nvSpPr>
        <p:spPr>
          <a:xfrm>
            <a:off x="533400" y="5200710"/>
            <a:ext cx="228600" cy="228600"/>
          </a:xfrm>
          <a:prstGeom prst="mathMultiply">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2" name="テキスト ボックス 61"/>
          <p:cNvSpPr txBox="1"/>
          <p:nvPr/>
        </p:nvSpPr>
        <p:spPr>
          <a:xfrm>
            <a:off x="914400" y="5105400"/>
            <a:ext cx="3276600" cy="400110"/>
          </a:xfrm>
          <a:prstGeom prst="rect">
            <a:avLst/>
          </a:prstGeom>
          <a:noFill/>
        </p:spPr>
        <p:txBody>
          <a:bodyPr wrap="square" rtlCol="0">
            <a:spAutoFit/>
          </a:bodyPr>
          <a:lstStyle/>
          <a:p>
            <a:r>
              <a:rPr kumimoji="1" lang="en-US" altLang="ja-JP" sz="2000" dirty="0" smtClean="0"/>
              <a:t>Once            is given,</a:t>
            </a:r>
            <a:endParaRPr kumimoji="1" lang="ja-JP" altLang="en-US" sz="2000" dirty="0"/>
          </a:p>
        </p:txBody>
      </p:sp>
      <p:pic>
        <p:nvPicPr>
          <p:cNvPr id="63" name="図 62" descr="texclip20100723171431.eps"/>
          <p:cNvPicPr>
            <a:picLocks noChangeAspect="1"/>
          </p:cNvPicPr>
          <p:nvPr/>
        </p:nvPicPr>
        <mc:AlternateContent>
          <mc:Choice xmlns:ma="http://schemas.microsoft.com/office/mac/drawingml/2008/main" Requires="ma">
            <p:blipFill>
              <a:blip r:embed="rId25"/>
              <a:stretch>
                <a:fillRect/>
              </a:stretch>
            </p:blipFill>
          </mc:Choice>
          <mc:Fallback>
            <p:blipFill>
              <a:blip r:embed="rId26"/>
              <a:stretch>
                <a:fillRect/>
              </a:stretch>
            </p:blipFill>
          </mc:Fallback>
        </mc:AlternateContent>
        <p:spPr>
          <a:xfrm>
            <a:off x="1747619" y="5181600"/>
            <a:ext cx="538381" cy="296110"/>
          </a:xfrm>
          <a:prstGeom prst="rect">
            <a:avLst/>
          </a:prstGeom>
        </p:spPr>
      </p:pic>
      <p:pic>
        <p:nvPicPr>
          <p:cNvPr id="64" name="図 63" descr="latex-image-1.pdf"/>
          <p:cNvPicPr>
            <a:picLocks noChangeAspect="1"/>
          </p:cNvPicPr>
          <p:nvPr/>
        </p:nvPicPr>
        <mc:AlternateContent>
          <mc:Choice xmlns:ma="http://schemas.microsoft.com/office/mac/drawingml/2008/main" Requires="ma">
            <p:blipFill>
              <a:blip r:embed="rId27"/>
              <a:stretch>
                <a:fillRect/>
              </a:stretch>
            </p:blipFill>
          </mc:Choice>
          <mc:Fallback>
            <p:blipFill>
              <a:blip r:embed="rId28"/>
              <a:stretch>
                <a:fillRect/>
              </a:stretch>
            </p:blipFill>
          </mc:Fallback>
        </mc:AlternateContent>
        <p:spPr>
          <a:xfrm>
            <a:off x="5768150" y="1371600"/>
            <a:ext cx="1394650" cy="289899"/>
          </a:xfrm>
          <a:prstGeom prst="rect">
            <a:avLst/>
          </a:prstGeom>
        </p:spPr>
      </p:pic>
      <p:sp>
        <p:nvSpPr>
          <p:cNvPr id="65" name="テキスト ボックス 64"/>
          <p:cNvSpPr txBox="1"/>
          <p:nvPr/>
        </p:nvSpPr>
        <p:spPr>
          <a:xfrm>
            <a:off x="762000" y="940713"/>
            <a:ext cx="3352800" cy="430887"/>
          </a:xfrm>
          <a:prstGeom prst="rect">
            <a:avLst/>
          </a:prstGeom>
          <a:noFill/>
        </p:spPr>
        <p:txBody>
          <a:bodyPr wrap="square" rtlCol="0">
            <a:spAutoFit/>
          </a:bodyPr>
          <a:lstStyle/>
          <a:p>
            <a:r>
              <a:rPr kumimoji="1" lang="en-US" altLang="ja-JP" sz="2200" b="1" dirty="0" smtClean="0"/>
              <a:t>Scalar Spectral Index</a:t>
            </a:r>
            <a:endParaRPr kumimoji="1" lang="ja-JP" altLang="en-US" sz="2200" b="1" dirty="0"/>
          </a:p>
        </p:txBody>
      </p:sp>
      <p:sp>
        <p:nvSpPr>
          <p:cNvPr id="67" name="テキスト ボックス 66"/>
          <p:cNvSpPr txBox="1"/>
          <p:nvPr/>
        </p:nvSpPr>
        <p:spPr>
          <a:xfrm>
            <a:off x="762000" y="3455313"/>
            <a:ext cx="4495800" cy="430887"/>
          </a:xfrm>
          <a:prstGeom prst="rect">
            <a:avLst/>
          </a:prstGeom>
          <a:noFill/>
        </p:spPr>
        <p:txBody>
          <a:bodyPr wrap="square" rtlCol="0">
            <a:spAutoFit/>
          </a:bodyPr>
          <a:lstStyle/>
          <a:p>
            <a:r>
              <a:rPr kumimoji="1" lang="en-US" altLang="ja-JP" sz="2200" b="1" dirty="0" smtClean="0"/>
              <a:t>Non-Gaussianity Parameter</a:t>
            </a:r>
            <a:endParaRPr kumimoji="1" lang="ja-JP" altLang="en-US" sz="2200" b="1" dirty="0"/>
          </a:p>
        </p:txBody>
      </p:sp>
      <p:pic>
        <p:nvPicPr>
          <p:cNvPr id="70" name="図 69" descr="latex-image-1.pdf"/>
          <p:cNvPicPr>
            <a:picLocks noChangeAspect="1"/>
          </p:cNvPicPr>
          <p:nvPr/>
        </p:nvPicPr>
        <mc:AlternateContent>
          <mc:Choice xmlns:ma="http://schemas.microsoft.com/office/mac/drawingml/2008/main" Requires="ma">
            <p:blipFill>
              <a:blip r:embed="rId29"/>
              <a:stretch>
                <a:fillRect/>
              </a:stretch>
            </p:blipFill>
          </mc:Choice>
          <mc:Fallback>
            <p:blipFill>
              <a:blip r:embed="rId30"/>
              <a:stretch>
                <a:fillRect/>
              </a:stretch>
            </p:blipFill>
          </mc:Fallback>
        </mc:AlternateContent>
        <p:spPr>
          <a:xfrm>
            <a:off x="2819400" y="6019800"/>
            <a:ext cx="137571" cy="179900"/>
          </a:xfrm>
          <a:prstGeom prst="rect">
            <a:avLst/>
          </a:prstGeom>
        </p:spPr>
      </p:pic>
      <p:pic>
        <p:nvPicPr>
          <p:cNvPr id="71" name="図 70" descr="latex-image-1.pdf"/>
          <p:cNvPicPr>
            <a:picLocks noChangeAspect="1"/>
          </p:cNvPicPr>
          <p:nvPr/>
        </p:nvPicPr>
        <mc:AlternateContent>
          <mc:Choice xmlns:ma="http://schemas.microsoft.com/office/mac/drawingml/2008/main" Requires="ma">
            <p:blipFill>
              <a:blip r:embed="rId31"/>
              <a:stretch>
                <a:fillRect/>
              </a:stretch>
            </p:blipFill>
          </mc:Choice>
          <mc:Fallback>
            <p:blipFill>
              <a:blip r:embed="rId32"/>
              <a:stretch>
                <a:fillRect/>
              </a:stretch>
            </p:blipFill>
          </mc:Fallback>
        </mc:AlternateContent>
        <p:spPr>
          <a:xfrm>
            <a:off x="1981200" y="6019800"/>
            <a:ext cx="300639" cy="256100"/>
          </a:xfrm>
          <a:prstGeom prst="rect">
            <a:avLst/>
          </a:prstGeom>
        </p:spPr>
      </p:pic>
      <p:pic>
        <p:nvPicPr>
          <p:cNvPr id="72" name="図 71" descr="latex-image-1.pdf"/>
          <p:cNvPicPr>
            <a:picLocks noChangeAspect="1"/>
          </p:cNvPicPr>
          <p:nvPr/>
        </p:nvPicPr>
        <mc:AlternateContent>
          <mc:Choice xmlns:ma="http://schemas.microsoft.com/office/mac/drawingml/2008/main" Requires="ma">
            <p:blipFill>
              <a:blip r:embed="rId33"/>
              <a:stretch>
                <a:fillRect/>
              </a:stretch>
            </p:blipFill>
          </mc:Choice>
          <mc:Fallback>
            <p:blipFill>
              <a:blip r:embed="rId34"/>
              <a:stretch>
                <a:fillRect/>
              </a:stretch>
            </p:blipFill>
          </mc:Fallback>
        </mc:AlternateContent>
        <p:spPr>
          <a:xfrm>
            <a:off x="1524000" y="6002902"/>
            <a:ext cx="265138" cy="245498"/>
          </a:xfrm>
          <a:prstGeom prst="rect">
            <a:avLst/>
          </a:prstGeom>
        </p:spPr>
      </p:pic>
      <p:sp>
        <p:nvSpPr>
          <p:cNvPr id="57" name="テキスト ボックス 56"/>
          <p:cNvSpPr txBox="1"/>
          <p:nvPr/>
        </p:nvSpPr>
        <p:spPr>
          <a:xfrm>
            <a:off x="762000" y="2209800"/>
            <a:ext cx="3276600" cy="430887"/>
          </a:xfrm>
          <a:prstGeom prst="rect">
            <a:avLst/>
          </a:prstGeom>
          <a:noFill/>
        </p:spPr>
        <p:txBody>
          <a:bodyPr wrap="square" rtlCol="0">
            <a:spAutoFit/>
          </a:bodyPr>
          <a:lstStyle/>
          <a:p>
            <a:r>
              <a:rPr kumimoji="1" lang="en-US" altLang="ja-JP" sz="2200" b="1" dirty="0" smtClean="0"/>
              <a:t>Tensor to Scalar Ratio</a:t>
            </a:r>
          </a:p>
        </p:txBody>
      </p:sp>
      <p:sp>
        <p:nvSpPr>
          <p:cNvPr id="51" name="テキスト ボックス 50"/>
          <p:cNvSpPr txBox="1"/>
          <p:nvPr/>
        </p:nvSpPr>
        <p:spPr>
          <a:xfrm>
            <a:off x="6248400" y="3200400"/>
            <a:ext cx="2590800" cy="369332"/>
          </a:xfrm>
          <a:prstGeom prst="rect">
            <a:avLst/>
          </a:prstGeom>
          <a:noFill/>
        </p:spPr>
        <p:txBody>
          <a:bodyPr wrap="square" rtlCol="0">
            <a:spAutoFit/>
          </a:bodyPr>
          <a:lstStyle/>
          <a:p>
            <a:r>
              <a:rPr kumimoji="1" lang="en-US" altLang="ja-JP" dirty="0" smtClean="0"/>
              <a:t>( functions of      or      )</a:t>
            </a:r>
            <a:endParaRPr kumimoji="1" lang="ja-JP" altLang="en-US" dirty="0" smtClean="0"/>
          </a:p>
        </p:txBody>
      </p:sp>
      <p:pic>
        <p:nvPicPr>
          <p:cNvPr id="58" name="図 57" descr="texclip20100723171412.eps"/>
          <p:cNvPicPr>
            <a:picLocks noChangeAspect="1"/>
          </p:cNvPicPr>
          <p:nvPr/>
        </p:nvPicPr>
        <mc:AlternateContent>
          <mc:Choice xmlns:ma="http://schemas.microsoft.com/office/mac/drawingml/2008/main" Requires="ma">
            <p:blipFill>
              <a:blip r:embed="rId13"/>
              <a:stretch>
                <a:fillRect/>
              </a:stretch>
            </p:blipFill>
          </mc:Choice>
          <mc:Fallback>
            <p:blipFill>
              <a:blip r:embed="rId14"/>
              <a:stretch>
                <a:fillRect/>
              </a:stretch>
            </p:blipFill>
          </mc:Fallback>
        </mc:AlternateContent>
        <p:spPr>
          <a:xfrm>
            <a:off x="7772400" y="3276600"/>
            <a:ext cx="241059" cy="241059"/>
          </a:xfrm>
          <a:prstGeom prst="rect">
            <a:avLst/>
          </a:prstGeom>
        </p:spPr>
      </p:pic>
      <p:pic>
        <p:nvPicPr>
          <p:cNvPr id="59" name="図 58" descr="latex-image-1.pdf"/>
          <p:cNvPicPr>
            <a:picLocks noChangeAspect="1"/>
          </p:cNvPicPr>
          <p:nvPr/>
        </p:nvPicPr>
        <mc:AlternateContent>
          <mc:Choice xmlns:ma="http://schemas.microsoft.com/office/mac/drawingml/2008/main" Requires="ma">
            <p:blipFill>
              <a:blip r:embed="rId15"/>
              <a:stretch>
                <a:fillRect/>
              </a:stretch>
            </p:blipFill>
          </mc:Choice>
          <mc:Fallback>
            <p:blipFill>
              <a:blip r:embed="rId16"/>
              <a:stretch>
                <a:fillRect/>
              </a:stretch>
            </p:blipFill>
          </mc:Fallback>
        </mc:AlternateContent>
        <p:spPr>
          <a:xfrm>
            <a:off x="8305800" y="3276600"/>
            <a:ext cx="188684" cy="258198"/>
          </a:xfrm>
          <a:prstGeom prst="rect">
            <a:avLst/>
          </a:prstGeom>
        </p:spPr>
      </p:pic>
      <p:sp>
        <p:nvSpPr>
          <p:cNvPr id="66" name="テキスト ボックス 65"/>
          <p:cNvSpPr txBox="1"/>
          <p:nvPr/>
        </p:nvSpPr>
        <p:spPr>
          <a:xfrm>
            <a:off x="914400" y="6324600"/>
            <a:ext cx="7924800" cy="400110"/>
          </a:xfrm>
          <a:prstGeom prst="rect">
            <a:avLst/>
          </a:prstGeom>
          <a:noFill/>
        </p:spPr>
        <p:txBody>
          <a:bodyPr wrap="square" rtlCol="0">
            <a:spAutoFit/>
          </a:bodyPr>
          <a:lstStyle/>
          <a:p>
            <a:r>
              <a:rPr kumimoji="1" lang="en-US" altLang="ja-JP" sz="2000" dirty="0" smtClean="0"/>
              <a:t>We can constrain the parameter from the CMB observations.</a:t>
            </a:r>
            <a:endParaRPr kumimoji="1" lang="ja-JP" alt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74"/>
                                        </p:tgtEl>
                                        <p:attrNameLst>
                                          <p:attrName>style.visibility</p:attrName>
                                        </p:attrNameLst>
                                      </p:cBhvr>
                                      <p:to>
                                        <p:strVal val="hidden"/>
                                      </p:to>
                                    </p:set>
                                  </p:childTnLst>
                                </p:cTn>
                              </p:par>
                            </p:childTnLst>
                          </p:cTn>
                        </p:par>
                        <p:par>
                          <p:cTn id="9" fill="hold">
                            <p:stCondLst>
                              <p:cond delay="0"/>
                            </p:stCondLst>
                            <p:childTnLst>
                              <p:par>
                                <p:cTn id="10" presetID="10" presetClass="entr" presetSubtype="0" fill="hold" grpId="0" nodeType="after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500"/>
                                        <p:tgtEl>
                                          <p:spTgt spid="36"/>
                                        </p:tgtEl>
                                      </p:cBhvr>
                                    </p:animEffect>
                                  </p:childTnLst>
                                </p:cTn>
                              </p:par>
                              <p:par>
                                <p:cTn id="16" presetID="10" presetClass="entr" presetSubtype="0" fill="hold"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500"/>
                                        <p:tgtEl>
                                          <p:spTgt spid="40"/>
                                        </p:tgtEl>
                                      </p:cBhvr>
                                    </p:animEffect>
                                  </p:childTnLst>
                                </p:cTn>
                              </p:par>
                              <p:par>
                                <p:cTn id="19" presetID="10"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500"/>
                                        <p:tgtEl>
                                          <p:spTgt spid="39"/>
                                        </p:tgtEl>
                                      </p:cBhvr>
                                    </p:animEffect>
                                  </p:childTnLst>
                                </p:cTn>
                              </p:par>
                              <p:par>
                                <p:cTn id="22" presetID="10" presetClass="entr" presetSubtype="0" fill="hold" nodeType="with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fade">
                                      <p:cBhvr>
                                        <p:cTn id="24" dur="500"/>
                                        <p:tgtEl>
                                          <p:spTgt spid="5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500"/>
                                        <p:tgtEl>
                                          <p:spTgt spid="51"/>
                                        </p:tgtEl>
                                      </p:cBhvr>
                                    </p:animEffect>
                                  </p:childTnLst>
                                </p:cTn>
                              </p:par>
                              <p:par>
                                <p:cTn id="28" presetID="10"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500"/>
                                        <p:tgtEl>
                                          <p:spTgt spid="5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par>
                                <p:cTn id="34" presetID="10" presetClass="entr" presetSubtype="0" fill="hold" nodeType="with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500"/>
                                        <p:tgtEl>
                                          <p:spTgt spid="37"/>
                                        </p:tgtEl>
                                      </p:cBhvr>
                                    </p:animEffect>
                                  </p:childTnLst>
                                </p:cTn>
                              </p:par>
                              <p:par>
                                <p:cTn id="37" presetID="10" presetClass="entr" presetSubtype="0" fill="hold" nodeType="with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500"/>
                                        <p:tgtEl>
                                          <p:spTgt spid="3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500"/>
                                        <p:tgtEl>
                                          <p:spTgt spid="41"/>
                                        </p:tgtEl>
                                      </p:cBhvr>
                                    </p:animEffect>
                                  </p:childTnLst>
                                </p:cTn>
                              </p:par>
                              <p:par>
                                <p:cTn id="43" presetID="10" presetClass="entr" presetSubtype="0" fill="hold" nodeType="withEffect">
                                  <p:stCondLst>
                                    <p:cond delay="0"/>
                                  </p:stCondLst>
                                  <p:childTnLst>
                                    <p:set>
                                      <p:cBhvr>
                                        <p:cTn id="44" dur="1" fill="hold">
                                          <p:stCondLst>
                                            <p:cond delay="0"/>
                                          </p:stCondLst>
                                        </p:cTn>
                                        <p:tgtEl>
                                          <p:spTgt spid="53"/>
                                        </p:tgtEl>
                                        <p:attrNameLst>
                                          <p:attrName>style.visibility</p:attrName>
                                        </p:attrNameLst>
                                      </p:cBhvr>
                                      <p:to>
                                        <p:strVal val="visible"/>
                                      </p:to>
                                    </p:set>
                                    <p:animEffect transition="in" filter="fade">
                                      <p:cBhvr>
                                        <p:cTn id="45" dur="500"/>
                                        <p:tgtEl>
                                          <p:spTgt spid="53"/>
                                        </p:tgtEl>
                                      </p:cBhvr>
                                    </p:animEffect>
                                  </p:childTnLst>
                                </p:cTn>
                              </p:par>
                              <p:par>
                                <p:cTn id="46" presetID="10" presetClass="entr" presetSubtype="0" fill="hold" nodeType="with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fade">
                                      <p:cBhvr>
                                        <p:cTn id="48" dur="500"/>
                                        <p:tgtEl>
                                          <p:spTgt spid="42"/>
                                        </p:tgtEl>
                                      </p:cBhvr>
                                    </p:animEffect>
                                  </p:childTnLst>
                                </p:cTn>
                              </p:par>
                              <p:par>
                                <p:cTn id="49" presetID="10" presetClass="entr" presetSubtype="0" fill="hold"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500"/>
                                        <p:tgtEl>
                                          <p:spTgt spid="6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500"/>
                                        <p:tgtEl>
                                          <p:spTgt spid="25"/>
                                        </p:tgtEl>
                                      </p:cBhvr>
                                    </p:animEffect>
                                  </p:childTnLst>
                                </p:cTn>
                              </p:par>
                              <p:par>
                                <p:cTn id="55" presetID="10" presetClass="entr" presetSubtype="0" fill="hold" nodeType="with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500"/>
                                        <p:tgtEl>
                                          <p:spTgt spid="24"/>
                                        </p:tgtEl>
                                      </p:cBhvr>
                                    </p:animEffect>
                                  </p:childTnLst>
                                </p:cTn>
                              </p:par>
                              <p:par>
                                <p:cTn id="58" presetID="10" presetClass="entr" presetSubtype="0" fill="hold" nodeType="with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fade">
                                      <p:cBhvr>
                                        <p:cTn id="60" dur="500"/>
                                        <p:tgtEl>
                                          <p:spTgt spid="23"/>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29"/>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6"/>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2"/>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4"/>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35" grpId="0" animBg="1"/>
      <p:bldP spid="36" grpId="0"/>
      <p:bldP spid="41" grpId="0"/>
      <p:bldP spid="25" grpId="0" animBg="1"/>
      <p:bldP spid="22" grpId="0"/>
      <p:bldP spid="51" grpId="0"/>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 name="正方形/長方形 37"/>
          <p:cNvSpPr/>
          <p:nvPr/>
        </p:nvSpPr>
        <p:spPr>
          <a:xfrm>
            <a:off x="609600" y="5212378"/>
            <a:ext cx="2971800" cy="533400"/>
          </a:xfrm>
          <a:prstGeom prst="rect">
            <a:avLst/>
          </a:prstGeom>
          <a:solidFill>
            <a:srgbClr val="0000FF">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52" name="図 51" descr="latex-image-1.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914400" y="3810000"/>
            <a:ext cx="2013520" cy="416896"/>
          </a:xfrm>
          <a:prstGeom prst="rect">
            <a:avLst/>
          </a:prstGeom>
        </p:spPr>
      </p:pic>
      <p:sp>
        <p:nvSpPr>
          <p:cNvPr id="30" name="角丸四角形吹き出し 29"/>
          <p:cNvSpPr/>
          <p:nvPr/>
        </p:nvSpPr>
        <p:spPr>
          <a:xfrm>
            <a:off x="3043800" y="4038600"/>
            <a:ext cx="2290200" cy="685800"/>
          </a:xfrm>
          <a:prstGeom prst="wedgeRoundRectCallout">
            <a:avLst>
              <a:gd name="adj1" fmla="val -3961"/>
              <a:gd name="adj2" fmla="val -72907"/>
              <a:gd name="adj3" fmla="val 16667"/>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28" name="図 27" descr="1.pdf"/>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5105400" y="968972"/>
            <a:ext cx="3505200" cy="4060228"/>
          </a:xfrm>
          <a:prstGeom prst="rect">
            <a:avLst/>
          </a:prstGeom>
        </p:spPr>
      </p:pic>
      <p:sp>
        <p:nvSpPr>
          <p:cNvPr id="43" name="角丸四角形 42"/>
          <p:cNvSpPr/>
          <p:nvPr/>
        </p:nvSpPr>
        <p:spPr>
          <a:xfrm>
            <a:off x="5410200" y="5246158"/>
            <a:ext cx="2779200" cy="537600"/>
          </a:xfrm>
          <a:prstGeom prst="roundRect">
            <a:avLst/>
          </a:prstGeom>
          <a:solidFill>
            <a:schemeClr val="bg1">
              <a:lumMod val="95000"/>
            </a:schemeClr>
          </a:solidFill>
          <a:ln w="38100">
            <a:gradFill flip="none" rotWithShape="1">
              <a:gsLst>
                <a:gs pos="0">
                  <a:schemeClr val="accent2">
                    <a:lumMod val="25000"/>
                    <a:lumOff val="75000"/>
                  </a:schemeClr>
                </a:gs>
                <a:gs pos="100000">
                  <a:schemeClr val="accent3">
                    <a:lumMod val="40000"/>
                    <a:lumOff val="60000"/>
                  </a:schemeClr>
                </a:gs>
              </a:gsLst>
              <a:lin ang="0" scaled="1"/>
              <a:tileRect/>
            </a:gradFill>
          </a:ln>
          <a:effectLst>
            <a:outerShdw blurRad="34925" dist="31750" dir="5400000" algn="tl" rotWithShape="0">
              <a:srgbClr val="000000">
                <a:alpha val="50000"/>
              </a:srgbClr>
            </a:outerShdw>
          </a:effectLst>
          <a:scene3d>
            <a:camera prst="orthographicFront">
              <a:rot lat="0" lon="0" rev="0"/>
            </a:camera>
            <a:lightRig rig="threePt" dir="t">
              <a:rot lat="0" lon="0" rev="0"/>
            </a:lightRig>
          </a:scene3d>
          <a:sp3d>
            <a:bevelT/>
            <a:contourClr>
              <a:schemeClr val="accent1">
                <a:satMod val="110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609600" y="1243240"/>
            <a:ext cx="6019800" cy="430887"/>
          </a:xfrm>
          <a:prstGeom prst="rect">
            <a:avLst/>
          </a:prstGeom>
          <a:solidFill>
            <a:schemeClr val="accent3"/>
          </a:solidFill>
        </p:spPr>
        <p:style>
          <a:lnRef idx="1">
            <a:schemeClr val="accent3"/>
          </a:lnRef>
          <a:fillRef idx="3">
            <a:schemeClr val="accent3"/>
          </a:fillRef>
          <a:effectRef idx="2">
            <a:schemeClr val="accent3"/>
          </a:effectRef>
          <a:fontRef idx="minor">
            <a:schemeClr val="lt1"/>
          </a:fontRef>
        </p:style>
        <p:txBody>
          <a:bodyPr wrap="square" rtlCol="0">
            <a:spAutoFit/>
          </a:bodyPr>
          <a:lstStyle/>
          <a:p>
            <a:r>
              <a:rPr kumimoji="1" lang="en-US" altLang="ja-JP" sz="2200" dirty="0" smtClean="0"/>
              <a:t>Canonical field with an exponential potential</a:t>
            </a:r>
            <a:endParaRPr kumimoji="1" lang="ja-JP" altLang="en-US" sz="2200" dirty="0"/>
          </a:p>
        </p:txBody>
      </p:sp>
      <p:pic>
        <p:nvPicPr>
          <p:cNvPr id="10" name="図 9" descr="latex-image-1.pdf"/>
          <p:cNvPicPr>
            <a:picLocks noChangeAspect="1"/>
          </p:cNvPicPr>
          <p:nvPr/>
        </p:nvPicPr>
        <mc:AlternateContent>
          <mc:Choice xmlns:ma="http://schemas.microsoft.com/office/mac/drawingml/2008/main" Requires="ma">
            <p:blipFill>
              <a:blip r:embed="rId7"/>
              <a:stretch>
                <a:fillRect/>
              </a:stretch>
            </p:blipFill>
          </mc:Choice>
          <mc:Fallback>
            <p:blipFill>
              <a:blip r:embed="rId8"/>
              <a:stretch>
                <a:fillRect/>
              </a:stretch>
            </p:blipFill>
          </mc:Fallback>
        </mc:AlternateContent>
        <p:spPr>
          <a:xfrm>
            <a:off x="914401" y="2590799"/>
            <a:ext cx="1701901" cy="338598"/>
          </a:xfrm>
          <a:prstGeom prst="rect">
            <a:avLst/>
          </a:prstGeom>
        </p:spPr>
      </p:pic>
      <p:pic>
        <p:nvPicPr>
          <p:cNvPr id="11" name="図 10" descr="latex-image-1.pdf"/>
          <p:cNvPicPr>
            <a:picLocks noChangeAspect="1"/>
          </p:cNvPicPr>
          <p:nvPr/>
        </p:nvPicPr>
        <mc:AlternateContent>
          <mc:Choice xmlns:ma="http://schemas.microsoft.com/office/mac/drawingml/2008/main" Requires="ma">
            <p:blipFill>
              <a:blip r:embed="rId9"/>
              <a:stretch>
                <a:fillRect/>
              </a:stretch>
            </p:blipFill>
          </mc:Choice>
          <mc:Fallback>
            <p:blipFill>
              <a:blip r:embed="rId10"/>
              <a:stretch>
                <a:fillRect/>
              </a:stretch>
            </p:blipFill>
          </mc:Fallback>
        </mc:AlternateContent>
        <p:spPr>
          <a:xfrm>
            <a:off x="914400" y="3200400"/>
            <a:ext cx="1102988" cy="311099"/>
          </a:xfrm>
          <a:prstGeom prst="rect">
            <a:avLst/>
          </a:prstGeom>
        </p:spPr>
      </p:pic>
      <p:sp>
        <p:nvSpPr>
          <p:cNvPr id="13" name="星 4 12"/>
          <p:cNvSpPr/>
          <p:nvPr/>
        </p:nvSpPr>
        <p:spPr>
          <a:xfrm>
            <a:off x="152400" y="1319440"/>
            <a:ext cx="304800" cy="304800"/>
          </a:xfrm>
          <a:prstGeom prst="star4">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a:p>
        </p:txBody>
      </p:sp>
      <p:sp>
        <p:nvSpPr>
          <p:cNvPr id="18" name="左中かっこ 17"/>
          <p:cNvSpPr/>
          <p:nvPr/>
        </p:nvSpPr>
        <p:spPr>
          <a:xfrm>
            <a:off x="381000" y="2590800"/>
            <a:ext cx="304800" cy="1752600"/>
          </a:xfrm>
          <a:prstGeom prst="leftBrace">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19" name="図 18" descr="texclip20100723191558.eps"/>
          <p:cNvPicPr>
            <a:picLocks noChangeAspect="1"/>
          </p:cNvPicPr>
          <p:nvPr/>
        </p:nvPicPr>
        <mc:AlternateContent>
          <mc:Choice xmlns:ma="http://schemas.microsoft.com/office/mac/drawingml/2008/main" Requires="ma">
            <p:blipFill>
              <a:blip r:embed="rId11"/>
              <a:stretch>
                <a:fillRect/>
              </a:stretch>
            </p:blipFill>
          </mc:Choice>
          <mc:Fallback>
            <p:blipFill>
              <a:blip r:embed="rId12"/>
              <a:stretch>
                <a:fillRect/>
              </a:stretch>
            </p:blipFill>
          </mc:Fallback>
        </mc:AlternateContent>
        <p:spPr>
          <a:xfrm>
            <a:off x="4267200" y="1896553"/>
            <a:ext cx="1964913" cy="313247"/>
          </a:xfrm>
          <a:prstGeom prst="rect">
            <a:avLst/>
          </a:prstGeom>
        </p:spPr>
      </p:pic>
      <p:pic>
        <p:nvPicPr>
          <p:cNvPr id="20" name="図 19" descr="texclip20100723191225.eps"/>
          <p:cNvPicPr>
            <a:picLocks noChangeAspect="1"/>
          </p:cNvPicPr>
          <p:nvPr/>
        </p:nvPicPr>
        <mc:AlternateContent>
          <mc:Choice xmlns:ma="http://schemas.microsoft.com/office/mac/drawingml/2008/main" Requires="ma">
            <p:blipFill>
              <a:blip r:embed="rId13"/>
              <a:stretch>
                <a:fillRect/>
              </a:stretch>
            </p:blipFill>
          </mc:Choice>
          <mc:Fallback>
            <p:blipFill>
              <a:blip r:embed="rId14"/>
              <a:stretch>
                <a:fillRect/>
              </a:stretch>
            </p:blipFill>
          </mc:Fallback>
        </mc:AlternateContent>
        <p:spPr>
          <a:xfrm>
            <a:off x="685799" y="1852840"/>
            <a:ext cx="2526178" cy="356960"/>
          </a:xfrm>
          <a:prstGeom prst="rect">
            <a:avLst/>
          </a:prstGeom>
        </p:spPr>
      </p:pic>
      <p:sp>
        <p:nvSpPr>
          <p:cNvPr id="22" name="山形 21"/>
          <p:cNvSpPr/>
          <p:nvPr/>
        </p:nvSpPr>
        <p:spPr>
          <a:xfrm flipH="1">
            <a:off x="3810000" y="1905000"/>
            <a:ext cx="228600" cy="228600"/>
          </a:xfrm>
          <a:prstGeom prst="chevron">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solidFill>
                <a:schemeClr val="tx1"/>
              </a:solidFill>
            </a:endParaRPr>
          </a:p>
        </p:txBody>
      </p:sp>
      <p:sp>
        <p:nvSpPr>
          <p:cNvPr id="23" name="山形 22"/>
          <p:cNvSpPr/>
          <p:nvPr/>
        </p:nvSpPr>
        <p:spPr>
          <a:xfrm flipH="1">
            <a:off x="3657600" y="1905000"/>
            <a:ext cx="228600" cy="228600"/>
          </a:xfrm>
          <a:prstGeom prst="chevron">
            <a:avLst/>
          </a:prstGeom>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solidFill>
                <a:schemeClr val="tx1"/>
              </a:solidFill>
            </a:endParaRPr>
          </a:p>
        </p:txBody>
      </p:sp>
      <p:sp>
        <p:nvSpPr>
          <p:cNvPr id="24" name="山形 23"/>
          <p:cNvSpPr/>
          <p:nvPr/>
        </p:nvSpPr>
        <p:spPr>
          <a:xfrm flipH="1">
            <a:off x="3505200" y="1905000"/>
            <a:ext cx="228600" cy="228600"/>
          </a:xfrm>
          <a:prstGeom prst="chevron">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37" name="ドーナツ 36"/>
          <p:cNvSpPr/>
          <p:nvPr/>
        </p:nvSpPr>
        <p:spPr>
          <a:xfrm>
            <a:off x="381000" y="2362200"/>
            <a:ext cx="2895600" cy="1371600"/>
          </a:xfrm>
          <a:prstGeom prst="donut">
            <a:avLst>
              <a:gd name="adj" fmla="val 3321"/>
            </a:avLst>
          </a:prstGeom>
          <a:solidFill>
            <a:srgbClr val="FF000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39" name="右矢印 38"/>
          <p:cNvSpPr/>
          <p:nvPr/>
        </p:nvSpPr>
        <p:spPr>
          <a:xfrm>
            <a:off x="3581400" y="2971800"/>
            <a:ext cx="1371600" cy="228600"/>
          </a:xfrm>
          <a:prstGeom prst="rightArrow">
            <a:avLst/>
          </a:prstGeom>
          <a:solidFill>
            <a:srgbClr val="FF0000">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1" name="テキスト ボックス 40"/>
          <p:cNvSpPr txBox="1"/>
          <p:nvPr/>
        </p:nvSpPr>
        <p:spPr>
          <a:xfrm>
            <a:off x="7239000" y="5802868"/>
            <a:ext cx="1219200" cy="369332"/>
          </a:xfrm>
          <a:prstGeom prst="rect">
            <a:avLst/>
          </a:prstGeom>
          <a:noFill/>
        </p:spPr>
        <p:txBody>
          <a:bodyPr wrap="square" rtlCol="0">
            <a:spAutoFit/>
          </a:bodyPr>
          <a:lstStyle/>
          <a:p>
            <a:r>
              <a:rPr kumimoji="1" lang="en-US" altLang="ja-JP" dirty="0" smtClean="0"/>
              <a:t>(95%CL)</a:t>
            </a:r>
            <a:endParaRPr kumimoji="1" lang="ja-JP" altLang="en-US" dirty="0"/>
          </a:p>
        </p:txBody>
      </p:sp>
      <p:sp>
        <p:nvSpPr>
          <p:cNvPr id="49" name="テキスト ボックス 48"/>
          <p:cNvSpPr txBox="1"/>
          <p:nvPr/>
        </p:nvSpPr>
        <p:spPr>
          <a:xfrm>
            <a:off x="3276600" y="3200400"/>
            <a:ext cx="2209800" cy="646331"/>
          </a:xfrm>
          <a:prstGeom prst="rect">
            <a:avLst/>
          </a:prstGeom>
          <a:noFill/>
        </p:spPr>
        <p:txBody>
          <a:bodyPr wrap="square" rtlCol="0">
            <a:spAutoFit/>
          </a:bodyPr>
          <a:lstStyle/>
          <a:p>
            <a:r>
              <a:rPr kumimoji="1" lang="en-US" altLang="ja-JP" dirty="0" smtClean="0"/>
              <a:t>Likelihood analysis</a:t>
            </a:r>
          </a:p>
          <a:p>
            <a:r>
              <a:rPr kumimoji="1" lang="en-US" altLang="ja-JP" dirty="0" smtClean="0"/>
              <a:t>with COSMOMC</a:t>
            </a:r>
          </a:p>
        </p:txBody>
      </p:sp>
      <p:pic>
        <p:nvPicPr>
          <p:cNvPr id="25" name="図 24" descr="latex-image-1.pdf"/>
          <p:cNvPicPr>
            <a:picLocks noChangeAspect="1"/>
          </p:cNvPicPr>
          <p:nvPr/>
        </p:nvPicPr>
        <mc:AlternateContent>
          <mc:Choice xmlns:ma="http://schemas.microsoft.com/office/mac/drawingml/2008/main" Requires="ma">
            <p:blipFill>
              <a:blip r:embed="rId15"/>
              <a:stretch>
                <a:fillRect/>
              </a:stretch>
            </p:blipFill>
          </mc:Choice>
          <mc:Fallback>
            <p:blipFill>
              <a:blip r:embed="rId16"/>
              <a:stretch>
                <a:fillRect/>
              </a:stretch>
            </p:blipFill>
          </mc:Fallback>
        </mc:AlternateContent>
        <p:spPr>
          <a:xfrm>
            <a:off x="5562600" y="5345668"/>
            <a:ext cx="2522014" cy="283600"/>
          </a:xfrm>
          <a:prstGeom prst="rect">
            <a:avLst/>
          </a:prstGeom>
        </p:spPr>
      </p:pic>
      <p:pic>
        <p:nvPicPr>
          <p:cNvPr id="29" name="図 28" descr="latex-image-1.pdf"/>
          <p:cNvPicPr>
            <a:picLocks noChangeAspect="1"/>
          </p:cNvPicPr>
          <p:nvPr/>
        </p:nvPicPr>
        <mc:AlternateContent>
          <mc:Choice xmlns:ma="http://schemas.microsoft.com/office/mac/drawingml/2008/main" Requires="ma">
            <p:blipFill>
              <a:blip r:embed="rId17"/>
              <a:stretch>
                <a:fillRect/>
              </a:stretch>
            </p:blipFill>
          </mc:Choice>
          <mc:Fallback>
            <p:blipFill>
              <a:blip r:embed="rId18"/>
              <a:stretch>
                <a:fillRect/>
              </a:stretch>
            </p:blipFill>
          </mc:Fallback>
        </mc:AlternateContent>
        <p:spPr>
          <a:xfrm>
            <a:off x="6705600" y="4883202"/>
            <a:ext cx="162376" cy="222198"/>
          </a:xfrm>
          <a:prstGeom prst="rect">
            <a:avLst/>
          </a:prstGeom>
          <a:solidFill>
            <a:schemeClr val="bg1"/>
          </a:solidFill>
        </p:spPr>
      </p:pic>
      <p:sp>
        <p:nvSpPr>
          <p:cNvPr id="27" name="テキスト ボックス 26"/>
          <p:cNvSpPr txBox="1"/>
          <p:nvPr/>
        </p:nvSpPr>
        <p:spPr>
          <a:xfrm>
            <a:off x="3048000" y="4078069"/>
            <a:ext cx="2362200" cy="646331"/>
          </a:xfrm>
          <a:prstGeom prst="rect">
            <a:avLst/>
          </a:prstGeom>
          <a:noFill/>
        </p:spPr>
        <p:txBody>
          <a:bodyPr wrap="square" rtlCol="0">
            <a:spAutoFit/>
          </a:bodyPr>
          <a:lstStyle/>
          <a:p>
            <a:pPr algn="ctr"/>
            <a:r>
              <a:rPr kumimoji="1" lang="en-US" altLang="ja-JP" dirty="0" smtClean="0"/>
              <a:t>WMAP (7 year) data,</a:t>
            </a:r>
          </a:p>
          <a:p>
            <a:pPr algn="ctr"/>
            <a:r>
              <a:rPr kumimoji="1" lang="en-US" altLang="ja-JP" dirty="0" smtClean="0"/>
              <a:t>BAO, and HST</a:t>
            </a:r>
            <a:endParaRPr kumimoji="1" lang="ja-JP" altLang="en-US" dirty="0"/>
          </a:p>
        </p:txBody>
      </p:sp>
      <p:sp>
        <p:nvSpPr>
          <p:cNvPr id="42" name="正方形/長方形 41"/>
          <p:cNvSpPr/>
          <p:nvPr/>
        </p:nvSpPr>
        <p:spPr>
          <a:xfrm>
            <a:off x="609600" y="5943600"/>
            <a:ext cx="3537000" cy="519742"/>
          </a:xfrm>
          <a:prstGeom prst="rect">
            <a:avLst/>
          </a:prstGeom>
          <a:solidFill>
            <a:srgbClr val="FF0000">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44" name="図 43" descr="latex-image-1.pdf"/>
          <p:cNvPicPr>
            <a:picLocks noChangeAspect="1"/>
          </p:cNvPicPr>
          <p:nvPr/>
        </p:nvPicPr>
        <mc:AlternateContent>
          <mc:Choice xmlns:ma="http://schemas.microsoft.com/office/mac/drawingml/2008/main" Requires="ma">
            <p:blipFill>
              <a:blip r:embed="rId19"/>
              <a:stretch>
                <a:fillRect/>
              </a:stretch>
            </p:blipFill>
          </mc:Choice>
          <mc:Fallback>
            <p:blipFill>
              <a:blip r:embed="rId20"/>
              <a:stretch>
                <a:fillRect/>
              </a:stretch>
            </p:blipFill>
          </mc:Fallback>
        </mc:AlternateContent>
        <p:spPr>
          <a:xfrm>
            <a:off x="762000" y="5943600"/>
            <a:ext cx="3235037" cy="488896"/>
          </a:xfrm>
          <a:prstGeom prst="rect">
            <a:avLst/>
          </a:prstGeom>
        </p:spPr>
      </p:pic>
      <p:sp>
        <p:nvSpPr>
          <p:cNvPr id="46" name="テキスト ボックス 45"/>
          <p:cNvSpPr txBox="1"/>
          <p:nvPr/>
        </p:nvSpPr>
        <p:spPr>
          <a:xfrm>
            <a:off x="2854385" y="6400800"/>
            <a:ext cx="1565215" cy="369332"/>
          </a:xfrm>
          <a:prstGeom prst="rect">
            <a:avLst/>
          </a:prstGeom>
          <a:noFill/>
        </p:spPr>
        <p:txBody>
          <a:bodyPr wrap="square" rtlCol="0">
            <a:spAutoFit/>
          </a:bodyPr>
          <a:lstStyle/>
          <a:p>
            <a:r>
              <a:rPr lang="en-US" altLang="ja-JP" dirty="0" smtClean="0">
                <a:ea typeface="ヒラギノ角ゴ Pro W3"/>
                <a:cs typeface="ヒラギノ角ゴ Pro W3"/>
              </a:rPr>
              <a:t>( 95% CL )</a:t>
            </a:r>
            <a:endParaRPr kumimoji="1" lang="ja-JP" altLang="en-US" dirty="0">
              <a:ea typeface="ヒラギノ角ゴ Pro W3"/>
              <a:cs typeface="ヒラギノ角ゴ Pro W3"/>
            </a:endParaRPr>
          </a:p>
        </p:txBody>
      </p:sp>
      <p:sp>
        <p:nvSpPr>
          <p:cNvPr id="53" name="山形 52"/>
          <p:cNvSpPr/>
          <p:nvPr/>
        </p:nvSpPr>
        <p:spPr>
          <a:xfrm flipH="1">
            <a:off x="4343400" y="5364778"/>
            <a:ext cx="228600" cy="228600"/>
          </a:xfrm>
          <a:prstGeom prst="chevron">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kumimoji="1" lang="ja-JP" altLang="en-US">
              <a:solidFill>
                <a:schemeClr val="tx1"/>
              </a:solidFill>
            </a:endParaRPr>
          </a:p>
        </p:txBody>
      </p:sp>
      <p:sp>
        <p:nvSpPr>
          <p:cNvPr id="56" name="山形 55"/>
          <p:cNvSpPr/>
          <p:nvPr/>
        </p:nvSpPr>
        <p:spPr>
          <a:xfrm flipH="1">
            <a:off x="4572000" y="5364778"/>
            <a:ext cx="228600" cy="228600"/>
          </a:xfrm>
          <a:prstGeom prst="chevron">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kumimoji="1" lang="ja-JP" altLang="en-US">
              <a:solidFill>
                <a:schemeClr val="tx1"/>
              </a:solidFill>
            </a:endParaRPr>
          </a:p>
        </p:txBody>
      </p:sp>
      <p:sp>
        <p:nvSpPr>
          <p:cNvPr id="57" name="山形 56"/>
          <p:cNvSpPr/>
          <p:nvPr/>
        </p:nvSpPr>
        <p:spPr>
          <a:xfrm rot="16200000" flipH="1">
            <a:off x="1828800" y="4876800"/>
            <a:ext cx="228600" cy="228600"/>
          </a:xfrm>
          <a:prstGeom prst="chevron">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kumimoji="1" lang="ja-JP" altLang="en-US">
              <a:solidFill>
                <a:schemeClr val="tx1"/>
              </a:solidFill>
            </a:endParaRPr>
          </a:p>
        </p:txBody>
      </p:sp>
      <p:sp>
        <p:nvSpPr>
          <p:cNvPr id="58" name="山形 57"/>
          <p:cNvSpPr/>
          <p:nvPr/>
        </p:nvSpPr>
        <p:spPr>
          <a:xfrm rot="16200000" flipH="1">
            <a:off x="1828800" y="4648200"/>
            <a:ext cx="228600" cy="228600"/>
          </a:xfrm>
          <a:prstGeom prst="chevron">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kumimoji="1" lang="ja-JP" altLang="en-US">
              <a:solidFill>
                <a:schemeClr val="tx1"/>
              </a:solidFill>
            </a:endParaRPr>
          </a:p>
        </p:txBody>
      </p:sp>
      <p:sp>
        <p:nvSpPr>
          <p:cNvPr id="60" name="テキスト ボックス 59"/>
          <p:cNvSpPr txBox="1"/>
          <p:nvPr/>
        </p:nvSpPr>
        <p:spPr>
          <a:xfrm>
            <a:off x="4191000" y="6096000"/>
            <a:ext cx="1447800" cy="369332"/>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kumimoji="1" lang="en-US" altLang="ja-JP" dirty="0" smtClean="0"/>
              <a:t>observation</a:t>
            </a:r>
            <a:endParaRPr kumimoji="1" lang="ja-JP" altLang="en-US" dirty="0"/>
          </a:p>
        </p:txBody>
      </p:sp>
      <p:sp>
        <p:nvSpPr>
          <p:cNvPr id="47" name="タイトル 6"/>
          <p:cNvSpPr>
            <a:spLocks noGrp="1"/>
          </p:cNvSpPr>
          <p:nvPr>
            <p:ph type="title"/>
          </p:nvPr>
        </p:nvSpPr>
        <p:spPr>
          <a:xfrm>
            <a:off x="533400" y="0"/>
            <a:ext cx="7556313" cy="1116106"/>
          </a:xfrm>
        </p:spPr>
        <p:txBody>
          <a:bodyPr anchor="ctr">
            <a:normAutofit fontScale="90000"/>
          </a:bodyPr>
          <a:lstStyle/>
          <a:p>
            <a:r>
              <a:rPr lang="en-US" altLang="ja-JP" sz="4000" b="1" dirty="0" smtClean="0">
                <a:solidFill>
                  <a:schemeClr val="accent3">
                    <a:lumMod val="50000"/>
                  </a:schemeClr>
                </a:solidFill>
              </a:rPr>
              <a:t>5. Observational constraints on </a:t>
            </a:r>
            <a:br>
              <a:rPr lang="en-US" altLang="ja-JP" sz="4000" b="1" dirty="0" smtClean="0">
                <a:solidFill>
                  <a:schemeClr val="accent3">
                    <a:lumMod val="50000"/>
                  </a:schemeClr>
                </a:solidFill>
              </a:rPr>
            </a:br>
            <a:r>
              <a:rPr lang="en-US" altLang="ja-JP" sz="4000" b="1" dirty="0" smtClean="0">
                <a:solidFill>
                  <a:schemeClr val="accent3">
                    <a:lumMod val="50000"/>
                  </a:schemeClr>
                </a:solidFill>
              </a:rPr>
              <a:t>    some models</a:t>
            </a:r>
            <a:endParaRPr lang="ja-JP" altLang="en-US" sz="4000" b="1" dirty="0">
              <a:solidFill>
                <a:schemeClr val="accent3">
                  <a:lumMod val="50000"/>
                </a:schemeClr>
              </a:solidFill>
            </a:endParaRPr>
          </a:p>
        </p:txBody>
      </p:sp>
      <p:sp>
        <p:nvSpPr>
          <p:cNvPr id="48" name="テキスト ボックス 47"/>
          <p:cNvSpPr txBox="1"/>
          <p:nvPr/>
        </p:nvSpPr>
        <p:spPr>
          <a:xfrm>
            <a:off x="7315200" y="2057400"/>
            <a:ext cx="1447800" cy="646331"/>
          </a:xfrm>
          <a:prstGeom prst="rect">
            <a:avLst/>
          </a:prstGeom>
          <a:solidFill>
            <a:schemeClr val="bg1"/>
          </a:solidFill>
        </p:spPr>
        <p:txBody>
          <a:bodyPr wrap="square" rtlCol="0">
            <a:spAutoFit/>
          </a:bodyPr>
          <a:lstStyle/>
          <a:p>
            <a:r>
              <a:rPr lang="en-US" altLang="ja-JP" dirty="0" smtClean="0"/>
              <a:t>probability distribution</a:t>
            </a:r>
            <a:endParaRPr kumimoji="1" lang="ja-JP" altLang="en-US" dirty="0"/>
          </a:p>
        </p:txBody>
      </p:sp>
      <p:pic>
        <p:nvPicPr>
          <p:cNvPr id="35" name="図 34" descr="latex-image-1.pdf"/>
          <p:cNvPicPr>
            <a:picLocks noChangeAspect="1"/>
          </p:cNvPicPr>
          <p:nvPr/>
        </p:nvPicPr>
        <mc:AlternateContent>
          <mc:Choice xmlns:ma="http://schemas.microsoft.com/office/mac/drawingml/2008/main" Requires="ma">
            <p:blipFill>
              <a:blip r:embed="rId21"/>
              <a:stretch>
                <a:fillRect/>
              </a:stretch>
            </p:blipFill>
          </mc:Choice>
          <mc:Fallback>
            <p:blipFill>
              <a:blip r:embed="rId22"/>
              <a:stretch>
                <a:fillRect/>
              </a:stretch>
            </p:blipFill>
          </mc:Fallback>
        </mc:AlternateContent>
        <p:spPr>
          <a:xfrm>
            <a:off x="1219200" y="5226101"/>
            <a:ext cx="1591522" cy="488899"/>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アドバンテージ">
  <a:themeElements>
    <a:clrScheme name="アドバンテージ">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アドバンテージ">
      <a:majorFont>
        <a:latin typeface="Rockwell"/>
        <a:ea typeface=""/>
        <a:cs typeface=""/>
        <a:font script="Jpan" typeface="ＭＳ ゴシック"/>
      </a:majorFont>
      <a:minorFont>
        <a:latin typeface="Rockwell"/>
        <a:ea typeface=""/>
        <a:cs typeface=""/>
        <a:font script="Jpan" typeface="ＭＳ ゴシック"/>
      </a:minorFont>
    </a:fontScheme>
    <a:fmtScheme name="アドバンテージ">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Theme">
  <a:themeElements>
    <a:clrScheme name="Office Colors">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Fonts">
      <a:majorFont>
        <a:latin typeface="Calibri"/>
        <a:ea typeface="MS PGothic"/>
        <a:cs typeface=""/>
      </a:majorFont>
      <a:minorFont>
        <a:latin typeface="Calibri"/>
        <a:ea typeface="MS PGothic"/>
        <a:cs typeface=""/>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Custom Theme">
  <a:themeElements>
    <a:clrScheme name="Office Colors">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Fonts">
      <a:majorFont>
        <a:latin typeface="Calibri"/>
        <a:ea typeface="MS PGothic"/>
        <a:cs typeface=""/>
      </a:majorFont>
      <a:minorFont>
        <a:latin typeface="Calibri"/>
        <a:ea typeface="MS PGothic"/>
        <a:cs typeface=""/>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file>

<file path=customXml/item2.xml><?xml version="1.0" encoding="utf-8"?>
<ct:contentTypeSchema xmlns:ct="http://schemas.microsoft.com/office/2006/metadata/contentType" xmlns:ma="http://schemas.microsoft.com/office/2006/metadata/properties/metaAttributes" ct:_="" ma:_="" ma:contentTypeName="TemplateFile" ma:contentTypeID="0x010100F6E1CA76AAD4564AAF106FC3CFA868360400186944AA932D8046A3B88E9B37BEBDF5" ma:contentTypeVersion="28" ma:contentTypeDescription="Create a new document." ma:contentTypeScope="" ma:versionID="a6ef4ed32b9e2f717850d72af07647b5"/>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64DA211-76CA-4525-A3F0-D25C2037A4E2}">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36BA4DB5-EF8C-494F-AD74-A724530D65A7}">
  <ds:schemaRefs>
    <ds:schemaRef ds:uri="http://schemas.microsoft.com/office/2006/metadata/contentType"/>
    <ds:schemaRef ds:uri="http://schemas.microsoft.com/office/2006/metadata/properties/metaAttributes"/>
  </ds:schemaRefs>
</ds:datastoreItem>
</file>

<file path=customXml/itemProps3.xml><?xml version="1.0" encoding="utf-8"?>
<ds:datastoreItem xmlns:ds="http://schemas.openxmlformats.org/officeDocument/2006/customXml" ds:itemID="{45F34360-F70A-42C7-92C5-918367533AF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アドバンテージ.thmx</Template>
  <TotalTime>0</TotalTime>
  <Words>6044</Words>
  <Application>Microsoft Macintosh PowerPoint</Application>
  <PresentationFormat>画面に合わせる (4:3)</PresentationFormat>
  <Paragraphs>491</Paragraphs>
  <Slides>17</Slides>
  <Notes>15</Notes>
  <HiddenSlides>0</HiddenSlides>
  <MMClips>0</MMClips>
  <ScaleCrop>false</ScaleCrop>
  <HeadingPairs>
    <vt:vector size="4" baseType="variant">
      <vt:variant>
        <vt:lpstr>デザイン テンプレート</vt:lpstr>
      </vt:variant>
      <vt:variant>
        <vt:i4>1</vt:i4>
      </vt:variant>
      <vt:variant>
        <vt:lpstr>スライド タイトル</vt:lpstr>
      </vt:variant>
      <vt:variant>
        <vt:i4>17</vt:i4>
      </vt:variant>
    </vt:vector>
  </HeadingPairs>
  <TitlesOfParts>
    <vt:vector size="18" baseType="lpstr">
      <vt:lpstr>アドバンテージ</vt:lpstr>
      <vt:lpstr>Observational constraints on assisted k-inflation</vt:lpstr>
      <vt:lpstr>1. Motivation</vt:lpstr>
      <vt:lpstr>2. Inflationary observables</vt:lpstr>
      <vt:lpstr>3. Perturbations</vt:lpstr>
      <vt:lpstr>スライド 5</vt:lpstr>
      <vt:lpstr>スライド 6</vt:lpstr>
      <vt:lpstr>4. Perturbations for assisted k-inflation</vt:lpstr>
      <vt:lpstr>スライド 8</vt:lpstr>
      <vt:lpstr>5. Observational constraints on      some models</vt:lpstr>
      <vt:lpstr>スライド 10</vt:lpstr>
      <vt:lpstr>スライド 11</vt:lpstr>
      <vt:lpstr>6. Conclusion</vt:lpstr>
      <vt:lpstr>スライド 13</vt:lpstr>
      <vt:lpstr>スライド 14</vt:lpstr>
      <vt:lpstr>スライド 15</vt:lpstr>
      <vt:lpstr>スライド 16</vt:lpstr>
      <vt:lpstr>スライド 17</vt:lpstr>
    </vt:vector>
  </TitlesOfParts>
  <Company>東京理科大学</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辻川 研究室</dc:creator>
  <cp:keywords/>
  <dc:description/>
  <cp:lastModifiedBy/>
  <cp:revision>1</cp:revision>
  <cp:lastPrinted>2011-09-09T08:54:24Z</cp:lastPrinted>
  <dcterms:created xsi:type="dcterms:W3CDTF">2011-09-09T11:00:16Z</dcterms:created>
  <dcterms:modified xsi:type="dcterms:W3CDTF">2011-09-09T11:00:49Z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TC100738469990</vt:lpwstr>
  </property>
</Properties>
</file>