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66FF99"/>
    <a:srgbClr val="00FF99"/>
    <a:srgbClr val="0033CC"/>
    <a:srgbClr val="FF9900"/>
    <a:srgbClr val="FFCCCC"/>
    <a:srgbClr val="FFC000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0370" autoAdjust="0"/>
  </p:normalViewPr>
  <p:slideViewPr>
    <p:cSldViewPr>
      <p:cViewPr varScale="1">
        <p:scale>
          <a:sx n="74" d="100"/>
          <a:sy n="7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18" Type="http://schemas.openxmlformats.org/officeDocument/2006/relationships/image" Target="../media/image40.wmf"/><Relationship Id="rId3" Type="http://schemas.openxmlformats.org/officeDocument/2006/relationships/image" Target="../media/image25.wmf"/><Relationship Id="rId21" Type="http://schemas.openxmlformats.org/officeDocument/2006/relationships/image" Target="../media/image43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17" Type="http://schemas.openxmlformats.org/officeDocument/2006/relationships/image" Target="../media/image39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20" Type="http://schemas.openxmlformats.org/officeDocument/2006/relationships/image" Target="../media/image42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19" Type="http://schemas.openxmlformats.org/officeDocument/2006/relationships/image" Target="../media/image41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18" Type="http://schemas.openxmlformats.org/officeDocument/2006/relationships/image" Target="../media/image86.wmf"/><Relationship Id="rId26" Type="http://schemas.openxmlformats.org/officeDocument/2006/relationships/image" Target="../media/image94.wmf"/><Relationship Id="rId3" Type="http://schemas.openxmlformats.org/officeDocument/2006/relationships/image" Target="../media/image71.wmf"/><Relationship Id="rId21" Type="http://schemas.openxmlformats.org/officeDocument/2006/relationships/image" Target="../media/image89.wmf"/><Relationship Id="rId34" Type="http://schemas.openxmlformats.org/officeDocument/2006/relationships/image" Target="../media/image102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17" Type="http://schemas.openxmlformats.org/officeDocument/2006/relationships/image" Target="../media/image85.wmf"/><Relationship Id="rId25" Type="http://schemas.openxmlformats.org/officeDocument/2006/relationships/image" Target="../media/image93.wmf"/><Relationship Id="rId33" Type="http://schemas.openxmlformats.org/officeDocument/2006/relationships/image" Target="../media/image101.wmf"/><Relationship Id="rId2" Type="http://schemas.openxmlformats.org/officeDocument/2006/relationships/image" Target="../media/image70.wmf"/><Relationship Id="rId16" Type="http://schemas.openxmlformats.org/officeDocument/2006/relationships/image" Target="../media/image84.wmf"/><Relationship Id="rId20" Type="http://schemas.openxmlformats.org/officeDocument/2006/relationships/image" Target="../media/image88.wmf"/><Relationship Id="rId29" Type="http://schemas.openxmlformats.org/officeDocument/2006/relationships/image" Target="../media/image97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24" Type="http://schemas.openxmlformats.org/officeDocument/2006/relationships/image" Target="../media/image92.wmf"/><Relationship Id="rId32" Type="http://schemas.openxmlformats.org/officeDocument/2006/relationships/image" Target="../media/image100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23" Type="http://schemas.openxmlformats.org/officeDocument/2006/relationships/image" Target="../media/image91.wmf"/><Relationship Id="rId28" Type="http://schemas.openxmlformats.org/officeDocument/2006/relationships/image" Target="../media/image96.wmf"/><Relationship Id="rId36" Type="http://schemas.openxmlformats.org/officeDocument/2006/relationships/image" Target="../media/image104.wmf"/><Relationship Id="rId10" Type="http://schemas.openxmlformats.org/officeDocument/2006/relationships/image" Target="../media/image78.wmf"/><Relationship Id="rId19" Type="http://schemas.openxmlformats.org/officeDocument/2006/relationships/image" Target="../media/image87.wmf"/><Relationship Id="rId31" Type="http://schemas.openxmlformats.org/officeDocument/2006/relationships/image" Target="../media/image99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Relationship Id="rId22" Type="http://schemas.openxmlformats.org/officeDocument/2006/relationships/image" Target="../media/image90.wmf"/><Relationship Id="rId27" Type="http://schemas.openxmlformats.org/officeDocument/2006/relationships/image" Target="../media/image95.wmf"/><Relationship Id="rId30" Type="http://schemas.openxmlformats.org/officeDocument/2006/relationships/image" Target="../media/image98.wmf"/><Relationship Id="rId35" Type="http://schemas.openxmlformats.org/officeDocument/2006/relationships/image" Target="../media/image10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18" Type="http://schemas.openxmlformats.org/officeDocument/2006/relationships/image" Target="../media/image122.wmf"/><Relationship Id="rId26" Type="http://schemas.openxmlformats.org/officeDocument/2006/relationships/image" Target="../media/image130.wmf"/><Relationship Id="rId3" Type="http://schemas.openxmlformats.org/officeDocument/2006/relationships/image" Target="../media/image107.wmf"/><Relationship Id="rId21" Type="http://schemas.openxmlformats.org/officeDocument/2006/relationships/image" Target="../media/image125.w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17" Type="http://schemas.openxmlformats.org/officeDocument/2006/relationships/image" Target="../media/image121.wmf"/><Relationship Id="rId25" Type="http://schemas.openxmlformats.org/officeDocument/2006/relationships/image" Target="../media/image129.wmf"/><Relationship Id="rId2" Type="http://schemas.openxmlformats.org/officeDocument/2006/relationships/image" Target="../media/image106.wmf"/><Relationship Id="rId16" Type="http://schemas.openxmlformats.org/officeDocument/2006/relationships/image" Target="../media/image120.wmf"/><Relationship Id="rId20" Type="http://schemas.openxmlformats.org/officeDocument/2006/relationships/image" Target="../media/image124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24" Type="http://schemas.openxmlformats.org/officeDocument/2006/relationships/image" Target="../media/image128.wmf"/><Relationship Id="rId5" Type="http://schemas.openxmlformats.org/officeDocument/2006/relationships/image" Target="../media/image109.wmf"/><Relationship Id="rId15" Type="http://schemas.openxmlformats.org/officeDocument/2006/relationships/image" Target="../media/image119.wmf"/><Relationship Id="rId23" Type="http://schemas.openxmlformats.org/officeDocument/2006/relationships/image" Target="../media/image127.wmf"/><Relationship Id="rId10" Type="http://schemas.openxmlformats.org/officeDocument/2006/relationships/image" Target="../media/image114.wmf"/><Relationship Id="rId19" Type="http://schemas.openxmlformats.org/officeDocument/2006/relationships/image" Target="../media/image123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wmf"/><Relationship Id="rId22" Type="http://schemas.openxmlformats.org/officeDocument/2006/relationships/image" Target="../media/image126.wmf"/><Relationship Id="rId27" Type="http://schemas.openxmlformats.org/officeDocument/2006/relationships/image" Target="../media/image1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55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12" Type="http://schemas.openxmlformats.org/officeDocument/2006/relationships/image" Target="../media/image154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11" Type="http://schemas.openxmlformats.org/officeDocument/2006/relationships/image" Target="../media/image153.wmf"/><Relationship Id="rId5" Type="http://schemas.openxmlformats.org/officeDocument/2006/relationships/image" Target="../media/image147.wmf"/><Relationship Id="rId15" Type="http://schemas.openxmlformats.org/officeDocument/2006/relationships/image" Target="../media/image157.wmf"/><Relationship Id="rId10" Type="http://schemas.openxmlformats.org/officeDocument/2006/relationships/image" Target="../media/image152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Relationship Id="rId14" Type="http://schemas.openxmlformats.org/officeDocument/2006/relationships/image" Target="../media/image1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1384C-37D9-4A73-8490-725FAA573B3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8390A-6C00-4AD3-A355-F84E533BDF2B}" type="slidenum">
              <a:rPr lang="en-US" altLang="ja-JP"/>
              <a:pPr/>
              <a:t>0</a:t>
            </a:fld>
            <a:endParaRPr lang="en-US" altLang="ja-JP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D6C03-9E09-4D90-8F4B-4923B1001B66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384C-37D9-4A73-8490-725FAA573B31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 descr="横線"/>
          <p:cNvSpPr>
            <a:spLocks noChangeArrowheads="1"/>
          </p:cNvSpPr>
          <p:nvPr/>
        </p:nvSpPr>
        <p:spPr bwMode="auto">
          <a:xfrm>
            <a:off x="6699250" y="908050"/>
            <a:ext cx="2192338" cy="5473700"/>
          </a:xfrm>
          <a:prstGeom prst="rect">
            <a:avLst/>
          </a:prstGeom>
          <a:pattFill prst="ltHorz">
            <a:fgClr>
              <a:srgbClr val="C0C0C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225" y="2133600"/>
            <a:ext cx="5781675" cy="10795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357563"/>
            <a:ext cx="5781675" cy="7921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84225" y="4868863"/>
            <a:ext cx="2133600" cy="287337"/>
          </a:xfrm>
        </p:spPr>
        <p:txBody>
          <a:bodyPr/>
          <a:lstStyle>
            <a:lvl1pPr>
              <a:defRPr sz="1400"/>
            </a:lvl1pPr>
          </a:lstStyle>
          <a:p>
            <a:fld id="{8EA88140-ACC8-4F17-AE18-464CAFF84A88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84225" y="4508500"/>
            <a:ext cx="2895600" cy="287338"/>
          </a:xfrm>
        </p:spPr>
        <p:txBody>
          <a:bodyPr/>
          <a:lstStyle>
            <a:lvl1pPr algn="l">
              <a:defRPr sz="1400"/>
            </a:lvl1pPr>
          </a:lstStyle>
          <a:p>
            <a:endParaRPr lang="en-US" altLang="ja-JP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17500" y="404813"/>
            <a:ext cx="6381750" cy="503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7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699250" y="404813"/>
            <a:ext cx="2193925" cy="50323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chemeClr val="bg1"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50850" y="3213100"/>
            <a:ext cx="61166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3B60D2-E04D-46CA-AEC0-C1FB86AE81EB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9E6C7-DDC3-435E-8231-044D6DBC48D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115888"/>
            <a:ext cx="2143125" cy="60102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7500" y="115888"/>
            <a:ext cx="6278563" cy="60102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40D10-CF4F-4BFA-BEE1-60DC52A60CA9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16D7-4398-4E59-BF5B-0DB8D0D9140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6E3A6-4106-4B03-9531-7A517B79A370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CE681-F2A0-4C34-AA7A-58E98AFB4C5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DCB3C-EF8D-4E2B-873C-D765BAB876BA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EB90D-16AF-483F-A660-5E7A37C940A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01C19-3B25-4395-9E9C-D1C1EE86F46E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18BC7-027D-4682-BAB7-B7C1668EE76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77395-660B-4CD4-B8E1-AE24146A732E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48C2-7ADE-422F-A9A3-C6653279A9A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C0DB2-B461-4FFD-A1D6-C9411342390F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1131C-5429-4347-8BD7-F59CC96E86F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F0123-D59F-4192-9805-61033877EF1D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0479-6963-432C-A72C-D7256E1D3AD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B64D4-5023-44CE-B161-0459C522823E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490A1-8E2C-4E6C-8A5E-4CB734DEC07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CFEC9-8C81-4CF4-8B3A-377FE79E8CED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74C7-D9E4-4EEF-AF1F-2CF891E2A2A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17500" y="692150"/>
            <a:ext cx="6381750" cy="14446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9" name="Rectangle 35" descr="横線"/>
          <p:cNvSpPr>
            <a:spLocks noChangeArrowheads="1"/>
          </p:cNvSpPr>
          <p:nvPr/>
        </p:nvSpPr>
        <p:spPr bwMode="auto">
          <a:xfrm>
            <a:off x="6699250" y="850900"/>
            <a:ext cx="2192338" cy="274638"/>
          </a:xfrm>
          <a:prstGeom prst="rect">
            <a:avLst/>
          </a:prstGeom>
          <a:pattFill prst="ltHorz">
            <a:fgClr>
              <a:srgbClr val="C0C0C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699250" y="692150"/>
            <a:ext cx="2193925" cy="1444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115888"/>
            <a:ext cx="85740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2413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DA7CA57-31A8-433B-A63B-4D7DB906EAB7}" type="datetime1">
              <a:rPr lang="ja-JP" altLang="en-US"/>
              <a:pPr/>
              <a:t>2009/9/29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7988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53FCF23-535D-450E-9716-F9BD889BBDD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61.emf"/><Relationship Id="rId18" Type="http://schemas.openxmlformats.org/officeDocument/2006/relationships/oleObject" Target="../embeddings/oleObject149.bin"/><Relationship Id="rId26" Type="http://schemas.openxmlformats.org/officeDocument/2006/relationships/oleObject" Target="../embeddings/oleObject154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51.bin"/><Relationship Id="rId7" Type="http://schemas.openxmlformats.org/officeDocument/2006/relationships/image" Target="../media/image159.emf"/><Relationship Id="rId12" Type="http://schemas.openxmlformats.org/officeDocument/2006/relationships/oleObject" Target="../embeddings/oleObject144.bin"/><Relationship Id="rId17" Type="http://schemas.openxmlformats.org/officeDocument/2006/relationships/oleObject" Target="../embeddings/oleObject148.bin"/><Relationship Id="rId25" Type="http://schemas.openxmlformats.org/officeDocument/2006/relationships/image" Target="../media/image164.emf"/><Relationship Id="rId33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7.bin"/><Relationship Id="rId20" Type="http://schemas.openxmlformats.org/officeDocument/2006/relationships/image" Target="../media/image162.emf"/><Relationship Id="rId29" Type="http://schemas.openxmlformats.org/officeDocument/2006/relationships/oleObject" Target="../embeddings/oleObject15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3.bin"/><Relationship Id="rId24" Type="http://schemas.openxmlformats.org/officeDocument/2006/relationships/oleObject" Target="../embeddings/oleObject153.bin"/><Relationship Id="rId32" Type="http://schemas.openxmlformats.org/officeDocument/2006/relationships/oleObject" Target="../embeddings/oleObject159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2.bin"/><Relationship Id="rId28" Type="http://schemas.openxmlformats.org/officeDocument/2006/relationships/oleObject" Target="../embeddings/oleObject155.bin"/><Relationship Id="rId10" Type="http://schemas.openxmlformats.org/officeDocument/2006/relationships/image" Target="../media/image160.emf"/><Relationship Id="rId19" Type="http://schemas.openxmlformats.org/officeDocument/2006/relationships/oleObject" Target="../embeddings/oleObject150.bin"/><Relationship Id="rId31" Type="http://schemas.openxmlformats.org/officeDocument/2006/relationships/oleObject" Target="../embeddings/oleObject158.bin"/><Relationship Id="rId4" Type="http://schemas.openxmlformats.org/officeDocument/2006/relationships/image" Target="../media/image158.emf"/><Relationship Id="rId9" Type="http://schemas.openxmlformats.org/officeDocument/2006/relationships/oleObject" Target="../embeddings/oleObject142.bin"/><Relationship Id="rId14" Type="http://schemas.openxmlformats.org/officeDocument/2006/relationships/oleObject" Target="../embeddings/oleObject145.bin"/><Relationship Id="rId22" Type="http://schemas.openxmlformats.org/officeDocument/2006/relationships/image" Target="../media/image163.emf"/><Relationship Id="rId27" Type="http://schemas.openxmlformats.org/officeDocument/2006/relationships/image" Target="../media/image165.emf"/><Relationship Id="rId30" Type="http://schemas.openxmlformats.org/officeDocument/2006/relationships/oleObject" Target="../embeddings/oleObject15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jpe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24" Type="http://schemas.openxmlformats.org/officeDocument/2006/relationships/oleObject" Target="../embeddings/oleObject43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42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8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4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0.emf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58.emf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7.emf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66.e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2.bin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5.bin"/><Relationship Id="rId39" Type="http://schemas.openxmlformats.org/officeDocument/2006/relationships/oleObject" Target="../embeddings/oleObject98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80.bin"/><Relationship Id="rId34" Type="http://schemas.openxmlformats.org/officeDocument/2006/relationships/oleObject" Target="../embeddings/oleObject93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1.bin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4.bin"/><Relationship Id="rId33" Type="http://schemas.openxmlformats.org/officeDocument/2006/relationships/oleObject" Target="../embeddings/oleObject92.bin"/><Relationship Id="rId38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9.bin"/><Relationship Id="rId29" Type="http://schemas.openxmlformats.org/officeDocument/2006/relationships/oleObject" Target="../embeddings/oleObject8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24" Type="http://schemas.openxmlformats.org/officeDocument/2006/relationships/oleObject" Target="../embeddings/oleObject83.bin"/><Relationship Id="rId32" Type="http://schemas.openxmlformats.org/officeDocument/2006/relationships/oleObject" Target="../embeddings/oleObject91.bin"/><Relationship Id="rId37" Type="http://schemas.openxmlformats.org/officeDocument/2006/relationships/oleObject" Target="../embeddings/oleObject96.bin"/><Relationship Id="rId40" Type="http://schemas.openxmlformats.org/officeDocument/2006/relationships/oleObject" Target="../embeddings/oleObject99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82.bin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5.bin"/><Relationship Id="rId10" Type="http://schemas.openxmlformats.org/officeDocument/2006/relationships/oleObject" Target="../embeddings/oleObject69.bin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90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81.bin"/><Relationship Id="rId27" Type="http://schemas.openxmlformats.org/officeDocument/2006/relationships/oleObject" Target="../embeddings/oleObject86.bin"/><Relationship Id="rId30" Type="http://schemas.openxmlformats.org/officeDocument/2006/relationships/oleObject" Target="../embeddings/oleObject89.bin"/><Relationship Id="rId35" Type="http://schemas.openxmlformats.org/officeDocument/2006/relationships/oleObject" Target="../embeddings/oleObject9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4.bin"/><Relationship Id="rId26" Type="http://schemas.openxmlformats.org/officeDocument/2006/relationships/oleObject" Target="../embeddings/oleObject122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117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6.bin"/><Relationship Id="rId29" Type="http://schemas.openxmlformats.org/officeDocument/2006/relationships/oleObject" Target="../embeddings/oleObject12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24" Type="http://schemas.openxmlformats.org/officeDocument/2006/relationships/oleObject" Target="../embeddings/oleObject120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9.bin"/><Relationship Id="rId28" Type="http://schemas.openxmlformats.org/officeDocument/2006/relationships/oleObject" Target="../embeddings/oleObject124.bin"/><Relationship Id="rId10" Type="http://schemas.openxmlformats.org/officeDocument/2006/relationships/oleObject" Target="../embeddings/oleObject106.bin"/><Relationship Id="rId19" Type="http://schemas.openxmlformats.org/officeDocument/2006/relationships/oleObject" Target="../embeddings/oleObject115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8.bin"/><Relationship Id="rId27" Type="http://schemas.openxmlformats.org/officeDocument/2006/relationships/oleObject" Target="../embeddings/oleObject123.bin"/><Relationship Id="rId30" Type="http://schemas.openxmlformats.org/officeDocument/2006/relationships/oleObject" Target="../embeddings/oleObject1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0.bin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8.bin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27.bin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858950"/>
            <a:ext cx="7500990" cy="1355736"/>
          </a:xfrm>
        </p:spPr>
        <p:txBody>
          <a:bodyPr/>
          <a:lstStyle/>
          <a:p>
            <a:r>
              <a:rPr lang="en-US" altLang="ja-JP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Holographic Superconductors </a:t>
            </a:r>
            <a:br>
              <a:rPr lang="en-US" altLang="ja-JP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with Higher Curvature Corrections</a:t>
            </a:r>
            <a:endParaRPr lang="ja-JP" altLang="ja-JP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Sugumi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Kanno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(Durham)</a:t>
            </a:r>
            <a:endParaRPr lang="ja-JP" altLang="ja-JP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0385" y="3990338"/>
            <a:ext cx="3504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work w/ </a:t>
            </a:r>
          </a:p>
          <a:p>
            <a:pPr eaLnBrk="1" hangingPunct="1"/>
            <a:endParaRPr lang="en-US" altLang="ja-JP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Ruth Gregory  (Durham)</a:t>
            </a:r>
          </a:p>
          <a:p>
            <a:pPr eaLnBrk="1" hangingPunct="1"/>
            <a:r>
              <a:rPr lang="en-US" altLang="ja-JP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Jiro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Soda  (Kyoto)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4559" y="5957848"/>
            <a:ext cx="432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arXiv:0907.3203,  to appear in JHEP</a:t>
            </a:r>
            <a:endParaRPr kumimoji="1" lang="ja-JP" alt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Conductivity and Universality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9</a:t>
            </a:fld>
            <a:endParaRPr lang="en-US" altLang="ja-JP"/>
          </a:p>
        </p:txBody>
      </p:sp>
      <p:grpSp>
        <p:nvGrpSpPr>
          <p:cNvPr id="16" name="グループ化 15"/>
          <p:cNvGrpSpPr/>
          <p:nvPr/>
        </p:nvGrpSpPr>
        <p:grpSpPr>
          <a:xfrm>
            <a:off x="285720" y="1071546"/>
            <a:ext cx="4077594" cy="2896313"/>
            <a:chOff x="285720" y="1071546"/>
            <a:chExt cx="4077594" cy="2896313"/>
          </a:xfrm>
        </p:grpSpPr>
        <p:pic>
          <p:nvPicPr>
            <p:cNvPr id="8" name="図 7" descr="conductivity-00001-talk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1071546"/>
              <a:ext cx="4077594" cy="2896313"/>
            </a:xfrm>
            <a:prstGeom prst="rect">
              <a:avLst/>
            </a:prstGeom>
          </p:spPr>
        </p:pic>
        <p:graphicFrame>
          <p:nvGraphicFramePr>
            <p:cNvPr id="11" name="オブジェクト 10"/>
            <p:cNvGraphicFramePr>
              <a:graphicFrameLocks noChangeAspect="1"/>
            </p:cNvGraphicFramePr>
            <p:nvPr/>
          </p:nvGraphicFramePr>
          <p:xfrm>
            <a:off x="1714500" y="1162050"/>
            <a:ext cx="920750" cy="230188"/>
          </p:xfrm>
          <a:graphic>
            <a:graphicData uri="http://schemas.openxmlformats.org/presentationml/2006/ole">
              <p:oleObj spid="_x0000_s31745" name="Equation" r:id="rId5" imgW="711000" imgH="177480" progId="Equation.DSMT4">
                <p:embed/>
              </p:oleObj>
            </a:graphicData>
          </a:graphic>
        </p:graphicFrame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1700198" y="1443026"/>
            <a:ext cx="800100" cy="342900"/>
          </p:xfrm>
          <a:graphic>
            <a:graphicData uri="http://schemas.openxmlformats.org/presentationml/2006/ole">
              <p:oleObj spid="_x0000_s31749" name="Equation" r:id="rId6" imgW="799920" imgH="342720" progId="Equation.DSMT4">
                <p:embed/>
              </p:oleObj>
            </a:graphicData>
          </a:graphic>
        </p:graphicFrame>
      </p:grpSp>
      <p:grpSp>
        <p:nvGrpSpPr>
          <p:cNvPr id="17" name="グループ化 16"/>
          <p:cNvGrpSpPr/>
          <p:nvPr/>
        </p:nvGrpSpPr>
        <p:grpSpPr>
          <a:xfrm>
            <a:off x="280092" y="3961711"/>
            <a:ext cx="4077594" cy="2896313"/>
            <a:chOff x="280092" y="3961711"/>
            <a:chExt cx="4077594" cy="2896313"/>
          </a:xfrm>
        </p:grpSpPr>
        <p:pic>
          <p:nvPicPr>
            <p:cNvPr id="9" name="図 8" descr="conductivity-01-talk.eps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092" y="3961711"/>
              <a:ext cx="4077594" cy="2896313"/>
            </a:xfrm>
            <a:prstGeom prst="rect">
              <a:avLst/>
            </a:prstGeom>
          </p:spPr>
        </p:pic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1778000" y="4071938"/>
            <a:ext cx="622300" cy="230187"/>
          </p:xfrm>
          <a:graphic>
            <a:graphicData uri="http://schemas.openxmlformats.org/presentationml/2006/ole">
              <p:oleObj spid="_x0000_s31746" name="Equation" r:id="rId8" imgW="482400" imgH="177480" progId="Equation.DSMT4">
                <p:embed/>
              </p:oleObj>
            </a:graphicData>
          </a:graphic>
        </p:graphicFrame>
        <p:graphicFrame>
          <p:nvGraphicFramePr>
            <p:cNvPr id="31750" name="Object 6"/>
            <p:cNvGraphicFramePr>
              <a:graphicFrameLocks noChangeAspect="1"/>
            </p:cNvGraphicFramePr>
            <p:nvPr/>
          </p:nvGraphicFramePr>
          <p:xfrm>
            <a:off x="1792288" y="4371975"/>
            <a:ext cx="787400" cy="342900"/>
          </p:xfrm>
          <a:graphic>
            <a:graphicData uri="http://schemas.openxmlformats.org/presentationml/2006/ole">
              <p:oleObj spid="_x0000_s31750" name="Equation" r:id="rId9" imgW="787320" imgH="342720" progId="Equation.DSMT4">
                <p:embed/>
              </p:oleObj>
            </a:graphicData>
          </a:graphic>
        </p:graphicFrame>
      </p:grpSp>
      <p:grpSp>
        <p:nvGrpSpPr>
          <p:cNvPr id="18" name="グループ化 17"/>
          <p:cNvGrpSpPr/>
          <p:nvPr/>
        </p:nvGrpSpPr>
        <p:grpSpPr>
          <a:xfrm>
            <a:off x="4786314" y="1071546"/>
            <a:ext cx="4077594" cy="2896313"/>
            <a:chOff x="4786314" y="1071546"/>
            <a:chExt cx="4077594" cy="2896313"/>
          </a:xfrm>
        </p:grpSpPr>
        <p:pic>
          <p:nvPicPr>
            <p:cNvPr id="10" name="図 9" descr="conductivity-02-talk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6314" y="1071546"/>
              <a:ext cx="4077594" cy="2896313"/>
            </a:xfrm>
            <a:prstGeom prst="rect">
              <a:avLst/>
            </a:prstGeom>
          </p:spPr>
        </p:pic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6000750" y="1162050"/>
            <a:ext cx="641350" cy="230188"/>
          </p:xfrm>
          <a:graphic>
            <a:graphicData uri="http://schemas.openxmlformats.org/presentationml/2006/ole">
              <p:oleObj spid="_x0000_s31747" name="Equation" r:id="rId11" imgW="495000" imgH="177480" progId="Equation.DSMT4">
                <p:embed/>
              </p:oleObj>
            </a:graphicData>
          </a:graphic>
        </p:graphicFrame>
        <p:graphicFrame>
          <p:nvGraphicFramePr>
            <p:cNvPr id="31751" name="Object 7"/>
            <p:cNvGraphicFramePr>
              <a:graphicFrameLocks noChangeAspect="1"/>
            </p:cNvGraphicFramePr>
            <p:nvPr/>
          </p:nvGraphicFramePr>
          <p:xfrm>
            <a:off x="5994400" y="1443038"/>
            <a:ext cx="800100" cy="342900"/>
          </p:xfrm>
          <a:graphic>
            <a:graphicData uri="http://schemas.openxmlformats.org/presentationml/2006/ole">
              <p:oleObj spid="_x0000_s31751" name="Equation" r:id="rId12" imgW="799920" imgH="342720" progId="Equation.DSMT4">
                <p:embed/>
              </p:oleObj>
            </a:graphicData>
          </a:graphic>
        </p:graphicFrame>
      </p:grpSp>
      <p:grpSp>
        <p:nvGrpSpPr>
          <p:cNvPr id="19" name="グループ化 18"/>
          <p:cNvGrpSpPr/>
          <p:nvPr/>
        </p:nvGrpSpPr>
        <p:grpSpPr>
          <a:xfrm>
            <a:off x="4780686" y="3961711"/>
            <a:ext cx="4077594" cy="2896313"/>
            <a:chOff x="4780686" y="3961711"/>
            <a:chExt cx="4077594" cy="2896313"/>
          </a:xfrm>
        </p:grpSpPr>
        <p:pic>
          <p:nvPicPr>
            <p:cNvPr id="14" name="図 13" descr="conductivity-025-talk.eps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0686" y="3961711"/>
              <a:ext cx="4077594" cy="2896313"/>
            </a:xfrm>
            <a:prstGeom prst="rect">
              <a:avLst/>
            </a:prstGeom>
          </p:spPr>
        </p:pic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6072188" y="4071938"/>
            <a:ext cx="719137" cy="230187"/>
          </p:xfrm>
          <a:graphic>
            <a:graphicData uri="http://schemas.openxmlformats.org/presentationml/2006/ole">
              <p:oleObj spid="_x0000_s31748" name="Equation" r:id="rId14" imgW="558720" imgH="177480" progId="Equation.DSMT4">
                <p:embed/>
              </p:oleObj>
            </a:graphicData>
          </a:graphic>
        </p:graphicFrame>
        <p:graphicFrame>
          <p:nvGraphicFramePr>
            <p:cNvPr id="31752" name="Object 8"/>
            <p:cNvGraphicFramePr>
              <a:graphicFrameLocks noChangeAspect="1"/>
            </p:cNvGraphicFramePr>
            <p:nvPr/>
          </p:nvGraphicFramePr>
          <p:xfrm>
            <a:off x="6057916" y="4357694"/>
            <a:ext cx="800100" cy="342900"/>
          </p:xfrm>
          <a:graphic>
            <a:graphicData uri="http://schemas.openxmlformats.org/presentationml/2006/ole">
              <p:oleObj spid="_x0000_s31752" name="Equation" r:id="rId15" imgW="799920" imgH="342720" progId="Equation.DSMT4">
                <p:embed/>
              </p:oleObj>
            </a:graphicData>
          </a:graphic>
        </p:graphicFrame>
      </p:grpSp>
      <p:sp>
        <p:nvSpPr>
          <p:cNvPr id="20" name="テキスト ボックス 19"/>
          <p:cNvSpPr txBox="1"/>
          <p:nvPr/>
        </p:nvSpPr>
        <p:spPr>
          <a:xfrm rot="20214580">
            <a:off x="3749401" y="1453319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</a:t>
            </a:r>
            <a:endParaRPr kumimoji="1" lang="ja-JP" altLang="en-US" sz="11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9642496">
            <a:off x="3071802" y="138144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imaginary</a:t>
            </a:r>
            <a:endParaRPr kumimoji="1" lang="ja-JP" altLang="en-US" sz="1100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780728" y="1080000"/>
            <a:ext cx="290810" cy="2214578"/>
            <a:chOff x="780728" y="1080000"/>
            <a:chExt cx="290810" cy="2214578"/>
          </a:xfrm>
        </p:grpSpPr>
        <p:sp>
          <p:nvSpPr>
            <p:cNvPr id="23" name="正方形/長方形 22"/>
            <p:cNvSpPr/>
            <p:nvPr/>
          </p:nvSpPr>
          <p:spPr>
            <a:xfrm>
              <a:off x="780728" y="1080000"/>
              <a:ext cx="290810" cy="2214578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6200000">
              <a:off x="474804" y="2713531"/>
              <a:ext cx="883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pole exists </a:t>
              </a:r>
              <a:endParaRPr kumimoji="1" lang="ja-JP" altLang="en-US" sz="11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32" name="オブジェクト 31"/>
          <p:cNvGraphicFramePr>
            <a:graphicFrameLocks noChangeAspect="1"/>
          </p:cNvGraphicFramePr>
          <p:nvPr/>
        </p:nvGraphicFramePr>
        <p:xfrm>
          <a:off x="714348" y="3429000"/>
          <a:ext cx="381000" cy="177800"/>
        </p:xfrm>
        <a:graphic>
          <a:graphicData uri="http://schemas.openxmlformats.org/presentationml/2006/ole">
            <p:oleObj spid="_x0000_s31754" name="Equation" r:id="rId16" imgW="380880" imgH="177480" progId="Equation.DSMT4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714348" y="6323034"/>
          <a:ext cx="381000" cy="177800"/>
        </p:xfrm>
        <a:graphic>
          <a:graphicData uri="http://schemas.openxmlformats.org/presentationml/2006/ole">
            <p:oleObj spid="_x0000_s31755" name="Equation" r:id="rId17" imgW="380880" imgH="177480" progId="Equation.DSMT4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5214942" y="6323034"/>
          <a:ext cx="381000" cy="177800"/>
        </p:xfrm>
        <a:graphic>
          <a:graphicData uri="http://schemas.openxmlformats.org/presentationml/2006/ole">
            <p:oleObj spid="_x0000_s31756" name="Equation" r:id="rId18" imgW="380880" imgH="177480" progId="Equation.DSMT4">
              <p:embed/>
            </p:oleObj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5214942" y="3429000"/>
          <a:ext cx="381000" cy="177800"/>
        </p:xfrm>
        <a:graphic>
          <a:graphicData uri="http://schemas.openxmlformats.org/presentationml/2006/ole">
            <p:oleObj spid="_x0000_s31757" name="Equation" r:id="rId19" imgW="380880" imgH="177480" progId="Equation.DSMT4">
              <p:embed/>
            </p:oleObj>
          </a:graphicData>
        </a:graphic>
      </p:graphicFrame>
      <p:grpSp>
        <p:nvGrpSpPr>
          <p:cNvPr id="40" name="グループ化 39"/>
          <p:cNvGrpSpPr/>
          <p:nvPr/>
        </p:nvGrpSpPr>
        <p:grpSpPr>
          <a:xfrm>
            <a:off x="5286380" y="1080000"/>
            <a:ext cx="290810" cy="2214578"/>
            <a:chOff x="5286380" y="1080000"/>
            <a:chExt cx="290810" cy="2214578"/>
          </a:xfrm>
        </p:grpSpPr>
        <p:sp>
          <p:nvSpPr>
            <p:cNvPr id="26" name="正方形/長方形 25"/>
            <p:cNvSpPr/>
            <p:nvPr/>
          </p:nvSpPr>
          <p:spPr>
            <a:xfrm>
              <a:off x="5286380" y="1080000"/>
              <a:ext cx="290810" cy="2214578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16200000">
              <a:off x="4999539" y="2713531"/>
              <a:ext cx="883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pole exists </a:t>
              </a:r>
              <a:endParaRPr kumimoji="1" lang="ja-JP" altLang="en-US" sz="11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5281322" y="3981600"/>
            <a:ext cx="290810" cy="2214578"/>
            <a:chOff x="5281322" y="3981600"/>
            <a:chExt cx="290810" cy="2214578"/>
          </a:xfrm>
        </p:grpSpPr>
        <p:sp>
          <p:nvSpPr>
            <p:cNvPr id="27" name="正方形/長方形 26"/>
            <p:cNvSpPr/>
            <p:nvPr/>
          </p:nvSpPr>
          <p:spPr>
            <a:xfrm>
              <a:off x="5281322" y="3981600"/>
              <a:ext cx="290810" cy="2214578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16200000">
              <a:off x="4975398" y="5597371"/>
              <a:ext cx="883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pole exists </a:t>
              </a:r>
              <a:endParaRPr kumimoji="1" lang="ja-JP" altLang="en-US" sz="11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780728" y="3981600"/>
            <a:ext cx="290810" cy="2214578"/>
            <a:chOff x="780728" y="3981600"/>
            <a:chExt cx="290810" cy="2214578"/>
          </a:xfrm>
        </p:grpSpPr>
        <p:sp>
          <p:nvSpPr>
            <p:cNvPr id="25" name="正方形/長方形 24"/>
            <p:cNvSpPr/>
            <p:nvPr/>
          </p:nvSpPr>
          <p:spPr>
            <a:xfrm>
              <a:off x="780728" y="3981600"/>
              <a:ext cx="290810" cy="2214578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16200000">
              <a:off x="474804" y="5597371"/>
              <a:ext cx="883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pole exists </a:t>
              </a:r>
              <a:endParaRPr kumimoji="1" lang="ja-JP" altLang="en-US" sz="11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732793" y="1144595"/>
            <a:ext cx="7339669" cy="5213363"/>
            <a:chOff x="732793" y="-71462"/>
            <a:chExt cx="7339669" cy="5213363"/>
          </a:xfrm>
        </p:grpSpPr>
        <p:pic>
          <p:nvPicPr>
            <p:cNvPr id="43" name="図 42" descr="conductivity-00001-talk.eps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2793" y="-71462"/>
              <a:ext cx="7339669" cy="5213363"/>
            </a:xfrm>
            <a:prstGeom prst="rect">
              <a:avLst/>
            </a:prstGeom>
          </p:spPr>
        </p:pic>
        <p:graphicFrame>
          <p:nvGraphicFramePr>
            <p:cNvPr id="44" name="オブジェクト 43"/>
            <p:cNvGraphicFramePr>
              <a:graphicFrameLocks noChangeAspect="1"/>
            </p:cNvGraphicFramePr>
            <p:nvPr/>
          </p:nvGraphicFramePr>
          <p:xfrm>
            <a:off x="2292341" y="71414"/>
            <a:ext cx="1065213" cy="266700"/>
          </p:xfrm>
          <a:graphic>
            <a:graphicData uri="http://schemas.openxmlformats.org/presentationml/2006/ole">
              <p:oleObj spid="_x0000_s31758" name="Equation" r:id="rId21" imgW="711000" imgH="177480" progId="Equation.DSMT4">
                <p:embed/>
              </p:oleObj>
            </a:graphicData>
          </a:graphic>
        </p:graphicFrame>
      </p:grpSp>
      <p:grpSp>
        <p:nvGrpSpPr>
          <p:cNvPr id="63" name="グループ化 62"/>
          <p:cNvGrpSpPr/>
          <p:nvPr/>
        </p:nvGrpSpPr>
        <p:grpSpPr>
          <a:xfrm>
            <a:off x="732793" y="1144595"/>
            <a:ext cx="7339669" cy="5213363"/>
            <a:chOff x="732793" y="1144595"/>
            <a:chExt cx="7339669" cy="5213363"/>
          </a:xfrm>
        </p:grpSpPr>
        <p:pic>
          <p:nvPicPr>
            <p:cNvPr id="57" name="図 56" descr="conductivity-01-talk.eps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2793" y="1144595"/>
              <a:ext cx="7339669" cy="5213363"/>
            </a:xfrm>
            <a:prstGeom prst="rect">
              <a:avLst/>
            </a:prstGeom>
          </p:spPr>
        </p:pic>
        <p:graphicFrame>
          <p:nvGraphicFramePr>
            <p:cNvPr id="31761" name="Object 17"/>
            <p:cNvGraphicFramePr>
              <a:graphicFrameLocks noChangeAspect="1"/>
            </p:cNvGraphicFramePr>
            <p:nvPr/>
          </p:nvGraphicFramePr>
          <p:xfrm>
            <a:off x="3349621" y="1285860"/>
            <a:ext cx="722313" cy="266700"/>
          </p:xfrm>
          <a:graphic>
            <a:graphicData uri="http://schemas.openxmlformats.org/presentationml/2006/ole">
              <p:oleObj spid="_x0000_s31761" name="Equation" r:id="rId23" imgW="482400" imgH="177480" progId="Equation.DSMT4">
                <p:embed/>
              </p:oleObj>
            </a:graphicData>
          </a:graphic>
        </p:graphicFrame>
      </p:grpSp>
      <p:grpSp>
        <p:nvGrpSpPr>
          <p:cNvPr id="61" name="グループ化 60"/>
          <p:cNvGrpSpPr/>
          <p:nvPr/>
        </p:nvGrpSpPr>
        <p:grpSpPr>
          <a:xfrm>
            <a:off x="732793" y="1142984"/>
            <a:ext cx="7339669" cy="5213363"/>
            <a:chOff x="732793" y="1142984"/>
            <a:chExt cx="7339669" cy="5213363"/>
          </a:xfrm>
        </p:grpSpPr>
        <p:graphicFrame>
          <p:nvGraphicFramePr>
            <p:cNvPr id="31762" name="Object 18"/>
            <p:cNvGraphicFramePr>
              <a:graphicFrameLocks noChangeAspect="1"/>
            </p:cNvGraphicFramePr>
            <p:nvPr/>
          </p:nvGraphicFramePr>
          <p:xfrm>
            <a:off x="4044951" y="1285860"/>
            <a:ext cx="741363" cy="266700"/>
          </p:xfrm>
          <a:graphic>
            <a:graphicData uri="http://schemas.openxmlformats.org/presentationml/2006/ole">
              <p:oleObj spid="_x0000_s31762" name="Equation" r:id="rId24" imgW="495000" imgH="177480" progId="Equation.DSMT4">
                <p:embed/>
              </p:oleObj>
            </a:graphicData>
          </a:graphic>
        </p:graphicFrame>
        <p:pic>
          <p:nvPicPr>
            <p:cNvPr id="60" name="図 59" descr="conductivity-02-talk.eps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2793" y="1142984"/>
              <a:ext cx="7339669" cy="5213363"/>
            </a:xfrm>
            <a:prstGeom prst="rect">
              <a:avLst/>
            </a:prstGeom>
          </p:spPr>
        </p:pic>
      </p:grpSp>
      <p:sp>
        <p:nvSpPr>
          <p:cNvPr id="52" name="ストライプ矢印 51"/>
          <p:cNvSpPr>
            <a:spLocks noChangeAspect="1"/>
          </p:cNvSpPr>
          <p:nvPr/>
        </p:nvSpPr>
        <p:spPr>
          <a:xfrm>
            <a:off x="3929058" y="4500570"/>
            <a:ext cx="391363" cy="193853"/>
          </a:xfrm>
          <a:prstGeom prst="stripedRightArrow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5" name="グループ化 64"/>
          <p:cNvGrpSpPr/>
          <p:nvPr/>
        </p:nvGrpSpPr>
        <p:grpSpPr>
          <a:xfrm>
            <a:off x="732793" y="1142984"/>
            <a:ext cx="7339669" cy="5213363"/>
            <a:chOff x="732793" y="1142984"/>
            <a:chExt cx="7339669" cy="5213363"/>
          </a:xfrm>
        </p:grpSpPr>
        <p:graphicFrame>
          <p:nvGraphicFramePr>
            <p:cNvPr id="31763" name="Object 19"/>
            <p:cNvGraphicFramePr>
              <a:graphicFrameLocks noChangeAspect="1"/>
            </p:cNvGraphicFramePr>
            <p:nvPr/>
          </p:nvGraphicFramePr>
          <p:xfrm>
            <a:off x="4786314" y="1285860"/>
            <a:ext cx="836612" cy="266700"/>
          </p:xfrm>
          <a:graphic>
            <a:graphicData uri="http://schemas.openxmlformats.org/presentationml/2006/ole">
              <p:oleObj spid="_x0000_s31763" name="Equation" r:id="rId26" imgW="558720" imgH="177480" progId="Equation.DSMT4">
                <p:embed/>
              </p:oleObj>
            </a:graphicData>
          </a:graphic>
        </p:graphicFrame>
        <p:pic>
          <p:nvPicPr>
            <p:cNvPr id="64" name="図 63" descr="conductivity-025-talk.eps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2793" y="1142984"/>
              <a:ext cx="7339669" cy="5213363"/>
            </a:xfrm>
            <a:prstGeom prst="rect">
              <a:avLst/>
            </a:prstGeom>
          </p:spPr>
        </p:pic>
      </p:grpSp>
      <p:sp>
        <p:nvSpPr>
          <p:cNvPr id="62" name="ストライプ矢印 61"/>
          <p:cNvSpPr>
            <a:spLocks/>
          </p:cNvSpPr>
          <p:nvPr/>
        </p:nvSpPr>
        <p:spPr>
          <a:xfrm>
            <a:off x="4357686" y="4500570"/>
            <a:ext cx="576000" cy="193853"/>
          </a:xfrm>
          <a:prstGeom prst="stripedRightArrow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ストライプ矢印 65"/>
          <p:cNvSpPr>
            <a:spLocks/>
          </p:cNvSpPr>
          <p:nvPr/>
        </p:nvSpPr>
        <p:spPr>
          <a:xfrm>
            <a:off x="4996132" y="4500570"/>
            <a:ext cx="864000" cy="193853"/>
          </a:xfrm>
          <a:prstGeom prst="stripedRightArrow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428596" y="6173811"/>
            <a:ext cx="8602611" cy="684213"/>
            <a:chOff x="1785918" y="-112733"/>
            <a:chExt cx="8602611" cy="684213"/>
          </a:xfrm>
        </p:grpSpPr>
        <p:sp>
          <p:nvSpPr>
            <p:cNvPr id="67" name="テキスト ボックス 66"/>
            <p:cNvSpPr txBox="1"/>
            <p:nvPr/>
          </p:nvSpPr>
          <p:spPr>
            <a:xfrm>
              <a:off x="1785918" y="0"/>
              <a:ext cx="8602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The universal relation           is unstable in the presence of GB correction.</a:t>
              </a:r>
              <a:endParaRPr kumimoji="1" lang="ja-JP" altLang="en-US" sz="2000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68" name="オブジェクト 67"/>
            <p:cNvGraphicFramePr>
              <a:graphicFrameLocks noChangeAspect="1"/>
            </p:cNvGraphicFramePr>
            <p:nvPr/>
          </p:nvGraphicFramePr>
          <p:xfrm>
            <a:off x="4357686" y="-112733"/>
            <a:ext cx="684213" cy="684213"/>
          </p:xfrm>
          <a:graphic>
            <a:graphicData uri="http://schemas.openxmlformats.org/presentationml/2006/ole">
              <p:oleObj spid="_x0000_s31764" name="Equation" r:id="rId28" imgW="457200" imgH="457200" progId="Equation.DSMT4">
                <p:embed/>
              </p:oleObj>
            </a:graphicData>
          </a:graphic>
        </p:graphicFrame>
      </p:grpSp>
      <p:grpSp>
        <p:nvGrpSpPr>
          <p:cNvPr id="72" name="グループ化 71"/>
          <p:cNvGrpSpPr/>
          <p:nvPr/>
        </p:nvGrpSpPr>
        <p:grpSpPr>
          <a:xfrm>
            <a:off x="1785918" y="6286520"/>
            <a:ext cx="5825313" cy="400110"/>
            <a:chOff x="5072066" y="0"/>
            <a:chExt cx="5825313" cy="400110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5072066" y="0"/>
              <a:ext cx="5825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    increases, the gap frequency becomes large.</a:t>
              </a:r>
              <a:endParaRPr kumimoji="1" lang="ja-JP" altLang="en-US" sz="2000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71" name="オブジェクト 70"/>
            <p:cNvGraphicFramePr>
              <a:graphicFrameLocks noChangeAspect="1"/>
            </p:cNvGraphicFramePr>
            <p:nvPr/>
          </p:nvGraphicFramePr>
          <p:xfrm>
            <a:off x="5470533" y="133328"/>
            <a:ext cx="244475" cy="223838"/>
          </p:xfrm>
          <a:graphic>
            <a:graphicData uri="http://schemas.openxmlformats.org/presentationml/2006/ole">
              <p:oleObj spid="_x0000_s31765" name="Equation" r:id="rId29" imgW="152280" imgH="139680" progId="Equation.DSMT4">
                <p:embed/>
              </p:oleObj>
            </a:graphicData>
          </a:graphic>
        </p:graphicFrame>
      </p:grpSp>
      <p:graphicFrame>
        <p:nvGraphicFramePr>
          <p:cNvPr id="73" name="オブジェクト 72"/>
          <p:cNvGraphicFramePr>
            <a:graphicFrameLocks noChangeAspect="1"/>
          </p:cNvGraphicFramePr>
          <p:nvPr/>
        </p:nvGraphicFramePr>
        <p:xfrm>
          <a:off x="3836985" y="5187950"/>
          <a:ext cx="306387" cy="363538"/>
        </p:xfrm>
        <a:graphic>
          <a:graphicData uri="http://schemas.openxmlformats.org/presentationml/2006/ole">
            <p:oleObj spid="_x0000_s31766" name="Equation" r:id="rId30" imgW="203040" imgH="241200" progId="Equation.DSMT4">
              <p:embed/>
            </p:oleObj>
          </a:graphicData>
        </a:graphic>
      </p:graphicFrame>
      <p:cxnSp>
        <p:nvCxnSpPr>
          <p:cNvPr id="75" name="直線コネクタ 74"/>
          <p:cNvCxnSpPr/>
          <p:nvPr/>
        </p:nvCxnSpPr>
        <p:spPr>
          <a:xfrm rot="5400000">
            <a:off x="3798000" y="5036355"/>
            <a:ext cx="357190" cy="0"/>
          </a:xfrm>
          <a:prstGeom prst="line">
            <a:avLst/>
          </a:prstGeom>
          <a:ln w="1905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オブジェクト 75"/>
          <p:cNvGraphicFramePr>
            <a:graphicFrameLocks noChangeAspect="1"/>
          </p:cNvGraphicFramePr>
          <p:nvPr/>
        </p:nvGraphicFramePr>
        <p:xfrm>
          <a:off x="4144963" y="5187950"/>
          <a:ext cx="306387" cy="363538"/>
        </p:xfrm>
        <a:graphic>
          <a:graphicData uri="http://schemas.openxmlformats.org/presentationml/2006/ole">
            <p:oleObj spid="_x0000_s31767" name="Equation" r:id="rId31" imgW="203040" imgH="241200" progId="Equation.DSMT4">
              <p:embed/>
            </p:oleObj>
          </a:graphicData>
        </a:graphic>
      </p:graphicFrame>
      <p:cxnSp>
        <p:nvCxnSpPr>
          <p:cNvPr id="77" name="直線コネクタ 76"/>
          <p:cNvCxnSpPr/>
          <p:nvPr/>
        </p:nvCxnSpPr>
        <p:spPr>
          <a:xfrm rot="5400000">
            <a:off x="3832595" y="4693512"/>
            <a:ext cx="900000" cy="0"/>
          </a:xfrm>
          <a:prstGeom prst="line">
            <a:avLst/>
          </a:prstGeom>
          <a:ln w="1905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オブジェクト 77"/>
          <p:cNvGraphicFramePr>
            <a:graphicFrameLocks noChangeAspect="1"/>
          </p:cNvGraphicFramePr>
          <p:nvPr/>
        </p:nvGraphicFramePr>
        <p:xfrm>
          <a:off x="4781550" y="5189538"/>
          <a:ext cx="306388" cy="363537"/>
        </p:xfrm>
        <a:graphic>
          <a:graphicData uri="http://schemas.openxmlformats.org/presentationml/2006/ole">
            <p:oleObj spid="_x0000_s31768" name="Equation" r:id="rId32" imgW="203040" imgH="241200" progId="Equation.DSMT4">
              <p:embed/>
            </p:oleObj>
          </a:graphicData>
        </a:graphic>
      </p:graphicFrame>
      <p:cxnSp>
        <p:nvCxnSpPr>
          <p:cNvPr id="79" name="直線コネクタ 78"/>
          <p:cNvCxnSpPr/>
          <p:nvPr/>
        </p:nvCxnSpPr>
        <p:spPr>
          <a:xfrm rot="5400000">
            <a:off x="4113000" y="4381876"/>
            <a:ext cx="1620000" cy="0"/>
          </a:xfrm>
          <a:prstGeom prst="line">
            <a:avLst/>
          </a:prstGeom>
          <a:ln w="1905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オブジェクト 79"/>
          <p:cNvGraphicFramePr>
            <a:graphicFrameLocks noChangeAspect="1"/>
          </p:cNvGraphicFramePr>
          <p:nvPr/>
        </p:nvGraphicFramePr>
        <p:xfrm>
          <a:off x="5694372" y="5189538"/>
          <a:ext cx="306388" cy="363537"/>
        </p:xfrm>
        <a:graphic>
          <a:graphicData uri="http://schemas.openxmlformats.org/presentationml/2006/ole">
            <p:oleObj spid="_x0000_s31769" name="Equation" r:id="rId33" imgW="203040" imgH="241200" progId="Equation.DSMT4">
              <p:embed/>
            </p:oleObj>
          </a:graphicData>
        </a:graphic>
      </p:graphicFrame>
      <p:cxnSp>
        <p:nvCxnSpPr>
          <p:cNvPr id="81" name="直線コネクタ 80"/>
          <p:cNvCxnSpPr/>
          <p:nvPr/>
        </p:nvCxnSpPr>
        <p:spPr>
          <a:xfrm rot="5400000">
            <a:off x="4845822" y="4153512"/>
            <a:ext cx="1980000" cy="0"/>
          </a:xfrm>
          <a:prstGeom prst="line">
            <a:avLst/>
          </a:prstGeom>
          <a:ln w="1905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9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8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2" grpId="0" animBg="1"/>
      <p:bldP spid="52" grpId="1" animBg="1"/>
      <p:bldP spid="62" grpId="0" animBg="1"/>
      <p:bldP spid="62" grpId="1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m74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20472" r="20472"/>
          <a:stretch>
            <a:fillRect/>
          </a:stretch>
        </p:blipFill>
        <p:spPr>
          <a:xfrm>
            <a:off x="-32" y="844366"/>
            <a:ext cx="4679697" cy="6013657"/>
          </a:xfrm>
          <a:prstGeom prst="rect">
            <a:avLst/>
          </a:prstGeom>
        </p:spPr>
      </p:pic>
      <p:pic>
        <p:nvPicPr>
          <p:cNvPr id="8" name="図 7" descr="sc.jpg"/>
          <p:cNvPicPr>
            <a:picLocks noChangeAspect="1"/>
          </p:cNvPicPr>
          <p:nvPr/>
        </p:nvPicPr>
        <p:blipFill>
          <a:blip r:embed="rId4" cstate="print">
            <a:lum bright="50000" contrast="-70000"/>
          </a:blip>
          <a:srcRect l="24803" r="21260"/>
          <a:stretch>
            <a:fillRect/>
          </a:stretch>
        </p:blipFill>
        <p:spPr>
          <a:xfrm>
            <a:off x="4614291" y="853224"/>
            <a:ext cx="4529741" cy="6004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20" y="1285860"/>
            <a:ext cx="7440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higher curvature corrections make the condensation harder.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8870" y="2000240"/>
            <a:ext cx="882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universal relation in conductivity is </a:t>
            </a: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unstable under the </a:t>
            </a:r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higher curvature </a:t>
            </a:r>
            <a:endParaRPr lang="en-US" altLang="ja-JP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corrections</a:t>
            </a:r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5140" y="3000372"/>
            <a:ext cx="8454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We have found a </a:t>
            </a: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crude but simple </a:t>
            </a:r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analytical explanation of </a:t>
            </a: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condensation</a:t>
            </a:r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5720" y="3743270"/>
            <a:ext cx="8420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future</a:t>
            </a:r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we will take into account the </a:t>
            </a:r>
            <a:r>
              <a:rPr lang="en-US" altLang="ja-JP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backreaction</a:t>
            </a:r>
            <a:r>
              <a:rPr lang="en-US" altLang="ja-JP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to the geometry.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m74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l="20472" r="20472"/>
          <a:stretch>
            <a:fillRect/>
          </a:stretch>
        </p:blipFill>
        <p:spPr>
          <a:xfrm>
            <a:off x="-32" y="844366"/>
            <a:ext cx="4679697" cy="6013657"/>
          </a:xfrm>
          <a:prstGeom prst="rect">
            <a:avLst/>
          </a:prstGeom>
        </p:spPr>
      </p:pic>
      <p:pic>
        <p:nvPicPr>
          <p:cNvPr id="17" name="図 16" descr="sc.jpg"/>
          <p:cNvPicPr>
            <a:picLocks noChangeAspect="1"/>
          </p:cNvPicPr>
          <p:nvPr/>
        </p:nvPicPr>
        <p:blipFill>
          <a:blip r:embed="rId5" cstate="print">
            <a:lum bright="50000" contrast="-70000"/>
          </a:blip>
          <a:srcRect l="24803" r="21260"/>
          <a:stretch>
            <a:fillRect/>
          </a:stretch>
        </p:blipFill>
        <p:spPr>
          <a:xfrm>
            <a:off x="4614291" y="853224"/>
            <a:ext cx="4529741" cy="6004800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39CD-9530-497B-B45B-75CE000B951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44" y="1214422"/>
            <a:ext cx="8355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would be very exciting if we could explain high temperature superconductivity</a:t>
            </a: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black hole physics.</a:t>
            </a:r>
            <a:endParaRPr lang="en-US" altLang="ja-JP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14546" y="6134122"/>
            <a:ext cx="452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ahoma" pitchFamily="34" charset="0"/>
                <a:ea typeface="Tahoma" pitchFamily="34" charset="0"/>
                <a:cs typeface="Tahoma" pitchFamily="34" charset="0"/>
              </a:rPr>
              <a:t>We verify this numerically and analytically.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2844" y="2000240"/>
            <a:ext cx="8728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According to holographic superconductors, scalar condensation in black hole system</a:t>
            </a: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exists. This deserves further study in relation to the “no-hair” theorem from gravity</a:t>
            </a: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perspective.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88233" y="1500174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Holographic Superconductors</a:t>
            </a:r>
            <a:endParaRPr kumimoji="1" lang="ja-JP" altLang="en-US" dirty="0">
              <a:solidFill>
                <a:srgbClr val="FF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2844" y="4929198"/>
            <a:ext cx="8859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Since the stringy corrections in the bulk corresponds to the </a:t>
            </a:r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fluctuations from large N </a:t>
            </a:r>
          </a:p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limit in holographic superconductors, 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expected the stringy corrections make </a:t>
            </a: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holographic condensation harder.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5402" y="857232"/>
            <a:ext cx="2985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Hartnoll</a:t>
            </a:r>
            <a:r>
              <a:rPr kumimoji="1" lang="en-US" altLang="ja-JP" sz="1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Herzog &amp; Horowitz (2008)</a:t>
            </a:r>
            <a:endParaRPr kumimoji="1" lang="ja-JP" altLang="en-US" sz="1400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42844" y="3131106"/>
            <a:ext cx="9223102" cy="1677241"/>
            <a:chOff x="142844" y="3131106"/>
            <a:chExt cx="9223102" cy="1677241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142844" y="3538545"/>
              <a:ext cx="6544356" cy="390521"/>
              <a:chOff x="513169" y="4071942"/>
              <a:chExt cx="6544356" cy="390521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513169" y="4071942"/>
                <a:ext cx="65443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・</a:t>
                </a:r>
                <a:r>
                  <a:rPr lang="en-US" altLang="ja-JP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 critical temperature     is stable under stringy corrections.</a:t>
                </a:r>
                <a:endParaRPr lang="en-US" altLang="ja-JP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15" name="オブジェクト 14"/>
              <p:cNvGraphicFramePr>
                <a:graphicFrameLocks noChangeAspect="1"/>
              </p:cNvGraphicFramePr>
              <p:nvPr/>
            </p:nvGraphicFramePr>
            <p:xfrm>
              <a:off x="3140501" y="4116388"/>
              <a:ext cx="230188" cy="346075"/>
            </p:xfrm>
            <a:graphic>
              <a:graphicData uri="http://schemas.openxmlformats.org/presentationml/2006/ole">
                <p:oleObj spid="_x0000_s4110" name="Equation" r:id="rId6" imgW="152280" imgH="228600" progId="Equation.DSMT4">
                  <p:embed/>
                </p:oleObj>
              </a:graphicData>
            </a:graphic>
          </p:graphicFrame>
        </p:grpSp>
        <p:sp>
          <p:nvSpPr>
            <p:cNvPr id="20" name="テキスト ボックス 19"/>
            <p:cNvSpPr txBox="1"/>
            <p:nvPr/>
          </p:nvSpPr>
          <p:spPr>
            <a:xfrm>
              <a:off x="142844" y="3131106"/>
              <a:ext cx="3249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What we are interested in is if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142844" y="3857628"/>
              <a:ext cx="9223102" cy="411160"/>
              <a:chOff x="142844" y="3857628"/>
              <a:chExt cx="9223102" cy="411160"/>
            </a:xfrm>
          </p:grpSpPr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142844" y="3857628"/>
                <a:ext cx="92231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・</a:t>
                </a:r>
                <a:r>
                  <a:rPr lang="en-US" altLang="ja-JP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 </a:t>
                </a:r>
                <a:r>
                  <a:rPr lang="en-US" altLang="ja-JP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universal </a:t>
                </a:r>
                <a:r>
                  <a:rPr lang="en-US" altLang="ja-JP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relation between     and     :              </a:t>
                </a:r>
                <a:r>
                  <a:rPr lang="ja-JP" alt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ja-JP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is stable under stringy corrections.</a:t>
                </a:r>
                <a:endParaRPr lang="en-US" altLang="ja-JP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14" name="Object 12"/>
              <p:cNvGraphicFramePr>
                <a:graphicFrameLocks noChangeAspect="1"/>
              </p:cNvGraphicFramePr>
              <p:nvPr/>
            </p:nvGraphicFramePr>
            <p:xfrm>
              <a:off x="4572000" y="3875088"/>
              <a:ext cx="954088" cy="363537"/>
            </p:xfrm>
            <a:graphic>
              <a:graphicData uri="http://schemas.openxmlformats.org/presentationml/2006/ole">
                <p:oleObj spid="_x0000_s4109" name="Equation" r:id="rId7" imgW="634680" imgH="241200" progId="Equation.DSMT4">
                  <p:embed/>
                </p:oleObj>
              </a:graphicData>
            </a:graphic>
          </p:graphicFrame>
          <p:graphicFrame>
            <p:nvGraphicFramePr>
              <p:cNvPr id="22" name="オブジェクト 21"/>
              <p:cNvGraphicFramePr>
                <a:graphicFrameLocks noChangeAspect="1"/>
              </p:cNvGraphicFramePr>
              <p:nvPr/>
            </p:nvGraphicFramePr>
            <p:xfrm>
              <a:off x="3428992" y="3886200"/>
              <a:ext cx="306388" cy="363538"/>
            </p:xfrm>
            <a:graphic>
              <a:graphicData uri="http://schemas.openxmlformats.org/presentationml/2006/ole">
                <p:oleObj spid="_x0000_s4111" name="Equation" r:id="rId8" imgW="203040" imgH="241200" progId="Equation.DSMT4">
                  <p:embed/>
                </p:oleObj>
              </a:graphicData>
            </a:graphic>
          </p:graphicFrame>
          <p:graphicFrame>
            <p:nvGraphicFramePr>
              <p:cNvPr id="4112" name="Object 16"/>
              <p:cNvGraphicFramePr>
                <a:graphicFrameLocks noChangeAspect="1"/>
              </p:cNvGraphicFramePr>
              <p:nvPr/>
            </p:nvGraphicFramePr>
            <p:xfrm>
              <a:off x="4198936" y="3922713"/>
              <a:ext cx="230188" cy="346075"/>
            </p:xfrm>
            <a:graphic>
              <a:graphicData uri="http://schemas.openxmlformats.org/presentationml/2006/ole">
                <p:oleObj spid="_x0000_s4112" name="Equation" r:id="rId9" imgW="152280" imgH="228600" progId="Equation.DSMT4">
                  <p:embed/>
                </p:oleObj>
              </a:graphicData>
            </a:graphic>
          </p:graphicFrame>
        </p:grpSp>
        <p:sp>
          <p:nvSpPr>
            <p:cNvPr id="24" name="テキスト ボックス 23"/>
            <p:cNvSpPr txBox="1"/>
            <p:nvPr/>
          </p:nvSpPr>
          <p:spPr>
            <a:xfrm>
              <a:off x="6699564" y="4500570"/>
              <a:ext cx="2301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Horowitz &amp; Roberts (2008)</a:t>
              </a:r>
              <a:endParaRPr kumimoji="1" lang="ja-JP" altLang="en-US" sz="14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4596271" y="4208470"/>
              <a:ext cx="4476323" cy="363538"/>
              <a:chOff x="4143372" y="4786322"/>
              <a:chExt cx="4476323" cy="363538"/>
            </a:xfrm>
          </p:grpSpPr>
          <p:graphicFrame>
            <p:nvGraphicFramePr>
              <p:cNvPr id="4113" name="Object 17"/>
              <p:cNvGraphicFramePr>
                <a:graphicFrameLocks noChangeAspect="1"/>
              </p:cNvGraphicFramePr>
              <p:nvPr/>
            </p:nvGraphicFramePr>
            <p:xfrm>
              <a:off x="4143372" y="4786322"/>
              <a:ext cx="306388" cy="363538"/>
            </p:xfrm>
            <a:graphic>
              <a:graphicData uri="http://schemas.openxmlformats.org/presentationml/2006/ole">
                <p:oleObj spid="_x0000_s4113" name="Equation" r:id="rId10" imgW="203040" imgH="241200" progId="Equation.DSMT4">
                  <p:embed/>
                </p:oleObj>
              </a:graphicData>
            </a:graphic>
          </p:graphicFrame>
          <p:sp>
            <p:nvSpPr>
              <p:cNvPr id="26" name="テキスト ボックス 25"/>
              <p:cNvSpPr txBox="1"/>
              <p:nvPr/>
            </p:nvSpPr>
            <p:spPr>
              <a:xfrm>
                <a:off x="4429124" y="4835735"/>
                <a:ext cx="4190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The gap in the frequency dependent conductivity</a:t>
                </a:r>
                <a:endParaRPr kumimoji="1" lang="ja-JP" altLang="en-US" sz="14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1566863" y="1285860"/>
          <a:ext cx="5316537" cy="647700"/>
        </p:xfrm>
        <a:graphic>
          <a:graphicData uri="http://schemas.openxmlformats.org/presentationml/2006/ole">
            <p:oleObj spid="_x0000_s9218" name="Equation" r:id="rId4" imgW="3543120" imgH="431640" progId="Equation.DSMT4">
              <p:embed/>
            </p:oleObj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496869" y="3286124"/>
          <a:ext cx="1431925" cy="630238"/>
        </p:xfrm>
        <a:graphic>
          <a:graphicData uri="http://schemas.openxmlformats.org/presentationml/2006/ole">
            <p:oleObj spid="_x0000_s9233" name="Equation" r:id="rId5" imgW="952200" imgH="419040" progId="Equation.DSMT4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485775" y="3271838"/>
          <a:ext cx="3409950" cy="762000"/>
        </p:xfrm>
        <a:graphic>
          <a:graphicData uri="http://schemas.openxmlformats.org/presentationml/2006/ole">
            <p:oleObj spid="_x0000_s9220" name="Equation" r:id="rId6" imgW="2273040" imgH="507960" progId="Equation.DSMT4">
              <p:embed/>
            </p:oleObj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/>
        </p:nvGraphicFramePr>
        <p:xfrm>
          <a:off x="3715538" y="1285860"/>
          <a:ext cx="3008313" cy="590550"/>
        </p:xfrm>
        <a:graphic>
          <a:graphicData uri="http://schemas.openxmlformats.org/presentationml/2006/ole">
            <p:oleObj spid="_x0000_s9234" name="Equation" r:id="rId7" imgW="2006280" imgH="393480" progId="Equation.DSMT4">
              <p:embed/>
            </p:oleObj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2692400" y="3349625"/>
          <a:ext cx="1090613" cy="714375"/>
        </p:xfrm>
        <a:graphic>
          <a:graphicData uri="http://schemas.openxmlformats.org/presentationml/2006/ole">
            <p:oleObj spid="_x0000_s9228" name="Equation" r:id="rId8" imgW="736560" imgH="482400" progId="Equation.DSMT4">
              <p:embed/>
            </p:oleObj>
          </a:graphicData>
        </a:graphic>
      </p:graphicFrame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Gauss-Bonnet Black Hole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E681-F2A0-4C34-AA7A-58E98AFB4C5D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6" name="テキスト ボックス 10"/>
          <p:cNvSpPr txBox="1">
            <a:spLocks noChangeArrowheads="1"/>
          </p:cNvSpPr>
          <p:nvPr/>
        </p:nvSpPr>
        <p:spPr bwMode="auto">
          <a:xfrm>
            <a:off x="285720" y="1000125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ahoma" pitchFamily="34" charset="0"/>
              </a:rPr>
              <a:t>Action</a:t>
            </a:r>
            <a:endParaRPr lang="ja-JP" altLang="en-US" dirty="0">
              <a:latin typeface="Tahoma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5720" y="206215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ahoma" pitchFamily="34" charset="0"/>
                <a:ea typeface="Tahoma" pitchFamily="34" charset="0"/>
                <a:cs typeface="Tahoma" pitchFamily="34" charset="0"/>
              </a:rPr>
              <a:t>BH solutions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571472" y="2425704"/>
          <a:ext cx="4127500" cy="665162"/>
        </p:xfrm>
        <a:graphic>
          <a:graphicData uri="http://schemas.openxmlformats.org/presentationml/2006/ole">
            <p:oleObj spid="_x0000_s9219" name="Equation" r:id="rId9" imgW="2755800" imgH="444240" progId="Equation.DSMT4">
              <p:embed/>
            </p:oleObj>
          </a:graphicData>
        </a:graphic>
      </p:graphicFrame>
      <p:grpSp>
        <p:nvGrpSpPr>
          <p:cNvPr id="51" name="グループ化 50"/>
          <p:cNvGrpSpPr/>
          <p:nvPr/>
        </p:nvGrpSpPr>
        <p:grpSpPr>
          <a:xfrm>
            <a:off x="6286512" y="3232159"/>
            <a:ext cx="1285884" cy="339717"/>
            <a:chOff x="6286512" y="3232159"/>
            <a:chExt cx="1285884" cy="339717"/>
          </a:xfrm>
        </p:grpSpPr>
        <p:graphicFrame>
          <p:nvGraphicFramePr>
            <p:cNvPr id="14" name="オブジェクト 13"/>
            <p:cNvGraphicFramePr>
              <a:graphicFrameLocks noChangeAspect="1"/>
            </p:cNvGraphicFramePr>
            <p:nvPr/>
          </p:nvGraphicFramePr>
          <p:xfrm>
            <a:off x="6286512" y="3232159"/>
            <a:ext cx="266700" cy="287337"/>
          </p:xfrm>
          <a:graphic>
            <a:graphicData uri="http://schemas.openxmlformats.org/presentationml/2006/ole">
              <p:oleObj spid="_x0000_s9223" name="Equation" r:id="rId10" imgW="177480" imgH="190440" progId="Equation.DSMT4">
                <p:embed/>
              </p:oleObj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/>
          </p:nvGraphicFramePr>
          <p:xfrm>
            <a:off x="6829446" y="3267076"/>
            <a:ext cx="742950" cy="304800"/>
          </p:xfrm>
          <a:graphic>
            <a:graphicData uri="http://schemas.openxmlformats.org/presentationml/2006/ole">
              <p:oleObj spid="_x0000_s9225" name="Equation" r:id="rId11" imgW="495000" imgH="203040" progId="Equation.DSMT4">
                <p:embed/>
              </p:oleObj>
            </a:graphicData>
          </a:graphic>
        </p:graphicFrame>
      </p:grpSp>
      <p:grpSp>
        <p:nvGrpSpPr>
          <p:cNvPr id="52" name="グループ化 51"/>
          <p:cNvGrpSpPr/>
          <p:nvPr/>
        </p:nvGrpSpPr>
        <p:grpSpPr>
          <a:xfrm>
            <a:off x="6291275" y="3667123"/>
            <a:ext cx="1538291" cy="523879"/>
            <a:chOff x="6291275" y="3667123"/>
            <a:chExt cx="1538291" cy="523879"/>
          </a:xfrm>
        </p:grpSpPr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6291275" y="3667123"/>
            <a:ext cx="457200" cy="474663"/>
          </p:xfrm>
          <a:graphic>
            <a:graphicData uri="http://schemas.openxmlformats.org/presentationml/2006/ole">
              <p:oleObj spid="_x0000_s9224" name="Equation" r:id="rId12" imgW="304560" imgH="317160" progId="Equation.DSMT4">
                <p:embed/>
              </p:oleObj>
            </a:graphicData>
          </a:graphic>
        </p:graphicFrame>
        <p:graphicFrame>
          <p:nvGraphicFramePr>
            <p:cNvPr id="9226" name="Object 10"/>
            <p:cNvGraphicFramePr>
              <a:graphicFrameLocks noChangeAspect="1"/>
            </p:cNvGraphicFramePr>
            <p:nvPr/>
          </p:nvGraphicFramePr>
          <p:xfrm>
            <a:off x="6819916" y="3714752"/>
            <a:ext cx="1009650" cy="476250"/>
          </p:xfrm>
          <a:graphic>
            <a:graphicData uri="http://schemas.openxmlformats.org/presentationml/2006/ole">
              <p:oleObj spid="_x0000_s9226" name="Equation" r:id="rId13" imgW="672840" imgH="317160" progId="Equation.DSMT4">
                <p:embed/>
              </p:oleObj>
            </a:graphicData>
          </a:graphic>
        </p:graphicFrame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5720" y="5286388"/>
            <a:ext cx="238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ahoma" pitchFamily="34" charset="0"/>
                <a:ea typeface="Tahoma" pitchFamily="34" charset="0"/>
                <a:cs typeface="Tahoma" pitchFamily="34" charset="0"/>
              </a:rPr>
              <a:t>Hawking temperature</a:t>
            </a: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549267" y="5705496"/>
          <a:ext cx="2951163" cy="723900"/>
        </p:xfrm>
        <a:graphic>
          <a:graphicData uri="http://schemas.openxmlformats.org/presentationml/2006/ole">
            <p:oleObj spid="_x0000_s9227" name="Equation" r:id="rId14" imgW="1968480" imgH="482400" progId="Equation.DSMT4">
              <p:embed/>
            </p:oleObj>
          </a:graphicData>
        </a:graphic>
      </p:graphicFrame>
      <p:sp>
        <p:nvSpPr>
          <p:cNvPr id="21" name="左大かっこ 20"/>
          <p:cNvSpPr/>
          <p:nvPr/>
        </p:nvSpPr>
        <p:spPr>
          <a:xfrm rot="16200000">
            <a:off x="5322101" y="607197"/>
            <a:ext cx="142875" cy="2500331"/>
          </a:xfrm>
          <a:prstGeom prst="leftBracket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テキスト ボックス 16"/>
          <p:cNvSpPr txBox="1">
            <a:spLocks noChangeArrowheads="1"/>
          </p:cNvSpPr>
          <p:nvPr/>
        </p:nvSpPr>
        <p:spPr bwMode="auto">
          <a:xfrm>
            <a:off x="4432999" y="1928801"/>
            <a:ext cx="1924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Gauss-Bonnet term</a:t>
            </a:r>
            <a:endParaRPr lang="ja-JP" altLang="en-US" sz="1600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858414" y="1285860"/>
            <a:ext cx="285752" cy="285752"/>
          </a:xfrm>
          <a:prstGeom prst="ellipse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rot="5400000">
            <a:off x="3893736" y="1178306"/>
            <a:ext cx="214314" cy="794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000496" y="1070752"/>
            <a:ext cx="500066" cy="0"/>
          </a:xfrm>
          <a:prstGeom prst="line">
            <a:avLst/>
          </a:prstGeom>
          <a:ln w="285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442963" y="857232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Coupling constant &gt;0</a:t>
            </a:r>
            <a:endParaRPr kumimoji="1" lang="ja-JP" altLang="en-US" sz="1600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571604" y="3286124"/>
            <a:ext cx="353794" cy="357190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 rot="16200000" flipH="1">
            <a:off x="1712220" y="3212426"/>
            <a:ext cx="144000" cy="3396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782522" y="3143248"/>
            <a:ext cx="428628" cy="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211150" y="2978347"/>
            <a:ext cx="450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Constant of integration related</a:t>
            </a:r>
            <a:r>
              <a:rPr kumimoji="1" lang="en-US" altLang="ja-JP" sz="14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the ADM mass of BH</a:t>
            </a:r>
            <a:endParaRPr kumimoji="1" lang="ja-JP" altLang="en-US" sz="14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4857752" y="3357562"/>
            <a:ext cx="1357327" cy="700086"/>
            <a:chOff x="4857752" y="3357562"/>
            <a:chExt cx="1357327" cy="700086"/>
          </a:xfrm>
        </p:grpSpPr>
        <p:graphicFrame>
          <p:nvGraphicFramePr>
            <p:cNvPr id="13" name="オブジェクト 12"/>
            <p:cNvGraphicFramePr>
              <a:graphicFrameLocks noChangeAspect="1"/>
            </p:cNvGraphicFramePr>
            <p:nvPr/>
          </p:nvGraphicFramePr>
          <p:xfrm>
            <a:off x="4857752" y="3500437"/>
            <a:ext cx="388938" cy="388938"/>
          </p:xfrm>
          <a:graphic>
            <a:graphicData uri="http://schemas.openxmlformats.org/presentationml/2006/ole">
              <p:oleObj spid="_x0000_s9222" name="Equation" r:id="rId15" imgW="241200" imgH="241200" progId="Equation.DSMT4">
                <p:embed/>
              </p:oleObj>
            </a:graphicData>
          </a:graphic>
        </p:graphicFrame>
        <p:sp>
          <p:nvSpPr>
            <p:cNvPr id="32" name="右矢印 31"/>
            <p:cNvSpPr/>
            <p:nvPr/>
          </p:nvSpPr>
          <p:spPr>
            <a:xfrm>
              <a:off x="5357823" y="3590934"/>
              <a:ext cx="642942" cy="214314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左中かっこ 33"/>
            <p:cNvSpPr/>
            <p:nvPr/>
          </p:nvSpPr>
          <p:spPr>
            <a:xfrm>
              <a:off x="6072203" y="3357562"/>
              <a:ext cx="142876" cy="700086"/>
            </a:xfrm>
            <a:prstGeom prst="leftBrac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5" name="オブジェクト 34"/>
          <p:cNvGraphicFramePr>
            <a:graphicFrameLocks noChangeAspect="1"/>
          </p:cNvGraphicFramePr>
          <p:nvPr/>
        </p:nvGraphicFramePr>
        <p:xfrm>
          <a:off x="1190625" y="4051300"/>
          <a:ext cx="785813" cy="534988"/>
        </p:xfrm>
        <a:graphic>
          <a:graphicData uri="http://schemas.openxmlformats.org/presentationml/2006/ole">
            <p:oleObj spid="_x0000_s9229" name="Equation" r:id="rId16" imgW="520560" imgH="355320" progId="Equation.DSMT4">
              <p:embed/>
            </p:oleObj>
          </a:graphicData>
        </a:graphic>
      </p:graphicFrame>
      <p:grpSp>
        <p:nvGrpSpPr>
          <p:cNvPr id="48" name="グループ化 47"/>
          <p:cNvGrpSpPr/>
          <p:nvPr/>
        </p:nvGrpSpPr>
        <p:grpSpPr>
          <a:xfrm>
            <a:off x="2571736" y="4143380"/>
            <a:ext cx="3342453" cy="338554"/>
            <a:chOff x="2428860" y="4019140"/>
            <a:chExt cx="3342453" cy="338554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428860" y="4019140"/>
              <a:ext cx="33424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Asymptotically                vanishes.</a:t>
              </a:r>
              <a:endParaRPr lang="en-US" altLang="ja-JP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8" name="オブジェクト 37"/>
            <p:cNvGraphicFramePr>
              <a:graphicFrameLocks noChangeAspect="1"/>
            </p:cNvGraphicFramePr>
            <p:nvPr/>
          </p:nvGraphicFramePr>
          <p:xfrm>
            <a:off x="3908426" y="4029082"/>
            <a:ext cx="877888" cy="328612"/>
          </p:xfrm>
          <a:graphic>
            <a:graphicData uri="http://schemas.openxmlformats.org/presentationml/2006/ole">
              <p:oleObj spid="_x0000_s9230" name="Equation" r:id="rId17" imgW="545760" imgH="203040" progId="Equation.DSMT4">
                <p:embed/>
              </p:oleObj>
            </a:graphicData>
          </a:graphic>
        </p:graphicFrame>
      </p:grpSp>
      <p:sp>
        <p:nvSpPr>
          <p:cNvPr id="47" name="フリーフォーム 46"/>
          <p:cNvSpPr/>
          <p:nvPr/>
        </p:nvSpPr>
        <p:spPr>
          <a:xfrm>
            <a:off x="1133341" y="3271234"/>
            <a:ext cx="1506828" cy="729270"/>
          </a:xfrm>
          <a:custGeom>
            <a:avLst/>
            <a:gdLst>
              <a:gd name="connsiteX0" fmla="*/ 334851 w 1506828"/>
              <a:gd name="connsiteY0" fmla="*/ 321972 h 721217"/>
              <a:gd name="connsiteX1" fmla="*/ 0 w 1506828"/>
              <a:gd name="connsiteY1" fmla="*/ 321972 h 721217"/>
              <a:gd name="connsiteX2" fmla="*/ 0 w 1506828"/>
              <a:gd name="connsiteY2" fmla="*/ 721217 h 721217"/>
              <a:gd name="connsiteX3" fmla="*/ 1506828 w 1506828"/>
              <a:gd name="connsiteY3" fmla="*/ 721217 h 721217"/>
              <a:gd name="connsiteX4" fmla="*/ 1506828 w 1506828"/>
              <a:gd name="connsiteY4" fmla="*/ 0 h 721217"/>
              <a:gd name="connsiteX5" fmla="*/ 334851 w 1506828"/>
              <a:gd name="connsiteY5" fmla="*/ 0 h 721217"/>
              <a:gd name="connsiteX6" fmla="*/ 334851 w 1506828"/>
              <a:gd name="connsiteY6" fmla="*/ 321972 h 72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828" h="721217">
                <a:moveTo>
                  <a:pt x="334851" y="321972"/>
                </a:moveTo>
                <a:lnTo>
                  <a:pt x="0" y="321972"/>
                </a:lnTo>
                <a:lnTo>
                  <a:pt x="0" y="721217"/>
                </a:lnTo>
                <a:lnTo>
                  <a:pt x="1506828" y="721217"/>
                </a:lnTo>
                <a:lnTo>
                  <a:pt x="1506828" y="0"/>
                </a:lnTo>
                <a:lnTo>
                  <a:pt x="334851" y="0"/>
                </a:lnTo>
                <a:lnTo>
                  <a:pt x="334851" y="321972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左大かっこ 48"/>
          <p:cNvSpPr/>
          <p:nvPr/>
        </p:nvSpPr>
        <p:spPr>
          <a:xfrm rot="16200000">
            <a:off x="3301867" y="3801939"/>
            <a:ext cx="142878" cy="540000"/>
          </a:xfrm>
          <a:prstGeom prst="leftBracke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/>
        </p:nvGraphicFramePr>
        <p:xfrm>
          <a:off x="4000496" y="3500438"/>
          <a:ext cx="360363" cy="265113"/>
        </p:xfrm>
        <a:graphic>
          <a:graphicData uri="http://schemas.openxmlformats.org/presentationml/2006/ole">
            <p:oleObj spid="_x0000_s9232" name="Equation" r:id="rId18" imgW="241200" imgH="177480" progId="Equation.DSMT4">
              <p:embed/>
            </p:oleObj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/>
        </p:nvGraphicFramePr>
        <p:xfrm>
          <a:off x="1970088" y="4732338"/>
          <a:ext cx="1244600" cy="363537"/>
        </p:xfrm>
        <a:graphic>
          <a:graphicData uri="http://schemas.openxmlformats.org/presentationml/2006/ole">
            <p:oleObj spid="_x0000_s9231" name="Equation" r:id="rId19" imgW="825480" imgH="241200" progId="Equation.DSMT4">
              <p:embed/>
            </p:oleObj>
          </a:graphicData>
        </a:graphic>
      </p:graphicFrame>
      <p:sp>
        <p:nvSpPr>
          <p:cNvPr id="41" name="テキスト ボックス 40"/>
          <p:cNvSpPr txBox="1"/>
          <p:nvPr/>
        </p:nvSpPr>
        <p:spPr>
          <a:xfrm>
            <a:off x="500034" y="471488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Horizon is at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7229500" y="1428736"/>
            <a:ext cx="914400" cy="428628"/>
            <a:chOff x="7229500" y="1428736"/>
            <a:chExt cx="914400" cy="428628"/>
          </a:xfrm>
        </p:grpSpPr>
        <p:sp>
          <p:nvSpPr>
            <p:cNvPr id="46" name="角丸四角形 45"/>
            <p:cNvSpPr/>
            <p:nvPr/>
          </p:nvSpPr>
          <p:spPr>
            <a:xfrm>
              <a:off x="7229500" y="1428736"/>
              <a:ext cx="914400" cy="428628"/>
            </a:xfrm>
            <a:prstGeom prst="roundRect">
              <a:avLst/>
            </a:prstGeom>
            <a:solidFill>
              <a:srgbClr val="FFCCCC">
                <a:alpha val="50196"/>
              </a:srgbClr>
            </a:solidFill>
            <a:ln>
              <a:solidFill>
                <a:srgbClr val="FF006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5" name="オブジェクト 44"/>
            <p:cNvGraphicFramePr>
              <a:graphicFrameLocks noChangeAspect="1"/>
            </p:cNvGraphicFramePr>
            <p:nvPr/>
          </p:nvGraphicFramePr>
          <p:xfrm>
            <a:off x="7358082" y="1500174"/>
            <a:ext cx="647700" cy="266700"/>
          </p:xfrm>
          <a:graphic>
            <a:graphicData uri="http://schemas.openxmlformats.org/presentationml/2006/ole">
              <p:oleObj spid="_x0000_s9235" name="Equation" r:id="rId20" imgW="431640" imgH="177480" progId="Equation.DSMT4">
                <p:embed/>
              </p:oleObj>
            </a:graphicData>
          </a:graphic>
        </p:graphicFrame>
      </p:grpSp>
      <p:sp>
        <p:nvSpPr>
          <p:cNvPr id="54" name="テキスト ボックス 53"/>
          <p:cNvSpPr txBox="1"/>
          <p:nvPr/>
        </p:nvSpPr>
        <p:spPr>
          <a:xfrm>
            <a:off x="3643306" y="5680850"/>
            <a:ext cx="52715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</a:t>
            </a:r>
            <a:r>
              <a:rPr lang="en-US" altLang="ja-JP" sz="20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sz="2000" i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altLang="ja-JP" sz="1050" i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altLang="ja-JP" sz="1050" i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altLang="ja-JP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(=</a:t>
            </a:r>
            <a:r>
              <a:rPr lang="en-US" altLang="ja-JP" i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en-US" altLang="ja-JP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decreases, temperature decreases</a:t>
            </a:r>
          </a:p>
          <a:p>
            <a:r>
              <a:rPr lang="en-US" altLang="ja-JP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(This is a nature of </a:t>
            </a:r>
            <a:r>
              <a:rPr lang="en-US" altLang="ja-JP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</a:t>
            </a:r>
            <a:r>
              <a:rPr lang="en-US" altLang="ja-JP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spacetime</a:t>
            </a:r>
            <a:r>
              <a:rPr lang="en-US" altLang="ja-JP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kumimoji="1" lang="ja-JP" altLang="en-US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216901" y="4143380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… </a:t>
            </a:r>
            <a:r>
              <a:rPr kumimoji="1" lang="en-US" altLang="ja-JP" sz="1400" dirty="0" err="1" smtClean="0"/>
              <a:t>Chern</a:t>
            </a:r>
            <a:r>
              <a:rPr kumimoji="1" lang="en-US" altLang="ja-JP" sz="1400" dirty="0" smtClean="0"/>
              <a:t>-Simons limit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1" grpId="1" animBg="1"/>
      <p:bldP spid="21" grpId="2" animBg="1"/>
      <p:bldP spid="22" grpId="0"/>
      <p:bldP spid="22" grpId="1"/>
      <p:bldP spid="22" grpId="2"/>
      <p:bldP spid="23" grpId="0" animBg="1"/>
      <p:bldP spid="23" grpId="1" animBg="1"/>
      <p:bldP spid="23" grpId="2" animBg="1"/>
      <p:bldP spid="30" grpId="0"/>
      <p:bldP spid="30" grpId="1"/>
      <p:bldP spid="30" grpId="2"/>
      <p:bldP spid="31" grpId="0" animBg="1"/>
      <p:bldP spid="31" grpId="2" animBg="1"/>
      <p:bldP spid="37" grpId="0"/>
      <p:bldP spid="37" grpId="2"/>
      <p:bldP spid="47" grpId="0" animBg="1"/>
      <p:bldP spid="49" grpId="0" animBg="1"/>
      <p:bldP spid="49" grpId="1" animBg="1"/>
      <p:bldP spid="41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4510088" y="4452923"/>
          <a:ext cx="1276350" cy="590550"/>
        </p:xfrm>
        <a:graphic>
          <a:graphicData uri="http://schemas.openxmlformats.org/presentationml/2006/ole">
            <p:oleObj spid="_x0000_s10249" name="Equation" r:id="rId4" imgW="850680" imgH="393480" progId="Equation.DSMT4">
              <p:embed/>
            </p:oleObj>
          </a:graphicData>
        </a:graphic>
      </p:graphicFrame>
      <p:sp>
        <p:nvSpPr>
          <p:cNvPr id="42" name="円/楕円 41"/>
          <p:cNvSpPr>
            <a:spLocks noChangeAspect="1"/>
          </p:cNvSpPr>
          <p:nvPr/>
        </p:nvSpPr>
        <p:spPr>
          <a:xfrm>
            <a:off x="5429256" y="4500570"/>
            <a:ext cx="285750" cy="257177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/>
        </p:nvGraphicFramePr>
        <p:xfrm>
          <a:off x="4905380" y="4437059"/>
          <a:ext cx="381000" cy="590550"/>
        </p:xfrm>
        <a:graphic>
          <a:graphicData uri="http://schemas.openxmlformats.org/presentationml/2006/ole">
            <p:oleObj spid="_x0000_s10260" name="Equation" r:id="rId5" imgW="253800" imgH="393480" progId="Equation.DSMT4">
              <p:embed/>
            </p:oleObj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Gauss-Bonnet Superconductors – probe limit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5" name="テキスト ボックス 10"/>
          <p:cNvSpPr txBox="1">
            <a:spLocks noChangeArrowheads="1"/>
          </p:cNvSpPr>
          <p:nvPr/>
        </p:nvSpPr>
        <p:spPr bwMode="auto">
          <a:xfrm>
            <a:off x="290783" y="928670"/>
            <a:ext cx="5567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</a:rPr>
              <a:t>Action (Maxwell field &amp; charged complex scalar field)</a:t>
            </a:r>
            <a:endParaRPr lang="ja-JP" altLang="en-US" dirty="0">
              <a:latin typeface="Tahoma" pitchFamily="34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714480" y="1423978"/>
          <a:ext cx="4706938" cy="647700"/>
        </p:xfrm>
        <a:graphic>
          <a:graphicData uri="http://schemas.openxmlformats.org/presentationml/2006/ole">
            <p:oleObj spid="_x0000_s10243" name="Equation" r:id="rId6" imgW="3136680" imgH="431640" progId="Equation.DSMT4">
              <p:embed/>
            </p:oleObj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41559" y="2845354"/>
            <a:ext cx="758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EOMs</a:t>
            </a:r>
            <a:endParaRPr lang="en-US" altLang="ja-JP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714480" y="2705100"/>
          <a:ext cx="1922463" cy="666750"/>
        </p:xfrm>
        <a:graphic>
          <a:graphicData uri="http://schemas.openxmlformats.org/presentationml/2006/ole">
            <p:oleObj spid="_x0000_s10244" name="Equation" r:id="rId7" imgW="1282680" imgH="444240" progId="Equation.DSMT4">
              <p:embed/>
            </p:oleObj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1714480" y="3419480"/>
          <a:ext cx="3332163" cy="723900"/>
        </p:xfrm>
        <a:graphic>
          <a:graphicData uri="http://schemas.openxmlformats.org/presentationml/2006/ole">
            <p:oleObj spid="_x0000_s10245" name="Equation" r:id="rId8" imgW="2222280" imgH="482400" progId="Equation.DSMT4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54178" y="5205428"/>
            <a:ext cx="2846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Regularity at Horizon (2) :</a:t>
            </a:r>
            <a:endParaRPr lang="en-US" altLang="ja-JP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3311523" y="5230838"/>
          <a:ext cx="903287" cy="346075"/>
        </p:xfrm>
        <a:graphic>
          <a:graphicData uri="http://schemas.openxmlformats.org/presentationml/2006/ole">
            <p:oleObj spid="_x0000_s10246" name="Equation" r:id="rId9" imgW="596880" imgH="228600" progId="Equation.DSMT4">
              <p:embed/>
            </p:oleObj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4629164" y="5072074"/>
          <a:ext cx="1943100" cy="590550"/>
        </p:xfrm>
        <a:graphic>
          <a:graphicData uri="http://schemas.openxmlformats.org/presentationml/2006/ole">
            <p:oleObj spid="_x0000_s10247" name="Equation" r:id="rId10" imgW="1295280" imgH="393480" progId="Equation.DSMT4">
              <p:embed/>
            </p:oleObj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71448" y="4570413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Asymtotic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behaviors</a:t>
            </a:r>
            <a:endParaRPr lang="en-US" altLang="ja-JP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2714612" y="4452950"/>
          <a:ext cx="1274763" cy="590550"/>
        </p:xfrm>
        <a:graphic>
          <a:graphicData uri="http://schemas.openxmlformats.org/presentationml/2006/ole">
            <p:oleObj spid="_x0000_s10248" name="Equation" r:id="rId11" imgW="850680" imgH="393480" progId="Equation.DSMT4">
              <p:embed/>
            </p:oleObj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6429388" y="4381512"/>
          <a:ext cx="2116137" cy="762000"/>
        </p:xfrm>
        <a:graphic>
          <a:graphicData uri="http://schemas.openxmlformats.org/presentationml/2006/ole">
            <p:oleObj spid="_x0000_s10250" name="Equation" r:id="rId12" imgW="1409400" imgH="507960" progId="Equation.DSMT4">
              <p:embed/>
            </p:oleObj>
          </a:graphicData>
        </a:graphic>
      </p:graphicFrame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76206" y="5786454"/>
            <a:ext cx="5685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Boundary condition in the </a:t>
            </a:r>
            <a:r>
              <a:rPr lang="en-US" altLang="ja-JP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asymptoric</a:t>
            </a:r>
            <a:r>
              <a:rPr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</a:t>
            </a:r>
            <a:r>
              <a:rPr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region (2) :</a:t>
            </a:r>
            <a:endParaRPr lang="en-US" altLang="ja-JP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7499375" y="5802317"/>
          <a:ext cx="644525" cy="341313"/>
        </p:xfrm>
        <a:graphic>
          <a:graphicData uri="http://schemas.openxmlformats.org/presentationml/2006/ole">
            <p:oleObj spid="_x0000_s10251" name="Equation" r:id="rId13" imgW="431640" imgH="228600" progId="Equation.DSMT4">
              <p:embed/>
            </p:oleObj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6072198" y="5821366"/>
          <a:ext cx="974725" cy="306387"/>
        </p:xfrm>
        <a:graphic>
          <a:graphicData uri="http://schemas.openxmlformats.org/presentationml/2006/ole">
            <p:oleObj spid="_x0000_s10252" name="Equation" r:id="rId14" imgW="647640" imgH="203040" progId="Equation.DSMT4">
              <p:embed/>
            </p:oleObj>
          </a:graphicData>
        </a:graphic>
      </p:graphicFrame>
      <p:sp>
        <p:nvSpPr>
          <p:cNvPr id="20" name="円/楕円 19"/>
          <p:cNvSpPr/>
          <p:nvPr/>
        </p:nvSpPr>
        <p:spPr>
          <a:xfrm>
            <a:off x="2786053" y="2705101"/>
            <a:ext cx="357187" cy="357190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500430" y="3419480"/>
            <a:ext cx="357187" cy="357190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5286380" y="2990852"/>
            <a:ext cx="3643338" cy="842962"/>
            <a:chOff x="5286380" y="2357430"/>
            <a:chExt cx="3643338" cy="842962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5445366" y="2571744"/>
              <a:ext cx="348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EOMs are nonlinear and coupled</a:t>
              </a:r>
              <a:endParaRPr kumimoji="1" lang="ja-JP" altLang="en-US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右中かっこ 22"/>
            <p:cNvSpPr/>
            <p:nvPr/>
          </p:nvSpPr>
          <p:spPr>
            <a:xfrm>
              <a:off x="5286380" y="2357430"/>
              <a:ext cx="155448" cy="842962"/>
            </a:xfrm>
            <a:prstGeom prst="rightBrac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1714480" y="2143125"/>
          <a:ext cx="2536825" cy="381000"/>
        </p:xfrm>
        <a:graphic>
          <a:graphicData uri="http://schemas.openxmlformats.org/presentationml/2006/ole">
            <p:oleObj spid="_x0000_s10253" name="Equation" r:id="rId15" imgW="1688760" imgH="253800" progId="Equation.DSMT4">
              <p:embed/>
            </p:oleObj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4714876" y="2143116"/>
          <a:ext cx="900113" cy="306387"/>
        </p:xfrm>
        <a:graphic>
          <a:graphicData uri="http://schemas.openxmlformats.org/presentationml/2006/ole">
            <p:oleObj spid="_x0000_s10254" name="Equation" r:id="rId16" imgW="596880" imgH="203040" progId="Equation.DSMT4">
              <p:embed/>
            </p:oleObj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285720" y="2130974"/>
            <a:ext cx="1401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Static </a:t>
            </a:r>
            <a:r>
              <a:rPr kumimoji="1" lang="en-US" altLang="ja-JP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ansatz</a:t>
            </a:r>
            <a:r>
              <a:rPr kumimoji="1"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3538534" y="2157406"/>
          <a:ext cx="533400" cy="342900"/>
        </p:xfrm>
        <a:graphic>
          <a:graphicData uri="http://schemas.openxmlformats.org/presentationml/2006/ole">
            <p:oleObj spid="_x0000_s10255" name="Equation" r:id="rId17" imgW="355320" imgH="228600" progId="Equation.DSMT4">
              <p:embed/>
            </p:oleObj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/>
        </p:nvGraphicFramePr>
        <p:xfrm>
          <a:off x="2878129" y="2157406"/>
          <a:ext cx="550863" cy="342900"/>
        </p:xfrm>
        <a:graphic>
          <a:graphicData uri="http://schemas.openxmlformats.org/presentationml/2006/ole">
            <p:oleObj spid="_x0000_s10256" name="Equation" r:id="rId18" imgW="368280" imgH="228600" progId="Equation.DSMT4">
              <p:embed/>
            </p:oleObj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5611823" y="2122481"/>
          <a:ext cx="460375" cy="306387"/>
        </p:xfrm>
        <a:graphic>
          <a:graphicData uri="http://schemas.openxmlformats.org/presentationml/2006/ole">
            <p:oleObj spid="_x0000_s10257" name="Equation" r:id="rId19" imgW="304560" imgH="203040" progId="Equation.DSMT4">
              <p:embed/>
            </p:oleObj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/>
        </p:nvGraphicFramePr>
        <p:xfrm>
          <a:off x="3667120" y="2214554"/>
          <a:ext cx="190500" cy="266700"/>
        </p:xfrm>
        <a:graphic>
          <a:graphicData uri="http://schemas.openxmlformats.org/presentationml/2006/ole">
            <p:oleObj spid="_x0000_s10258" name="Equation" r:id="rId20" imgW="126720" imgH="177480" progId="Equation.DSMT4">
              <p:embed/>
            </p:oleObj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/>
        </p:nvGraphicFramePr>
        <p:xfrm>
          <a:off x="3024178" y="2214554"/>
          <a:ext cx="190500" cy="266700"/>
        </p:xfrm>
        <a:graphic>
          <a:graphicData uri="http://schemas.openxmlformats.org/presentationml/2006/ole">
            <p:oleObj spid="_x0000_s10259" name="Equation" r:id="rId21" imgW="126720" imgH="177480" progId="Equation.DSMT4">
              <p:embed/>
            </p:oleObj>
          </a:graphicData>
        </a:graphic>
      </p:graphicFrame>
      <p:sp>
        <p:nvSpPr>
          <p:cNvPr id="33" name="円/楕円 32"/>
          <p:cNvSpPr/>
          <p:nvPr/>
        </p:nvSpPr>
        <p:spPr>
          <a:xfrm>
            <a:off x="5644364" y="1571612"/>
            <a:ext cx="285752" cy="285752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rot="5400000">
            <a:off x="5679686" y="1464058"/>
            <a:ext cx="214314" cy="794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786446" y="1356504"/>
            <a:ext cx="500066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228913" y="1142984"/>
            <a:ext cx="22591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Mass of the scalar filed</a:t>
            </a:r>
            <a:endParaRPr kumimoji="1" lang="ja-JP" altLang="en-US" sz="1600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429256" y="320254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 4 boundary conditions</a:t>
            </a:r>
            <a:endParaRPr kumimoji="1" lang="ja-JP" altLang="en-US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3286119" y="4615654"/>
            <a:ext cx="285750" cy="257177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3714746" y="4508497"/>
            <a:ext cx="285750" cy="257177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4929190" y="4508497"/>
            <a:ext cx="285750" cy="257177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71868" y="4151307"/>
            <a:ext cx="1664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Const. of Integrations</a:t>
            </a:r>
            <a:endParaRPr kumimoji="1" lang="ja-JP" altLang="en-US" sz="1200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29666" y="6286520"/>
            <a:ext cx="389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Solutions are completely determined</a:t>
            </a:r>
            <a:endParaRPr kumimoji="1" lang="ja-JP" alt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5286380" y="4160060"/>
            <a:ext cx="1285883" cy="276999"/>
            <a:chOff x="5572133" y="4795075"/>
            <a:chExt cx="1285883" cy="276999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5899099" y="4795075"/>
              <a:ext cx="958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determined</a:t>
              </a:r>
              <a:endParaRPr kumimoji="1" lang="ja-JP" altLang="en-US" sz="12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 rot="10800000">
              <a:off x="5572133" y="4929198"/>
              <a:ext cx="35719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/>
          <p:cNvGrpSpPr/>
          <p:nvPr/>
        </p:nvGrpSpPr>
        <p:grpSpPr>
          <a:xfrm>
            <a:off x="1000100" y="6274378"/>
            <a:ext cx="7000924" cy="369332"/>
            <a:chOff x="142844" y="6131502"/>
            <a:chExt cx="7000924" cy="369332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142844" y="6131502"/>
              <a:ext cx="68271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According to </a:t>
              </a:r>
              <a:r>
                <a:rPr lang="en-US" altLang="ja-JP" sz="1600" dirty="0" err="1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AdS</a:t>
              </a:r>
              <a:r>
                <a:rPr lang="en-US" altLang="ja-JP" sz="16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/CFT, we can interpret             , so we want to calculate</a:t>
              </a:r>
              <a:endParaRPr kumimoji="1" lang="ja-JP" altLang="en-US" sz="16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2" name="オブジェクト 51"/>
            <p:cNvGraphicFramePr>
              <a:graphicFrameLocks noChangeAspect="1"/>
            </p:cNvGraphicFramePr>
            <p:nvPr/>
          </p:nvGraphicFramePr>
          <p:xfrm>
            <a:off x="3786182" y="6169046"/>
            <a:ext cx="763588" cy="331788"/>
          </p:xfrm>
          <a:graphic>
            <a:graphicData uri="http://schemas.openxmlformats.org/presentationml/2006/ole">
              <p:oleObj spid="_x0000_s10261" name="Equation" r:id="rId22" imgW="583920" imgH="253800" progId="Equation.DSMT4">
                <p:embed/>
              </p:oleObj>
            </a:graphicData>
          </a:graphic>
        </p:graphicFrame>
        <p:graphicFrame>
          <p:nvGraphicFramePr>
            <p:cNvPr id="53" name="オブジェクト 52"/>
            <p:cNvGraphicFramePr>
              <a:graphicFrameLocks noChangeAspect="1"/>
            </p:cNvGraphicFramePr>
            <p:nvPr/>
          </p:nvGraphicFramePr>
          <p:xfrm>
            <a:off x="6880243" y="6178549"/>
            <a:ext cx="263525" cy="296863"/>
          </p:xfrm>
          <a:graphic>
            <a:graphicData uri="http://schemas.openxmlformats.org/presentationml/2006/ole">
              <p:oleObj spid="_x0000_s10262" name="Equation" r:id="rId23" imgW="203040" imgH="228600" progId="Equation.DSMT4">
                <p:embed/>
              </p:oleObj>
            </a:graphicData>
          </a:graphic>
        </p:graphicFrame>
      </p:grpSp>
      <p:sp>
        <p:nvSpPr>
          <p:cNvPr id="55" name="円/楕円 54"/>
          <p:cNvSpPr/>
          <p:nvPr/>
        </p:nvSpPr>
        <p:spPr>
          <a:xfrm>
            <a:off x="5382000" y="4429132"/>
            <a:ext cx="357187" cy="39290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05779" y="6243600"/>
            <a:ext cx="135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However…</a:t>
            </a:r>
            <a:endParaRPr kumimoji="1" lang="ja-JP" altLang="en-US" sz="2000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416389" y="6274378"/>
            <a:ext cx="365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calculate this numerically first.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8" name="オブジェクト 57"/>
          <p:cNvGraphicFramePr>
            <a:graphicFrameLocks noChangeAspect="1"/>
          </p:cNvGraphicFramePr>
          <p:nvPr/>
        </p:nvGraphicFramePr>
        <p:xfrm>
          <a:off x="7572396" y="1463675"/>
          <a:ext cx="841375" cy="511175"/>
        </p:xfrm>
        <a:graphic>
          <a:graphicData uri="http://schemas.openxmlformats.org/presentationml/2006/ole">
            <p:oleObj spid="_x0000_s10263" name="Equation" r:id="rId24" imgW="647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0" grpId="0"/>
      <p:bldP spid="13" grpId="0"/>
      <p:bldP spid="17" grpId="0"/>
      <p:bldP spid="20" grpId="0" animBg="1"/>
      <p:bldP spid="21" grpId="0" animBg="1"/>
      <p:bldP spid="33" grpId="0" animBg="1"/>
      <p:bldP spid="36" grpId="0"/>
      <p:bldP spid="37" grpId="0"/>
      <p:bldP spid="37" grpId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/>
      <p:bldP spid="45" grpId="0"/>
      <p:bldP spid="45" grpId="1"/>
      <p:bldP spid="55" grpId="0" animBg="1"/>
      <p:bldP spid="56" grpId="0"/>
      <p:bldP spid="56" grpId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0000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305692"/>
            <a:ext cx="7783631" cy="5030438"/>
          </a:xfrm>
          <a:prstGeom prst="rect">
            <a:avLst/>
          </a:prstGeom>
        </p:spPr>
      </p:pic>
      <p:pic>
        <p:nvPicPr>
          <p:cNvPr id="27" name="図 26" descr="01.eps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014" y="1299958"/>
            <a:ext cx="7794000" cy="5058000"/>
          </a:xfrm>
          <a:prstGeom prst="rect">
            <a:avLst/>
          </a:prstGeom>
        </p:spPr>
      </p:pic>
      <p:pic>
        <p:nvPicPr>
          <p:cNvPr id="28" name="図 27" descr="02.eps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214" y="1310196"/>
            <a:ext cx="7866000" cy="5119200"/>
          </a:xfrm>
          <a:prstGeom prst="rect">
            <a:avLst/>
          </a:prstGeom>
        </p:spPr>
      </p:pic>
      <p:pic>
        <p:nvPicPr>
          <p:cNvPr id="29" name="図 28" descr="025.eps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614" y="1285860"/>
            <a:ext cx="7905600" cy="5176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Numerical Results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4</a:t>
            </a:fld>
            <a:endParaRPr lang="en-US" altLang="ja-JP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3929058" y="2643182"/>
          <a:ext cx="876300" cy="241300"/>
        </p:xfrm>
        <a:graphic>
          <a:graphicData uri="http://schemas.openxmlformats.org/presentationml/2006/ole">
            <p:oleObj spid="_x0000_s11266" name="Equation" r:id="rId8" imgW="876240" imgH="241200" progId="Equation.DSMT4">
              <p:embed/>
            </p:oleObj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1431908" y="1822440"/>
          <a:ext cx="711200" cy="177800"/>
        </p:xfrm>
        <a:graphic>
          <a:graphicData uri="http://schemas.openxmlformats.org/presentationml/2006/ole">
            <p:oleObj spid="_x0000_s11267" name="Equation" r:id="rId9" imgW="711000" imgH="177480" progId="Equation.DSMT4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929058" y="2928934"/>
          <a:ext cx="876300" cy="241300"/>
        </p:xfrm>
        <a:graphic>
          <a:graphicData uri="http://schemas.openxmlformats.org/presentationml/2006/ole">
            <p:oleObj spid="_x0000_s11268" name="Equation" r:id="rId10" imgW="876240" imgH="241200" progId="Equation.DSMT4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428728" y="1608126"/>
          <a:ext cx="482600" cy="177800"/>
        </p:xfrm>
        <a:graphic>
          <a:graphicData uri="http://schemas.openxmlformats.org/presentationml/2006/ole">
            <p:oleObj spid="_x0000_s11269" name="Equation" r:id="rId11" imgW="482400" imgH="177480" progId="Equation.DSMT4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3929058" y="3187700"/>
          <a:ext cx="863600" cy="241300"/>
        </p:xfrm>
        <a:graphic>
          <a:graphicData uri="http://schemas.openxmlformats.org/presentationml/2006/ole">
            <p:oleObj spid="_x0000_s11270" name="Equation" r:id="rId12" imgW="863280" imgH="241200" progId="Equation.DSMT4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428728" y="1393812"/>
          <a:ext cx="495300" cy="177800"/>
        </p:xfrm>
        <a:graphic>
          <a:graphicData uri="http://schemas.openxmlformats.org/presentationml/2006/ole">
            <p:oleObj spid="_x0000_s11271" name="Equation" r:id="rId13" imgW="495000" imgH="177480" progId="Equation.DSMT4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929058" y="3473452"/>
          <a:ext cx="876300" cy="241300"/>
        </p:xfrm>
        <a:graphic>
          <a:graphicData uri="http://schemas.openxmlformats.org/presentationml/2006/ole">
            <p:oleObj spid="_x0000_s11272" name="Equation" r:id="rId14" imgW="876240" imgH="241200" progId="Equation.DSMT4">
              <p:embed/>
            </p:oleObj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6215074" y="2143116"/>
          <a:ext cx="558800" cy="177800"/>
        </p:xfrm>
        <a:graphic>
          <a:graphicData uri="http://schemas.openxmlformats.org/presentationml/2006/ole">
            <p:oleObj spid="_x0000_s11273" name="Equation" r:id="rId15" imgW="558720" imgH="177480" progId="Equation.DSMT4">
              <p:embed/>
            </p:oleObj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93636" y="1357298"/>
          <a:ext cx="763588" cy="331788"/>
        </p:xfrm>
        <a:graphic>
          <a:graphicData uri="http://schemas.openxmlformats.org/presentationml/2006/ole">
            <p:oleObj spid="_x0000_s11274" name="Equation" r:id="rId16" imgW="583920" imgH="253800" progId="Equation.DSMT4">
              <p:embed/>
            </p:oleObj>
          </a:graphicData>
        </a:graphic>
      </p:graphicFrame>
      <p:sp>
        <p:nvSpPr>
          <p:cNvPr id="31" name="正方形/長方形 30"/>
          <p:cNvSpPr/>
          <p:nvPr/>
        </p:nvSpPr>
        <p:spPr>
          <a:xfrm>
            <a:off x="4429124" y="6000792"/>
            <a:ext cx="571504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4667250" y="5957885"/>
          <a:ext cx="230188" cy="520700"/>
        </p:xfrm>
        <a:graphic>
          <a:graphicData uri="http://schemas.openxmlformats.org/presentationml/2006/ole">
            <p:oleObj spid="_x0000_s11275" name="Equation" r:id="rId17" imgW="190440" imgH="431640" progId="Equation.DSMT4">
              <p:embed/>
            </p:oleObj>
          </a:graphicData>
        </a:graphic>
      </p:graphicFrame>
      <p:sp>
        <p:nvSpPr>
          <p:cNvPr id="33" name="正方形/長方形 32"/>
          <p:cNvSpPr/>
          <p:nvPr/>
        </p:nvSpPr>
        <p:spPr>
          <a:xfrm>
            <a:off x="-32" y="307181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2" name="オブジェクト 31"/>
          <p:cNvGraphicFramePr>
            <a:graphicFrameLocks noChangeAspect="1"/>
          </p:cNvGraphicFramePr>
          <p:nvPr/>
        </p:nvGraphicFramePr>
        <p:xfrm>
          <a:off x="192061" y="3429000"/>
          <a:ext cx="593725" cy="609600"/>
        </p:xfrm>
        <a:graphic>
          <a:graphicData uri="http://schemas.openxmlformats.org/presentationml/2006/ole">
            <p:oleObj spid="_x0000_s11276" name="Equation" r:id="rId18" imgW="495000" imgH="507960" progId="Equation.DSMT4">
              <p:embed/>
            </p:oleObj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1428728" y="2988230"/>
            <a:ext cx="224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Critical Temperature</a:t>
            </a:r>
            <a:endParaRPr kumimoji="1" lang="ja-JP" alt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左中かっこ 34"/>
          <p:cNvSpPr/>
          <p:nvPr/>
        </p:nvSpPr>
        <p:spPr>
          <a:xfrm>
            <a:off x="3643306" y="2728914"/>
            <a:ext cx="155448" cy="914400"/>
          </a:xfrm>
          <a:prstGeom prst="leftBrac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5214942" y="2714620"/>
            <a:ext cx="285752" cy="978408"/>
          </a:xfrm>
          <a:prstGeom prst="downArrow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00694" y="29289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decrease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1357290" y="4214818"/>
            <a:ext cx="6722225" cy="461665"/>
            <a:chOff x="1357290" y="4572008"/>
            <a:chExt cx="6722225" cy="461665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1357290" y="4572008"/>
              <a:ext cx="6722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The effect of    is to make condensation harder.</a:t>
              </a:r>
            </a:p>
          </p:txBody>
        </p:sp>
        <p:graphicFrame>
          <p:nvGraphicFramePr>
            <p:cNvPr id="38" name="オブジェクト 37"/>
            <p:cNvGraphicFramePr>
              <a:graphicFrameLocks noChangeAspect="1"/>
            </p:cNvGraphicFramePr>
            <p:nvPr/>
          </p:nvGraphicFramePr>
          <p:xfrm>
            <a:off x="3184525" y="4695825"/>
            <a:ext cx="331788" cy="303213"/>
          </p:xfrm>
          <a:graphic>
            <a:graphicData uri="http://schemas.openxmlformats.org/presentationml/2006/ole">
              <p:oleObj spid="_x0000_s11277" name="Equation" r:id="rId19" imgW="152280" imgH="139680" progId="Equation.DSMT4">
                <p:embed/>
              </p:oleObj>
            </a:graphicData>
          </a:graphic>
        </p:graphicFrame>
      </p:grpSp>
      <p:sp>
        <p:nvSpPr>
          <p:cNvPr id="42" name="上矢印 41"/>
          <p:cNvSpPr>
            <a:spLocks/>
          </p:cNvSpPr>
          <p:nvPr/>
        </p:nvSpPr>
        <p:spPr>
          <a:xfrm>
            <a:off x="2214546" y="1497512"/>
            <a:ext cx="284400" cy="504000"/>
          </a:xfrm>
          <a:prstGeom prst="upArrow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157978" y="192880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86446" y="2366183"/>
            <a:ext cx="1467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66FF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Chern</a:t>
            </a:r>
            <a:r>
              <a:rPr kumimoji="1" lang="en-US" altLang="ja-JP" sz="1200" dirty="0" smtClean="0">
                <a:solidFill>
                  <a:srgbClr val="66FF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-Simons limit</a:t>
            </a:r>
            <a:endParaRPr kumimoji="1" lang="ja-JP" altLang="en-US" sz="1200" dirty="0">
              <a:solidFill>
                <a:srgbClr val="66FF99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/>
        </p:nvGraphicFramePr>
        <p:xfrm>
          <a:off x="128560" y="1785926"/>
          <a:ext cx="514350" cy="247650"/>
        </p:xfrm>
        <a:graphic>
          <a:graphicData uri="http://schemas.openxmlformats.org/presentationml/2006/ole">
            <p:oleObj spid="_x0000_s11278" name="Equation" r:id="rId20" imgW="3427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24" grpId="0" animBg="1"/>
      <p:bldP spid="36" grpId="0"/>
      <p:bldP spid="42" grpId="0" animBg="1"/>
      <p:bldP spid="4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Towards analytic understanding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5</a:t>
            </a:fld>
            <a:endParaRPr lang="en-US" altLang="ja-JP"/>
          </a:p>
        </p:txBody>
      </p:sp>
      <p:grpSp>
        <p:nvGrpSpPr>
          <p:cNvPr id="6" name="グループ化 5"/>
          <p:cNvGrpSpPr/>
          <p:nvPr/>
        </p:nvGrpSpPr>
        <p:grpSpPr>
          <a:xfrm>
            <a:off x="296825" y="1000108"/>
            <a:ext cx="3560795" cy="369332"/>
            <a:chOff x="296825" y="1059404"/>
            <a:chExt cx="3560795" cy="36933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96825" y="1059404"/>
              <a:ext cx="3394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E.g.) </a:t>
              </a:r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The numerical solution for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" name="オブジェクト 4"/>
            <p:cNvGraphicFramePr>
              <a:graphicFrameLocks noChangeAspect="1"/>
            </p:cNvGraphicFramePr>
            <p:nvPr/>
          </p:nvGraphicFramePr>
          <p:xfrm>
            <a:off x="3619495" y="1143000"/>
            <a:ext cx="238125" cy="257175"/>
          </p:xfrm>
          <a:graphic>
            <a:graphicData uri="http://schemas.openxmlformats.org/presentationml/2006/ole">
              <p:oleObj spid="_x0000_s28674" name="Equation" r:id="rId4" imgW="152280" imgH="164880" progId="Equation.DSMT4">
                <p:embed/>
              </p:oleObj>
            </a:graphicData>
          </a:graphic>
        </p:graphicFrame>
      </p:grpSp>
      <p:pic>
        <p:nvPicPr>
          <p:cNvPr id="8" name="図 7" descr="numerical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403739"/>
            <a:ext cx="4893113" cy="4954219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500563" y="6429375"/>
          <a:ext cx="179387" cy="200025"/>
        </p:xfrm>
        <a:graphic>
          <a:graphicData uri="http://schemas.openxmlformats.org/presentationml/2006/ole">
            <p:oleObj spid="_x0000_s28675" name="Equation" r:id="rId6" imgW="114120" imgH="126720" progId="Equation.DSMT4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1571604" y="3786190"/>
          <a:ext cx="230188" cy="249238"/>
        </p:xfrm>
        <a:graphic>
          <a:graphicData uri="http://schemas.openxmlformats.org/presentationml/2006/ole">
            <p:oleObj spid="_x0000_s28676" name="Equation" r:id="rId7" imgW="152280" imgH="164880" progId="Equation.DSMT4">
              <p:embed/>
            </p:oleObj>
          </a:graphicData>
        </a:graphic>
      </p:graphicFrame>
      <p:pic>
        <p:nvPicPr>
          <p:cNvPr id="12" name="図 11" descr="horizon.eps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4800" y="1481644"/>
            <a:ext cx="4662000" cy="4662000"/>
          </a:xfrm>
          <a:prstGeom prst="rect">
            <a:avLst/>
          </a:prstGeom>
        </p:spPr>
      </p:pic>
      <p:pic>
        <p:nvPicPr>
          <p:cNvPr id="14" name="図 13" descr="infinity.eps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24800" y="1500174"/>
            <a:ext cx="4662000" cy="4665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357422" y="1500175"/>
            <a:ext cx="214314" cy="464347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71736" y="1500174"/>
            <a:ext cx="14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Near horizon</a:t>
            </a:r>
            <a:endParaRPr kumimoji="1" lang="ja-JP" altLang="en-US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714625" y="2470150"/>
          <a:ext cx="1420813" cy="431800"/>
        </p:xfrm>
        <a:graphic>
          <a:graphicData uri="http://schemas.openxmlformats.org/presentationml/2006/ole">
            <p:oleObj spid="_x0000_s28678" name="Equation" r:id="rId10" imgW="1295280" imgH="393480" progId="Equation.DSMT4">
              <p:embed/>
            </p:oleObj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6215074" y="1500175"/>
            <a:ext cx="648000" cy="4643470"/>
            <a:chOff x="6215074" y="1500175"/>
            <a:chExt cx="648000" cy="4643470"/>
          </a:xfrm>
        </p:grpSpPr>
        <p:sp>
          <p:nvSpPr>
            <p:cNvPr id="18" name="正方形/長方形 17"/>
            <p:cNvSpPr/>
            <p:nvPr/>
          </p:nvSpPr>
          <p:spPr>
            <a:xfrm>
              <a:off x="6215074" y="1500175"/>
              <a:ext cx="648000" cy="464347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5400000">
              <a:off x="5023266" y="3665952"/>
              <a:ext cx="301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Near asymptotic </a:t>
              </a:r>
              <a:r>
                <a:rPr kumimoji="1" lang="en-US" altLang="ja-JP" dirty="0" err="1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AdS</a:t>
              </a:r>
              <a:r>
                <a:rPr kumimoji="1" lang="en-US" altLang="ja-JP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region</a:t>
              </a:r>
              <a:endParaRPr kumimoji="1" lang="ja-JP" altLang="en-US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521325" y="4286250"/>
          <a:ext cx="576263" cy="434975"/>
        </p:xfrm>
        <a:graphic>
          <a:graphicData uri="http://schemas.openxmlformats.org/presentationml/2006/ole">
            <p:oleObj spid="_x0000_s28679" name="Equation" r:id="rId11" imgW="520560" imgH="393480" progId="Equation.DSMT4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2714612" y="1824038"/>
          <a:ext cx="3314700" cy="393700"/>
        </p:xfrm>
        <a:graphic>
          <a:graphicData uri="http://schemas.openxmlformats.org/presentationml/2006/ole">
            <p:oleObj spid="_x0000_s28680" name="Equation" r:id="rId12" imgW="3314520" imgH="393480" progId="Equation.DSMT4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2571736" y="2143116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b.c</a:t>
            </a:r>
            <a:r>
              <a:rPr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1" lang="ja-JP" altLang="en-US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43043" y="3845486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b.c</a:t>
            </a:r>
            <a:r>
              <a:rPr lang="en-US" altLang="ja-JP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1" lang="ja-JP" altLang="en-US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57488" y="335756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Matching at somewhere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2500298" y="4259398"/>
            <a:ext cx="384048" cy="384048"/>
          </a:xfrm>
          <a:prstGeom prst="ellipse">
            <a:avLst/>
          </a:pr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>
            <a:endCxn id="28" idx="7"/>
          </p:cNvCxnSpPr>
          <p:nvPr/>
        </p:nvCxnSpPr>
        <p:spPr>
          <a:xfrm rot="5400000">
            <a:off x="2613792" y="3929066"/>
            <a:ext cx="600886" cy="172263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0"/>
      <p:bldP spid="24" grpId="0"/>
      <p:bldP spid="25" grpId="0"/>
      <p:bldP spid="26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1214414" y="4051314"/>
          <a:ext cx="2290762" cy="328613"/>
        </p:xfrm>
        <a:graphic>
          <a:graphicData uri="http://schemas.openxmlformats.org/presentationml/2006/ole">
            <p:oleObj spid="_x0000_s12299" name="Equation" r:id="rId4" imgW="1765080" imgH="253800" progId="Equation.DSMT4">
              <p:embed/>
            </p:oleObj>
          </a:graphicData>
        </a:graphic>
      </p:graphicFrame>
      <p:graphicFrame>
        <p:nvGraphicFramePr>
          <p:cNvPr id="58" name="オブジェクト 57"/>
          <p:cNvGraphicFramePr>
            <a:graphicFrameLocks noChangeAspect="1"/>
          </p:cNvGraphicFramePr>
          <p:nvPr/>
        </p:nvGraphicFramePr>
        <p:xfrm>
          <a:off x="2214563" y="4076707"/>
          <a:ext cx="565150" cy="266700"/>
        </p:xfrm>
        <a:graphic>
          <a:graphicData uri="http://schemas.openxmlformats.org/presentationml/2006/ole">
            <p:oleObj spid="_x0000_s12307" name="Equation" r:id="rId5" imgW="431640" imgH="203040" progId="Equation.DSMT4">
              <p:embed/>
            </p:oleObj>
          </a:graphicData>
        </a:graphic>
      </p:graphicFrame>
      <p:graphicFrame>
        <p:nvGraphicFramePr>
          <p:cNvPr id="59" name="オブジェクト 58"/>
          <p:cNvGraphicFramePr>
            <a:graphicFrameLocks noChangeAspect="1"/>
          </p:cNvGraphicFramePr>
          <p:nvPr/>
        </p:nvGraphicFramePr>
        <p:xfrm>
          <a:off x="2166938" y="3948127"/>
          <a:ext cx="690562" cy="509587"/>
        </p:xfrm>
        <a:graphic>
          <a:graphicData uri="http://schemas.openxmlformats.org/presentationml/2006/ole">
            <p:oleObj spid="_x0000_s12308" name="Equation" r:id="rId6" imgW="533160" imgH="393480" progId="Equation.DSMT4">
              <p:embed/>
            </p:oleObj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Analytic approach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56348" y="1000108"/>
            <a:ext cx="1766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 variable :</a:t>
            </a:r>
            <a:endParaRPr lang="en-US" altLang="ja-JP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43108" y="912813"/>
          <a:ext cx="561975" cy="512762"/>
        </p:xfrm>
        <a:graphic>
          <a:graphicData uri="http://schemas.openxmlformats.org/presentationml/2006/ole">
            <p:oleObj spid="_x0000_s12290" name="Equation" r:id="rId7" imgW="431640" imgH="393480" progId="Equation.DSMT4">
              <p:embed/>
            </p:oleObj>
          </a:graphicData>
        </a:graphic>
      </p:graphicFrame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85720" y="1581127"/>
            <a:ext cx="69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EOMs</a:t>
            </a:r>
            <a:endParaRPr lang="en-US" altLang="ja-JP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1214414" y="1492240"/>
          <a:ext cx="1900237" cy="579438"/>
        </p:xfrm>
        <a:graphic>
          <a:graphicData uri="http://schemas.openxmlformats.org/presentationml/2006/ole">
            <p:oleObj spid="_x0000_s12291" name="Equation" r:id="rId8" imgW="1460160" imgH="444240" progId="Equation.DSMT4">
              <p:embed/>
            </p:oleObj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214414" y="2214554"/>
          <a:ext cx="3195637" cy="625475"/>
        </p:xfrm>
        <a:graphic>
          <a:graphicData uri="http://schemas.openxmlformats.org/presentationml/2006/ole">
            <p:oleObj spid="_x0000_s12292" name="Equation" r:id="rId9" imgW="2463480" imgH="482400" progId="Equation.DSMT4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3428992" y="3360738"/>
          <a:ext cx="2422525" cy="579437"/>
        </p:xfrm>
        <a:graphic>
          <a:graphicData uri="http://schemas.openxmlformats.org/presentationml/2006/ole">
            <p:oleObj spid="_x0000_s12293" name="Equation" r:id="rId10" imgW="2019240" imgH="482400" progId="Equation.DSMT4">
              <p:embed/>
            </p:oleObj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3360755" y="3921132"/>
          <a:ext cx="3640137" cy="579438"/>
        </p:xfrm>
        <a:graphic>
          <a:graphicData uri="http://schemas.openxmlformats.org/presentationml/2006/ole">
            <p:oleObj spid="_x0000_s12294" name="Equation" r:id="rId11" imgW="3035160" imgH="482400" progId="Equation.DSMT4">
              <p:embed/>
            </p:oleObj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4143372" y="1058848"/>
          <a:ext cx="1962150" cy="298450"/>
        </p:xfrm>
        <a:graphic>
          <a:graphicData uri="http://schemas.openxmlformats.org/presentationml/2006/ole">
            <p:oleObj spid="_x0000_s12297" name="Equation" r:id="rId12" imgW="1498320" imgH="228600" progId="Equation.DSMT4">
              <p:embed/>
            </p:oleObj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1231900" y="3451221"/>
          <a:ext cx="3411538" cy="330200"/>
        </p:xfrm>
        <a:graphic>
          <a:graphicData uri="http://schemas.openxmlformats.org/presentationml/2006/ole">
            <p:oleObj spid="_x0000_s12298" name="Equation" r:id="rId13" imgW="2628720" imgH="253800" progId="Equation.DSMT4">
              <p:embed/>
            </p:oleObj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1204913" y="5024438"/>
          <a:ext cx="2901950" cy="296862"/>
        </p:xfrm>
        <a:graphic>
          <a:graphicData uri="http://schemas.openxmlformats.org/presentationml/2006/ole">
            <p:oleObj spid="_x0000_s12300" name="Equation" r:id="rId14" imgW="2234880" imgH="228600" progId="Equation.DSMT4">
              <p:embed/>
            </p:oleObj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1214414" y="5541963"/>
          <a:ext cx="593725" cy="263525"/>
        </p:xfrm>
        <a:graphic>
          <a:graphicData uri="http://schemas.openxmlformats.org/presentationml/2006/ole">
            <p:oleObj spid="_x0000_s12301" name="Equation" r:id="rId15" imgW="457200" imgH="203040" progId="Equation.DSMT4">
              <p:embed/>
            </p:oleObj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280378" y="3063876"/>
            <a:ext cx="21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Near horizon (z=1)</a:t>
            </a:r>
            <a:endParaRPr kumimoji="1" lang="ja-JP" altLang="en-US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20" y="4558281"/>
            <a:ext cx="373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Near </a:t>
            </a:r>
            <a:r>
              <a:rPr kumimoji="1" lang="en-US" altLang="ja-JP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asymotoric</a:t>
            </a:r>
            <a:r>
              <a:rPr kumimoji="1" lang="en-US" altLang="ja-JP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ja-JP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</a:t>
            </a:r>
            <a:r>
              <a:rPr kumimoji="1" lang="en-US" altLang="ja-JP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region (z=0) </a:t>
            </a:r>
            <a:endParaRPr kumimoji="1" lang="ja-JP" altLang="en-US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/>
        </p:nvGraphicFramePr>
        <p:xfrm>
          <a:off x="1847850" y="3482971"/>
          <a:ext cx="366713" cy="266700"/>
        </p:xfrm>
        <a:graphic>
          <a:graphicData uri="http://schemas.openxmlformats.org/presentationml/2006/ole">
            <p:oleObj spid="_x0000_s12304" name="Equation" r:id="rId16" imgW="279360" imgH="203040" progId="Equation.DSMT4">
              <p:embed/>
            </p:oleObj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1214414" y="1500174"/>
          <a:ext cx="2297112" cy="628650"/>
        </p:xfrm>
        <a:graphic>
          <a:graphicData uri="http://schemas.openxmlformats.org/presentationml/2006/ole">
            <p:oleObj spid="_x0000_s12305" name="Equation" r:id="rId17" imgW="1765080" imgH="482400" progId="Equation.DSMT4">
              <p:embed/>
            </p:oleObj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3428992" y="3357562"/>
          <a:ext cx="1516063" cy="511175"/>
        </p:xfrm>
        <a:graphic>
          <a:graphicData uri="http://schemas.openxmlformats.org/presentationml/2006/ole">
            <p:oleObj spid="_x0000_s12306" name="Equation" r:id="rId18" imgW="1168200" imgH="393480" progId="Equation.DSMT4">
              <p:embed/>
            </p:oleObj>
          </a:graphicData>
        </a:graphic>
      </p:graphicFrame>
      <p:grpSp>
        <p:nvGrpSpPr>
          <p:cNvPr id="57" name="グループ化 56"/>
          <p:cNvGrpSpPr/>
          <p:nvPr/>
        </p:nvGrpSpPr>
        <p:grpSpPr>
          <a:xfrm>
            <a:off x="6033070" y="2571744"/>
            <a:ext cx="2896648" cy="965018"/>
            <a:chOff x="4854942" y="1630908"/>
            <a:chExt cx="2896648" cy="965018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5214942" y="1989697"/>
              <a:ext cx="2250896" cy="511175"/>
              <a:chOff x="5214942" y="1989697"/>
              <a:chExt cx="2250896" cy="511175"/>
            </a:xfrm>
          </p:grpSpPr>
          <p:graphicFrame>
            <p:nvGraphicFramePr>
              <p:cNvPr id="22" name="オブジェクト 21"/>
              <p:cNvGraphicFramePr>
                <a:graphicFrameLocks noChangeAspect="1"/>
              </p:cNvGraphicFramePr>
              <p:nvPr/>
            </p:nvGraphicFramePr>
            <p:xfrm>
              <a:off x="5214942" y="2143116"/>
              <a:ext cx="665162" cy="266700"/>
            </p:xfrm>
            <a:graphic>
              <a:graphicData uri="http://schemas.openxmlformats.org/presentationml/2006/ole">
                <p:oleObj spid="_x0000_s12302" name="Equation" r:id="rId19" imgW="507960" imgH="203040" progId="Equation.DSMT4">
                  <p:embed/>
                </p:oleObj>
              </a:graphicData>
            </a:graphic>
          </p:graphicFrame>
          <p:graphicFrame>
            <p:nvGraphicFramePr>
              <p:cNvPr id="23" name="オブジェクト 22"/>
              <p:cNvGraphicFramePr>
                <a:graphicFrameLocks noChangeAspect="1"/>
              </p:cNvGraphicFramePr>
              <p:nvPr/>
            </p:nvGraphicFramePr>
            <p:xfrm>
              <a:off x="6329188" y="1989697"/>
              <a:ext cx="1136650" cy="511175"/>
            </p:xfrm>
            <a:graphic>
              <a:graphicData uri="http://schemas.openxmlformats.org/presentationml/2006/ole">
                <p:oleObj spid="_x0000_s12303" name="Equation" r:id="rId20" imgW="876240" imgH="393480" progId="Equation.DSMT4">
                  <p:embed/>
                </p:oleObj>
              </a:graphicData>
            </a:graphic>
          </p:graphicFrame>
        </p:grpSp>
        <p:grpSp>
          <p:nvGrpSpPr>
            <p:cNvPr id="55" name="グループ化 54"/>
            <p:cNvGrpSpPr/>
            <p:nvPr/>
          </p:nvGrpSpPr>
          <p:grpSpPr>
            <a:xfrm>
              <a:off x="4854942" y="1630908"/>
              <a:ext cx="2896648" cy="965018"/>
              <a:chOff x="4854942" y="1630908"/>
              <a:chExt cx="2896648" cy="965018"/>
            </a:xfrm>
          </p:grpSpPr>
          <p:sp>
            <p:nvSpPr>
              <p:cNvPr id="25" name="テキスト ボックス 24"/>
              <p:cNvSpPr txBox="1"/>
              <p:nvPr/>
            </p:nvSpPr>
            <p:spPr>
              <a:xfrm>
                <a:off x="5214942" y="1630908"/>
                <a:ext cx="218040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Boundary Condition</a:t>
                </a:r>
                <a:endParaRPr kumimoji="1" lang="ja-JP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 rot="10800000">
                <a:off x="7387200" y="1785926"/>
                <a:ext cx="36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10800000">
                <a:off x="4854942" y="1785927"/>
                <a:ext cx="36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rot="10800000">
                <a:off x="4857752" y="2592000"/>
                <a:ext cx="288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rot="5400000">
                <a:off x="7346590" y="2190926"/>
                <a:ext cx="81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rot="5400000">
                <a:off x="4452752" y="2190926"/>
                <a:ext cx="81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テキスト ボックス 59"/>
          <p:cNvSpPr txBox="1"/>
          <p:nvPr/>
        </p:nvSpPr>
        <p:spPr>
          <a:xfrm>
            <a:off x="3214678" y="1018744"/>
            <a:ext cx="937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 :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1214414" y="2198683"/>
          <a:ext cx="3706813" cy="658813"/>
        </p:xfrm>
        <a:graphic>
          <a:graphicData uri="http://schemas.openxmlformats.org/presentationml/2006/ole">
            <p:oleObj spid="_x0000_s12309" name="Equation" r:id="rId21" imgW="2857320" imgH="507960" progId="Equation.DSMT4">
              <p:embed/>
            </p:oleObj>
          </a:graphicData>
        </a:graphic>
      </p:graphicFrame>
      <p:graphicFrame>
        <p:nvGraphicFramePr>
          <p:cNvPr id="62" name="オブジェクト 61"/>
          <p:cNvGraphicFramePr>
            <a:graphicFrameLocks noChangeAspect="1"/>
          </p:cNvGraphicFramePr>
          <p:nvPr/>
        </p:nvGraphicFramePr>
        <p:xfrm>
          <a:off x="3500430" y="3933842"/>
          <a:ext cx="1565275" cy="511175"/>
        </p:xfrm>
        <a:graphic>
          <a:graphicData uri="http://schemas.openxmlformats.org/presentationml/2006/ole">
            <p:oleObj spid="_x0000_s12310" name="Equation" r:id="rId22" imgW="1206360" imgH="393480" progId="Equation.DSMT4">
              <p:embed/>
            </p:oleObj>
          </a:graphicData>
        </a:graphic>
      </p:graphicFrame>
      <p:grpSp>
        <p:nvGrpSpPr>
          <p:cNvPr id="77" name="グループ化 76"/>
          <p:cNvGrpSpPr/>
          <p:nvPr/>
        </p:nvGrpSpPr>
        <p:grpSpPr>
          <a:xfrm>
            <a:off x="4820066" y="4553684"/>
            <a:ext cx="4129534" cy="947018"/>
            <a:chOff x="4820066" y="4988494"/>
            <a:chExt cx="4129534" cy="947018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5286375" y="5462588"/>
              <a:ext cx="3297236" cy="323866"/>
              <a:chOff x="5286375" y="5462588"/>
              <a:chExt cx="3297236" cy="323866"/>
            </a:xfrm>
          </p:grpSpPr>
          <p:graphicFrame>
            <p:nvGraphicFramePr>
              <p:cNvPr id="13" name="オブジェクト 12"/>
              <p:cNvGraphicFramePr>
                <a:graphicFrameLocks noChangeAspect="1"/>
              </p:cNvGraphicFramePr>
              <p:nvPr/>
            </p:nvGraphicFramePr>
            <p:xfrm>
              <a:off x="5286375" y="5462588"/>
              <a:ext cx="1162050" cy="298450"/>
            </p:xfrm>
            <a:graphic>
              <a:graphicData uri="http://schemas.openxmlformats.org/presentationml/2006/ole">
                <p:oleObj spid="_x0000_s12295" name="Equation" r:id="rId23" imgW="888840" imgH="228600" progId="Equation.DSMT4">
                  <p:embed/>
                </p:oleObj>
              </a:graphicData>
            </a:graphic>
          </p:graphicFrame>
          <p:graphicFrame>
            <p:nvGraphicFramePr>
              <p:cNvPr id="14" name="オブジェクト 13"/>
              <p:cNvGraphicFramePr>
                <a:graphicFrameLocks noChangeAspect="1"/>
              </p:cNvGraphicFramePr>
              <p:nvPr/>
            </p:nvGraphicFramePr>
            <p:xfrm>
              <a:off x="6862761" y="5473716"/>
              <a:ext cx="1720850" cy="312738"/>
            </p:xfrm>
            <a:graphic>
              <a:graphicData uri="http://schemas.openxmlformats.org/presentationml/2006/ole">
                <p:oleObj spid="_x0000_s12296" name="Equation" r:id="rId24" imgW="1320480" imgH="241200" progId="Equation.DSMT4">
                  <p:embed/>
                </p:oleObj>
              </a:graphicData>
            </a:graphic>
          </p:graphicFrame>
        </p:grpSp>
        <p:grpSp>
          <p:nvGrpSpPr>
            <p:cNvPr id="75" name="グループ化 74"/>
            <p:cNvGrpSpPr/>
            <p:nvPr/>
          </p:nvGrpSpPr>
          <p:grpSpPr>
            <a:xfrm>
              <a:off x="4820066" y="4988494"/>
              <a:ext cx="4129534" cy="947018"/>
              <a:chOff x="4820066" y="4988494"/>
              <a:chExt cx="4129534" cy="947018"/>
            </a:xfrm>
          </p:grpSpPr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072066" y="4988494"/>
                <a:ext cx="364003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Solutions </a:t>
                </a:r>
                <a:r>
                  <a:rPr lang="en-US" altLang="ja-JP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 the asymptotic region</a:t>
                </a:r>
                <a:endParaRPr lang="en-US" altLang="ja-JP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64" name="直線コネクタ 63"/>
              <p:cNvCxnSpPr/>
              <p:nvPr/>
            </p:nvCxnSpPr>
            <p:spPr>
              <a:xfrm>
                <a:off x="4820066" y="5143512"/>
                <a:ext cx="252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8697600" y="5143512"/>
                <a:ext cx="252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4825718" y="5929330"/>
                <a:ext cx="4104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rot="5400000">
                <a:off x="4446000" y="5536421"/>
                <a:ext cx="785818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rot="5400000">
                <a:off x="8536109" y="5539512"/>
                <a:ext cx="792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8" name="オブジェクト 77"/>
          <p:cNvGraphicFramePr>
            <a:graphicFrameLocks noChangeAspect="1"/>
          </p:cNvGraphicFramePr>
          <p:nvPr/>
        </p:nvGraphicFramePr>
        <p:xfrm>
          <a:off x="1785938" y="5056188"/>
          <a:ext cx="395287" cy="263525"/>
        </p:xfrm>
        <a:graphic>
          <a:graphicData uri="http://schemas.openxmlformats.org/presentationml/2006/ole">
            <p:oleObj spid="_x0000_s12311" name="Equation" r:id="rId25" imgW="304560" imgH="203040" progId="Equation.DSMT4">
              <p:embed/>
            </p:oleObj>
          </a:graphicData>
        </a:graphic>
      </p:graphicFrame>
      <p:graphicFrame>
        <p:nvGraphicFramePr>
          <p:cNvPr id="79" name="オブジェクト 78"/>
          <p:cNvGraphicFramePr>
            <a:graphicFrameLocks noChangeAspect="1"/>
          </p:cNvGraphicFramePr>
          <p:nvPr/>
        </p:nvGraphicFramePr>
        <p:xfrm>
          <a:off x="2216150" y="5056188"/>
          <a:ext cx="622300" cy="261937"/>
        </p:xfrm>
        <a:graphic>
          <a:graphicData uri="http://schemas.openxmlformats.org/presentationml/2006/ole">
            <p:oleObj spid="_x0000_s12312" name="Equation" r:id="rId26" imgW="482400" imgH="203040" progId="Equation.DSMT4">
              <p:embed/>
            </p:oleObj>
          </a:graphicData>
        </a:graphic>
      </p:graphicFrame>
      <p:graphicFrame>
        <p:nvGraphicFramePr>
          <p:cNvPr id="80" name="オブジェクト 79"/>
          <p:cNvGraphicFramePr>
            <a:graphicFrameLocks noChangeAspect="1"/>
          </p:cNvGraphicFramePr>
          <p:nvPr/>
        </p:nvGraphicFramePr>
        <p:xfrm>
          <a:off x="2786050" y="4918089"/>
          <a:ext cx="758825" cy="511175"/>
        </p:xfrm>
        <a:graphic>
          <a:graphicData uri="http://schemas.openxmlformats.org/presentationml/2006/ole">
            <p:oleObj spid="_x0000_s12313" name="Equation" r:id="rId27" imgW="583920" imgH="393480" progId="Equation.DSMT4">
              <p:embed/>
            </p:oleObj>
          </a:graphicData>
        </a:graphic>
      </p:graphicFrame>
      <p:graphicFrame>
        <p:nvGraphicFramePr>
          <p:cNvPr id="81" name="オブジェクト 80"/>
          <p:cNvGraphicFramePr>
            <a:graphicFrameLocks noChangeAspect="1"/>
          </p:cNvGraphicFramePr>
          <p:nvPr/>
        </p:nvGraphicFramePr>
        <p:xfrm>
          <a:off x="1928813" y="5091113"/>
          <a:ext cx="212725" cy="230187"/>
        </p:xfrm>
        <a:graphic>
          <a:graphicData uri="http://schemas.openxmlformats.org/presentationml/2006/ole">
            <p:oleObj spid="_x0000_s12314" name="Equation" r:id="rId28" imgW="152280" imgH="164880" progId="Equation.DSMT4">
              <p:embed/>
            </p:oleObj>
          </a:graphicData>
        </a:graphic>
      </p:graphicFrame>
      <p:graphicFrame>
        <p:nvGraphicFramePr>
          <p:cNvPr id="82" name="オブジェクト 81"/>
          <p:cNvGraphicFramePr>
            <a:graphicFrameLocks noChangeAspect="1"/>
          </p:cNvGraphicFramePr>
          <p:nvPr/>
        </p:nvGraphicFramePr>
        <p:xfrm>
          <a:off x="3055929" y="5072074"/>
          <a:ext cx="301625" cy="230188"/>
        </p:xfrm>
        <a:graphic>
          <a:graphicData uri="http://schemas.openxmlformats.org/presentationml/2006/ole">
            <p:oleObj spid="_x0000_s12315" name="Equation" r:id="rId29" imgW="215640" imgH="164880" progId="Equation.DSMT4">
              <p:embed/>
            </p:oleObj>
          </a:graphicData>
        </a:graphic>
      </p:graphicFrame>
      <p:graphicFrame>
        <p:nvGraphicFramePr>
          <p:cNvPr id="83" name="オブジェクト 82"/>
          <p:cNvGraphicFramePr>
            <a:graphicFrameLocks noChangeAspect="1"/>
          </p:cNvGraphicFramePr>
          <p:nvPr/>
        </p:nvGraphicFramePr>
        <p:xfrm>
          <a:off x="1857375" y="5397500"/>
          <a:ext cx="2439988" cy="511175"/>
        </p:xfrm>
        <a:graphic>
          <a:graphicData uri="http://schemas.openxmlformats.org/presentationml/2006/ole">
            <p:oleObj spid="_x0000_s12316" name="Equation" r:id="rId30" imgW="1879560" imgH="393480" progId="Equation.DSMT4">
              <p:embed/>
            </p:oleObj>
          </a:graphicData>
        </a:graphic>
      </p:graphicFrame>
      <p:graphicFrame>
        <p:nvGraphicFramePr>
          <p:cNvPr id="84" name="オブジェクト 83"/>
          <p:cNvGraphicFramePr>
            <a:graphicFrameLocks noChangeAspect="1"/>
          </p:cNvGraphicFramePr>
          <p:nvPr/>
        </p:nvGraphicFramePr>
        <p:xfrm>
          <a:off x="1863725" y="5505450"/>
          <a:ext cx="1136650" cy="312738"/>
        </p:xfrm>
        <a:graphic>
          <a:graphicData uri="http://schemas.openxmlformats.org/presentationml/2006/ole">
            <p:oleObj spid="_x0000_s12317" name="Equation" r:id="rId31" imgW="876240" imgH="241200" progId="Equation.DSMT4">
              <p:embed/>
            </p:oleObj>
          </a:graphicData>
        </a:graphic>
      </p:graphicFrame>
      <p:grpSp>
        <p:nvGrpSpPr>
          <p:cNvPr id="85" name="グループ化 84"/>
          <p:cNvGrpSpPr/>
          <p:nvPr/>
        </p:nvGrpSpPr>
        <p:grpSpPr>
          <a:xfrm>
            <a:off x="6072198" y="4554000"/>
            <a:ext cx="2896648" cy="965018"/>
            <a:chOff x="4854942" y="1630908"/>
            <a:chExt cx="2896648" cy="965018"/>
          </a:xfrm>
        </p:grpSpPr>
        <p:grpSp>
          <p:nvGrpSpPr>
            <p:cNvPr id="86" name="グループ化 55"/>
            <p:cNvGrpSpPr/>
            <p:nvPr/>
          </p:nvGrpSpPr>
          <p:grpSpPr>
            <a:xfrm>
              <a:off x="5276668" y="2127810"/>
              <a:ext cx="2036770" cy="300037"/>
              <a:chOff x="5276668" y="2127810"/>
              <a:chExt cx="2036770" cy="300037"/>
            </a:xfrm>
          </p:grpSpPr>
          <p:graphicFrame>
            <p:nvGraphicFramePr>
              <p:cNvPr id="94" name="オブジェクト 93"/>
              <p:cNvGraphicFramePr>
                <a:graphicFrameLocks noChangeAspect="1"/>
              </p:cNvGraphicFramePr>
              <p:nvPr/>
            </p:nvGraphicFramePr>
            <p:xfrm>
              <a:off x="5276668" y="2127810"/>
              <a:ext cx="965200" cy="300037"/>
            </p:xfrm>
            <a:graphic>
              <a:graphicData uri="http://schemas.openxmlformats.org/presentationml/2006/ole">
                <p:oleObj spid="_x0000_s12318" name="Equation" r:id="rId32" imgW="736560" imgH="228600" progId="Equation.DSMT4">
                  <p:embed/>
                </p:oleObj>
              </a:graphicData>
            </a:graphic>
          </p:graphicFrame>
          <p:graphicFrame>
            <p:nvGraphicFramePr>
              <p:cNvPr id="95" name="オブジェクト 94"/>
              <p:cNvGraphicFramePr>
                <a:graphicFrameLocks noChangeAspect="1"/>
              </p:cNvGraphicFramePr>
              <p:nvPr/>
            </p:nvGraphicFramePr>
            <p:xfrm>
              <a:off x="6735588" y="2130974"/>
              <a:ext cx="577850" cy="296862"/>
            </p:xfrm>
            <a:graphic>
              <a:graphicData uri="http://schemas.openxmlformats.org/presentationml/2006/ole">
                <p:oleObj spid="_x0000_s12319" name="Equation" r:id="rId33" imgW="444240" imgH="228600" progId="Equation.DSMT4">
                  <p:embed/>
                </p:oleObj>
              </a:graphicData>
            </a:graphic>
          </p:graphicFrame>
        </p:grpSp>
        <p:grpSp>
          <p:nvGrpSpPr>
            <p:cNvPr id="87" name="グループ化 54"/>
            <p:cNvGrpSpPr/>
            <p:nvPr/>
          </p:nvGrpSpPr>
          <p:grpSpPr>
            <a:xfrm>
              <a:off x="4854942" y="1630908"/>
              <a:ext cx="2896648" cy="965018"/>
              <a:chOff x="4854942" y="1630908"/>
              <a:chExt cx="2896648" cy="965018"/>
            </a:xfrm>
          </p:grpSpPr>
          <p:sp>
            <p:nvSpPr>
              <p:cNvPr id="88" name="テキスト ボックス 87"/>
              <p:cNvSpPr txBox="1"/>
              <p:nvPr/>
            </p:nvSpPr>
            <p:spPr>
              <a:xfrm>
                <a:off x="5214942" y="1630908"/>
                <a:ext cx="218040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Boundary Condition</a:t>
                </a:r>
                <a:endParaRPr kumimoji="1" lang="ja-JP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9" name="直線コネクタ 88"/>
              <p:cNvCxnSpPr/>
              <p:nvPr/>
            </p:nvCxnSpPr>
            <p:spPr>
              <a:xfrm rot="10800000">
                <a:off x="7387200" y="1785926"/>
                <a:ext cx="36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/>
              <p:nvPr/>
            </p:nvCxnSpPr>
            <p:spPr>
              <a:xfrm rot="10800000">
                <a:off x="4854942" y="1785927"/>
                <a:ext cx="36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rot="10800000">
                <a:off x="4857752" y="2592000"/>
                <a:ext cx="288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 rot="5400000">
                <a:off x="7346590" y="2190926"/>
                <a:ext cx="81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rot="5400000">
                <a:off x="4452752" y="2190926"/>
                <a:ext cx="810000" cy="0"/>
              </a:xfrm>
              <a:prstGeom prst="line">
                <a:avLst/>
              </a:prstGeom>
              <a:ln w="3810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6" name="オブジェクト 95"/>
          <p:cNvGraphicFramePr>
            <a:graphicFrameLocks noChangeAspect="1"/>
          </p:cNvGraphicFramePr>
          <p:nvPr/>
        </p:nvGraphicFramePr>
        <p:xfrm>
          <a:off x="1785938" y="5513388"/>
          <a:ext cx="658812" cy="312737"/>
        </p:xfrm>
        <a:graphic>
          <a:graphicData uri="http://schemas.openxmlformats.org/presentationml/2006/ole">
            <p:oleObj spid="_x0000_s12320" name="Equation" r:id="rId34" imgW="507960" imgH="241200" progId="Equation.DSMT4">
              <p:embed/>
            </p:oleObj>
          </a:graphicData>
        </a:graphic>
      </p:graphicFrame>
      <p:sp>
        <p:nvSpPr>
          <p:cNvPr id="97" name="円/楕円 96"/>
          <p:cNvSpPr/>
          <p:nvPr/>
        </p:nvSpPr>
        <p:spPr>
          <a:xfrm>
            <a:off x="2357425" y="3440109"/>
            <a:ext cx="357187" cy="357190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4626000" y="3485671"/>
            <a:ext cx="357187" cy="357190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929190" y="4029086"/>
            <a:ext cx="357187" cy="357190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1785918" y="4029086"/>
            <a:ext cx="357187" cy="35719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2500298" y="4029086"/>
            <a:ext cx="357187" cy="35719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4143375" y="3440109"/>
            <a:ext cx="357187" cy="35719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5357821" y="4029086"/>
            <a:ext cx="357187" cy="35719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5786449" y="4029086"/>
            <a:ext cx="357187" cy="35719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1857356" y="5000636"/>
            <a:ext cx="357187" cy="357190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2428860" y="5500702"/>
            <a:ext cx="357187" cy="357190"/>
          </a:xfrm>
          <a:prstGeom prst="ellips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357158" y="6143644"/>
            <a:ext cx="4694267" cy="512762"/>
            <a:chOff x="428596" y="6143644"/>
            <a:chExt cx="4694267" cy="512762"/>
          </a:xfrm>
        </p:grpSpPr>
        <p:sp>
          <p:nvSpPr>
            <p:cNvPr id="107" name="テキスト ボックス 106"/>
            <p:cNvSpPr txBox="1"/>
            <p:nvPr/>
          </p:nvSpPr>
          <p:spPr>
            <a:xfrm>
              <a:off x="428596" y="6215082"/>
              <a:ext cx="4250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Now, match these solutions smoothly at</a:t>
              </a:r>
              <a:endParaRPr kumimoji="1" lang="ja-JP" altLang="en-US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109" name="オブジェクト 108"/>
            <p:cNvGraphicFramePr>
              <a:graphicFrameLocks noChangeAspect="1"/>
            </p:cNvGraphicFramePr>
            <p:nvPr/>
          </p:nvGraphicFramePr>
          <p:xfrm>
            <a:off x="4643438" y="6143644"/>
            <a:ext cx="479425" cy="512762"/>
          </p:xfrm>
          <a:graphic>
            <a:graphicData uri="http://schemas.openxmlformats.org/presentationml/2006/ole">
              <p:oleObj spid="_x0000_s12321" name="Equation" r:id="rId35" imgW="368280" imgH="393480" progId="Equation.DSMT4">
                <p:embed/>
              </p:oleObj>
            </a:graphicData>
          </a:graphic>
        </p:graphicFrame>
      </p:grpSp>
      <p:grpSp>
        <p:nvGrpSpPr>
          <p:cNvPr id="121" name="グループ化 120"/>
          <p:cNvGrpSpPr/>
          <p:nvPr/>
        </p:nvGrpSpPr>
        <p:grpSpPr>
          <a:xfrm>
            <a:off x="5214942" y="6211888"/>
            <a:ext cx="1785950" cy="431800"/>
            <a:chOff x="5214942" y="6211888"/>
            <a:chExt cx="1785950" cy="431800"/>
          </a:xfrm>
        </p:grpSpPr>
        <p:sp>
          <p:nvSpPr>
            <p:cNvPr id="108" name="右矢印 107"/>
            <p:cNvSpPr/>
            <p:nvPr/>
          </p:nvSpPr>
          <p:spPr>
            <a:xfrm>
              <a:off x="5214942" y="6318000"/>
              <a:ext cx="642942" cy="214314"/>
            </a:xfrm>
            <a:prstGeom prst="right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10" name="オブジェクト 109"/>
            <p:cNvGraphicFramePr>
              <a:graphicFrameLocks noChangeAspect="1"/>
            </p:cNvGraphicFramePr>
            <p:nvPr/>
          </p:nvGraphicFramePr>
          <p:xfrm>
            <a:off x="6048392" y="6211888"/>
            <a:ext cx="952500" cy="431800"/>
          </p:xfrm>
          <a:graphic>
            <a:graphicData uri="http://schemas.openxmlformats.org/presentationml/2006/ole">
              <p:oleObj spid="_x0000_s12322" name="Equation" r:id="rId36" imgW="952200" imgH="431640" progId="Equation.DSMT4">
                <p:embed/>
              </p:oleObj>
            </a:graphicData>
          </a:graphic>
        </p:graphicFrame>
      </p:grpSp>
      <p:sp>
        <p:nvSpPr>
          <p:cNvPr id="112" name="円弧 111"/>
          <p:cNvSpPr/>
          <p:nvPr/>
        </p:nvSpPr>
        <p:spPr>
          <a:xfrm rot="16200000">
            <a:off x="285723" y="4071942"/>
            <a:ext cx="1571636" cy="714380"/>
          </a:xfrm>
          <a:prstGeom prst="arc">
            <a:avLst>
              <a:gd name="adj1" fmla="val 10838821"/>
              <a:gd name="adj2" fmla="val 0"/>
            </a:avLst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324" name="Object 36"/>
          <p:cNvGraphicFramePr>
            <a:graphicFrameLocks noChangeAspect="1"/>
          </p:cNvGraphicFramePr>
          <p:nvPr/>
        </p:nvGraphicFramePr>
        <p:xfrm>
          <a:off x="163485" y="4059245"/>
          <a:ext cx="479425" cy="512763"/>
        </p:xfrm>
        <a:graphic>
          <a:graphicData uri="http://schemas.openxmlformats.org/presentationml/2006/ole">
            <p:oleObj spid="_x0000_s12324" name="Equation" r:id="rId37" imgW="368280" imgH="393480" progId="Equation.DSMT4">
              <p:embed/>
            </p:oleObj>
          </a:graphicData>
        </a:graphic>
      </p:graphicFrame>
      <p:sp>
        <p:nvSpPr>
          <p:cNvPr id="115" name="円弧 114"/>
          <p:cNvSpPr/>
          <p:nvPr/>
        </p:nvSpPr>
        <p:spPr>
          <a:xfrm rot="16200000">
            <a:off x="357159" y="4071942"/>
            <a:ext cx="1571636" cy="714380"/>
          </a:xfrm>
          <a:prstGeom prst="arc">
            <a:avLst>
              <a:gd name="adj1" fmla="val 10838821"/>
              <a:gd name="adj2" fmla="val 0"/>
            </a:avLst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弧 115"/>
          <p:cNvSpPr/>
          <p:nvPr/>
        </p:nvSpPr>
        <p:spPr>
          <a:xfrm rot="16200000">
            <a:off x="321439" y="4536289"/>
            <a:ext cx="1500198" cy="714380"/>
          </a:xfrm>
          <a:prstGeom prst="arc">
            <a:avLst>
              <a:gd name="adj1" fmla="val 10838821"/>
              <a:gd name="adj2" fmla="val 0"/>
            </a:avLst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弧 116"/>
          <p:cNvSpPr/>
          <p:nvPr/>
        </p:nvSpPr>
        <p:spPr>
          <a:xfrm rot="16200000">
            <a:off x="392877" y="4536289"/>
            <a:ext cx="1500198" cy="714380"/>
          </a:xfrm>
          <a:prstGeom prst="arc">
            <a:avLst>
              <a:gd name="adj1" fmla="val 10838821"/>
              <a:gd name="adj2" fmla="val 0"/>
            </a:avLst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8" name="オブジェクト 117"/>
          <p:cNvGraphicFramePr>
            <a:graphicFrameLocks noChangeAspect="1"/>
          </p:cNvGraphicFramePr>
          <p:nvPr/>
        </p:nvGraphicFramePr>
        <p:xfrm>
          <a:off x="7143768" y="6215082"/>
          <a:ext cx="977900" cy="431800"/>
        </p:xfrm>
        <a:graphic>
          <a:graphicData uri="http://schemas.openxmlformats.org/presentationml/2006/ole">
            <p:oleObj spid="_x0000_s12325" name="Equation" r:id="rId38" imgW="977760" imgH="431640" progId="Equation.DSMT4">
              <p:embed/>
            </p:oleObj>
          </a:graphicData>
        </a:graphic>
      </p:graphicFrame>
      <p:graphicFrame>
        <p:nvGraphicFramePr>
          <p:cNvPr id="12326" name="Object 38"/>
          <p:cNvGraphicFramePr>
            <a:graphicFrameLocks noChangeAspect="1"/>
          </p:cNvGraphicFramePr>
          <p:nvPr/>
        </p:nvGraphicFramePr>
        <p:xfrm>
          <a:off x="142844" y="4773626"/>
          <a:ext cx="479425" cy="512762"/>
        </p:xfrm>
        <a:graphic>
          <a:graphicData uri="http://schemas.openxmlformats.org/presentationml/2006/ole">
            <p:oleObj spid="_x0000_s12326" name="Equation" r:id="rId39" imgW="368280" imgH="393480" progId="Equation.DSMT4">
              <p:embed/>
            </p:oleObj>
          </a:graphicData>
        </a:graphic>
      </p:graphicFrame>
      <p:graphicFrame>
        <p:nvGraphicFramePr>
          <p:cNvPr id="111" name="オブジェクト 110"/>
          <p:cNvGraphicFramePr>
            <a:graphicFrameLocks noChangeAspect="1"/>
          </p:cNvGraphicFramePr>
          <p:nvPr/>
        </p:nvGraphicFramePr>
        <p:xfrm>
          <a:off x="357158" y="1909763"/>
          <a:ext cx="533400" cy="431800"/>
        </p:xfrm>
        <a:graphic>
          <a:graphicData uri="http://schemas.openxmlformats.org/presentationml/2006/ole">
            <p:oleObj spid="_x0000_s12327" name="Equation" r:id="rId40" imgW="5331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8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2" grpId="0" animBg="1"/>
      <p:bldP spid="115" grpId="0" animBg="1"/>
      <p:bldP spid="11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1285852" y="2571744"/>
          <a:ext cx="1417638" cy="625475"/>
        </p:xfrm>
        <a:graphic>
          <a:graphicData uri="http://schemas.openxmlformats.org/presentationml/2006/ole">
            <p:oleObj spid="_x0000_s13334" name="Equation" r:id="rId4" imgW="1091880" imgH="482400" progId="Equation.DSMT4">
              <p:embed/>
            </p:oleObj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Results of analytic calculation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20" y="1345156"/>
            <a:ext cx="1105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Solutions</a:t>
            </a:r>
            <a:endParaRPr lang="en-US" altLang="ja-JP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846123" y="3286124"/>
          <a:ext cx="1582737" cy="593725"/>
        </p:xfrm>
        <a:graphic>
          <a:graphicData uri="http://schemas.openxmlformats.org/presentationml/2006/ole">
            <p:oleObj spid="_x0000_s13318" name="Equation" r:id="rId5" imgW="1218960" imgH="457200" progId="Equation.DSMT4">
              <p:embed/>
            </p:oleObj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641342" y="1857375"/>
          <a:ext cx="2859088" cy="644525"/>
        </p:xfrm>
        <a:graphic>
          <a:graphicData uri="http://schemas.openxmlformats.org/presentationml/2006/ole">
            <p:oleObj spid="_x0000_s13320" name="Equation" r:id="rId6" imgW="2197080" imgH="495000" progId="Equation.DSMT4">
              <p:embed/>
            </p:oleObj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720" y="4857760"/>
            <a:ext cx="3199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ahoma" pitchFamily="34" charset="0"/>
                <a:ea typeface="Tahoma" pitchFamily="34" charset="0"/>
                <a:cs typeface="Tahoma" pitchFamily="34" charset="0"/>
              </a:rPr>
              <a:t>Condensation 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expressed by</a:t>
            </a:r>
            <a:endParaRPr lang="en-US" altLang="ja-JP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286116" y="2603500"/>
            <a:ext cx="3540793" cy="611188"/>
            <a:chOff x="3706813" y="2603500"/>
            <a:chExt cx="3540793" cy="611188"/>
          </a:xfrm>
        </p:grpSpPr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5143504" y="2773916"/>
              <a:ext cx="21041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Critical </a:t>
              </a:r>
              <a:r>
                <a:rPr lang="en-US" altLang="ja-JP" sz="1600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temperature</a:t>
              </a:r>
            </a:p>
          </p:txBody>
        </p:sp>
        <p:graphicFrame>
          <p:nvGraphicFramePr>
            <p:cNvPr id="18" name="オブジェクト 17"/>
            <p:cNvGraphicFramePr>
              <a:graphicFrameLocks noChangeAspect="1"/>
            </p:cNvGraphicFramePr>
            <p:nvPr/>
          </p:nvGraphicFramePr>
          <p:xfrm>
            <a:off x="3706813" y="2603500"/>
            <a:ext cx="1354137" cy="611188"/>
          </p:xfrm>
          <a:graphic>
            <a:graphicData uri="http://schemas.openxmlformats.org/presentationml/2006/ole">
              <p:oleObj spid="_x0000_s13325" name="Equation" r:id="rId7" imgW="1041120" imgH="469800" progId="Equation.DSMT4">
                <p:embed/>
              </p:oleObj>
            </a:graphicData>
          </a:graphic>
        </p:graphicFrame>
      </p:grp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785786" y="5214950"/>
          <a:ext cx="3616325" cy="841375"/>
        </p:xfrm>
        <a:graphic>
          <a:graphicData uri="http://schemas.openxmlformats.org/presentationml/2006/ole">
            <p:oleObj spid="_x0000_s13326" name="Equation" r:id="rId8" imgW="2781000" imgH="647640" progId="Equation.DSMT4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642910" y="2752725"/>
          <a:ext cx="642938" cy="296863"/>
        </p:xfrm>
        <a:graphic>
          <a:graphicData uri="http://schemas.openxmlformats.org/presentationml/2006/ole">
            <p:oleObj spid="_x0000_s13328" name="Equation" r:id="rId9" imgW="495000" imgH="228600" progId="Equation.DSMT4">
              <p:embed/>
            </p:oleObj>
          </a:graphicData>
        </a:graphic>
      </p:graphicFrame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56348" y="947306"/>
            <a:ext cx="3141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 back to the original variable :</a:t>
            </a:r>
            <a:endParaRPr lang="en-US" altLang="ja-JP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509959" y="844536"/>
          <a:ext cx="561975" cy="512762"/>
        </p:xfrm>
        <a:graphic>
          <a:graphicData uri="http://schemas.openxmlformats.org/presentationml/2006/ole">
            <p:oleObj spid="_x0000_s13329" name="Equation" r:id="rId10" imgW="431640" imgH="393480" progId="Equation.DSMT4">
              <p:embed/>
            </p:oleObj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/>
        </p:nvGraphicFramePr>
        <p:xfrm>
          <a:off x="4429125" y="973122"/>
          <a:ext cx="906463" cy="312738"/>
        </p:xfrm>
        <a:graphic>
          <a:graphicData uri="http://schemas.openxmlformats.org/presentationml/2006/ole">
            <p:oleObj spid="_x0000_s13330" name="Equation" r:id="rId11" imgW="698400" imgH="241200" progId="Equation.DSMT4">
              <p:embed/>
            </p:oleObj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5643570" y="857232"/>
          <a:ext cx="579438" cy="563563"/>
        </p:xfrm>
        <a:graphic>
          <a:graphicData uri="http://schemas.openxmlformats.org/presentationml/2006/ole">
            <p:oleObj spid="_x0000_s13331" name="Equation" r:id="rId12" imgW="444240" imgH="431640" progId="Equation.DSMT4">
              <p:embed/>
            </p:oleObj>
          </a:graphicData>
        </a:graphic>
      </p:graphicFrame>
      <p:sp>
        <p:nvSpPr>
          <p:cNvPr id="26" name="角丸四角形 25"/>
          <p:cNvSpPr/>
          <p:nvPr/>
        </p:nvSpPr>
        <p:spPr>
          <a:xfrm>
            <a:off x="1285852" y="1800220"/>
            <a:ext cx="1926000" cy="756000"/>
          </a:xfrm>
          <a:prstGeom prst="round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3478209" y="1917693"/>
          <a:ext cx="593725" cy="511175"/>
        </p:xfrm>
        <a:graphic>
          <a:graphicData uri="http://schemas.openxmlformats.org/presentationml/2006/ole">
            <p:oleObj spid="_x0000_s13332" name="Equation" r:id="rId13" imgW="457200" imgH="393480" progId="Equation.DSMT4">
              <p:embed/>
            </p:oleObj>
          </a:graphicData>
        </a:graphic>
      </p:graphicFrame>
      <p:grpSp>
        <p:nvGrpSpPr>
          <p:cNvPr id="39" name="グループ化 38"/>
          <p:cNvGrpSpPr/>
          <p:nvPr/>
        </p:nvGrpSpPr>
        <p:grpSpPr>
          <a:xfrm>
            <a:off x="6463140" y="1571612"/>
            <a:ext cx="2395140" cy="910058"/>
            <a:chOff x="6034512" y="1518810"/>
            <a:chExt cx="2395140" cy="910058"/>
          </a:xfrm>
        </p:grpSpPr>
        <p:graphicFrame>
          <p:nvGraphicFramePr>
            <p:cNvPr id="29" name="オブジェクト 28"/>
            <p:cNvGraphicFramePr>
              <a:graphicFrameLocks noChangeAspect="1"/>
            </p:cNvGraphicFramePr>
            <p:nvPr/>
          </p:nvGraphicFramePr>
          <p:xfrm>
            <a:off x="6735784" y="1785926"/>
            <a:ext cx="836612" cy="590550"/>
          </p:xfrm>
          <a:graphic>
            <a:graphicData uri="http://schemas.openxmlformats.org/presentationml/2006/ole">
              <p:oleObj spid="_x0000_s13333" name="Equation" r:id="rId14" imgW="558720" imgH="393480" progId="Equation.DSMT4">
                <p:embed/>
              </p:oleObj>
            </a:graphicData>
          </a:graphic>
        </p:graphicFrame>
        <p:grpSp>
          <p:nvGrpSpPr>
            <p:cNvPr id="38" name="グループ化 37"/>
            <p:cNvGrpSpPr/>
            <p:nvPr/>
          </p:nvGrpSpPr>
          <p:grpSpPr>
            <a:xfrm>
              <a:off x="6034512" y="1518810"/>
              <a:ext cx="2395140" cy="910058"/>
              <a:chOff x="6034512" y="1518810"/>
              <a:chExt cx="2395140" cy="910058"/>
            </a:xfrm>
          </p:grpSpPr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6296504" y="1518810"/>
                <a:ext cx="1890197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Hawking temperature</a:t>
                </a:r>
              </a:p>
            </p:txBody>
          </p:sp>
          <p:cxnSp>
            <p:nvCxnSpPr>
              <p:cNvPr id="31" name="直線コネクタ 30"/>
              <p:cNvCxnSpPr/>
              <p:nvPr/>
            </p:nvCxnSpPr>
            <p:spPr>
              <a:xfrm>
                <a:off x="6034512" y="1714488"/>
                <a:ext cx="252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8177652" y="1714488"/>
                <a:ext cx="252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rot="5400000">
                <a:off x="5688000" y="2071678"/>
                <a:ext cx="71438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5400000">
                <a:off x="8072462" y="2071678"/>
                <a:ext cx="71438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6035652" y="2428868"/>
                <a:ext cx="2394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円/楕円 39"/>
          <p:cNvSpPr>
            <a:spLocks noChangeAspect="1"/>
          </p:cNvSpPr>
          <p:nvPr/>
        </p:nvSpPr>
        <p:spPr>
          <a:xfrm>
            <a:off x="2285984" y="2607463"/>
            <a:ext cx="321468" cy="321471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1535888" y="2893215"/>
            <a:ext cx="321468" cy="321471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/>
        </p:nvGraphicFramePr>
        <p:xfrm>
          <a:off x="1279510" y="2587624"/>
          <a:ext cx="1220788" cy="627062"/>
        </p:xfrm>
        <a:graphic>
          <a:graphicData uri="http://schemas.openxmlformats.org/presentationml/2006/ole">
            <p:oleObj spid="_x0000_s13335" name="Equation" r:id="rId15" imgW="939600" imgH="482400" progId="Equation.DSMT4">
              <p:embed/>
            </p:oleObj>
          </a:graphicData>
        </a:graphic>
      </p:graphicFrame>
      <p:grpSp>
        <p:nvGrpSpPr>
          <p:cNvPr id="60" name="グループ化 59"/>
          <p:cNvGrpSpPr/>
          <p:nvPr/>
        </p:nvGrpSpPr>
        <p:grpSpPr>
          <a:xfrm>
            <a:off x="285720" y="4416990"/>
            <a:ext cx="4627593" cy="369332"/>
            <a:chOff x="285720" y="4286256"/>
            <a:chExt cx="4627593" cy="369332"/>
          </a:xfrm>
        </p:grpSpPr>
        <p:graphicFrame>
          <p:nvGraphicFramePr>
            <p:cNvPr id="47" name="オブジェクト 46"/>
            <p:cNvGraphicFramePr>
              <a:graphicFrameLocks noChangeAspect="1"/>
            </p:cNvGraphicFramePr>
            <p:nvPr/>
          </p:nvGraphicFramePr>
          <p:xfrm>
            <a:off x="4151313" y="4312679"/>
            <a:ext cx="762000" cy="330200"/>
          </p:xfrm>
          <a:graphic>
            <a:graphicData uri="http://schemas.openxmlformats.org/presentationml/2006/ole">
              <p:oleObj spid="_x0000_s13337" name="Equation" r:id="rId16" imgW="583920" imgH="253800" progId="Equation.DSMT4">
                <p:embed/>
              </p:oleObj>
            </a:graphicData>
          </a:graphic>
        </p:graphicFrame>
        <p:sp>
          <p:nvSpPr>
            <p:cNvPr id="48" name="テキスト ボックス 47"/>
            <p:cNvSpPr txBox="1"/>
            <p:nvPr/>
          </p:nvSpPr>
          <p:spPr>
            <a:xfrm>
              <a:off x="285720" y="4286256"/>
              <a:ext cx="389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AdS</a:t>
              </a:r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/CFT dictionary gives a relation :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9" name="オブジェクト 48"/>
          <p:cNvGraphicFramePr>
            <a:graphicFrameLocks noChangeAspect="1"/>
          </p:cNvGraphicFramePr>
          <p:nvPr/>
        </p:nvGraphicFramePr>
        <p:xfrm>
          <a:off x="946150" y="3998913"/>
          <a:ext cx="565150" cy="215900"/>
        </p:xfrm>
        <a:graphic>
          <a:graphicData uri="http://schemas.openxmlformats.org/presentationml/2006/ole">
            <p:oleObj spid="_x0000_s13338" name="Equation" r:id="rId17" imgW="431640" imgH="164880" progId="Equation.DSMT4">
              <p:embed/>
            </p:oleObj>
          </a:graphicData>
        </a:graphic>
      </p:graphicFrame>
      <p:grpSp>
        <p:nvGrpSpPr>
          <p:cNvPr id="58" name="グループ化 57"/>
          <p:cNvGrpSpPr/>
          <p:nvPr/>
        </p:nvGrpSpPr>
        <p:grpSpPr>
          <a:xfrm>
            <a:off x="4572000" y="5600725"/>
            <a:ext cx="1214428" cy="328605"/>
            <a:chOff x="4572000" y="5672163"/>
            <a:chExt cx="1214428" cy="328605"/>
          </a:xfrm>
        </p:grpSpPr>
        <p:graphicFrame>
          <p:nvGraphicFramePr>
            <p:cNvPr id="51" name="オブジェクト 50"/>
            <p:cNvGraphicFramePr>
              <a:graphicFrameLocks noChangeAspect="1"/>
            </p:cNvGraphicFramePr>
            <p:nvPr/>
          </p:nvGraphicFramePr>
          <p:xfrm>
            <a:off x="4572000" y="5715016"/>
            <a:ext cx="312738" cy="230188"/>
          </p:xfrm>
          <a:graphic>
            <a:graphicData uri="http://schemas.openxmlformats.org/presentationml/2006/ole">
              <p:oleObj spid="_x0000_s13340" name="Equation" r:id="rId18" imgW="241200" imgH="177480" progId="Equation.DSMT4">
                <p:embed/>
              </p:oleObj>
            </a:graphicData>
          </a:graphic>
        </p:graphicFrame>
        <p:grpSp>
          <p:nvGrpSpPr>
            <p:cNvPr id="55" name="グループ化 54"/>
            <p:cNvGrpSpPr/>
            <p:nvPr/>
          </p:nvGrpSpPr>
          <p:grpSpPr>
            <a:xfrm>
              <a:off x="4929190" y="5672163"/>
              <a:ext cx="857238" cy="328605"/>
              <a:chOff x="6286512" y="4500570"/>
              <a:chExt cx="857238" cy="328605"/>
            </a:xfrm>
          </p:grpSpPr>
          <p:graphicFrame>
            <p:nvGraphicFramePr>
              <p:cNvPr id="50" name="オブジェクト 49"/>
              <p:cNvGraphicFramePr>
                <a:graphicFrameLocks noChangeAspect="1"/>
              </p:cNvGraphicFramePr>
              <p:nvPr/>
            </p:nvGraphicFramePr>
            <p:xfrm>
              <a:off x="6618288" y="4533900"/>
              <a:ext cx="525462" cy="295275"/>
            </p:xfrm>
            <a:graphic>
              <a:graphicData uri="http://schemas.openxmlformats.org/presentationml/2006/ole">
                <p:oleObj spid="_x0000_s13339" name="Equation" r:id="rId19" imgW="406080" imgH="228600" progId="Equation.DSMT4">
                  <p:embed/>
                </p:oleObj>
              </a:graphicData>
            </a:graphic>
          </p:graphicFrame>
          <p:sp>
            <p:nvSpPr>
              <p:cNvPr id="54" name="テキスト ボックス 53"/>
              <p:cNvSpPr txBox="1"/>
              <p:nvPr/>
            </p:nvSpPr>
            <p:spPr>
              <a:xfrm>
                <a:off x="6286512" y="4500570"/>
                <a:ext cx="3385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</a:t>
                </a:r>
                <a:endParaRPr kumimoji="1" lang="ja-JP" altLang="en-US" sz="14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グループ化 58"/>
          <p:cNvGrpSpPr/>
          <p:nvPr/>
        </p:nvGrpSpPr>
        <p:grpSpPr>
          <a:xfrm>
            <a:off x="4573601" y="5608870"/>
            <a:ext cx="1284283" cy="320460"/>
            <a:chOff x="4573601" y="6143644"/>
            <a:chExt cx="1284283" cy="320460"/>
          </a:xfrm>
        </p:grpSpPr>
        <p:graphicFrame>
          <p:nvGraphicFramePr>
            <p:cNvPr id="52" name="オブジェクト 51"/>
            <p:cNvGraphicFramePr>
              <a:graphicFrameLocks noChangeAspect="1"/>
            </p:cNvGraphicFramePr>
            <p:nvPr/>
          </p:nvGraphicFramePr>
          <p:xfrm>
            <a:off x="4573601" y="6178352"/>
            <a:ext cx="312738" cy="230188"/>
          </p:xfrm>
          <a:graphic>
            <a:graphicData uri="http://schemas.openxmlformats.org/presentationml/2006/ole">
              <p:oleObj spid="_x0000_s13341" name="Equation" r:id="rId20" imgW="241200" imgH="177480" progId="Equation.DSMT4">
                <p:embed/>
              </p:oleObj>
            </a:graphicData>
          </a:graphic>
        </p:graphicFrame>
        <p:grpSp>
          <p:nvGrpSpPr>
            <p:cNvPr id="57" name="グループ化 56"/>
            <p:cNvGrpSpPr/>
            <p:nvPr/>
          </p:nvGrpSpPr>
          <p:grpSpPr>
            <a:xfrm>
              <a:off x="4930791" y="6143644"/>
              <a:ext cx="927093" cy="320460"/>
              <a:chOff x="5572132" y="5621553"/>
              <a:chExt cx="927093" cy="320460"/>
            </a:xfrm>
          </p:grpSpPr>
          <p:graphicFrame>
            <p:nvGraphicFramePr>
              <p:cNvPr id="13342" name="Object 30"/>
              <p:cNvGraphicFramePr>
                <a:graphicFrameLocks noChangeAspect="1"/>
              </p:cNvGraphicFramePr>
              <p:nvPr/>
            </p:nvGraphicFramePr>
            <p:xfrm>
              <a:off x="5965825" y="5641975"/>
              <a:ext cx="533400" cy="300038"/>
            </p:xfrm>
            <a:graphic>
              <a:graphicData uri="http://schemas.openxmlformats.org/presentationml/2006/ole">
                <p:oleObj spid="_x0000_s13342" name="Equation" r:id="rId21" imgW="406080" imgH="228600" progId="Equation.DSMT4">
                  <p:embed/>
                </p:oleObj>
              </a:graphicData>
            </a:graphic>
          </p:graphicFrame>
          <p:sp>
            <p:nvSpPr>
              <p:cNvPr id="56" name="テキスト ボックス 55"/>
              <p:cNvSpPr txBox="1"/>
              <p:nvPr/>
            </p:nvSpPr>
            <p:spPr>
              <a:xfrm>
                <a:off x="5572132" y="5621553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for</a:t>
                </a:r>
                <a:endParaRPr kumimoji="1" lang="ja-JP" altLang="en-US" sz="1400" dirty="0"/>
              </a:p>
            </p:txBody>
          </p:sp>
        </p:grpSp>
      </p:grpSp>
      <p:graphicFrame>
        <p:nvGraphicFramePr>
          <p:cNvPr id="61" name="オブジェクト 60"/>
          <p:cNvGraphicFramePr>
            <a:graphicFrameLocks noChangeAspect="1"/>
          </p:cNvGraphicFramePr>
          <p:nvPr/>
        </p:nvGraphicFramePr>
        <p:xfrm>
          <a:off x="3921132" y="3214686"/>
          <a:ext cx="1651000" cy="241300"/>
        </p:xfrm>
        <a:graphic>
          <a:graphicData uri="http://schemas.openxmlformats.org/presentationml/2006/ole">
            <p:oleObj spid="_x0000_s13343" name="Equation" r:id="rId22" imgW="1650960" imgH="2412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3898935" y="3473451"/>
          <a:ext cx="1435100" cy="241300"/>
        </p:xfrm>
        <a:graphic>
          <a:graphicData uri="http://schemas.openxmlformats.org/presentationml/2006/ole">
            <p:oleObj spid="_x0000_s13344" name="Equation" r:id="rId23" imgW="1434960" imgH="241200" progId="Equation.DSMT4">
              <p:embed/>
            </p:oleObj>
          </a:graphicData>
        </a:graphic>
      </p:graphicFrame>
      <p:graphicFrame>
        <p:nvGraphicFramePr>
          <p:cNvPr id="63" name="Object 6"/>
          <p:cNvGraphicFramePr>
            <a:graphicFrameLocks noChangeAspect="1"/>
          </p:cNvGraphicFramePr>
          <p:nvPr/>
        </p:nvGraphicFramePr>
        <p:xfrm>
          <a:off x="3898935" y="3759198"/>
          <a:ext cx="1422400" cy="241300"/>
        </p:xfrm>
        <a:graphic>
          <a:graphicData uri="http://schemas.openxmlformats.org/presentationml/2006/ole">
            <p:oleObj spid="_x0000_s13345" name="Equation" r:id="rId24" imgW="1422360" imgH="241200" progId="Equation.DSMT4">
              <p:embed/>
            </p:oleObj>
          </a:graphicData>
        </a:graphic>
      </p:graphicFrame>
      <p:graphicFrame>
        <p:nvGraphicFramePr>
          <p:cNvPr id="64" name="Object 8"/>
          <p:cNvGraphicFramePr>
            <a:graphicFrameLocks noChangeAspect="1"/>
          </p:cNvGraphicFramePr>
          <p:nvPr/>
        </p:nvGraphicFramePr>
        <p:xfrm>
          <a:off x="3898935" y="4044948"/>
          <a:ext cx="1511300" cy="241300"/>
        </p:xfrm>
        <a:graphic>
          <a:graphicData uri="http://schemas.openxmlformats.org/presentationml/2006/ole">
            <p:oleObj spid="_x0000_s13346" name="Equation" r:id="rId25" imgW="1511280" imgH="241200" progId="Equation.DSMT4">
              <p:embed/>
            </p:oleObj>
          </a:graphicData>
        </a:graphic>
      </p:graphicFrame>
      <p:sp>
        <p:nvSpPr>
          <p:cNvPr id="70" name="左中かっこ 69"/>
          <p:cNvSpPr/>
          <p:nvPr/>
        </p:nvSpPr>
        <p:spPr>
          <a:xfrm>
            <a:off x="3649681" y="3286123"/>
            <a:ext cx="142876" cy="882000"/>
          </a:xfrm>
          <a:prstGeom prst="leftBrace">
            <a:avLst/>
          </a:prstGeom>
          <a:ln w="127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グループ化 82"/>
          <p:cNvGrpSpPr/>
          <p:nvPr/>
        </p:nvGrpSpPr>
        <p:grpSpPr>
          <a:xfrm>
            <a:off x="5715008" y="2850752"/>
            <a:ext cx="1843396" cy="1506942"/>
            <a:chOff x="6879404" y="2786058"/>
            <a:chExt cx="1843396" cy="1506942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7000892" y="3143248"/>
              <a:ext cx="1663700" cy="1071570"/>
              <a:chOff x="7000892" y="3143248"/>
              <a:chExt cx="1663700" cy="1071570"/>
            </a:xfrm>
          </p:grpSpPr>
          <p:graphicFrame>
            <p:nvGraphicFramePr>
              <p:cNvPr id="13347" name="Object 35"/>
              <p:cNvGraphicFramePr>
                <a:graphicFrameLocks noChangeAspect="1"/>
              </p:cNvGraphicFramePr>
              <p:nvPr/>
            </p:nvGraphicFramePr>
            <p:xfrm>
              <a:off x="7000892" y="3143248"/>
              <a:ext cx="1663700" cy="241300"/>
            </p:xfrm>
            <a:graphic>
              <a:graphicData uri="http://schemas.openxmlformats.org/presentationml/2006/ole">
                <p:oleObj spid="_x0000_s13347" name="Equation" r:id="rId26" imgW="1663560" imgH="241200" progId="Equation.DSMT4">
                  <p:embed/>
                </p:oleObj>
              </a:graphicData>
            </a:graphic>
          </p:graphicFrame>
          <p:graphicFrame>
            <p:nvGraphicFramePr>
              <p:cNvPr id="13348" name="Object 36"/>
              <p:cNvGraphicFramePr>
                <a:graphicFrameLocks noChangeAspect="1"/>
              </p:cNvGraphicFramePr>
              <p:nvPr/>
            </p:nvGraphicFramePr>
            <p:xfrm>
              <a:off x="7000892" y="3429000"/>
              <a:ext cx="1435100" cy="241300"/>
            </p:xfrm>
            <a:graphic>
              <a:graphicData uri="http://schemas.openxmlformats.org/presentationml/2006/ole">
                <p:oleObj spid="_x0000_s13348" name="Equation" r:id="rId27" imgW="1434960" imgH="241200" progId="Equation.DSMT4">
                  <p:embed/>
                </p:oleObj>
              </a:graphicData>
            </a:graphic>
          </p:graphicFrame>
          <p:graphicFrame>
            <p:nvGraphicFramePr>
              <p:cNvPr id="13349" name="Object 37"/>
              <p:cNvGraphicFramePr>
                <a:graphicFrameLocks noChangeAspect="1"/>
              </p:cNvGraphicFramePr>
              <p:nvPr/>
            </p:nvGraphicFramePr>
            <p:xfrm>
              <a:off x="7035829" y="3714752"/>
              <a:ext cx="1422400" cy="241300"/>
            </p:xfrm>
            <a:graphic>
              <a:graphicData uri="http://schemas.openxmlformats.org/presentationml/2006/ole">
                <p:oleObj spid="_x0000_s13349" name="Equation" r:id="rId28" imgW="1422360" imgH="241200" progId="Equation.DSMT4">
                  <p:embed/>
                </p:oleObj>
              </a:graphicData>
            </a:graphic>
          </p:graphicFrame>
          <p:graphicFrame>
            <p:nvGraphicFramePr>
              <p:cNvPr id="13350" name="Object 38"/>
              <p:cNvGraphicFramePr>
                <a:graphicFrameLocks noChangeAspect="1"/>
              </p:cNvGraphicFramePr>
              <p:nvPr/>
            </p:nvGraphicFramePr>
            <p:xfrm>
              <a:off x="7035829" y="3973518"/>
              <a:ext cx="1511300" cy="241300"/>
            </p:xfrm>
            <a:graphic>
              <a:graphicData uri="http://schemas.openxmlformats.org/presentationml/2006/ole">
                <p:oleObj spid="_x0000_s13350" name="Equation" r:id="rId29" imgW="1511280" imgH="241200" progId="Equation.DSMT4">
                  <p:embed/>
                </p:oleObj>
              </a:graphicData>
            </a:graphic>
          </p:graphicFrame>
        </p:grpSp>
        <p:grpSp>
          <p:nvGrpSpPr>
            <p:cNvPr id="81" name="グループ化 80"/>
            <p:cNvGrpSpPr/>
            <p:nvPr/>
          </p:nvGrpSpPr>
          <p:grpSpPr>
            <a:xfrm>
              <a:off x="6879404" y="2786058"/>
              <a:ext cx="1843396" cy="1506942"/>
              <a:chOff x="6879404" y="2786058"/>
              <a:chExt cx="1843396" cy="1506942"/>
            </a:xfrm>
          </p:grpSpPr>
          <p:sp>
            <p:nvSpPr>
              <p:cNvPr id="71" name="テキスト ボックス 70"/>
              <p:cNvSpPr txBox="1"/>
              <p:nvPr/>
            </p:nvSpPr>
            <p:spPr>
              <a:xfrm>
                <a:off x="7072330" y="2786058"/>
                <a:ext cx="1469698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Numerical result</a:t>
                </a:r>
                <a:endParaRPr kumimoji="1" lang="ja-JP" altLang="en-US" sz="1400" dirty="0"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73" name="直線コネクタ 72"/>
              <p:cNvCxnSpPr/>
              <p:nvPr/>
            </p:nvCxnSpPr>
            <p:spPr>
              <a:xfrm>
                <a:off x="6894000" y="2970000"/>
                <a:ext cx="180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8542800" y="2970000"/>
                <a:ext cx="180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rot="5400000">
                <a:off x="8058404" y="3636000"/>
                <a:ext cx="1314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rot="5400000">
                <a:off x="6228000" y="3629256"/>
                <a:ext cx="1314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6879404" y="4286256"/>
                <a:ext cx="1836000" cy="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グループ化 68"/>
          <p:cNvGrpSpPr/>
          <p:nvPr/>
        </p:nvGrpSpPr>
        <p:grpSpPr>
          <a:xfrm>
            <a:off x="4927342" y="4585279"/>
            <a:ext cx="2359301" cy="843985"/>
            <a:chOff x="4927342" y="4585279"/>
            <a:chExt cx="2359301" cy="843985"/>
          </a:xfrm>
        </p:grpSpPr>
        <p:sp>
          <p:nvSpPr>
            <p:cNvPr id="85" name="円形吹き出し 84"/>
            <p:cNvSpPr/>
            <p:nvPr/>
          </p:nvSpPr>
          <p:spPr>
            <a:xfrm rot="10800000">
              <a:off x="4927342" y="4585279"/>
              <a:ext cx="2359301" cy="843985"/>
            </a:xfrm>
            <a:prstGeom prst="wedgeEllipseCallout">
              <a:avLst>
                <a:gd name="adj1" fmla="val 33164"/>
                <a:gd name="adj2" fmla="val 64599"/>
              </a:avLst>
            </a:prstGeom>
            <a:solidFill>
              <a:srgbClr val="FFCCCC">
                <a:alpha val="20000"/>
              </a:srgbClr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143504" y="4804958"/>
              <a:ext cx="19821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66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Good agreement!</a:t>
              </a:r>
              <a:endParaRPr kumimoji="1" lang="ja-JP" altLang="en-US" sz="1600" b="1" dirty="0">
                <a:solidFill>
                  <a:srgbClr val="FF0066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8" name="オブジェクト 87"/>
          <p:cNvGraphicFramePr>
            <a:graphicFrameLocks noChangeAspect="1"/>
          </p:cNvGraphicFramePr>
          <p:nvPr/>
        </p:nvGraphicFramePr>
        <p:xfrm>
          <a:off x="787382" y="6045224"/>
          <a:ext cx="1284288" cy="741362"/>
        </p:xfrm>
        <a:graphic>
          <a:graphicData uri="http://schemas.openxmlformats.org/presentationml/2006/ole">
            <p:oleObj spid="_x0000_s13351" name="Equation" r:id="rId30" imgW="990360" imgH="571320" progId="Equation.DSMT4">
              <p:embed/>
            </p:oleObj>
          </a:graphicData>
        </a:graphic>
      </p:graphicFrame>
      <p:sp>
        <p:nvSpPr>
          <p:cNvPr id="89" name="テキスト ボックス 88"/>
          <p:cNvSpPr txBox="1"/>
          <p:nvPr/>
        </p:nvSpPr>
        <p:spPr>
          <a:xfrm>
            <a:off x="2214546" y="6286520"/>
            <a:ext cx="6489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Typical mean field theory result for the second order phase transition.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40" grpId="0" animBg="1"/>
      <p:bldP spid="40" grpId="1" animBg="1"/>
      <p:bldP spid="42" grpId="0" animBg="1"/>
      <p:bldP spid="42" grpId="1" animBg="1"/>
      <p:bldP spid="70" grpId="0" animBg="1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Conductivity of our boundary theory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131C-5429-4347-8BD7-F59CC96E86FD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0980" y="1776403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ahoma" pitchFamily="34" charset="0"/>
                <a:ea typeface="Tahoma" pitchFamily="34" charset="0"/>
                <a:cs typeface="Tahoma" pitchFamily="34" charset="0"/>
              </a:rPr>
              <a:t>Electromagnetic perturbations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7324" y="3152790"/>
            <a:ext cx="5357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we see the asymptotic behavior of this solution, </a:t>
            </a:r>
            <a:endParaRPr lang="en-US" altLang="ja-JP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857224" y="2276472"/>
          <a:ext cx="4056063" cy="723900"/>
        </p:xfrm>
        <a:graphic>
          <a:graphicData uri="http://schemas.openxmlformats.org/presentationml/2006/ole">
            <p:oleObj spid="_x0000_s14338" name="Equation" r:id="rId4" imgW="2705040" imgH="482400" progId="Equation.DSMT4">
              <p:embed/>
            </p:oleObj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871838" y="4717522"/>
          <a:ext cx="1522412" cy="533400"/>
        </p:xfrm>
        <a:graphic>
          <a:graphicData uri="http://schemas.openxmlformats.org/presentationml/2006/ole">
            <p:oleObj spid="_x0000_s14339" name="Equation" r:id="rId5" imgW="1015920" imgH="355320" progId="Equation.DSMT4">
              <p:embed/>
            </p:oleObj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1571604" y="971550"/>
          <a:ext cx="306387" cy="363538"/>
        </p:xfrm>
        <a:graphic>
          <a:graphicData uri="http://schemas.openxmlformats.org/presentationml/2006/ole">
            <p:oleObj spid="_x0000_s14342" name="Equation" r:id="rId6" imgW="203040" imgH="241200" progId="Equation.DSMT4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857356" y="928670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bulk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左右矢印 13"/>
          <p:cNvSpPr/>
          <p:nvPr/>
        </p:nvSpPr>
        <p:spPr>
          <a:xfrm>
            <a:off x="3214678" y="982800"/>
            <a:ext cx="857256" cy="285752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AdS</a:t>
            </a:r>
            <a:r>
              <a:rPr lang="en-US" altLang="ja-JP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/CFT</a:t>
            </a:r>
            <a:endParaRPr kumimoji="1" lang="ja-JP" altLang="en-US" sz="1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643570" y="971550"/>
          <a:ext cx="287338" cy="363538"/>
        </p:xfrm>
        <a:graphic>
          <a:graphicData uri="http://schemas.openxmlformats.org/presentationml/2006/ole">
            <p:oleObj spid="_x0000_s14343" name="Equation" r:id="rId7" imgW="190440" imgH="241200" progId="Equation.DSMT4">
              <p:embed/>
            </p:oleObj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285720" y="92867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Gauge field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14810" y="928670"/>
            <a:ext cx="144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Four-current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00760" y="928670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 the CFT boundary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720" y="134515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 perturbation of 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857488" y="1395413"/>
          <a:ext cx="306387" cy="363537"/>
        </p:xfrm>
        <a:graphic>
          <a:graphicData uri="http://schemas.openxmlformats.org/presentationml/2006/ole">
            <p:oleObj spid="_x0000_s14344" name="Equation" r:id="rId8" imgW="203040" imgH="241200" progId="Equation.DSMT4">
              <p:embed/>
            </p:oleObj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3143240" y="1357298"/>
            <a:ext cx="290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its spatial components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6143636" y="1389063"/>
          <a:ext cx="2413000" cy="363537"/>
        </p:xfrm>
        <a:graphic>
          <a:graphicData uri="http://schemas.openxmlformats.org/presentationml/2006/ole">
            <p:oleObj spid="_x0000_s14345" name="Equation" r:id="rId9" imgW="1600200" imgH="241200" progId="Equation.DSMT4">
              <p:embed/>
            </p:oleObj>
          </a:graphicData>
        </a:graphic>
      </p:graphicFrame>
      <p:grpSp>
        <p:nvGrpSpPr>
          <p:cNvPr id="40" name="グループ化 39"/>
          <p:cNvGrpSpPr/>
          <p:nvPr/>
        </p:nvGrpSpPr>
        <p:grpSpPr>
          <a:xfrm>
            <a:off x="285720" y="4429132"/>
            <a:ext cx="5159105" cy="378872"/>
            <a:chOff x="285720" y="5893358"/>
            <a:chExt cx="5159105" cy="378872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85720" y="5893358"/>
              <a:ext cx="51591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B.c</a:t>
              </a:r>
              <a:r>
                <a:rPr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altLang="ja-JP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near the </a:t>
              </a:r>
              <a:r>
                <a:rPr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horizon      : ingoing wave function </a:t>
              </a:r>
              <a:endParaRPr lang="en-US" altLang="ja-JP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23" name="オブジェクト 22"/>
            <p:cNvGraphicFramePr>
              <a:graphicFrameLocks noChangeAspect="1"/>
            </p:cNvGraphicFramePr>
            <p:nvPr/>
          </p:nvGraphicFramePr>
          <p:xfrm>
            <a:off x="2571736" y="5929330"/>
            <a:ext cx="266700" cy="342900"/>
          </p:xfrm>
          <a:graphic>
            <a:graphicData uri="http://schemas.openxmlformats.org/presentationml/2006/ole">
              <p:oleObj spid="_x0000_s14346" name="Equation" r:id="rId10" imgW="177480" imgH="228600" progId="Equation.DSMT4">
                <p:embed/>
              </p:oleObj>
            </a:graphicData>
          </a:graphic>
        </p:graphicFrame>
      </p:grpSp>
      <p:grpSp>
        <p:nvGrpSpPr>
          <p:cNvPr id="39" name="グループ化 38"/>
          <p:cNvGrpSpPr/>
          <p:nvPr/>
        </p:nvGrpSpPr>
        <p:grpSpPr>
          <a:xfrm>
            <a:off x="5610648" y="4441274"/>
            <a:ext cx="3033318" cy="369332"/>
            <a:chOff x="5357818" y="5905500"/>
            <a:chExt cx="3033318" cy="369332"/>
          </a:xfrm>
        </p:grpSpPr>
        <p:sp>
          <p:nvSpPr>
            <p:cNvPr id="24" name="右矢印 23"/>
            <p:cNvSpPr/>
            <p:nvPr/>
          </p:nvSpPr>
          <p:spPr>
            <a:xfrm>
              <a:off x="5357818" y="5976938"/>
              <a:ext cx="500066" cy="252000"/>
            </a:xfrm>
            <a:prstGeom prst="rightArrow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872498" y="5905500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The system is solvable.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857224" y="3670306"/>
          <a:ext cx="3876675" cy="687388"/>
        </p:xfrm>
        <a:graphic>
          <a:graphicData uri="http://schemas.openxmlformats.org/presentationml/2006/ole">
            <p:oleObj spid="_x0000_s14347" name="Equation" r:id="rId11" imgW="2577960" imgH="457200" progId="Equation.DSMT4">
              <p:embed/>
            </p:oleObj>
          </a:graphicData>
        </a:graphic>
      </p:graphicFrame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85720" y="5376885"/>
            <a:ext cx="3011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conductivity is given by</a:t>
            </a:r>
            <a:endParaRPr lang="en-US" altLang="ja-JP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857224" y="5919810"/>
          <a:ext cx="1789112" cy="723900"/>
        </p:xfrm>
        <a:graphic>
          <a:graphicData uri="http://schemas.openxmlformats.org/presentationml/2006/ole">
            <p:oleObj spid="_x0000_s14348" name="Equation" r:id="rId12" imgW="1193760" imgH="482400" progId="Equation.DSMT4">
              <p:embed/>
            </p:oleObj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5143504" y="3929066"/>
            <a:ext cx="198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General solution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2464582" y="3714753"/>
            <a:ext cx="321468" cy="321471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1285855" y="3857629"/>
            <a:ext cx="321468" cy="321471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1500169" y="6286521"/>
            <a:ext cx="321468" cy="321471"/>
          </a:xfrm>
          <a:prstGeom prst="ellipse">
            <a:avLst/>
          </a:prstGeom>
          <a:solidFill>
            <a:srgbClr val="FF5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1857359" y="3714753"/>
            <a:ext cx="321468" cy="321471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1500169" y="5929331"/>
            <a:ext cx="321468" cy="321471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4357686" y="3786190"/>
            <a:ext cx="285750" cy="285752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14876" y="3429000"/>
            <a:ext cx="4270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Arbitrary scale, </a:t>
            </a:r>
          </a:p>
          <a:p>
            <a:r>
              <a:rPr lang="en-US" altLang="ja-JP" sz="11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which can be removed by an appropriate boundary counter term</a:t>
            </a:r>
            <a:endParaRPr kumimoji="1" lang="ja-JP" altLang="en-US" sz="1100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rot="5400000">
            <a:off x="4393802" y="3678636"/>
            <a:ext cx="214314" cy="794"/>
          </a:xfrm>
          <a:prstGeom prst="straightConnector1">
            <a:avLst/>
          </a:prstGeom>
          <a:ln w="12700">
            <a:solidFill>
              <a:srgbClr val="0033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500562" y="3571082"/>
            <a:ext cx="216000" cy="0"/>
          </a:xfrm>
          <a:prstGeom prst="line">
            <a:avLst/>
          </a:prstGeom>
          <a:ln w="1270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/>
          <p:cNvGrpSpPr/>
          <p:nvPr/>
        </p:nvGrpSpPr>
        <p:grpSpPr>
          <a:xfrm>
            <a:off x="3786182" y="5929330"/>
            <a:ext cx="4865434" cy="646331"/>
            <a:chOff x="4000496" y="5929330"/>
            <a:chExt cx="4865434" cy="646331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4000496" y="5929330"/>
              <a:ext cx="48654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66"/>
                  </a:solidFill>
                </a:rPr>
                <a:t>Need to solve        numerically with this </a:t>
              </a:r>
              <a:r>
                <a:rPr kumimoji="1" lang="en-US" altLang="ja-JP" dirty="0" err="1" smtClean="0">
                  <a:solidFill>
                    <a:srgbClr val="FF0066"/>
                  </a:solidFill>
                </a:rPr>
                <a:t>b.c</a:t>
              </a:r>
              <a:r>
                <a:rPr kumimoji="1" lang="en-US" altLang="ja-JP" dirty="0" smtClean="0">
                  <a:solidFill>
                    <a:srgbClr val="FF0066"/>
                  </a:solidFill>
                </a:rPr>
                <a:t>. to</a:t>
              </a:r>
            </a:p>
            <a:p>
              <a:r>
                <a:rPr lang="en-US" altLang="ja-JP" dirty="0" smtClean="0">
                  <a:solidFill>
                    <a:srgbClr val="FF0066"/>
                  </a:solidFill>
                </a:rPr>
                <a:t>obtain       ,      asymptotically.</a:t>
              </a:r>
              <a:endParaRPr kumimoji="1" lang="ja-JP" altLang="en-US" dirty="0">
                <a:solidFill>
                  <a:srgbClr val="FF0066"/>
                </a:solidFill>
              </a:endParaRPr>
            </a:p>
          </p:txBody>
        </p:sp>
        <p:graphicFrame>
          <p:nvGraphicFramePr>
            <p:cNvPr id="42" name="オブジェクト 41"/>
            <p:cNvGraphicFramePr>
              <a:graphicFrameLocks noChangeAspect="1"/>
            </p:cNvGraphicFramePr>
            <p:nvPr/>
          </p:nvGraphicFramePr>
          <p:xfrm>
            <a:off x="5500688" y="6000750"/>
            <a:ext cx="463550" cy="285750"/>
          </p:xfrm>
          <a:graphic>
            <a:graphicData uri="http://schemas.openxmlformats.org/presentationml/2006/ole">
              <p:oleObj spid="_x0000_s14349" name="Equation" r:id="rId13" imgW="330120" imgH="203040" progId="Equation.DSMT4">
                <p:embed/>
              </p:oleObj>
            </a:graphicData>
          </a:graphic>
        </p:graphicFrame>
        <p:graphicFrame>
          <p:nvGraphicFramePr>
            <p:cNvPr id="14350" name="Object 14"/>
            <p:cNvGraphicFramePr>
              <a:graphicFrameLocks noChangeAspect="1"/>
            </p:cNvGraphicFramePr>
            <p:nvPr/>
          </p:nvGraphicFramePr>
          <p:xfrm>
            <a:off x="4770442" y="6243638"/>
            <a:ext cx="373062" cy="268287"/>
          </p:xfrm>
          <a:graphic>
            <a:graphicData uri="http://schemas.openxmlformats.org/presentationml/2006/ole">
              <p:oleObj spid="_x0000_s14350" name="Equation" r:id="rId14" imgW="266400" imgH="190440" progId="Equation.DSMT4">
                <p:embed/>
              </p:oleObj>
            </a:graphicData>
          </a:graphic>
        </p:graphicFrame>
        <p:graphicFrame>
          <p:nvGraphicFramePr>
            <p:cNvPr id="14351" name="Object 15"/>
            <p:cNvGraphicFramePr>
              <a:graphicFrameLocks noChangeAspect="1"/>
            </p:cNvGraphicFramePr>
            <p:nvPr/>
          </p:nvGraphicFramePr>
          <p:xfrm>
            <a:off x="5199063" y="6243638"/>
            <a:ext cx="373062" cy="268287"/>
          </p:xfrm>
          <a:graphic>
            <a:graphicData uri="http://schemas.openxmlformats.org/presentationml/2006/ole">
              <p:oleObj spid="_x0000_s14351" name="Equation" r:id="rId15" imgW="266400" imgH="1904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theme/theme1.xml><?xml version="1.0" encoding="utf-8"?>
<a:theme xmlns:a="http://schemas.openxmlformats.org/drawingml/2006/main" name="cool11-s-1">
  <a:themeElements>
    <a:clrScheme name="s-cool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cool1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-cool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cool11-s-1</Template>
  <TotalTime>2632</TotalTime>
  <Words>608</Words>
  <Application>Microsoft Office PowerPoint</Application>
  <PresentationFormat>画面に合わせる (4:3)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cool11-s-1</vt:lpstr>
      <vt:lpstr>Equation</vt:lpstr>
      <vt:lpstr>Holographic Superconductors    with Higher Curvature Corrections</vt:lpstr>
      <vt:lpstr>Introduction</vt:lpstr>
      <vt:lpstr>Gauss-Bonnet Black Hole</vt:lpstr>
      <vt:lpstr>Gauss-Bonnet Superconductors – probe limit</vt:lpstr>
      <vt:lpstr>Numerical Results</vt:lpstr>
      <vt:lpstr>Towards analytic understanding</vt:lpstr>
      <vt:lpstr>Analytic approach</vt:lpstr>
      <vt:lpstr>Results of analytic calculation</vt:lpstr>
      <vt:lpstr>Conductivity of our boundary theory</vt:lpstr>
      <vt:lpstr>Conductivity and Universality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Superconductors    with Higher Curvature Corrections</dc:title>
  <dc:creator>Sugumi Kanno</dc:creator>
  <cp:lastModifiedBy>Sugumi Kanno</cp:lastModifiedBy>
  <cp:revision>49</cp:revision>
  <dcterms:created xsi:type="dcterms:W3CDTF">2009-09-01T16:03:01Z</dcterms:created>
  <dcterms:modified xsi:type="dcterms:W3CDTF">2009-09-29T10:44:22Z</dcterms:modified>
</cp:coreProperties>
</file>