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569" r:id="rId3"/>
    <p:sldId id="570" r:id="rId4"/>
    <p:sldId id="611" r:id="rId5"/>
    <p:sldId id="576" r:id="rId6"/>
    <p:sldId id="584" r:id="rId7"/>
    <p:sldId id="585" r:id="rId8"/>
    <p:sldId id="587" r:id="rId9"/>
    <p:sldId id="588" r:id="rId10"/>
    <p:sldId id="589" r:id="rId11"/>
    <p:sldId id="590" r:id="rId12"/>
    <p:sldId id="591" r:id="rId13"/>
    <p:sldId id="295" r:id="rId14"/>
    <p:sldId id="592" r:id="rId15"/>
    <p:sldId id="593" r:id="rId16"/>
    <p:sldId id="594" r:id="rId17"/>
    <p:sldId id="595" r:id="rId18"/>
    <p:sldId id="596" r:id="rId19"/>
    <p:sldId id="283" r:id="rId20"/>
    <p:sldId id="603" r:id="rId21"/>
    <p:sldId id="605" r:id="rId22"/>
    <p:sldId id="606" r:id="rId23"/>
    <p:sldId id="607" r:id="rId24"/>
    <p:sldId id="608" r:id="rId25"/>
    <p:sldId id="609" r:id="rId26"/>
    <p:sldId id="604" r:id="rId27"/>
    <p:sldId id="292" r:id="rId2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033" autoAdjust="0"/>
  </p:normalViewPr>
  <p:slideViewPr>
    <p:cSldViewPr snapToGrid="0">
      <p:cViewPr varScale="1">
        <p:scale>
          <a:sx n="108" d="100"/>
          <a:sy n="108" d="100"/>
        </p:scale>
        <p:origin x="576" y="102"/>
      </p:cViewPr>
      <p:guideLst/>
    </p:cSldViewPr>
  </p:slideViewPr>
  <p:notesTextViewPr>
    <p:cViewPr>
      <p:scale>
        <a:sx n="1" d="1"/>
        <a:sy n="1" d="1"/>
      </p:scale>
      <p:origin x="0" y="0"/>
    </p:cViewPr>
  </p:notesTextViewPr>
  <p:sorterViewPr>
    <p:cViewPr>
      <p:scale>
        <a:sx n="71" d="100"/>
        <a:sy n="71"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24A186-03B5-47D5-B95A-61677D0F00A4}" type="doc">
      <dgm:prSet loTypeId="urn:microsoft.com/office/officeart/2005/8/layout/bProcess2" loCatId="process" qsTypeId="urn:microsoft.com/office/officeart/2005/8/quickstyle/simple1" qsCatId="simple" csTypeId="urn:microsoft.com/office/officeart/2005/8/colors/colorful5" csCatId="colorful"/>
      <dgm:spPr/>
      <dgm:t>
        <a:bodyPr/>
        <a:lstStyle/>
        <a:p>
          <a:endParaRPr lang="en-US"/>
        </a:p>
      </dgm:t>
    </dgm:pt>
    <dgm:pt modelId="{F91E7F57-1081-43F2-8D61-490AC385CA4A}">
      <dgm:prSet/>
      <dgm:spPr/>
      <dgm:t>
        <a:bodyPr/>
        <a:lstStyle/>
        <a:p>
          <a:r>
            <a:rPr lang="en-US"/>
            <a:t>All cultural heritage monuments in Greece are integral parts to the natural surroundings</a:t>
          </a:r>
        </a:p>
      </dgm:t>
    </dgm:pt>
    <dgm:pt modelId="{8599AD2D-AFDA-40E7-9DA8-661181E07DF1}" type="parTrans" cxnId="{D29D921D-03B9-4518-AD96-EF66361C764F}">
      <dgm:prSet/>
      <dgm:spPr/>
      <dgm:t>
        <a:bodyPr/>
        <a:lstStyle/>
        <a:p>
          <a:endParaRPr lang="en-US"/>
        </a:p>
      </dgm:t>
    </dgm:pt>
    <dgm:pt modelId="{C17A8666-2DF3-4530-8F20-4A2D8B759BD7}" type="sibTrans" cxnId="{D29D921D-03B9-4518-AD96-EF66361C764F}">
      <dgm:prSet/>
      <dgm:spPr/>
      <dgm:t>
        <a:bodyPr/>
        <a:lstStyle/>
        <a:p>
          <a:endParaRPr lang="en-US"/>
        </a:p>
      </dgm:t>
    </dgm:pt>
    <dgm:pt modelId="{D9A38E73-520E-44DE-B777-9001992777F5}">
      <dgm:prSet/>
      <dgm:spPr/>
      <dgm:t>
        <a:bodyPr/>
        <a:lstStyle/>
        <a:p>
          <a:r>
            <a:rPr lang="en-US"/>
            <a:t>Heritage monuments and historical sites in Greece carry centuries of history </a:t>
          </a:r>
        </a:p>
      </dgm:t>
    </dgm:pt>
    <dgm:pt modelId="{65B2831F-7BF9-4C05-9075-7E202A6B1D7A}" type="parTrans" cxnId="{649E5B9C-C33C-486A-9C28-0637FF19ADF1}">
      <dgm:prSet/>
      <dgm:spPr/>
      <dgm:t>
        <a:bodyPr/>
        <a:lstStyle/>
        <a:p>
          <a:endParaRPr lang="en-US"/>
        </a:p>
      </dgm:t>
    </dgm:pt>
    <dgm:pt modelId="{E7D0EB6D-9621-41C6-B5CA-703B129BF5F3}" type="sibTrans" cxnId="{649E5B9C-C33C-486A-9C28-0637FF19ADF1}">
      <dgm:prSet/>
      <dgm:spPr/>
      <dgm:t>
        <a:bodyPr/>
        <a:lstStyle/>
        <a:p>
          <a:endParaRPr lang="en-US"/>
        </a:p>
      </dgm:t>
    </dgm:pt>
    <dgm:pt modelId="{A2FD04CF-6C58-4013-BC27-6C1C327BB6E9}" type="pres">
      <dgm:prSet presAssocID="{0924A186-03B5-47D5-B95A-61677D0F00A4}" presName="diagram" presStyleCnt="0">
        <dgm:presLayoutVars>
          <dgm:dir/>
          <dgm:resizeHandles/>
        </dgm:presLayoutVars>
      </dgm:prSet>
      <dgm:spPr/>
    </dgm:pt>
    <dgm:pt modelId="{494A9595-0AEF-4508-9CD5-775D01CFD95E}" type="pres">
      <dgm:prSet presAssocID="{F91E7F57-1081-43F2-8D61-490AC385CA4A}" presName="firstNode" presStyleLbl="node1" presStyleIdx="0" presStyleCnt="2">
        <dgm:presLayoutVars>
          <dgm:bulletEnabled val="1"/>
        </dgm:presLayoutVars>
      </dgm:prSet>
      <dgm:spPr/>
    </dgm:pt>
    <dgm:pt modelId="{649565E2-3FD6-4E29-8968-1124DD04CC22}" type="pres">
      <dgm:prSet presAssocID="{C17A8666-2DF3-4530-8F20-4A2D8B759BD7}" presName="sibTrans" presStyleLbl="sibTrans2D1" presStyleIdx="0" presStyleCnt="1"/>
      <dgm:spPr/>
    </dgm:pt>
    <dgm:pt modelId="{25C7F9E6-3160-42D9-BABE-688BC9FB2DE4}" type="pres">
      <dgm:prSet presAssocID="{D9A38E73-520E-44DE-B777-9001992777F5}" presName="lastNode" presStyleLbl="node1" presStyleIdx="1" presStyleCnt="2">
        <dgm:presLayoutVars>
          <dgm:bulletEnabled val="1"/>
        </dgm:presLayoutVars>
      </dgm:prSet>
      <dgm:spPr/>
    </dgm:pt>
  </dgm:ptLst>
  <dgm:cxnLst>
    <dgm:cxn modelId="{D29D921D-03B9-4518-AD96-EF66361C764F}" srcId="{0924A186-03B5-47D5-B95A-61677D0F00A4}" destId="{F91E7F57-1081-43F2-8D61-490AC385CA4A}" srcOrd="0" destOrd="0" parTransId="{8599AD2D-AFDA-40E7-9DA8-661181E07DF1}" sibTransId="{C17A8666-2DF3-4530-8F20-4A2D8B759BD7}"/>
    <dgm:cxn modelId="{9036514E-5FCE-401D-98FA-69B033E80724}" type="presOf" srcId="{C17A8666-2DF3-4530-8F20-4A2D8B759BD7}" destId="{649565E2-3FD6-4E29-8968-1124DD04CC22}" srcOrd="0" destOrd="0" presId="urn:microsoft.com/office/officeart/2005/8/layout/bProcess2"/>
    <dgm:cxn modelId="{9BCE5896-5B61-4FDB-B091-6436B25AAA0F}" type="presOf" srcId="{F91E7F57-1081-43F2-8D61-490AC385CA4A}" destId="{494A9595-0AEF-4508-9CD5-775D01CFD95E}" srcOrd="0" destOrd="0" presId="urn:microsoft.com/office/officeart/2005/8/layout/bProcess2"/>
    <dgm:cxn modelId="{649E5B9C-C33C-486A-9C28-0637FF19ADF1}" srcId="{0924A186-03B5-47D5-B95A-61677D0F00A4}" destId="{D9A38E73-520E-44DE-B777-9001992777F5}" srcOrd="1" destOrd="0" parTransId="{65B2831F-7BF9-4C05-9075-7E202A6B1D7A}" sibTransId="{E7D0EB6D-9621-41C6-B5CA-703B129BF5F3}"/>
    <dgm:cxn modelId="{9D5C23A3-0CCB-4866-90FD-D4887A1A9409}" type="presOf" srcId="{0924A186-03B5-47D5-B95A-61677D0F00A4}" destId="{A2FD04CF-6C58-4013-BC27-6C1C327BB6E9}" srcOrd="0" destOrd="0" presId="urn:microsoft.com/office/officeart/2005/8/layout/bProcess2"/>
    <dgm:cxn modelId="{7B19EBC1-09FF-432F-8A3C-3D0DB8AC7A9A}" type="presOf" srcId="{D9A38E73-520E-44DE-B777-9001992777F5}" destId="{25C7F9E6-3160-42D9-BABE-688BC9FB2DE4}" srcOrd="0" destOrd="0" presId="urn:microsoft.com/office/officeart/2005/8/layout/bProcess2"/>
    <dgm:cxn modelId="{C1CA0629-B98E-4BF7-BB4C-55B9B02259FC}" type="presParOf" srcId="{A2FD04CF-6C58-4013-BC27-6C1C327BB6E9}" destId="{494A9595-0AEF-4508-9CD5-775D01CFD95E}" srcOrd="0" destOrd="0" presId="urn:microsoft.com/office/officeart/2005/8/layout/bProcess2"/>
    <dgm:cxn modelId="{D72D5591-2472-4248-B08D-646252B07D0C}" type="presParOf" srcId="{A2FD04CF-6C58-4013-BC27-6C1C327BB6E9}" destId="{649565E2-3FD6-4E29-8968-1124DD04CC22}" srcOrd="1" destOrd="0" presId="urn:microsoft.com/office/officeart/2005/8/layout/bProcess2"/>
    <dgm:cxn modelId="{6ED425FD-52FE-408E-92AB-D1F4159AF118}" type="presParOf" srcId="{A2FD04CF-6C58-4013-BC27-6C1C327BB6E9}" destId="{25C7F9E6-3160-42D9-BABE-688BC9FB2DE4}" srcOrd="2"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4A9595-0AEF-4508-9CD5-775D01CFD95E}">
      <dsp:nvSpPr>
        <dsp:cNvPr id="0" name=""/>
        <dsp:cNvSpPr/>
      </dsp:nvSpPr>
      <dsp:spPr>
        <a:xfrm>
          <a:off x="804" y="575733"/>
          <a:ext cx="2633952" cy="263395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All cultural heritage monuments in Greece are integral parts to the natural surroundings</a:t>
          </a:r>
        </a:p>
      </dsp:txBody>
      <dsp:txXfrm>
        <a:off x="386537" y="961466"/>
        <a:ext cx="1862486" cy="1862486"/>
      </dsp:txXfrm>
    </dsp:sp>
    <dsp:sp modelId="{649565E2-3FD6-4E29-8968-1124DD04CC22}">
      <dsp:nvSpPr>
        <dsp:cNvPr id="0" name=""/>
        <dsp:cNvSpPr/>
      </dsp:nvSpPr>
      <dsp:spPr>
        <a:xfrm rot="5400000">
          <a:off x="2852057" y="1543710"/>
          <a:ext cx="921883" cy="697997"/>
        </a:xfrm>
        <a:prstGeom prst="triangl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C7F9E6-3160-42D9-BABE-688BC9FB2DE4}">
      <dsp:nvSpPr>
        <dsp:cNvPr id="0" name=""/>
        <dsp:cNvSpPr/>
      </dsp:nvSpPr>
      <dsp:spPr>
        <a:xfrm>
          <a:off x="3951732" y="575733"/>
          <a:ext cx="2633952" cy="2633952"/>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Heritage monuments and historical sites in Greece carry centuries of history </a:t>
          </a:r>
        </a:p>
      </dsp:txBody>
      <dsp:txXfrm>
        <a:off x="4337465" y="961466"/>
        <a:ext cx="1862486" cy="1862486"/>
      </dsp:txXfrm>
    </dsp:sp>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29A43-9B63-4792-A98E-6702FE0F47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F706CA0E-B5D1-4D20-AE24-4E35087393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B9F516A9-DEDD-4A03-8AD8-21958AAF67F7}"/>
              </a:ext>
            </a:extLst>
          </p:cNvPr>
          <p:cNvSpPr>
            <a:spLocks noGrp="1"/>
          </p:cNvSpPr>
          <p:nvPr>
            <p:ph type="dt" sz="half" idx="10"/>
          </p:nvPr>
        </p:nvSpPr>
        <p:spPr/>
        <p:txBody>
          <a:bodyPr/>
          <a:lstStyle/>
          <a:p>
            <a:fld id="{D762A983-51A8-4855-A61C-FC6C12C23B86}" type="datetimeFigureOut">
              <a:rPr lang="el-GR" smtClean="0"/>
              <a:t>24/9/2024</a:t>
            </a:fld>
            <a:endParaRPr lang="el-GR"/>
          </a:p>
        </p:txBody>
      </p:sp>
      <p:sp>
        <p:nvSpPr>
          <p:cNvPr id="5" name="Footer Placeholder 4">
            <a:extLst>
              <a:ext uri="{FF2B5EF4-FFF2-40B4-BE49-F238E27FC236}">
                <a16:creationId xmlns:a16="http://schemas.microsoft.com/office/drawing/2014/main" id="{B0752105-F838-4A72-B66B-1B7760829614}"/>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D99D82DC-212D-44C9-BF1C-03B115E99ABF}"/>
              </a:ext>
            </a:extLst>
          </p:cNvPr>
          <p:cNvSpPr>
            <a:spLocks noGrp="1"/>
          </p:cNvSpPr>
          <p:nvPr>
            <p:ph type="sldNum" sz="quarter" idx="12"/>
          </p:nvPr>
        </p:nvSpPr>
        <p:spPr/>
        <p:txBody>
          <a:bodyPr/>
          <a:lstStyle/>
          <a:p>
            <a:fld id="{C1E206E9-FEFD-4895-A31D-B95086B3ADB9}" type="slidenum">
              <a:rPr lang="el-GR" smtClean="0"/>
              <a:t>‹#›</a:t>
            </a:fld>
            <a:endParaRPr lang="el-GR"/>
          </a:p>
        </p:txBody>
      </p:sp>
    </p:spTree>
    <p:extLst>
      <p:ext uri="{BB962C8B-B14F-4D97-AF65-F5344CB8AC3E}">
        <p14:creationId xmlns:p14="http://schemas.microsoft.com/office/powerpoint/2010/main" val="124138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3D1B2-60C8-497D-AEF4-961ABF20F9AF}"/>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028FF380-20D3-44F3-B218-5871DD14F8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23A2353C-8805-4C3C-9C89-B78C27D236B6}"/>
              </a:ext>
            </a:extLst>
          </p:cNvPr>
          <p:cNvSpPr>
            <a:spLocks noGrp="1"/>
          </p:cNvSpPr>
          <p:nvPr>
            <p:ph type="dt" sz="half" idx="10"/>
          </p:nvPr>
        </p:nvSpPr>
        <p:spPr/>
        <p:txBody>
          <a:bodyPr/>
          <a:lstStyle/>
          <a:p>
            <a:fld id="{D762A983-51A8-4855-A61C-FC6C12C23B86}" type="datetimeFigureOut">
              <a:rPr lang="el-GR" smtClean="0"/>
              <a:t>24/9/2024</a:t>
            </a:fld>
            <a:endParaRPr lang="el-GR"/>
          </a:p>
        </p:txBody>
      </p:sp>
      <p:sp>
        <p:nvSpPr>
          <p:cNvPr id="5" name="Footer Placeholder 4">
            <a:extLst>
              <a:ext uri="{FF2B5EF4-FFF2-40B4-BE49-F238E27FC236}">
                <a16:creationId xmlns:a16="http://schemas.microsoft.com/office/drawing/2014/main" id="{D74EDB6E-53D6-4486-8EA3-53E43CFEC4C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ABF602F6-3192-4BCC-8B36-3DD0250F9EB4}"/>
              </a:ext>
            </a:extLst>
          </p:cNvPr>
          <p:cNvSpPr>
            <a:spLocks noGrp="1"/>
          </p:cNvSpPr>
          <p:nvPr>
            <p:ph type="sldNum" sz="quarter" idx="12"/>
          </p:nvPr>
        </p:nvSpPr>
        <p:spPr/>
        <p:txBody>
          <a:bodyPr/>
          <a:lstStyle/>
          <a:p>
            <a:fld id="{C1E206E9-FEFD-4895-A31D-B95086B3ADB9}" type="slidenum">
              <a:rPr lang="el-GR" smtClean="0"/>
              <a:t>‹#›</a:t>
            </a:fld>
            <a:endParaRPr lang="el-GR"/>
          </a:p>
        </p:txBody>
      </p:sp>
    </p:spTree>
    <p:extLst>
      <p:ext uri="{BB962C8B-B14F-4D97-AF65-F5344CB8AC3E}">
        <p14:creationId xmlns:p14="http://schemas.microsoft.com/office/powerpoint/2010/main" val="277483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FF40C9-0EB8-42AD-9B7E-EBBFD959F1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1568CFE3-5731-45B0-8C80-AD257B4FA6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09ACFBFF-1488-4AAC-965A-787A6959E236}"/>
              </a:ext>
            </a:extLst>
          </p:cNvPr>
          <p:cNvSpPr>
            <a:spLocks noGrp="1"/>
          </p:cNvSpPr>
          <p:nvPr>
            <p:ph type="dt" sz="half" idx="10"/>
          </p:nvPr>
        </p:nvSpPr>
        <p:spPr/>
        <p:txBody>
          <a:bodyPr/>
          <a:lstStyle/>
          <a:p>
            <a:fld id="{D762A983-51A8-4855-A61C-FC6C12C23B86}" type="datetimeFigureOut">
              <a:rPr lang="el-GR" smtClean="0"/>
              <a:t>24/9/2024</a:t>
            </a:fld>
            <a:endParaRPr lang="el-GR"/>
          </a:p>
        </p:txBody>
      </p:sp>
      <p:sp>
        <p:nvSpPr>
          <p:cNvPr id="5" name="Footer Placeholder 4">
            <a:extLst>
              <a:ext uri="{FF2B5EF4-FFF2-40B4-BE49-F238E27FC236}">
                <a16:creationId xmlns:a16="http://schemas.microsoft.com/office/drawing/2014/main" id="{DDBE1172-3A60-41F2-B07A-680D53EB400A}"/>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2AF4829C-1230-4DC7-8C47-B633AC6C5969}"/>
              </a:ext>
            </a:extLst>
          </p:cNvPr>
          <p:cNvSpPr>
            <a:spLocks noGrp="1"/>
          </p:cNvSpPr>
          <p:nvPr>
            <p:ph type="sldNum" sz="quarter" idx="12"/>
          </p:nvPr>
        </p:nvSpPr>
        <p:spPr/>
        <p:txBody>
          <a:bodyPr/>
          <a:lstStyle/>
          <a:p>
            <a:fld id="{C1E206E9-FEFD-4895-A31D-B95086B3ADB9}" type="slidenum">
              <a:rPr lang="el-GR" smtClean="0"/>
              <a:t>‹#›</a:t>
            </a:fld>
            <a:endParaRPr lang="el-GR"/>
          </a:p>
        </p:txBody>
      </p:sp>
    </p:spTree>
    <p:extLst>
      <p:ext uri="{BB962C8B-B14F-4D97-AF65-F5344CB8AC3E}">
        <p14:creationId xmlns:p14="http://schemas.microsoft.com/office/powerpoint/2010/main" val="4068026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7803C2-EEB2-FF47-B23F-0F3137BABAC3}"/>
              </a:ext>
            </a:extLst>
          </p:cNvPr>
          <p:cNvSpPr>
            <a:spLocks noGrp="1"/>
          </p:cNvSpPr>
          <p:nvPr>
            <p:ph type="ctrTitle" hasCustomPrompt="1"/>
          </p:nvPr>
        </p:nvSpPr>
        <p:spPr>
          <a:xfrm>
            <a:off x="685799" y="642864"/>
            <a:ext cx="10711543" cy="706965"/>
          </a:xfrm>
        </p:spPr>
        <p:txBody>
          <a:bodyPr lIns="0" tIns="0" rIns="0" bIns="0" anchor="t"/>
          <a:lstStyle>
            <a:lvl1pPr algn="l">
              <a:defRPr sz="2667" b="1" i="0">
                <a:solidFill>
                  <a:srgbClr val="003399"/>
                </a:solidFill>
                <a:latin typeface="Arial" panose="020B0604020202020204" pitchFamily="34" charset="0"/>
                <a:cs typeface="Arial" panose="020B0604020202020204" pitchFamily="34" charset="0"/>
              </a:defRPr>
            </a:lvl1pPr>
          </a:lstStyle>
          <a:p>
            <a:r>
              <a:rPr lang="fr-FR" dirty="0" err="1"/>
              <a:t>Maintitle</a:t>
            </a:r>
            <a:br>
              <a:rPr lang="fr-FR" dirty="0"/>
            </a:br>
            <a:endParaRPr lang="fr-FR" dirty="0"/>
          </a:p>
        </p:txBody>
      </p:sp>
      <p:sp>
        <p:nvSpPr>
          <p:cNvPr id="3" name="Sous-titre 2">
            <a:extLst>
              <a:ext uri="{FF2B5EF4-FFF2-40B4-BE49-F238E27FC236}">
                <a16:creationId xmlns:a16="http://schemas.microsoft.com/office/drawing/2014/main" id="{AB8CF9C6-2DF3-BC45-90CE-B07BE70726F9}"/>
              </a:ext>
            </a:extLst>
          </p:cNvPr>
          <p:cNvSpPr>
            <a:spLocks noGrp="1"/>
          </p:cNvSpPr>
          <p:nvPr>
            <p:ph type="subTitle" idx="1" hasCustomPrompt="1"/>
          </p:nvPr>
        </p:nvSpPr>
        <p:spPr>
          <a:xfrm>
            <a:off x="685799" y="1512511"/>
            <a:ext cx="10711541" cy="705600"/>
          </a:xfrm>
        </p:spPr>
        <p:txBody>
          <a:bodyPr lIns="0" tIns="0" rIns="0" bIns="0" anchor="t"/>
          <a:lstStyle>
            <a:lvl1pPr marL="0" indent="0" algn="l">
              <a:buNone/>
              <a:defRPr sz="2667" b="0" i="0">
                <a:solidFill>
                  <a:srgbClr val="003399"/>
                </a:solidFill>
                <a:latin typeface="Arial" panose="020B0604020202020204" pitchFamily="34" charset="0"/>
                <a:cs typeface="Arial" panose="020B0604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pPr lvl="0"/>
            <a:r>
              <a:rPr lang="fr-FR" dirty="0" err="1"/>
              <a:t>Subtitle</a:t>
            </a:r>
            <a:endParaRPr lang="fr-FR" dirty="0"/>
          </a:p>
        </p:txBody>
      </p:sp>
      <p:sp>
        <p:nvSpPr>
          <p:cNvPr id="8" name="Espace réservé du texte 7">
            <a:extLst>
              <a:ext uri="{FF2B5EF4-FFF2-40B4-BE49-F238E27FC236}">
                <a16:creationId xmlns:a16="http://schemas.microsoft.com/office/drawing/2014/main" id="{A9BFA76A-0B3C-BC49-AE4C-1AA17745D66E}"/>
              </a:ext>
            </a:extLst>
          </p:cNvPr>
          <p:cNvSpPr>
            <a:spLocks noGrp="1"/>
          </p:cNvSpPr>
          <p:nvPr>
            <p:ph type="body" sz="quarter" idx="10"/>
          </p:nvPr>
        </p:nvSpPr>
        <p:spPr>
          <a:xfrm>
            <a:off x="685800" y="2482851"/>
            <a:ext cx="10712451" cy="2861733"/>
          </a:xfrm>
        </p:spPr>
        <p:txBody>
          <a:bodyPr lIns="0" tIns="0" rIns="0" bIns="0"/>
          <a:lstStyle>
            <a:lvl1pPr>
              <a:buFontTx/>
              <a:buNone/>
              <a:defRPr sz="2400">
                <a:latin typeface="Arial" panose="020B0604020202020204" pitchFamily="34" charset="0"/>
                <a:cs typeface="Arial" panose="020B0604020202020204" pitchFamily="34" charset="0"/>
              </a:defRPr>
            </a:lvl1pPr>
            <a:lvl2pPr>
              <a:buFontTx/>
              <a:buNone/>
              <a:defRPr>
                <a:latin typeface="Arial" panose="020B0604020202020204" pitchFamily="34" charset="0"/>
                <a:cs typeface="Arial" panose="020B0604020202020204" pitchFamily="34" charset="0"/>
              </a:defRPr>
            </a:lvl2pPr>
            <a:lvl3pPr>
              <a:buFontTx/>
              <a:buNone/>
              <a:defRPr>
                <a:latin typeface="Arial" panose="020B0604020202020204" pitchFamily="34" charset="0"/>
                <a:cs typeface="Arial" panose="020B0604020202020204" pitchFamily="34" charset="0"/>
              </a:defRPr>
            </a:lvl3pPr>
            <a:lvl4pPr>
              <a:buFontTx/>
              <a:buNone/>
              <a:defRPr>
                <a:latin typeface="Arial" panose="020B0604020202020204" pitchFamily="34" charset="0"/>
                <a:cs typeface="Arial" panose="020B0604020202020204" pitchFamily="34" charset="0"/>
              </a:defRPr>
            </a:lvl4pPr>
            <a:lvl5pPr>
              <a:buFontTx/>
              <a:buNone/>
              <a:defRPr>
                <a:latin typeface="Arial" panose="020B0604020202020204" pitchFamily="34" charset="0"/>
                <a:cs typeface="Arial" panose="020B0604020202020204" pitchFamily="34" charset="0"/>
              </a:defRPr>
            </a:lvl5pPr>
          </a:lstStyle>
          <a:p>
            <a:pPr lvl="0"/>
            <a:r>
              <a:rPr lang="fr-FR" dirty="0"/>
              <a:t>Cliquez pour modifier les styles du texte</a:t>
            </a:r>
          </a:p>
        </p:txBody>
      </p:sp>
    </p:spTree>
    <p:extLst>
      <p:ext uri="{BB962C8B-B14F-4D97-AF65-F5344CB8AC3E}">
        <p14:creationId xmlns:p14="http://schemas.microsoft.com/office/powerpoint/2010/main" val="3698074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0ED0-E6B0-41A1-8FCF-6751778106ED}"/>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49096BF8-CCD8-4AAB-8E13-0C0885C07D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600558E-ABFB-46A1-8C23-6BBE29DDC1F0}"/>
              </a:ext>
            </a:extLst>
          </p:cNvPr>
          <p:cNvSpPr>
            <a:spLocks noGrp="1"/>
          </p:cNvSpPr>
          <p:nvPr>
            <p:ph type="dt" sz="half" idx="10"/>
          </p:nvPr>
        </p:nvSpPr>
        <p:spPr/>
        <p:txBody>
          <a:bodyPr/>
          <a:lstStyle/>
          <a:p>
            <a:fld id="{D762A983-51A8-4855-A61C-FC6C12C23B86}" type="datetimeFigureOut">
              <a:rPr lang="el-GR" smtClean="0"/>
              <a:t>24/9/2024</a:t>
            </a:fld>
            <a:endParaRPr lang="el-GR"/>
          </a:p>
        </p:txBody>
      </p:sp>
      <p:sp>
        <p:nvSpPr>
          <p:cNvPr id="5" name="Footer Placeholder 4">
            <a:extLst>
              <a:ext uri="{FF2B5EF4-FFF2-40B4-BE49-F238E27FC236}">
                <a16:creationId xmlns:a16="http://schemas.microsoft.com/office/drawing/2014/main" id="{3803B380-D4E4-4986-BA6F-5D0B547C3C57}"/>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CE3CCAA7-3524-4242-A451-109BEC31DFCA}"/>
              </a:ext>
            </a:extLst>
          </p:cNvPr>
          <p:cNvSpPr>
            <a:spLocks noGrp="1"/>
          </p:cNvSpPr>
          <p:nvPr>
            <p:ph type="sldNum" sz="quarter" idx="12"/>
          </p:nvPr>
        </p:nvSpPr>
        <p:spPr/>
        <p:txBody>
          <a:bodyPr/>
          <a:lstStyle/>
          <a:p>
            <a:fld id="{C1E206E9-FEFD-4895-A31D-B95086B3ADB9}" type="slidenum">
              <a:rPr lang="el-GR" smtClean="0"/>
              <a:t>‹#›</a:t>
            </a:fld>
            <a:endParaRPr lang="el-GR"/>
          </a:p>
        </p:txBody>
      </p:sp>
    </p:spTree>
    <p:extLst>
      <p:ext uri="{BB962C8B-B14F-4D97-AF65-F5344CB8AC3E}">
        <p14:creationId xmlns:p14="http://schemas.microsoft.com/office/powerpoint/2010/main" val="1805573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9CD31-EAF8-4046-817B-0521A2F03B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68DA3ED3-A12F-4C15-94B9-E7ED3597C5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D90D83-D858-4EF9-A7FF-F71F55721D0A}"/>
              </a:ext>
            </a:extLst>
          </p:cNvPr>
          <p:cNvSpPr>
            <a:spLocks noGrp="1"/>
          </p:cNvSpPr>
          <p:nvPr>
            <p:ph type="dt" sz="half" idx="10"/>
          </p:nvPr>
        </p:nvSpPr>
        <p:spPr/>
        <p:txBody>
          <a:bodyPr/>
          <a:lstStyle/>
          <a:p>
            <a:fld id="{D762A983-51A8-4855-A61C-FC6C12C23B86}" type="datetimeFigureOut">
              <a:rPr lang="el-GR" smtClean="0"/>
              <a:t>24/9/2024</a:t>
            </a:fld>
            <a:endParaRPr lang="el-GR"/>
          </a:p>
        </p:txBody>
      </p:sp>
      <p:sp>
        <p:nvSpPr>
          <p:cNvPr id="5" name="Footer Placeholder 4">
            <a:extLst>
              <a:ext uri="{FF2B5EF4-FFF2-40B4-BE49-F238E27FC236}">
                <a16:creationId xmlns:a16="http://schemas.microsoft.com/office/drawing/2014/main" id="{B1587066-830C-43BC-9DB3-FB86A5FE2923}"/>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F2CE7557-F1F8-4AFB-94C9-623CB52620FE}"/>
              </a:ext>
            </a:extLst>
          </p:cNvPr>
          <p:cNvSpPr>
            <a:spLocks noGrp="1"/>
          </p:cNvSpPr>
          <p:nvPr>
            <p:ph type="sldNum" sz="quarter" idx="12"/>
          </p:nvPr>
        </p:nvSpPr>
        <p:spPr/>
        <p:txBody>
          <a:bodyPr/>
          <a:lstStyle/>
          <a:p>
            <a:fld id="{C1E206E9-FEFD-4895-A31D-B95086B3ADB9}" type="slidenum">
              <a:rPr lang="el-GR" smtClean="0"/>
              <a:t>‹#›</a:t>
            </a:fld>
            <a:endParaRPr lang="el-GR"/>
          </a:p>
        </p:txBody>
      </p:sp>
    </p:spTree>
    <p:extLst>
      <p:ext uri="{BB962C8B-B14F-4D97-AF65-F5344CB8AC3E}">
        <p14:creationId xmlns:p14="http://schemas.microsoft.com/office/powerpoint/2010/main" val="320666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9A634-AD9D-457B-8B1D-775BEC575BB1}"/>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CBB84CA7-B85C-41E1-B597-DE615FAD7F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EA263687-C2AC-496E-A549-095D935976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F45BF315-0D1A-4122-AD08-A5DC1D697FBB}"/>
              </a:ext>
            </a:extLst>
          </p:cNvPr>
          <p:cNvSpPr>
            <a:spLocks noGrp="1"/>
          </p:cNvSpPr>
          <p:nvPr>
            <p:ph type="dt" sz="half" idx="10"/>
          </p:nvPr>
        </p:nvSpPr>
        <p:spPr/>
        <p:txBody>
          <a:bodyPr/>
          <a:lstStyle/>
          <a:p>
            <a:fld id="{D762A983-51A8-4855-A61C-FC6C12C23B86}" type="datetimeFigureOut">
              <a:rPr lang="el-GR" smtClean="0"/>
              <a:t>24/9/2024</a:t>
            </a:fld>
            <a:endParaRPr lang="el-GR"/>
          </a:p>
        </p:txBody>
      </p:sp>
      <p:sp>
        <p:nvSpPr>
          <p:cNvPr id="6" name="Footer Placeholder 5">
            <a:extLst>
              <a:ext uri="{FF2B5EF4-FFF2-40B4-BE49-F238E27FC236}">
                <a16:creationId xmlns:a16="http://schemas.microsoft.com/office/drawing/2014/main" id="{73612983-116B-43E9-AAE9-A1F2A78A0457}"/>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D41737CA-C6CC-4417-B573-8550AB00921F}"/>
              </a:ext>
            </a:extLst>
          </p:cNvPr>
          <p:cNvSpPr>
            <a:spLocks noGrp="1"/>
          </p:cNvSpPr>
          <p:nvPr>
            <p:ph type="sldNum" sz="quarter" idx="12"/>
          </p:nvPr>
        </p:nvSpPr>
        <p:spPr/>
        <p:txBody>
          <a:bodyPr/>
          <a:lstStyle/>
          <a:p>
            <a:fld id="{C1E206E9-FEFD-4895-A31D-B95086B3ADB9}" type="slidenum">
              <a:rPr lang="el-GR" smtClean="0"/>
              <a:t>‹#›</a:t>
            </a:fld>
            <a:endParaRPr lang="el-GR"/>
          </a:p>
        </p:txBody>
      </p:sp>
    </p:spTree>
    <p:extLst>
      <p:ext uri="{BB962C8B-B14F-4D97-AF65-F5344CB8AC3E}">
        <p14:creationId xmlns:p14="http://schemas.microsoft.com/office/powerpoint/2010/main" val="2765254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99E0F-5CA3-41C0-94CD-19708B678994}"/>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BB9DEDB9-7306-4FAC-888E-A10AD7F0E0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0A50EB-266D-47AB-9061-7E8DFA1342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68B2B3C0-3A7C-4F87-A47C-6B7291DA05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B543B8-2729-4526-91B9-350888BB1A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61805B26-E769-4477-B9DB-6529EE6A613D}"/>
              </a:ext>
            </a:extLst>
          </p:cNvPr>
          <p:cNvSpPr>
            <a:spLocks noGrp="1"/>
          </p:cNvSpPr>
          <p:nvPr>
            <p:ph type="dt" sz="half" idx="10"/>
          </p:nvPr>
        </p:nvSpPr>
        <p:spPr/>
        <p:txBody>
          <a:bodyPr/>
          <a:lstStyle/>
          <a:p>
            <a:fld id="{D762A983-51A8-4855-A61C-FC6C12C23B86}" type="datetimeFigureOut">
              <a:rPr lang="el-GR" smtClean="0"/>
              <a:t>24/9/2024</a:t>
            </a:fld>
            <a:endParaRPr lang="el-GR"/>
          </a:p>
        </p:txBody>
      </p:sp>
      <p:sp>
        <p:nvSpPr>
          <p:cNvPr id="8" name="Footer Placeholder 7">
            <a:extLst>
              <a:ext uri="{FF2B5EF4-FFF2-40B4-BE49-F238E27FC236}">
                <a16:creationId xmlns:a16="http://schemas.microsoft.com/office/drawing/2014/main" id="{BFBE4DAA-21D5-4CAD-9810-970D394967F0}"/>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8CAA764F-3A88-4089-BB6D-5D0A5E67903D}"/>
              </a:ext>
            </a:extLst>
          </p:cNvPr>
          <p:cNvSpPr>
            <a:spLocks noGrp="1"/>
          </p:cNvSpPr>
          <p:nvPr>
            <p:ph type="sldNum" sz="quarter" idx="12"/>
          </p:nvPr>
        </p:nvSpPr>
        <p:spPr/>
        <p:txBody>
          <a:bodyPr/>
          <a:lstStyle/>
          <a:p>
            <a:fld id="{C1E206E9-FEFD-4895-A31D-B95086B3ADB9}" type="slidenum">
              <a:rPr lang="el-GR" smtClean="0"/>
              <a:t>‹#›</a:t>
            </a:fld>
            <a:endParaRPr lang="el-GR"/>
          </a:p>
        </p:txBody>
      </p:sp>
    </p:spTree>
    <p:extLst>
      <p:ext uri="{BB962C8B-B14F-4D97-AF65-F5344CB8AC3E}">
        <p14:creationId xmlns:p14="http://schemas.microsoft.com/office/powerpoint/2010/main" val="3686510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3965E-6DBC-45EF-84F1-1AA39FA69045}"/>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890F44E6-E477-4ECE-83B1-C4CABC0327E6}"/>
              </a:ext>
            </a:extLst>
          </p:cNvPr>
          <p:cNvSpPr>
            <a:spLocks noGrp="1"/>
          </p:cNvSpPr>
          <p:nvPr>
            <p:ph type="dt" sz="half" idx="10"/>
          </p:nvPr>
        </p:nvSpPr>
        <p:spPr/>
        <p:txBody>
          <a:bodyPr/>
          <a:lstStyle/>
          <a:p>
            <a:fld id="{D762A983-51A8-4855-A61C-FC6C12C23B86}" type="datetimeFigureOut">
              <a:rPr lang="el-GR" smtClean="0"/>
              <a:t>24/9/2024</a:t>
            </a:fld>
            <a:endParaRPr lang="el-GR"/>
          </a:p>
        </p:txBody>
      </p:sp>
      <p:sp>
        <p:nvSpPr>
          <p:cNvPr id="4" name="Footer Placeholder 3">
            <a:extLst>
              <a:ext uri="{FF2B5EF4-FFF2-40B4-BE49-F238E27FC236}">
                <a16:creationId xmlns:a16="http://schemas.microsoft.com/office/drawing/2014/main" id="{8B1DC1E3-D851-4942-B528-93EBD78AB6EB}"/>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9D197916-AE8C-4FE7-A32C-E977A0977F61}"/>
              </a:ext>
            </a:extLst>
          </p:cNvPr>
          <p:cNvSpPr>
            <a:spLocks noGrp="1"/>
          </p:cNvSpPr>
          <p:nvPr>
            <p:ph type="sldNum" sz="quarter" idx="12"/>
          </p:nvPr>
        </p:nvSpPr>
        <p:spPr/>
        <p:txBody>
          <a:bodyPr/>
          <a:lstStyle/>
          <a:p>
            <a:fld id="{C1E206E9-FEFD-4895-A31D-B95086B3ADB9}" type="slidenum">
              <a:rPr lang="el-GR" smtClean="0"/>
              <a:t>‹#›</a:t>
            </a:fld>
            <a:endParaRPr lang="el-GR"/>
          </a:p>
        </p:txBody>
      </p:sp>
    </p:spTree>
    <p:extLst>
      <p:ext uri="{BB962C8B-B14F-4D97-AF65-F5344CB8AC3E}">
        <p14:creationId xmlns:p14="http://schemas.microsoft.com/office/powerpoint/2010/main" val="593902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79753D-A367-400D-920A-F64C30843C63}"/>
              </a:ext>
            </a:extLst>
          </p:cNvPr>
          <p:cNvSpPr>
            <a:spLocks noGrp="1"/>
          </p:cNvSpPr>
          <p:nvPr>
            <p:ph type="dt" sz="half" idx="10"/>
          </p:nvPr>
        </p:nvSpPr>
        <p:spPr/>
        <p:txBody>
          <a:bodyPr/>
          <a:lstStyle/>
          <a:p>
            <a:fld id="{D762A983-51A8-4855-A61C-FC6C12C23B86}" type="datetimeFigureOut">
              <a:rPr lang="el-GR" smtClean="0"/>
              <a:t>24/9/2024</a:t>
            </a:fld>
            <a:endParaRPr lang="el-GR"/>
          </a:p>
        </p:txBody>
      </p:sp>
      <p:sp>
        <p:nvSpPr>
          <p:cNvPr id="3" name="Footer Placeholder 2">
            <a:extLst>
              <a:ext uri="{FF2B5EF4-FFF2-40B4-BE49-F238E27FC236}">
                <a16:creationId xmlns:a16="http://schemas.microsoft.com/office/drawing/2014/main" id="{7584187B-3D1A-43A3-B052-17D4ADFE2832}"/>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0B715CA2-2977-47D2-925B-42A184EE41B1}"/>
              </a:ext>
            </a:extLst>
          </p:cNvPr>
          <p:cNvSpPr>
            <a:spLocks noGrp="1"/>
          </p:cNvSpPr>
          <p:nvPr>
            <p:ph type="sldNum" sz="quarter" idx="12"/>
          </p:nvPr>
        </p:nvSpPr>
        <p:spPr/>
        <p:txBody>
          <a:bodyPr/>
          <a:lstStyle/>
          <a:p>
            <a:fld id="{C1E206E9-FEFD-4895-A31D-B95086B3ADB9}" type="slidenum">
              <a:rPr lang="el-GR" smtClean="0"/>
              <a:t>‹#›</a:t>
            </a:fld>
            <a:endParaRPr lang="el-GR"/>
          </a:p>
        </p:txBody>
      </p:sp>
    </p:spTree>
    <p:extLst>
      <p:ext uri="{BB962C8B-B14F-4D97-AF65-F5344CB8AC3E}">
        <p14:creationId xmlns:p14="http://schemas.microsoft.com/office/powerpoint/2010/main" val="656951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C847-2FC6-46D0-ABAD-A2626664A4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F46451B2-7A19-432F-A3E6-27E8DC817A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E7D47251-ABF6-4C61-B473-BA067DF524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7A737F-BB13-4195-BEC2-BE3653FDCEB3}"/>
              </a:ext>
            </a:extLst>
          </p:cNvPr>
          <p:cNvSpPr>
            <a:spLocks noGrp="1"/>
          </p:cNvSpPr>
          <p:nvPr>
            <p:ph type="dt" sz="half" idx="10"/>
          </p:nvPr>
        </p:nvSpPr>
        <p:spPr/>
        <p:txBody>
          <a:bodyPr/>
          <a:lstStyle/>
          <a:p>
            <a:fld id="{D762A983-51A8-4855-A61C-FC6C12C23B86}" type="datetimeFigureOut">
              <a:rPr lang="el-GR" smtClean="0"/>
              <a:t>24/9/2024</a:t>
            </a:fld>
            <a:endParaRPr lang="el-GR"/>
          </a:p>
        </p:txBody>
      </p:sp>
      <p:sp>
        <p:nvSpPr>
          <p:cNvPr id="6" name="Footer Placeholder 5">
            <a:extLst>
              <a:ext uri="{FF2B5EF4-FFF2-40B4-BE49-F238E27FC236}">
                <a16:creationId xmlns:a16="http://schemas.microsoft.com/office/drawing/2014/main" id="{4995EF13-6547-40FD-8795-3ED51A75D969}"/>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C507110C-B702-474E-9129-DE0DFDABADC5}"/>
              </a:ext>
            </a:extLst>
          </p:cNvPr>
          <p:cNvSpPr>
            <a:spLocks noGrp="1"/>
          </p:cNvSpPr>
          <p:nvPr>
            <p:ph type="sldNum" sz="quarter" idx="12"/>
          </p:nvPr>
        </p:nvSpPr>
        <p:spPr/>
        <p:txBody>
          <a:bodyPr/>
          <a:lstStyle/>
          <a:p>
            <a:fld id="{C1E206E9-FEFD-4895-A31D-B95086B3ADB9}" type="slidenum">
              <a:rPr lang="el-GR" smtClean="0"/>
              <a:t>‹#›</a:t>
            </a:fld>
            <a:endParaRPr lang="el-GR"/>
          </a:p>
        </p:txBody>
      </p:sp>
    </p:spTree>
    <p:extLst>
      <p:ext uri="{BB962C8B-B14F-4D97-AF65-F5344CB8AC3E}">
        <p14:creationId xmlns:p14="http://schemas.microsoft.com/office/powerpoint/2010/main" val="3060964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CCC7E-A0B2-483D-80DA-32F4C39592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1D13BF25-5436-4B17-98AC-F17E80CA87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3A3F268C-A1A5-490E-94D9-A2958D7904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1554FD-7A17-4A76-B565-F63D3A1A5834}"/>
              </a:ext>
            </a:extLst>
          </p:cNvPr>
          <p:cNvSpPr>
            <a:spLocks noGrp="1"/>
          </p:cNvSpPr>
          <p:nvPr>
            <p:ph type="dt" sz="half" idx="10"/>
          </p:nvPr>
        </p:nvSpPr>
        <p:spPr/>
        <p:txBody>
          <a:bodyPr/>
          <a:lstStyle/>
          <a:p>
            <a:fld id="{D762A983-51A8-4855-A61C-FC6C12C23B86}" type="datetimeFigureOut">
              <a:rPr lang="el-GR" smtClean="0"/>
              <a:t>24/9/2024</a:t>
            </a:fld>
            <a:endParaRPr lang="el-GR"/>
          </a:p>
        </p:txBody>
      </p:sp>
      <p:sp>
        <p:nvSpPr>
          <p:cNvPr id="6" name="Footer Placeholder 5">
            <a:extLst>
              <a:ext uri="{FF2B5EF4-FFF2-40B4-BE49-F238E27FC236}">
                <a16:creationId xmlns:a16="http://schemas.microsoft.com/office/drawing/2014/main" id="{1E9A83A5-0A5B-4827-BDA0-CBAE4A5743B9}"/>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7E8C00FE-881D-42C9-883E-74A53D458B84}"/>
              </a:ext>
            </a:extLst>
          </p:cNvPr>
          <p:cNvSpPr>
            <a:spLocks noGrp="1"/>
          </p:cNvSpPr>
          <p:nvPr>
            <p:ph type="sldNum" sz="quarter" idx="12"/>
          </p:nvPr>
        </p:nvSpPr>
        <p:spPr/>
        <p:txBody>
          <a:bodyPr/>
          <a:lstStyle/>
          <a:p>
            <a:fld id="{C1E206E9-FEFD-4895-A31D-B95086B3ADB9}" type="slidenum">
              <a:rPr lang="el-GR" smtClean="0"/>
              <a:t>‹#›</a:t>
            </a:fld>
            <a:endParaRPr lang="el-GR"/>
          </a:p>
        </p:txBody>
      </p:sp>
    </p:spTree>
    <p:extLst>
      <p:ext uri="{BB962C8B-B14F-4D97-AF65-F5344CB8AC3E}">
        <p14:creationId xmlns:p14="http://schemas.microsoft.com/office/powerpoint/2010/main" val="3985489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A66D3D-D420-48EC-9219-F5CAA4870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C5163981-4FD7-495B-A28F-61A6B89A80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25626A1C-9283-4DF5-B9C8-1A107322CD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62A983-51A8-4855-A61C-FC6C12C23B86}" type="datetimeFigureOut">
              <a:rPr lang="el-GR" smtClean="0"/>
              <a:t>24/9/2024</a:t>
            </a:fld>
            <a:endParaRPr lang="el-GR"/>
          </a:p>
        </p:txBody>
      </p:sp>
      <p:sp>
        <p:nvSpPr>
          <p:cNvPr id="5" name="Footer Placeholder 4">
            <a:extLst>
              <a:ext uri="{FF2B5EF4-FFF2-40B4-BE49-F238E27FC236}">
                <a16:creationId xmlns:a16="http://schemas.microsoft.com/office/drawing/2014/main" id="{39BBBBC5-273F-4711-95A3-F8953EAFD9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34AF81FF-AA1E-4C78-A2A3-58C5A27918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206E9-FEFD-4895-A31D-B95086B3ADB9}" type="slidenum">
              <a:rPr lang="el-GR" smtClean="0"/>
              <a:t>‹#›</a:t>
            </a:fld>
            <a:endParaRPr lang="el-GR"/>
          </a:p>
        </p:txBody>
      </p:sp>
    </p:spTree>
    <p:extLst>
      <p:ext uri="{BB962C8B-B14F-4D97-AF65-F5344CB8AC3E}">
        <p14:creationId xmlns:p14="http://schemas.microsoft.com/office/powerpoint/2010/main" val="2819483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0B92A2-00DE-4295-AC7C-0B469B8C354D}"/>
              </a:ext>
            </a:extLst>
          </p:cNvPr>
          <p:cNvSpPr/>
          <p:nvPr/>
        </p:nvSpPr>
        <p:spPr>
          <a:xfrm>
            <a:off x="2423172" y="4949118"/>
            <a:ext cx="7345656" cy="830997"/>
          </a:xfrm>
          <a:prstGeom prst="rect">
            <a:avLst/>
          </a:prstGeom>
        </p:spPr>
        <p:txBody>
          <a:bodyPr wrap="square">
            <a:spAutoFit/>
          </a:bodyPr>
          <a:lstStyle/>
          <a:p>
            <a:pPr algn="ctr"/>
            <a:r>
              <a:rPr lang="en-US" sz="1600" i="1" dirty="0">
                <a:solidFill>
                  <a:srgbClr val="222222"/>
                </a:solidFill>
                <a:latin typeface="Roboto"/>
              </a:rPr>
              <a:t>International Atmospheric Circulation Reconstructions over the Earth (ACRE) Drought and Flood Conference</a:t>
            </a:r>
          </a:p>
          <a:p>
            <a:pPr algn="ctr"/>
            <a:r>
              <a:rPr lang="en-US" sz="1600" i="1" dirty="0">
                <a:solidFill>
                  <a:srgbClr val="222222"/>
                </a:solidFill>
                <a:latin typeface="Roboto"/>
              </a:rPr>
              <a:t>Corfu, September 23 - 27, 2024</a:t>
            </a:r>
            <a:endParaRPr lang="el-GR" sz="1600" i="1" dirty="0">
              <a:solidFill>
                <a:srgbClr val="222222"/>
              </a:solidFill>
              <a:latin typeface="Roboto"/>
            </a:endParaRPr>
          </a:p>
        </p:txBody>
      </p:sp>
      <p:sp>
        <p:nvSpPr>
          <p:cNvPr id="10" name="Rectangle 9">
            <a:extLst>
              <a:ext uri="{FF2B5EF4-FFF2-40B4-BE49-F238E27FC236}">
                <a16:creationId xmlns:a16="http://schemas.microsoft.com/office/drawing/2014/main" id="{6EBC6D85-F931-AB8D-7177-79A6C8FC4448}"/>
              </a:ext>
            </a:extLst>
          </p:cNvPr>
          <p:cNvSpPr/>
          <p:nvPr/>
        </p:nvSpPr>
        <p:spPr>
          <a:xfrm>
            <a:off x="597337" y="2141977"/>
            <a:ext cx="10997326" cy="2185214"/>
          </a:xfrm>
          <a:prstGeom prst="rect">
            <a:avLst/>
          </a:prstGeom>
          <a:noFill/>
        </p:spPr>
        <p:txBody>
          <a:bodyPr wrap="square" rtlCol="0">
            <a:spAutoFit/>
          </a:bodyPr>
          <a:lstStyle/>
          <a:p>
            <a:pPr algn="ctr"/>
            <a:r>
              <a:rPr lang="en-US" sz="2800" b="1" i="0" dirty="0">
                <a:effectLst/>
                <a:latin typeface="Calibri" panose="020F0502020204030204" pitchFamily="34" charset="0"/>
              </a:rPr>
              <a:t>Modeling reconstruction of weather conditions during historical events. The examples of Salamis Battle in 480 B.C. and Arachova battle in 1826.</a:t>
            </a:r>
            <a:endParaRPr lang="en-US" b="1" dirty="0">
              <a:latin typeface="Constantia" pitchFamily="18" charset="0"/>
            </a:endParaRPr>
          </a:p>
          <a:p>
            <a:pPr algn="ctr"/>
            <a:endParaRPr lang="en-US" sz="2400" b="1" dirty="0">
              <a:latin typeface="Constantia" pitchFamily="18" charset="0"/>
            </a:endParaRPr>
          </a:p>
          <a:p>
            <a:pPr algn="ctr"/>
            <a:r>
              <a:rPr lang="en-US" sz="2400" b="1" dirty="0">
                <a:latin typeface="Constantia" pitchFamily="18" charset="0"/>
              </a:rPr>
              <a:t>Stavros Solomos</a:t>
            </a:r>
          </a:p>
          <a:p>
            <a:pPr algn="ctr"/>
            <a:r>
              <a:rPr lang="en-US" sz="1600" dirty="0">
                <a:solidFill>
                  <a:srgbClr val="252525"/>
                </a:solidFill>
              </a:rPr>
              <a:t>Research Center for Atmospheric Physics and Climatology</a:t>
            </a:r>
          </a:p>
          <a:p>
            <a:pPr algn="ctr"/>
            <a:r>
              <a:rPr lang="en-US" sz="1600" dirty="0">
                <a:solidFill>
                  <a:srgbClr val="252525"/>
                </a:solidFill>
              </a:rPr>
              <a:t>Academy of Athens</a:t>
            </a:r>
            <a:endParaRPr lang="en-US" altLang="el-GR" sz="1600" b="1" dirty="0">
              <a:solidFill>
                <a:srgbClr val="C00000"/>
              </a:solidFill>
              <a:latin typeface="Constantia" pitchFamily="18" charset="0"/>
            </a:endParaRPr>
          </a:p>
        </p:txBody>
      </p:sp>
      <p:pic>
        <p:nvPicPr>
          <p:cNvPr id="15" name="Picture 14">
            <a:extLst>
              <a:ext uri="{FF2B5EF4-FFF2-40B4-BE49-F238E27FC236}">
                <a16:creationId xmlns:a16="http://schemas.microsoft.com/office/drawing/2014/main" id="{DD200415-CA6E-D878-88B8-9C60FDCF4823}"/>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5795" y="249574"/>
            <a:ext cx="4260410" cy="1553107"/>
          </a:xfrm>
          <a:prstGeom prst="rect">
            <a:avLst/>
          </a:prstGeom>
        </p:spPr>
      </p:pic>
      <p:pic>
        <p:nvPicPr>
          <p:cNvPr id="2" name="Picture 2" descr="CSI">
            <a:extLst>
              <a:ext uri="{FF2B5EF4-FFF2-40B4-BE49-F238E27FC236}">
                <a16:creationId xmlns:a16="http://schemas.microsoft.com/office/drawing/2014/main" id="{747297B2-0132-6CF4-DA38-61F44CB98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495" y="6119411"/>
            <a:ext cx="2367742" cy="5629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CRE">
            <a:extLst>
              <a:ext uri="{FF2B5EF4-FFF2-40B4-BE49-F238E27FC236}">
                <a16:creationId xmlns:a16="http://schemas.microsoft.com/office/drawing/2014/main" id="{3E3BF565-145E-8585-E44A-D63E94F60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170" y="6083691"/>
            <a:ext cx="2985713" cy="5565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MO">
            <a:extLst>
              <a:ext uri="{FF2B5EF4-FFF2-40B4-BE49-F238E27FC236}">
                <a16:creationId xmlns:a16="http://schemas.microsoft.com/office/drawing/2014/main" id="{829CCE12-7BC5-D021-FFDD-2198B39D1F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2760"/>
          <a:stretch/>
        </p:blipFill>
        <p:spPr bwMode="auto">
          <a:xfrm>
            <a:off x="428135" y="6010061"/>
            <a:ext cx="2020123" cy="6495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eedbird">
            <a:extLst>
              <a:ext uri="{FF2B5EF4-FFF2-40B4-BE49-F238E27FC236}">
                <a16:creationId xmlns:a16="http://schemas.microsoft.com/office/drawing/2014/main" id="{10967122-D647-74C5-CF53-0F680850D7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0788" y="6064361"/>
            <a:ext cx="1594500" cy="5952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riolopoulos Foundation">
            <a:extLst>
              <a:ext uri="{FF2B5EF4-FFF2-40B4-BE49-F238E27FC236}">
                <a16:creationId xmlns:a16="http://schemas.microsoft.com/office/drawing/2014/main" id="{29A64259-5B41-D15E-0306-B738D15C44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4090" y="6083691"/>
            <a:ext cx="2083491" cy="656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258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1CE12D-B697-4498-8F42-614E3818A70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203" y="714663"/>
            <a:ext cx="6050146" cy="6143337"/>
          </a:xfrm>
          <a:prstGeom prst="rect">
            <a:avLst/>
          </a:prstGeom>
          <a:noFill/>
          <a:ln>
            <a:noFill/>
          </a:ln>
        </p:spPr>
      </p:pic>
      <p:sp>
        <p:nvSpPr>
          <p:cNvPr id="4" name="Rectangle 3">
            <a:extLst>
              <a:ext uri="{FF2B5EF4-FFF2-40B4-BE49-F238E27FC236}">
                <a16:creationId xmlns:a16="http://schemas.microsoft.com/office/drawing/2014/main" id="{28C3EF36-7798-4100-9A57-FC29694E0EAA}"/>
              </a:ext>
            </a:extLst>
          </p:cNvPr>
          <p:cNvSpPr/>
          <p:nvPr/>
        </p:nvSpPr>
        <p:spPr>
          <a:xfrm>
            <a:off x="102917" y="191443"/>
            <a:ext cx="11986166" cy="523220"/>
          </a:xfrm>
          <a:prstGeom prst="rect">
            <a:avLst/>
          </a:prstGeom>
        </p:spPr>
        <p:txBody>
          <a:bodyPr wrap="none">
            <a:spAutoFit/>
          </a:bodyPr>
          <a:lstStyle/>
          <a:p>
            <a:r>
              <a:rPr lang="en-US" sz="2800" b="1" dirty="0"/>
              <a:t>WRF – ERA5: ten-year monthly average wind speed for September (2007–2016)</a:t>
            </a:r>
            <a:endParaRPr lang="el-GR" sz="2800" b="1" dirty="0"/>
          </a:p>
        </p:txBody>
      </p:sp>
      <p:sp>
        <p:nvSpPr>
          <p:cNvPr id="5" name="Rectangle 4">
            <a:extLst>
              <a:ext uri="{FF2B5EF4-FFF2-40B4-BE49-F238E27FC236}">
                <a16:creationId xmlns:a16="http://schemas.microsoft.com/office/drawing/2014/main" id="{3CB806EA-2B39-468E-9F5D-0DC1DD9C0D33}"/>
              </a:ext>
            </a:extLst>
          </p:cNvPr>
          <p:cNvSpPr/>
          <p:nvPr/>
        </p:nvSpPr>
        <p:spPr>
          <a:xfrm>
            <a:off x="6979920" y="1472470"/>
            <a:ext cx="4782591" cy="391305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en-US" sz="2400" dirty="0">
                <a:solidFill>
                  <a:schemeClr val="tx1"/>
                </a:solidFill>
                <a:ea typeface="Times New Roman" panose="02020603050405020304" pitchFamily="18" charset="0"/>
              </a:rPr>
              <a:t>The north Etesian winds explain the catastrophes encountered by the Persian fleet before the battle of Salamis and the failure of Corfu fleet to join the Greek forces due to adverse weather at the channel between Cape </a:t>
            </a:r>
            <a:r>
              <a:rPr lang="en-US" sz="2400" dirty="0" err="1">
                <a:solidFill>
                  <a:schemeClr val="tx1"/>
                </a:solidFill>
                <a:ea typeface="Times New Roman" panose="02020603050405020304" pitchFamily="18" charset="0"/>
              </a:rPr>
              <a:t>Maleas</a:t>
            </a:r>
            <a:r>
              <a:rPr lang="en-US" sz="2400" dirty="0">
                <a:solidFill>
                  <a:schemeClr val="tx1"/>
                </a:solidFill>
                <a:ea typeface="Times New Roman" panose="02020603050405020304" pitchFamily="18" charset="0"/>
              </a:rPr>
              <a:t> and Kythera</a:t>
            </a:r>
            <a:endParaRPr lang="el-GR" sz="2400" dirty="0">
              <a:solidFill>
                <a:schemeClr val="tx1"/>
              </a:solidFill>
            </a:endParaRPr>
          </a:p>
        </p:txBody>
      </p:sp>
      <p:sp>
        <p:nvSpPr>
          <p:cNvPr id="3" name="TextBox 2">
            <a:extLst>
              <a:ext uri="{FF2B5EF4-FFF2-40B4-BE49-F238E27FC236}">
                <a16:creationId xmlns:a16="http://schemas.microsoft.com/office/drawing/2014/main" id="{2FB65C13-BFE8-A518-27CF-F75500EFF201}"/>
              </a:ext>
            </a:extLst>
          </p:cNvPr>
          <p:cNvSpPr txBox="1"/>
          <p:nvPr/>
        </p:nvSpPr>
        <p:spPr>
          <a:xfrm>
            <a:off x="6392548" y="6346763"/>
            <a:ext cx="587372" cy="369332"/>
          </a:xfrm>
          <a:prstGeom prst="rect">
            <a:avLst/>
          </a:prstGeom>
          <a:noFill/>
        </p:spPr>
        <p:txBody>
          <a:bodyPr wrap="square" rtlCol="0">
            <a:spAutoFit/>
          </a:bodyPr>
          <a:lstStyle/>
          <a:p>
            <a:r>
              <a:rPr lang="en-US" dirty="0"/>
              <a:t>m/s</a:t>
            </a:r>
            <a:endParaRPr lang="el-GR" dirty="0"/>
          </a:p>
        </p:txBody>
      </p:sp>
    </p:spTree>
    <p:extLst>
      <p:ext uri="{BB962C8B-B14F-4D97-AF65-F5344CB8AC3E}">
        <p14:creationId xmlns:p14="http://schemas.microsoft.com/office/powerpoint/2010/main" val="1210815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0FCD40-0339-49BE-A9CF-F250BEF15813}"/>
              </a:ext>
            </a:extLst>
          </p:cNvPr>
          <p:cNvPicPr/>
          <p:nvPr/>
        </p:nvPicPr>
        <p:blipFill rotWithShape="1">
          <a:blip r:embed="rId2" cstate="print">
            <a:extLst>
              <a:ext uri="{28A0092B-C50C-407E-A947-70E740481C1C}">
                <a14:useLocalDpi xmlns:a14="http://schemas.microsoft.com/office/drawing/2010/main" val="0"/>
              </a:ext>
            </a:extLst>
          </a:blip>
          <a:srcRect t="90695"/>
          <a:stretch/>
        </p:blipFill>
        <p:spPr bwMode="auto">
          <a:xfrm>
            <a:off x="2607683" y="5450443"/>
            <a:ext cx="6795656" cy="1186928"/>
          </a:xfrm>
          <a:prstGeom prst="rect">
            <a:avLst/>
          </a:prstGeom>
          <a:noFill/>
          <a:ln>
            <a:noFill/>
          </a:ln>
        </p:spPr>
      </p:pic>
      <p:sp>
        <p:nvSpPr>
          <p:cNvPr id="8" name="Rectangle 7">
            <a:extLst>
              <a:ext uri="{FF2B5EF4-FFF2-40B4-BE49-F238E27FC236}">
                <a16:creationId xmlns:a16="http://schemas.microsoft.com/office/drawing/2014/main" id="{698BC8B7-2FB6-42AE-B279-0BB40E5CBAA4}"/>
              </a:ext>
            </a:extLst>
          </p:cNvPr>
          <p:cNvSpPr/>
          <p:nvPr/>
        </p:nvSpPr>
        <p:spPr>
          <a:xfrm>
            <a:off x="557211" y="296858"/>
            <a:ext cx="10896600" cy="523220"/>
          </a:xfrm>
          <a:prstGeom prst="rect">
            <a:avLst/>
          </a:prstGeom>
        </p:spPr>
        <p:txBody>
          <a:bodyPr wrap="square">
            <a:spAutoFit/>
          </a:bodyPr>
          <a:lstStyle/>
          <a:p>
            <a:pPr algn="ctr"/>
            <a:r>
              <a:rPr lang="en-US" sz="2800" b="1" dirty="0"/>
              <a:t>Ten-year average wind for September (2007–2016) from WRF-ERA5</a:t>
            </a:r>
          </a:p>
        </p:txBody>
      </p:sp>
      <p:grpSp>
        <p:nvGrpSpPr>
          <p:cNvPr id="3" name="Group 2">
            <a:extLst>
              <a:ext uri="{FF2B5EF4-FFF2-40B4-BE49-F238E27FC236}">
                <a16:creationId xmlns:a16="http://schemas.microsoft.com/office/drawing/2014/main" id="{23C700E0-6344-BF72-F56E-9CAA18CDD9C5}"/>
              </a:ext>
            </a:extLst>
          </p:cNvPr>
          <p:cNvGrpSpPr/>
          <p:nvPr/>
        </p:nvGrpSpPr>
        <p:grpSpPr>
          <a:xfrm>
            <a:off x="557211" y="1398062"/>
            <a:ext cx="10624456" cy="4061876"/>
            <a:chOff x="792481" y="1398062"/>
            <a:chExt cx="10624456" cy="4061876"/>
          </a:xfrm>
        </p:grpSpPr>
        <p:pic>
          <p:nvPicPr>
            <p:cNvPr id="9" name="Picture 8">
              <a:extLst>
                <a:ext uri="{FF2B5EF4-FFF2-40B4-BE49-F238E27FC236}">
                  <a16:creationId xmlns:a16="http://schemas.microsoft.com/office/drawing/2014/main" id="{1B9297A3-E120-4D1F-A427-3E2D607FA19D}"/>
                </a:ext>
              </a:extLst>
            </p:cNvPr>
            <p:cNvPicPr/>
            <p:nvPr/>
          </p:nvPicPr>
          <p:blipFill rotWithShape="1">
            <a:blip r:embed="rId2" cstate="print">
              <a:extLst>
                <a:ext uri="{28A0092B-C50C-407E-A947-70E740481C1C}">
                  <a14:useLocalDpi xmlns:a14="http://schemas.microsoft.com/office/drawing/2010/main" val="0"/>
                </a:ext>
              </a:extLst>
            </a:blip>
            <a:srcRect l="3680" t="23938" r="7615" b="54133"/>
            <a:stretch/>
          </p:blipFill>
          <p:spPr bwMode="auto">
            <a:xfrm>
              <a:off x="792481" y="1398062"/>
              <a:ext cx="10624456" cy="4061876"/>
            </a:xfrm>
            <a:prstGeom prst="rect">
              <a:avLst/>
            </a:prstGeom>
            <a:noFill/>
            <a:ln>
              <a:noFill/>
            </a:ln>
          </p:spPr>
        </p:pic>
        <p:sp>
          <p:nvSpPr>
            <p:cNvPr id="2" name="Rectangle 1">
              <a:extLst>
                <a:ext uri="{FF2B5EF4-FFF2-40B4-BE49-F238E27FC236}">
                  <a16:creationId xmlns:a16="http://schemas.microsoft.com/office/drawing/2014/main" id="{2DADF897-A915-B09B-F407-961500786865}"/>
                </a:ext>
              </a:extLst>
            </p:cNvPr>
            <p:cNvSpPr/>
            <p:nvPr/>
          </p:nvSpPr>
          <p:spPr>
            <a:xfrm>
              <a:off x="1524000" y="1733006"/>
              <a:ext cx="513806" cy="58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1" name="TextBox 10">
            <a:extLst>
              <a:ext uri="{FF2B5EF4-FFF2-40B4-BE49-F238E27FC236}">
                <a16:creationId xmlns:a16="http://schemas.microsoft.com/office/drawing/2014/main" id="{C2989C76-4A8B-05C6-8E37-5D90761E6AEF}"/>
              </a:ext>
            </a:extLst>
          </p:cNvPr>
          <p:cNvSpPr txBox="1"/>
          <p:nvPr/>
        </p:nvSpPr>
        <p:spPr>
          <a:xfrm>
            <a:off x="783771" y="1165424"/>
            <a:ext cx="10624457" cy="400110"/>
          </a:xfrm>
          <a:prstGeom prst="rect">
            <a:avLst/>
          </a:prstGeom>
          <a:noFill/>
        </p:spPr>
        <p:txBody>
          <a:bodyPr wrap="square">
            <a:spAutoFit/>
          </a:bodyPr>
          <a:lstStyle/>
          <a:p>
            <a:pPr algn="ctr"/>
            <a:r>
              <a:rPr lang="en-US" sz="2000" b="1" dirty="0"/>
              <a:t>The onset of sea breeze is at 10:00 LST and the convergence line is found across Salamis Straits </a:t>
            </a:r>
            <a:endParaRPr lang="el-GR" sz="2000" b="1" dirty="0"/>
          </a:p>
        </p:txBody>
      </p:sp>
    </p:spTree>
    <p:extLst>
      <p:ext uri="{BB962C8B-B14F-4D97-AF65-F5344CB8AC3E}">
        <p14:creationId xmlns:p14="http://schemas.microsoft.com/office/powerpoint/2010/main" val="135194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0FDA680-E7C9-49FD-962C-7F7D1A551776}"/>
              </a:ext>
            </a:extLst>
          </p:cNvPr>
          <p:cNvGrpSpPr/>
          <p:nvPr/>
        </p:nvGrpSpPr>
        <p:grpSpPr>
          <a:xfrm>
            <a:off x="1893521" y="999460"/>
            <a:ext cx="6744642" cy="4720404"/>
            <a:chOff x="1893520" y="999460"/>
            <a:chExt cx="7384233" cy="5156790"/>
          </a:xfrm>
        </p:grpSpPr>
        <p:pic>
          <p:nvPicPr>
            <p:cNvPr id="9" name="Picture 8" descr="A picture containing chart&#10;&#10;Description automatically generated">
              <a:extLst>
                <a:ext uri="{FF2B5EF4-FFF2-40B4-BE49-F238E27FC236}">
                  <a16:creationId xmlns:a16="http://schemas.microsoft.com/office/drawing/2014/main" id="{13F328D8-4E55-4CAF-9A50-8250F2B15E05}"/>
                </a:ext>
              </a:extLst>
            </p:cNvPr>
            <p:cNvPicPr>
              <a:picLocks noChangeAspect="1"/>
            </p:cNvPicPr>
            <p:nvPr/>
          </p:nvPicPr>
          <p:blipFill rotWithShape="1">
            <a:blip r:embed="rId2">
              <a:extLst>
                <a:ext uri="{28A0092B-C50C-407E-A947-70E740481C1C}">
                  <a14:useLocalDpi xmlns:a14="http://schemas.microsoft.com/office/drawing/2010/main" val="0"/>
                </a:ext>
              </a:extLst>
            </a:blip>
            <a:srcRect t="14883" b="9922"/>
            <a:stretch/>
          </p:blipFill>
          <p:spPr>
            <a:xfrm>
              <a:off x="1893520" y="999460"/>
              <a:ext cx="7384233" cy="5156790"/>
            </a:xfrm>
            <a:prstGeom prst="rect">
              <a:avLst/>
            </a:prstGeom>
          </p:spPr>
        </p:pic>
        <p:sp>
          <p:nvSpPr>
            <p:cNvPr id="10" name="Rectangle 9">
              <a:extLst>
                <a:ext uri="{FF2B5EF4-FFF2-40B4-BE49-F238E27FC236}">
                  <a16:creationId xmlns:a16="http://schemas.microsoft.com/office/drawing/2014/main" id="{AEF8F340-A0EE-4952-927F-41F98338230D}"/>
                </a:ext>
              </a:extLst>
            </p:cNvPr>
            <p:cNvSpPr/>
            <p:nvPr/>
          </p:nvSpPr>
          <p:spPr>
            <a:xfrm>
              <a:off x="4774019" y="3375837"/>
              <a:ext cx="297712" cy="6751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dirty="0"/>
            </a:p>
          </p:txBody>
        </p:sp>
        <p:sp>
          <p:nvSpPr>
            <p:cNvPr id="11" name="Rectangle 10">
              <a:extLst>
                <a:ext uri="{FF2B5EF4-FFF2-40B4-BE49-F238E27FC236}">
                  <a16:creationId xmlns:a16="http://schemas.microsoft.com/office/drawing/2014/main" id="{9B8B747B-D1DE-4CC5-BD07-AC728F3E1C98}"/>
                </a:ext>
              </a:extLst>
            </p:cNvPr>
            <p:cNvSpPr/>
            <p:nvPr/>
          </p:nvSpPr>
          <p:spPr>
            <a:xfrm>
              <a:off x="5986129" y="3429000"/>
              <a:ext cx="925033" cy="56884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grpSp>
      <p:grpSp>
        <p:nvGrpSpPr>
          <p:cNvPr id="16" name="Group 15">
            <a:extLst>
              <a:ext uri="{FF2B5EF4-FFF2-40B4-BE49-F238E27FC236}">
                <a16:creationId xmlns:a16="http://schemas.microsoft.com/office/drawing/2014/main" id="{57B29C54-851E-4337-A26B-9D534C21F961}"/>
              </a:ext>
            </a:extLst>
          </p:cNvPr>
          <p:cNvGrpSpPr/>
          <p:nvPr/>
        </p:nvGrpSpPr>
        <p:grpSpPr>
          <a:xfrm>
            <a:off x="9835962" y="1714133"/>
            <a:ext cx="1992760" cy="828070"/>
            <a:chOff x="9835962" y="1714133"/>
            <a:chExt cx="1992760" cy="828070"/>
          </a:xfrm>
        </p:grpSpPr>
        <p:sp>
          <p:nvSpPr>
            <p:cNvPr id="12" name="Rectangle 11">
              <a:extLst>
                <a:ext uri="{FF2B5EF4-FFF2-40B4-BE49-F238E27FC236}">
                  <a16:creationId xmlns:a16="http://schemas.microsoft.com/office/drawing/2014/main" id="{C0FB4D7E-F62B-4524-BE68-C7780B8439B4}"/>
                </a:ext>
              </a:extLst>
            </p:cNvPr>
            <p:cNvSpPr/>
            <p:nvPr/>
          </p:nvSpPr>
          <p:spPr>
            <a:xfrm rot="5400000">
              <a:off x="10024690" y="1561216"/>
              <a:ext cx="297712" cy="6751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dirty="0"/>
            </a:p>
          </p:txBody>
        </p:sp>
        <p:sp>
          <p:nvSpPr>
            <p:cNvPr id="13" name="Rectangle 12">
              <a:extLst>
                <a:ext uri="{FF2B5EF4-FFF2-40B4-BE49-F238E27FC236}">
                  <a16:creationId xmlns:a16="http://schemas.microsoft.com/office/drawing/2014/main" id="{60112904-948E-47C5-8984-C14BCBD3870A}"/>
                </a:ext>
              </a:extLst>
            </p:cNvPr>
            <p:cNvSpPr/>
            <p:nvPr/>
          </p:nvSpPr>
          <p:spPr>
            <a:xfrm>
              <a:off x="9835963" y="2177903"/>
              <a:ext cx="675167" cy="2977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14" name="TextBox 13">
              <a:extLst>
                <a:ext uri="{FF2B5EF4-FFF2-40B4-BE49-F238E27FC236}">
                  <a16:creationId xmlns:a16="http://schemas.microsoft.com/office/drawing/2014/main" id="{EAA99325-7346-414A-9801-77E39B7D9308}"/>
                </a:ext>
              </a:extLst>
            </p:cNvPr>
            <p:cNvSpPr txBox="1"/>
            <p:nvPr/>
          </p:nvSpPr>
          <p:spPr>
            <a:xfrm>
              <a:off x="10595345" y="1714133"/>
              <a:ext cx="1041991" cy="400110"/>
            </a:xfrm>
            <a:prstGeom prst="rect">
              <a:avLst/>
            </a:prstGeom>
            <a:noFill/>
          </p:spPr>
          <p:txBody>
            <a:bodyPr wrap="square" rtlCol="0">
              <a:spAutoFit/>
            </a:bodyPr>
            <a:lstStyle/>
            <a:p>
              <a:r>
                <a:rPr lang="en-US" sz="2000" b="1" dirty="0"/>
                <a:t>Greeks</a:t>
              </a:r>
              <a:endParaRPr lang="el-GR" sz="2000" b="1" dirty="0"/>
            </a:p>
          </p:txBody>
        </p:sp>
        <p:sp>
          <p:nvSpPr>
            <p:cNvPr id="15" name="TextBox 14">
              <a:extLst>
                <a:ext uri="{FF2B5EF4-FFF2-40B4-BE49-F238E27FC236}">
                  <a16:creationId xmlns:a16="http://schemas.microsoft.com/office/drawing/2014/main" id="{554C4A9B-C979-4D20-B36B-ABC6C8E9EA13}"/>
                </a:ext>
              </a:extLst>
            </p:cNvPr>
            <p:cNvSpPr txBox="1"/>
            <p:nvPr/>
          </p:nvSpPr>
          <p:spPr>
            <a:xfrm>
              <a:off x="10595345" y="2142093"/>
              <a:ext cx="1233377" cy="400110"/>
            </a:xfrm>
            <a:prstGeom prst="rect">
              <a:avLst/>
            </a:prstGeom>
            <a:noFill/>
          </p:spPr>
          <p:txBody>
            <a:bodyPr wrap="square" rtlCol="0">
              <a:spAutoFit/>
            </a:bodyPr>
            <a:lstStyle/>
            <a:p>
              <a:r>
                <a:rPr lang="en-US" sz="2000" b="1" dirty="0"/>
                <a:t>Persians</a:t>
              </a:r>
              <a:endParaRPr lang="el-GR" sz="2000" b="1" dirty="0"/>
            </a:p>
          </p:txBody>
        </p:sp>
      </p:grpSp>
      <p:sp>
        <p:nvSpPr>
          <p:cNvPr id="17" name="TextBox 16">
            <a:extLst>
              <a:ext uri="{FF2B5EF4-FFF2-40B4-BE49-F238E27FC236}">
                <a16:creationId xmlns:a16="http://schemas.microsoft.com/office/drawing/2014/main" id="{5BC409CB-AFAC-461F-832F-334AACE13C37}"/>
              </a:ext>
            </a:extLst>
          </p:cNvPr>
          <p:cNvSpPr txBox="1"/>
          <p:nvPr/>
        </p:nvSpPr>
        <p:spPr>
          <a:xfrm>
            <a:off x="1" y="234826"/>
            <a:ext cx="12192000" cy="461665"/>
          </a:xfrm>
          <a:prstGeom prst="rect">
            <a:avLst/>
          </a:prstGeom>
          <a:noFill/>
        </p:spPr>
        <p:txBody>
          <a:bodyPr wrap="square" rtlCol="0">
            <a:spAutoFit/>
          </a:bodyPr>
          <a:lstStyle/>
          <a:p>
            <a:r>
              <a:rPr lang="en-US" sz="2400" b="1" dirty="0"/>
              <a:t>Night hours (00:00-07:00 LST).  Arrival of Aristides from Aegina, The Persians block the channel</a:t>
            </a:r>
            <a:endParaRPr lang="el-GR" sz="2400" b="1" dirty="0"/>
          </a:p>
        </p:txBody>
      </p:sp>
      <p:sp>
        <p:nvSpPr>
          <p:cNvPr id="19" name="TextBox 18">
            <a:extLst>
              <a:ext uri="{FF2B5EF4-FFF2-40B4-BE49-F238E27FC236}">
                <a16:creationId xmlns:a16="http://schemas.microsoft.com/office/drawing/2014/main" id="{31ECA00B-CA83-D1F9-1A17-721C69D5F7A4}"/>
              </a:ext>
            </a:extLst>
          </p:cNvPr>
          <p:cNvSpPr txBox="1"/>
          <p:nvPr/>
        </p:nvSpPr>
        <p:spPr>
          <a:xfrm>
            <a:off x="9343900" y="2928140"/>
            <a:ext cx="2805484" cy="2908489"/>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defPPr>
              <a:defRPr lang="el-GR"/>
            </a:defPPr>
            <a:lvl1pPr>
              <a:spcBef>
                <a:spcPts val="1200"/>
              </a:spcBef>
              <a:spcAft>
                <a:spcPts val="600"/>
              </a:spcAft>
              <a:defRPr sz="1400" i="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(Herodotus 70.) (</a:t>
            </a:r>
            <a:r>
              <a:rPr lang="el-GR" dirty="0"/>
              <a:t>…</a:t>
            </a:r>
            <a:r>
              <a:rPr lang="en-US" dirty="0"/>
              <a:t> So when they passed the word to put out to sea, they brought their ships out to Salamis and quietly ranged themselves along the shore in their several positions…. )</a:t>
            </a:r>
          </a:p>
          <a:p>
            <a:r>
              <a:rPr lang="en-US" dirty="0"/>
              <a:t>(Herodotus 81) (….. Aristides accordingly came forward and told them that he had come from Aegina and had escaped with difficulty without being perceived by those who were blockading them ….)</a:t>
            </a:r>
            <a:endParaRPr lang="el-GR" dirty="0"/>
          </a:p>
        </p:txBody>
      </p:sp>
      <p:pic>
        <p:nvPicPr>
          <p:cNvPr id="5" name="Picture 4">
            <a:extLst>
              <a:ext uri="{FF2B5EF4-FFF2-40B4-BE49-F238E27FC236}">
                <a16:creationId xmlns:a16="http://schemas.microsoft.com/office/drawing/2014/main" id="{C45C12B4-9C26-E441-3FAB-00A69E02789C}"/>
              </a:ext>
            </a:extLst>
          </p:cNvPr>
          <p:cNvPicPr/>
          <p:nvPr/>
        </p:nvPicPr>
        <p:blipFill rotWithShape="1">
          <a:blip r:embed="rId3" cstate="print">
            <a:extLst>
              <a:ext uri="{28A0092B-C50C-407E-A947-70E740481C1C}">
                <a14:useLocalDpi xmlns:a14="http://schemas.microsoft.com/office/drawing/2010/main" val="0"/>
              </a:ext>
            </a:extLst>
          </a:blip>
          <a:srcRect l="21922" t="90695" r="22107" b="1185"/>
          <a:stretch/>
        </p:blipFill>
        <p:spPr bwMode="auto">
          <a:xfrm>
            <a:off x="3682466" y="5858540"/>
            <a:ext cx="3898360" cy="911911"/>
          </a:xfrm>
          <a:prstGeom prst="rect">
            <a:avLst/>
          </a:prstGeom>
          <a:noFill/>
          <a:ln>
            <a:noFill/>
          </a:ln>
        </p:spPr>
      </p:pic>
    </p:spTree>
    <p:extLst>
      <p:ext uri="{BB962C8B-B14F-4D97-AF65-F5344CB8AC3E}">
        <p14:creationId xmlns:p14="http://schemas.microsoft.com/office/powerpoint/2010/main" val="2899384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0FDA680-E7C9-49FD-962C-7F7D1A551776}"/>
              </a:ext>
            </a:extLst>
          </p:cNvPr>
          <p:cNvGrpSpPr/>
          <p:nvPr/>
        </p:nvGrpSpPr>
        <p:grpSpPr>
          <a:xfrm>
            <a:off x="1893521" y="999460"/>
            <a:ext cx="6725186" cy="4859080"/>
            <a:chOff x="1893520" y="999460"/>
            <a:chExt cx="7384233" cy="5156790"/>
          </a:xfrm>
        </p:grpSpPr>
        <p:pic>
          <p:nvPicPr>
            <p:cNvPr id="9" name="Picture 8" descr="A picture containing chart&#10;&#10;Description automatically generated">
              <a:extLst>
                <a:ext uri="{FF2B5EF4-FFF2-40B4-BE49-F238E27FC236}">
                  <a16:creationId xmlns:a16="http://schemas.microsoft.com/office/drawing/2014/main" id="{13F328D8-4E55-4CAF-9A50-8250F2B15E05}"/>
                </a:ext>
              </a:extLst>
            </p:cNvPr>
            <p:cNvPicPr>
              <a:picLocks noChangeAspect="1"/>
            </p:cNvPicPr>
            <p:nvPr/>
          </p:nvPicPr>
          <p:blipFill rotWithShape="1">
            <a:blip r:embed="rId2">
              <a:extLst>
                <a:ext uri="{28A0092B-C50C-407E-A947-70E740481C1C}">
                  <a14:useLocalDpi xmlns:a14="http://schemas.microsoft.com/office/drawing/2010/main" val="0"/>
                </a:ext>
              </a:extLst>
            </a:blip>
            <a:srcRect t="14883" b="9922"/>
            <a:stretch/>
          </p:blipFill>
          <p:spPr>
            <a:xfrm>
              <a:off x="1893520" y="999460"/>
              <a:ext cx="7384233" cy="5156790"/>
            </a:xfrm>
            <a:prstGeom prst="rect">
              <a:avLst/>
            </a:prstGeom>
          </p:spPr>
        </p:pic>
        <p:sp>
          <p:nvSpPr>
            <p:cNvPr id="10" name="Rectangle 9">
              <a:extLst>
                <a:ext uri="{FF2B5EF4-FFF2-40B4-BE49-F238E27FC236}">
                  <a16:creationId xmlns:a16="http://schemas.microsoft.com/office/drawing/2014/main" id="{AEF8F340-A0EE-4952-927F-41F98338230D}"/>
                </a:ext>
              </a:extLst>
            </p:cNvPr>
            <p:cNvSpPr/>
            <p:nvPr/>
          </p:nvSpPr>
          <p:spPr>
            <a:xfrm>
              <a:off x="4774019" y="3375837"/>
              <a:ext cx="297712" cy="6751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dirty="0"/>
            </a:p>
          </p:txBody>
        </p:sp>
        <p:sp>
          <p:nvSpPr>
            <p:cNvPr id="11" name="Rectangle 10">
              <a:extLst>
                <a:ext uri="{FF2B5EF4-FFF2-40B4-BE49-F238E27FC236}">
                  <a16:creationId xmlns:a16="http://schemas.microsoft.com/office/drawing/2014/main" id="{9B8B747B-D1DE-4CC5-BD07-AC728F3E1C98}"/>
                </a:ext>
              </a:extLst>
            </p:cNvPr>
            <p:cNvSpPr/>
            <p:nvPr/>
          </p:nvSpPr>
          <p:spPr>
            <a:xfrm>
              <a:off x="5986129" y="3429000"/>
              <a:ext cx="925033" cy="56884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grpSp>
      <p:grpSp>
        <p:nvGrpSpPr>
          <p:cNvPr id="16" name="Group 15">
            <a:extLst>
              <a:ext uri="{FF2B5EF4-FFF2-40B4-BE49-F238E27FC236}">
                <a16:creationId xmlns:a16="http://schemas.microsoft.com/office/drawing/2014/main" id="{57B29C54-851E-4337-A26B-9D534C21F961}"/>
              </a:ext>
            </a:extLst>
          </p:cNvPr>
          <p:cNvGrpSpPr/>
          <p:nvPr/>
        </p:nvGrpSpPr>
        <p:grpSpPr>
          <a:xfrm>
            <a:off x="9835962" y="1714133"/>
            <a:ext cx="1992760" cy="828070"/>
            <a:chOff x="9835962" y="1714133"/>
            <a:chExt cx="1992760" cy="828070"/>
          </a:xfrm>
        </p:grpSpPr>
        <p:sp>
          <p:nvSpPr>
            <p:cNvPr id="12" name="Rectangle 11">
              <a:extLst>
                <a:ext uri="{FF2B5EF4-FFF2-40B4-BE49-F238E27FC236}">
                  <a16:creationId xmlns:a16="http://schemas.microsoft.com/office/drawing/2014/main" id="{C0FB4D7E-F62B-4524-BE68-C7780B8439B4}"/>
                </a:ext>
              </a:extLst>
            </p:cNvPr>
            <p:cNvSpPr/>
            <p:nvPr/>
          </p:nvSpPr>
          <p:spPr>
            <a:xfrm rot="5400000">
              <a:off x="10024690" y="1561216"/>
              <a:ext cx="297712" cy="6751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dirty="0"/>
            </a:p>
          </p:txBody>
        </p:sp>
        <p:sp>
          <p:nvSpPr>
            <p:cNvPr id="13" name="Rectangle 12">
              <a:extLst>
                <a:ext uri="{FF2B5EF4-FFF2-40B4-BE49-F238E27FC236}">
                  <a16:creationId xmlns:a16="http://schemas.microsoft.com/office/drawing/2014/main" id="{60112904-948E-47C5-8984-C14BCBD3870A}"/>
                </a:ext>
              </a:extLst>
            </p:cNvPr>
            <p:cNvSpPr/>
            <p:nvPr/>
          </p:nvSpPr>
          <p:spPr>
            <a:xfrm>
              <a:off x="9835963" y="2177903"/>
              <a:ext cx="675167" cy="2977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14" name="TextBox 13">
              <a:extLst>
                <a:ext uri="{FF2B5EF4-FFF2-40B4-BE49-F238E27FC236}">
                  <a16:creationId xmlns:a16="http://schemas.microsoft.com/office/drawing/2014/main" id="{EAA99325-7346-414A-9801-77E39B7D9308}"/>
                </a:ext>
              </a:extLst>
            </p:cNvPr>
            <p:cNvSpPr txBox="1"/>
            <p:nvPr/>
          </p:nvSpPr>
          <p:spPr>
            <a:xfrm>
              <a:off x="10595345" y="1714133"/>
              <a:ext cx="1041991" cy="400110"/>
            </a:xfrm>
            <a:prstGeom prst="rect">
              <a:avLst/>
            </a:prstGeom>
            <a:noFill/>
          </p:spPr>
          <p:txBody>
            <a:bodyPr wrap="square" rtlCol="0">
              <a:spAutoFit/>
            </a:bodyPr>
            <a:lstStyle/>
            <a:p>
              <a:r>
                <a:rPr lang="en-US" sz="2000" b="1" dirty="0"/>
                <a:t>Greeks</a:t>
              </a:r>
              <a:endParaRPr lang="el-GR" sz="2000" b="1" dirty="0"/>
            </a:p>
          </p:txBody>
        </p:sp>
        <p:sp>
          <p:nvSpPr>
            <p:cNvPr id="15" name="TextBox 14">
              <a:extLst>
                <a:ext uri="{FF2B5EF4-FFF2-40B4-BE49-F238E27FC236}">
                  <a16:creationId xmlns:a16="http://schemas.microsoft.com/office/drawing/2014/main" id="{554C4A9B-C979-4D20-B36B-ABC6C8E9EA13}"/>
                </a:ext>
              </a:extLst>
            </p:cNvPr>
            <p:cNvSpPr txBox="1"/>
            <p:nvPr/>
          </p:nvSpPr>
          <p:spPr>
            <a:xfrm>
              <a:off x="10595345" y="2142093"/>
              <a:ext cx="1233377" cy="400110"/>
            </a:xfrm>
            <a:prstGeom prst="rect">
              <a:avLst/>
            </a:prstGeom>
            <a:noFill/>
          </p:spPr>
          <p:txBody>
            <a:bodyPr wrap="square" rtlCol="0">
              <a:spAutoFit/>
            </a:bodyPr>
            <a:lstStyle/>
            <a:p>
              <a:r>
                <a:rPr lang="en-US" sz="2000" b="1" dirty="0"/>
                <a:t>Persians</a:t>
              </a:r>
              <a:endParaRPr lang="el-GR" sz="2000" b="1" dirty="0"/>
            </a:p>
          </p:txBody>
        </p:sp>
      </p:grpSp>
      <p:sp>
        <p:nvSpPr>
          <p:cNvPr id="18" name="TextBox 17">
            <a:extLst>
              <a:ext uri="{FF2B5EF4-FFF2-40B4-BE49-F238E27FC236}">
                <a16:creationId xmlns:a16="http://schemas.microsoft.com/office/drawing/2014/main" id="{E74122AA-DB1E-8C66-B3A7-3E4595F28B3E}"/>
              </a:ext>
            </a:extLst>
          </p:cNvPr>
          <p:cNvSpPr txBox="1"/>
          <p:nvPr/>
        </p:nvSpPr>
        <p:spPr>
          <a:xfrm>
            <a:off x="188597" y="295112"/>
            <a:ext cx="11640125" cy="461665"/>
          </a:xfrm>
          <a:prstGeom prst="rect">
            <a:avLst/>
          </a:prstGeom>
          <a:noFill/>
        </p:spPr>
        <p:txBody>
          <a:bodyPr wrap="square" rtlCol="0">
            <a:spAutoFit/>
          </a:bodyPr>
          <a:lstStyle/>
          <a:p>
            <a:pPr algn="ctr"/>
            <a:r>
              <a:rPr lang="en-US" sz="2400" b="1" dirty="0"/>
              <a:t>Early in the morning  (07:00-09:00 LST). Fleet preparations, religious acts, speeches  </a:t>
            </a:r>
            <a:endParaRPr lang="el-GR" sz="2400" b="1" dirty="0"/>
          </a:p>
        </p:txBody>
      </p:sp>
      <p:sp>
        <p:nvSpPr>
          <p:cNvPr id="20" name="TextBox 19">
            <a:extLst>
              <a:ext uri="{FF2B5EF4-FFF2-40B4-BE49-F238E27FC236}">
                <a16:creationId xmlns:a16="http://schemas.microsoft.com/office/drawing/2014/main" id="{601062C5-9D7E-29E9-C8AD-F29CAAC3AB9B}"/>
              </a:ext>
            </a:extLst>
          </p:cNvPr>
          <p:cNvSpPr txBox="1"/>
          <p:nvPr/>
        </p:nvSpPr>
        <p:spPr>
          <a:xfrm>
            <a:off x="9353278" y="2672450"/>
            <a:ext cx="2720353" cy="312393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defPPr>
              <a:defRPr lang="el-GR"/>
            </a:defPPr>
            <a:lvl1pPr>
              <a:spcBef>
                <a:spcPts val="1200"/>
              </a:spcBef>
              <a:spcAft>
                <a:spcPts val="600"/>
              </a:spcAft>
              <a:defRPr sz="1400" i="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(Hdt.83.) (….at the break of dawn, they made an assembly of those who fought on board the ships and addressed them, Themistocles made a speech which was the most eloquent of all;</a:t>
            </a:r>
          </a:p>
          <a:p>
            <a:r>
              <a:rPr lang="en-US" dirty="0"/>
              <a:t> [...] and thus having wound up his speech, he ordered them to board their ships. These then proceeded to embark, and in the meantime, the trireme which had gone away to bring the sons of </a:t>
            </a:r>
            <a:r>
              <a:rPr lang="en-US" dirty="0" err="1"/>
              <a:t>Aiacos</a:t>
            </a:r>
            <a:r>
              <a:rPr lang="en-US" dirty="0"/>
              <a:t> came from Aegina ...)</a:t>
            </a:r>
            <a:endParaRPr lang="el-GR" dirty="0"/>
          </a:p>
        </p:txBody>
      </p:sp>
      <p:pic>
        <p:nvPicPr>
          <p:cNvPr id="3" name="Picture 2">
            <a:extLst>
              <a:ext uri="{FF2B5EF4-FFF2-40B4-BE49-F238E27FC236}">
                <a16:creationId xmlns:a16="http://schemas.microsoft.com/office/drawing/2014/main" id="{D98E5A30-E407-B039-EE76-5079FF8D44F8}"/>
              </a:ext>
            </a:extLst>
          </p:cNvPr>
          <p:cNvPicPr/>
          <p:nvPr/>
        </p:nvPicPr>
        <p:blipFill rotWithShape="1">
          <a:blip r:embed="rId3" cstate="print">
            <a:extLst>
              <a:ext uri="{28A0092B-C50C-407E-A947-70E740481C1C}">
                <a14:useLocalDpi xmlns:a14="http://schemas.microsoft.com/office/drawing/2010/main" val="0"/>
              </a:ext>
            </a:extLst>
          </a:blip>
          <a:srcRect l="21922" t="90695" r="22107" b="1185"/>
          <a:stretch/>
        </p:blipFill>
        <p:spPr bwMode="auto">
          <a:xfrm>
            <a:off x="3682466" y="5858540"/>
            <a:ext cx="3898360" cy="911911"/>
          </a:xfrm>
          <a:prstGeom prst="rect">
            <a:avLst/>
          </a:prstGeom>
          <a:noFill/>
          <a:ln>
            <a:noFill/>
          </a:ln>
        </p:spPr>
      </p:pic>
    </p:spTree>
    <p:extLst>
      <p:ext uri="{BB962C8B-B14F-4D97-AF65-F5344CB8AC3E}">
        <p14:creationId xmlns:p14="http://schemas.microsoft.com/office/powerpoint/2010/main" val="1755000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234CED-3200-421A-88A5-8E4903B8936A}"/>
              </a:ext>
            </a:extLst>
          </p:cNvPr>
          <p:cNvGrpSpPr/>
          <p:nvPr/>
        </p:nvGrpSpPr>
        <p:grpSpPr>
          <a:xfrm>
            <a:off x="1893520" y="999460"/>
            <a:ext cx="6822463" cy="4749587"/>
            <a:chOff x="1893520" y="999460"/>
            <a:chExt cx="7384233" cy="5156790"/>
          </a:xfrm>
        </p:grpSpPr>
        <p:pic>
          <p:nvPicPr>
            <p:cNvPr id="9" name="Picture 8" descr="A picture containing chart&#10;&#10;Description automatically generated">
              <a:extLst>
                <a:ext uri="{FF2B5EF4-FFF2-40B4-BE49-F238E27FC236}">
                  <a16:creationId xmlns:a16="http://schemas.microsoft.com/office/drawing/2014/main" id="{13F328D8-4E55-4CAF-9A50-8250F2B15E05}"/>
                </a:ext>
              </a:extLst>
            </p:cNvPr>
            <p:cNvPicPr>
              <a:picLocks noChangeAspect="1"/>
            </p:cNvPicPr>
            <p:nvPr/>
          </p:nvPicPr>
          <p:blipFill rotWithShape="1">
            <a:blip r:embed="rId2">
              <a:extLst>
                <a:ext uri="{28A0092B-C50C-407E-A947-70E740481C1C}">
                  <a14:useLocalDpi xmlns:a14="http://schemas.microsoft.com/office/drawing/2010/main" val="0"/>
                </a:ext>
              </a:extLst>
            </a:blip>
            <a:srcRect t="14883" b="9922"/>
            <a:stretch/>
          </p:blipFill>
          <p:spPr>
            <a:xfrm>
              <a:off x="1893520" y="999460"/>
              <a:ext cx="7384233" cy="5156790"/>
            </a:xfrm>
            <a:prstGeom prst="rect">
              <a:avLst/>
            </a:prstGeom>
          </p:spPr>
        </p:pic>
        <p:sp>
          <p:nvSpPr>
            <p:cNvPr id="10" name="Rectangle 9">
              <a:extLst>
                <a:ext uri="{FF2B5EF4-FFF2-40B4-BE49-F238E27FC236}">
                  <a16:creationId xmlns:a16="http://schemas.microsoft.com/office/drawing/2014/main" id="{AEF8F340-A0EE-4952-927F-41F98338230D}"/>
                </a:ext>
              </a:extLst>
            </p:cNvPr>
            <p:cNvSpPr/>
            <p:nvPr/>
          </p:nvSpPr>
          <p:spPr>
            <a:xfrm>
              <a:off x="5326914" y="3375837"/>
              <a:ext cx="297712" cy="6751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9B8B747B-D1DE-4CC5-BD07-AC728F3E1C98}"/>
                </a:ext>
              </a:extLst>
            </p:cNvPr>
            <p:cNvSpPr/>
            <p:nvPr/>
          </p:nvSpPr>
          <p:spPr>
            <a:xfrm>
              <a:off x="5816005" y="3429000"/>
              <a:ext cx="925033" cy="56884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grpSp>
      <p:grpSp>
        <p:nvGrpSpPr>
          <p:cNvPr id="5" name="Group 4">
            <a:extLst>
              <a:ext uri="{FF2B5EF4-FFF2-40B4-BE49-F238E27FC236}">
                <a16:creationId xmlns:a16="http://schemas.microsoft.com/office/drawing/2014/main" id="{77B58B04-F015-4EAB-AF2E-475CFB16519E}"/>
              </a:ext>
            </a:extLst>
          </p:cNvPr>
          <p:cNvGrpSpPr/>
          <p:nvPr/>
        </p:nvGrpSpPr>
        <p:grpSpPr>
          <a:xfrm>
            <a:off x="9835962" y="1714133"/>
            <a:ext cx="1992760" cy="828070"/>
            <a:chOff x="9835962" y="1714133"/>
            <a:chExt cx="1992760" cy="828070"/>
          </a:xfrm>
        </p:grpSpPr>
        <p:sp>
          <p:nvSpPr>
            <p:cNvPr id="6" name="Rectangle 5">
              <a:extLst>
                <a:ext uri="{FF2B5EF4-FFF2-40B4-BE49-F238E27FC236}">
                  <a16:creationId xmlns:a16="http://schemas.microsoft.com/office/drawing/2014/main" id="{648180E2-1FD8-4D71-A077-8BF91E2F06EC}"/>
                </a:ext>
              </a:extLst>
            </p:cNvPr>
            <p:cNvSpPr/>
            <p:nvPr/>
          </p:nvSpPr>
          <p:spPr>
            <a:xfrm rot="5400000">
              <a:off x="10024690" y="1561216"/>
              <a:ext cx="297712" cy="6751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dirty="0"/>
            </a:p>
          </p:txBody>
        </p:sp>
        <p:sp>
          <p:nvSpPr>
            <p:cNvPr id="7" name="Rectangle 6">
              <a:extLst>
                <a:ext uri="{FF2B5EF4-FFF2-40B4-BE49-F238E27FC236}">
                  <a16:creationId xmlns:a16="http://schemas.microsoft.com/office/drawing/2014/main" id="{3BFEA33D-BEAD-4497-91E6-E995D2B6AD2C}"/>
                </a:ext>
              </a:extLst>
            </p:cNvPr>
            <p:cNvSpPr/>
            <p:nvPr/>
          </p:nvSpPr>
          <p:spPr>
            <a:xfrm>
              <a:off x="9835963" y="2177903"/>
              <a:ext cx="675167" cy="2977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1A6D6AB1-8746-4964-B26B-456019789B96}"/>
                </a:ext>
              </a:extLst>
            </p:cNvPr>
            <p:cNvSpPr txBox="1"/>
            <p:nvPr/>
          </p:nvSpPr>
          <p:spPr>
            <a:xfrm>
              <a:off x="10595345" y="1714133"/>
              <a:ext cx="1041991" cy="400110"/>
            </a:xfrm>
            <a:prstGeom prst="rect">
              <a:avLst/>
            </a:prstGeom>
            <a:noFill/>
          </p:spPr>
          <p:txBody>
            <a:bodyPr wrap="square" rtlCol="0">
              <a:spAutoFit/>
            </a:bodyPr>
            <a:lstStyle/>
            <a:p>
              <a:r>
                <a:rPr lang="en-US" sz="2000" b="1" dirty="0"/>
                <a:t>Greeks</a:t>
              </a:r>
              <a:endParaRPr lang="el-GR" sz="2000" b="1" dirty="0"/>
            </a:p>
          </p:txBody>
        </p:sp>
        <p:sp>
          <p:nvSpPr>
            <p:cNvPr id="12" name="TextBox 11">
              <a:extLst>
                <a:ext uri="{FF2B5EF4-FFF2-40B4-BE49-F238E27FC236}">
                  <a16:creationId xmlns:a16="http://schemas.microsoft.com/office/drawing/2014/main" id="{EF7A3260-CBD7-473C-8222-CD09FF2F26AE}"/>
                </a:ext>
              </a:extLst>
            </p:cNvPr>
            <p:cNvSpPr txBox="1"/>
            <p:nvPr/>
          </p:nvSpPr>
          <p:spPr>
            <a:xfrm>
              <a:off x="10595345" y="2142093"/>
              <a:ext cx="1233377" cy="400110"/>
            </a:xfrm>
            <a:prstGeom prst="rect">
              <a:avLst/>
            </a:prstGeom>
            <a:noFill/>
          </p:spPr>
          <p:txBody>
            <a:bodyPr wrap="square" rtlCol="0">
              <a:spAutoFit/>
            </a:bodyPr>
            <a:lstStyle/>
            <a:p>
              <a:r>
                <a:rPr lang="en-US" sz="2000" b="1" dirty="0"/>
                <a:t>Persians</a:t>
              </a:r>
              <a:endParaRPr lang="el-GR" sz="2000" b="1" dirty="0"/>
            </a:p>
          </p:txBody>
        </p:sp>
      </p:grpSp>
      <p:sp>
        <p:nvSpPr>
          <p:cNvPr id="19" name="Rectangle 18">
            <a:extLst>
              <a:ext uri="{FF2B5EF4-FFF2-40B4-BE49-F238E27FC236}">
                <a16:creationId xmlns:a16="http://schemas.microsoft.com/office/drawing/2014/main" id="{FB371AC4-78F2-D64B-321C-DEF9514BF5EA}"/>
              </a:ext>
            </a:extLst>
          </p:cNvPr>
          <p:cNvSpPr/>
          <p:nvPr/>
        </p:nvSpPr>
        <p:spPr>
          <a:xfrm>
            <a:off x="9415060" y="2712697"/>
            <a:ext cx="2672165" cy="3339376"/>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spcBef>
                <a:spcPts val="1200"/>
              </a:spcBef>
              <a:spcAft>
                <a:spcPts val="600"/>
              </a:spcAft>
            </a:pPr>
            <a: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(Aeschylus, </a:t>
            </a:r>
            <a:r>
              <a:rPr lang="en-US" sz="1400" i="1"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Persae</a:t>
            </a:r>
            <a: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386) (….Advance, ye sons of Greece, free your country, free your wives, your children, the temples of your gods and the sacred tombs of your ancestors; now the fight is for all of them….)</a:t>
            </a:r>
            <a:endParaRPr lang="el-GR"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spcBef>
                <a:spcPts val="1200"/>
              </a:spcBef>
              <a:spcAft>
                <a:spcPts val="600"/>
              </a:spcAft>
            </a:pPr>
            <a: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“Ὦ πα</a:t>
            </a:r>
            <a:r>
              <a:rPr lang="en-US" sz="1400" i="1"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ῖδες</a:t>
            </a:r>
            <a: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1400" i="1"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Ἑλλήνων</a:t>
            </a:r>
            <a: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1400" i="1"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ἴτε</a:t>
            </a:r>
            <a: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t>
            </a:r>
            <a:b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br>
            <a:r>
              <a:rPr lang="en-US" sz="1400" i="1"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ἐλευθεροῦτε</a:t>
            </a:r>
            <a: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πα</a:t>
            </a:r>
            <a:r>
              <a:rPr lang="en-US" sz="1400" i="1"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τρίδ</a:t>
            </a:r>
            <a: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1400" i="1"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ἐλευθεροῦτε</a:t>
            </a:r>
            <a: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1400" i="1"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δὲ</a:t>
            </a:r>
            <a:b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br>
            <a: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πα</a:t>
            </a:r>
            <a:r>
              <a:rPr lang="en-US" sz="1400" i="1"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ῖδ</a:t>
            </a:r>
            <a: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ας, γυναῖκας, θεῶν τέ πατρῴων ἕδη,</a:t>
            </a:r>
            <a:b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br>
            <a: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θήκας τε προγόνων· νῦν ὑπὲρ πάντων ἀγών.”</a:t>
            </a:r>
            <a:endParaRPr lang="el-GR" sz="14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EF5DB92-D2DC-D993-90A2-FBF2D7966C8B}"/>
              </a:ext>
            </a:extLst>
          </p:cNvPr>
          <p:cNvSpPr txBox="1"/>
          <p:nvPr/>
        </p:nvSpPr>
        <p:spPr>
          <a:xfrm>
            <a:off x="722811" y="330922"/>
            <a:ext cx="10519955" cy="461665"/>
          </a:xfrm>
          <a:prstGeom prst="rect">
            <a:avLst/>
          </a:prstGeom>
          <a:noFill/>
        </p:spPr>
        <p:txBody>
          <a:bodyPr wrap="square" rtlCol="0">
            <a:spAutoFit/>
          </a:bodyPr>
          <a:lstStyle/>
          <a:p>
            <a:pPr algn="ctr"/>
            <a:r>
              <a:rPr lang="en-US" sz="2400" b="1" dirty="0"/>
              <a:t>09:00-10:00 LST. Paean and attack of the Greek fleet towards the Persians</a:t>
            </a:r>
            <a:endParaRPr lang="el-GR" sz="2400" b="1" dirty="0"/>
          </a:p>
        </p:txBody>
      </p:sp>
      <p:pic>
        <p:nvPicPr>
          <p:cNvPr id="3" name="Picture 2">
            <a:extLst>
              <a:ext uri="{FF2B5EF4-FFF2-40B4-BE49-F238E27FC236}">
                <a16:creationId xmlns:a16="http://schemas.microsoft.com/office/drawing/2014/main" id="{D2D0C37D-EB41-EB06-F749-FF4AD3D4C93D}"/>
              </a:ext>
            </a:extLst>
          </p:cNvPr>
          <p:cNvPicPr/>
          <p:nvPr/>
        </p:nvPicPr>
        <p:blipFill rotWithShape="1">
          <a:blip r:embed="rId3" cstate="print">
            <a:extLst>
              <a:ext uri="{28A0092B-C50C-407E-A947-70E740481C1C}">
                <a14:useLocalDpi xmlns:a14="http://schemas.microsoft.com/office/drawing/2010/main" val="0"/>
              </a:ext>
            </a:extLst>
          </a:blip>
          <a:srcRect l="21922" t="90695" r="22107" b="1185"/>
          <a:stretch/>
        </p:blipFill>
        <p:spPr bwMode="auto">
          <a:xfrm>
            <a:off x="3682466" y="5858540"/>
            <a:ext cx="3898360" cy="911911"/>
          </a:xfrm>
          <a:prstGeom prst="rect">
            <a:avLst/>
          </a:prstGeom>
          <a:noFill/>
          <a:ln>
            <a:noFill/>
          </a:ln>
        </p:spPr>
      </p:pic>
    </p:spTree>
    <p:extLst>
      <p:ext uri="{BB962C8B-B14F-4D97-AF65-F5344CB8AC3E}">
        <p14:creationId xmlns:p14="http://schemas.microsoft.com/office/powerpoint/2010/main" val="2377307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80510C-DCCC-498F-A1CE-8B2CFE642712}"/>
              </a:ext>
            </a:extLst>
          </p:cNvPr>
          <p:cNvGrpSpPr/>
          <p:nvPr/>
        </p:nvGrpSpPr>
        <p:grpSpPr>
          <a:xfrm>
            <a:off x="1893520" y="999460"/>
            <a:ext cx="6812735" cy="4681493"/>
            <a:chOff x="1893520" y="999460"/>
            <a:chExt cx="7384233" cy="5156790"/>
          </a:xfrm>
        </p:grpSpPr>
        <p:pic>
          <p:nvPicPr>
            <p:cNvPr id="9" name="Picture 8" descr="A picture containing chart&#10;&#10;Description automatically generated">
              <a:extLst>
                <a:ext uri="{FF2B5EF4-FFF2-40B4-BE49-F238E27FC236}">
                  <a16:creationId xmlns:a16="http://schemas.microsoft.com/office/drawing/2014/main" id="{13F328D8-4E55-4CAF-9A50-8250F2B15E05}"/>
                </a:ext>
              </a:extLst>
            </p:cNvPr>
            <p:cNvPicPr>
              <a:picLocks noChangeAspect="1"/>
            </p:cNvPicPr>
            <p:nvPr/>
          </p:nvPicPr>
          <p:blipFill rotWithShape="1">
            <a:blip r:embed="rId2">
              <a:extLst>
                <a:ext uri="{28A0092B-C50C-407E-A947-70E740481C1C}">
                  <a14:useLocalDpi xmlns:a14="http://schemas.microsoft.com/office/drawing/2010/main" val="0"/>
                </a:ext>
              </a:extLst>
            </a:blip>
            <a:srcRect t="14883" b="9922"/>
            <a:stretch/>
          </p:blipFill>
          <p:spPr>
            <a:xfrm>
              <a:off x="1893520" y="999460"/>
              <a:ext cx="7384233" cy="5156790"/>
            </a:xfrm>
            <a:prstGeom prst="rect">
              <a:avLst/>
            </a:prstGeom>
          </p:spPr>
        </p:pic>
        <p:sp>
          <p:nvSpPr>
            <p:cNvPr id="10" name="Rectangle 9">
              <a:extLst>
                <a:ext uri="{FF2B5EF4-FFF2-40B4-BE49-F238E27FC236}">
                  <a16:creationId xmlns:a16="http://schemas.microsoft.com/office/drawing/2014/main" id="{AEF8F340-A0EE-4952-927F-41F98338230D}"/>
                </a:ext>
              </a:extLst>
            </p:cNvPr>
            <p:cNvSpPr/>
            <p:nvPr/>
          </p:nvSpPr>
          <p:spPr>
            <a:xfrm>
              <a:off x="4657065" y="3375837"/>
              <a:ext cx="297712" cy="6751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9B8B747B-D1DE-4CC5-BD07-AC728F3E1C98}"/>
                </a:ext>
              </a:extLst>
            </p:cNvPr>
            <p:cNvSpPr/>
            <p:nvPr/>
          </p:nvSpPr>
          <p:spPr>
            <a:xfrm>
              <a:off x="5061092" y="3429000"/>
              <a:ext cx="925033" cy="56884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grpSp>
      <p:grpSp>
        <p:nvGrpSpPr>
          <p:cNvPr id="5" name="Group 4">
            <a:extLst>
              <a:ext uri="{FF2B5EF4-FFF2-40B4-BE49-F238E27FC236}">
                <a16:creationId xmlns:a16="http://schemas.microsoft.com/office/drawing/2014/main" id="{F40DB675-635F-40D5-B001-9BE94F689DCA}"/>
              </a:ext>
            </a:extLst>
          </p:cNvPr>
          <p:cNvGrpSpPr/>
          <p:nvPr/>
        </p:nvGrpSpPr>
        <p:grpSpPr>
          <a:xfrm>
            <a:off x="9835962" y="1714133"/>
            <a:ext cx="1992760" cy="828070"/>
            <a:chOff x="9835962" y="1714133"/>
            <a:chExt cx="1992760" cy="828070"/>
          </a:xfrm>
        </p:grpSpPr>
        <p:sp>
          <p:nvSpPr>
            <p:cNvPr id="6" name="Rectangle 5">
              <a:extLst>
                <a:ext uri="{FF2B5EF4-FFF2-40B4-BE49-F238E27FC236}">
                  <a16:creationId xmlns:a16="http://schemas.microsoft.com/office/drawing/2014/main" id="{4CDC8A38-4239-4C84-8852-9204FC635F47}"/>
                </a:ext>
              </a:extLst>
            </p:cNvPr>
            <p:cNvSpPr/>
            <p:nvPr/>
          </p:nvSpPr>
          <p:spPr>
            <a:xfrm rot="5400000">
              <a:off x="10024690" y="1561216"/>
              <a:ext cx="297712" cy="6751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dirty="0"/>
            </a:p>
          </p:txBody>
        </p:sp>
        <p:sp>
          <p:nvSpPr>
            <p:cNvPr id="7" name="Rectangle 6">
              <a:extLst>
                <a:ext uri="{FF2B5EF4-FFF2-40B4-BE49-F238E27FC236}">
                  <a16:creationId xmlns:a16="http://schemas.microsoft.com/office/drawing/2014/main" id="{93C35542-2BEA-4FD7-ACCE-5936F0A507AC}"/>
                </a:ext>
              </a:extLst>
            </p:cNvPr>
            <p:cNvSpPr/>
            <p:nvPr/>
          </p:nvSpPr>
          <p:spPr>
            <a:xfrm>
              <a:off x="9835963" y="2177903"/>
              <a:ext cx="675167" cy="2977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4278C249-82A5-4A4E-AF06-435C496E1D14}"/>
                </a:ext>
              </a:extLst>
            </p:cNvPr>
            <p:cNvSpPr txBox="1"/>
            <p:nvPr/>
          </p:nvSpPr>
          <p:spPr>
            <a:xfrm>
              <a:off x="10595345" y="1714133"/>
              <a:ext cx="1041991" cy="400110"/>
            </a:xfrm>
            <a:prstGeom prst="rect">
              <a:avLst/>
            </a:prstGeom>
            <a:noFill/>
          </p:spPr>
          <p:txBody>
            <a:bodyPr wrap="square" rtlCol="0">
              <a:spAutoFit/>
            </a:bodyPr>
            <a:lstStyle/>
            <a:p>
              <a:r>
                <a:rPr lang="en-US" sz="2000" b="1" dirty="0"/>
                <a:t>Greeks</a:t>
              </a:r>
              <a:endParaRPr lang="el-GR" sz="2000" b="1" dirty="0"/>
            </a:p>
          </p:txBody>
        </p:sp>
        <p:sp>
          <p:nvSpPr>
            <p:cNvPr id="12" name="TextBox 11">
              <a:extLst>
                <a:ext uri="{FF2B5EF4-FFF2-40B4-BE49-F238E27FC236}">
                  <a16:creationId xmlns:a16="http://schemas.microsoft.com/office/drawing/2014/main" id="{A3590FD6-A3CA-4A6A-A207-555C7179739B}"/>
                </a:ext>
              </a:extLst>
            </p:cNvPr>
            <p:cNvSpPr txBox="1"/>
            <p:nvPr/>
          </p:nvSpPr>
          <p:spPr>
            <a:xfrm>
              <a:off x="10595345" y="2142093"/>
              <a:ext cx="1233377" cy="400110"/>
            </a:xfrm>
            <a:prstGeom prst="rect">
              <a:avLst/>
            </a:prstGeom>
            <a:noFill/>
          </p:spPr>
          <p:txBody>
            <a:bodyPr wrap="square" rtlCol="0">
              <a:spAutoFit/>
            </a:bodyPr>
            <a:lstStyle/>
            <a:p>
              <a:r>
                <a:rPr lang="en-US" sz="2000" b="1" dirty="0"/>
                <a:t>Persians</a:t>
              </a:r>
              <a:endParaRPr lang="el-GR" sz="2000" b="1" dirty="0"/>
            </a:p>
          </p:txBody>
        </p:sp>
      </p:grpSp>
      <p:sp>
        <p:nvSpPr>
          <p:cNvPr id="14" name="TextBox 13">
            <a:extLst>
              <a:ext uri="{FF2B5EF4-FFF2-40B4-BE49-F238E27FC236}">
                <a16:creationId xmlns:a16="http://schemas.microsoft.com/office/drawing/2014/main" id="{C6F2DA11-F1C4-4E1D-B937-ACAF2D149647}"/>
              </a:ext>
            </a:extLst>
          </p:cNvPr>
          <p:cNvSpPr txBox="1"/>
          <p:nvPr/>
        </p:nvSpPr>
        <p:spPr>
          <a:xfrm>
            <a:off x="722811" y="330922"/>
            <a:ext cx="10519955" cy="461665"/>
          </a:xfrm>
          <a:prstGeom prst="rect">
            <a:avLst/>
          </a:prstGeom>
          <a:noFill/>
        </p:spPr>
        <p:txBody>
          <a:bodyPr wrap="square" rtlCol="0">
            <a:spAutoFit/>
          </a:bodyPr>
          <a:lstStyle/>
          <a:p>
            <a:pPr algn="ctr"/>
            <a:r>
              <a:rPr lang="en-US" sz="2400" b="1" dirty="0"/>
              <a:t>09:00-10:00 LST. Tactical retreat of the Greek fleet towards Salamis coast</a:t>
            </a:r>
            <a:endParaRPr lang="el-GR" sz="2400" b="1" dirty="0"/>
          </a:p>
        </p:txBody>
      </p:sp>
      <p:sp>
        <p:nvSpPr>
          <p:cNvPr id="15" name="Rectangle 14">
            <a:extLst>
              <a:ext uri="{FF2B5EF4-FFF2-40B4-BE49-F238E27FC236}">
                <a16:creationId xmlns:a16="http://schemas.microsoft.com/office/drawing/2014/main" id="{03B3F6DE-EBAC-4972-9249-84DAEDF40EB6}"/>
              </a:ext>
            </a:extLst>
          </p:cNvPr>
          <p:cNvSpPr/>
          <p:nvPr/>
        </p:nvSpPr>
        <p:spPr>
          <a:xfrm>
            <a:off x="9393002" y="3375837"/>
            <a:ext cx="2720898" cy="183127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spcBef>
                <a:spcPts val="1200"/>
              </a:spcBef>
              <a:spcAft>
                <a:spcPts val="600"/>
              </a:spcAft>
            </a:pPr>
            <a: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t>
            </a:r>
            <a:r>
              <a:rPr lang="en-US" sz="1400" i="1"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Hdt</a:t>
            </a:r>
            <a: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84.) (…Now the other Hellenes began backing their ships and were about to run them aground […] Madmen, how far will you still back your ships?”….) </a:t>
            </a:r>
          </a:p>
          <a:p>
            <a:pPr>
              <a:spcBef>
                <a:spcPts val="1200"/>
              </a:spcBef>
              <a:spcAft>
                <a:spcPts val="600"/>
              </a:spcAft>
            </a:pPr>
            <a:r>
              <a:rPr lang="el-GR"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“Ὦ δαιμόνιοι, μέχρι </a:t>
            </a:r>
            <a:r>
              <a:rPr lang="el-GR" sz="1400" i="1"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κόσου</a:t>
            </a:r>
            <a:r>
              <a:rPr lang="el-GR"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l-GR" sz="1400" i="1"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ἔτι</a:t>
            </a:r>
            <a:r>
              <a:rPr lang="el-GR"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l-GR" sz="1400" i="1"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πρύμνην</a:t>
            </a:r>
            <a:r>
              <a:rPr lang="el-GR"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l-GR" sz="1400" i="1"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ἀνακρούεσθε</a:t>
            </a:r>
            <a:r>
              <a:rPr lang="el-GR"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t>
            </a:r>
            <a:endParaRPr lang="el-GR" sz="14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BFD12F3-F3C7-14FE-3610-8896763981B3}"/>
              </a:ext>
            </a:extLst>
          </p:cNvPr>
          <p:cNvPicPr/>
          <p:nvPr/>
        </p:nvPicPr>
        <p:blipFill rotWithShape="1">
          <a:blip r:embed="rId3" cstate="print">
            <a:extLst>
              <a:ext uri="{28A0092B-C50C-407E-A947-70E740481C1C}">
                <a14:useLocalDpi xmlns:a14="http://schemas.microsoft.com/office/drawing/2010/main" val="0"/>
              </a:ext>
            </a:extLst>
          </a:blip>
          <a:srcRect l="21922" t="90695" r="22107" b="1185"/>
          <a:stretch/>
        </p:blipFill>
        <p:spPr bwMode="auto">
          <a:xfrm>
            <a:off x="3682466" y="5858540"/>
            <a:ext cx="3898360" cy="911911"/>
          </a:xfrm>
          <a:prstGeom prst="rect">
            <a:avLst/>
          </a:prstGeom>
          <a:noFill/>
          <a:ln>
            <a:noFill/>
          </a:ln>
        </p:spPr>
      </p:pic>
    </p:spTree>
    <p:extLst>
      <p:ext uri="{BB962C8B-B14F-4D97-AF65-F5344CB8AC3E}">
        <p14:creationId xmlns:p14="http://schemas.microsoft.com/office/powerpoint/2010/main" val="3021659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8EB513F-0005-781D-F59A-ED24419B5AB1}"/>
              </a:ext>
            </a:extLst>
          </p:cNvPr>
          <p:cNvGrpSpPr/>
          <p:nvPr/>
        </p:nvGrpSpPr>
        <p:grpSpPr>
          <a:xfrm>
            <a:off x="1819095" y="1052623"/>
            <a:ext cx="6857978" cy="4717419"/>
            <a:chOff x="1819094" y="1052623"/>
            <a:chExt cx="7384233" cy="5114260"/>
          </a:xfrm>
        </p:grpSpPr>
        <p:pic>
          <p:nvPicPr>
            <p:cNvPr id="3" name="Picture 2" descr="A picture containing diagram&#10;&#10;Description automatically generated">
              <a:extLst>
                <a:ext uri="{FF2B5EF4-FFF2-40B4-BE49-F238E27FC236}">
                  <a16:creationId xmlns:a16="http://schemas.microsoft.com/office/drawing/2014/main" id="{CCEC742F-9579-4576-963E-A065110D1584}"/>
                </a:ext>
              </a:extLst>
            </p:cNvPr>
            <p:cNvPicPr>
              <a:picLocks noChangeAspect="1"/>
            </p:cNvPicPr>
            <p:nvPr/>
          </p:nvPicPr>
          <p:blipFill rotWithShape="1">
            <a:blip r:embed="rId2">
              <a:extLst>
                <a:ext uri="{28A0092B-C50C-407E-A947-70E740481C1C}">
                  <a14:useLocalDpi xmlns:a14="http://schemas.microsoft.com/office/drawing/2010/main" val="0"/>
                </a:ext>
              </a:extLst>
            </a:blip>
            <a:srcRect t="15504" b="9923"/>
            <a:stretch/>
          </p:blipFill>
          <p:spPr>
            <a:xfrm>
              <a:off x="1819094" y="1052623"/>
              <a:ext cx="7384233" cy="5114260"/>
            </a:xfrm>
            <a:prstGeom prst="rect">
              <a:avLst/>
            </a:prstGeom>
          </p:spPr>
        </p:pic>
        <p:sp>
          <p:nvSpPr>
            <p:cNvPr id="5" name="Rectangle 4">
              <a:extLst>
                <a:ext uri="{FF2B5EF4-FFF2-40B4-BE49-F238E27FC236}">
                  <a16:creationId xmlns:a16="http://schemas.microsoft.com/office/drawing/2014/main" id="{636C6753-8398-4734-8A49-263CA128F519}"/>
                </a:ext>
              </a:extLst>
            </p:cNvPr>
            <p:cNvSpPr/>
            <p:nvPr/>
          </p:nvSpPr>
          <p:spPr>
            <a:xfrm>
              <a:off x="5882378" y="3464007"/>
              <a:ext cx="922460" cy="49130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4" name="Rectangle 3">
              <a:extLst>
                <a:ext uri="{FF2B5EF4-FFF2-40B4-BE49-F238E27FC236}">
                  <a16:creationId xmlns:a16="http://schemas.microsoft.com/office/drawing/2014/main" id="{FF4323E3-50F4-4426-AF7B-FAAE53C4BB9A}"/>
                </a:ext>
              </a:extLst>
            </p:cNvPr>
            <p:cNvSpPr/>
            <p:nvPr/>
          </p:nvSpPr>
          <p:spPr>
            <a:xfrm rot="1021390">
              <a:off x="5674861" y="3410640"/>
              <a:ext cx="246723" cy="5980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dirty="0"/>
            </a:p>
          </p:txBody>
        </p:sp>
      </p:grpSp>
      <p:grpSp>
        <p:nvGrpSpPr>
          <p:cNvPr id="6" name="Group 5">
            <a:extLst>
              <a:ext uri="{FF2B5EF4-FFF2-40B4-BE49-F238E27FC236}">
                <a16:creationId xmlns:a16="http://schemas.microsoft.com/office/drawing/2014/main" id="{02DA7213-C3B3-4E16-BDFB-BE9A6A71682A}"/>
              </a:ext>
            </a:extLst>
          </p:cNvPr>
          <p:cNvGrpSpPr/>
          <p:nvPr/>
        </p:nvGrpSpPr>
        <p:grpSpPr>
          <a:xfrm>
            <a:off x="9835962" y="1714133"/>
            <a:ext cx="1992760" cy="828070"/>
            <a:chOff x="9835962" y="1714133"/>
            <a:chExt cx="1992760" cy="828070"/>
          </a:xfrm>
        </p:grpSpPr>
        <p:sp>
          <p:nvSpPr>
            <p:cNvPr id="7" name="Rectangle 6">
              <a:extLst>
                <a:ext uri="{FF2B5EF4-FFF2-40B4-BE49-F238E27FC236}">
                  <a16:creationId xmlns:a16="http://schemas.microsoft.com/office/drawing/2014/main" id="{7A40BC92-7A7A-4827-836F-8ED80E59CC36}"/>
                </a:ext>
              </a:extLst>
            </p:cNvPr>
            <p:cNvSpPr/>
            <p:nvPr/>
          </p:nvSpPr>
          <p:spPr>
            <a:xfrm rot="5400000">
              <a:off x="10024690" y="1561216"/>
              <a:ext cx="297712" cy="6751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dirty="0"/>
            </a:p>
          </p:txBody>
        </p:sp>
        <p:sp>
          <p:nvSpPr>
            <p:cNvPr id="8" name="Rectangle 7">
              <a:extLst>
                <a:ext uri="{FF2B5EF4-FFF2-40B4-BE49-F238E27FC236}">
                  <a16:creationId xmlns:a16="http://schemas.microsoft.com/office/drawing/2014/main" id="{EEC95C00-68AE-4F63-89C3-EB9699DD0BC9}"/>
                </a:ext>
              </a:extLst>
            </p:cNvPr>
            <p:cNvSpPr/>
            <p:nvPr/>
          </p:nvSpPr>
          <p:spPr>
            <a:xfrm>
              <a:off x="9835963" y="2177903"/>
              <a:ext cx="675167" cy="2977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35710378-1A12-4917-A31E-3FD2300733B5}"/>
                </a:ext>
              </a:extLst>
            </p:cNvPr>
            <p:cNvSpPr txBox="1"/>
            <p:nvPr/>
          </p:nvSpPr>
          <p:spPr>
            <a:xfrm>
              <a:off x="10595345" y="1714133"/>
              <a:ext cx="1041991" cy="400110"/>
            </a:xfrm>
            <a:prstGeom prst="rect">
              <a:avLst/>
            </a:prstGeom>
            <a:noFill/>
          </p:spPr>
          <p:txBody>
            <a:bodyPr wrap="square" rtlCol="0">
              <a:spAutoFit/>
            </a:bodyPr>
            <a:lstStyle/>
            <a:p>
              <a:r>
                <a:rPr lang="en-US" sz="2000" b="1" dirty="0"/>
                <a:t>Greeks</a:t>
              </a:r>
              <a:endParaRPr lang="el-GR" sz="2000" b="1" dirty="0"/>
            </a:p>
          </p:txBody>
        </p:sp>
        <p:sp>
          <p:nvSpPr>
            <p:cNvPr id="10" name="TextBox 9">
              <a:extLst>
                <a:ext uri="{FF2B5EF4-FFF2-40B4-BE49-F238E27FC236}">
                  <a16:creationId xmlns:a16="http://schemas.microsoft.com/office/drawing/2014/main" id="{9714D1C1-9953-469B-8C42-ADF257E6B763}"/>
                </a:ext>
              </a:extLst>
            </p:cNvPr>
            <p:cNvSpPr txBox="1"/>
            <p:nvPr/>
          </p:nvSpPr>
          <p:spPr>
            <a:xfrm>
              <a:off x="10595345" y="2142093"/>
              <a:ext cx="1233377" cy="400110"/>
            </a:xfrm>
            <a:prstGeom prst="rect">
              <a:avLst/>
            </a:prstGeom>
            <a:noFill/>
          </p:spPr>
          <p:txBody>
            <a:bodyPr wrap="square" rtlCol="0">
              <a:spAutoFit/>
            </a:bodyPr>
            <a:lstStyle/>
            <a:p>
              <a:r>
                <a:rPr lang="en-US" sz="2000" b="1" dirty="0"/>
                <a:t>Persians</a:t>
              </a:r>
              <a:endParaRPr lang="el-GR" sz="2000" b="1" dirty="0"/>
            </a:p>
          </p:txBody>
        </p:sp>
      </p:grpSp>
      <p:sp>
        <p:nvSpPr>
          <p:cNvPr id="13" name="Rectangle 12">
            <a:extLst>
              <a:ext uri="{FF2B5EF4-FFF2-40B4-BE49-F238E27FC236}">
                <a16:creationId xmlns:a16="http://schemas.microsoft.com/office/drawing/2014/main" id="{917AA8EF-13D9-41B2-BBD3-BA1B8CF2C53F}"/>
              </a:ext>
            </a:extLst>
          </p:cNvPr>
          <p:cNvSpPr/>
          <p:nvPr/>
        </p:nvSpPr>
        <p:spPr>
          <a:xfrm>
            <a:off x="9410473" y="2861553"/>
            <a:ext cx="2483934" cy="2908489"/>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spcBef>
                <a:spcPts val="1200"/>
              </a:spcBef>
              <a:spcAft>
                <a:spcPts val="600"/>
              </a:spcAft>
            </a:pPr>
            <a: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t>
            </a:r>
            <a:r>
              <a:rPr lang="en-US" sz="1400" i="1"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Plut</a:t>
            </a:r>
            <a: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Them. 14.) (…Themistocles made sure that the Greek ships were lined up opposite the Persian ones at the specific time when a strong wind blew from the sea bringing waves to the straits…)</a:t>
            </a:r>
          </a:p>
          <a:p>
            <a:pPr>
              <a:spcBef>
                <a:spcPts val="1200"/>
              </a:spcBef>
              <a:spcAft>
                <a:spcPts val="600"/>
              </a:spcAft>
            </a:pPr>
            <a:r>
              <a:rPr lang="en-US" sz="1400" dirty="0">
                <a:solidFill>
                  <a:srgbClr val="000000"/>
                </a:solidFill>
                <a:latin typeface="Times New Roman" panose="02020603050405020304" pitchFamily="18" charset="0"/>
                <a:ea typeface="Times New Roman" panose="02020603050405020304" pitchFamily="18" charset="0"/>
              </a:rPr>
              <a:t>“</a:t>
            </a:r>
            <a:r>
              <a:rPr lang="en-US" sz="1400" i="1" dirty="0">
                <a:solidFill>
                  <a:srgbClr val="000000"/>
                </a:solidFill>
                <a:latin typeface="Palatino Linotype" panose="02040502050505030304" pitchFamily="18" charset="0"/>
                <a:cs typeface="Times New Roman" panose="02020603050405020304" pitchFamily="18" charset="0"/>
              </a:rPr>
              <a:t>ἢ </a:t>
            </a:r>
            <a:r>
              <a:rPr lang="en-US" sz="1400" i="1" dirty="0" err="1">
                <a:solidFill>
                  <a:srgbClr val="000000"/>
                </a:solidFill>
                <a:latin typeface="Palatino Linotype" panose="02040502050505030304" pitchFamily="18" charset="0"/>
                <a:cs typeface="Times New Roman" panose="02020603050405020304" pitchFamily="18" charset="0"/>
              </a:rPr>
              <a:t>τὴν</a:t>
            </a:r>
            <a:r>
              <a:rPr lang="en-US" sz="1400" i="1" dirty="0">
                <a:solidFill>
                  <a:srgbClr val="000000"/>
                </a:solidFill>
                <a:latin typeface="Palatino Linotype" panose="02040502050505030304" pitchFamily="18" charset="0"/>
                <a:cs typeface="Times New Roman" panose="02020603050405020304" pitchFamily="18" charset="0"/>
              </a:rPr>
              <a:t> </a:t>
            </a:r>
            <a:r>
              <a:rPr lang="en-US" sz="1400" i="1" dirty="0" err="1">
                <a:solidFill>
                  <a:srgbClr val="000000"/>
                </a:solidFill>
                <a:latin typeface="Palatino Linotype" panose="02040502050505030304" pitchFamily="18" charset="0"/>
                <a:cs typeface="Times New Roman" panose="02020603050405020304" pitchFamily="18" charset="0"/>
              </a:rPr>
              <a:t>εἰωθυῖ</a:t>
            </a:r>
            <a:r>
              <a:rPr lang="en-US" sz="1400" i="1" dirty="0">
                <a:solidFill>
                  <a:srgbClr val="000000"/>
                </a:solidFill>
                <a:latin typeface="Palatino Linotype" panose="02040502050505030304" pitchFamily="18" charset="0"/>
                <a:cs typeface="Times New Roman" panose="02020603050405020304" pitchFamily="18" charset="0"/>
              </a:rPr>
              <a:t>αν ὥραν παραγενέσθαι, τὸ πνεῦμα λαμπρὸν ἐκ πελάγους ἀεὶ καὶ κῦμα διὰ τῶν στενῶν κατάγουσαν</a:t>
            </a:r>
            <a:r>
              <a:rPr lang="en-US" sz="1400" dirty="0">
                <a:solidFill>
                  <a:srgbClr val="000000"/>
                </a:solidFill>
                <a:latin typeface="Times New Roman" panose="02020603050405020304" pitchFamily="18" charset="0"/>
                <a:ea typeface="Times New Roman" panose="02020603050405020304" pitchFamily="18" charset="0"/>
              </a:rPr>
              <a:t>”</a:t>
            </a:r>
            <a:endParaRPr lang="el-GR" sz="1400" dirty="0"/>
          </a:p>
        </p:txBody>
      </p:sp>
      <p:sp>
        <p:nvSpPr>
          <p:cNvPr id="14" name="TextBox 13">
            <a:extLst>
              <a:ext uri="{FF2B5EF4-FFF2-40B4-BE49-F238E27FC236}">
                <a16:creationId xmlns:a16="http://schemas.microsoft.com/office/drawing/2014/main" id="{CC308899-575F-A8A6-FCBF-DD1756A9C916}"/>
              </a:ext>
            </a:extLst>
          </p:cNvPr>
          <p:cNvSpPr txBox="1"/>
          <p:nvPr/>
        </p:nvSpPr>
        <p:spPr>
          <a:xfrm>
            <a:off x="156755" y="321694"/>
            <a:ext cx="11939452" cy="461665"/>
          </a:xfrm>
          <a:prstGeom prst="rect">
            <a:avLst/>
          </a:prstGeom>
          <a:noFill/>
        </p:spPr>
        <p:txBody>
          <a:bodyPr wrap="square" rtlCol="0">
            <a:spAutoFit/>
          </a:bodyPr>
          <a:lstStyle/>
          <a:p>
            <a:pPr algn="ctr"/>
            <a:r>
              <a:rPr lang="el-GR" sz="2400" b="1" dirty="0"/>
              <a:t>~10</a:t>
            </a:r>
            <a:r>
              <a:rPr lang="en-US" sz="2400" b="1" dirty="0"/>
              <a:t>:00 LST. The Greek counter-attack begins simultaneously with the onset of the sea-breeze </a:t>
            </a:r>
            <a:endParaRPr lang="el-GR" sz="2400" b="1" dirty="0"/>
          </a:p>
        </p:txBody>
      </p:sp>
      <p:pic>
        <p:nvPicPr>
          <p:cNvPr id="2" name="Picture 1">
            <a:extLst>
              <a:ext uri="{FF2B5EF4-FFF2-40B4-BE49-F238E27FC236}">
                <a16:creationId xmlns:a16="http://schemas.microsoft.com/office/drawing/2014/main" id="{E0EE2252-A7DF-E0D2-DACD-E4BBAA20256B}"/>
              </a:ext>
            </a:extLst>
          </p:cNvPr>
          <p:cNvPicPr/>
          <p:nvPr/>
        </p:nvPicPr>
        <p:blipFill rotWithShape="1">
          <a:blip r:embed="rId3" cstate="print">
            <a:extLst>
              <a:ext uri="{28A0092B-C50C-407E-A947-70E740481C1C}">
                <a14:useLocalDpi xmlns:a14="http://schemas.microsoft.com/office/drawing/2010/main" val="0"/>
              </a:ext>
            </a:extLst>
          </a:blip>
          <a:srcRect l="21922" t="90695" r="22107" b="1185"/>
          <a:stretch/>
        </p:blipFill>
        <p:spPr bwMode="auto">
          <a:xfrm>
            <a:off x="3682466" y="5858540"/>
            <a:ext cx="3898360" cy="911911"/>
          </a:xfrm>
          <a:prstGeom prst="rect">
            <a:avLst/>
          </a:prstGeom>
          <a:noFill/>
          <a:ln>
            <a:noFill/>
          </a:ln>
        </p:spPr>
      </p:pic>
    </p:spTree>
    <p:extLst>
      <p:ext uri="{BB962C8B-B14F-4D97-AF65-F5344CB8AC3E}">
        <p14:creationId xmlns:p14="http://schemas.microsoft.com/office/powerpoint/2010/main" val="892395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C1E3D2F-250A-9B99-6F41-51E69D96C6C2}"/>
              </a:ext>
            </a:extLst>
          </p:cNvPr>
          <p:cNvGrpSpPr/>
          <p:nvPr/>
        </p:nvGrpSpPr>
        <p:grpSpPr>
          <a:xfrm>
            <a:off x="1819094" y="1052623"/>
            <a:ext cx="6945527" cy="4805917"/>
            <a:chOff x="1819094" y="1052623"/>
            <a:chExt cx="7384233" cy="5114260"/>
          </a:xfrm>
        </p:grpSpPr>
        <p:pic>
          <p:nvPicPr>
            <p:cNvPr id="3" name="Picture 2" descr="A picture containing diagram&#10;&#10;Description automatically generated">
              <a:extLst>
                <a:ext uri="{FF2B5EF4-FFF2-40B4-BE49-F238E27FC236}">
                  <a16:creationId xmlns:a16="http://schemas.microsoft.com/office/drawing/2014/main" id="{CCEC742F-9579-4576-963E-A065110D1584}"/>
                </a:ext>
              </a:extLst>
            </p:cNvPr>
            <p:cNvPicPr>
              <a:picLocks noChangeAspect="1"/>
            </p:cNvPicPr>
            <p:nvPr/>
          </p:nvPicPr>
          <p:blipFill rotWithShape="1">
            <a:blip r:embed="rId2">
              <a:extLst>
                <a:ext uri="{28A0092B-C50C-407E-A947-70E740481C1C}">
                  <a14:useLocalDpi xmlns:a14="http://schemas.microsoft.com/office/drawing/2010/main" val="0"/>
                </a:ext>
              </a:extLst>
            </a:blip>
            <a:srcRect t="15504" b="9923"/>
            <a:stretch/>
          </p:blipFill>
          <p:spPr>
            <a:xfrm>
              <a:off x="1819094" y="1052623"/>
              <a:ext cx="7384233" cy="5114260"/>
            </a:xfrm>
            <a:prstGeom prst="rect">
              <a:avLst/>
            </a:prstGeom>
          </p:spPr>
        </p:pic>
        <p:sp>
          <p:nvSpPr>
            <p:cNvPr id="5" name="Rectangle 4">
              <a:extLst>
                <a:ext uri="{FF2B5EF4-FFF2-40B4-BE49-F238E27FC236}">
                  <a16:creationId xmlns:a16="http://schemas.microsoft.com/office/drawing/2014/main" id="{636C6753-8398-4734-8A49-263CA128F519}"/>
                </a:ext>
              </a:extLst>
            </p:cNvPr>
            <p:cNvSpPr/>
            <p:nvPr/>
          </p:nvSpPr>
          <p:spPr>
            <a:xfrm>
              <a:off x="6087875" y="3692554"/>
              <a:ext cx="686103" cy="3391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4" name="Rectangle 3">
              <a:extLst>
                <a:ext uri="{FF2B5EF4-FFF2-40B4-BE49-F238E27FC236}">
                  <a16:creationId xmlns:a16="http://schemas.microsoft.com/office/drawing/2014/main" id="{FF4323E3-50F4-4426-AF7B-FAAE53C4BB9A}"/>
                </a:ext>
              </a:extLst>
            </p:cNvPr>
            <p:cNvSpPr/>
            <p:nvPr/>
          </p:nvSpPr>
          <p:spPr>
            <a:xfrm rot="2647168">
              <a:off x="6053092" y="3497763"/>
              <a:ext cx="296026" cy="5980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dirty="0"/>
            </a:p>
          </p:txBody>
        </p:sp>
      </p:grpSp>
      <p:grpSp>
        <p:nvGrpSpPr>
          <p:cNvPr id="6" name="Group 5">
            <a:extLst>
              <a:ext uri="{FF2B5EF4-FFF2-40B4-BE49-F238E27FC236}">
                <a16:creationId xmlns:a16="http://schemas.microsoft.com/office/drawing/2014/main" id="{45B7971C-527C-4F4F-892E-9FAF0EE13E84}"/>
              </a:ext>
            </a:extLst>
          </p:cNvPr>
          <p:cNvGrpSpPr/>
          <p:nvPr/>
        </p:nvGrpSpPr>
        <p:grpSpPr>
          <a:xfrm>
            <a:off x="9835962" y="1714133"/>
            <a:ext cx="1992760" cy="828070"/>
            <a:chOff x="9835962" y="1714133"/>
            <a:chExt cx="1992760" cy="828070"/>
          </a:xfrm>
        </p:grpSpPr>
        <p:sp>
          <p:nvSpPr>
            <p:cNvPr id="7" name="Rectangle 6">
              <a:extLst>
                <a:ext uri="{FF2B5EF4-FFF2-40B4-BE49-F238E27FC236}">
                  <a16:creationId xmlns:a16="http://schemas.microsoft.com/office/drawing/2014/main" id="{5829BADE-62A4-4822-9374-612960534C5F}"/>
                </a:ext>
              </a:extLst>
            </p:cNvPr>
            <p:cNvSpPr/>
            <p:nvPr/>
          </p:nvSpPr>
          <p:spPr>
            <a:xfrm rot="5400000">
              <a:off x="10024690" y="1561216"/>
              <a:ext cx="297712" cy="6751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dirty="0"/>
            </a:p>
          </p:txBody>
        </p:sp>
        <p:sp>
          <p:nvSpPr>
            <p:cNvPr id="8" name="Rectangle 7">
              <a:extLst>
                <a:ext uri="{FF2B5EF4-FFF2-40B4-BE49-F238E27FC236}">
                  <a16:creationId xmlns:a16="http://schemas.microsoft.com/office/drawing/2014/main" id="{4BED285E-E423-4FBF-B7C5-50AD72F92526}"/>
                </a:ext>
              </a:extLst>
            </p:cNvPr>
            <p:cNvSpPr/>
            <p:nvPr/>
          </p:nvSpPr>
          <p:spPr>
            <a:xfrm>
              <a:off x="9835963" y="2177903"/>
              <a:ext cx="675167" cy="2977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244964CB-3391-4A31-80D1-B3C62BF28815}"/>
                </a:ext>
              </a:extLst>
            </p:cNvPr>
            <p:cNvSpPr txBox="1"/>
            <p:nvPr/>
          </p:nvSpPr>
          <p:spPr>
            <a:xfrm>
              <a:off x="10595345" y="1714133"/>
              <a:ext cx="1041991" cy="400110"/>
            </a:xfrm>
            <a:prstGeom prst="rect">
              <a:avLst/>
            </a:prstGeom>
            <a:noFill/>
          </p:spPr>
          <p:txBody>
            <a:bodyPr wrap="square" rtlCol="0">
              <a:spAutoFit/>
            </a:bodyPr>
            <a:lstStyle/>
            <a:p>
              <a:r>
                <a:rPr lang="en-US" sz="2000" b="1" dirty="0"/>
                <a:t>Greeks</a:t>
              </a:r>
              <a:endParaRPr lang="el-GR" sz="2000" b="1" dirty="0"/>
            </a:p>
          </p:txBody>
        </p:sp>
        <p:sp>
          <p:nvSpPr>
            <p:cNvPr id="10" name="TextBox 9">
              <a:extLst>
                <a:ext uri="{FF2B5EF4-FFF2-40B4-BE49-F238E27FC236}">
                  <a16:creationId xmlns:a16="http://schemas.microsoft.com/office/drawing/2014/main" id="{75703A21-C96E-40F1-A7C8-6FB3CCC004C7}"/>
                </a:ext>
              </a:extLst>
            </p:cNvPr>
            <p:cNvSpPr txBox="1"/>
            <p:nvPr/>
          </p:nvSpPr>
          <p:spPr>
            <a:xfrm>
              <a:off x="10595345" y="2142093"/>
              <a:ext cx="1233377" cy="400110"/>
            </a:xfrm>
            <a:prstGeom prst="rect">
              <a:avLst/>
            </a:prstGeom>
            <a:noFill/>
          </p:spPr>
          <p:txBody>
            <a:bodyPr wrap="square" rtlCol="0">
              <a:spAutoFit/>
            </a:bodyPr>
            <a:lstStyle/>
            <a:p>
              <a:r>
                <a:rPr lang="en-US" sz="2000" b="1" dirty="0"/>
                <a:t>Persians</a:t>
              </a:r>
              <a:endParaRPr lang="el-GR" sz="2000" b="1" dirty="0"/>
            </a:p>
          </p:txBody>
        </p:sp>
      </p:grpSp>
      <p:sp>
        <p:nvSpPr>
          <p:cNvPr id="12" name="TextBox 11">
            <a:extLst>
              <a:ext uri="{FF2B5EF4-FFF2-40B4-BE49-F238E27FC236}">
                <a16:creationId xmlns:a16="http://schemas.microsoft.com/office/drawing/2014/main" id="{007E59C6-35D6-4F10-A849-89E0102D46B1}"/>
              </a:ext>
            </a:extLst>
          </p:cNvPr>
          <p:cNvSpPr txBox="1"/>
          <p:nvPr/>
        </p:nvSpPr>
        <p:spPr>
          <a:xfrm>
            <a:off x="1380018" y="305883"/>
            <a:ext cx="9013330" cy="461665"/>
          </a:xfrm>
          <a:prstGeom prst="rect">
            <a:avLst/>
          </a:prstGeom>
          <a:noFill/>
        </p:spPr>
        <p:txBody>
          <a:bodyPr wrap="square" rtlCol="0">
            <a:spAutoFit/>
          </a:bodyPr>
          <a:lstStyle/>
          <a:p>
            <a:pPr algn="ctr"/>
            <a:r>
              <a:rPr lang="en-US" sz="2400" b="1" dirty="0"/>
              <a:t>11:00 – 19:00 LST. The battle takes place under sea breeze conditions</a:t>
            </a:r>
            <a:endParaRPr lang="el-GR" sz="2400" b="1" dirty="0"/>
          </a:p>
        </p:txBody>
      </p:sp>
      <p:sp>
        <p:nvSpPr>
          <p:cNvPr id="13" name="Rectangle 12">
            <a:extLst>
              <a:ext uri="{FF2B5EF4-FFF2-40B4-BE49-F238E27FC236}">
                <a16:creationId xmlns:a16="http://schemas.microsoft.com/office/drawing/2014/main" id="{B31BAC46-489F-485C-AED7-9CD70D92D179}"/>
              </a:ext>
            </a:extLst>
          </p:cNvPr>
          <p:cNvSpPr/>
          <p:nvPr/>
        </p:nvSpPr>
        <p:spPr>
          <a:xfrm>
            <a:off x="9240643" y="4100211"/>
            <a:ext cx="2951357" cy="247760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spcBef>
                <a:spcPts val="1200"/>
              </a:spcBef>
              <a:spcAft>
                <a:spcPts val="600"/>
              </a:spcAft>
            </a:pPr>
            <a: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(Pl. Them. 14) (…The wind falling on the higher Persian decks steered them and offered their sides to the attacking Greek ships…) </a:t>
            </a:r>
            <a:endParaRPr lang="el-GR"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spcBef>
                <a:spcPts val="1200"/>
              </a:spcBef>
              <a:spcAft>
                <a:spcPts val="600"/>
              </a:spcAft>
            </a:pPr>
            <a:r>
              <a:rPr lang="en-US" sz="1400" dirty="0">
                <a:solidFill>
                  <a:srgbClr val="000000"/>
                </a:solidFill>
                <a:latin typeface="Times New Roman" panose="02020603050405020304" pitchFamily="18" charset="0"/>
                <a:ea typeface="Times New Roman" panose="02020603050405020304" pitchFamily="18" charset="0"/>
              </a:rPr>
              <a:t>“ </a:t>
            </a:r>
            <a:r>
              <a:rPr lang="en-US" sz="1400" i="1" dirty="0">
                <a:solidFill>
                  <a:srgbClr val="000000"/>
                </a:solidFill>
                <a:latin typeface="Palatino Linotype" panose="02040502050505030304" pitchFamily="18" charset="0"/>
                <a:cs typeface="Times New Roman" panose="02020603050405020304" pitchFamily="18" charset="0"/>
              </a:rPr>
              <a:t>καὶ </a:t>
            </a:r>
            <a:r>
              <a:rPr lang="en-US" sz="1400" i="1" dirty="0" err="1">
                <a:solidFill>
                  <a:srgbClr val="000000"/>
                </a:solidFill>
                <a:latin typeface="Palatino Linotype" panose="02040502050505030304" pitchFamily="18" charset="0"/>
                <a:cs typeface="Times New Roman" panose="02020603050405020304" pitchFamily="18" charset="0"/>
              </a:rPr>
              <a:t>τοῖς</a:t>
            </a:r>
            <a:r>
              <a:rPr lang="en-US" sz="1400" i="1" dirty="0">
                <a:solidFill>
                  <a:srgbClr val="000000"/>
                </a:solidFill>
                <a:latin typeface="Palatino Linotype" panose="02040502050505030304" pitchFamily="18" charset="0"/>
                <a:cs typeface="Times New Roman" panose="02020603050405020304" pitchFamily="18" charset="0"/>
              </a:rPr>
              <a:t> κατα</a:t>
            </a:r>
            <a:r>
              <a:rPr lang="en-US" sz="1400" i="1" dirty="0" err="1">
                <a:solidFill>
                  <a:srgbClr val="000000"/>
                </a:solidFill>
                <a:latin typeface="Palatino Linotype" panose="02040502050505030304" pitchFamily="18" charset="0"/>
                <a:cs typeface="Times New Roman" panose="02020603050405020304" pitchFamily="18" charset="0"/>
              </a:rPr>
              <a:t>στρώμ</a:t>
            </a:r>
            <a:r>
              <a:rPr lang="en-US" sz="1400" i="1" dirty="0">
                <a:solidFill>
                  <a:srgbClr val="000000"/>
                </a:solidFill>
                <a:latin typeface="Palatino Linotype" panose="02040502050505030304" pitchFamily="18" charset="0"/>
                <a:cs typeface="Times New Roman" panose="02020603050405020304" pitchFamily="18" charset="0"/>
              </a:rPr>
              <a:t>ασιν ὑψορόφους καὶ βαρείας ἐπιφερομένας ἔσφαλλε προςπίπτον, καὶ παρεδίδου πλαγίας τοῖς Ἕλλησιν ὀξέως προςφερομένοις </a:t>
            </a:r>
            <a:r>
              <a:rPr lang="en-US" sz="1400" dirty="0">
                <a:solidFill>
                  <a:srgbClr val="000000"/>
                </a:solidFill>
                <a:latin typeface="Times New Roman" panose="02020603050405020304" pitchFamily="18" charset="0"/>
                <a:ea typeface="Times New Roman" panose="02020603050405020304" pitchFamily="18" charset="0"/>
              </a:rPr>
              <a:t>”</a:t>
            </a:r>
            <a:endParaRPr lang="el-GR" sz="1400" dirty="0"/>
          </a:p>
        </p:txBody>
      </p:sp>
      <p:sp>
        <p:nvSpPr>
          <p:cNvPr id="14" name="TextBox 13">
            <a:extLst>
              <a:ext uri="{FF2B5EF4-FFF2-40B4-BE49-F238E27FC236}">
                <a16:creationId xmlns:a16="http://schemas.microsoft.com/office/drawing/2014/main" id="{D5CB00F7-9643-0635-6E73-AE5C064F5546}"/>
              </a:ext>
            </a:extLst>
          </p:cNvPr>
          <p:cNvSpPr txBox="1"/>
          <p:nvPr/>
        </p:nvSpPr>
        <p:spPr>
          <a:xfrm>
            <a:off x="9240643" y="2805137"/>
            <a:ext cx="2787481" cy="116955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defPPr>
              <a:defRPr lang="el-GR"/>
            </a:defPPr>
            <a:lvl1pPr>
              <a:spcBef>
                <a:spcPts val="1200"/>
              </a:spcBef>
              <a:spcAft>
                <a:spcPts val="600"/>
              </a:spcAft>
              <a:defRPr sz="1400" i="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a:t>
            </a:r>
            <a:r>
              <a:rPr lang="en-US" dirty="0" err="1"/>
              <a:t>Hdt</a:t>
            </a:r>
            <a:r>
              <a:rPr lang="en-US" dirty="0"/>
              <a:t>. 86.) (… because the Hellenes fought in order and ranged in their places, while the Barbarians were no longer ranged in order nor did anything with design …)</a:t>
            </a:r>
            <a:endParaRPr lang="el-GR" dirty="0"/>
          </a:p>
        </p:txBody>
      </p:sp>
      <p:pic>
        <p:nvPicPr>
          <p:cNvPr id="2" name="Picture 1">
            <a:extLst>
              <a:ext uri="{FF2B5EF4-FFF2-40B4-BE49-F238E27FC236}">
                <a16:creationId xmlns:a16="http://schemas.microsoft.com/office/drawing/2014/main" id="{52905A31-5BA3-6888-DBBE-64727488E703}"/>
              </a:ext>
            </a:extLst>
          </p:cNvPr>
          <p:cNvPicPr/>
          <p:nvPr/>
        </p:nvPicPr>
        <p:blipFill rotWithShape="1">
          <a:blip r:embed="rId3" cstate="print">
            <a:extLst>
              <a:ext uri="{28A0092B-C50C-407E-A947-70E740481C1C}">
                <a14:useLocalDpi xmlns:a14="http://schemas.microsoft.com/office/drawing/2010/main" val="0"/>
              </a:ext>
            </a:extLst>
          </a:blip>
          <a:srcRect l="21922" t="90695" r="22107" b="1185"/>
          <a:stretch/>
        </p:blipFill>
        <p:spPr bwMode="auto">
          <a:xfrm>
            <a:off x="3682466" y="5858540"/>
            <a:ext cx="3898360" cy="911911"/>
          </a:xfrm>
          <a:prstGeom prst="rect">
            <a:avLst/>
          </a:prstGeom>
          <a:noFill/>
          <a:ln>
            <a:noFill/>
          </a:ln>
        </p:spPr>
      </p:pic>
    </p:spTree>
    <p:extLst>
      <p:ext uri="{BB962C8B-B14F-4D97-AF65-F5344CB8AC3E}">
        <p14:creationId xmlns:p14="http://schemas.microsoft.com/office/powerpoint/2010/main" val="555621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17AC12-3874-4CD6-9CA8-DC92BC7F97E5}"/>
              </a:ext>
            </a:extLst>
          </p:cNvPr>
          <p:cNvGrpSpPr/>
          <p:nvPr/>
        </p:nvGrpSpPr>
        <p:grpSpPr>
          <a:xfrm>
            <a:off x="1787194" y="1073889"/>
            <a:ext cx="6685597" cy="4587610"/>
            <a:chOff x="1787194" y="1073888"/>
            <a:chExt cx="7384233" cy="5114261"/>
          </a:xfrm>
        </p:grpSpPr>
        <p:pic>
          <p:nvPicPr>
            <p:cNvPr id="3" name="Picture 2" descr="A picture containing diagram&#10;&#10;Description automatically generated">
              <a:extLst>
                <a:ext uri="{FF2B5EF4-FFF2-40B4-BE49-F238E27FC236}">
                  <a16:creationId xmlns:a16="http://schemas.microsoft.com/office/drawing/2014/main" id="{3EBE563B-F467-40D0-AA69-2D0B41AF59D7}"/>
                </a:ext>
              </a:extLst>
            </p:cNvPr>
            <p:cNvPicPr>
              <a:picLocks noChangeAspect="1"/>
            </p:cNvPicPr>
            <p:nvPr/>
          </p:nvPicPr>
          <p:blipFill rotWithShape="1">
            <a:blip r:embed="rId2">
              <a:extLst>
                <a:ext uri="{28A0092B-C50C-407E-A947-70E740481C1C}">
                  <a14:useLocalDpi xmlns:a14="http://schemas.microsoft.com/office/drawing/2010/main" val="0"/>
                </a:ext>
              </a:extLst>
            </a:blip>
            <a:srcRect t="15194" b="10233"/>
            <a:stretch/>
          </p:blipFill>
          <p:spPr>
            <a:xfrm>
              <a:off x="1787194" y="1073888"/>
              <a:ext cx="7384233" cy="5114261"/>
            </a:xfrm>
            <a:prstGeom prst="rect">
              <a:avLst/>
            </a:prstGeom>
          </p:spPr>
        </p:pic>
        <p:sp>
          <p:nvSpPr>
            <p:cNvPr id="4" name="Rectangle 3">
              <a:extLst>
                <a:ext uri="{FF2B5EF4-FFF2-40B4-BE49-F238E27FC236}">
                  <a16:creationId xmlns:a16="http://schemas.microsoft.com/office/drawing/2014/main" id="{BCE7C20C-9EDD-40BB-87F3-13B76F1D636D}"/>
                </a:ext>
              </a:extLst>
            </p:cNvPr>
            <p:cNvSpPr/>
            <p:nvPr/>
          </p:nvSpPr>
          <p:spPr>
            <a:xfrm rot="16933877">
              <a:off x="8352731" y="5157442"/>
              <a:ext cx="686103" cy="3391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5" name="Rectangle 4">
              <a:extLst>
                <a:ext uri="{FF2B5EF4-FFF2-40B4-BE49-F238E27FC236}">
                  <a16:creationId xmlns:a16="http://schemas.microsoft.com/office/drawing/2014/main" id="{C5531B4C-0889-45E8-B987-6030193D3F64}"/>
                </a:ext>
              </a:extLst>
            </p:cNvPr>
            <p:cNvSpPr/>
            <p:nvPr/>
          </p:nvSpPr>
          <p:spPr>
            <a:xfrm rot="3743588">
              <a:off x="6481095" y="4277022"/>
              <a:ext cx="296026" cy="5980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dirty="0"/>
            </a:p>
          </p:txBody>
        </p:sp>
      </p:grpSp>
      <p:grpSp>
        <p:nvGrpSpPr>
          <p:cNvPr id="6" name="Group 5">
            <a:extLst>
              <a:ext uri="{FF2B5EF4-FFF2-40B4-BE49-F238E27FC236}">
                <a16:creationId xmlns:a16="http://schemas.microsoft.com/office/drawing/2014/main" id="{D6DA6405-B6EF-4F8E-AAD2-E21049D10424}"/>
              </a:ext>
            </a:extLst>
          </p:cNvPr>
          <p:cNvGrpSpPr/>
          <p:nvPr/>
        </p:nvGrpSpPr>
        <p:grpSpPr>
          <a:xfrm>
            <a:off x="9835962" y="1714133"/>
            <a:ext cx="1992760" cy="828070"/>
            <a:chOff x="9835962" y="1714133"/>
            <a:chExt cx="1992760" cy="828070"/>
          </a:xfrm>
        </p:grpSpPr>
        <p:sp>
          <p:nvSpPr>
            <p:cNvPr id="7" name="Rectangle 6">
              <a:extLst>
                <a:ext uri="{FF2B5EF4-FFF2-40B4-BE49-F238E27FC236}">
                  <a16:creationId xmlns:a16="http://schemas.microsoft.com/office/drawing/2014/main" id="{5E1B5D99-0C3C-4E9A-9368-DB04976AA1EE}"/>
                </a:ext>
              </a:extLst>
            </p:cNvPr>
            <p:cNvSpPr/>
            <p:nvPr/>
          </p:nvSpPr>
          <p:spPr>
            <a:xfrm rot="5400000">
              <a:off x="10024690" y="1561216"/>
              <a:ext cx="297712" cy="6751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dirty="0"/>
            </a:p>
          </p:txBody>
        </p:sp>
        <p:sp>
          <p:nvSpPr>
            <p:cNvPr id="8" name="Rectangle 7">
              <a:extLst>
                <a:ext uri="{FF2B5EF4-FFF2-40B4-BE49-F238E27FC236}">
                  <a16:creationId xmlns:a16="http://schemas.microsoft.com/office/drawing/2014/main" id="{0BB7FDFE-DD1F-474A-BF10-6A6F052D6FEA}"/>
                </a:ext>
              </a:extLst>
            </p:cNvPr>
            <p:cNvSpPr/>
            <p:nvPr/>
          </p:nvSpPr>
          <p:spPr>
            <a:xfrm>
              <a:off x="9835963" y="2177903"/>
              <a:ext cx="675167" cy="2977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5150318C-2278-4CC2-A84A-BCD60625A129}"/>
                </a:ext>
              </a:extLst>
            </p:cNvPr>
            <p:cNvSpPr txBox="1"/>
            <p:nvPr/>
          </p:nvSpPr>
          <p:spPr>
            <a:xfrm>
              <a:off x="10595345" y="1714133"/>
              <a:ext cx="1041991" cy="400110"/>
            </a:xfrm>
            <a:prstGeom prst="rect">
              <a:avLst/>
            </a:prstGeom>
            <a:noFill/>
          </p:spPr>
          <p:txBody>
            <a:bodyPr wrap="square" rtlCol="0">
              <a:spAutoFit/>
            </a:bodyPr>
            <a:lstStyle/>
            <a:p>
              <a:r>
                <a:rPr lang="en-US" sz="2000" b="1" dirty="0"/>
                <a:t>Greeks</a:t>
              </a:r>
              <a:endParaRPr lang="el-GR" sz="2000" b="1" dirty="0"/>
            </a:p>
          </p:txBody>
        </p:sp>
        <p:sp>
          <p:nvSpPr>
            <p:cNvPr id="10" name="TextBox 9">
              <a:extLst>
                <a:ext uri="{FF2B5EF4-FFF2-40B4-BE49-F238E27FC236}">
                  <a16:creationId xmlns:a16="http://schemas.microsoft.com/office/drawing/2014/main" id="{4E594AEA-D1D7-4A2D-B03A-BBB521E6FCAB}"/>
                </a:ext>
              </a:extLst>
            </p:cNvPr>
            <p:cNvSpPr txBox="1"/>
            <p:nvPr/>
          </p:nvSpPr>
          <p:spPr>
            <a:xfrm>
              <a:off x="10595345" y="2142093"/>
              <a:ext cx="1233377" cy="400110"/>
            </a:xfrm>
            <a:prstGeom prst="rect">
              <a:avLst/>
            </a:prstGeom>
            <a:noFill/>
          </p:spPr>
          <p:txBody>
            <a:bodyPr wrap="square" rtlCol="0">
              <a:spAutoFit/>
            </a:bodyPr>
            <a:lstStyle/>
            <a:p>
              <a:r>
                <a:rPr lang="en-US" sz="2000" b="1" dirty="0"/>
                <a:t>Persians</a:t>
              </a:r>
              <a:endParaRPr lang="el-GR" sz="2000" b="1" dirty="0"/>
            </a:p>
          </p:txBody>
        </p:sp>
      </p:grpSp>
      <p:sp>
        <p:nvSpPr>
          <p:cNvPr id="12" name="TextBox 11">
            <a:extLst>
              <a:ext uri="{FF2B5EF4-FFF2-40B4-BE49-F238E27FC236}">
                <a16:creationId xmlns:a16="http://schemas.microsoft.com/office/drawing/2014/main" id="{45755FD2-D2EC-4F07-9C12-D58342AC27B4}"/>
              </a:ext>
            </a:extLst>
          </p:cNvPr>
          <p:cNvSpPr txBox="1"/>
          <p:nvPr/>
        </p:nvSpPr>
        <p:spPr>
          <a:xfrm>
            <a:off x="-100148" y="312560"/>
            <a:ext cx="12392296" cy="461665"/>
          </a:xfrm>
          <a:prstGeom prst="rect">
            <a:avLst/>
          </a:prstGeom>
          <a:noFill/>
        </p:spPr>
        <p:txBody>
          <a:bodyPr wrap="square" rtlCol="0">
            <a:spAutoFit/>
          </a:bodyPr>
          <a:lstStyle/>
          <a:p>
            <a:r>
              <a:rPr lang="en-US" sz="2400" b="1" dirty="0"/>
              <a:t>Evening hours (after 19:00 LST). The Persians manage to retreat when the wind turns </a:t>
            </a:r>
            <a:r>
              <a:rPr lang="en-US" sz="2400" b="1" dirty="0" err="1"/>
              <a:t>to“Zephyr</a:t>
            </a:r>
            <a:r>
              <a:rPr lang="en-US" sz="2400" b="1" dirty="0"/>
              <a:t>”</a:t>
            </a:r>
            <a:endParaRPr lang="el-GR" sz="2400" b="1" dirty="0"/>
          </a:p>
        </p:txBody>
      </p:sp>
      <p:sp>
        <p:nvSpPr>
          <p:cNvPr id="13" name="Rectangle 12">
            <a:extLst>
              <a:ext uri="{FF2B5EF4-FFF2-40B4-BE49-F238E27FC236}">
                <a16:creationId xmlns:a16="http://schemas.microsoft.com/office/drawing/2014/main" id="{657EEE14-A4C3-419D-A9FD-4CE55CE771A2}"/>
              </a:ext>
            </a:extLst>
          </p:cNvPr>
          <p:cNvSpPr/>
          <p:nvPr/>
        </p:nvSpPr>
        <p:spPr>
          <a:xfrm>
            <a:off x="9305381" y="3175235"/>
            <a:ext cx="2799534" cy="2046714"/>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spcBef>
                <a:spcPts val="1200"/>
              </a:spcBef>
              <a:spcAft>
                <a:spcPts val="600"/>
              </a:spcAft>
            </a:pPr>
            <a: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(Hdt.96.) (…. many of the wrecks were taken by Zephyrus and brought to that strand in Attica which is called </a:t>
            </a:r>
            <a:r>
              <a:rPr lang="en-US" sz="1400" i="1"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Colias</a:t>
            </a:r>
            <a:r>
              <a:rPr lang="en-US"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t>
            </a:r>
            <a:r>
              <a:rPr lang="en-US" sz="1400" i="1" dirty="0">
                <a:solidFill>
                  <a:srgbClr val="999999"/>
                </a:solidFill>
                <a:latin typeface="Palatino Linotype" panose="02040502050505030304" pitchFamily="18" charset="0"/>
                <a:ea typeface="Times New Roman" panose="02020603050405020304" pitchFamily="18" charset="0"/>
                <a:cs typeface="Calibri" panose="020F0502020204030204" pitchFamily="34" charset="0"/>
              </a:rPr>
              <a:t> </a:t>
            </a:r>
            <a:endParaRPr lang="el-GR" sz="1400"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spcBef>
                <a:spcPts val="1200"/>
              </a:spcBef>
              <a:spcAft>
                <a:spcPts val="600"/>
              </a:spcAft>
            </a:pPr>
            <a:r>
              <a:rPr lang="en-US" sz="1400" i="1" dirty="0">
                <a:solidFill>
                  <a:srgbClr val="333333"/>
                </a:solidFill>
                <a:latin typeface="Palatino Linotype" panose="02040502050505030304" pitchFamily="18" charset="0"/>
                <a:ea typeface="Times New Roman" panose="02020603050405020304" pitchFamily="18" charset="0"/>
                <a:cs typeface="Calibri" panose="020F0502020204030204" pitchFamily="34" charset="0"/>
              </a:rPr>
              <a:t> </a:t>
            </a:r>
            <a:r>
              <a:rPr lang="en-US" sz="1400" dirty="0">
                <a:solidFill>
                  <a:srgbClr val="333333"/>
                </a:solidFill>
                <a:latin typeface="Times New Roman" panose="02020603050405020304" pitchFamily="18" charset="0"/>
                <a:ea typeface="Times New Roman" panose="02020603050405020304" pitchFamily="18" charset="0"/>
                <a:cs typeface="Calibri" panose="020F0502020204030204" pitchFamily="34" charset="0"/>
              </a:rPr>
              <a:t>“</a:t>
            </a:r>
            <a:r>
              <a:rPr lang="en-US" sz="1400" i="1" dirty="0" err="1">
                <a:solidFill>
                  <a:srgbClr val="000000"/>
                </a:solidFill>
                <a:latin typeface="Palatino Linotype" panose="02040502050505030304" pitchFamily="18" charset="0"/>
                <a:cs typeface="Times New Roman" panose="02020603050405020304" pitchFamily="18" charset="0"/>
              </a:rPr>
              <a:t>τῶν</a:t>
            </a:r>
            <a:r>
              <a:rPr lang="en-US" sz="1400" i="1" dirty="0">
                <a:solidFill>
                  <a:srgbClr val="000000"/>
                </a:solidFill>
                <a:latin typeface="Palatino Linotype" panose="02040502050505030304" pitchFamily="18" charset="0"/>
                <a:cs typeface="Times New Roman" panose="02020603050405020304" pitchFamily="18" charset="0"/>
              </a:rPr>
              <a:t> </a:t>
            </a:r>
            <a:r>
              <a:rPr lang="en-US" sz="1400" i="1" dirty="0" err="1">
                <a:solidFill>
                  <a:srgbClr val="000000"/>
                </a:solidFill>
                <a:latin typeface="Palatino Linotype" panose="02040502050505030304" pitchFamily="18" charset="0"/>
                <a:cs typeface="Times New Roman" panose="02020603050405020304" pitchFamily="18" charset="0"/>
              </a:rPr>
              <a:t>δὲ</a:t>
            </a:r>
            <a:r>
              <a:rPr lang="en-US" sz="1400" i="1" dirty="0">
                <a:solidFill>
                  <a:srgbClr val="000000"/>
                </a:solidFill>
                <a:latin typeface="Palatino Linotype" panose="02040502050505030304" pitchFamily="18" charset="0"/>
                <a:cs typeface="Times New Roman" panose="02020603050405020304" pitchFamily="18" charset="0"/>
              </a:rPr>
              <a:t> να</a:t>
            </a:r>
            <a:r>
              <a:rPr lang="en-US" sz="1400" i="1" dirty="0" err="1">
                <a:solidFill>
                  <a:srgbClr val="000000"/>
                </a:solidFill>
                <a:latin typeface="Palatino Linotype" panose="02040502050505030304" pitchFamily="18" charset="0"/>
                <a:cs typeface="Times New Roman" panose="02020603050405020304" pitchFamily="18" charset="0"/>
              </a:rPr>
              <a:t>υηγίων</a:t>
            </a:r>
            <a:r>
              <a:rPr lang="en-US" sz="1400" i="1" dirty="0">
                <a:solidFill>
                  <a:srgbClr val="000000"/>
                </a:solidFill>
                <a:latin typeface="Palatino Linotype" panose="02040502050505030304" pitchFamily="18" charset="0"/>
                <a:cs typeface="Times New Roman" panose="02020603050405020304" pitchFamily="18" charset="0"/>
              </a:rPr>
              <a:t> π</a:t>
            </a:r>
            <a:r>
              <a:rPr lang="en-US" sz="1400" i="1" dirty="0" err="1">
                <a:solidFill>
                  <a:srgbClr val="000000"/>
                </a:solidFill>
                <a:latin typeface="Palatino Linotype" panose="02040502050505030304" pitchFamily="18" charset="0"/>
                <a:cs typeface="Times New Roman" panose="02020603050405020304" pitchFamily="18" charset="0"/>
              </a:rPr>
              <a:t>ολλὰ</a:t>
            </a:r>
            <a:r>
              <a:rPr lang="en-US" sz="1400" i="1" dirty="0">
                <a:solidFill>
                  <a:srgbClr val="000000"/>
                </a:solidFill>
                <a:latin typeface="Palatino Linotype" panose="02040502050505030304" pitchFamily="18" charset="0"/>
                <a:cs typeface="Times New Roman" panose="02020603050405020304" pitchFamily="18" charset="0"/>
              </a:rPr>
              <a:t> ὑπ</a:t>
            </a:r>
            <a:r>
              <a:rPr lang="en-US" sz="1400" i="1" dirty="0" err="1">
                <a:solidFill>
                  <a:srgbClr val="000000"/>
                </a:solidFill>
                <a:latin typeface="Palatino Linotype" panose="02040502050505030304" pitchFamily="18" charset="0"/>
                <a:cs typeface="Times New Roman" panose="02020603050405020304" pitchFamily="18" charset="0"/>
              </a:rPr>
              <a:t>ολ</a:t>
            </a:r>
            <a:r>
              <a:rPr lang="en-US" sz="1400" i="1" dirty="0">
                <a:solidFill>
                  <a:srgbClr val="000000"/>
                </a:solidFill>
                <a:latin typeface="Palatino Linotype" panose="02040502050505030304" pitchFamily="18" charset="0"/>
                <a:cs typeface="Times New Roman" panose="02020603050405020304" pitchFamily="18" charset="0"/>
              </a:rPr>
              <a:t>αβὼν ἄνεμος ζέφυρος ἔφερε τῆς Ἀττικῆς ἐπὶ τὴν ἠιόνα τὴν καλεομένην Κωλιάδα</a:t>
            </a:r>
            <a:r>
              <a:rPr lang="en-US" sz="1400" dirty="0">
                <a:solidFill>
                  <a:srgbClr val="333333"/>
                </a:solidFill>
                <a:latin typeface="Times New Roman" panose="02020603050405020304" pitchFamily="18" charset="0"/>
                <a:ea typeface="Times New Roman" panose="02020603050405020304" pitchFamily="18" charset="0"/>
                <a:cs typeface="Calibri" panose="020F0502020204030204" pitchFamily="34" charset="0"/>
              </a:rPr>
              <a:t>”</a:t>
            </a:r>
            <a:endParaRPr lang="el-GR" sz="1400" dirty="0"/>
          </a:p>
        </p:txBody>
      </p:sp>
      <p:pic>
        <p:nvPicPr>
          <p:cNvPr id="11" name="Picture 10">
            <a:extLst>
              <a:ext uri="{FF2B5EF4-FFF2-40B4-BE49-F238E27FC236}">
                <a16:creationId xmlns:a16="http://schemas.microsoft.com/office/drawing/2014/main" id="{8EF5C63A-6AE5-F988-6714-AA144CEDE643}"/>
              </a:ext>
            </a:extLst>
          </p:cNvPr>
          <p:cNvPicPr/>
          <p:nvPr/>
        </p:nvPicPr>
        <p:blipFill rotWithShape="1">
          <a:blip r:embed="rId3" cstate="print">
            <a:extLst>
              <a:ext uri="{28A0092B-C50C-407E-A947-70E740481C1C}">
                <a14:useLocalDpi xmlns:a14="http://schemas.microsoft.com/office/drawing/2010/main" val="0"/>
              </a:ext>
            </a:extLst>
          </a:blip>
          <a:srcRect l="21922" t="90695" r="22107" b="1185"/>
          <a:stretch/>
        </p:blipFill>
        <p:spPr bwMode="auto">
          <a:xfrm>
            <a:off x="3682466" y="5858540"/>
            <a:ext cx="3898360" cy="911911"/>
          </a:xfrm>
          <a:prstGeom prst="rect">
            <a:avLst/>
          </a:prstGeom>
          <a:noFill/>
          <a:ln>
            <a:noFill/>
          </a:ln>
        </p:spPr>
      </p:pic>
    </p:spTree>
    <p:extLst>
      <p:ext uri="{BB962C8B-B14F-4D97-AF65-F5344CB8AC3E}">
        <p14:creationId xmlns:p14="http://schemas.microsoft.com/office/powerpoint/2010/main" val="2272493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E60310-2A97-4AA2-AD69-FBFA99B1123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5575" y="1069768"/>
            <a:ext cx="5803608" cy="5702507"/>
          </a:xfrm>
          <a:prstGeom prst="rect">
            <a:avLst/>
          </a:prstGeom>
          <a:noFill/>
          <a:ln>
            <a:noFill/>
          </a:ln>
        </p:spPr>
      </p:pic>
      <p:sp>
        <p:nvSpPr>
          <p:cNvPr id="5" name="Rectangle 4">
            <a:extLst>
              <a:ext uri="{FF2B5EF4-FFF2-40B4-BE49-F238E27FC236}">
                <a16:creationId xmlns:a16="http://schemas.microsoft.com/office/drawing/2014/main" id="{476E3895-C501-46BB-B1EE-E6F3E836A798}"/>
              </a:ext>
            </a:extLst>
          </p:cNvPr>
          <p:cNvSpPr/>
          <p:nvPr/>
        </p:nvSpPr>
        <p:spPr>
          <a:xfrm>
            <a:off x="1496867" y="199787"/>
            <a:ext cx="8201024" cy="954107"/>
          </a:xfrm>
          <a:prstGeom prst="rect">
            <a:avLst/>
          </a:prstGeom>
        </p:spPr>
        <p:txBody>
          <a:bodyPr wrap="square">
            <a:spAutoFit/>
          </a:bodyPr>
          <a:lstStyle/>
          <a:p>
            <a:pPr algn="ctr"/>
            <a:r>
              <a:rPr lang="en-US" sz="2800" b="1" dirty="0"/>
              <a:t>Modeled diurnal variation of the wind inside Salamis Channel from the WRF inner grid (1 × 1 km)</a:t>
            </a:r>
            <a:endParaRPr lang="el-GR" sz="2800" b="1" dirty="0"/>
          </a:p>
        </p:txBody>
      </p:sp>
      <p:sp>
        <p:nvSpPr>
          <p:cNvPr id="10" name="TextBox 9">
            <a:extLst>
              <a:ext uri="{FF2B5EF4-FFF2-40B4-BE49-F238E27FC236}">
                <a16:creationId xmlns:a16="http://schemas.microsoft.com/office/drawing/2014/main" id="{0569AC25-9259-4343-8158-D3FE6017ADFB}"/>
              </a:ext>
            </a:extLst>
          </p:cNvPr>
          <p:cNvSpPr txBox="1"/>
          <p:nvPr/>
        </p:nvSpPr>
        <p:spPr>
          <a:xfrm>
            <a:off x="8782050" y="5057775"/>
            <a:ext cx="2686050" cy="646331"/>
          </a:xfrm>
          <a:prstGeom prst="rect">
            <a:avLst/>
          </a:prstGeom>
          <a:noFill/>
        </p:spPr>
        <p:txBody>
          <a:bodyPr wrap="square" rtlCol="0">
            <a:spAutoFit/>
          </a:bodyPr>
          <a:lstStyle/>
          <a:p>
            <a:r>
              <a:rPr lang="en-US" b="1" dirty="0">
                <a:solidFill>
                  <a:srgbClr val="C00000"/>
                </a:solidFill>
              </a:rPr>
              <a:t>The red numbers denote Local Standard Time (LST)</a:t>
            </a:r>
            <a:endParaRPr lang="el-GR" b="1" dirty="0">
              <a:solidFill>
                <a:srgbClr val="C00000"/>
              </a:solidFill>
            </a:endParaRPr>
          </a:p>
        </p:txBody>
      </p:sp>
    </p:spTree>
    <p:extLst>
      <p:ext uri="{BB962C8B-B14F-4D97-AF65-F5344CB8AC3E}">
        <p14:creationId xmlns:p14="http://schemas.microsoft.com/office/powerpoint/2010/main" val="848988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4D745A09-718A-8BCD-2627-E41B829B8B77}"/>
              </a:ext>
            </a:extLst>
          </p:cNvPr>
          <p:cNvPicPr>
            <a:picLocks noChangeAspect="1"/>
          </p:cNvPicPr>
          <p:nvPr/>
        </p:nvPicPr>
        <p:blipFill>
          <a:blip r:embed="rId2"/>
          <a:stretch>
            <a:fillRect/>
          </a:stretch>
        </p:blipFill>
        <p:spPr>
          <a:xfrm>
            <a:off x="643467" y="2336964"/>
            <a:ext cx="5294716" cy="2184069"/>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D255D70-B99C-742E-4C59-A120000B8FA1}"/>
              </a:ext>
            </a:extLst>
          </p:cNvPr>
          <p:cNvPicPr>
            <a:picLocks noChangeAspect="1"/>
          </p:cNvPicPr>
          <p:nvPr/>
        </p:nvPicPr>
        <p:blipFill>
          <a:blip r:embed="rId3"/>
          <a:stretch>
            <a:fillRect/>
          </a:stretch>
        </p:blipFill>
        <p:spPr>
          <a:xfrm>
            <a:off x="6253817" y="2161648"/>
            <a:ext cx="5294715" cy="2534704"/>
          </a:xfrm>
          <a:prstGeom prst="rect">
            <a:avLst/>
          </a:prstGeom>
        </p:spPr>
      </p:pic>
      <p:sp>
        <p:nvSpPr>
          <p:cNvPr id="3" name="TextBox 2">
            <a:extLst>
              <a:ext uri="{FF2B5EF4-FFF2-40B4-BE49-F238E27FC236}">
                <a16:creationId xmlns:a16="http://schemas.microsoft.com/office/drawing/2014/main" id="{85DA7E72-E98C-DCF3-8776-19D63A24A472}"/>
              </a:ext>
            </a:extLst>
          </p:cNvPr>
          <p:cNvSpPr txBox="1"/>
          <p:nvPr/>
        </p:nvSpPr>
        <p:spPr>
          <a:xfrm>
            <a:off x="1172309" y="662940"/>
            <a:ext cx="9815297" cy="461665"/>
          </a:xfrm>
          <a:prstGeom prst="rect">
            <a:avLst/>
          </a:prstGeom>
          <a:noFill/>
        </p:spPr>
        <p:txBody>
          <a:bodyPr wrap="square">
            <a:spAutoFit/>
          </a:bodyPr>
          <a:lstStyle/>
          <a:p>
            <a:pPr algn="ctr"/>
            <a:r>
              <a:rPr lang="en-US" sz="2400" b="1" dirty="0">
                <a:latin typeface="Lato-Bold"/>
              </a:rPr>
              <a:t>Climate change threats the monuments of cultural and natural heritage</a:t>
            </a:r>
            <a:endParaRPr lang="el-GR" sz="2400" b="1" dirty="0">
              <a:latin typeface="Lato-Bold"/>
            </a:endParaRPr>
          </a:p>
        </p:txBody>
      </p:sp>
      <p:sp>
        <p:nvSpPr>
          <p:cNvPr id="4" name="TextBox 3">
            <a:extLst>
              <a:ext uri="{FF2B5EF4-FFF2-40B4-BE49-F238E27FC236}">
                <a16:creationId xmlns:a16="http://schemas.microsoft.com/office/drawing/2014/main" id="{8EB9B22C-4AB0-AD65-9FE6-D49018925746}"/>
              </a:ext>
            </a:extLst>
          </p:cNvPr>
          <p:cNvSpPr txBox="1"/>
          <p:nvPr/>
        </p:nvSpPr>
        <p:spPr>
          <a:xfrm>
            <a:off x="7582180" y="5155979"/>
            <a:ext cx="3054483" cy="369332"/>
          </a:xfrm>
          <a:prstGeom prst="rect">
            <a:avLst/>
          </a:prstGeom>
          <a:noFill/>
        </p:spPr>
        <p:txBody>
          <a:bodyPr wrap="square" rtlCol="0">
            <a:spAutoFit/>
          </a:bodyPr>
          <a:lstStyle/>
          <a:p>
            <a:r>
              <a:rPr lang="en-US" i="1" dirty="0" err="1"/>
              <a:t>Kapsomenakis</a:t>
            </a:r>
            <a:r>
              <a:rPr lang="en-US" i="1" dirty="0"/>
              <a:t> et al., 2022</a:t>
            </a:r>
          </a:p>
        </p:txBody>
      </p:sp>
    </p:spTree>
    <p:extLst>
      <p:ext uri="{BB962C8B-B14F-4D97-AF65-F5344CB8AC3E}">
        <p14:creationId xmlns:p14="http://schemas.microsoft.com/office/powerpoint/2010/main" val="3975321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0E02BC8-3BA7-4493-3FF3-678EBC8F6657}"/>
              </a:ext>
            </a:extLst>
          </p:cNvPr>
          <p:cNvPicPr>
            <a:picLocks noChangeAspect="1"/>
          </p:cNvPicPr>
          <p:nvPr/>
        </p:nvPicPr>
        <p:blipFill rotWithShape="1">
          <a:blip r:embed="rId2"/>
          <a:srcRect t="6117" r="-1" b="346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5" name="Freeform: Shape 14">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TextBox 7">
            <a:extLst>
              <a:ext uri="{FF2B5EF4-FFF2-40B4-BE49-F238E27FC236}">
                <a16:creationId xmlns:a16="http://schemas.microsoft.com/office/drawing/2014/main" id="{FAE88A3A-9330-5BCA-34F3-FF65135136D5}"/>
              </a:ext>
            </a:extLst>
          </p:cNvPr>
          <p:cNvSpPr txBox="1"/>
          <p:nvPr/>
        </p:nvSpPr>
        <p:spPr>
          <a:xfrm>
            <a:off x="371093" y="2718054"/>
            <a:ext cx="3986897" cy="1270507"/>
          </a:xfrm>
          <a:prstGeom prst="rect">
            <a:avLst/>
          </a:prstGeom>
        </p:spPr>
        <p:txBody>
          <a:bodyPr vert="horz" lIns="91440" tIns="45720" rIns="91440" bIns="45720" rtlCol="0" anchor="t">
            <a:normAutofit lnSpcReduction="10000"/>
          </a:bodyPr>
          <a:lstStyle/>
          <a:p>
            <a:pPr algn="just">
              <a:lnSpc>
                <a:spcPct val="90000"/>
              </a:lnSpc>
              <a:spcAft>
                <a:spcPts val="600"/>
              </a:spcAft>
            </a:pPr>
            <a:r>
              <a:rPr lang="en-US" i="1" dirty="0"/>
              <a:t>Schematic plot for the battle of Arachova in November 1826 (</a:t>
            </a:r>
            <a:r>
              <a:rPr lang="en-US" i="1" dirty="0" err="1"/>
              <a:t>Batte</a:t>
            </a:r>
            <a:r>
              <a:rPr lang="en-US" i="1" dirty="0"/>
              <a:t> at Arachova, D. </a:t>
            </a:r>
            <a:r>
              <a:rPr lang="en-US" i="1" dirty="0" err="1"/>
              <a:t>Zografos</a:t>
            </a:r>
            <a:r>
              <a:rPr lang="en-US" i="1" dirty="0"/>
              <a:t>—I. </a:t>
            </a:r>
            <a:r>
              <a:rPr lang="en-US" i="1" dirty="0" err="1"/>
              <a:t>Makrigiannis</a:t>
            </a:r>
            <a:r>
              <a:rPr lang="en-US" i="1" dirty="0"/>
              <a:t>, The American School of Classical Studies at Athens, </a:t>
            </a:r>
            <a:r>
              <a:rPr lang="en-US" i="1" dirty="0" err="1"/>
              <a:t>Gennadius</a:t>
            </a:r>
            <a:r>
              <a:rPr lang="en-US" i="1" dirty="0"/>
              <a:t> Library). </a:t>
            </a:r>
          </a:p>
        </p:txBody>
      </p:sp>
      <p:sp>
        <p:nvSpPr>
          <p:cNvPr id="2" name="TextBox 1">
            <a:extLst>
              <a:ext uri="{FF2B5EF4-FFF2-40B4-BE49-F238E27FC236}">
                <a16:creationId xmlns:a16="http://schemas.microsoft.com/office/drawing/2014/main" id="{578B1F51-0612-51DE-6F80-7A6E8038BE39}"/>
              </a:ext>
            </a:extLst>
          </p:cNvPr>
          <p:cNvSpPr txBox="1"/>
          <p:nvPr/>
        </p:nvSpPr>
        <p:spPr>
          <a:xfrm>
            <a:off x="156368" y="1283167"/>
            <a:ext cx="3881311" cy="954107"/>
          </a:xfrm>
          <a:prstGeom prst="rect">
            <a:avLst/>
          </a:prstGeom>
          <a:noFill/>
        </p:spPr>
        <p:txBody>
          <a:bodyPr wrap="square" rtlCol="0">
            <a:spAutoFit/>
          </a:bodyPr>
          <a:lstStyle/>
          <a:p>
            <a:r>
              <a:rPr lang="en-US" sz="2800" b="1" dirty="0" err="1"/>
              <a:t>Katevatos</a:t>
            </a:r>
            <a:r>
              <a:rPr lang="en-US" sz="2800" b="1" dirty="0"/>
              <a:t> and the battle of Arachova in 1826</a:t>
            </a:r>
            <a:endParaRPr lang="el-GR" sz="2800" b="1" dirty="0"/>
          </a:p>
        </p:txBody>
      </p:sp>
    </p:spTree>
    <p:extLst>
      <p:ext uri="{BB962C8B-B14F-4D97-AF65-F5344CB8AC3E}">
        <p14:creationId xmlns:p14="http://schemas.microsoft.com/office/powerpoint/2010/main" val="4240710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ED6CC4-EF6C-4DED-9E16-C72776433071}"/>
              </a:ext>
            </a:extLst>
          </p:cNvPr>
          <p:cNvSpPr/>
          <p:nvPr/>
        </p:nvSpPr>
        <p:spPr>
          <a:xfrm>
            <a:off x="1042702" y="208035"/>
            <a:ext cx="10106595" cy="1143070"/>
          </a:xfrm>
          <a:prstGeom prst="rect">
            <a:avLst/>
          </a:prstGeom>
        </p:spPr>
        <p:txBody>
          <a:bodyPr wrap="square">
            <a:spAutoFit/>
          </a:bodyPr>
          <a:lstStyle/>
          <a:p>
            <a:pPr algn="ctr">
              <a:lnSpc>
                <a:spcPct val="150000"/>
              </a:lnSpc>
            </a:pPr>
            <a:r>
              <a:rPr lang="en-US" sz="2400" b="1" dirty="0"/>
              <a:t>The extreme weather type of “</a:t>
            </a:r>
            <a:r>
              <a:rPr lang="en-US" sz="2400" b="1" dirty="0" err="1"/>
              <a:t>Katevatos</a:t>
            </a:r>
            <a:r>
              <a:rPr lang="en-US" sz="2400" b="1" dirty="0"/>
              <a:t>” is a downslope wind formed due to gravity wave structure above Parnassos </a:t>
            </a:r>
            <a:endParaRPr lang="el-GR" sz="2400" b="1" dirty="0"/>
          </a:p>
        </p:txBody>
      </p:sp>
      <p:pic>
        <p:nvPicPr>
          <p:cNvPr id="6" name="Picture 5">
            <a:extLst>
              <a:ext uri="{FF2B5EF4-FFF2-40B4-BE49-F238E27FC236}">
                <a16:creationId xmlns:a16="http://schemas.microsoft.com/office/drawing/2014/main" id="{833B8184-1606-4FB1-921F-106D230DB897}"/>
              </a:ext>
            </a:extLst>
          </p:cNvPr>
          <p:cNvPicPr>
            <a:picLocks noChangeAspect="1"/>
          </p:cNvPicPr>
          <p:nvPr/>
        </p:nvPicPr>
        <p:blipFill>
          <a:blip r:embed="rId2"/>
          <a:stretch>
            <a:fillRect/>
          </a:stretch>
        </p:blipFill>
        <p:spPr>
          <a:xfrm>
            <a:off x="279605" y="1374748"/>
            <a:ext cx="4743178" cy="4786694"/>
          </a:xfrm>
          <a:prstGeom prst="rect">
            <a:avLst/>
          </a:prstGeom>
        </p:spPr>
      </p:pic>
      <p:pic>
        <p:nvPicPr>
          <p:cNvPr id="8" name="Picture 7">
            <a:extLst>
              <a:ext uri="{FF2B5EF4-FFF2-40B4-BE49-F238E27FC236}">
                <a16:creationId xmlns:a16="http://schemas.microsoft.com/office/drawing/2014/main" id="{DBA4C0D1-14EA-4B61-993B-6CFC67491CF2}"/>
              </a:ext>
            </a:extLst>
          </p:cNvPr>
          <p:cNvPicPr>
            <a:picLocks noChangeAspect="1"/>
          </p:cNvPicPr>
          <p:nvPr/>
        </p:nvPicPr>
        <p:blipFill>
          <a:blip r:embed="rId3"/>
          <a:stretch>
            <a:fillRect/>
          </a:stretch>
        </p:blipFill>
        <p:spPr>
          <a:xfrm>
            <a:off x="5203532" y="1374748"/>
            <a:ext cx="6882538" cy="4703682"/>
          </a:xfrm>
          <a:prstGeom prst="rect">
            <a:avLst/>
          </a:prstGeom>
        </p:spPr>
      </p:pic>
      <p:sp>
        <p:nvSpPr>
          <p:cNvPr id="11" name="TextBox 10">
            <a:extLst>
              <a:ext uri="{FF2B5EF4-FFF2-40B4-BE49-F238E27FC236}">
                <a16:creationId xmlns:a16="http://schemas.microsoft.com/office/drawing/2014/main" id="{17140670-010B-4AAF-BF18-2C3CD0F9354B}"/>
              </a:ext>
            </a:extLst>
          </p:cNvPr>
          <p:cNvSpPr txBox="1"/>
          <p:nvPr/>
        </p:nvSpPr>
        <p:spPr>
          <a:xfrm>
            <a:off x="7048499" y="3121764"/>
            <a:ext cx="2647951" cy="646331"/>
          </a:xfrm>
          <a:prstGeom prst="rect">
            <a:avLst/>
          </a:prstGeom>
          <a:noFill/>
        </p:spPr>
        <p:txBody>
          <a:bodyPr wrap="square" rtlCol="0">
            <a:spAutoFit/>
          </a:bodyPr>
          <a:lstStyle/>
          <a:p>
            <a:r>
              <a:rPr lang="en-US" b="1" dirty="0"/>
              <a:t>Downward wave reflection at critical point </a:t>
            </a:r>
            <a:endParaRPr lang="el-GR" b="1" dirty="0"/>
          </a:p>
        </p:txBody>
      </p:sp>
      <p:sp>
        <p:nvSpPr>
          <p:cNvPr id="10" name="TextBox 9">
            <a:extLst>
              <a:ext uri="{FF2B5EF4-FFF2-40B4-BE49-F238E27FC236}">
                <a16:creationId xmlns:a16="http://schemas.microsoft.com/office/drawing/2014/main" id="{469125E7-E47B-48CC-939D-C66060C4BD6E}"/>
              </a:ext>
            </a:extLst>
          </p:cNvPr>
          <p:cNvSpPr txBox="1"/>
          <p:nvPr/>
        </p:nvSpPr>
        <p:spPr>
          <a:xfrm>
            <a:off x="295516" y="6044426"/>
            <a:ext cx="11616879" cy="792781"/>
          </a:xfrm>
          <a:prstGeom prst="rect">
            <a:avLst/>
          </a:prstGeom>
          <a:noFill/>
        </p:spPr>
        <p:txBody>
          <a:bodyPr wrap="square">
            <a:spAutoFit/>
          </a:bodyPr>
          <a:lstStyle>
            <a:defPPr>
              <a:defRPr lang="el-GR"/>
            </a:defPPr>
            <a:lvl1pPr algn="just">
              <a:lnSpc>
                <a:spcPct val="150000"/>
              </a:lnSpc>
              <a:defRPr sz="1200" b="1" i="1">
                <a:solidFill>
                  <a:srgbClr val="000000"/>
                </a:solidFill>
                <a:latin typeface="Calibri" panose="020F0502020204030204" pitchFamily="34" charset="0"/>
                <a:ea typeface="Times New Roman" panose="02020603050405020304" pitchFamily="18" charset="0"/>
              </a:defRPr>
            </a:lvl1pPr>
          </a:lstStyle>
          <a:p>
            <a:r>
              <a:rPr lang="en-US" sz="1600" dirty="0"/>
              <a:t>Solomos, S.; </a:t>
            </a:r>
            <a:r>
              <a:rPr lang="en-US" sz="1600" dirty="0" err="1"/>
              <a:t>Nastos</a:t>
            </a:r>
            <a:r>
              <a:rPr lang="en-US" sz="1600" dirty="0"/>
              <a:t>, P.T.; </a:t>
            </a:r>
            <a:r>
              <a:rPr lang="en-US" sz="1600" dirty="0" err="1"/>
              <a:t>Emmanouloudis</a:t>
            </a:r>
            <a:r>
              <a:rPr lang="en-US" sz="1600" dirty="0"/>
              <a:t>, D.; </a:t>
            </a:r>
            <a:r>
              <a:rPr lang="en-US" sz="1600" dirty="0" err="1"/>
              <a:t>Koutsouraki</a:t>
            </a:r>
            <a:r>
              <a:rPr lang="en-US" sz="1600" dirty="0"/>
              <a:t>, A.; </a:t>
            </a:r>
            <a:r>
              <a:rPr lang="en-US" sz="1600" dirty="0" err="1"/>
              <a:t>Zerefos</a:t>
            </a:r>
            <a:r>
              <a:rPr lang="en-US" sz="1600" dirty="0"/>
              <a:t>, C. A Modeling Study on the Downslope Wind of “</a:t>
            </a:r>
            <a:r>
              <a:rPr lang="en-US" sz="1600" dirty="0" err="1"/>
              <a:t>Katevatos</a:t>
            </a:r>
            <a:r>
              <a:rPr lang="en-US" sz="1600" dirty="0"/>
              <a:t>” in Greece and Implications for the Battle of Arachova in 1826. Atmosphere 2021, 12, 993</a:t>
            </a:r>
            <a:endParaRPr lang="el-GR" sz="1600" dirty="0"/>
          </a:p>
        </p:txBody>
      </p:sp>
    </p:spTree>
    <p:extLst>
      <p:ext uri="{BB962C8B-B14F-4D97-AF65-F5344CB8AC3E}">
        <p14:creationId xmlns:p14="http://schemas.microsoft.com/office/powerpoint/2010/main" val="3982170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C74E8CC-2849-4079-96EC-1A2ED4438CCD}"/>
              </a:ext>
            </a:extLst>
          </p:cNvPr>
          <p:cNvGrpSpPr/>
          <p:nvPr/>
        </p:nvGrpSpPr>
        <p:grpSpPr>
          <a:xfrm>
            <a:off x="6096000" y="1154233"/>
            <a:ext cx="6096000" cy="4418199"/>
            <a:chOff x="0" y="1001526"/>
            <a:chExt cx="6096000" cy="4418199"/>
          </a:xfrm>
        </p:grpSpPr>
        <p:grpSp>
          <p:nvGrpSpPr>
            <p:cNvPr id="7" name="Group 6">
              <a:extLst>
                <a:ext uri="{FF2B5EF4-FFF2-40B4-BE49-F238E27FC236}">
                  <a16:creationId xmlns:a16="http://schemas.microsoft.com/office/drawing/2014/main" id="{513C1A07-6815-4A9F-8FD7-E922A7EF53A6}"/>
                </a:ext>
              </a:extLst>
            </p:cNvPr>
            <p:cNvGrpSpPr/>
            <p:nvPr/>
          </p:nvGrpSpPr>
          <p:grpSpPr>
            <a:xfrm>
              <a:off x="0" y="1001526"/>
              <a:ext cx="6096000" cy="4418199"/>
              <a:chOff x="2679701" y="2340076"/>
              <a:chExt cx="4464050" cy="3429000"/>
            </a:xfrm>
          </p:grpSpPr>
          <p:pic>
            <p:nvPicPr>
              <p:cNvPr id="8" name="Picture 4" descr="Atmosphere 12 00993 g002">
                <a:extLst>
                  <a:ext uri="{FF2B5EF4-FFF2-40B4-BE49-F238E27FC236}">
                    <a16:creationId xmlns:a16="http://schemas.microsoft.com/office/drawing/2014/main" id="{863D2CA9-4BF4-4B26-8FC8-7463B34E29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b="50000"/>
              <a:stretch/>
            </p:blipFill>
            <p:spPr bwMode="auto">
              <a:xfrm>
                <a:off x="2679701" y="2340076"/>
                <a:ext cx="4464050" cy="3429000"/>
              </a:xfrm>
              <a:prstGeom prst="rect">
                <a:avLst/>
              </a:prstGeom>
              <a:solidFill>
                <a:schemeClr val="bg1"/>
              </a:solidFill>
            </p:spPr>
          </p:pic>
          <p:sp>
            <p:nvSpPr>
              <p:cNvPr id="6" name="Arrow: Right 5">
                <a:extLst>
                  <a:ext uri="{FF2B5EF4-FFF2-40B4-BE49-F238E27FC236}">
                    <a16:creationId xmlns:a16="http://schemas.microsoft.com/office/drawing/2014/main" id="{D35003F7-AAD7-46EC-A4E9-549C11BB3692}"/>
                  </a:ext>
                </a:extLst>
              </p:cNvPr>
              <p:cNvSpPr/>
              <p:nvPr/>
            </p:nvSpPr>
            <p:spPr>
              <a:xfrm rot="14187395">
                <a:off x="5543843" y="3858369"/>
                <a:ext cx="358647" cy="210107"/>
              </a:xfrm>
              <a:prstGeom prst="rightArrow">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dirty="0"/>
              </a:p>
            </p:txBody>
          </p:sp>
        </p:grpSp>
        <p:sp>
          <p:nvSpPr>
            <p:cNvPr id="10" name="TextBox 9">
              <a:extLst>
                <a:ext uri="{FF2B5EF4-FFF2-40B4-BE49-F238E27FC236}">
                  <a16:creationId xmlns:a16="http://schemas.microsoft.com/office/drawing/2014/main" id="{2D4718B5-F29A-4171-9F17-7D67B3D38BBA}"/>
                </a:ext>
              </a:extLst>
            </p:cNvPr>
            <p:cNvSpPr txBox="1"/>
            <p:nvPr/>
          </p:nvSpPr>
          <p:spPr>
            <a:xfrm>
              <a:off x="761183" y="1251040"/>
              <a:ext cx="905692" cy="374469"/>
            </a:xfrm>
            <a:prstGeom prst="rect">
              <a:avLst/>
            </a:prstGeom>
            <a:solidFill>
              <a:schemeClr val="bg1"/>
            </a:solidFill>
          </p:spPr>
          <p:txBody>
            <a:bodyPr wrap="square" rtlCol="0">
              <a:spAutoFit/>
            </a:bodyPr>
            <a:lstStyle/>
            <a:p>
              <a:r>
                <a:rPr lang="en-US" b="1" dirty="0"/>
                <a:t>500 mb</a:t>
              </a:r>
              <a:endParaRPr lang="el-GR" b="1" dirty="0"/>
            </a:p>
          </p:txBody>
        </p:sp>
      </p:grpSp>
      <p:grpSp>
        <p:nvGrpSpPr>
          <p:cNvPr id="4" name="Group 3">
            <a:extLst>
              <a:ext uri="{FF2B5EF4-FFF2-40B4-BE49-F238E27FC236}">
                <a16:creationId xmlns:a16="http://schemas.microsoft.com/office/drawing/2014/main" id="{B77D69F2-C902-480C-88CE-E295A856CD47}"/>
              </a:ext>
            </a:extLst>
          </p:cNvPr>
          <p:cNvGrpSpPr/>
          <p:nvPr/>
        </p:nvGrpSpPr>
        <p:grpSpPr>
          <a:xfrm>
            <a:off x="282699" y="1154233"/>
            <a:ext cx="5813301" cy="4418199"/>
            <a:chOff x="6188198" y="1001526"/>
            <a:chExt cx="5813301" cy="4418199"/>
          </a:xfrm>
        </p:grpSpPr>
        <p:grpSp>
          <p:nvGrpSpPr>
            <p:cNvPr id="9" name="Group 8">
              <a:extLst>
                <a:ext uri="{FF2B5EF4-FFF2-40B4-BE49-F238E27FC236}">
                  <a16:creationId xmlns:a16="http://schemas.microsoft.com/office/drawing/2014/main" id="{F876F152-3124-4B2F-BE67-B600580DFE88}"/>
                </a:ext>
              </a:extLst>
            </p:cNvPr>
            <p:cNvGrpSpPr/>
            <p:nvPr/>
          </p:nvGrpSpPr>
          <p:grpSpPr>
            <a:xfrm>
              <a:off x="6188198" y="1001526"/>
              <a:ext cx="5813301" cy="4418199"/>
              <a:chOff x="7280275" y="2340076"/>
              <a:chExt cx="4464050" cy="3429001"/>
            </a:xfrm>
          </p:grpSpPr>
          <p:pic>
            <p:nvPicPr>
              <p:cNvPr id="1028" name="Picture 4" descr="Atmosphere 12 00993 g002">
                <a:extLst>
                  <a:ext uri="{FF2B5EF4-FFF2-40B4-BE49-F238E27FC236}">
                    <a16:creationId xmlns:a16="http://schemas.microsoft.com/office/drawing/2014/main" id="{12475561-5149-45F6-9D01-1C70346A28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50000"/>
              <a:stretch/>
            </p:blipFill>
            <p:spPr bwMode="auto">
              <a:xfrm>
                <a:off x="7280275" y="2340076"/>
                <a:ext cx="4464050" cy="3429001"/>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Right 11">
                <a:extLst>
                  <a:ext uri="{FF2B5EF4-FFF2-40B4-BE49-F238E27FC236}">
                    <a16:creationId xmlns:a16="http://schemas.microsoft.com/office/drawing/2014/main" id="{AA6ADA4B-BEB5-40CF-87EE-F67ED4E3FBA0}"/>
                  </a:ext>
                </a:extLst>
              </p:cNvPr>
              <p:cNvSpPr/>
              <p:nvPr/>
            </p:nvSpPr>
            <p:spPr>
              <a:xfrm rot="7492139">
                <a:off x="10156815" y="3464569"/>
                <a:ext cx="443858" cy="255131"/>
              </a:xfrm>
              <a:prstGeom prst="rightArrow">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dirty="0">
                  <a:solidFill>
                    <a:schemeClr val="bg1"/>
                  </a:solidFill>
                </a:endParaRPr>
              </a:p>
            </p:txBody>
          </p:sp>
        </p:grpSp>
        <p:sp>
          <p:nvSpPr>
            <p:cNvPr id="16" name="TextBox 15">
              <a:extLst>
                <a:ext uri="{FF2B5EF4-FFF2-40B4-BE49-F238E27FC236}">
                  <a16:creationId xmlns:a16="http://schemas.microsoft.com/office/drawing/2014/main" id="{A3D3F08A-11D9-43A0-99B6-C4825CA6ABF5}"/>
                </a:ext>
              </a:extLst>
            </p:cNvPr>
            <p:cNvSpPr txBox="1"/>
            <p:nvPr/>
          </p:nvSpPr>
          <p:spPr>
            <a:xfrm>
              <a:off x="6952024" y="1251040"/>
              <a:ext cx="905692" cy="369332"/>
            </a:xfrm>
            <a:prstGeom prst="rect">
              <a:avLst/>
            </a:prstGeom>
            <a:solidFill>
              <a:schemeClr val="bg1"/>
            </a:solidFill>
          </p:spPr>
          <p:txBody>
            <a:bodyPr wrap="square" rtlCol="0">
              <a:spAutoFit/>
            </a:bodyPr>
            <a:lstStyle/>
            <a:p>
              <a:r>
                <a:rPr lang="en-US" b="1" dirty="0"/>
                <a:t>850 mb</a:t>
              </a:r>
              <a:endParaRPr lang="el-GR" b="1" dirty="0"/>
            </a:p>
          </p:txBody>
        </p:sp>
      </p:grpSp>
      <p:sp>
        <p:nvSpPr>
          <p:cNvPr id="2" name="TextBox 1">
            <a:extLst>
              <a:ext uri="{FF2B5EF4-FFF2-40B4-BE49-F238E27FC236}">
                <a16:creationId xmlns:a16="http://schemas.microsoft.com/office/drawing/2014/main" id="{9C71E0C7-77CA-49FB-B597-4FE880EBBC82}"/>
              </a:ext>
            </a:extLst>
          </p:cNvPr>
          <p:cNvSpPr txBox="1"/>
          <p:nvPr/>
        </p:nvSpPr>
        <p:spPr>
          <a:xfrm>
            <a:off x="811787" y="5808965"/>
            <a:ext cx="10735385" cy="83099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342900" indent="-342900">
              <a:buFont typeface="Wingdings" panose="05000000000000000000" pitchFamily="2" charset="2"/>
              <a:buChar char="§"/>
            </a:pPr>
            <a:r>
              <a:rPr lang="en-US" sz="2400" b="1" dirty="0">
                <a:solidFill>
                  <a:schemeClr val="bg1"/>
                </a:solidFill>
              </a:rPr>
              <a:t>The wind over Central Greece shifts from NE at 850 mb to SE at 500 mb</a:t>
            </a:r>
          </a:p>
          <a:p>
            <a:pPr marL="342900" indent="-342900">
              <a:buFont typeface="Wingdings" panose="05000000000000000000" pitchFamily="2" charset="2"/>
              <a:buChar char="§"/>
            </a:pPr>
            <a:r>
              <a:rPr lang="en-US" sz="2400" b="1" dirty="0">
                <a:solidFill>
                  <a:schemeClr val="bg1"/>
                </a:solidFill>
              </a:rPr>
              <a:t>A critical level is formed at the interface layer between the two flow regimes</a:t>
            </a:r>
            <a:endParaRPr lang="el-GR" sz="2400" b="1" dirty="0">
              <a:solidFill>
                <a:schemeClr val="bg1"/>
              </a:solidFill>
            </a:endParaRPr>
          </a:p>
        </p:txBody>
      </p:sp>
      <p:sp>
        <p:nvSpPr>
          <p:cNvPr id="14" name="TextBox 13">
            <a:extLst>
              <a:ext uri="{FF2B5EF4-FFF2-40B4-BE49-F238E27FC236}">
                <a16:creationId xmlns:a16="http://schemas.microsoft.com/office/drawing/2014/main" id="{F739F8C0-FA73-4D23-A0A2-0BC244830BF4}"/>
              </a:ext>
            </a:extLst>
          </p:cNvPr>
          <p:cNvSpPr txBox="1"/>
          <p:nvPr/>
        </p:nvSpPr>
        <p:spPr>
          <a:xfrm>
            <a:off x="351243" y="394480"/>
            <a:ext cx="11489513" cy="523220"/>
          </a:xfrm>
          <a:prstGeom prst="rect">
            <a:avLst/>
          </a:prstGeom>
          <a:noFill/>
        </p:spPr>
        <p:txBody>
          <a:bodyPr wrap="square">
            <a:spAutoFit/>
          </a:bodyPr>
          <a:lstStyle/>
          <a:p>
            <a:pPr algn="ctr"/>
            <a:r>
              <a:rPr lang="en-US" sz="2800" b="1" dirty="0"/>
              <a:t>Formation of a critical flow layer at about 500 mb level</a:t>
            </a:r>
            <a:endParaRPr lang="el-GR" sz="2800" dirty="0"/>
          </a:p>
        </p:txBody>
      </p:sp>
    </p:spTree>
    <p:extLst>
      <p:ext uri="{BB962C8B-B14F-4D97-AF65-F5344CB8AC3E}">
        <p14:creationId xmlns:p14="http://schemas.microsoft.com/office/powerpoint/2010/main" val="3594308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9B771937-7222-4DB2-B44A-D957BDD753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5741"/>
          <a:stretch/>
        </p:blipFill>
        <p:spPr bwMode="auto">
          <a:xfrm>
            <a:off x="6734783" y="0"/>
            <a:ext cx="5457217"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A71E968-3496-4B88-BF28-5817D924C601}"/>
              </a:ext>
            </a:extLst>
          </p:cNvPr>
          <p:cNvSpPr txBox="1"/>
          <p:nvPr/>
        </p:nvSpPr>
        <p:spPr>
          <a:xfrm>
            <a:off x="1011253" y="1573518"/>
            <a:ext cx="5035723"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r>
              <a:rPr lang="en-US" sz="2400" b="1" dirty="0"/>
              <a:t>Atmosphere – topography tuning results in the generation of mountainous  gravity waves</a:t>
            </a:r>
            <a:endParaRPr lang="el-GR" sz="2400" b="1" dirty="0"/>
          </a:p>
        </p:txBody>
      </p:sp>
      <p:sp>
        <p:nvSpPr>
          <p:cNvPr id="16" name="TextBox 15">
            <a:extLst>
              <a:ext uri="{FF2B5EF4-FFF2-40B4-BE49-F238E27FC236}">
                <a16:creationId xmlns:a16="http://schemas.microsoft.com/office/drawing/2014/main" id="{6F85C03A-CF3E-40CF-8C0C-AFE593572732}"/>
              </a:ext>
            </a:extLst>
          </p:cNvPr>
          <p:cNvSpPr txBox="1"/>
          <p:nvPr/>
        </p:nvSpPr>
        <p:spPr>
          <a:xfrm>
            <a:off x="464123" y="431501"/>
            <a:ext cx="6129981" cy="954107"/>
          </a:xfrm>
          <a:prstGeom prst="rect">
            <a:avLst/>
          </a:prstGeom>
          <a:noFill/>
        </p:spPr>
        <p:txBody>
          <a:bodyPr wrap="square">
            <a:spAutoFit/>
          </a:bodyPr>
          <a:lstStyle/>
          <a:p>
            <a:pPr algn="ctr"/>
            <a:r>
              <a:rPr lang="en-US" sz="2800" b="1" dirty="0"/>
              <a:t>Formation of mountainous gravity waves above Parnassos</a:t>
            </a:r>
            <a:endParaRPr lang="el-GR" sz="2800" dirty="0"/>
          </a:p>
        </p:txBody>
      </p:sp>
      <p:sp>
        <p:nvSpPr>
          <p:cNvPr id="3" name="TextBox 2">
            <a:extLst>
              <a:ext uri="{FF2B5EF4-FFF2-40B4-BE49-F238E27FC236}">
                <a16:creationId xmlns:a16="http://schemas.microsoft.com/office/drawing/2014/main" id="{4DC9428F-7FB2-4B8D-98CF-A10E2B20F880}"/>
              </a:ext>
            </a:extLst>
          </p:cNvPr>
          <p:cNvSpPr txBox="1"/>
          <p:nvPr/>
        </p:nvSpPr>
        <p:spPr>
          <a:xfrm>
            <a:off x="1011253" y="4789226"/>
            <a:ext cx="5035723"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b="1" dirty="0"/>
              <a:t>Critical level</a:t>
            </a:r>
          </a:p>
          <a:p>
            <a:pPr algn="ctr"/>
            <a:r>
              <a:rPr lang="en-US" sz="2400" b="1" dirty="0"/>
              <a:t>(zero cross-barrier wind component)</a:t>
            </a:r>
            <a:endParaRPr lang="el-GR" sz="2400" b="1" dirty="0"/>
          </a:p>
        </p:txBody>
      </p:sp>
      <p:cxnSp>
        <p:nvCxnSpPr>
          <p:cNvPr id="6" name="Straight Arrow Connector 5">
            <a:extLst>
              <a:ext uri="{FF2B5EF4-FFF2-40B4-BE49-F238E27FC236}">
                <a16:creationId xmlns:a16="http://schemas.microsoft.com/office/drawing/2014/main" id="{27B6F16D-2447-4FD2-906A-650DB508ACB2}"/>
              </a:ext>
            </a:extLst>
          </p:cNvPr>
          <p:cNvCxnSpPr>
            <a:cxnSpLocks/>
            <a:stCxn id="3" idx="3"/>
          </p:cNvCxnSpPr>
          <p:nvPr/>
        </p:nvCxnSpPr>
        <p:spPr>
          <a:xfrm flipV="1">
            <a:off x="6046976" y="2773847"/>
            <a:ext cx="3904420" cy="24308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4303292-CD15-495A-9FC9-845A1324CAC0}"/>
              </a:ext>
            </a:extLst>
          </p:cNvPr>
          <p:cNvSpPr txBox="1"/>
          <p:nvPr/>
        </p:nvSpPr>
        <p:spPr>
          <a:xfrm>
            <a:off x="1011252" y="3149666"/>
            <a:ext cx="5035724" cy="1200329"/>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n-US" sz="2400" b="1" dirty="0"/>
              <a:t>Potential Temperature contours (color scale) indicate the vertical oscillation of the propagating air mass</a:t>
            </a:r>
            <a:endParaRPr lang="el-GR" sz="2400" b="1" dirty="0"/>
          </a:p>
        </p:txBody>
      </p:sp>
      <p:sp>
        <p:nvSpPr>
          <p:cNvPr id="8" name="TextBox 7">
            <a:extLst>
              <a:ext uri="{FF2B5EF4-FFF2-40B4-BE49-F238E27FC236}">
                <a16:creationId xmlns:a16="http://schemas.microsoft.com/office/drawing/2014/main" id="{39F1F0CC-B1B1-4382-90D0-35799E0A71E3}"/>
              </a:ext>
            </a:extLst>
          </p:cNvPr>
          <p:cNvSpPr txBox="1"/>
          <p:nvPr/>
        </p:nvSpPr>
        <p:spPr>
          <a:xfrm>
            <a:off x="8485391" y="4824215"/>
            <a:ext cx="1193074" cy="369332"/>
          </a:xfrm>
          <a:prstGeom prst="rect">
            <a:avLst/>
          </a:prstGeom>
          <a:noFill/>
        </p:spPr>
        <p:txBody>
          <a:bodyPr wrap="square" rtlCol="0">
            <a:spAutoFit/>
          </a:bodyPr>
          <a:lstStyle/>
          <a:p>
            <a:pPr algn="ctr"/>
            <a:r>
              <a:rPr lang="en-US" b="1" dirty="0"/>
              <a:t>Parnassos</a:t>
            </a:r>
            <a:endParaRPr lang="el-GR" b="1" dirty="0"/>
          </a:p>
        </p:txBody>
      </p:sp>
      <p:cxnSp>
        <p:nvCxnSpPr>
          <p:cNvPr id="17" name="Straight Arrow Connector 16">
            <a:extLst>
              <a:ext uri="{FF2B5EF4-FFF2-40B4-BE49-F238E27FC236}">
                <a16:creationId xmlns:a16="http://schemas.microsoft.com/office/drawing/2014/main" id="{35927189-4289-4E1F-89CC-2D2C8A1193CB}"/>
              </a:ext>
            </a:extLst>
          </p:cNvPr>
          <p:cNvCxnSpPr>
            <a:cxnSpLocks/>
            <a:stCxn id="12" idx="3"/>
          </p:cNvCxnSpPr>
          <p:nvPr/>
        </p:nvCxnSpPr>
        <p:spPr>
          <a:xfrm flipV="1">
            <a:off x="6046976" y="2773847"/>
            <a:ext cx="3204028" cy="9759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183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B9C8FCB-1F0F-43AB-A7EF-2BDF587A9707}"/>
              </a:ext>
            </a:extLst>
          </p:cNvPr>
          <p:cNvSpPr txBox="1"/>
          <p:nvPr/>
        </p:nvSpPr>
        <p:spPr>
          <a:xfrm>
            <a:off x="158242" y="3584642"/>
            <a:ext cx="5289247" cy="1938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r>
              <a:rPr lang="en-US" sz="2400" b="1" dirty="0"/>
              <a:t>Reflection of wave energy and momentum</a:t>
            </a:r>
            <a:r>
              <a:rPr lang="el-GR" sz="2400" b="1" dirty="0"/>
              <a:t> </a:t>
            </a:r>
            <a:r>
              <a:rPr lang="en-US" sz="2400" b="1" dirty="0"/>
              <a:t>occurs at the critical point (~7 km) that separates the lower troposphere NE flow from the upper troposphere SE flow</a:t>
            </a:r>
          </a:p>
        </p:txBody>
      </p:sp>
      <p:sp>
        <p:nvSpPr>
          <p:cNvPr id="16" name="TextBox 15">
            <a:extLst>
              <a:ext uri="{FF2B5EF4-FFF2-40B4-BE49-F238E27FC236}">
                <a16:creationId xmlns:a16="http://schemas.microsoft.com/office/drawing/2014/main" id="{6F85C03A-CF3E-40CF-8C0C-AFE593572732}"/>
              </a:ext>
            </a:extLst>
          </p:cNvPr>
          <p:cNvSpPr txBox="1"/>
          <p:nvPr/>
        </p:nvSpPr>
        <p:spPr>
          <a:xfrm>
            <a:off x="-95978" y="2132034"/>
            <a:ext cx="5797685" cy="954107"/>
          </a:xfrm>
          <a:prstGeom prst="rect">
            <a:avLst/>
          </a:prstGeom>
          <a:noFill/>
        </p:spPr>
        <p:txBody>
          <a:bodyPr wrap="square">
            <a:spAutoFit/>
          </a:bodyPr>
          <a:lstStyle/>
          <a:p>
            <a:pPr algn="ctr"/>
            <a:r>
              <a:rPr lang="en-US" sz="2800" b="1" dirty="0"/>
              <a:t>Reflection of the upward propagating waves at the critical level</a:t>
            </a:r>
            <a:endParaRPr lang="el-GR" sz="2800" dirty="0"/>
          </a:p>
        </p:txBody>
      </p:sp>
      <p:pic>
        <p:nvPicPr>
          <p:cNvPr id="2" name="Picture 1">
            <a:extLst>
              <a:ext uri="{FF2B5EF4-FFF2-40B4-BE49-F238E27FC236}">
                <a16:creationId xmlns:a16="http://schemas.microsoft.com/office/drawing/2014/main" id="{73362E80-C6D8-F1EB-2FB0-36FC23F28B3C}"/>
              </a:ext>
            </a:extLst>
          </p:cNvPr>
          <p:cNvPicPr>
            <a:picLocks noChangeAspect="1"/>
          </p:cNvPicPr>
          <p:nvPr/>
        </p:nvPicPr>
        <p:blipFill rotWithShape="1">
          <a:blip r:embed="rId2"/>
          <a:srcRect t="1633" r="5619"/>
          <a:stretch/>
        </p:blipFill>
        <p:spPr>
          <a:xfrm>
            <a:off x="6091892" y="540337"/>
            <a:ext cx="6100108" cy="6239842"/>
          </a:xfrm>
          <a:prstGeom prst="rect">
            <a:avLst/>
          </a:prstGeom>
        </p:spPr>
      </p:pic>
    </p:spTree>
    <p:extLst>
      <p:ext uri="{BB962C8B-B14F-4D97-AF65-F5344CB8AC3E}">
        <p14:creationId xmlns:p14="http://schemas.microsoft.com/office/powerpoint/2010/main" val="1755498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41D4CA-F7C3-4048-B8CE-BB6B2D8A1150}"/>
              </a:ext>
            </a:extLst>
          </p:cNvPr>
          <p:cNvSpPr txBox="1"/>
          <p:nvPr/>
        </p:nvSpPr>
        <p:spPr>
          <a:xfrm>
            <a:off x="323172" y="4882148"/>
            <a:ext cx="5772828"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just"/>
            <a:r>
              <a:rPr lang="en-US" sz="2400" b="1" dirty="0"/>
              <a:t>Downward mixing occurs at the lee side of the mountain leading to severe snowfall, windstorm  and temperature drop</a:t>
            </a:r>
            <a:endParaRPr lang="el-GR" sz="2400" b="1" dirty="0"/>
          </a:p>
        </p:txBody>
      </p:sp>
      <p:sp>
        <p:nvSpPr>
          <p:cNvPr id="16" name="TextBox 15">
            <a:extLst>
              <a:ext uri="{FF2B5EF4-FFF2-40B4-BE49-F238E27FC236}">
                <a16:creationId xmlns:a16="http://schemas.microsoft.com/office/drawing/2014/main" id="{6F85C03A-CF3E-40CF-8C0C-AFE593572732}"/>
              </a:ext>
            </a:extLst>
          </p:cNvPr>
          <p:cNvSpPr txBox="1"/>
          <p:nvPr/>
        </p:nvSpPr>
        <p:spPr>
          <a:xfrm>
            <a:off x="274715" y="952022"/>
            <a:ext cx="5344429" cy="1077218"/>
          </a:xfrm>
          <a:prstGeom prst="rect">
            <a:avLst/>
          </a:prstGeom>
          <a:noFill/>
        </p:spPr>
        <p:txBody>
          <a:bodyPr wrap="square">
            <a:spAutoFit/>
          </a:bodyPr>
          <a:lstStyle/>
          <a:p>
            <a:pPr algn="ctr"/>
            <a:r>
              <a:rPr lang="en-US" sz="3200" b="1" dirty="0"/>
              <a:t>Formation of the extreme downslope wind “</a:t>
            </a:r>
            <a:r>
              <a:rPr lang="en-US" sz="3200" b="1" dirty="0" err="1"/>
              <a:t>Katevatos</a:t>
            </a:r>
            <a:r>
              <a:rPr lang="en-US" sz="3200" b="1" dirty="0"/>
              <a:t>”</a:t>
            </a:r>
            <a:endParaRPr lang="el-GR" sz="3200" dirty="0"/>
          </a:p>
        </p:txBody>
      </p:sp>
      <p:pic>
        <p:nvPicPr>
          <p:cNvPr id="5" name="Picture 4">
            <a:extLst>
              <a:ext uri="{FF2B5EF4-FFF2-40B4-BE49-F238E27FC236}">
                <a16:creationId xmlns:a16="http://schemas.microsoft.com/office/drawing/2014/main" id="{1A44CD30-4E7D-4B15-8823-BAFD7BE6F191}"/>
              </a:ext>
            </a:extLst>
          </p:cNvPr>
          <p:cNvPicPr>
            <a:picLocks noChangeAspect="1"/>
          </p:cNvPicPr>
          <p:nvPr/>
        </p:nvPicPr>
        <p:blipFill>
          <a:blip r:embed="rId2"/>
          <a:stretch>
            <a:fillRect/>
          </a:stretch>
        </p:blipFill>
        <p:spPr>
          <a:xfrm>
            <a:off x="7054213" y="330740"/>
            <a:ext cx="5129174" cy="6537890"/>
          </a:xfrm>
          <a:prstGeom prst="rect">
            <a:avLst/>
          </a:prstGeom>
        </p:spPr>
      </p:pic>
      <p:sp>
        <p:nvSpPr>
          <p:cNvPr id="10" name="TextBox 9">
            <a:extLst>
              <a:ext uri="{FF2B5EF4-FFF2-40B4-BE49-F238E27FC236}">
                <a16:creationId xmlns:a16="http://schemas.microsoft.com/office/drawing/2014/main" id="{4AC91536-5881-47C1-B6B6-64CC08B45A7C}"/>
              </a:ext>
            </a:extLst>
          </p:cNvPr>
          <p:cNvSpPr txBox="1"/>
          <p:nvPr/>
        </p:nvSpPr>
        <p:spPr>
          <a:xfrm>
            <a:off x="8860972" y="4776318"/>
            <a:ext cx="1193074" cy="369332"/>
          </a:xfrm>
          <a:prstGeom prst="rect">
            <a:avLst/>
          </a:prstGeom>
          <a:noFill/>
        </p:spPr>
        <p:txBody>
          <a:bodyPr wrap="square" rtlCol="0">
            <a:spAutoFit/>
          </a:bodyPr>
          <a:lstStyle/>
          <a:p>
            <a:pPr algn="ctr"/>
            <a:r>
              <a:rPr lang="en-US" b="1" dirty="0"/>
              <a:t>Parnassos</a:t>
            </a:r>
            <a:endParaRPr lang="el-GR" b="1" dirty="0"/>
          </a:p>
        </p:txBody>
      </p:sp>
      <p:sp>
        <p:nvSpPr>
          <p:cNvPr id="6" name="TextBox 5">
            <a:extLst>
              <a:ext uri="{FF2B5EF4-FFF2-40B4-BE49-F238E27FC236}">
                <a16:creationId xmlns:a16="http://schemas.microsoft.com/office/drawing/2014/main" id="{0AFF811C-6B21-4187-94CE-A63F3C27ABE2}"/>
              </a:ext>
            </a:extLst>
          </p:cNvPr>
          <p:cNvSpPr txBox="1"/>
          <p:nvPr/>
        </p:nvSpPr>
        <p:spPr>
          <a:xfrm>
            <a:off x="7840088" y="5620812"/>
            <a:ext cx="3952057"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t>Vertical wind component (w) </a:t>
            </a:r>
          </a:p>
        </p:txBody>
      </p:sp>
      <p:sp>
        <p:nvSpPr>
          <p:cNvPr id="7" name="TextBox 6">
            <a:extLst>
              <a:ext uri="{FF2B5EF4-FFF2-40B4-BE49-F238E27FC236}">
                <a16:creationId xmlns:a16="http://schemas.microsoft.com/office/drawing/2014/main" id="{3E59A735-3E4A-47BD-AEB9-65432FFF42B7}"/>
              </a:ext>
            </a:extLst>
          </p:cNvPr>
          <p:cNvSpPr txBox="1"/>
          <p:nvPr/>
        </p:nvSpPr>
        <p:spPr>
          <a:xfrm>
            <a:off x="1176844" y="2417829"/>
            <a:ext cx="3540173"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b="1" dirty="0"/>
              <a:t>Upward motions (w&gt;0)</a:t>
            </a:r>
            <a:endParaRPr lang="el-GR" sz="2400" b="1" dirty="0"/>
          </a:p>
        </p:txBody>
      </p:sp>
      <p:cxnSp>
        <p:nvCxnSpPr>
          <p:cNvPr id="9" name="Straight Arrow Connector 8">
            <a:extLst>
              <a:ext uri="{FF2B5EF4-FFF2-40B4-BE49-F238E27FC236}">
                <a16:creationId xmlns:a16="http://schemas.microsoft.com/office/drawing/2014/main" id="{68005CB7-DC95-4F5C-BF43-F036DEA83F42}"/>
              </a:ext>
            </a:extLst>
          </p:cNvPr>
          <p:cNvCxnSpPr>
            <a:cxnSpLocks/>
            <a:stCxn id="7" idx="3"/>
          </p:cNvCxnSpPr>
          <p:nvPr/>
        </p:nvCxnSpPr>
        <p:spPr>
          <a:xfrm>
            <a:off x="4717017" y="2648662"/>
            <a:ext cx="4143955" cy="5875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AAF03EC-5BB2-4212-A72D-F7DC3C36CA99}"/>
              </a:ext>
            </a:extLst>
          </p:cNvPr>
          <p:cNvSpPr txBox="1"/>
          <p:nvPr/>
        </p:nvSpPr>
        <p:spPr>
          <a:xfrm>
            <a:off x="1041082" y="3685700"/>
            <a:ext cx="3540173"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b="1" dirty="0"/>
              <a:t>Downward motions (w&lt;0)</a:t>
            </a:r>
            <a:endParaRPr lang="el-GR" sz="2400" b="1" dirty="0"/>
          </a:p>
        </p:txBody>
      </p:sp>
      <p:cxnSp>
        <p:nvCxnSpPr>
          <p:cNvPr id="18" name="Straight Arrow Connector 17">
            <a:extLst>
              <a:ext uri="{FF2B5EF4-FFF2-40B4-BE49-F238E27FC236}">
                <a16:creationId xmlns:a16="http://schemas.microsoft.com/office/drawing/2014/main" id="{C94D04C4-C101-4399-A4F8-EFECFCAA6E96}"/>
              </a:ext>
            </a:extLst>
          </p:cNvPr>
          <p:cNvCxnSpPr>
            <a:cxnSpLocks/>
            <a:stCxn id="17" idx="3"/>
          </p:cNvCxnSpPr>
          <p:nvPr/>
        </p:nvCxnSpPr>
        <p:spPr>
          <a:xfrm>
            <a:off x="4581255" y="3916533"/>
            <a:ext cx="5234861" cy="1794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658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C96564-FB90-491E-85E8-AB142FF86D1C}"/>
              </a:ext>
            </a:extLst>
          </p:cNvPr>
          <p:cNvPicPr>
            <a:picLocks noChangeAspect="1"/>
          </p:cNvPicPr>
          <p:nvPr/>
        </p:nvPicPr>
        <p:blipFill rotWithShape="1">
          <a:blip r:embed="rId2"/>
          <a:srcRect b="32112"/>
          <a:stretch/>
        </p:blipFill>
        <p:spPr>
          <a:xfrm>
            <a:off x="2617606" y="66675"/>
            <a:ext cx="6956788" cy="1526410"/>
          </a:xfrm>
          <a:prstGeom prst="rect">
            <a:avLst/>
          </a:prstGeom>
        </p:spPr>
      </p:pic>
      <p:pic>
        <p:nvPicPr>
          <p:cNvPr id="7" name="Picture 6">
            <a:extLst>
              <a:ext uri="{FF2B5EF4-FFF2-40B4-BE49-F238E27FC236}">
                <a16:creationId xmlns:a16="http://schemas.microsoft.com/office/drawing/2014/main" id="{481E75A6-D164-4C54-AE5C-1E8D07927131}"/>
              </a:ext>
            </a:extLst>
          </p:cNvPr>
          <p:cNvPicPr>
            <a:picLocks noChangeAspect="1"/>
          </p:cNvPicPr>
          <p:nvPr/>
        </p:nvPicPr>
        <p:blipFill>
          <a:blip r:embed="rId3"/>
          <a:stretch>
            <a:fillRect/>
          </a:stretch>
        </p:blipFill>
        <p:spPr>
          <a:xfrm>
            <a:off x="1714766" y="1620824"/>
            <a:ext cx="8762468" cy="5170501"/>
          </a:xfrm>
          <a:prstGeom prst="rect">
            <a:avLst/>
          </a:prstGeom>
        </p:spPr>
      </p:pic>
      <p:sp>
        <p:nvSpPr>
          <p:cNvPr id="2" name="TextBox 1">
            <a:extLst>
              <a:ext uri="{FF2B5EF4-FFF2-40B4-BE49-F238E27FC236}">
                <a16:creationId xmlns:a16="http://schemas.microsoft.com/office/drawing/2014/main" id="{CA273254-79E8-4356-9D3B-668E7BDA2D2C}"/>
              </a:ext>
            </a:extLst>
          </p:cNvPr>
          <p:cNvSpPr txBox="1"/>
          <p:nvPr/>
        </p:nvSpPr>
        <p:spPr>
          <a:xfrm>
            <a:off x="1454331" y="1873723"/>
            <a:ext cx="9166044" cy="1660052"/>
          </a:xfrm>
          <a:prstGeom prst="rect">
            <a:avLst/>
          </a:prstGeom>
          <a:noFill/>
          <a:ln w="50800">
            <a:solidFill>
              <a:schemeClr val="tx1"/>
            </a:solidFill>
          </a:ln>
        </p:spPr>
        <p:txBody>
          <a:bodyPr wrap="square" rtlCol="0">
            <a:spAutoFit/>
          </a:bodyPr>
          <a:lstStyle/>
          <a:p>
            <a:endParaRPr lang="el-GR" dirty="0"/>
          </a:p>
        </p:txBody>
      </p:sp>
      <p:sp>
        <p:nvSpPr>
          <p:cNvPr id="6" name="Rectangle 5">
            <a:extLst>
              <a:ext uri="{FF2B5EF4-FFF2-40B4-BE49-F238E27FC236}">
                <a16:creationId xmlns:a16="http://schemas.microsoft.com/office/drawing/2014/main" id="{A2F86112-F30A-50AB-6B33-6CFEA4A5B309}"/>
              </a:ext>
            </a:extLst>
          </p:cNvPr>
          <p:cNvSpPr/>
          <p:nvPr/>
        </p:nvSpPr>
        <p:spPr>
          <a:xfrm>
            <a:off x="943252" y="0"/>
            <a:ext cx="10502011" cy="353084"/>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74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D4B8C1-2838-4BE0-871A-9C77C6878810}"/>
              </a:ext>
            </a:extLst>
          </p:cNvPr>
          <p:cNvSpPr/>
          <p:nvPr/>
        </p:nvSpPr>
        <p:spPr>
          <a:xfrm>
            <a:off x="604226" y="1084057"/>
            <a:ext cx="10316583" cy="5021055"/>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n-US" sz="2400" dirty="0"/>
              <a:t>Historical atmospheric conditions can be reproduced in numerical models if they are attributed to air-sea differential heating or topographic effects.</a:t>
            </a:r>
          </a:p>
          <a:p>
            <a:pPr marL="342900" indent="-342900" algn="just">
              <a:lnSpc>
                <a:spcPct val="150000"/>
              </a:lnSpc>
              <a:buFont typeface="Wingdings" panose="05000000000000000000" pitchFamily="2" charset="2"/>
              <a:buChar char="§"/>
            </a:pPr>
            <a:r>
              <a:rPr lang="en-US" sz="2400" dirty="0"/>
              <a:t>Climatological measurements and sea-breeze modeling in Salamis are consistent with the battle descriptions reported by ancient writers (Herodotus, Aeschylus, Plutarch, etc.). </a:t>
            </a:r>
          </a:p>
          <a:p>
            <a:pPr marL="342900" indent="-342900" algn="just">
              <a:lnSpc>
                <a:spcPct val="150000"/>
              </a:lnSpc>
              <a:buFont typeface="Wingdings" panose="05000000000000000000" pitchFamily="2" charset="2"/>
              <a:buChar char="§"/>
            </a:pPr>
            <a:r>
              <a:rPr lang="en-US" sz="2400" dirty="0"/>
              <a:t>The historical “</a:t>
            </a:r>
            <a:r>
              <a:rPr lang="en-US" sz="2400" dirty="0" err="1"/>
              <a:t>Katevatos</a:t>
            </a:r>
            <a:r>
              <a:rPr lang="en-US" sz="2400" dirty="0"/>
              <a:t>” pattern in Arachova is found to result from gravity wave reflection caused by the steep mountain topography of Parnassos.</a:t>
            </a:r>
          </a:p>
          <a:p>
            <a:pPr marL="342900" indent="-342900" algn="just">
              <a:lnSpc>
                <a:spcPct val="150000"/>
              </a:lnSpc>
              <a:buFont typeface="Wingdings" panose="05000000000000000000" pitchFamily="2" charset="2"/>
              <a:buChar char="§"/>
            </a:pPr>
            <a:r>
              <a:rPr lang="en-US" sz="2400" b="0" i="0" dirty="0">
                <a:solidFill>
                  <a:srgbClr val="1F1F1F"/>
                </a:solidFill>
                <a:effectLst/>
                <a:latin typeface="Google Sans"/>
              </a:rPr>
              <a:t>Downscaling of the international Atmospheric Circulation Reconstructions over the Earth (ACRE) could provide more insight to historical weather events </a:t>
            </a:r>
            <a:endParaRPr lang="en-US" sz="2400" dirty="0"/>
          </a:p>
        </p:txBody>
      </p:sp>
      <p:sp>
        <p:nvSpPr>
          <p:cNvPr id="8" name="TextBox 7">
            <a:extLst>
              <a:ext uri="{FF2B5EF4-FFF2-40B4-BE49-F238E27FC236}">
                <a16:creationId xmlns:a16="http://schemas.microsoft.com/office/drawing/2014/main" id="{95AD02DA-94C7-4B6B-B99D-3100D7E9FF6C}"/>
              </a:ext>
            </a:extLst>
          </p:cNvPr>
          <p:cNvSpPr txBox="1"/>
          <p:nvPr/>
        </p:nvSpPr>
        <p:spPr>
          <a:xfrm>
            <a:off x="1030903" y="560837"/>
            <a:ext cx="9463231" cy="523220"/>
          </a:xfrm>
          <a:prstGeom prst="rect">
            <a:avLst/>
          </a:prstGeom>
          <a:noFill/>
        </p:spPr>
        <p:txBody>
          <a:bodyPr wrap="square" rtlCol="0">
            <a:spAutoFit/>
          </a:bodyPr>
          <a:lstStyle/>
          <a:p>
            <a:pPr algn="ctr"/>
            <a:r>
              <a:rPr lang="en-US" sz="2800" b="1" dirty="0"/>
              <a:t>Concluding Remarks </a:t>
            </a:r>
            <a:endParaRPr lang="el-GR" sz="2800" b="1" dirty="0"/>
          </a:p>
        </p:txBody>
      </p:sp>
    </p:spTree>
    <p:extLst>
      <p:ext uri="{BB962C8B-B14F-4D97-AF65-F5344CB8AC3E}">
        <p14:creationId xmlns:p14="http://schemas.microsoft.com/office/powerpoint/2010/main" val="646734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0D0E81-6E73-4B44-74B4-4A4A844C3624}"/>
              </a:ext>
            </a:extLst>
          </p:cNvPr>
          <p:cNvSpPr txBox="1"/>
          <p:nvPr/>
        </p:nvSpPr>
        <p:spPr>
          <a:xfrm>
            <a:off x="4965430" y="629266"/>
            <a:ext cx="6586491" cy="167660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600" b="1" i="0">
                <a:effectLst/>
                <a:latin typeface="+mj-lt"/>
                <a:ea typeface="+mj-ea"/>
                <a:cs typeface="+mj-cs"/>
              </a:rPr>
              <a:t>Unique climate and weather patterns in Greece</a:t>
            </a:r>
          </a:p>
        </p:txBody>
      </p:sp>
      <p:pic>
        <p:nvPicPr>
          <p:cNvPr id="11" name="Picture 10" descr="Background pattern&#10;&#10;Description automatically generated">
            <a:extLst>
              <a:ext uri="{FF2B5EF4-FFF2-40B4-BE49-F238E27FC236}">
                <a16:creationId xmlns:a16="http://schemas.microsoft.com/office/drawing/2014/main" id="{F33C6D51-B96B-F6AE-E7DF-1F446AFC525C}"/>
              </a:ext>
            </a:extLst>
          </p:cNvPr>
          <p:cNvPicPr>
            <a:picLocks noChangeAspect="1"/>
          </p:cNvPicPr>
          <p:nvPr/>
        </p:nvPicPr>
        <p:blipFill rotWithShape="1">
          <a:blip r:embed="rId2"/>
          <a:srcRect l="37020" r="17860" b="-1"/>
          <a:stretch/>
        </p:blipFill>
        <p:spPr>
          <a:xfrm>
            <a:off x="20" y="10"/>
            <a:ext cx="4635571" cy="6857990"/>
          </a:xfrm>
          <a:prstGeom prst="rect">
            <a:avLst/>
          </a:prstGeom>
          <a:effectLst/>
        </p:spPr>
      </p:pic>
      <p:graphicFrame>
        <p:nvGraphicFramePr>
          <p:cNvPr id="10" name="TextBox 3">
            <a:extLst>
              <a:ext uri="{FF2B5EF4-FFF2-40B4-BE49-F238E27FC236}">
                <a16:creationId xmlns:a16="http://schemas.microsoft.com/office/drawing/2014/main" id="{A730D6E1-BC72-ED1A-E525-826CFE0DB44C}"/>
              </a:ext>
            </a:extLst>
          </p:cNvPr>
          <p:cNvGraphicFramePr/>
          <p:nvPr>
            <p:extLst>
              <p:ext uri="{D42A27DB-BD31-4B8C-83A1-F6EECF244321}">
                <p14:modId xmlns:p14="http://schemas.microsoft.com/office/powerpoint/2010/main" val="674675894"/>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3748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E8FD18A-90AE-BE70-9A8E-EAF96B808058}"/>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400" b="1" i="0">
                <a:solidFill>
                  <a:srgbClr val="FFFFFF"/>
                </a:solidFill>
                <a:effectLst/>
                <a:latin typeface="+mj-lt"/>
                <a:ea typeface="+mj-ea"/>
                <a:cs typeface="+mj-cs"/>
              </a:rPr>
              <a:t>The examples of Salamis sea breeze and Arachova “katevatos</a:t>
            </a:r>
            <a:r>
              <a:rPr lang="en-US" sz="3400" b="1">
                <a:solidFill>
                  <a:srgbClr val="FFFFFF"/>
                </a:solidFill>
                <a:latin typeface="+mj-lt"/>
                <a:ea typeface="+mj-ea"/>
                <a:cs typeface="+mj-cs"/>
              </a:rPr>
              <a:t>”</a:t>
            </a:r>
          </a:p>
        </p:txBody>
      </p:sp>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FC9C11D-54CE-0F4F-307C-05979FBD5D65}"/>
              </a:ext>
            </a:extLst>
          </p:cNvPr>
          <p:cNvPicPr>
            <a:picLocks noChangeAspect="1"/>
          </p:cNvPicPr>
          <p:nvPr/>
        </p:nvPicPr>
        <p:blipFill>
          <a:blip r:embed="rId2"/>
          <a:stretch>
            <a:fillRect/>
          </a:stretch>
        </p:blipFill>
        <p:spPr>
          <a:xfrm>
            <a:off x="331567" y="2741122"/>
            <a:ext cx="5455917" cy="3369028"/>
          </a:xfrm>
          <a:prstGeom prst="rect">
            <a:avLst/>
          </a:prstGeom>
        </p:spPr>
      </p:pic>
      <p:cxnSp>
        <p:nvCxnSpPr>
          <p:cNvPr id="21" name="Straight Connector 2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621418A-5B50-D1BD-A358-0E1FD3B91E0B}"/>
              </a:ext>
            </a:extLst>
          </p:cNvPr>
          <p:cNvPicPr>
            <a:picLocks noChangeAspect="1"/>
          </p:cNvPicPr>
          <p:nvPr/>
        </p:nvPicPr>
        <p:blipFill>
          <a:blip r:embed="rId3"/>
          <a:stretch>
            <a:fillRect/>
          </a:stretch>
        </p:blipFill>
        <p:spPr>
          <a:xfrm>
            <a:off x="6445073" y="2822961"/>
            <a:ext cx="5455917" cy="3205351"/>
          </a:xfrm>
          <a:prstGeom prst="rect">
            <a:avLst/>
          </a:prstGeom>
        </p:spPr>
      </p:pic>
    </p:spTree>
    <p:extLst>
      <p:ext uri="{BB962C8B-B14F-4D97-AF65-F5344CB8AC3E}">
        <p14:creationId xmlns:p14="http://schemas.microsoft.com/office/powerpoint/2010/main" val="693416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Κωνσταντίνος Βολανάκης, «Η Ναυμαχία της Σαλαμίνας», λάδι σε καμβά. Πίνακας φιλοτεχνημένος το 1882. Φωτ. ΑΡΧΗΓΕΙΟ ΝΑΥΤΙΚΟΥ">
            <a:extLst>
              <a:ext uri="{FF2B5EF4-FFF2-40B4-BE49-F238E27FC236}">
                <a16:creationId xmlns:a16="http://schemas.microsoft.com/office/drawing/2014/main" id="{614FE058-6559-4B17-87A4-F984ADD625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917" y="768549"/>
            <a:ext cx="8158161" cy="50988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28E2E77-29BE-4CDC-8F38-2F20CD87280B}"/>
              </a:ext>
            </a:extLst>
          </p:cNvPr>
          <p:cNvSpPr/>
          <p:nvPr/>
        </p:nvSpPr>
        <p:spPr>
          <a:xfrm>
            <a:off x="3930180" y="6021288"/>
            <a:ext cx="4331632" cy="307777"/>
          </a:xfrm>
          <a:prstGeom prst="rect">
            <a:avLst/>
          </a:prstGeom>
        </p:spPr>
        <p:txBody>
          <a:bodyPr wrap="square">
            <a:spAutoFit/>
          </a:bodyPr>
          <a:lstStyle/>
          <a:p>
            <a:pPr algn="ctr"/>
            <a:r>
              <a:rPr lang="en-US" sz="1400" i="1" dirty="0" err="1">
                <a:effectLst/>
                <a:latin typeface="sans-medium"/>
              </a:rPr>
              <a:t>Constantinos</a:t>
            </a:r>
            <a:r>
              <a:rPr lang="en-US" sz="1400" i="1" dirty="0">
                <a:effectLst/>
                <a:latin typeface="sans-medium"/>
              </a:rPr>
              <a:t> </a:t>
            </a:r>
            <a:r>
              <a:rPr lang="en-US" sz="1400" i="1" dirty="0" err="1">
                <a:effectLst/>
                <a:latin typeface="sans-medium"/>
              </a:rPr>
              <a:t>Volanakis</a:t>
            </a:r>
            <a:r>
              <a:rPr lang="en-US" sz="1400" i="1" dirty="0">
                <a:effectLst/>
                <a:latin typeface="sans-medium"/>
              </a:rPr>
              <a:t>, </a:t>
            </a:r>
            <a:r>
              <a:rPr lang="el-GR" sz="1400" i="1" dirty="0">
                <a:effectLst/>
                <a:latin typeface="sans-medium"/>
              </a:rPr>
              <a:t>«</a:t>
            </a:r>
            <a:r>
              <a:rPr lang="en-US" sz="1400" i="1" dirty="0">
                <a:effectLst/>
                <a:latin typeface="sans-medium"/>
              </a:rPr>
              <a:t>The Battle of Salamis</a:t>
            </a:r>
            <a:r>
              <a:rPr lang="el-GR" sz="1400" i="1" dirty="0">
                <a:effectLst/>
                <a:latin typeface="sans-medium"/>
              </a:rPr>
              <a:t>»</a:t>
            </a:r>
            <a:endParaRPr lang="el-GR" sz="1400" i="1" dirty="0"/>
          </a:p>
        </p:txBody>
      </p:sp>
      <p:sp>
        <p:nvSpPr>
          <p:cNvPr id="2" name="TextBox 1">
            <a:extLst>
              <a:ext uri="{FF2B5EF4-FFF2-40B4-BE49-F238E27FC236}">
                <a16:creationId xmlns:a16="http://schemas.microsoft.com/office/drawing/2014/main" id="{B2EBCF0B-EA58-4B84-B20B-ABBD734DD363}"/>
              </a:ext>
            </a:extLst>
          </p:cNvPr>
          <p:cNvSpPr txBox="1"/>
          <p:nvPr/>
        </p:nvSpPr>
        <p:spPr>
          <a:xfrm>
            <a:off x="3367084" y="306884"/>
            <a:ext cx="5457825" cy="461665"/>
          </a:xfrm>
          <a:prstGeom prst="rect">
            <a:avLst/>
          </a:prstGeom>
          <a:noFill/>
        </p:spPr>
        <p:txBody>
          <a:bodyPr wrap="square" rtlCol="0">
            <a:spAutoFit/>
          </a:bodyPr>
          <a:lstStyle/>
          <a:p>
            <a:pPr algn="ctr"/>
            <a:r>
              <a:rPr lang="en-US" sz="2400" b="1" dirty="0"/>
              <a:t>September </a:t>
            </a:r>
            <a:r>
              <a:rPr lang="el-GR" sz="2400" b="1" dirty="0"/>
              <a:t>480 </a:t>
            </a:r>
            <a:r>
              <a:rPr lang="en-US" sz="2400" b="1" dirty="0"/>
              <a:t>B.C.</a:t>
            </a:r>
            <a:endParaRPr lang="el-GR" sz="2400" b="1" dirty="0"/>
          </a:p>
        </p:txBody>
      </p:sp>
    </p:spTree>
    <p:extLst>
      <p:ext uri="{BB962C8B-B14F-4D97-AF65-F5344CB8AC3E}">
        <p14:creationId xmlns:p14="http://schemas.microsoft.com/office/powerpoint/2010/main" val="887498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C619768-7A5F-4E3A-9E13-5903ABFE1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7" y="619598"/>
            <a:ext cx="10753725" cy="59201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2A2C507-E77D-417C-A212-66DEAA1C4EF9}"/>
              </a:ext>
            </a:extLst>
          </p:cNvPr>
          <p:cNvSpPr/>
          <p:nvPr/>
        </p:nvSpPr>
        <p:spPr>
          <a:xfrm>
            <a:off x="5957777" y="3375882"/>
            <a:ext cx="2144232" cy="760183"/>
          </a:xfrm>
          <a:prstGeom prst="rect">
            <a:avLst/>
          </a:prstGeom>
          <a:noFill/>
          <a:ln w="1079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6" name="Rectangle 5">
            <a:extLst>
              <a:ext uri="{FF2B5EF4-FFF2-40B4-BE49-F238E27FC236}">
                <a16:creationId xmlns:a16="http://schemas.microsoft.com/office/drawing/2014/main" id="{B85BE5A1-E8CC-4FBC-95D6-71EA6DA9DA50}"/>
              </a:ext>
            </a:extLst>
          </p:cNvPr>
          <p:cNvSpPr/>
          <p:nvPr/>
        </p:nvSpPr>
        <p:spPr>
          <a:xfrm>
            <a:off x="1209673" y="157933"/>
            <a:ext cx="9772651" cy="461665"/>
          </a:xfrm>
          <a:prstGeom prst="rect">
            <a:avLst/>
          </a:prstGeom>
        </p:spPr>
        <p:txBody>
          <a:bodyPr wrap="square">
            <a:spAutoFit/>
          </a:bodyPr>
          <a:lstStyle/>
          <a:p>
            <a:pPr algn="ctr"/>
            <a:r>
              <a:rPr lang="en-US" sz="2400" b="1" dirty="0"/>
              <a:t>Fleet Positions </a:t>
            </a:r>
            <a:r>
              <a:rPr lang="el-GR" sz="2400" b="1" dirty="0"/>
              <a:t>(</a:t>
            </a:r>
            <a:r>
              <a:rPr lang="en-US" sz="2400" b="1" dirty="0"/>
              <a:t>abstract from </a:t>
            </a:r>
            <a:r>
              <a:rPr lang="en-US" sz="2400" b="1" dirty="0" err="1"/>
              <a:t>Rigas</a:t>
            </a:r>
            <a:r>
              <a:rPr lang="en-US" sz="2400" b="1" dirty="0"/>
              <a:t> </a:t>
            </a:r>
            <a:r>
              <a:rPr lang="en-US" sz="2400" b="1" dirty="0" err="1"/>
              <a:t>Fereos</a:t>
            </a:r>
            <a:r>
              <a:rPr lang="en-US" sz="2400" b="1" dirty="0"/>
              <a:t> </a:t>
            </a:r>
            <a:r>
              <a:rPr lang="en-US" sz="2400" b="1" dirty="0" err="1"/>
              <a:t>Velestinlis</a:t>
            </a:r>
            <a:r>
              <a:rPr lang="en-US" sz="2400" b="1" dirty="0"/>
              <a:t> Charta, 1797</a:t>
            </a:r>
            <a:r>
              <a:rPr lang="el-GR" sz="2400" b="1" dirty="0"/>
              <a:t>)</a:t>
            </a:r>
          </a:p>
        </p:txBody>
      </p:sp>
      <p:sp>
        <p:nvSpPr>
          <p:cNvPr id="3" name="TextBox 2">
            <a:extLst>
              <a:ext uri="{FF2B5EF4-FFF2-40B4-BE49-F238E27FC236}">
                <a16:creationId xmlns:a16="http://schemas.microsoft.com/office/drawing/2014/main" id="{275E7FF0-A0B6-F41E-301F-94B158B9242B}"/>
              </a:ext>
            </a:extLst>
          </p:cNvPr>
          <p:cNvSpPr txBox="1"/>
          <p:nvPr/>
        </p:nvSpPr>
        <p:spPr>
          <a:xfrm>
            <a:off x="5753543" y="2758292"/>
            <a:ext cx="2552700" cy="584775"/>
          </a:xfrm>
          <a:prstGeom prst="rect">
            <a:avLst/>
          </a:prstGeom>
          <a:noFill/>
        </p:spPr>
        <p:txBody>
          <a:bodyPr wrap="square" rtlCol="0">
            <a:spAutoFit/>
          </a:bodyPr>
          <a:lstStyle/>
          <a:p>
            <a:pPr algn="ctr"/>
            <a:r>
              <a:rPr lang="en-US" sz="3200" b="1" dirty="0"/>
              <a:t>Greeks</a:t>
            </a:r>
            <a:endParaRPr lang="el-GR" sz="3200" b="1" dirty="0"/>
          </a:p>
        </p:txBody>
      </p:sp>
    </p:spTree>
    <p:extLst>
      <p:ext uri="{BB962C8B-B14F-4D97-AF65-F5344CB8AC3E}">
        <p14:creationId xmlns:p14="http://schemas.microsoft.com/office/powerpoint/2010/main" val="1109122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C619768-7A5F-4E3A-9E13-5903ABFE1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7" y="619598"/>
            <a:ext cx="10753725" cy="59201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2A2C507-E77D-417C-A212-66DEAA1C4EF9}"/>
              </a:ext>
            </a:extLst>
          </p:cNvPr>
          <p:cNvSpPr/>
          <p:nvPr/>
        </p:nvSpPr>
        <p:spPr>
          <a:xfrm>
            <a:off x="6475228" y="4056366"/>
            <a:ext cx="2324986" cy="951569"/>
          </a:xfrm>
          <a:prstGeom prst="rect">
            <a:avLst/>
          </a:prstGeom>
          <a:noFill/>
          <a:ln w="1079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6" name="Rectangle 5">
            <a:extLst>
              <a:ext uri="{FF2B5EF4-FFF2-40B4-BE49-F238E27FC236}">
                <a16:creationId xmlns:a16="http://schemas.microsoft.com/office/drawing/2014/main" id="{BA11404E-A698-46C6-A9AA-8261BAB3D2C1}"/>
              </a:ext>
            </a:extLst>
          </p:cNvPr>
          <p:cNvSpPr/>
          <p:nvPr/>
        </p:nvSpPr>
        <p:spPr>
          <a:xfrm>
            <a:off x="2190307" y="2773371"/>
            <a:ext cx="1297172" cy="951569"/>
          </a:xfrm>
          <a:prstGeom prst="rect">
            <a:avLst/>
          </a:prstGeom>
          <a:noFill/>
          <a:ln w="1079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7" name="Rectangle 6">
            <a:extLst>
              <a:ext uri="{FF2B5EF4-FFF2-40B4-BE49-F238E27FC236}">
                <a16:creationId xmlns:a16="http://schemas.microsoft.com/office/drawing/2014/main" id="{FEE4B452-85EA-4784-8CA2-B581A5F0ED0F}"/>
              </a:ext>
            </a:extLst>
          </p:cNvPr>
          <p:cNvSpPr/>
          <p:nvPr/>
        </p:nvSpPr>
        <p:spPr>
          <a:xfrm>
            <a:off x="1209673" y="157933"/>
            <a:ext cx="9772651" cy="461665"/>
          </a:xfrm>
          <a:prstGeom prst="rect">
            <a:avLst/>
          </a:prstGeom>
        </p:spPr>
        <p:txBody>
          <a:bodyPr wrap="square">
            <a:spAutoFit/>
          </a:bodyPr>
          <a:lstStyle/>
          <a:p>
            <a:pPr algn="ctr"/>
            <a:r>
              <a:rPr lang="en-US" sz="2400" b="1" dirty="0"/>
              <a:t>Fleet Positions </a:t>
            </a:r>
            <a:r>
              <a:rPr lang="el-GR" sz="2400" b="1" dirty="0"/>
              <a:t>(</a:t>
            </a:r>
            <a:r>
              <a:rPr lang="en-US" sz="2400" b="1" dirty="0"/>
              <a:t>abstract from </a:t>
            </a:r>
            <a:r>
              <a:rPr lang="en-US" sz="2400" b="1" dirty="0" err="1"/>
              <a:t>Rigas</a:t>
            </a:r>
            <a:r>
              <a:rPr lang="en-US" sz="2400" b="1" dirty="0"/>
              <a:t> </a:t>
            </a:r>
            <a:r>
              <a:rPr lang="en-US" sz="2400" b="1" dirty="0" err="1"/>
              <a:t>Fereos</a:t>
            </a:r>
            <a:r>
              <a:rPr lang="en-US" sz="2400" b="1" dirty="0"/>
              <a:t> </a:t>
            </a:r>
            <a:r>
              <a:rPr lang="en-US" sz="2400" b="1" dirty="0" err="1"/>
              <a:t>Velestinlis</a:t>
            </a:r>
            <a:r>
              <a:rPr lang="en-US" sz="2400" b="1" dirty="0"/>
              <a:t> Charta, 1797</a:t>
            </a:r>
            <a:r>
              <a:rPr lang="el-GR" sz="2400" b="1" dirty="0"/>
              <a:t>)</a:t>
            </a:r>
          </a:p>
        </p:txBody>
      </p:sp>
      <p:sp>
        <p:nvSpPr>
          <p:cNvPr id="8" name="TextBox 7">
            <a:extLst>
              <a:ext uri="{FF2B5EF4-FFF2-40B4-BE49-F238E27FC236}">
                <a16:creationId xmlns:a16="http://schemas.microsoft.com/office/drawing/2014/main" id="{4747E8A4-A4B0-7C17-A83D-439287886433}"/>
              </a:ext>
            </a:extLst>
          </p:cNvPr>
          <p:cNvSpPr txBox="1"/>
          <p:nvPr/>
        </p:nvSpPr>
        <p:spPr>
          <a:xfrm>
            <a:off x="6361371" y="5007935"/>
            <a:ext cx="2552700" cy="584775"/>
          </a:xfrm>
          <a:prstGeom prst="rect">
            <a:avLst/>
          </a:prstGeom>
          <a:noFill/>
        </p:spPr>
        <p:txBody>
          <a:bodyPr wrap="square" rtlCol="0">
            <a:spAutoFit/>
          </a:bodyPr>
          <a:lstStyle/>
          <a:p>
            <a:pPr algn="ctr"/>
            <a:r>
              <a:rPr lang="en-US" sz="3200" b="1" dirty="0"/>
              <a:t>Persians</a:t>
            </a:r>
            <a:endParaRPr lang="el-GR" sz="3200" b="1" dirty="0"/>
          </a:p>
        </p:txBody>
      </p:sp>
      <p:sp>
        <p:nvSpPr>
          <p:cNvPr id="9" name="TextBox 8">
            <a:extLst>
              <a:ext uri="{FF2B5EF4-FFF2-40B4-BE49-F238E27FC236}">
                <a16:creationId xmlns:a16="http://schemas.microsoft.com/office/drawing/2014/main" id="{D1A609D1-1D9E-8AB4-E98F-38C0649535B4}"/>
              </a:ext>
            </a:extLst>
          </p:cNvPr>
          <p:cNvSpPr txBox="1"/>
          <p:nvPr/>
        </p:nvSpPr>
        <p:spPr>
          <a:xfrm>
            <a:off x="1922721" y="2228991"/>
            <a:ext cx="2552700" cy="584775"/>
          </a:xfrm>
          <a:prstGeom prst="rect">
            <a:avLst/>
          </a:prstGeom>
          <a:noFill/>
        </p:spPr>
        <p:txBody>
          <a:bodyPr wrap="square" rtlCol="0">
            <a:spAutoFit/>
          </a:bodyPr>
          <a:lstStyle/>
          <a:p>
            <a:pPr algn="ctr"/>
            <a:r>
              <a:rPr lang="en-US" sz="3200" b="1" dirty="0"/>
              <a:t>Persians</a:t>
            </a:r>
            <a:endParaRPr lang="el-GR" sz="3200" b="1" dirty="0"/>
          </a:p>
        </p:txBody>
      </p:sp>
    </p:spTree>
    <p:extLst>
      <p:ext uri="{BB962C8B-B14F-4D97-AF65-F5344CB8AC3E}">
        <p14:creationId xmlns:p14="http://schemas.microsoft.com/office/powerpoint/2010/main" val="57882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537227-AF73-4383-BB97-71D786E1A0DD}"/>
              </a:ext>
            </a:extLst>
          </p:cNvPr>
          <p:cNvPicPr/>
          <p:nvPr/>
        </p:nvPicPr>
        <p:blipFill rotWithShape="1">
          <a:blip r:embed="rId2" cstate="print">
            <a:extLst>
              <a:ext uri="{28A0092B-C50C-407E-A947-70E740481C1C}">
                <a14:useLocalDpi xmlns:a14="http://schemas.microsoft.com/office/drawing/2010/main" val="0"/>
              </a:ext>
            </a:extLst>
          </a:blip>
          <a:srcRect b="49020"/>
          <a:stretch/>
        </p:blipFill>
        <p:spPr bwMode="auto">
          <a:xfrm>
            <a:off x="220672" y="1385069"/>
            <a:ext cx="5519797" cy="3950763"/>
          </a:xfrm>
          <a:prstGeom prst="rect">
            <a:avLst/>
          </a:prstGeom>
          <a:noFill/>
          <a:ln>
            <a:noFill/>
          </a:ln>
        </p:spPr>
      </p:pic>
      <p:pic>
        <p:nvPicPr>
          <p:cNvPr id="3" name="Picture 2">
            <a:extLst>
              <a:ext uri="{FF2B5EF4-FFF2-40B4-BE49-F238E27FC236}">
                <a16:creationId xmlns:a16="http://schemas.microsoft.com/office/drawing/2014/main" id="{BEEB5D12-AD8A-4F84-8692-149577B3E1B3}"/>
              </a:ext>
            </a:extLst>
          </p:cNvPr>
          <p:cNvPicPr/>
          <p:nvPr/>
        </p:nvPicPr>
        <p:blipFill rotWithShape="1">
          <a:blip r:embed="rId2" cstate="print">
            <a:extLst>
              <a:ext uri="{28A0092B-C50C-407E-A947-70E740481C1C}">
                <a14:useLocalDpi xmlns:a14="http://schemas.microsoft.com/office/drawing/2010/main" val="0"/>
              </a:ext>
            </a:extLst>
          </a:blip>
          <a:srcRect t="51178"/>
          <a:stretch/>
        </p:blipFill>
        <p:spPr bwMode="auto">
          <a:xfrm>
            <a:off x="5848351" y="1385069"/>
            <a:ext cx="6122977" cy="3950763"/>
          </a:xfrm>
          <a:prstGeom prst="rect">
            <a:avLst/>
          </a:prstGeom>
          <a:noFill/>
          <a:ln>
            <a:noFill/>
          </a:ln>
        </p:spPr>
      </p:pic>
      <p:sp>
        <p:nvSpPr>
          <p:cNvPr id="5" name="Rectangle 4">
            <a:extLst>
              <a:ext uri="{FF2B5EF4-FFF2-40B4-BE49-F238E27FC236}">
                <a16:creationId xmlns:a16="http://schemas.microsoft.com/office/drawing/2014/main" id="{C5F917DD-1474-4B6B-8164-B445FE69F3B6}"/>
              </a:ext>
            </a:extLst>
          </p:cNvPr>
          <p:cNvSpPr/>
          <p:nvPr/>
        </p:nvSpPr>
        <p:spPr>
          <a:xfrm>
            <a:off x="1114329" y="363169"/>
            <a:ext cx="9422757" cy="1077218"/>
          </a:xfrm>
          <a:prstGeom prst="rect">
            <a:avLst/>
          </a:prstGeom>
        </p:spPr>
        <p:txBody>
          <a:bodyPr wrap="square">
            <a:spAutoFit/>
          </a:bodyPr>
          <a:lstStyle/>
          <a:p>
            <a:pPr algn="ctr"/>
            <a:r>
              <a:rPr lang="en-US" sz="3200" b="1" dirty="0"/>
              <a:t>Analysis of 50-years wind measurements at</a:t>
            </a:r>
          </a:p>
          <a:p>
            <a:pPr algn="ctr"/>
            <a:r>
              <a:rPr lang="en-US" sz="3200" b="1" dirty="0"/>
              <a:t> </a:t>
            </a:r>
            <a:r>
              <a:rPr lang="en-US" sz="3200" b="1" dirty="0" err="1"/>
              <a:t>Elefsina</a:t>
            </a:r>
            <a:r>
              <a:rPr lang="en-US" sz="3200" b="1" dirty="0"/>
              <a:t> and Piraeus stations</a:t>
            </a:r>
            <a:endParaRPr lang="el-GR" sz="3200" b="1" dirty="0"/>
          </a:p>
        </p:txBody>
      </p:sp>
      <p:sp>
        <p:nvSpPr>
          <p:cNvPr id="7" name="TextBox 6">
            <a:extLst>
              <a:ext uri="{FF2B5EF4-FFF2-40B4-BE49-F238E27FC236}">
                <a16:creationId xmlns:a16="http://schemas.microsoft.com/office/drawing/2014/main" id="{2069E9B1-DB68-44D7-AA95-60E8A29EE2FD}"/>
              </a:ext>
            </a:extLst>
          </p:cNvPr>
          <p:cNvSpPr txBox="1"/>
          <p:nvPr/>
        </p:nvSpPr>
        <p:spPr>
          <a:xfrm>
            <a:off x="1222797" y="5755627"/>
            <a:ext cx="9205819"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defPPr>
              <a:defRPr lang="el-GR"/>
            </a:defPPr>
            <a:lvl1pPr algn="just">
              <a:defRPr sz="2400"/>
            </a:lvl1pPr>
          </a:lstStyle>
          <a:p>
            <a:r>
              <a:rPr lang="en-US" dirty="0"/>
              <a:t>Significant Sea Breeze component from south directions during daylight</a:t>
            </a:r>
            <a:endParaRPr lang="el-GR" dirty="0"/>
          </a:p>
        </p:txBody>
      </p:sp>
      <p:cxnSp>
        <p:nvCxnSpPr>
          <p:cNvPr id="6" name="Straight Arrow Connector 5">
            <a:extLst>
              <a:ext uri="{FF2B5EF4-FFF2-40B4-BE49-F238E27FC236}">
                <a16:creationId xmlns:a16="http://schemas.microsoft.com/office/drawing/2014/main" id="{3CD9DD03-9267-4300-A95A-B7A4941D0E14}"/>
              </a:ext>
            </a:extLst>
          </p:cNvPr>
          <p:cNvCxnSpPr/>
          <p:nvPr/>
        </p:nvCxnSpPr>
        <p:spPr>
          <a:xfrm flipV="1">
            <a:off x="4529001" y="2770728"/>
            <a:ext cx="391886" cy="16546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F7DA8FC-B4F9-4B2B-81F2-172E6137A403}"/>
              </a:ext>
            </a:extLst>
          </p:cNvPr>
          <p:cNvCxnSpPr/>
          <p:nvPr/>
        </p:nvCxnSpPr>
        <p:spPr>
          <a:xfrm flipV="1">
            <a:off x="506305" y="4265988"/>
            <a:ext cx="391886" cy="16546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805E582-FA7F-4928-B079-68FB3EE77819}"/>
              </a:ext>
            </a:extLst>
          </p:cNvPr>
          <p:cNvCxnSpPr/>
          <p:nvPr/>
        </p:nvCxnSpPr>
        <p:spPr>
          <a:xfrm flipV="1">
            <a:off x="1820036" y="4276180"/>
            <a:ext cx="391886" cy="16546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5629F5A-6BB0-41BB-B2F0-2C1E8D6724BE}"/>
              </a:ext>
            </a:extLst>
          </p:cNvPr>
          <p:cNvCxnSpPr/>
          <p:nvPr/>
        </p:nvCxnSpPr>
        <p:spPr>
          <a:xfrm flipV="1">
            <a:off x="10572750" y="2939687"/>
            <a:ext cx="391886" cy="16546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053927A-6A64-4062-893F-E7D97D29778C}"/>
              </a:ext>
            </a:extLst>
          </p:cNvPr>
          <p:cNvCxnSpPr/>
          <p:nvPr/>
        </p:nvCxnSpPr>
        <p:spPr>
          <a:xfrm flipV="1">
            <a:off x="6269931" y="4266533"/>
            <a:ext cx="391886" cy="16546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B9869A8-6C4E-429C-9509-E74B1D862F86}"/>
              </a:ext>
            </a:extLst>
          </p:cNvPr>
          <p:cNvCxnSpPr/>
          <p:nvPr/>
        </p:nvCxnSpPr>
        <p:spPr>
          <a:xfrm flipV="1">
            <a:off x="7720741" y="4269526"/>
            <a:ext cx="391886" cy="16546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B93B664-94FF-4785-A3DF-93112D112820}"/>
              </a:ext>
            </a:extLst>
          </p:cNvPr>
          <p:cNvCxnSpPr/>
          <p:nvPr/>
        </p:nvCxnSpPr>
        <p:spPr>
          <a:xfrm flipV="1">
            <a:off x="9034472" y="4237958"/>
            <a:ext cx="391886" cy="16546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32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E3FE6C-FA32-445B-A631-DAE1B7D043FC}"/>
              </a:ext>
            </a:extLst>
          </p:cNvPr>
          <p:cNvSpPr/>
          <p:nvPr/>
        </p:nvSpPr>
        <p:spPr>
          <a:xfrm>
            <a:off x="1802415" y="284807"/>
            <a:ext cx="8271623" cy="523220"/>
          </a:xfrm>
          <a:prstGeom prst="rect">
            <a:avLst/>
          </a:prstGeom>
        </p:spPr>
        <p:txBody>
          <a:bodyPr wrap="none">
            <a:spAutoFit/>
          </a:bodyPr>
          <a:lstStyle/>
          <a:p>
            <a:r>
              <a:rPr lang="en-US" sz="2800" b="1" dirty="0"/>
              <a:t>Weather Research and Forecasting (WRF) model setup</a:t>
            </a:r>
            <a:endParaRPr lang="el-GR" sz="2800" b="1" dirty="0"/>
          </a:p>
        </p:txBody>
      </p:sp>
      <p:sp>
        <p:nvSpPr>
          <p:cNvPr id="2" name="TextBox 1">
            <a:extLst>
              <a:ext uri="{FF2B5EF4-FFF2-40B4-BE49-F238E27FC236}">
                <a16:creationId xmlns:a16="http://schemas.microsoft.com/office/drawing/2014/main" id="{38921CA8-2275-486C-39B7-0F215EE72636}"/>
              </a:ext>
            </a:extLst>
          </p:cNvPr>
          <p:cNvSpPr txBox="1"/>
          <p:nvPr/>
        </p:nvSpPr>
        <p:spPr>
          <a:xfrm>
            <a:off x="6504418" y="1224842"/>
            <a:ext cx="5499920" cy="489364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lgn="just">
              <a:buFont typeface="Arial" panose="020B0604020202020204" pitchFamily="34" charset="0"/>
              <a:buChar char="•"/>
            </a:pPr>
            <a:r>
              <a:rPr lang="en-US" sz="2400" dirty="0"/>
              <a:t>The high-resolution nested grid at 1×1 km over Attica is necessary to resolve the local sea breeze cell</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Each run is driven by the climatological monthly average ERA5 atmospheric fields for the month of September of each particular year, from 2007 to 2016. </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The output of each run contains 24 hourly values (00:00–23:00 UTC) that are also averaged by hour to produce the hour–average wind maps</a:t>
            </a:r>
            <a:endParaRPr lang="el-GR" sz="2400" dirty="0"/>
          </a:p>
        </p:txBody>
      </p:sp>
      <p:grpSp>
        <p:nvGrpSpPr>
          <p:cNvPr id="17" name="Group 16">
            <a:extLst>
              <a:ext uri="{FF2B5EF4-FFF2-40B4-BE49-F238E27FC236}">
                <a16:creationId xmlns:a16="http://schemas.microsoft.com/office/drawing/2014/main" id="{35F0560F-3AA1-F7EF-001D-2560869D360C}"/>
              </a:ext>
            </a:extLst>
          </p:cNvPr>
          <p:cNvGrpSpPr/>
          <p:nvPr/>
        </p:nvGrpSpPr>
        <p:grpSpPr>
          <a:xfrm>
            <a:off x="187662" y="1148000"/>
            <a:ext cx="6159818" cy="4970489"/>
            <a:chOff x="306568" y="793884"/>
            <a:chExt cx="6159818" cy="4970489"/>
          </a:xfrm>
        </p:grpSpPr>
        <p:pic>
          <p:nvPicPr>
            <p:cNvPr id="9" name="Picture 8" descr="wps_show_dom001">
              <a:extLst>
                <a:ext uri="{FF2B5EF4-FFF2-40B4-BE49-F238E27FC236}">
                  <a16:creationId xmlns:a16="http://schemas.microsoft.com/office/drawing/2014/main" id="{A2B405D5-DB67-4FEC-8680-85402F55E08C}"/>
                </a:ext>
              </a:extLst>
            </p:cNvPr>
            <p:cNvPicPr/>
            <p:nvPr/>
          </p:nvPicPr>
          <p:blipFill>
            <a:blip r:embed="rId2">
              <a:extLst>
                <a:ext uri="{28A0092B-C50C-407E-A947-70E740481C1C}">
                  <a14:useLocalDpi xmlns:a14="http://schemas.microsoft.com/office/drawing/2010/main" val="0"/>
                </a:ext>
              </a:extLst>
            </a:blip>
            <a:srcRect t="6436"/>
            <a:stretch>
              <a:fillRect/>
            </a:stretch>
          </p:blipFill>
          <p:spPr bwMode="auto">
            <a:xfrm>
              <a:off x="306568" y="793884"/>
              <a:ext cx="6159818" cy="4970489"/>
            </a:xfrm>
            <a:prstGeom prst="rect">
              <a:avLst/>
            </a:prstGeom>
            <a:noFill/>
          </p:spPr>
        </p:pic>
        <p:sp>
          <p:nvSpPr>
            <p:cNvPr id="12" name="TextBox 11">
              <a:extLst>
                <a:ext uri="{FF2B5EF4-FFF2-40B4-BE49-F238E27FC236}">
                  <a16:creationId xmlns:a16="http://schemas.microsoft.com/office/drawing/2014/main" id="{CDEDA91F-3987-E658-2082-F93A4B0A0705}"/>
                </a:ext>
              </a:extLst>
            </p:cNvPr>
            <p:cNvSpPr txBox="1"/>
            <p:nvPr/>
          </p:nvSpPr>
          <p:spPr>
            <a:xfrm>
              <a:off x="878680" y="950611"/>
              <a:ext cx="1654969" cy="461665"/>
            </a:xfrm>
            <a:prstGeom prst="rect">
              <a:avLst/>
            </a:prstGeom>
            <a:noFill/>
          </p:spPr>
          <p:txBody>
            <a:bodyPr wrap="square">
              <a:spAutoFit/>
            </a:bodyPr>
            <a:lstStyle/>
            <a:p>
              <a:r>
                <a:rPr lang="en-US" sz="2400" b="1" dirty="0">
                  <a:solidFill>
                    <a:schemeClr val="bg1"/>
                  </a:solidFill>
                </a:rPr>
                <a:t>12 × 12 km </a:t>
              </a:r>
              <a:endParaRPr lang="el-GR" sz="2400" dirty="0">
                <a:solidFill>
                  <a:schemeClr val="bg1"/>
                </a:solidFill>
              </a:endParaRPr>
            </a:p>
          </p:txBody>
        </p:sp>
        <p:sp>
          <p:nvSpPr>
            <p:cNvPr id="14" name="TextBox 13">
              <a:extLst>
                <a:ext uri="{FF2B5EF4-FFF2-40B4-BE49-F238E27FC236}">
                  <a16:creationId xmlns:a16="http://schemas.microsoft.com/office/drawing/2014/main" id="{B949A66D-FCD1-EB8F-0D9D-776F1CC4038E}"/>
                </a:ext>
              </a:extLst>
            </p:cNvPr>
            <p:cNvSpPr txBox="1"/>
            <p:nvPr/>
          </p:nvSpPr>
          <p:spPr>
            <a:xfrm>
              <a:off x="3659948" y="2758918"/>
              <a:ext cx="1562100" cy="461665"/>
            </a:xfrm>
            <a:prstGeom prst="rect">
              <a:avLst/>
            </a:prstGeom>
            <a:noFill/>
          </p:spPr>
          <p:txBody>
            <a:bodyPr wrap="square">
              <a:spAutoFit/>
            </a:bodyPr>
            <a:lstStyle>
              <a:defPPr>
                <a:defRPr lang="el-GR"/>
              </a:defPPr>
              <a:lvl1pPr>
                <a:defRPr sz="2400" b="1">
                  <a:solidFill>
                    <a:schemeClr val="bg1"/>
                  </a:solidFill>
                </a:defRPr>
              </a:lvl1pPr>
            </a:lstStyle>
            <a:p>
              <a:r>
                <a:rPr lang="en-US" dirty="0"/>
                <a:t>3 × 3 km </a:t>
              </a:r>
              <a:endParaRPr lang="el-GR" dirty="0"/>
            </a:p>
          </p:txBody>
        </p:sp>
        <p:sp>
          <p:nvSpPr>
            <p:cNvPr id="16" name="TextBox 15">
              <a:extLst>
                <a:ext uri="{FF2B5EF4-FFF2-40B4-BE49-F238E27FC236}">
                  <a16:creationId xmlns:a16="http://schemas.microsoft.com/office/drawing/2014/main" id="{D6A20F4B-53B6-7354-FDC9-19BEDF6DE370}"/>
                </a:ext>
              </a:extLst>
            </p:cNvPr>
            <p:cNvSpPr txBox="1"/>
            <p:nvPr/>
          </p:nvSpPr>
          <p:spPr>
            <a:xfrm>
              <a:off x="4569007" y="3675245"/>
              <a:ext cx="1369219" cy="461665"/>
            </a:xfrm>
            <a:prstGeom prst="rect">
              <a:avLst/>
            </a:prstGeom>
            <a:noFill/>
          </p:spPr>
          <p:txBody>
            <a:bodyPr wrap="square">
              <a:spAutoFit/>
            </a:bodyPr>
            <a:lstStyle>
              <a:defPPr>
                <a:defRPr lang="el-GR"/>
              </a:defPPr>
              <a:lvl1pPr>
                <a:defRPr sz="2400" b="1">
                  <a:solidFill>
                    <a:schemeClr val="bg1"/>
                  </a:solidFill>
                </a:defRPr>
              </a:lvl1pPr>
            </a:lstStyle>
            <a:p>
              <a:r>
                <a:rPr lang="en-US" dirty="0"/>
                <a:t>1 × 1 km </a:t>
              </a:r>
              <a:endParaRPr lang="el-GR" dirty="0"/>
            </a:p>
          </p:txBody>
        </p:sp>
      </p:grpSp>
    </p:spTree>
    <p:extLst>
      <p:ext uri="{BB962C8B-B14F-4D97-AF65-F5344CB8AC3E}">
        <p14:creationId xmlns:p14="http://schemas.microsoft.com/office/powerpoint/2010/main" val="26577127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745</TotalTime>
  <Words>1361</Words>
  <Application>Microsoft Office PowerPoint</Application>
  <PresentationFormat>Widescreen</PresentationFormat>
  <Paragraphs>104</Paragraphs>
  <Slides>27</Slides>
  <Notes>0</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vt:lpstr>
      <vt:lpstr>Calibri</vt:lpstr>
      <vt:lpstr>Calibri Light</vt:lpstr>
      <vt:lpstr>Constantia</vt:lpstr>
      <vt:lpstr>Google Sans</vt:lpstr>
      <vt:lpstr>Lato-Bold</vt:lpstr>
      <vt:lpstr>Palatino Linotype</vt:lpstr>
      <vt:lpstr>Roboto</vt:lpstr>
      <vt:lpstr>sans-medium</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Stavros</dc:creator>
  <cp:lastModifiedBy>Stavros Solomos</cp:lastModifiedBy>
  <cp:revision>64</cp:revision>
  <dcterms:created xsi:type="dcterms:W3CDTF">2020-09-25T06:11:53Z</dcterms:created>
  <dcterms:modified xsi:type="dcterms:W3CDTF">2024-09-24T10:01:27Z</dcterms:modified>
</cp:coreProperties>
</file>