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Libre Franklin"/>
      <p:regular r:id="rId31"/>
      <p:bold r:id="rId32"/>
      <p:italic r:id="rId33"/>
      <p:boldItalic r:id="rId34"/>
    </p:embeddedFont>
    <p:embeddedFont>
      <p:font typeface="Franklin Gothic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jO4UIF+Pjn1kHQ4aNOluNNbfDs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ibreFranklin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LibreFranklin-italic.fntdata"/><Relationship Id="rId10" Type="http://schemas.openxmlformats.org/officeDocument/2006/relationships/slide" Target="slides/slide6.xml"/><Relationship Id="rId32" Type="http://schemas.openxmlformats.org/officeDocument/2006/relationships/font" Target="fonts/LibreFranklin-bold.fntdata"/><Relationship Id="rId13" Type="http://schemas.openxmlformats.org/officeDocument/2006/relationships/slide" Target="slides/slide9.xml"/><Relationship Id="rId35" Type="http://schemas.openxmlformats.org/officeDocument/2006/relationships/font" Target="fonts/FranklinGothic-bold.fntdata"/><Relationship Id="rId12" Type="http://schemas.openxmlformats.org/officeDocument/2006/relationships/slide" Target="slides/slide8.xml"/><Relationship Id="rId34" Type="http://schemas.openxmlformats.org/officeDocument/2006/relationships/font" Target="fonts/LibreFranklin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3cab9ab7b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3cab9ab7b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03cab9ab7b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46e3c94cc_0_5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46e3c94cc_0_5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046e3c94cc_0_5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3cab9ab7b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03cab9ab7b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303cab9ab7b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46e3c94cc_0_5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46e3c94cc_0_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046e3c94cc_0_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46e3c94cc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046e3c94cc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046e3c94cc_0_4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46e3c94cc_0_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046e3c94cc_0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046e3c94cc_0_4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46e3c94cc_0_4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46e3c94cc_0_4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046e3c94cc_0_4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046e3c94cc_0_5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046e3c94cc_0_5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046e3c94cc_0_5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46e3c94cc_0_4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046e3c94cc_0_4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3046e3c94cc_0_4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46e3c94cc_0_4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46e3c94cc_0_4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046e3c94cc_0_4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46e3c94cc_0_4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046e3c94cc_0_4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046e3c94cc_0_4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046e3c94cc_0_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046e3c94cc_0_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046e3c94cc_0_4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46e3c94cc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46e3c94cc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046e3c94cc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46e3c94c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46e3c94c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046e3c94c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6309904" y="411479"/>
            <a:ext cx="5486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b="1" i="0" sz="6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" name="Google Shape;17;p23"/>
          <p:cNvGrpSpPr/>
          <p:nvPr/>
        </p:nvGrpSpPr>
        <p:grpSpPr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8" name="Google Shape;18;p23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" name="Google Shape;19;p23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" name="Google Shape;20;p23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cxnSp>
        <p:nvCxnSpPr>
          <p:cNvPr id="21" name="Google Shape;21;p23"/>
          <p:cNvCxnSpPr/>
          <p:nvPr/>
        </p:nvCxnSpPr>
        <p:spPr>
          <a:xfrm>
            <a:off x="6309360" y="3950208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6309905" y="4549552"/>
            <a:ext cx="54864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b="1" i="0" sz="240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2"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"/>
          <p:cNvSpPr txBox="1"/>
          <p:nvPr>
            <p:ph type="ctrTitle"/>
          </p:nvPr>
        </p:nvSpPr>
        <p:spPr>
          <a:xfrm>
            <a:off x="6299835" y="430529"/>
            <a:ext cx="5486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b="1" i="0" sz="6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2"/>
          <p:cNvSpPr/>
          <p:nvPr>
            <p:ph idx="2" type="pic"/>
          </p:nvPr>
        </p:nvSpPr>
        <p:spPr>
          <a:xfrm>
            <a:off x="0" y="-11113"/>
            <a:ext cx="5791200" cy="68802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2"/>
          <p:cNvSpPr txBox="1"/>
          <p:nvPr>
            <p:ph idx="1" type="body"/>
          </p:nvPr>
        </p:nvSpPr>
        <p:spPr>
          <a:xfrm>
            <a:off x="6299835" y="4568602"/>
            <a:ext cx="54864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b="1" i="0" sz="240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7" name="Google Shape;97;p32"/>
          <p:cNvCxnSpPr/>
          <p:nvPr/>
        </p:nvCxnSpPr>
        <p:spPr>
          <a:xfrm>
            <a:off x="6309360" y="3950208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 2">
  <p:cSld name="Title and Two Content 2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33"/>
          <p:cNvGrpSpPr/>
          <p:nvPr/>
        </p:nvGrpSpPr>
        <p:grpSpPr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00" name="Google Shape;100;p33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1" name="Google Shape;101;p33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03" name="Google Shape;103;p33"/>
          <p:cNvSpPr txBox="1"/>
          <p:nvPr>
            <p:ph type="title"/>
          </p:nvPr>
        </p:nvSpPr>
        <p:spPr>
          <a:xfrm>
            <a:off x="594360" y="278129"/>
            <a:ext cx="97785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3"/>
          <p:cNvSpPr txBox="1"/>
          <p:nvPr>
            <p:ph idx="1" type="body"/>
          </p:nvPr>
        </p:nvSpPr>
        <p:spPr>
          <a:xfrm>
            <a:off x="594360" y="2676525"/>
            <a:ext cx="4490700" cy="3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3"/>
          <p:cNvSpPr txBox="1"/>
          <p:nvPr>
            <p:ph idx="2" type="body"/>
          </p:nvPr>
        </p:nvSpPr>
        <p:spPr>
          <a:xfrm>
            <a:off x="5881898" y="2676525"/>
            <a:ext cx="4490700" cy="3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3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7" name="Google Shape;107;p33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" name="Google Shape;108;p33"/>
          <p:cNvCxnSpPr/>
          <p:nvPr/>
        </p:nvCxnSpPr>
        <p:spPr>
          <a:xfrm>
            <a:off x="594360" y="214884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">
  <p:cSld name="Title and Content 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34"/>
          <p:cNvGrpSpPr/>
          <p:nvPr/>
        </p:nvGrpSpPr>
        <p:grpSpPr>
          <a:xfrm>
            <a:off x="6362721" y="0"/>
            <a:ext cx="5829324" cy="3235617"/>
            <a:chOff x="5612972" y="1"/>
            <a:chExt cx="6615962" cy="3672247"/>
          </a:xfrm>
        </p:grpSpPr>
        <p:sp>
          <p:nvSpPr>
            <p:cNvPr id="111" name="Google Shape;111;p34"/>
            <p:cNvSpPr/>
            <p:nvPr/>
          </p:nvSpPr>
          <p:spPr>
            <a:xfrm>
              <a:off x="5612972" y="1"/>
              <a:ext cx="4408999" cy="3672247"/>
            </a:xfrm>
            <a:custGeom>
              <a:rect b="b" l="l" r="r" t="t"/>
              <a:pathLst>
                <a:path extrusionOk="0" h="2980" w="3578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2" name="Google Shape;112;p34"/>
            <p:cNvSpPr/>
            <p:nvPr/>
          </p:nvSpPr>
          <p:spPr>
            <a:xfrm>
              <a:off x="6341233" y="1463970"/>
              <a:ext cx="2208196" cy="2208277"/>
            </a:xfrm>
            <a:custGeom>
              <a:rect b="b" l="l" r="r" t="t"/>
              <a:pathLst>
                <a:path extrusionOk="0" h="1792" w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3" name="Google Shape;113;p34"/>
            <p:cNvSpPr/>
            <p:nvPr/>
          </p:nvSpPr>
          <p:spPr>
            <a:xfrm>
              <a:off x="8555590" y="1"/>
              <a:ext cx="1457755" cy="729520"/>
            </a:xfrm>
            <a:custGeom>
              <a:rect b="b" l="l" r="r" t="t"/>
              <a:pathLst>
                <a:path extrusionOk="0" h="592" w="1183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4" name="Google Shape;114;p34"/>
            <p:cNvSpPr/>
            <p:nvPr/>
          </p:nvSpPr>
          <p:spPr>
            <a:xfrm>
              <a:off x="7076887" y="728289"/>
              <a:ext cx="2208196" cy="2208277"/>
            </a:xfrm>
            <a:custGeom>
              <a:rect b="b" l="l" r="r" t="t"/>
              <a:pathLst>
                <a:path extrusionOk="0" h="1792" w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5" name="Google Shape;115;p34"/>
            <p:cNvSpPr/>
            <p:nvPr/>
          </p:nvSpPr>
          <p:spPr>
            <a:xfrm>
              <a:off x="9285083" y="728289"/>
              <a:ext cx="2943851" cy="2943959"/>
            </a:xfrm>
            <a:custGeom>
              <a:rect b="b" l="l" r="r" t="t"/>
              <a:pathLst>
                <a:path extrusionOk="0" h="2389" w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16" name="Google Shape;116;p34"/>
          <p:cNvSpPr txBox="1"/>
          <p:nvPr>
            <p:ph type="title"/>
          </p:nvPr>
        </p:nvSpPr>
        <p:spPr>
          <a:xfrm>
            <a:off x="6318885" y="3499667"/>
            <a:ext cx="4939800" cy="25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7" name="Google Shape;117;p34"/>
          <p:cNvCxnSpPr/>
          <p:nvPr/>
        </p:nvCxnSpPr>
        <p:spPr>
          <a:xfrm>
            <a:off x="6347460" y="631317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" name="Google Shape;118;p34"/>
          <p:cNvSpPr txBox="1"/>
          <p:nvPr>
            <p:ph idx="1" type="body"/>
          </p:nvPr>
        </p:nvSpPr>
        <p:spPr>
          <a:xfrm>
            <a:off x="603885" y="457201"/>
            <a:ext cx="51984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2743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eriod"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lphaLcPeriod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arenR"/>
              <a:defRPr sz="2000"/>
            </a:lvl3pPr>
            <a:lvl4pPr indent="-228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None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eriod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4"/>
          <p:cNvSpPr txBox="1"/>
          <p:nvPr>
            <p:ph idx="2" type="body"/>
          </p:nvPr>
        </p:nvSpPr>
        <p:spPr>
          <a:xfrm>
            <a:off x="594360" y="2810595"/>
            <a:ext cx="5198400" cy="3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4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" name="Google Shape;121;p34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2">
  <p:cSld name="Table 2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5"/>
          <p:cNvSpPr txBox="1"/>
          <p:nvPr>
            <p:ph type="title"/>
          </p:nvPr>
        </p:nvSpPr>
        <p:spPr>
          <a:xfrm>
            <a:off x="594360" y="202400"/>
            <a:ext cx="10972800" cy="157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5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5" name="Google Shape;125;p35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" name="Google Shape;126;p35"/>
          <p:cNvCxnSpPr/>
          <p:nvPr/>
        </p:nvCxnSpPr>
        <p:spPr>
          <a:xfrm>
            <a:off x="594360" y="214884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1">
  <p:cSld name="Agenda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24"/>
          <p:cNvGrpSpPr/>
          <p:nvPr/>
        </p:nvGrpSpPr>
        <p:grpSpPr>
          <a:xfrm>
            <a:off x="6362721" y="0"/>
            <a:ext cx="5829324" cy="3235617"/>
            <a:chOff x="5612972" y="1"/>
            <a:chExt cx="6615962" cy="3672247"/>
          </a:xfrm>
        </p:grpSpPr>
        <p:sp>
          <p:nvSpPr>
            <p:cNvPr id="25" name="Google Shape;25;p24"/>
            <p:cNvSpPr/>
            <p:nvPr/>
          </p:nvSpPr>
          <p:spPr>
            <a:xfrm>
              <a:off x="5612972" y="1"/>
              <a:ext cx="4408999" cy="3672247"/>
            </a:xfrm>
            <a:custGeom>
              <a:rect b="b" l="l" r="r" t="t"/>
              <a:pathLst>
                <a:path extrusionOk="0" h="2980" w="3578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6341233" y="1463970"/>
              <a:ext cx="2208196" cy="2208277"/>
            </a:xfrm>
            <a:custGeom>
              <a:rect b="b" l="l" r="r" t="t"/>
              <a:pathLst>
                <a:path extrusionOk="0" h="1792" w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8555590" y="1"/>
              <a:ext cx="1457755" cy="729520"/>
            </a:xfrm>
            <a:custGeom>
              <a:rect b="b" l="l" r="r" t="t"/>
              <a:pathLst>
                <a:path extrusionOk="0" h="592" w="1183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7076887" y="728289"/>
              <a:ext cx="2208196" cy="2208277"/>
            </a:xfrm>
            <a:custGeom>
              <a:rect b="b" l="l" r="r" t="t"/>
              <a:pathLst>
                <a:path extrusionOk="0" h="1792" w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9285083" y="728289"/>
              <a:ext cx="2943851" cy="2943959"/>
            </a:xfrm>
            <a:custGeom>
              <a:rect b="b" l="l" r="r" t="t"/>
              <a:pathLst>
                <a:path extrusionOk="0" h="2389" w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0" name="Google Shape;30;p24"/>
          <p:cNvSpPr txBox="1"/>
          <p:nvPr>
            <p:ph type="title"/>
          </p:nvPr>
        </p:nvSpPr>
        <p:spPr>
          <a:xfrm>
            <a:off x="594360" y="189572"/>
            <a:ext cx="67878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594359" y="2281918"/>
            <a:ext cx="6787800" cy="3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>
            <a:lvl1pPr indent="-381000" lvl="0" marL="4572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  <a:defRPr b="1" i="0" sz="240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" name="Google Shape;34;p24"/>
          <p:cNvCxnSpPr/>
          <p:nvPr/>
        </p:nvCxnSpPr>
        <p:spPr>
          <a:xfrm>
            <a:off x="594360" y="2148840"/>
            <a:ext cx="2130600" cy="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Picture">
  <p:cSld name="Title Content and Picture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/>
          <p:nvPr>
            <p:ph type="title"/>
          </p:nvPr>
        </p:nvSpPr>
        <p:spPr>
          <a:xfrm>
            <a:off x="575310" y="278129"/>
            <a:ext cx="5063400" cy="23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" type="body"/>
          </p:nvPr>
        </p:nvSpPr>
        <p:spPr>
          <a:xfrm>
            <a:off x="594360" y="3279579"/>
            <a:ext cx="5044500" cy="29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8" name="Google Shape;38;p25"/>
          <p:cNvCxnSpPr/>
          <p:nvPr/>
        </p:nvCxnSpPr>
        <p:spPr>
          <a:xfrm>
            <a:off x="594360" y="2997459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" name="Google Shape;39;p25"/>
          <p:cNvSpPr/>
          <p:nvPr>
            <p:ph idx="2" type="pic"/>
          </p:nvPr>
        </p:nvSpPr>
        <p:spPr>
          <a:xfrm>
            <a:off x="6096000" y="0"/>
            <a:ext cx="6118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5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2">
  <p:cSld name="Summary 2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26"/>
          <p:cNvCxnSpPr/>
          <p:nvPr/>
        </p:nvCxnSpPr>
        <p:spPr>
          <a:xfrm>
            <a:off x="594360" y="214884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4" name="Google Shape;44;p26"/>
          <p:cNvGrpSpPr/>
          <p:nvPr/>
        </p:nvGrpSpPr>
        <p:grpSpPr>
          <a:xfrm flipH="1" rot="5400000">
            <a:off x="1" y="3900132"/>
            <a:ext cx="2959226" cy="2959226"/>
            <a:chOff x="0" y="12289"/>
            <a:chExt cx="3550" cy="3551"/>
          </a:xfrm>
        </p:grpSpPr>
        <p:sp>
          <p:nvSpPr>
            <p:cNvPr id="45" name="Google Shape;45;p26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" name="Google Shape;46;p26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7" name="Google Shape;47;p26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8" name="Google Shape;48;p26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Table">
  <p:cSld name="Title Content and Table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27"/>
          <p:cNvGrpSpPr/>
          <p:nvPr/>
        </p:nvGrpSpPr>
        <p:grpSpPr>
          <a:xfrm flipH="1" rot="5400000">
            <a:off x="1" y="3900132"/>
            <a:ext cx="2959226" cy="2959226"/>
            <a:chOff x="0" y="12289"/>
            <a:chExt cx="3550" cy="3551"/>
          </a:xfrm>
        </p:grpSpPr>
        <p:sp>
          <p:nvSpPr>
            <p:cNvPr id="54" name="Google Shape;54;p27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5" name="Google Shape;55;p27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6" name="Google Shape;56;p27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7" name="Google Shape;57;p27"/>
          <p:cNvSpPr txBox="1"/>
          <p:nvPr>
            <p:ph type="title"/>
          </p:nvPr>
        </p:nvSpPr>
        <p:spPr>
          <a:xfrm>
            <a:off x="3661409" y="4661717"/>
            <a:ext cx="7936200" cy="1380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" name="Google Shape;58;p27"/>
          <p:cNvCxnSpPr/>
          <p:nvPr/>
        </p:nvCxnSpPr>
        <p:spPr>
          <a:xfrm>
            <a:off x="3670935" y="631317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" name="Google Shape;59;p27"/>
          <p:cNvSpPr txBox="1"/>
          <p:nvPr>
            <p:ph idx="1" type="body"/>
          </p:nvPr>
        </p:nvSpPr>
        <p:spPr>
          <a:xfrm>
            <a:off x="603885" y="584005"/>
            <a:ext cx="2825100" cy="3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2743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indent="-228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2" type="body"/>
          </p:nvPr>
        </p:nvSpPr>
        <p:spPr>
          <a:xfrm>
            <a:off x="3670934" y="584005"/>
            <a:ext cx="7926600" cy="3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">
  <p:cSld name="Title and Two Content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28"/>
          <p:cNvGrpSpPr/>
          <p:nvPr/>
        </p:nvGrpSpPr>
        <p:grpSpPr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65" name="Google Shape;65;p28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6" name="Google Shape;66;p28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7" name="Google Shape;67;p28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68" name="Google Shape;68;p28"/>
          <p:cNvSpPr txBox="1"/>
          <p:nvPr>
            <p:ph type="title"/>
          </p:nvPr>
        </p:nvSpPr>
        <p:spPr>
          <a:xfrm>
            <a:off x="594360" y="198408"/>
            <a:ext cx="10972800" cy="157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" name="Google Shape;69;p28"/>
          <p:cNvCxnSpPr/>
          <p:nvPr/>
        </p:nvCxnSpPr>
        <p:spPr>
          <a:xfrm>
            <a:off x="594360" y="2148840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28"/>
          <p:cNvSpPr txBox="1"/>
          <p:nvPr>
            <p:ph idx="1" type="body"/>
          </p:nvPr>
        </p:nvSpPr>
        <p:spPr>
          <a:xfrm>
            <a:off x="595523" y="2676525"/>
            <a:ext cx="5746800" cy="3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2" type="body"/>
          </p:nvPr>
        </p:nvSpPr>
        <p:spPr>
          <a:xfrm>
            <a:off x="7620000" y="2676525"/>
            <a:ext cx="3947100" cy="3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indent="-3556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 3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ctrTitle"/>
          </p:nvPr>
        </p:nvSpPr>
        <p:spPr>
          <a:xfrm>
            <a:off x="594360" y="411479"/>
            <a:ext cx="5486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b="1" i="0" sz="6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6" name="Google Shape;76;p29"/>
          <p:cNvGrpSpPr/>
          <p:nvPr/>
        </p:nvGrpSpPr>
        <p:grpSpPr>
          <a:xfrm rot="10800000">
            <a:off x="6092752" y="0"/>
            <a:ext cx="6099248" cy="6099248"/>
            <a:chOff x="0" y="12289"/>
            <a:chExt cx="3550" cy="3551"/>
          </a:xfrm>
        </p:grpSpPr>
        <p:sp>
          <p:nvSpPr>
            <p:cNvPr id="77" name="Google Shape;77;p29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9" name="Google Shape;79;p29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80" name="Google Shape;80;p29"/>
          <p:cNvSpPr txBox="1"/>
          <p:nvPr>
            <p:ph idx="1" type="body"/>
          </p:nvPr>
        </p:nvSpPr>
        <p:spPr>
          <a:xfrm>
            <a:off x="594360" y="4549552"/>
            <a:ext cx="54864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b="1" i="0" sz="240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1" name="Google Shape;81;p29"/>
          <p:cNvCxnSpPr/>
          <p:nvPr/>
        </p:nvCxnSpPr>
        <p:spPr>
          <a:xfrm>
            <a:off x="594360" y="3950208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 1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 txBox="1"/>
          <p:nvPr>
            <p:ph type="ctrTitle"/>
          </p:nvPr>
        </p:nvSpPr>
        <p:spPr>
          <a:xfrm>
            <a:off x="6309904" y="411479"/>
            <a:ext cx="5486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b="1" i="0" sz="6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30"/>
          <p:cNvGrpSpPr/>
          <p:nvPr/>
        </p:nvGrpSpPr>
        <p:grpSpPr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85" name="Google Shape;85;p30"/>
            <p:cNvSpPr/>
            <p:nvPr/>
          </p:nvSpPr>
          <p:spPr>
            <a:xfrm>
              <a:off x="0" y="12289"/>
              <a:ext cx="1789" cy="2386"/>
            </a:xfrm>
            <a:custGeom>
              <a:rect b="b" l="l" r="r" t="t"/>
              <a:pathLst>
                <a:path extrusionOk="0" h="2386" w="1789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6" name="Google Shape;86;p30"/>
            <p:cNvSpPr/>
            <p:nvPr/>
          </p:nvSpPr>
          <p:spPr>
            <a:xfrm>
              <a:off x="0" y="14678"/>
              <a:ext cx="1162" cy="1162"/>
            </a:xfrm>
            <a:custGeom>
              <a:rect b="b" l="l" r="r" t="t"/>
              <a:pathLst>
                <a:path extrusionOk="0" h="1162" w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7" name="Google Shape;87;p30"/>
            <p:cNvSpPr/>
            <p:nvPr/>
          </p:nvSpPr>
          <p:spPr>
            <a:xfrm>
              <a:off x="1221" y="14675"/>
              <a:ext cx="2329" cy="1165"/>
            </a:xfrm>
            <a:custGeom>
              <a:rect b="b" l="l" r="r" t="t"/>
              <a:pathLst>
                <a:path extrusionOk="0" h="1165" w="2329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cxnSp>
        <p:nvCxnSpPr>
          <p:cNvPr id="88" name="Google Shape;88;p30"/>
          <p:cNvCxnSpPr/>
          <p:nvPr/>
        </p:nvCxnSpPr>
        <p:spPr>
          <a:xfrm>
            <a:off x="6309360" y="3950208"/>
            <a:ext cx="2133600" cy="3900"/>
          </a:xfrm>
          <a:prstGeom prst="straightConnector1">
            <a:avLst/>
          </a:prstGeom>
          <a:noFill/>
          <a:ln cap="flat" cmpd="sng" w="101600">
            <a:solidFill>
              <a:srgbClr val="5D7C3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bg>
      <p:bgPr>
        <a:solidFill>
          <a:schemeClr val="accent3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/>
          <p:nvPr>
            <p:ph idx="2" type="pic"/>
          </p:nvPr>
        </p:nvSpPr>
        <p:spPr>
          <a:xfrm>
            <a:off x="0" y="0"/>
            <a:ext cx="12192000" cy="68805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1"/>
          <p:cNvSpPr txBox="1"/>
          <p:nvPr>
            <p:ph type="title"/>
          </p:nvPr>
        </p:nvSpPr>
        <p:spPr>
          <a:xfrm>
            <a:off x="6309359" y="444933"/>
            <a:ext cx="5477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ranklin Gothic"/>
              <a:buNone/>
              <a:defRPr b="1" i="0" sz="60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1"/>
          <p:cNvSpPr/>
          <p:nvPr/>
        </p:nvSpPr>
        <p:spPr>
          <a:xfrm>
            <a:off x="6309360" y="3951843"/>
            <a:ext cx="2133600" cy="1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7104">
          <p15:clr>
            <a:srgbClr val="FBAE40"/>
          </p15:clr>
        </p15:guide>
        <p15:guide id="2" pos="4344">
          <p15:clr>
            <a:srgbClr val="FBAE40"/>
          </p15:clr>
        </p15:guide>
        <p15:guide id="3" pos="4560">
          <p15:clr>
            <a:srgbClr val="FBAE40"/>
          </p15:clr>
        </p15:guide>
        <p15:guide id="4" orient="horz" pos="18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idx="1" type="body"/>
          </p:nvPr>
        </p:nvSpPr>
        <p:spPr>
          <a:xfrm>
            <a:off x="594360" y="1825625"/>
            <a:ext cx="10382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type="title"/>
          </p:nvPr>
        </p:nvSpPr>
        <p:spPr>
          <a:xfrm>
            <a:off x="594360" y="365125"/>
            <a:ext cx="10401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b="1" i="0" sz="4400" u="none" cap="none" strike="noStrik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1133648" y="6332220"/>
            <a:ext cx="1313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2" type="sldNum"/>
          </p:nvPr>
        </p:nvSpPr>
        <p:spPr>
          <a:xfrm>
            <a:off x="594360" y="633222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l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22"/>
          <p:cNvSpPr txBox="1"/>
          <p:nvPr/>
        </p:nvSpPr>
        <p:spPr>
          <a:xfrm>
            <a:off x="5480050" y="63500"/>
            <a:ext cx="1254000" cy="1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SMU Classification: Restricted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/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</a:pPr>
            <a:r>
              <a:rPr lang="en-US"/>
              <a:t>Historical rainfall observations in SE Asia</a:t>
            </a:r>
            <a:endParaRPr/>
          </a:p>
        </p:txBody>
      </p:sp>
      <p:sp>
        <p:nvSpPr>
          <p:cNvPr id="133" name="Google Shape;133;p1"/>
          <p:cNvSpPr txBox="1"/>
          <p:nvPr>
            <p:ph idx="1" type="body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</a:pPr>
            <a:r>
              <a:rPr lang="en-US"/>
              <a:t>Praveen Teleti, NCAS/SMU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</a:pPr>
            <a:r>
              <a:rPr lang="en-US"/>
              <a:t>Fiona Williamson, SMU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ACRE-SE Asia</a:t>
            </a:r>
            <a:endParaRPr/>
          </a:p>
        </p:txBody>
      </p:sp>
      <p:sp>
        <p:nvSpPr>
          <p:cNvPr id="215" name="Google Shape;215;p9"/>
          <p:cNvSpPr txBox="1"/>
          <p:nvPr>
            <p:ph idx="1" type="body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/>
          <a:p>
            <a:pPr indent="-283464" lvl="0" marL="28346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ACRE SEA has been running for a decade.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In this time, the focus has been mainly on West and East Malaysia, Singapore and Hong Kong, with Indonesia, Christmas Island and scattered other observations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An almost complete collection has been made of available observations from Malaysia, Singapore and Hong Kong, from the 1820s to the 1930s.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3cab9ab7b_0_12"/>
          <p:cNvSpPr txBox="1"/>
          <p:nvPr>
            <p:ph type="title"/>
          </p:nvPr>
        </p:nvSpPr>
        <p:spPr>
          <a:xfrm>
            <a:off x="594360" y="189572"/>
            <a:ext cx="6787800" cy="15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far</a:t>
            </a:r>
            <a:endParaRPr/>
          </a:p>
        </p:txBody>
      </p:sp>
      <p:sp>
        <p:nvSpPr>
          <p:cNvPr id="222" name="Google Shape;222;g303cab9ab7b_0_12"/>
          <p:cNvSpPr txBox="1"/>
          <p:nvPr>
            <p:ph idx="1" type="body"/>
          </p:nvPr>
        </p:nvSpPr>
        <p:spPr>
          <a:xfrm>
            <a:off x="594350" y="2281925"/>
            <a:ext cx="2304600" cy="37086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-US"/>
              <a:t>~100,000 observations</a:t>
            </a:r>
            <a:endParaRPr/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-US"/>
              <a:t>but not standardised, or QC-ed</a:t>
            </a:r>
            <a:endParaRPr/>
          </a:p>
        </p:txBody>
      </p:sp>
      <p:pic>
        <p:nvPicPr>
          <p:cNvPr id="223" name="Google Shape;223;g303cab9ab7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851" y="393725"/>
            <a:ext cx="8912148" cy="607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>
            <p:ph type="title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Data sources to be used</a:t>
            </a:r>
            <a:endParaRPr/>
          </a:p>
        </p:txBody>
      </p:sp>
      <p:sp>
        <p:nvSpPr>
          <p:cNvPr id="229" name="Google Shape;229;p12"/>
          <p:cNvSpPr txBox="1"/>
          <p:nvPr>
            <p:ph idx="1" type="body"/>
          </p:nvPr>
        </p:nvSpPr>
        <p:spPr>
          <a:xfrm>
            <a:off x="3657600" y="2282008"/>
            <a:ext cx="7810500" cy="3699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/>
          <a:p>
            <a:pPr indent="-315214" lvl="0" marL="28346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/>
              <a:t>Ship logbooks</a:t>
            </a:r>
            <a:endParaRPr sz="2500"/>
          </a:p>
          <a:p>
            <a:pPr indent="-315214" lvl="0" marL="283464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/>
              <a:t>Meteorological station observations</a:t>
            </a:r>
            <a:endParaRPr sz="2500"/>
          </a:p>
          <a:p>
            <a:pPr indent="-315214" lvl="0" marL="283464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/>
              <a:t>Agricultural Bulletins</a:t>
            </a:r>
            <a:endParaRPr sz="2500"/>
          </a:p>
          <a:p>
            <a:pPr indent="-315214" lvl="0" marL="283464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/>
              <a:t>Rubber plantation weather records</a:t>
            </a:r>
            <a:endParaRPr sz="2500"/>
          </a:p>
          <a:p>
            <a:pPr indent="-315214" lvl="0" marL="283464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Missionary reports</a:t>
            </a:r>
            <a:endParaRPr sz="2500"/>
          </a:p>
          <a:p>
            <a:pPr indent="-315214" lvl="0" marL="283464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Private diaries, newspapers</a:t>
            </a:r>
            <a:endParaRPr sz="2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46e3c94cc_0_516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046e3c94cc_0_516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g3046e3c94cc_0_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47" y="1943102"/>
            <a:ext cx="9710380" cy="47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046e3c94cc_0_516"/>
          <p:cNvSpPr txBox="1"/>
          <p:nvPr/>
        </p:nvSpPr>
        <p:spPr>
          <a:xfrm>
            <a:off x="4002675" y="736475"/>
            <a:ext cx="426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Merchant ship logbooks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3cab9ab7b_0_25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photos</a:t>
            </a:r>
            <a:endParaRPr/>
          </a:p>
        </p:txBody>
      </p:sp>
      <p:sp>
        <p:nvSpPr>
          <p:cNvPr id="245" name="Google Shape;245;g303cab9ab7b_0_25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g303cab9ab7b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975" y="102876"/>
            <a:ext cx="4738060" cy="626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03cab9ab7b_0_25"/>
          <p:cNvPicPr preferRelativeResize="0"/>
          <p:nvPr/>
        </p:nvPicPr>
        <p:blipFill rotWithShape="1">
          <a:blip r:embed="rId4">
            <a:alphaModFix/>
          </a:blip>
          <a:srcRect b="0" l="13201" r="0" t="0"/>
          <a:stretch/>
        </p:blipFill>
        <p:spPr>
          <a:xfrm>
            <a:off x="196437" y="438150"/>
            <a:ext cx="6922327" cy="598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03cab9ab7b_0_25"/>
          <p:cNvSpPr txBox="1"/>
          <p:nvPr/>
        </p:nvSpPr>
        <p:spPr>
          <a:xfrm>
            <a:off x="381000" y="568500"/>
            <a:ext cx="41541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Rubber Institute Report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46e3c94cc_0_506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046e3c94cc_0_506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g3046e3c94cc_0_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38" y="102875"/>
            <a:ext cx="484212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046e3c94cc_0_506"/>
          <p:cNvPicPr preferRelativeResize="0"/>
          <p:nvPr/>
        </p:nvPicPr>
        <p:blipFill rotWithShape="1">
          <a:blip r:embed="rId4">
            <a:alphaModFix/>
          </a:blip>
          <a:srcRect b="29228" l="0" r="0" t="0"/>
          <a:stretch/>
        </p:blipFill>
        <p:spPr>
          <a:xfrm>
            <a:off x="6073575" y="1002238"/>
            <a:ext cx="4845450" cy="485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046e3c94cc_0_506"/>
          <p:cNvSpPr txBox="1"/>
          <p:nvPr/>
        </p:nvSpPr>
        <p:spPr>
          <a:xfrm>
            <a:off x="634200" y="73200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Station data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/>
          <p:nvPr>
            <p:ph type="title"/>
          </p:nvPr>
        </p:nvSpPr>
        <p:spPr>
          <a:xfrm>
            <a:off x="594359" y="490004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Understanding Long-Term of Rainfall Trends in Singapore</a:t>
            </a:r>
            <a:endParaRPr/>
          </a:p>
        </p:txBody>
      </p:sp>
      <p:sp>
        <p:nvSpPr>
          <p:cNvPr id="264" name="Google Shape;264;p16"/>
          <p:cNvSpPr txBox="1"/>
          <p:nvPr>
            <p:ph idx="1" type="body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/>
          </a:bodyPr>
          <a:lstStyle/>
          <a:p>
            <a:pPr indent="-283464" lvl="0" marL="28346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Collate fragmented transcribed weather records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Discover and transcribe new land and marine weather records from historical documents.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Reconstruct rainfall variability across Singapore, Malaysia and Sumatra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Monsoon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Voyages</a:t>
            </a:r>
            <a:endParaRPr/>
          </a:p>
        </p:txBody>
      </p:sp>
      <p:sp>
        <p:nvSpPr>
          <p:cNvPr id="270" name="Google Shape;270;p19"/>
          <p:cNvSpPr txBox="1"/>
          <p:nvPr>
            <p:ph idx="1" type="body"/>
          </p:nvPr>
        </p:nvSpPr>
        <p:spPr>
          <a:xfrm>
            <a:off x="594350" y="2281925"/>
            <a:ext cx="34689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600">
            <a:normAutofit lnSpcReduction="20000"/>
          </a:bodyPr>
          <a:lstStyle/>
          <a:p>
            <a:pPr indent="-283464" lvl="0" marL="28346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D7C3F"/>
              </a:buClr>
              <a:buSzPts val="2400"/>
              <a:buChar char="•"/>
            </a:pPr>
            <a:r>
              <a:rPr b="0" lang="en-US"/>
              <a:t>A citizen-science based Zooniverse project - launched</a:t>
            </a:r>
            <a:endParaRPr b="0"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Char char="•"/>
            </a:pPr>
            <a:r>
              <a:rPr b="0" lang="en-US"/>
              <a:t>Aims to extract data from a selection of  log-books from British-merchant ships from the 1880s to the 1950s</a:t>
            </a:r>
            <a:endParaRPr b="0"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Char char="•"/>
            </a:pPr>
            <a:r>
              <a:rPr b="0" lang="en-US"/>
              <a:t>In the beta-testing phase</a:t>
            </a:r>
            <a:endParaRPr b="0"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Char char="•"/>
            </a:pPr>
            <a:r>
              <a:rPr b="0" lang="en-US"/>
              <a:t>Any feedback would be appreciated</a:t>
            </a:r>
            <a:endParaRPr b="0"/>
          </a:p>
          <a:p>
            <a:pPr indent="0" lvl="0" marL="0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</a:pPr>
            <a:r>
              <a:t/>
            </a:r>
            <a:endParaRPr b="0"/>
          </a:p>
        </p:txBody>
      </p:sp>
      <p:pic>
        <p:nvPicPr>
          <p:cNvPr id="271" name="Google Shape;2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3377" y="381000"/>
            <a:ext cx="7998321" cy="401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46e3c94cc_0_464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from past projects - 1</a:t>
            </a:r>
            <a:endParaRPr/>
          </a:p>
        </p:txBody>
      </p:sp>
      <p:sp>
        <p:nvSpPr>
          <p:cNvPr id="278" name="Google Shape;278;g3046e3c94cc_0_464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46e3c94cc_0_446"/>
          <p:cNvSpPr txBox="1"/>
          <p:nvPr>
            <p:ph type="title"/>
          </p:nvPr>
        </p:nvSpPr>
        <p:spPr>
          <a:xfrm>
            <a:off x="594360" y="198408"/>
            <a:ext cx="10972800" cy="157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Old Weather: WW2</a:t>
            </a:r>
            <a:endParaRPr/>
          </a:p>
        </p:txBody>
      </p:sp>
      <p:sp>
        <p:nvSpPr>
          <p:cNvPr id="285" name="Google Shape;285;g3046e3c94cc_0_446"/>
          <p:cNvSpPr txBox="1"/>
          <p:nvPr>
            <p:ph idx="1" type="body"/>
          </p:nvPr>
        </p:nvSpPr>
        <p:spPr>
          <a:xfrm>
            <a:off x="595525" y="2286000"/>
            <a:ext cx="6465300" cy="42672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 lnSpcReduction="20000"/>
          </a:bodyPr>
          <a:lstStyle/>
          <a:p>
            <a:pPr indent="-4064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Citizen-science </a:t>
            </a:r>
            <a:r>
              <a:rPr lang="en-US" sz="3000"/>
              <a:t>project with over 3000 volunteers</a:t>
            </a:r>
            <a:endParaRPr sz="30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064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69 ship logbooks over 5 year period (1941-45)</a:t>
            </a:r>
            <a:endParaRPr sz="30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064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2.4 million met. observations, hourly</a:t>
            </a:r>
            <a:endParaRPr sz="30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064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Atlantic, Pacific ocean basins</a:t>
            </a:r>
            <a:endParaRPr sz="30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-406400" lvl="0" marL="3429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highlight>
                  <a:srgbClr val="FFFF00"/>
                </a:highlight>
              </a:rPr>
              <a:t>Data paper published</a:t>
            </a:r>
            <a:r>
              <a:rPr lang="en-US" sz="3000"/>
              <a:t>:  https://doi.org/10.1002/gdj3.222</a:t>
            </a:r>
            <a:endParaRPr sz="3000"/>
          </a:p>
        </p:txBody>
      </p:sp>
      <p:sp>
        <p:nvSpPr>
          <p:cNvPr id="286" name="Google Shape;286;g3046e3c94cc_0_446"/>
          <p:cNvSpPr txBox="1"/>
          <p:nvPr>
            <p:ph idx="2" type="body"/>
          </p:nvPr>
        </p:nvSpPr>
        <p:spPr>
          <a:xfrm>
            <a:off x="7620000" y="2676525"/>
            <a:ext cx="39471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g3046e3c94cc_0_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9925" y="198400"/>
            <a:ext cx="4067175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140" name="Google Shape;140;p2"/>
          <p:cNvSpPr txBox="1"/>
          <p:nvPr>
            <p:ph idx="1" type="body"/>
          </p:nvPr>
        </p:nvSpPr>
        <p:spPr>
          <a:xfrm>
            <a:off x="593725" y="2281238"/>
            <a:ext cx="6788150" cy="3709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200">
            <a:normAutofit/>
          </a:bodyPr>
          <a:lstStyle/>
          <a:p>
            <a:pPr indent="-283464" lvl="0" marL="28346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Introduction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Rainfall Variability in Singapore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ACRE-SE Asia past-present activities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New project launched</a:t>
            </a:r>
            <a:endParaRPr/>
          </a:p>
          <a:p>
            <a:pPr indent="-283464" lvl="0" marL="283464" rtl="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</a:pPr>
            <a:r>
              <a:rPr lang="en-US"/>
              <a:t>Learning from past projects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46e3c94cc_0_455"/>
          <p:cNvSpPr txBox="1"/>
          <p:nvPr>
            <p:ph type="title"/>
          </p:nvPr>
        </p:nvSpPr>
        <p:spPr>
          <a:xfrm>
            <a:off x="594360" y="198408"/>
            <a:ext cx="10972800" cy="157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046e3c94cc_0_455"/>
          <p:cNvSpPr txBox="1"/>
          <p:nvPr>
            <p:ph idx="1" type="body"/>
          </p:nvPr>
        </p:nvSpPr>
        <p:spPr>
          <a:xfrm>
            <a:off x="595523" y="2676525"/>
            <a:ext cx="57468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046e3c94cc_0_455"/>
          <p:cNvSpPr txBox="1"/>
          <p:nvPr>
            <p:ph idx="2" type="body"/>
          </p:nvPr>
        </p:nvSpPr>
        <p:spPr>
          <a:xfrm>
            <a:off x="7620000" y="2676525"/>
            <a:ext cx="39471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g3046e3c94cc_0_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9200"/>
            <a:ext cx="5943600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046e3c94cc_0_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2428875"/>
            <a:ext cx="59436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046e3c94cc_0_455"/>
          <p:cNvSpPr txBox="1"/>
          <p:nvPr/>
        </p:nvSpPr>
        <p:spPr>
          <a:xfrm>
            <a:off x="8009925" y="1772800"/>
            <a:ext cx="491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1941-1945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46e3c94cc_0_525"/>
          <p:cNvSpPr txBox="1"/>
          <p:nvPr>
            <p:ph type="title"/>
          </p:nvPr>
        </p:nvSpPr>
        <p:spPr>
          <a:xfrm>
            <a:off x="594360" y="198408"/>
            <a:ext cx="10972800" cy="157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046e3c94cc_0_525"/>
          <p:cNvSpPr txBox="1"/>
          <p:nvPr>
            <p:ph idx="1" type="body"/>
          </p:nvPr>
        </p:nvSpPr>
        <p:spPr>
          <a:xfrm>
            <a:off x="595523" y="2676525"/>
            <a:ext cx="57468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046e3c94cc_0_525"/>
          <p:cNvSpPr txBox="1"/>
          <p:nvPr>
            <p:ph idx="2" type="body"/>
          </p:nvPr>
        </p:nvSpPr>
        <p:spPr>
          <a:xfrm>
            <a:off x="7620000" y="2676525"/>
            <a:ext cx="39471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g3046e3c94cc_0_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25" y="368138"/>
            <a:ext cx="9845249" cy="61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046e3c94cc_0_472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from past projects - 2</a:t>
            </a:r>
            <a:endParaRPr/>
          </a:p>
        </p:txBody>
      </p:sp>
      <p:sp>
        <p:nvSpPr>
          <p:cNvPr id="314" name="Google Shape;314;g3046e3c94cc_0_472"/>
          <p:cNvSpPr txBox="1"/>
          <p:nvPr>
            <p:ph idx="1" type="body"/>
          </p:nvPr>
        </p:nvSpPr>
        <p:spPr>
          <a:xfrm>
            <a:off x="3657600" y="2282008"/>
            <a:ext cx="7810500" cy="36993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 txBox="1"/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Weather Rescue at Sea</a:t>
            </a:r>
            <a:endParaRPr/>
          </a:p>
        </p:txBody>
      </p:sp>
      <p:sp>
        <p:nvSpPr>
          <p:cNvPr id="320" name="Google Shape;320;p18"/>
          <p:cNvSpPr txBox="1"/>
          <p:nvPr>
            <p:ph idx="1" type="body"/>
          </p:nvPr>
        </p:nvSpPr>
        <p:spPr>
          <a:xfrm>
            <a:off x="595525" y="2209800"/>
            <a:ext cx="3709800" cy="4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Data rescue component of GloSAT </a:t>
            </a:r>
            <a:r>
              <a:rPr lang="en-US" sz="2200"/>
              <a:t>project - over 4000 volunteers</a:t>
            </a:r>
            <a:endParaRPr sz="22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British merchant ships from 1860s, UKHO</a:t>
            </a:r>
            <a:endParaRPr sz="22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4-hourly weather observations</a:t>
            </a:r>
            <a:endParaRPr sz="22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5 million observations generated</a:t>
            </a:r>
            <a:endParaRPr sz="22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Data paper in preparation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200"/>
          </a:p>
        </p:txBody>
      </p:sp>
      <p:sp>
        <p:nvSpPr>
          <p:cNvPr id="321" name="Google Shape;321;p18"/>
          <p:cNvSpPr txBox="1"/>
          <p:nvPr>
            <p:ph idx="2" type="body"/>
          </p:nvPr>
        </p:nvSpPr>
        <p:spPr>
          <a:xfrm>
            <a:off x="7620000" y="2676525"/>
            <a:ext cx="3947160" cy="3597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-215900" lvl="0" marL="3429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22" name="Google Shape;3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300" y="2209797"/>
            <a:ext cx="7505700" cy="369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046e3c94cc_0_478"/>
          <p:cNvSpPr txBox="1"/>
          <p:nvPr>
            <p:ph type="title"/>
          </p:nvPr>
        </p:nvSpPr>
        <p:spPr>
          <a:xfrm>
            <a:off x="594360" y="198408"/>
            <a:ext cx="10972800" cy="157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046e3c94cc_0_478"/>
          <p:cNvSpPr txBox="1"/>
          <p:nvPr>
            <p:ph idx="1" type="body"/>
          </p:nvPr>
        </p:nvSpPr>
        <p:spPr>
          <a:xfrm>
            <a:off x="595523" y="2676525"/>
            <a:ext cx="57468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046e3c94cc_0_478"/>
          <p:cNvSpPr txBox="1"/>
          <p:nvPr>
            <p:ph idx="2" type="body"/>
          </p:nvPr>
        </p:nvSpPr>
        <p:spPr>
          <a:xfrm>
            <a:off x="7620000" y="2676525"/>
            <a:ext cx="3947100" cy="3597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g3046e3c94cc_0_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98400"/>
            <a:ext cx="4431100" cy="647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046e3c94cc_0_4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550" y="1772800"/>
            <a:ext cx="6986750" cy="36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046e3c94cc_0_478"/>
          <p:cNvSpPr txBox="1"/>
          <p:nvPr/>
        </p:nvSpPr>
        <p:spPr>
          <a:xfrm>
            <a:off x="7367800" y="1157200"/>
            <a:ext cx="249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1861-1865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46e3c94cc_0_496"/>
          <p:cNvSpPr txBox="1"/>
          <p:nvPr>
            <p:ph type="title"/>
          </p:nvPr>
        </p:nvSpPr>
        <p:spPr>
          <a:xfrm>
            <a:off x="594360" y="102875"/>
            <a:ext cx="10873800" cy="168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can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do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BETTER</a:t>
            </a:r>
            <a:endParaRPr/>
          </a:p>
        </p:txBody>
      </p:sp>
      <p:sp>
        <p:nvSpPr>
          <p:cNvPr id="340" name="Google Shape;340;g3046e3c94cc_0_496"/>
          <p:cNvSpPr txBox="1"/>
          <p:nvPr>
            <p:ph idx="1" type="body"/>
          </p:nvPr>
        </p:nvSpPr>
        <p:spPr>
          <a:xfrm>
            <a:off x="3657600" y="102870"/>
            <a:ext cx="7810500" cy="58785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Autofit/>
          </a:bodyPr>
          <a:lstStyle/>
          <a:p>
            <a:pPr indent="-406400" lvl="0" marL="457200" rtl="0" algn="l">
              <a:spcBef>
                <a:spcPts val="18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Making citizen-science (Zooniverse) projects intuitive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Regular interaction with volunteers, sometimes A.M.A-style QnA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Constantly share updates, e.g. number of classifications done, plots of observations etc.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For typeset/printed tabular data, use ML to parse and extract data - promising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Focus needs to be not only data generation but also </a:t>
            </a:r>
            <a:r>
              <a:rPr lang="en-US" sz="2800"/>
              <a:t>consumption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Out-of-box thinking, let LLMs digest set of logbook pdfs and query any information in human language. </a:t>
            </a:r>
            <a:r>
              <a:rPr lang="en-US" sz="2800"/>
              <a:t>Theoretically</a:t>
            </a:r>
            <a:r>
              <a:rPr lang="en-US" sz="2800"/>
              <a:t> possible but…</a:t>
            </a:r>
            <a:endParaRPr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46e3c94cc_0_432"/>
          <p:cNvSpPr txBox="1"/>
          <p:nvPr>
            <p:ph type="title"/>
          </p:nvPr>
        </p:nvSpPr>
        <p:spPr>
          <a:xfrm>
            <a:off x="594360" y="189572"/>
            <a:ext cx="6787800" cy="15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Submit your abstract for EGU25 session CL2</a:t>
            </a:r>
            <a:endParaRPr/>
          </a:p>
        </p:txBody>
      </p:sp>
      <p:sp>
        <p:nvSpPr>
          <p:cNvPr id="347" name="Google Shape;347;g3046e3c94cc_0_432"/>
          <p:cNvSpPr txBox="1"/>
          <p:nvPr>
            <p:ph idx="1" type="body"/>
          </p:nvPr>
        </p:nvSpPr>
        <p:spPr>
          <a:xfrm>
            <a:off x="594359" y="2281918"/>
            <a:ext cx="6787800" cy="37086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g3046e3c94cc_0_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00" y="2084924"/>
            <a:ext cx="11527510" cy="3493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046e3c94cc_0_432"/>
          <p:cNvSpPr txBox="1"/>
          <p:nvPr/>
        </p:nvSpPr>
        <p:spPr>
          <a:xfrm>
            <a:off x="1497000" y="5577925"/>
            <a:ext cx="1031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</a:t>
            </a:r>
            <a:endParaRPr b="1" sz="4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t/>
            </a:r>
            <a:endParaRPr/>
          </a:p>
        </p:txBody>
      </p:sp>
      <p:pic>
        <p:nvPicPr>
          <p:cNvPr descr="A map of the world&#10;&#10;Description automatically generated" id="146" name="Google Shape;146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481" y="498686"/>
            <a:ext cx="7613503" cy="616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796412" y="986325"/>
            <a:ext cx="5299587" cy="518833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4120029" y="4572590"/>
            <a:ext cx="734073" cy="72606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1643974" y="1177046"/>
            <a:ext cx="9364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ASIA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3582138" y="4144105"/>
            <a:ext cx="18098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Malaysia and SG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4625525" y="1177050"/>
            <a:ext cx="128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Far-East</a:t>
            </a:r>
            <a:endParaRPr/>
          </a:p>
        </p:txBody>
      </p:sp>
      <p:sp>
        <p:nvSpPr>
          <p:cNvPr id="152" name="Google Shape;152;p3"/>
          <p:cNvSpPr txBox="1"/>
          <p:nvPr/>
        </p:nvSpPr>
        <p:spPr>
          <a:xfrm>
            <a:off x="8267700" y="418175"/>
            <a:ext cx="3806400" cy="62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●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Approx 3 billion people live in SE Asia + Far East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●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Dependant on rainfall for agriculture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●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Monsoonal climate systems, 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●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any change causes pressure on food-water security, socio-economic stability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Description automatically generated" id="157" name="Google Shape;15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0467" y="19049"/>
            <a:ext cx="9093200" cy="681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/>
          <p:nvPr>
            <p:ph type="title"/>
          </p:nvPr>
        </p:nvSpPr>
        <p:spPr>
          <a:xfrm>
            <a:off x="530435" y="-415753"/>
            <a:ext cx="67878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descr="Sailboat with solid fill" id="159" name="Google Shape;15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4587" y="5901266"/>
            <a:ext cx="574040" cy="57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/>
          <p:nvPr/>
        </p:nvSpPr>
        <p:spPr>
          <a:xfrm>
            <a:off x="530416" y="1056276"/>
            <a:ext cx="2987400" cy="37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457200">
            <a:noAutofit/>
          </a:bodyPr>
          <a:lstStyle/>
          <a:p>
            <a:pPr indent="-398145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0"/>
              <a:buFont typeface="Libre Franklin"/>
              <a:buChar char="●"/>
            </a:pPr>
            <a:r>
              <a:rPr lang="en-US" sz="267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Asia was made up of several colonies and native kingdoms</a:t>
            </a:r>
            <a:endParaRPr sz="267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7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98145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0"/>
              <a:buFont typeface="Libre Franklin"/>
              <a:buChar char="●"/>
            </a:pPr>
            <a:r>
              <a:rPr lang="en-US" sz="267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Instrumental observations started in 1820s</a:t>
            </a:r>
            <a:endParaRPr sz="267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7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98145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0"/>
              <a:buFont typeface="Libre Franklin"/>
              <a:buChar char="●"/>
            </a:pPr>
            <a:r>
              <a:rPr lang="en-US" sz="267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Focusing on maritime route e.g. Singapore, Malaysia and Sumatra</a:t>
            </a:r>
            <a:endParaRPr sz="267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1" name="Google Shape;161;p4"/>
          <p:cNvSpPr/>
          <p:nvPr/>
        </p:nvSpPr>
        <p:spPr>
          <a:xfrm rot="6770512">
            <a:off x="7040959" y="5189427"/>
            <a:ext cx="2120760" cy="1997719"/>
          </a:xfrm>
          <a:custGeom>
            <a:rect b="b" l="l" r="r" t="t"/>
            <a:pathLst>
              <a:path extrusionOk="0" h="1997719" w="2120760">
                <a:moveTo>
                  <a:pt x="1787457" y="1725936"/>
                </a:moveTo>
                <a:cubicBezTo>
                  <a:pt x="1388998" y="1981851"/>
                  <a:pt x="885539" y="2109121"/>
                  <a:pt x="553764" y="1876343"/>
                </a:cubicBezTo>
                <a:cubicBezTo>
                  <a:pt x="191797" y="1668626"/>
                  <a:pt x="-222727" y="1179094"/>
                  <a:pt x="40460" y="725572"/>
                </a:cubicBezTo>
                <a:cubicBezTo>
                  <a:pt x="106156" y="358663"/>
                  <a:pt x="563537" y="126826"/>
                  <a:pt x="1060380" y="-1"/>
                </a:cubicBezTo>
                <a:cubicBezTo>
                  <a:pt x="1149394" y="157152"/>
                  <a:pt x="1176106" y="293368"/>
                  <a:pt x="1227608" y="396965"/>
                </a:cubicBezTo>
                <a:cubicBezTo>
                  <a:pt x="1279110" y="500562"/>
                  <a:pt x="1321136" y="773238"/>
                  <a:pt x="1423919" y="862968"/>
                </a:cubicBezTo>
                <a:cubicBezTo>
                  <a:pt x="1526702" y="952699"/>
                  <a:pt x="1486365" y="1090761"/>
                  <a:pt x="1591146" y="1259933"/>
                </a:cubicBezTo>
                <a:cubicBezTo>
                  <a:pt x="1695927" y="1429105"/>
                  <a:pt x="1672032" y="1505657"/>
                  <a:pt x="1787457" y="1725936"/>
                </a:cubicBezTo>
                <a:close/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8334574" y="761675"/>
            <a:ext cx="1098900" cy="523200"/>
          </a:xfrm>
          <a:prstGeom prst="rect">
            <a:avLst/>
          </a:prstGeom>
          <a:solidFill>
            <a:srgbClr val="C9DBB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C0C0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1820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ICOADS </a:t>
            </a:r>
            <a:br>
              <a:rPr lang="en-US"/>
            </a:br>
            <a:r>
              <a:rPr lang="en-US"/>
              <a:t>Observations</a:t>
            </a:r>
            <a:endParaRPr/>
          </a:p>
        </p:txBody>
      </p:sp>
      <p:pic>
        <p:nvPicPr>
          <p:cNvPr descr="A graph of blue and purple lines&#10;&#10;Description automatically generated" id="168" name="Google Shape;16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47" y="2679133"/>
            <a:ext cx="6264219" cy="4067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blue and purple lines&#10;&#10;Description automatically generated" id="169" name="Google Shape;16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2978" y="271074"/>
            <a:ext cx="4636510" cy="3024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blue and purple lines&#10;&#10;Description automatically generated" id="170" name="Google Shape;17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2978" y="3722238"/>
            <a:ext cx="4718801" cy="302400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594350" y="2966450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SLP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7016375" y="558275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6936000" y="3722250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SST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t/>
            </a:r>
            <a:endParaRPr/>
          </a:p>
        </p:txBody>
      </p:sp>
      <p:pic>
        <p:nvPicPr>
          <p:cNvPr descr="A graph of a graph&#10;&#10;Description automatically generated" id="179" name="Google Shape;179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74" y="859527"/>
            <a:ext cx="9120615" cy="588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1277300" y="1167475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ISPD dataset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1179025" y="1982375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Singapore grid-box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46e3c94cc_0_7"/>
          <p:cNvSpPr txBox="1"/>
          <p:nvPr>
            <p:ph type="title"/>
          </p:nvPr>
        </p:nvSpPr>
        <p:spPr>
          <a:xfrm>
            <a:off x="594360" y="189572"/>
            <a:ext cx="6787800" cy="15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Singapore Rainfall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seasonality</a:t>
            </a:r>
            <a:endParaRPr/>
          </a:p>
        </p:txBody>
      </p:sp>
      <p:sp>
        <p:nvSpPr>
          <p:cNvPr id="188" name="Google Shape;188;g3046e3c94cc_0_7"/>
          <p:cNvSpPr txBox="1"/>
          <p:nvPr>
            <p:ph idx="1" type="body"/>
          </p:nvPr>
        </p:nvSpPr>
        <p:spPr>
          <a:xfrm>
            <a:off x="594359" y="2281918"/>
            <a:ext cx="6787800" cy="37086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-US"/>
              <a:t>Bi-annual </a:t>
            </a:r>
            <a:endParaRPr/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-US"/>
              <a:t>movement of </a:t>
            </a:r>
            <a:endParaRPr/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-US"/>
              <a:t>ITCZ</a:t>
            </a:r>
            <a:endParaRPr/>
          </a:p>
        </p:txBody>
      </p:sp>
      <p:pic>
        <p:nvPicPr>
          <p:cNvPr id="189" name="Google Shape;189;g3046e3c94cc_0_7"/>
          <p:cNvPicPr preferRelativeResize="0"/>
          <p:nvPr/>
        </p:nvPicPr>
        <p:blipFill rotWithShape="1">
          <a:blip r:embed="rId3">
            <a:alphaModFix/>
          </a:blip>
          <a:srcRect b="26616" l="0" r="0" t="0"/>
          <a:stretch/>
        </p:blipFill>
        <p:spPr>
          <a:xfrm>
            <a:off x="165175" y="1783175"/>
            <a:ext cx="8872499" cy="503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046e3c94cc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89579"/>
            <a:ext cx="5905500" cy="399369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046e3c94cc_0_7"/>
          <p:cNvSpPr txBox="1"/>
          <p:nvPr/>
        </p:nvSpPr>
        <p:spPr>
          <a:xfrm>
            <a:off x="8558100" y="4183275"/>
            <a:ext cx="3252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●"/>
            </a:pPr>
            <a:r>
              <a:rPr lang="en-US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ENSO and Indian Ocean Dipole (IOD) impact the seasonal and inter-annual timescales,</a:t>
            </a:r>
            <a:endParaRPr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●"/>
            </a:pPr>
            <a:r>
              <a:rPr lang="en-US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MJO impacts rainfall at weekly to monthly timescales</a:t>
            </a:r>
            <a:endParaRPr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2" name="Google Shape;192;g3046e3c94cc_0_7"/>
          <p:cNvSpPr/>
          <p:nvPr/>
        </p:nvSpPr>
        <p:spPr>
          <a:xfrm>
            <a:off x="2744100" y="4344425"/>
            <a:ext cx="608700" cy="591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en-US"/>
              <a:t>Historical</a:t>
            </a:r>
            <a:br>
              <a:rPr lang="en-US"/>
            </a:br>
            <a:r>
              <a:rPr lang="en-US"/>
              <a:t>Rainfall </a:t>
            </a:r>
            <a:br>
              <a:rPr lang="en-US"/>
            </a:br>
            <a:r>
              <a:rPr lang="en-US"/>
              <a:t>in SG</a:t>
            </a:r>
            <a:endParaRPr/>
          </a:p>
        </p:txBody>
      </p:sp>
      <p:pic>
        <p:nvPicPr>
          <p:cNvPr descr="A graph showing a blue line&#10;&#10;Description automatically generated with medium confidence" id="198" name="Google Shape;19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5962" y="1048335"/>
            <a:ext cx="9146038" cy="569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307850" y="6261450"/>
            <a:ext cx="1031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Source GCPP</a:t>
            </a: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46e3c94cc_0_0"/>
          <p:cNvSpPr txBox="1"/>
          <p:nvPr>
            <p:ph type="title"/>
          </p:nvPr>
        </p:nvSpPr>
        <p:spPr>
          <a:xfrm>
            <a:off x="594360" y="189572"/>
            <a:ext cx="6787800" cy="15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Drought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SPEI-48</a:t>
            </a:r>
            <a:endParaRPr/>
          </a:p>
        </p:txBody>
      </p:sp>
      <p:sp>
        <p:nvSpPr>
          <p:cNvPr id="206" name="Google Shape;206;g3046e3c94cc_0_0"/>
          <p:cNvSpPr txBox="1"/>
          <p:nvPr>
            <p:ph idx="1" type="body"/>
          </p:nvPr>
        </p:nvSpPr>
        <p:spPr>
          <a:xfrm>
            <a:off x="594359" y="2281918"/>
            <a:ext cx="6787800" cy="3708600"/>
          </a:xfrm>
          <a:prstGeom prst="rect">
            <a:avLst/>
          </a:prstGeom>
        </p:spPr>
        <p:txBody>
          <a:bodyPr anchorCtr="0" anchor="t" bIns="0" lIns="0" spcFirstLastPara="1" rIns="0" wrap="square" tIns="22860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g3046e3c94c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126" y="452628"/>
            <a:ext cx="9423636" cy="621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046e3c94cc_0_0"/>
          <p:cNvSpPr txBox="1"/>
          <p:nvPr/>
        </p:nvSpPr>
        <p:spPr>
          <a:xfrm>
            <a:off x="1731775" y="4524250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Dry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9" name="Google Shape;209;g3046e3c94cc_0_0"/>
          <p:cNvSpPr txBox="1"/>
          <p:nvPr/>
        </p:nvSpPr>
        <p:spPr>
          <a:xfrm>
            <a:off x="1635400" y="5374925"/>
            <a:ext cx="103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Very Dry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2024-07-22T14:55:51Z</dcterms:created>
  <dc:creator>Praveen Rao TELETI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ClassificationContentMarkingHeaderLocations">
    <vt:lpwstr>Custom:4</vt:lpwstr>
  </property>
  <property fmtid="{D5CDD505-2E9C-101B-9397-08002B2CF9AE}" pid="4" name="ClassificationContentMarkingHeaderText">
    <vt:lpwstr>SMU Classification: Restricted</vt:lpwstr>
  </property>
</Properties>
</file>