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0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671" r:id="rId2"/>
    <p:sldMasterId id="2147483680" r:id="rId3"/>
    <p:sldMasterId id="2147483689" r:id="rId4"/>
    <p:sldMasterId id="2147483697" r:id="rId5"/>
    <p:sldMasterId id="2147483705" r:id="rId6"/>
    <p:sldMasterId id="2147483713" r:id="rId7"/>
    <p:sldMasterId id="2147483730" r:id="rId8"/>
    <p:sldMasterId id="2147483738" r:id="rId9"/>
    <p:sldMasterId id="2147483746" r:id="rId10"/>
    <p:sldMasterId id="2147484998" r:id="rId11"/>
  </p:sldMasterIdLst>
  <p:notesMasterIdLst>
    <p:notesMasterId r:id="rId30"/>
  </p:notesMasterIdLst>
  <p:sldIdLst>
    <p:sldId id="273" r:id="rId12"/>
    <p:sldId id="288" r:id="rId13"/>
    <p:sldId id="269" r:id="rId14"/>
    <p:sldId id="327" r:id="rId15"/>
    <p:sldId id="328" r:id="rId16"/>
    <p:sldId id="290" r:id="rId17"/>
    <p:sldId id="292" r:id="rId18"/>
    <p:sldId id="289" r:id="rId19"/>
    <p:sldId id="322" r:id="rId20"/>
    <p:sldId id="323" r:id="rId21"/>
    <p:sldId id="316" r:id="rId22"/>
    <p:sldId id="325" r:id="rId23"/>
    <p:sldId id="321" r:id="rId24"/>
    <p:sldId id="324" r:id="rId25"/>
    <p:sldId id="291" r:id="rId26"/>
    <p:sldId id="319" r:id="rId27"/>
    <p:sldId id="320" r:id="rId28"/>
    <p:sldId id="318" r:id="rId29"/>
  </p:sldIdLst>
  <p:sldSz cx="9144000" cy="5143500" type="screen16x9"/>
  <p:notesSz cx="6858000" cy="9144000"/>
  <p:custDataLst>
    <p:tags r:id="rId3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3F3C"/>
    <a:srgbClr val="5AC5DD"/>
    <a:srgbClr val="ED7D30"/>
    <a:srgbClr val="6A508C"/>
    <a:srgbClr val="82A144"/>
    <a:srgbClr val="DA7D2F"/>
    <a:srgbClr val="416DA6"/>
    <a:srgbClr val="3C97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4541"/>
  </p:normalViewPr>
  <p:slideViewPr>
    <p:cSldViewPr>
      <p:cViewPr varScale="1">
        <p:scale>
          <a:sx n="139" d="100"/>
          <a:sy n="139" d="100"/>
        </p:scale>
        <p:origin x="432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357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10E3ED-9E0A-FAB8-A949-FFD8724C7A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79050F-9338-D3C9-5589-1E99954FED0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3FEB9B7-2B50-449F-BC7C-4649D472AB7A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95A48C0-F58C-1E3C-64BD-963F9E2689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FDCAEE2-7E9A-4400-FCA1-A436E6194C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1E345-2AB4-74E7-2A29-D7776FD796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05523E-B232-0DE7-12D0-98A14E098C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FF6BE09-5220-4720-BED1-5AC7C0E71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2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C2B9BA-4F4A-3F93-0767-F787C1271E47}"/>
              </a:ext>
            </a:extLst>
          </p:cNvPr>
          <p:cNvSpPr/>
          <p:nvPr userDrawn="1"/>
        </p:nvSpPr>
        <p:spPr>
          <a:xfrm>
            <a:off x="-4763" y="0"/>
            <a:ext cx="2084388" cy="5164138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265D4853-15ED-6446-C503-1FB3CCA1FF13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210185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1B8170-A8D5-1D33-905D-0DA5E69305E6}"/>
              </a:ext>
            </a:extLst>
          </p:cNvPr>
          <p:cNvSpPr/>
          <p:nvPr userDrawn="1"/>
        </p:nvSpPr>
        <p:spPr>
          <a:xfrm>
            <a:off x="-36513" y="0"/>
            <a:ext cx="2124076" cy="52197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8C386F-F4CF-7508-B95C-17D8942BB443}"/>
              </a:ext>
            </a:extLst>
          </p:cNvPr>
          <p:cNvCxnSpPr/>
          <p:nvPr userDrawn="1"/>
        </p:nvCxnSpPr>
        <p:spPr>
          <a:xfrm>
            <a:off x="450850" y="1090613"/>
            <a:ext cx="0" cy="385921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1">
            <a:extLst>
              <a:ext uri="{FF2B5EF4-FFF2-40B4-BE49-F238E27FC236}">
                <a16:creationId xmlns:a16="http://schemas.microsoft.com/office/drawing/2014/main" id="{A4371E85-55B8-03EA-E836-3B18033C7C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838" y="658813"/>
            <a:ext cx="677862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 b="1">
                <a:solidFill>
                  <a:srgbClr val="25408F"/>
                </a:solidFill>
              </a:rPr>
              <a:t>Data Access</a:t>
            </a:r>
            <a:endParaRPr lang="en-US" altLang="nl-NL" sz="1100" b="1">
              <a:solidFill>
                <a:srgbClr val="25408F"/>
              </a:solidFill>
            </a:endParaRPr>
          </a:p>
        </p:txBody>
      </p:sp>
      <p:pic>
        <p:nvPicPr>
          <p:cNvPr id="9" name="Picture 2" descr="S:\F15015_Copernicus\3_Work\330_Work-in-process\Logos_icons\Accestodata_negatif-01-01.png">
            <a:extLst>
              <a:ext uri="{FF2B5EF4-FFF2-40B4-BE49-F238E27FC236}">
                <a16:creationId xmlns:a16="http://schemas.microsoft.com/office/drawing/2014/main" id="{1F56DA07-FEAC-57E7-321E-2882ECC308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19063"/>
            <a:ext cx="5413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90C23D8-0E64-1C55-30E4-B6E7F02AF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8BD26-950E-4D0E-BC03-CCECAC9D2C95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D704F4B-51D7-4C1A-4382-585A9B242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BFACC3B-782F-B2F0-C671-BD0809BEC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D89E4-9A4E-43DA-81CC-8447FBDBC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87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C2453AE3-03C1-7756-B451-D83875DA07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2106613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F0CB98-18B4-1BAA-554E-7388C718CAF4}"/>
              </a:ext>
            </a:extLst>
          </p:cNvPr>
          <p:cNvSpPr/>
          <p:nvPr userDrawn="1"/>
        </p:nvSpPr>
        <p:spPr>
          <a:xfrm>
            <a:off x="-22225" y="0"/>
            <a:ext cx="2101850" cy="516413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58269E-3A78-DFCF-0D04-C34151CEDDBE}"/>
              </a:ext>
            </a:extLst>
          </p:cNvPr>
          <p:cNvCxnSpPr/>
          <p:nvPr userDrawn="1"/>
        </p:nvCxnSpPr>
        <p:spPr>
          <a:xfrm>
            <a:off x="431800" y="1044575"/>
            <a:ext cx="0" cy="3889375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F8BC2C6E-7684-2868-BEA8-7DF049A42C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113"/>
            <a:ext cx="7604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1">
            <a:extLst>
              <a:ext uri="{FF2B5EF4-FFF2-40B4-BE49-F238E27FC236}">
                <a16:creationId xmlns:a16="http://schemas.microsoft.com/office/drawing/2014/main" id="{AE45CC57-3AAC-0406-2388-C65E2B24274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63500" y="625475"/>
            <a:ext cx="963613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000" b="1">
                <a:solidFill>
                  <a:srgbClr val="0B6192"/>
                </a:solidFill>
              </a:rPr>
              <a:t>Marine </a:t>
            </a:r>
          </a:p>
          <a:p>
            <a:pPr algn="ctr" eaLnBrk="1" hangingPunct="1">
              <a:defRPr/>
            </a:pPr>
            <a:r>
              <a:rPr lang="es-ES" altLang="nl-NL" sz="1000" b="1">
                <a:solidFill>
                  <a:srgbClr val="0B6192"/>
                </a:solidFill>
              </a:rPr>
              <a:t>Monitoring</a:t>
            </a:r>
            <a:endParaRPr lang="en-US" altLang="nl-NL" sz="1000" b="1">
              <a:solidFill>
                <a:srgbClr val="0B619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202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F426875-79CC-B767-600A-A7E0E2B50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BB64D-82A4-416C-8115-7413FF0EEAC9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ED7943A-457A-B71B-031B-2670B1A5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78D40EE-1C43-0A80-66BE-965F3DD00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CC9DA-8F66-4BB6-8E39-AE5A7249E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45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476250" y="1707356"/>
            <a:ext cx="8192691" cy="2958704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EC9D004C-EF6E-9792-E1FF-60ECFB71EFC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FDE29-0FDB-4686-B0A0-AA8EF4DD784B}" type="datetime4">
              <a:rPr lang="nl-NL"/>
              <a:pPr>
                <a:defRPr/>
              </a:pPr>
              <a:t>26 september 2024</a:t>
            </a:fld>
            <a:endParaRPr lang="nl-NL"/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9D8182AE-C6E0-6AE9-4C57-4DF4877E6F2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Koninklijk Nederlands Meteorologisch Instituut</a:t>
            </a: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E3D00646-7AA5-D534-0645-B6426E7449A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B8D29-8C7D-403F-AA57-D7C81B20897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80068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5969144" y="1707356"/>
            <a:ext cx="2700000" cy="2952750"/>
          </a:xfrm>
        </p:spPr>
        <p:txBody>
          <a:bodyPr/>
          <a:lstStyle>
            <a:lvl1pPr marL="0" indent="0">
              <a:buNone/>
              <a:defRPr sz="1500"/>
            </a:lvl1pPr>
            <a:lvl2pPr marL="234900" indent="0">
              <a:buNone/>
              <a:defRPr sz="1350"/>
            </a:lvl2pPr>
            <a:lvl3pPr marL="472500" indent="0">
              <a:buNone/>
              <a:defRPr sz="1200"/>
            </a:lvl3pPr>
            <a:lvl4pPr marL="707400" indent="0">
              <a:buNone/>
              <a:defRPr sz="1200"/>
            </a:lvl4pPr>
            <a:lvl5pPr marL="945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476250" y="1707356"/>
            <a:ext cx="5384223" cy="2958704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F5ACC791-AADC-BAF3-D040-AEB3EA262E0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FDE29-0FDB-4686-B0A0-AA8EF4DD784B}" type="datetime4">
              <a:rPr lang="nl-NL"/>
              <a:pPr>
                <a:defRPr/>
              </a:pPr>
              <a:t>26 september 2024</a:t>
            </a:fld>
            <a:endParaRPr lang="nl-NL"/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7E07A336-3667-2C6F-15B9-364D8BFA730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Koninklijk Nederlands Meteorologisch Instituut</a:t>
            </a: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16253E2E-90B7-B46F-01C9-466DEFB4131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1AA89-88A0-4887-9FA6-905753F93F1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38506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6">
            <a:extLst>
              <a:ext uri="{FF2B5EF4-FFF2-40B4-BE49-F238E27FC236}">
                <a16:creationId xmlns:a16="http://schemas.microsoft.com/office/drawing/2014/main" id="{020BDE8B-078E-C02F-120E-0473ACADE35B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4" name="Afbeelding 7">
            <a:extLst>
              <a:ext uri="{FF2B5EF4-FFF2-40B4-BE49-F238E27FC236}">
                <a16:creationId xmlns:a16="http://schemas.microsoft.com/office/drawing/2014/main" id="{D2EC18FE-480F-761E-57FB-2A6A47461E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876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4912518" y="1717199"/>
            <a:ext cx="3753000" cy="2948860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2518" y="788401"/>
            <a:ext cx="3753000" cy="7110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476250" y="800100"/>
            <a:ext cx="3752850" cy="386596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13">
            <a:extLst>
              <a:ext uri="{FF2B5EF4-FFF2-40B4-BE49-F238E27FC236}">
                <a16:creationId xmlns:a16="http://schemas.microsoft.com/office/drawing/2014/main" id="{8E3F8DCA-FB19-41AF-A642-335DFD0231F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E4D2C-B2E2-432D-916C-3FBB3E911CBC}" type="datetime4">
              <a:rPr lang="nl-NL"/>
              <a:pPr>
                <a:defRPr/>
              </a:pPr>
              <a:t>26 september 2024</a:t>
            </a:fld>
            <a:endParaRPr lang="nl-NL"/>
          </a:p>
        </p:txBody>
      </p:sp>
      <p:sp>
        <p:nvSpPr>
          <p:cNvPr id="6" name="Tijdelijke aanduiding voor voettekst 14">
            <a:extLst>
              <a:ext uri="{FF2B5EF4-FFF2-40B4-BE49-F238E27FC236}">
                <a16:creationId xmlns:a16="http://schemas.microsoft.com/office/drawing/2014/main" id="{7A56234F-CC45-F6DD-61F6-6341F63C094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Koninklijk Nederlands Meteorologisch Instituut</a:t>
            </a:r>
          </a:p>
        </p:txBody>
      </p:sp>
      <p:sp>
        <p:nvSpPr>
          <p:cNvPr id="7" name="Tijdelijke aanduiding voor dianummer 15">
            <a:extLst>
              <a:ext uri="{FF2B5EF4-FFF2-40B4-BE49-F238E27FC236}">
                <a16:creationId xmlns:a16="http://schemas.microsoft.com/office/drawing/2014/main" id="{15A482BA-E62E-714E-6A6D-6C5BFC95497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87BA9-E21F-47CC-96C8-8729607285F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9255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5">
            <a:extLst>
              <a:ext uri="{FF2B5EF4-FFF2-40B4-BE49-F238E27FC236}">
                <a16:creationId xmlns:a16="http://schemas.microsoft.com/office/drawing/2014/main" id="{FF2D9E28-DF31-D4AE-28A4-BDE1AD42A08A}"/>
              </a:ext>
            </a:extLst>
          </p:cNvPr>
          <p:cNvSpPr/>
          <p:nvPr userDrawn="1"/>
        </p:nvSpPr>
        <p:spPr>
          <a:xfrm>
            <a:off x="0" y="0"/>
            <a:ext cx="9144000" cy="25701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4" name="Afbeelding 13">
            <a:extLst>
              <a:ext uri="{FF2B5EF4-FFF2-40B4-BE49-F238E27FC236}">
                <a16:creationId xmlns:a16="http://schemas.microsoft.com/office/drawing/2014/main" id="{89FDB07A-82A6-9713-76CF-762BDCDFDC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6250" y="1406713"/>
            <a:ext cx="8192691" cy="1163847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3867565" y="2884517"/>
            <a:ext cx="3510000" cy="518913"/>
          </a:xfrm>
        </p:spPr>
        <p:txBody>
          <a:bodyPr numCol="1" spcCol="180000" anchor="ctr" anchorCtr="0"/>
          <a:lstStyle>
            <a:lvl1pPr marL="0" indent="0">
              <a:buNone/>
              <a:defRPr sz="15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/>
          </p:nvPr>
        </p:nvSpPr>
        <p:spPr>
          <a:xfrm>
            <a:off x="3867565" y="3479632"/>
            <a:ext cx="3510000" cy="518913"/>
          </a:xfrm>
        </p:spPr>
        <p:txBody>
          <a:bodyPr numCol="1" spcCol="180000" anchor="ctr" anchorCtr="0"/>
          <a:lstStyle>
            <a:lvl1pPr marL="0" indent="0">
              <a:buNone/>
              <a:defRPr sz="15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/>
          </p:nvPr>
        </p:nvSpPr>
        <p:spPr>
          <a:xfrm>
            <a:off x="3867565" y="4054146"/>
            <a:ext cx="3510000" cy="518913"/>
          </a:xfrm>
        </p:spPr>
        <p:txBody>
          <a:bodyPr numCol="1" spcCol="180000" anchor="ctr" anchorCtr="0"/>
          <a:lstStyle>
            <a:lvl1pPr marL="0" indent="0">
              <a:buNone/>
              <a:defRPr sz="15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08586" y="2941025"/>
            <a:ext cx="405902" cy="405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08586" y="3530537"/>
            <a:ext cx="405902" cy="405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08586" y="4110654"/>
            <a:ext cx="405902" cy="4050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5" name="Tijdelijke aanduiding voor datum 6">
            <a:extLst>
              <a:ext uri="{FF2B5EF4-FFF2-40B4-BE49-F238E27FC236}">
                <a16:creationId xmlns:a16="http://schemas.microsoft.com/office/drawing/2014/main" id="{887CA67A-C44D-1B0B-8B7C-00A1A3D74FFB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C98A0-514A-4B40-8381-C5261AC3A408}" type="datetime4">
              <a:rPr lang="nl-NL"/>
              <a:pPr>
                <a:defRPr/>
              </a:pPr>
              <a:t>26 september 2024</a:t>
            </a:fld>
            <a:endParaRPr lang="nl-NL"/>
          </a:p>
        </p:txBody>
      </p:sp>
      <p:sp>
        <p:nvSpPr>
          <p:cNvPr id="6" name="Tijdelijke aanduiding voor voettekst 7">
            <a:extLst>
              <a:ext uri="{FF2B5EF4-FFF2-40B4-BE49-F238E27FC236}">
                <a16:creationId xmlns:a16="http://schemas.microsoft.com/office/drawing/2014/main" id="{D7C39B4F-FF88-CDAA-FFCA-D153C12D250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Koninklijk Nederlands Meteorologisch Instituut</a:t>
            </a:r>
          </a:p>
        </p:txBody>
      </p:sp>
      <p:sp>
        <p:nvSpPr>
          <p:cNvPr id="7" name="Tijdelijke aanduiding voor dianummer 8">
            <a:extLst>
              <a:ext uri="{FF2B5EF4-FFF2-40B4-BE49-F238E27FC236}">
                <a16:creationId xmlns:a16="http://schemas.microsoft.com/office/drawing/2014/main" id="{75719499-3716-F5D3-1CA9-E83F7295F51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C89E7-EAF2-4235-BBFF-6D5D67BD2A1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77655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5">
            <a:extLst>
              <a:ext uri="{FF2B5EF4-FFF2-40B4-BE49-F238E27FC236}">
                <a16:creationId xmlns:a16="http://schemas.microsoft.com/office/drawing/2014/main" id="{BED254E0-4E71-71DE-7B48-8EFA002686EF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4" name="Afbeelding 11">
            <a:extLst>
              <a:ext uri="{FF2B5EF4-FFF2-40B4-BE49-F238E27FC236}">
                <a16:creationId xmlns:a16="http://schemas.microsoft.com/office/drawing/2014/main" id="{E2BE2555-1680-BCD0-930C-8A9B521DFB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6250" y="1924050"/>
            <a:ext cx="3752850" cy="1295400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5382214" y="1714500"/>
            <a:ext cx="3286727" cy="518913"/>
          </a:xfrm>
        </p:spPr>
        <p:txBody>
          <a:bodyPr numCol="1" spcCol="180000" anchor="ctr" anchorCtr="0"/>
          <a:lstStyle>
            <a:lvl1pPr marL="0" indent="0">
              <a:buNone/>
              <a:defRPr sz="15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/>
          </p:nvPr>
        </p:nvSpPr>
        <p:spPr>
          <a:xfrm>
            <a:off x="5382214" y="2309615"/>
            <a:ext cx="3286727" cy="518913"/>
          </a:xfrm>
        </p:spPr>
        <p:txBody>
          <a:bodyPr numCol="1" spcCol="180000" anchor="ctr" anchorCtr="0"/>
          <a:lstStyle>
            <a:lvl1pPr marL="0" indent="0">
              <a:buNone/>
              <a:defRPr sz="15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/>
          </p:nvPr>
        </p:nvSpPr>
        <p:spPr>
          <a:xfrm>
            <a:off x="5382214" y="2884130"/>
            <a:ext cx="3286727" cy="518913"/>
          </a:xfrm>
        </p:spPr>
        <p:txBody>
          <a:bodyPr numCol="1" spcCol="180000" anchor="ctr" anchorCtr="0"/>
          <a:lstStyle>
            <a:lvl1pPr marL="0" indent="0">
              <a:buNone/>
              <a:defRPr sz="15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923235" y="1771008"/>
            <a:ext cx="405902" cy="405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923235" y="2360520"/>
            <a:ext cx="405902" cy="405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923235" y="2940638"/>
            <a:ext cx="405902" cy="4050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5" name="Tijdelijke aanduiding voor datum 6">
            <a:extLst>
              <a:ext uri="{FF2B5EF4-FFF2-40B4-BE49-F238E27FC236}">
                <a16:creationId xmlns:a16="http://schemas.microsoft.com/office/drawing/2014/main" id="{D8F8C9CB-BAFB-753F-D54D-FD1D15E648A9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8A485-B945-42FC-83C2-AB1E27AA2862}" type="datetime4">
              <a:rPr lang="nl-NL"/>
              <a:pPr>
                <a:defRPr/>
              </a:pPr>
              <a:t>26 september 2024</a:t>
            </a:fld>
            <a:endParaRPr lang="nl-NL"/>
          </a:p>
        </p:txBody>
      </p:sp>
      <p:sp>
        <p:nvSpPr>
          <p:cNvPr id="6" name="Tijdelijke aanduiding voor voettekst 7">
            <a:extLst>
              <a:ext uri="{FF2B5EF4-FFF2-40B4-BE49-F238E27FC236}">
                <a16:creationId xmlns:a16="http://schemas.microsoft.com/office/drawing/2014/main" id="{A134B239-F3AA-F12B-8A63-7FBEE366197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Koninklijk Nederlands Meteorologisch Instituut</a:t>
            </a:r>
          </a:p>
        </p:txBody>
      </p:sp>
      <p:sp>
        <p:nvSpPr>
          <p:cNvPr id="7" name="Tijdelijke aanduiding voor dianummer 8">
            <a:extLst>
              <a:ext uri="{FF2B5EF4-FFF2-40B4-BE49-F238E27FC236}">
                <a16:creationId xmlns:a16="http://schemas.microsoft.com/office/drawing/2014/main" id="{6DBB75D6-D0F9-04B0-BAD1-44C1036C981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63765-052D-4EE6-B21C-1841C9CA3FA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7398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10">
            <a:extLst>
              <a:ext uri="{FF2B5EF4-FFF2-40B4-BE49-F238E27FC236}">
                <a16:creationId xmlns:a16="http://schemas.microsoft.com/office/drawing/2014/main" id="{493D153E-026F-36EF-5C46-85F48BA09D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6250" y="1406713"/>
            <a:ext cx="8192691" cy="1163846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3168235" y="2884517"/>
            <a:ext cx="3510000" cy="518913"/>
          </a:xfrm>
        </p:spPr>
        <p:txBody>
          <a:bodyPr numCol="1" spcCol="180000" anchor="ctr" anchorCtr="0"/>
          <a:lstStyle>
            <a:lvl1pPr marL="0" indent="0">
              <a:buNone/>
              <a:defRPr sz="15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/>
          </p:nvPr>
        </p:nvSpPr>
        <p:spPr>
          <a:xfrm>
            <a:off x="3168235" y="3479632"/>
            <a:ext cx="3510000" cy="518913"/>
          </a:xfrm>
        </p:spPr>
        <p:txBody>
          <a:bodyPr numCol="1" spcCol="180000" anchor="ctr" anchorCtr="0"/>
          <a:lstStyle>
            <a:lvl1pPr marL="0" indent="0">
              <a:buNone/>
              <a:defRPr sz="15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/>
          </p:nvPr>
        </p:nvSpPr>
        <p:spPr>
          <a:xfrm>
            <a:off x="3168235" y="4054146"/>
            <a:ext cx="3510000" cy="518913"/>
          </a:xfrm>
        </p:spPr>
        <p:txBody>
          <a:bodyPr numCol="1" spcCol="180000" anchor="ctr" anchorCtr="0"/>
          <a:lstStyle>
            <a:lvl1pPr marL="0" indent="0">
              <a:buNone/>
              <a:defRPr sz="15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2566389" y="2944558"/>
            <a:ext cx="405902" cy="405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2566389" y="3534070"/>
            <a:ext cx="405902" cy="4050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2566389" y="4114187"/>
            <a:ext cx="405902" cy="405000"/>
          </a:xfr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datum 2">
            <a:extLst>
              <a:ext uri="{FF2B5EF4-FFF2-40B4-BE49-F238E27FC236}">
                <a16:creationId xmlns:a16="http://schemas.microsoft.com/office/drawing/2014/main" id="{C56EA83D-B2C2-F5CE-9527-1618ADBD3D98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92FE020F-D735-4E64-9B11-27A5887DCCF2}" type="datetime4">
              <a:rPr lang="nl-NL"/>
              <a:pPr>
                <a:defRPr/>
              </a:pPr>
              <a:t>26 september 2024</a:t>
            </a:fld>
            <a:endParaRPr lang="nl-NL"/>
          </a:p>
        </p:txBody>
      </p:sp>
      <p:sp>
        <p:nvSpPr>
          <p:cNvPr id="5" name="Tijdelijke aanduiding voor voettekst 3">
            <a:extLst>
              <a:ext uri="{FF2B5EF4-FFF2-40B4-BE49-F238E27FC236}">
                <a16:creationId xmlns:a16="http://schemas.microsoft.com/office/drawing/2014/main" id="{638E4B27-B738-773D-C98D-0E74B48DEDD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r>
              <a:rPr lang="nl-NL"/>
              <a:t>Koninklijk Nederlands Meteorologisch Instituut</a:t>
            </a:r>
          </a:p>
        </p:txBody>
      </p:sp>
      <p:sp>
        <p:nvSpPr>
          <p:cNvPr id="6" name="Tijdelijke aanduiding voor dianummer 4">
            <a:extLst>
              <a:ext uri="{FF2B5EF4-FFF2-40B4-BE49-F238E27FC236}">
                <a16:creationId xmlns:a16="http://schemas.microsoft.com/office/drawing/2014/main" id="{FC1ABBDD-4CCC-D445-C822-B78D85458C4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24DF8C0C-BE45-4569-8E6B-8534A823F10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7125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21AEF0-3F2A-2058-5500-3D8D0C82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A516C-A64D-4395-BA9E-A9BAB55090C0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64D93-7FF6-349F-1BF0-59727E62D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037C8F-D999-6C73-0E2D-C30B881CC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D777F-722D-47DF-AD39-67FDE5B16C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216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CC22B-3749-4EED-EB7A-E5FE05087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E466E-5B24-4435-825A-330EFAA13881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CAB50-05A3-57F6-FF62-5E2FB33B1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CE2F2-6E24-9833-EF30-AAB241B03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08416-59C7-4332-9359-43EBA09D21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02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FCDE5E-9D36-45A5-0579-C49B8EDAAA9A}"/>
              </a:ext>
            </a:extLst>
          </p:cNvPr>
          <p:cNvSpPr/>
          <p:nvPr userDrawn="1"/>
        </p:nvSpPr>
        <p:spPr>
          <a:xfrm>
            <a:off x="0" y="3175"/>
            <a:ext cx="9144000" cy="5183188"/>
          </a:xfrm>
          <a:prstGeom prst="rect">
            <a:avLst/>
          </a:prstGeom>
          <a:solidFill>
            <a:srgbClr val="0B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:\F15015_Copernicus\3_Work\330_Work-in-process\SC4_BackgroundMat\PPT\item Copernicus\Icon-01.png">
            <a:extLst>
              <a:ext uri="{FF2B5EF4-FFF2-40B4-BE49-F238E27FC236}">
                <a16:creationId xmlns:a16="http://schemas.microsoft.com/office/drawing/2014/main" id="{5090FD7F-EB85-4B36-1B46-E5C1E9EC06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322388"/>
            <a:ext cx="2747963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0289A3A-27A9-3BF2-98D8-571E3E0B50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8" y="-20638"/>
            <a:ext cx="1878012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636B23B2-9F0D-19AD-5D58-18567E6E5E6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7838" y="3724275"/>
            <a:ext cx="1717675" cy="2619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chemeClr val="bg1"/>
                </a:solidFill>
              </a:rPr>
              <a:t>Marine Monitoring</a:t>
            </a:r>
            <a:endParaRPr lang="en-US" altLang="nl-NL" sz="1100">
              <a:solidFill>
                <a:schemeClr val="bg1"/>
              </a:solidFill>
            </a:endParaRP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AAD95E9C-7A3C-DEA2-DBE1-57F746C9E3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4486275"/>
            <a:ext cx="3598862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A5D59DC-5E1F-4201-B33C-2C6057DFE85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43CB739-EB75-E315-17BB-CBBA4EB47BB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FD669046-D51C-4097-9B5A-4FB03A93DE2C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E2D2E8-114E-6B69-2023-F82612A888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D67DB39B-A825-4597-9CE3-2DC9B5E24E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85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0332BCEA-86D8-C104-B828-0F36AAB71D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92075"/>
            <a:ext cx="2270126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8">
            <a:extLst>
              <a:ext uri="{FF2B5EF4-FFF2-40B4-BE49-F238E27FC236}">
                <a16:creationId xmlns:a16="http://schemas.microsoft.com/office/drawing/2014/main" id="{AA4DA585-BA60-4DC2-D409-D89449A17B3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0163" y="-92075"/>
            <a:ext cx="2298701" cy="5426075"/>
            <a:chOff x="-140429" y="-46112"/>
            <a:chExt cx="2298483" cy="528215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FB896C6-8658-425C-05C4-96429E96C493}"/>
                </a:ext>
              </a:extLst>
            </p:cNvPr>
            <p:cNvSpPr/>
            <p:nvPr userDrawn="1"/>
          </p:nvSpPr>
          <p:spPr>
            <a:xfrm>
              <a:off x="-108681" y="250"/>
              <a:ext cx="2266735" cy="5235796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7C3ADCE-C7DD-8E27-E197-EB878D1D6E1D}"/>
                </a:ext>
              </a:extLst>
            </p:cNvPr>
            <p:cNvSpPr/>
            <p:nvPr userDrawn="1"/>
          </p:nvSpPr>
          <p:spPr>
            <a:xfrm>
              <a:off x="-140429" y="-46112"/>
              <a:ext cx="2298483" cy="5189434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3E0AE3-D010-31FC-680D-7B099416863F}"/>
              </a:ext>
            </a:extLst>
          </p:cNvPr>
          <p:cNvCxnSpPr/>
          <p:nvPr userDrawn="1"/>
        </p:nvCxnSpPr>
        <p:spPr>
          <a:xfrm>
            <a:off x="431800" y="1044575"/>
            <a:ext cx="0" cy="3889375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B8E6CD2B-E90D-8C56-C494-439B6E5DF1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113"/>
            <a:ext cx="7604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B0791F37-DA46-C1B2-E356-4FC433142D3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63500" y="625475"/>
            <a:ext cx="963613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000" b="1">
                <a:solidFill>
                  <a:schemeClr val="tx2"/>
                </a:solidFill>
              </a:rPr>
              <a:t>Marine </a:t>
            </a:r>
          </a:p>
          <a:p>
            <a:pPr algn="ctr" eaLnBrk="1" hangingPunct="1">
              <a:defRPr/>
            </a:pPr>
            <a:r>
              <a:rPr lang="es-ES" altLang="nl-NL" sz="1000" b="1">
                <a:solidFill>
                  <a:schemeClr val="tx2"/>
                </a:solidFill>
              </a:rPr>
              <a:t>Monitoring</a:t>
            </a:r>
            <a:endParaRPr lang="en-US" altLang="nl-NL" sz="1000" b="1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890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990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3F9CA479-531F-60A5-4B11-429564756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2FC57-4E54-4146-A573-CF104AF3F6A4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5487FF63-6D91-48EA-7C1A-8C3EAA69C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204E6A3B-3052-4F5C-F5D5-7D5D7B95C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27381-C7D7-4AB0-8197-D5F667F23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10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94BD4180-8E9D-7013-F869-D7718A5B1F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92075"/>
            <a:ext cx="2270126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8">
            <a:extLst>
              <a:ext uri="{FF2B5EF4-FFF2-40B4-BE49-F238E27FC236}">
                <a16:creationId xmlns:a16="http://schemas.microsoft.com/office/drawing/2014/main" id="{4444F0B8-18EC-D5AD-E44A-7BAD0475ED2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0163" y="-92075"/>
            <a:ext cx="2298701" cy="5426075"/>
            <a:chOff x="-140429" y="-46112"/>
            <a:chExt cx="2298483" cy="528215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D104B0-7E77-924B-AD44-5977845B448B}"/>
                </a:ext>
              </a:extLst>
            </p:cNvPr>
            <p:cNvSpPr/>
            <p:nvPr userDrawn="1"/>
          </p:nvSpPr>
          <p:spPr>
            <a:xfrm>
              <a:off x="-108681" y="250"/>
              <a:ext cx="2266735" cy="5235796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78221B0-FA90-9150-A9A1-0CFAD145101B}"/>
                </a:ext>
              </a:extLst>
            </p:cNvPr>
            <p:cNvSpPr/>
            <p:nvPr userDrawn="1"/>
          </p:nvSpPr>
          <p:spPr>
            <a:xfrm>
              <a:off x="-140429" y="-46112"/>
              <a:ext cx="2298483" cy="5189434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9A0EAE-011E-8CA0-A417-9DBD5D88A12E}"/>
              </a:ext>
            </a:extLst>
          </p:cNvPr>
          <p:cNvCxnSpPr/>
          <p:nvPr userDrawn="1"/>
        </p:nvCxnSpPr>
        <p:spPr>
          <a:xfrm>
            <a:off x="431800" y="1044575"/>
            <a:ext cx="0" cy="3889375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5BFEBAEC-4549-78BE-5E84-1FADF3AD02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113"/>
            <a:ext cx="7604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3">
            <a:extLst>
              <a:ext uri="{FF2B5EF4-FFF2-40B4-BE49-F238E27FC236}">
                <a16:creationId xmlns:a16="http://schemas.microsoft.com/office/drawing/2014/main" id="{680764A9-2F06-AC73-1455-08D70DDF00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63500" y="625475"/>
            <a:ext cx="963613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000" b="1">
                <a:solidFill>
                  <a:schemeClr val="tx2"/>
                </a:solidFill>
              </a:rPr>
              <a:t>Marine </a:t>
            </a:r>
          </a:p>
          <a:p>
            <a:pPr algn="ctr" eaLnBrk="1" hangingPunct="1">
              <a:defRPr/>
            </a:pPr>
            <a:r>
              <a:rPr lang="es-ES" altLang="nl-NL" sz="1000" b="1">
                <a:solidFill>
                  <a:schemeClr val="tx2"/>
                </a:solidFill>
              </a:rPr>
              <a:t>Monitoring</a:t>
            </a:r>
            <a:endParaRPr lang="en-US" altLang="nl-NL" sz="1000" b="1">
              <a:solidFill>
                <a:schemeClr val="tx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146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584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5972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5410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95AB346B-443A-9880-9B24-A1FA6966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79B1D-C8A3-4638-B1A8-8B5E3D234408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5BD71D04-E18D-D491-E234-09198097F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69BEE4C6-F977-1113-25E3-E75D1256F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4DE01-BC10-4639-AC58-B7804013F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81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4C664BA9-B890-7081-3646-58AFC38F03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92075"/>
            <a:ext cx="2270126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8">
            <a:extLst>
              <a:ext uri="{FF2B5EF4-FFF2-40B4-BE49-F238E27FC236}">
                <a16:creationId xmlns:a16="http://schemas.microsoft.com/office/drawing/2014/main" id="{0C39CFAD-2D7B-3B11-521B-7C88C07DF57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0163" y="-92075"/>
            <a:ext cx="2298701" cy="5426075"/>
            <a:chOff x="-140429" y="-46112"/>
            <a:chExt cx="2298483" cy="52821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BE76D29-62F4-4BE9-7C6F-FB67C5293E6E}"/>
                </a:ext>
              </a:extLst>
            </p:cNvPr>
            <p:cNvSpPr/>
            <p:nvPr userDrawn="1"/>
          </p:nvSpPr>
          <p:spPr>
            <a:xfrm>
              <a:off x="-108681" y="250"/>
              <a:ext cx="2266735" cy="5235796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BDF5C2B-2F5F-4854-BC2A-1C9BE25C11B4}"/>
                </a:ext>
              </a:extLst>
            </p:cNvPr>
            <p:cNvSpPr/>
            <p:nvPr userDrawn="1"/>
          </p:nvSpPr>
          <p:spPr>
            <a:xfrm>
              <a:off x="-140429" y="-46112"/>
              <a:ext cx="2298483" cy="5189434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F5F0E3-24D6-3834-588B-8FFEC544E4D0}"/>
              </a:ext>
            </a:extLst>
          </p:cNvPr>
          <p:cNvCxnSpPr/>
          <p:nvPr userDrawn="1"/>
        </p:nvCxnSpPr>
        <p:spPr>
          <a:xfrm>
            <a:off x="431800" y="1044575"/>
            <a:ext cx="0" cy="3889375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49263C9C-7FA1-25FC-CF92-992695A31C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113"/>
            <a:ext cx="7604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DD5E369C-CA82-41AD-33CE-5F2CFBE120C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63500" y="625475"/>
            <a:ext cx="963613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000" b="1">
                <a:solidFill>
                  <a:schemeClr val="tx2"/>
                </a:solidFill>
              </a:rPr>
              <a:t>Marine </a:t>
            </a:r>
          </a:p>
          <a:p>
            <a:pPr algn="ctr" eaLnBrk="1" hangingPunct="1">
              <a:defRPr/>
            </a:pPr>
            <a:r>
              <a:rPr lang="es-ES" altLang="nl-NL" sz="1000" b="1">
                <a:solidFill>
                  <a:schemeClr val="tx2"/>
                </a:solidFill>
              </a:rPr>
              <a:t>Monitoring</a:t>
            </a:r>
            <a:endParaRPr lang="en-US" altLang="nl-NL" sz="1000" b="1">
              <a:solidFill>
                <a:schemeClr val="tx2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59331A1-80EB-D6AA-B16D-94BB0DF2C3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C5A53EE-F8D2-E446-9F30-574FC1B317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1BAA2-446A-4517-A0CC-944E5584E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C3C982F1-EB0C-8836-E004-4BB6BB63061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DC6EF-E030-4420-92F3-61F4584CE186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60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BBC505B8-6E66-F875-D245-B9FD8BFE4F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92075"/>
            <a:ext cx="2270126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42534CB9-3A7E-FA75-2E18-D888717C3B0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0163" y="-92075"/>
            <a:ext cx="2298701" cy="5426075"/>
            <a:chOff x="-140429" y="-46112"/>
            <a:chExt cx="2298483" cy="52821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61E6E-DCB6-6EA4-DE10-5CC8FEF88902}"/>
                </a:ext>
              </a:extLst>
            </p:cNvPr>
            <p:cNvSpPr/>
            <p:nvPr userDrawn="1"/>
          </p:nvSpPr>
          <p:spPr>
            <a:xfrm>
              <a:off x="-108681" y="250"/>
              <a:ext cx="2266735" cy="5235796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AC8421F-2AD1-3A06-2D57-57884E4EA640}"/>
                </a:ext>
              </a:extLst>
            </p:cNvPr>
            <p:cNvSpPr/>
            <p:nvPr userDrawn="1"/>
          </p:nvSpPr>
          <p:spPr>
            <a:xfrm>
              <a:off x="-140429" y="-46112"/>
              <a:ext cx="2298483" cy="5189434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483AF9-A4AD-EF89-1DAB-268FF8753EC3}"/>
              </a:ext>
            </a:extLst>
          </p:cNvPr>
          <p:cNvCxnSpPr/>
          <p:nvPr userDrawn="1"/>
        </p:nvCxnSpPr>
        <p:spPr>
          <a:xfrm>
            <a:off x="431800" y="1044575"/>
            <a:ext cx="0" cy="3889375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D7DE1616-0C3F-CE6D-C83A-2A7A3D9270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113"/>
            <a:ext cx="7604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14AE47D0-07EB-E572-8F98-AEFC1C9F6B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63500" y="625475"/>
            <a:ext cx="963613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000" b="1">
                <a:solidFill>
                  <a:schemeClr val="tx2"/>
                </a:solidFill>
              </a:rPr>
              <a:t>Marine </a:t>
            </a:r>
          </a:p>
          <a:p>
            <a:pPr algn="ctr" eaLnBrk="1" hangingPunct="1">
              <a:defRPr/>
            </a:pPr>
            <a:r>
              <a:rPr lang="es-ES" altLang="nl-NL" sz="1000" b="1">
                <a:solidFill>
                  <a:schemeClr val="tx2"/>
                </a:solidFill>
              </a:rPr>
              <a:t>Monitoring</a:t>
            </a:r>
            <a:endParaRPr lang="en-US" altLang="nl-NL" sz="1000" b="1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10845F4C-7E87-F4B7-5084-FFDEE96148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BB422474-15FC-D70E-8D08-9AD10FAB92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0B013-EC8A-4991-8BA3-5AD91018F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59EBCA9B-8706-AA5F-36DD-EC20490509B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0615C-8FE0-4AA7-B325-E2A085EFB839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25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3B0EBE3B-54D7-5C5A-15D9-E351A385D73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6513" y="0"/>
            <a:ext cx="2463801" cy="5183188"/>
            <a:chOff x="-4559112" y="-241167"/>
            <a:chExt cx="2463612" cy="5183078"/>
          </a:xfrm>
        </p:grpSpPr>
        <p:pic>
          <p:nvPicPr>
            <p:cNvPr id="5" name="Picture 2" descr="S:\F15015_Copernicus\3_Work\330_Work-in-process\SC4_BackgroundMat\Visual_ID\Photos\Land_ThinkstockPhotos-544457560.jpg">
              <a:extLst>
                <a:ext uri="{FF2B5EF4-FFF2-40B4-BE49-F238E27FC236}">
                  <a16:creationId xmlns:a16="http://schemas.microsoft.com/office/drawing/2014/main" id="{5D3A1D25-B04F-CAE2-94FB-AF483A292C1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>
              <a:fillRect/>
            </a:stretch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F5E86D-3D2C-4B59-2B86-161006A68FC0}"/>
                </a:ext>
              </a:extLst>
            </p:cNvPr>
            <p:cNvSpPr/>
            <p:nvPr userDrawn="1"/>
          </p:nvSpPr>
          <p:spPr>
            <a:xfrm>
              <a:off x="-4559112" y="-241167"/>
              <a:ext cx="2463612" cy="51497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77746F-9AF0-1973-56D9-3AE9D4B634A3}"/>
                </a:ext>
              </a:extLst>
            </p:cNvPr>
            <p:cNvSpPr/>
            <p:nvPr userDrawn="1"/>
          </p:nvSpPr>
          <p:spPr>
            <a:xfrm>
              <a:off x="-4533714" y="-212593"/>
              <a:ext cx="2438214" cy="51497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2F411D-3D17-93D5-F807-210E75B25382}"/>
              </a:ext>
            </a:extLst>
          </p:cNvPr>
          <p:cNvCxnSpPr/>
          <p:nvPr userDrawn="1"/>
        </p:nvCxnSpPr>
        <p:spPr>
          <a:xfrm>
            <a:off x="431800" y="1062038"/>
            <a:ext cx="0" cy="3887787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>
            <a:extLst>
              <a:ext uri="{FF2B5EF4-FFF2-40B4-BE49-F238E27FC236}">
                <a16:creationId xmlns:a16="http://schemas.microsoft.com/office/drawing/2014/main" id="{ED02CA08-ACB3-CC2B-11B5-D2DC2AF2F4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3813"/>
            <a:ext cx="8159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D495EDE6-86E9-0727-9974-3C3FAEE2ECA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36513" y="614363"/>
            <a:ext cx="979488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B0BF27"/>
                </a:solidFill>
              </a:rPr>
              <a:t>Land Monitoring</a:t>
            </a:r>
            <a:endParaRPr lang="en-US" altLang="nl-NL" sz="1100">
              <a:solidFill>
                <a:srgbClr val="B0BF2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187B4C9-D7A1-0CB4-CC6E-4844E7BC7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F4D69-E82D-47A5-A330-BD4990EF3FA1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7466563-CFA1-1049-CED8-5A85EC774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46A4BC9-A222-9324-7805-468CF7525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B3135-2FC4-48C5-8F7D-38D28258E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56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BCE4224-BFF9-010F-5F87-EADBD88343E7}"/>
              </a:ext>
            </a:extLst>
          </p:cNvPr>
          <p:cNvCxnSpPr/>
          <p:nvPr userDrawn="1"/>
        </p:nvCxnSpPr>
        <p:spPr>
          <a:xfrm>
            <a:off x="431800" y="1062038"/>
            <a:ext cx="0" cy="3887787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8C2B33E2-46FE-799D-2137-D2852C598B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3813"/>
            <a:ext cx="8159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E802CA9F-B321-F0F0-070C-9F48ABEB8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36513" y="614363"/>
            <a:ext cx="979488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B0BF27"/>
                </a:solidFill>
              </a:rPr>
              <a:t>Land Monitoring</a:t>
            </a:r>
            <a:endParaRPr lang="en-US" altLang="nl-NL" sz="1100">
              <a:solidFill>
                <a:srgbClr val="B0BF2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28D2BF0-169B-A374-5190-82A64921F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D4AF1-8D93-4CFC-B792-727D2F7DD7FA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C19CB00-6084-A565-B4F0-5A9B627DC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D282ED9-9517-486B-5F55-A34701418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44B1A-EFAC-4120-899C-D95EFEAA6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29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6A2E66-D67C-8524-472D-CAF54DAD6B19}"/>
              </a:ext>
            </a:extLst>
          </p:cNvPr>
          <p:cNvSpPr/>
          <p:nvPr userDrawn="1"/>
        </p:nvSpPr>
        <p:spPr>
          <a:xfrm>
            <a:off x="-25400" y="-4763"/>
            <a:ext cx="9144000" cy="5184776"/>
          </a:xfrm>
          <a:prstGeom prst="rect">
            <a:avLst/>
          </a:prstGeom>
          <a:solidFill>
            <a:srgbClr val="B0B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4CC7C-0849-D814-D7EA-5899935CB8B8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76"/>
          <a:stretch>
            <a:fillRect/>
          </a:stretch>
        </p:blipFill>
        <p:spPr bwMode="auto">
          <a:xfrm>
            <a:off x="7261225" y="-4763"/>
            <a:ext cx="1943100" cy="521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S:\F15015_Copernicus\3_Work\330_Work-in-process\SC4_BackgroundMat\PPT\item Copernicus\Icon-01.png">
            <a:extLst>
              <a:ext uri="{FF2B5EF4-FFF2-40B4-BE49-F238E27FC236}">
                <a16:creationId xmlns:a16="http://schemas.microsoft.com/office/drawing/2014/main" id="{C2843D98-1504-ACA4-96F2-69B2721A99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470025"/>
            <a:ext cx="2409825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62D01219-663F-196E-8101-D03506C5246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0350" y="3363913"/>
            <a:ext cx="2189163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chemeClr val="bg1"/>
                </a:solidFill>
              </a:rPr>
              <a:t>Land Monitoring</a:t>
            </a:r>
            <a:endParaRPr lang="en-US" altLang="nl-NL" sz="1100">
              <a:solidFill>
                <a:schemeClr val="bg1"/>
              </a:solidFill>
            </a:endParaRP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C6150DCC-A7C0-ED62-3F13-AA3D2B5383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4486275"/>
            <a:ext cx="3598862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1EB2A13-F64B-0A04-6B71-D717440C5FA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0" y="4851400"/>
            <a:ext cx="2133600" cy="274638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AB2A439D-6984-446B-9E98-6D9BA69BF475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D98C4A1-2195-311E-5EF1-F280BC40DAC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24200" y="4851400"/>
            <a:ext cx="2895600" cy="274638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2D5708-586C-1936-E1C7-C691A50168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200" y="4851400"/>
            <a:ext cx="2133600" cy="274638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9561A4DD-D186-452A-809B-83C2DF7EA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257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:a16="http://schemas.microsoft.com/office/drawing/2014/main" id="{4E07DA1D-D3B9-E413-92D1-6B08BD3700E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6513" y="0"/>
            <a:ext cx="2463801" cy="5183188"/>
            <a:chOff x="-4559112" y="-241167"/>
            <a:chExt cx="2463612" cy="5183078"/>
          </a:xfrm>
        </p:grpSpPr>
        <p:pic>
          <p:nvPicPr>
            <p:cNvPr id="5" name="Picture 2" descr="S:\F15015_Copernicus\3_Work\330_Work-in-process\SC4_BackgroundMat\Visual_ID\Photos\Land_ThinkstockPhotos-544457560.jpg">
              <a:extLst>
                <a:ext uri="{FF2B5EF4-FFF2-40B4-BE49-F238E27FC236}">
                  <a16:creationId xmlns:a16="http://schemas.microsoft.com/office/drawing/2014/main" id="{76DC7406-88B4-D6A3-9D1F-551A7EC18CA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>
              <a:fillRect/>
            </a:stretch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0F6BF8D-250E-3186-BA10-29D408D7FDC9}"/>
                </a:ext>
              </a:extLst>
            </p:cNvPr>
            <p:cNvSpPr/>
            <p:nvPr userDrawn="1"/>
          </p:nvSpPr>
          <p:spPr>
            <a:xfrm>
              <a:off x="-4559112" y="-241167"/>
              <a:ext cx="2463612" cy="51497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CEDD6F4-7FE5-BA71-B2B2-37088ABCF926}"/>
                </a:ext>
              </a:extLst>
            </p:cNvPr>
            <p:cNvSpPr/>
            <p:nvPr userDrawn="1"/>
          </p:nvSpPr>
          <p:spPr>
            <a:xfrm>
              <a:off x="-4533714" y="-212593"/>
              <a:ext cx="2438214" cy="51497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CB4812-FCD5-D9E3-92A6-57413348B736}"/>
              </a:ext>
            </a:extLst>
          </p:cNvPr>
          <p:cNvCxnSpPr/>
          <p:nvPr userDrawn="1"/>
        </p:nvCxnSpPr>
        <p:spPr>
          <a:xfrm>
            <a:off x="431800" y="1062038"/>
            <a:ext cx="0" cy="3887787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>
            <a:extLst>
              <a:ext uri="{FF2B5EF4-FFF2-40B4-BE49-F238E27FC236}">
                <a16:creationId xmlns:a16="http://schemas.microsoft.com/office/drawing/2014/main" id="{12A8446C-DF81-C320-9D49-FA03997DAF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3813"/>
            <a:ext cx="8159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C5959CC5-F44E-8BA6-FD70-61B739A5F99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36513" y="614363"/>
            <a:ext cx="979488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B0BF27"/>
                </a:solidFill>
              </a:rPr>
              <a:t>Land Monitoring</a:t>
            </a:r>
            <a:endParaRPr lang="en-US" altLang="nl-NL" sz="1100">
              <a:solidFill>
                <a:srgbClr val="B0BF27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FE873A7B-1139-7DE3-6C8F-0462FF4D8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F2F19-4496-4298-A8B3-50DEB653C704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74B60A52-813A-DB82-8BFC-1FC8FAD34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BD8E0C00-0A0F-27B6-BED8-03911413B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56AD4-E58B-4AAA-9B2C-1224658C7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81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7224DB6-2980-7194-6195-99DC617D13CF}"/>
              </a:ext>
            </a:extLst>
          </p:cNvPr>
          <p:cNvCxnSpPr/>
          <p:nvPr userDrawn="1"/>
        </p:nvCxnSpPr>
        <p:spPr>
          <a:xfrm>
            <a:off x="450850" y="1090613"/>
            <a:ext cx="0" cy="385921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8">
            <a:extLst>
              <a:ext uri="{FF2B5EF4-FFF2-40B4-BE49-F238E27FC236}">
                <a16:creationId xmlns:a16="http://schemas.microsoft.com/office/drawing/2014/main" id="{E6EE1F14-386E-433D-D293-64F43C4EB6D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838" y="658813"/>
            <a:ext cx="677862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 b="1">
                <a:solidFill>
                  <a:srgbClr val="25408F"/>
                </a:solidFill>
              </a:rPr>
              <a:t>Data Access</a:t>
            </a:r>
            <a:endParaRPr lang="en-US" altLang="nl-NL" sz="1100" b="1">
              <a:solidFill>
                <a:srgbClr val="25408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1597E7E-9DE0-F4B7-0464-FC2686FA1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AFAA3-5A50-4C0F-9E24-3D1CEBEA4BD6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F3FEDB-7FA8-5765-E025-EAC6FC3C6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8AC7BD2-1EFD-7974-F63F-32270244B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A703D-6508-4A99-8464-2AA73E3812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13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C4F8003-4145-4E3B-904B-B392D75F2F9B}"/>
              </a:ext>
            </a:extLst>
          </p:cNvPr>
          <p:cNvCxnSpPr/>
          <p:nvPr userDrawn="1"/>
        </p:nvCxnSpPr>
        <p:spPr>
          <a:xfrm>
            <a:off x="431800" y="1062038"/>
            <a:ext cx="0" cy="3887787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>
            <a:extLst>
              <a:ext uri="{FF2B5EF4-FFF2-40B4-BE49-F238E27FC236}">
                <a16:creationId xmlns:a16="http://schemas.microsoft.com/office/drawing/2014/main" id="{8ECB4378-6A2A-149B-8746-7FA870D879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3813"/>
            <a:ext cx="8159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A709AA5E-3118-6450-1A13-347A6FA44BC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36513" y="614363"/>
            <a:ext cx="979488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B0BF27"/>
                </a:solidFill>
              </a:rPr>
              <a:t>Land Monitoring</a:t>
            </a:r>
            <a:endParaRPr lang="en-US" altLang="nl-NL" sz="1100">
              <a:solidFill>
                <a:srgbClr val="B0BF2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84D42949-2584-1A9A-A993-FA5CA4CC6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F19F7-67CA-47C4-ABC2-3FFE1D45FF43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33B527F9-16CA-6820-EA6C-DFDCEF576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BFC83685-1CEB-DBB0-22C2-46E81730F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7008C-9968-492C-B4CC-D7568CE3EE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94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:a16="http://schemas.microsoft.com/office/drawing/2014/main" id="{C5EFB04A-A58D-2647-3D12-029A0C95F32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6513" y="0"/>
            <a:ext cx="2463801" cy="5183188"/>
            <a:chOff x="-4559112" y="-241167"/>
            <a:chExt cx="2463612" cy="5183078"/>
          </a:xfrm>
        </p:grpSpPr>
        <p:pic>
          <p:nvPicPr>
            <p:cNvPr id="3" name="Picture 2" descr="S:\F15015_Copernicus\3_Work\330_Work-in-process\SC4_BackgroundMat\Visual_ID\Photos\Land_ThinkstockPhotos-544457560.jpg">
              <a:extLst>
                <a:ext uri="{FF2B5EF4-FFF2-40B4-BE49-F238E27FC236}">
                  <a16:creationId xmlns:a16="http://schemas.microsoft.com/office/drawing/2014/main" id="{1FBE248C-1B98-4EE1-C311-7879C05DAC7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>
              <a:fillRect/>
            </a:stretch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A6A1F6C-DA38-5A5E-CBAD-442357927E98}"/>
                </a:ext>
              </a:extLst>
            </p:cNvPr>
            <p:cNvSpPr/>
            <p:nvPr userDrawn="1"/>
          </p:nvSpPr>
          <p:spPr>
            <a:xfrm>
              <a:off x="-4559112" y="-241167"/>
              <a:ext cx="2463612" cy="51497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FF4B23C-D4D0-A398-44F9-13AEAF82F2EA}"/>
                </a:ext>
              </a:extLst>
            </p:cNvPr>
            <p:cNvSpPr/>
            <p:nvPr userDrawn="1"/>
          </p:nvSpPr>
          <p:spPr>
            <a:xfrm>
              <a:off x="-4533714" y="-212593"/>
              <a:ext cx="2438214" cy="51497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E50066D-983B-F61B-5C87-C8717F2EA8EF}"/>
              </a:ext>
            </a:extLst>
          </p:cNvPr>
          <p:cNvCxnSpPr/>
          <p:nvPr userDrawn="1"/>
        </p:nvCxnSpPr>
        <p:spPr>
          <a:xfrm>
            <a:off x="431800" y="1062038"/>
            <a:ext cx="0" cy="3887787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>
            <a:extLst>
              <a:ext uri="{FF2B5EF4-FFF2-40B4-BE49-F238E27FC236}">
                <a16:creationId xmlns:a16="http://schemas.microsoft.com/office/drawing/2014/main" id="{AE74973C-E8F0-9C9B-8089-F3DC8C1477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3813"/>
            <a:ext cx="8159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3F614EA1-2F60-C727-B385-98335E2BF83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36513" y="614363"/>
            <a:ext cx="979488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B0BF27"/>
                </a:solidFill>
              </a:rPr>
              <a:t>Land Monitoring</a:t>
            </a:r>
            <a:endParaRPr lang="en-US" altLang="nl-NL" sz="1100">
              <a:solidFill>
                <a:srgbClr val="B0BF27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047B0E16-FA11-C0FC-137A-478380ADB1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CA71A4E-38FD-D196-765B-136EF780DF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83720-50DC-428F-BF00-05A65F7C8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6EA8DDDF-AD9A-66AB-28BF-A6A5D11B41F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68E2D-52D5-467E-85DF-8B7473097C6F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02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id="{DE3A4707-06AC-DEAC-BD36-63700943ED0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6513" y="0"/>
            <a:ext cx="2463801" cy="5183188"/>
            <a:chOff x="-4559112" y="-241167"/>
            <a:chExt cx="2463612" cy="5183078"/>
          </a:xfrm>
        </p:grpSpPr>
        <p:pic>
          <p:nvPicPr>
            <p:cNvPr id="6" name="Picture 2" descr="S:\F15015_Copernicus\3_Work\330_Work-in-process\SC4_BackgroundMat\Visual_ID\Photos\Land_ThinkstockPhotos-544457560.jpg">
              <a:extLst>
                <a:ext uri="{FF2B5EF4-FFF2-40B4-BE49-F238E27FC236}">
                  <a16:creationId xmlns:a16="http://schemas.microsoft.com/office/drawing/2014/main" id="{715D0AB0-94D1-42B8-4994-D14E4FCDF7A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>
              <a:fillRect/>
            </a:stretch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642ED9-895C-B4E2-B1FE-A78E27DFC563}"/>
                </a:ext>
              </a:extLst>
            </p:cNvPr>
            <p:cNvSpPr/>
            <p:nvPr userDrawn="1"/>
          </p:nvSpPr>
          <p:spPr>
            <a:xfrm>
              <a:off x="-4559112" y="-241167"/>
              <a:ext cx="2463612" cy="51497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B3F6943-03AF-4082-A75A-568292A74FF0}"/>
                </a:ext>
              </a:extLst>
            </p:cNvPr>
            <p:cNvSpPr/>
            <p:nvPr userDrawn="1"/>
          </p:nvSpPr>
          <p:spPr>
            <a:xfrm>
              <a:off x="-4533714" y="-212593"/>
              <a:ext cx="2438214" cy="51497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2AB3F9-CAAE-D128-9E54-BD334341F82D}"/>
              </a:ext>
            </a:extLst>
          </p:cNvPr>
          <p:cNvCxnSpPr/>
          <p:nvPr userDrawn="1"/>
        </p:nvCxnSpPr>
        <p:spPr>
          <a:xfrm>
            <a:off x="431800" y="1062038"/>
            <a:ext cx="0" cy="3887787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2">
            <a:extLst>
              <a:ext uri="{FF2B5EF4-FFF2-40B4-BE49-F238E27FC236}">
                <a16:creationId xmlns:a16="http://schemas.microsoft.com/office/drawing/2014/main" id="{80C9DCE6-9BEC-6DD2-07C7-521D44B3B39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36513" y="614363"/>
            <a:ext cx="979488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B0BF27"/>
                </a:solidFill>
              </a:rPr>
              <a:t>Land Monitoring</a:t>
            </a:r>
            <a:endParaRPr lang="en-US" altLang="nl-NL" sz="1100">
              <a:solidFill>
                <a:srgbClr val="B0BF27"/>
              </a:solidFill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892FCFB4-AA4F-EC5D-3543-7970163DDE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3813"/>
            <a:ext cx="8159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01B01FE3-8514-D530-FD6D-34A7B5505B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78B3554B-5808-FE1C-4638-E919A227BA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C9014-7291-461C-A1C7-012447414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877AEDBD-AB20-E9DF-BA8E-BA61D5095A3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F3E28-A38D-4213-A646-BF7A424D05BF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24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esigner\Desktop\PRESENTATION COPERNICUS\FOTO5.jpg">
            <a:extLst>
              <a:ext uri="{FF2B5EF4-FFF2-40B4-BE49-F238E27FC236}">
                <a16:creationId xmlns:a16="http://schemas.microsoft.com/office/drawing/2014/main" id="{431C7B07-F315-A622-3282-300C5BA993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0" y="-36513"/>
            <a:ext cx="2416175" cy="521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1243D2D-134F-8C72-CBA9-16E610D87A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65088"/>
            <a:ext cx="80327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E793BB-7C86-1F98-7C26-B44EE3064A6A}"/>
              </a:ext>
            </a:extLst>
          </p:cNvPr>
          <p:cNvCxnSpPr/>
          <p:nvPr userDrawn="1"/>
        </p:nvCxnSpPr>
        <p:spPr>
          <a:xfrm>
            <a:off x="468313" y="1062038"/>
            <a:ext cx="0" cy="3887787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0">
            <a:extLst>
              <a:ext uri="{FF2B5EF4-FFF2-40B4-BE49-F238E27FC236}">
                <a16:creationId xmlns:a16="http://schemas.microsoft.com/office/drawing/2014/main" id="{23BB4483-2BD7-242A-2F4C-E2D9D4BF5F0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36513" y="630238"/>
            <a:ext cx="1022351" cy="4302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984807"/>
                </a:solidFill>
              </a:rPr>
              <a:t>Emergency</a:t>
            </a:r>
          </a:p>
          <a:p>
            <a:pPr algn="ctr" eaLnBrk="1" hangingPunct="1">
              <a:defRPr/>
            </a:pPr>
            <a:r>
              <a:rPr lang="es-ES" altLang="nl-NL" sz="1100">
                <a:solidFill>
                  <a:srgbClr val="984807"/>
                </a:solidFill>
              </a:rPr>
              <a:t>Management</a:t>
            </a:r>
            <a:endParaRPr lang="en-US" altLang="nl-NL" sz="1100">
              <a:solidFill>
                <a:srgbClr val="98480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8FC41D-F8D1-AE2D-23BB-25F49A1217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78C3C3A-17D6-D353-B02B-A42F0CAF86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21B84-0E05-4DE8-B0CB-11145EFC46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3DF2EE3-4AB1-D5B0-3C72-4D0F30C006A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24D89-CBA9-4B04-A674-DACD47A35F35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1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5AFF7CD-86AA-245B-B17B-B71BF3760A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65088"/>
            <a:ext cx="80327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A7112CD-40D2-8F5E-3755-DBAD7516C878}"/>
              </a:ext>
            </a:extLst>
          </p:cNvPr>
          <p:cNvCxnSpPr/>
          <p:nvPr userDrawn="1"/>
        </p:nvCxnSpPr>
        <p:spPr>
          <a:xfrm>
            <a:off x="468313" y="1062038"/>
            <a:ext cx="0" cy="3887787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9">
            <a:extLst>
              <a:ext uri="{FF2B5EF4-FFF2-40B4-BE49-F238E27FC236}">
                <a16:creationId xmlns:a16="http://schemas.microsoft.com/office/drawing/2014/main" id="{00FAF89D-084D-1EA1-77D1-1368342836E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36513" y="630238"/>
            <a:ext cx="1022351" cy="4302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E46C0A"/>
                </a:solidFill>
              </a:rPr>
              <a:t>Emergency</a:t>
            </a:r>
          </a:p>
          <a:p>
            <a:pPr algn="ctr" eaLnBrk="1" hangingPunct="1">
              <a:defRPr/>
            </a:pPr>
            <a:r>
              <a:rPr lang="es-ES" altLang="nl-NL" sz="1100">
                <a:solidFill>
                  <a:srgbClr val="E46C0A"/>
                </a:solidFill>
              </a:rPr>
              <a:t>Management</a:t>
            </a:r>
            <a:endParaRPr lang="en-US" altLang="nl-NL" sz="1100">
              <a:solidFill>
                <a:srgbClr val="E46C0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3EA2AFE-DF11-0515-DFA2-7B9E839A5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D28E6-1F82-42A7-99B6-7DE8EB9B7D28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9CCA304-2786-4826-2C84-45A6A1B86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480998B-E6AF-B72B-7F00-11E1F2CDC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73033-1453-4338-9F66-B095F17668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839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FF6898-1D6A-E4F4-AC5B-3B32498A765D}"/>
              </a:ext>
            </a:extLst>
          </p:cNvPr>
          <p:cNvSpPr/>
          <p:nvPr userDrawn="1"/>
        </p:nvSpPr>
        <p:spPr>
          <a:xfrm>
            <a:off x="0" y="0"/>
            <a:ext cx="9144000" cy="5184775"/>
          </a:xfrm>
          <a:prstGeom prst="rect">
            <a:avLst/>
          </a:prstGeom>
          <a:solidFill>
            <a:srgbClr val="FAA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3" descr="C:\Users\Designer\Desktop\PRESENTATION COPERNICUS\foto3.jpg">
            <a:extLst>
              <a:ext uri="{FF2B5EF4-FFF2-40B4-BE49-F238E27FC236}">
                <a16:creationId xmlns:a16="http://schemas.microsoft.com/office/drawing/2014/main" id="{0E112907-CA71-2AC6-3899-D2F106CA49A4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0"/>
            <a:ext cx="1979612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S:\F15015_Copernicus\3_Work\330_Work-in-process\SC4_BackgroundMat\PPT\item Copernicus\Icon-01.png">
            <a:extLst>
              <a:ext uri="{FF2B5EF4-FFF2-40B4-BE49-F238E27FC236}">
                <a16:creationId xmlns:a16="http://schemas.microsoft.com/office/drawing/2014/main" id="{647A1015-89C2-2E76-FA82-07B7243BA9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1289050"/>
            <a:ext cx="245427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F3F7FBA0-9C2F-22F6-91E9-2A2E685B769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58825" y="3390900"/>
            <a:ext cx="1854200" cy="260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chemeClr val="bg1"/>
                </a:solidFill>
              </a:rPr>
              <a:t>Emergency Management</a:t>
            </a:r>
            <a:endParaRPr lang="en-US" altLang="nl-NL" sz="1100">
              <a:solidFill>
                <a:schemeClr val="bg1"/>
              </a:solidFill>
            </a:endParaRP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CACFDC27-3A31-69F5-91B4-F46E261C4E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4486275"/>
            <a:ext cx="3598862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D8EBA2A-91E3-6558-BE02-F747492B2F8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3E66C3A7-2D4A-4FA9-93E2-3946B18DF439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879AB2B-163B-43B6-C2D7-C042258FA97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D3B876-08D8-B21B-18F5-3F0A584DA8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2FAA302D-EC2D-4011-936E-E2AF977B4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042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signer\Desktop\PRESENTATION COPERNICUS\FOTO5.jpg">
            <a:extLst>
              <a:ext uri="{FF2B5EF4-FFF2-40B4-BE49-F238E27FC236}">
                <a16:creationId xmlns:a16="http://schemas.microsoft.com/office/drawing/2014/main" id="{5BD57D6F-0FDC-58AD-BD89-07FAF0DBA7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0" y="-36513"/>
            <a:ext cx="2416175" cy="521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3237B80-B068-6E46-9657-5A716D14F7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65088"/>
            <a:ext cx="80327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45D94D-D4EC-FBB4-C7CC-AE1F325762BD}"/>
              </a:ext>
            </a:extLst>
          </p:cNvPr>
          <p:cNvCxnSpPr/>
          <p:nvPr userDrawn="1"/>
        </p:nvCxnSpPr>
        <p:spPr>
          <a:xfrm>
            <a:off x="468313" y="1062038"/>
            <a:ext cx="0" cy="3887787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0">
            <a:extLst>
              <a:ext uri="{FF2B5EF4-FFF2-40B4-BE49-F238E27FC236}">
                <a16:creationId xmlns:a16="http://schemas.microsoft.com/office/drawing/2014/main" id="{BD4D23CA-A5F9-40A3-85AA-43FDB9715B6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36513" y="630238"/>
            <a:ext cx="1022351" cy="4302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984807"/>
                </a:solidFill>
              </a:rPr>
              <a:t>Emergency</a:t>
            </a:r>
          </a:p>
          <a:p>
            <a:pPr algn="ctr" eaLnBrk="1" hangingPunct="1">
              <a:defRPr/>
            </a:pPr>
            <a:r>
              <a:rPr lang="es-ES" altLang="nl-NL" sz="1100">
                <a:solidFill>
                  <a:srgbClr val="984807"/>
                </a:solidFill>
              </a:rPr>
              <a:t>Management</a:t>
            </a:r>
            <a:endParaRPr lang="en-US" altLang="nl-NL" sz="110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907CF3F0-0C35-AEC9-F65E-16546016D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23CA2-8A67-42B3-A3CB-40B846CC84CC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A9C8BD98-22AC-8244-0FE3-1579EA8F0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53F37ADA-274F-84B9-8BF6-058B62D84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6F741-ECB0-4CED-955E-9070E5DC2B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28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1230B65-D7FF-628B-87A1-57D4BE430E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65088"/>
            <a:ext cx="80327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389EC2-D623-A912-1F5A-2C6767167CE6}"/>
              </a:ext>
            </a:extLst>
          </p:cNvPr>
          <p:cNvCxnSpPr/>
          <p:nvPr userDrawn="1"/>
        </p:nvCxnSpPr>
        <p:spPr>
          <a:xfrm>
            <a:off x="468313" y="1062038"/>
            <a:ext cx="0" cy="3887787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9">
            <a:extLst>
              <a:ext uri="{FF2B5EF4-FFF2-40B4-BE49-F238E27FC236}">
                <a16:creationId xmlns:a16="http://schemas.microsoft.com/office/drawing/2014/main" id="{0BE01F32-4D78-2154-BEDF-0CA296082BD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36513" y="630238"/>
            <a:ext cx="1022351" cy="4302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E46C0A"/>
                </a:solidFill>
              </a:rPr>
              <a:t>Emergency</a:t>
            </a:r>
          </a:p>
          <a:p>
            <a:pPr algn="ctr" eaLnBrk="1" hangingPunct="1">
              <a:defRPr/>
            </a:pPr>
            <a:r>
              <a:rPr lang="es-ES" altLang="nl-NL" sz="1100">
                <a:solidFill>
                  <a:srgbClr val="E46C0A"/>
                </a:solidFill>
              </a:rPr>
              <a:t>Management</a:t>
            </a:r>
            <a:endParaRPr lang="en-US" altLang="nl-NL" sz="1100">
              <a:solidFill>
                <a:srgbClr val="E46C0A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0B295018-7BC6-A5DA-6578-D01B267D9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B017C-2439-42DE-9862-FFF8AE97842A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5BA698AB-33B2-8362-E52F-D07A5A0E1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BF7210BA-71D9-459D-CDF9-220700C25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9751B-30E0-4356-A445-B38BF400E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00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signer\Desktop\PRESENTATION COPERNICUS\FOTO5.jpg">
            <a:extLst>
              <a:ext uri="{FF2B5EF4-FFF2-40B4-BE49-F238E27FC236}">
                <a16:creationId xmlns:a16="http://schemas.microsoft.com/office/drawing/2014/main" id="{5FE44A7D-C341-3166-D719-9E1D1A90A8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0" y="-36513"/>
            <a:ext cx="2416175" cy="521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ADCCB90-93B1-CB27-E840-F805645B48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65088"/>
            <a:ext cx="80327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C352D1-E129-9F72-0A74-3F3C8F228123}"/>
              </a:ext>
            </a:extLst>
          </p:cNvPr>
          <p:cNvCxnSpPr/>
          <p:nvPr userDrawn="1"/>
        </p:nvCxnSpPr>
        <p:spPr>
          <a:xfrm>
            <a:off x="468313" y="1062038"/>
            <a:ext cx="0" cy="3887787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0">
            <a:extLst>
              <a:ext uri="{FF2B5EF4-FFF2-40B4-BE49-F238E27FC236}">
                <a16:creationId xmlns:a16="http://schemas.microsoft.com/office/drawing/2014/main" id="{CC9C54B8-ACB5-CD2B-4690-57DE201CF5E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36513" y="630238"/>
            <a:ext cx="1022351" cy="4302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984807"/>
                </a:solidFill>
              </a:rPr>
              <a:t>Emergency</a:t>
            </a:r>
          </a:p>
          <a:p>
            <a:pPr algn="ctr" eaLnBrk="1" hangingPunct="1">
              <a:defRPr/>
            </a:pPr>
            <a:r>
              <a:rPr lang="es-ES" altLang="nl-NL" sz="1100">
                <a:solidFill>
                  <a:srgbClr val="984807"/>
                </a:solidFill>
              </a:rPr>
              <a:t>Management</a:t>
            </a:r>
            <a:endParaRPr lang="en-US" altLang="nl-NL" sz="1100">
              <a:solidFill>
                <a:srgbClr val="984807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8208CE7-25FD-DB7B-F1D5-5FF5702D89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AC524FC-CC13-861F-E414-CD57959423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33767-8449-468B-8DB4-79F450D6E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F79996FF-0281-B686-BE07-57224DA4828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2777F-1B30-40E4-9C17-0554365B2FC2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29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esigner\Desktop\PRESENTATION COPERNICUS\FOTO5.jpg">
            <a:extLst>
              <a:ext uri="{FF2B5EF4-FFF2-40B4-BE49-F238E27FC236}">
                <a16:creationId xmlns:a16="http://schemas.microsoft.com/office/drawing/2014/main" id="{0AF438E2-DF67-EEBE-7F33-CDA8DFA641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0" y="-36513"/>
            <a:ext cx="2416175" cy="521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CE82E953-7E85-812B-0C81-460A264BDA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65088"/>
            <a:ext cx="80327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9C508D-2A35-13AB-A133-AE2B9F79F1E8}"/>
              </a:ext>
            </a:extLst>
          </p:cNvPr>
          <p:cNvCxnSpPr/>
          <p:nvPr userDrawn="1"/>
        </p:nvCxnSpPr>
        <p:spPr>
          <a:xfrm>
            <a:off x="468313" y="1062038"/>
            <a:ext cx="0" cy="3887787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0">
            <a:extLst>
              <a:ext uri="{FF2B5EF4-FFF2-40B4-BE49-F238E27FC236}">
                <a16:creationId xmlns:a16="http://schemas.microsoft.com/office/drawing/2014/main" id="{DB59CD08-B9DF-6E07-0D3B-B36DF540EF3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36513" y="630238"/>
            <a:ext cx="1022351" cy="4302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984807"/>
                </a:solidFill>
              </a:rPr>
              <a:t>Emergency</a:t>
            </a:r>
          </a:p>
          <a:p>
            <a:pPr algn="ctr" eaLnBrk="1" hangingPunct="1">
              <a:defRPr/>
            </a:pPr>
            <a:r>
              <a:rPr lang="es-ES" altLang="nl-NL" sz="1100">
                <a:solidFill>
                  <a:srgbClr val="984807"/>
                </a:solidFill>
              </a:rPr>
              <a:t>Management</a:t>
            </a:r>
            <a:endParaRPr lang="en-US" altLang="nl-NL" sz="1100">
              <a:solidFill>
                <a:srgbClr val="98480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B7260397-9D4C-69B0-633A-248212EB6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B8D-D188-45F5-8850-F8106F1B047A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A2121674-0475-ECEC-53C1-664354CA3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847DA39A-6E28-B895-82AA-DEF61BCDB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0AF04-4CFC-43D2-8B1F-C901C1768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08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0A28AD-AADF-CF9B-5D07-95B85F97CAA5}"/>
              </a:ext>
            </a:extLst>
          </p:cNvPr>
          <p:cNvSpPr/>
          <p:nvPr userDrawn="1"/>
        </p:nvSpPr>
        <p:spPr>
          <a:xfrm>
            <a:off x="0" y="0"/>
            <a:ext cx="9144000" cy="5235575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E94ECB77-BD47-2E0D-C2AD-23A6F114AF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0"/>
            <a:ext cx="1958975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11304C-FC49-4B6A-4940-B42443D4C55D}"/>
              </a:ext>
            </a:extLst>
          </p:cNvPr>
          <p:cNvSpPr/>
          <p:nvPr userDrawn="1"/>
        </p:nvSpPr>
        <p:spPr>
          <a:xfrm>
            <a:off x="7164288" y="0"/>
            <a:ext cx="1728192" cy="5292000"/>
          </a:xfrm>
          <a:prstGeom prst="rect">
            <a:avLst/>
          </a:prstGeom>
          <a:gradFill flip="none" rotWithShape="1">
            <a:gsLst>
              <a:gs pos="4000">
                <a:schemeClr val="accent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3" descr="S:\F15015_Copernicus\3_Work\330_Work-in-process\Logos_icons\User Uptake_blanc-01.png">
            <a:extLst>
              <a:ext uri="{FF2B5EF4-FFF2-40B4-BE49-F238E27FC236}">
                <a16:creationId xmlns:a16="http://schemas.microsoft.com/office/drawing/2014/main" id="{52A5809C-3DBE-A7C0-0B91-193BCD1999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903288"/>
            <a:ext cx="2820987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EEA14362-5A38-2275-29F0-F45B5E3017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3900" y="3724275"/>
            <a:ext cx="1439863" cy="2619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chemeClr val="bg1"/>
                </a:solidFill>
              </a:rPr>
              <a:t>Data Access</a:t>
            </a:r>
            <a:endParaRPr lang="en-US" altLang="nl-NL" sz="1100">
              <a:solidFill>
                <a:schemeClr val="bg1"/>
              </a:solidFill>
            </a:endParaRP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AA49027F-3723-B474-E54D-1D95B03B79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4486275"/>
            <a:ext cx="3598862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F4C9E7E-ACE4-347B-6EB7-608ED0CDF95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3FF0DA52-873E-4577-8613-03CD14A8403C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C2D0A0-7B67-A54B-7476-0C7CE19081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B18DECD-671E-A9B2-3CFA-1C4D886A8C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5B57C19E-C75A-4D69-A9CF-2E67229005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3666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6FCA48DE-1295-A2F9-1C4F-17897430A08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39700" y="-46038"/>
            <a:ext cx="2297113" cy="5281613"/>
            <a:chOff x="-140429" y="-46112"/>
            <a:chExt cx="2298483" cy="5282158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5003DA1C-BF5D-092F-66A7-AB7C21EFA82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9">
              <a:extLst>
                <a:ext uri="{FF2B5EF4-FFF2-40B4-BE49-F238E27FC236}">
                  <a16:creationId xmlns:a16="http://schemas.microsoft.com/office/drawing/2014/main" id="{9AB979DA-5D47-CB19-109F-EE613FCA608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74DBAA6-0FB6-8F9A-3E8F-F54C079DCBF2}"/>
                  </a:ext>
                </a:extLst>
              </p:cNvPr>
              <p:cNvSpPr/>
              <p:nvPr userDrawn="1"/>
            </p:nvSpPr>
            <p:spPr>
              <a:xfrm>
                <a:off x="-108660" y="1519"/>
                <a:ext cx="2266714" cy="523452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6B504F4-6BC9-C894-A7CC-2E49FE1F4606}"/>
                  </a:ext>
                </a:extLst>
              </p:cNvPr>
              <p:cNvSpPr/>
              <p:nvPr userDrawn="1"/>
            </p:nvSpPr>
            <p:spPr>
              <a:xfrm>
                <a:off x="-140429" y="-46112"/>
                <a:ext cx="2298483" cy="5190073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1A03B9-BEC7-444D-669A-D4EE80851D60}"/>
              </a:ext>
            </a:extLst>
          </p:cNvPr>
          <p:cNvCxnSpPr/>
          <p:nvPr userDrawn="1"/>
        </p:nvCxnSpPr>
        <p:spPr>
          <a:xfrm>
            <a:off x="471488" y="1062038"/>
            <a:ext cx="0" cy="3887787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3">
            <a:extLst>
              <a:ext uri="{FF2B5EF4-FFF2-40B4-BE49-F238E27FC236}">
                <a16:creationId xmlns:a16="http://schemas.microsoft.com/office/drawing/2014/main" id="{939A3E2F-5CA3-1B85-7E39-8AC614EAE52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4925" y="614363"/>
            <a:ext cx="950913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31859C"/>
                </a:solidFill>
              </a:rPr>
              <a:t>Atmosphere</a:t>
            </a:r>
          </a:p>
          <a:p>
            <a:pPr algn="ctr" eaLnBrk="1" hangingPunct="1">
              <a:defRPr/>
            </a:pPr>
            <a:r>
              <a:rPr lang="es-ES" altLang="nl-NL" sz="1100">
                <a:solidFill>
                  <a:srgbClr val="31859C"/>
                </a:solidFill>
              </a:rPr>
              <a:t>Monitoring</a:t>
            </a:r>
            <a:endParaRPr lang="en-US" altLang="nl-NL" sz="1100">
              <a:solidFill>
                <a:srgbClr val="31859C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7FEB07A-EB8E-E343-966A-65D5530408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42863"/>
            <a:ext cx="69215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9FA3518-C240-A2AA-35DB-4E52B88C8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E0EBF-A8F2-4D45-92FC-B4DC60984DFA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7C54C0E-F490-8770-5C28-498186EE6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BE509B9-E503-EF57-9F49-5F6658E7E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91FDA-08E8-4214-9742-B3982A4BA0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89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:a16="http://schemas.microsoft.com/office/drawing/2014/main" id="{6D6A64CA-7E7D-D5C5-BB80-8183274C757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39700" y="-46038"/>
            <a:ext cx="2297113" cy="5281613"/>
            <a:chOff x="-140429" y="-46112"/>
            <a:chExt cx="2298483" cy="5282158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98BFE36D-D169-8737-2996-1BD27586392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9">
              <a:extLst>
                <a:ext uri="{FF2B5EF4-FFF2-40B4-BE49-F238E27FC236}">
                  <a16:creationId xmlns:a16="http://schemas.microsoft.com/office/drawing/2014/main" id="{A3DED380-D44C-0023-ABA3-D18D3DFBCF1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D0701C7-0E9D-34F4-AAFB-993BFC06E0F2}"/>
                  </a:ext>
                </a:extLst>
              </p:cNvPr>
              <p:cNvSpPr/>
              <p:nvPr userDrawn="1"/>
            </p:nvSpPr>
            <p:spPr>
              <a:xfrm>
                <a:off x="-108660" y="1519"/>
                <a:ext cx="2266714" cy="523452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63B5090-3791-8691-8D73-4B9BADAF8192}"/>
                  </a:ext>
                </a:extLst>
              </p:cNvPr>
              <p:cNvSpPr/>
              <p:nvPr userDrawn="1"/>
            </p:nvSpPr>
            <p:spPr>
              <a:xfrm>
                <a:off x="-140429" y="-46112"/>
                <a:ext cx="2298483" cy="5190073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90F002-1FD7-EAE1-528D-48AA4313A631}"/>
              </a:ext>
            </a:extLst>
          </p:cNvPr>
          <p:cNvCxnSpPr/>
          <p:nvPr userDrawn="1"/>
        </p:nvCxnSpPr>
        <p:spPr>
          <a:xfrm>
            <a:off x="471488" y="1062038"/>
            <a:ext cx="0" cy="3887787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3">
            <a:extLst>
              <a:ext uri="{FF2B5EF4-FFF2-40B4-BE49-F238E27FC236}">
                <a16:creationId xmlns:a16="http://schemas.microsoft.com/office/drawing/2014/main" id="{21CB62CC-F962-BEBD-1E96-AB9F264B4C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4925" y="614363"/>
            <a:ext cx="950913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31859C"/>
                </a:solidFill>
              </a:rPr>
              <a:t>Atmosphere</a:t>
            </a:r>
          </a:p>
          <a:p>
            <a:pPr algn="ctr" eaLnBrk="1" hangingPunct="1">
              <a:defRPr/>
            </a:pPr>
            <a:r>
              <a:rPr lang="es-ES" altLang="nl-NL" sz="1100">
                <a:solidFill>
                  <a:srgbClr val="31859C"/>
                </a:solidFill>
              </a:rPr>
              <a:t>Monitoring</a:t>
            </a:r>
            <a:endParaRPr lang="en-US" altLang="nl-NL" sz="1100">
              <a:solidFill>
                <a:srgbClr val="31859C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B00F219-5353-C253-4070-FABBD8241F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42863"/>
            <a:ext cx="69215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0BF2454-E02B-C16A-54A5-4628298AA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E8EF9-065B-431E-A5CC-6CF9141BF825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BC3CF62-1A49-6F5F-6B72-98152F5AD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B74C120-360F-1005-FFCA-D4E61173D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05947-4C2B-4616-8E3C-57196080D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633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EA2216-5071-1989-EB5D-C67E7AF4BCF0}"/>
              </a:ext>
            </a:extLst>
          </p:cNvPr>
          <p:cNvSpPr/>
          <p:nvPr userDrawn="1"/>
        </p:nvSpPr>
        <p:spPr>
          <a:xfrm>
            <a:off x="0" y="0"/>
            <a:ext cx="9144000" cy="5184775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839366-AF18-16CD-FA92-34A938B227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0"/>
            <a:ext cx="18494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S:\F15015_Copernicus\3_Work\330_Work-in-process\SC4_BackgroundMat\PPT\item Copernicus\Icon-01.png">
            <a:extLst>
              <a:ext uri="{FF2B5EF4-FFF2-40B4-BE49-F238E27FC236}">
                <a16:creationId xmlns:a16="http://schemas.microsoft.com/office/drawing/2014/main" id="{8844CD15-069F-3D6C-ED63-5E9BE02400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92250"/>
            <a:ext cx="208756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65403085-AC35-A504-4ECE-1F72B901433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4788" y="3508375"/>
            <a:ext cx="2362200" cy="260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chemeClr val="bg1"/>
                </a:solidFill>
              </a:rPr>
              <a:t>Atmosphere Monitoring</a:t>
            </a:r>
            <a:endParaRPr lang="en-US" altLang="nl-NL" sz="1100">
              <a:solidFill>
                <a:schemeClr val="bg1"/>
              </a:solidFill>
            </a:endParaRP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3DB2A3AC-AE55-4753-A665-AB706B7405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4486275"/>
            <a:ext cx="3598862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793CBD1-DE9B-B048-4083-16803F49D18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E5CD23EA-A7E1-4509-B708-BE6B8EC5FF13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8B1ABEB-BFCA-4E11-606D-5F605B7938C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192D767-7875-D269-1254-96671F34A85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A254DA1C-43D1-4E47-8E1C-38BF8370D8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733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0EF4472-CCA6-569D-FA44-4BBDF3BB9C58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226695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6D316E-F053-76EE-89A8-1EC572AA14D5}"/>
              </a:ext>
            </a:extLst>
          </p:cNvPr>
          <p:cNvSpPr/>
          <p:nvPr userDrawn="1"/>
        </p:nvSpPr>
        <p:spPr>
          <a:xfrm>
            <a:off x="-25400" y="0"/>
            <a:ext cx="2266950" cy="518477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90A05E-91AD-232B-56C2-F94D388CB543}"/>
              </a:ext>
            </a:extLst>
          </p:cNvPr>
          <p:cNvSpPr/>
          <p:nvPr userDrawn="1"/>
        </p:nvSpPr>
        <p:spPr>
          <a:xfrm>
            <a:off x="0" y="0"/>
            <a:ext cx="2298700" cy="5184775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0B876C-66FB-EB93-9A1E-2B1CEED16B5A}"/>
              </a:ext>
            </a:extLst>
          </p:cNvPr>
          <p:cNvCxnSpPr/>
          <p:nvPr userDrawn="1"/>
        </p:nvCxnSpPr>
        <p:spPr>
          <a:xfrm>
            <a:off x="471488" y="1062038"/>
            <a:ext cx="0" cy="3887787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1">
            <a:extLst>
              <a:ext uri="{FF2B5EF4-FFF2-40B4-BE49-F238E27FC236}">
                <a16:creationId xmlns:a16="http://schemas.microsoft.com/office/drawing/2014/main" id="{6311EDEC-B968-9D6C-6087-B938E85135E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4925" y="614363"/>
            <a:ext cx="950913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31859C"/>
                </a:solidFill>
              </a:rPr>
              <a:t>Atmosphere</a:t>
            </a:r>
          </a:p>
          <a:p>
            <a:pPr algn="ctr" eaLnBrk="1" hangingPunct="1">
              <a:defRPr/>
            </a:pPr>
            <a:r>
              <a:rPr lang="es-ES" altLang="nl-NL" sz="1100">
                <a:solidFill>
                  <a:srgbClr val="31859C"/>
                </a:solidFill>
              </a:rPr>
              <a:t>Monitoring</a:t>
            </a:r>
            <a:endParaRPr lang="en-US" altLang="nl-NL" sz="1100">
              <a:solidFill>
                <a:srgbClr val="31859C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57DE887-AAA1-523A-3539-460709DB46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42863"/>
            <a:ext cx="69215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BA8F0D03-E07D-A7F0-1A66-6B4266F37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4D366-2A9C-4309-BE7B-D71BBF6928B4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1C65929F-A60C-3EE6-16AD-372A77BB1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56343314-9BBE-00A0-CA77-D47F5213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B79EA-29AC-4A67-9DCB-1DAAC0229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09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:a16="http://schemas.microsoft.com/office/drawing/2014/main" id="{F427E598-8B26-FA74-A5DA-0CAF0DE66FF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39700" y="-46038"/>
            <a:ext cx="2297113" cy="5281613"/>
            <a:chOff x="-140429" y="-46112"/>
            <a:chExt cx="2298483" cy="5282158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510685D-2737-2568-4150-EE820047A90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9">
              <a:extLst>
                <a:ext uri="{FF2B5EF4-FFF2-40B4-BE49-F238E27FC236}">
                  <a16:creationId xmlns:a16="http://schemas.microsoft.com/office/drawing/2014/main" id="{D9312705-ACAD-C83A-332A-9210113BF7D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5442C89-F627-0620-A3DD-BC8981EF1145}"/>
                  </a:ext>
                </a:extLst>
              </p:cNvPr>
              <p:cNvSpPr/>
              <p:nvPr userDrawn="1"/>
            </p:nvSpPr>
            <p:spPr>
              <a:xfrm>
                <a:off x="-108660" y="1519"/>
                <a:ext cx="2266714" cy="523452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A917D85-8C35-A71D-D55E-1E1DD4A684E5}"/>
                  </a:ext>
                </a:extLst>
              </p:cNvPr>
              <p:cNvSpPr/>
              <p:nvPr userDrawn="1"/>
            </p:nvSpPr>
            <p:spPr>
              <a:xfrm>
                <a:off x="-140429" y="-46112"/>
                <a:ext cx="2298483" cy="5190073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CE41D3-905D-FE83-98C2-1E8F784D2903}"/>
              </a:ext>
            </a:extLst>
          </p:cNvPr>
          <p:cNvCxnSpPr/>
          <p:nvPr userDrawn="1"/>
        </p:nvCxnSpPr>
        <p:spPr>
          <a:xfrm>
            <a:off x="471488" y="1062038"/>
            <a:ext cx="0" cy="3887787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3">
            <a:extLst>
              <a:ext uri="{FF2B5EF4-FFF2-40B4-BE49-F238E27FC236}">
                <a16:creationId xmlns:a16="http://schemas.microsoft.com/office/drawing/2014/main" id="{D986B87F-7EFC-CBAF-EA6F-3A265361F5B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4925" y="614363"/>
            <a:ext cx="950913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31859C"/>
                </a:solidFill>
              </a:rPr>
              <a:t>Atmosphere</a:t>
            </a:r>
          </a:p>
          <a:p>
            <a:pPr algn="ctr" eaLnBrk="1" hangingPunct="1">
              <a:defRPr/>
            </a:pPr>
            <a:r>
              <a:rPr lang="es-ES" altLang="nl-NL" sz="1100">
                <a:solidFill>
                  <a:srgbClr val="31859C"/>
                </a:solidFill>
              </a:rPr>
              <a:t>Monitoring</a:t>
            </a:r>
            <a:endParaRPr lang="en-US" altLang="nl-NL" sz="1100">
              <a:solidFill>
                <a:srgbClr val="31859C"/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BA846734-775A-096B-6A47-6675387BB8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42863"/>
            <a:ext cx="69215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75EFCC1B-4693-00B8-0837-9C0FBD48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6E43C-5A39-47E2-BF96-33EA3EF51763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2881EA90-0AEA-E9D6-3247-C8471C8C5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id="{9D91F55A-3BDA-7197-3A42-DA8FBA1F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56C09-01EE-4321-B0BC-2DDE09D59D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418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:a16="http://schemas.microsoft.com/office/drawing/2014/main" id="{D6ACC7B3-046F-659F-E47A-B97C50F8BD3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39700" y="-46038"/>
            <a:ext cx="2297113" cy="5281613"/>
            <a:chOff x="-140429" y="-46112"/>
            <a:chExt cx="2298483" cy="52821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A84718A-5245-F891-F6ED-C95DF0AEA99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9">
              <a:extLst>
                <a:ext uri="{FF2B5EF4-FFF2-40B4-BE49-F238E27FC236}">
                  <a16:creationId xmlns:a16="http://schemas.microsoft.com/office/drawing/2014/main" id="{338D84EF-4612-08CD-1F7B-A7A1AF94CEF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A517B9A-AF26-C339-AFC0-AD2CCA843A18}"/>
                  </a:ext>
                </a:extLst>
              </p:cNvPr>
              <p:cNvSpPr/>
              <p:nvPr userDrawn="1"/>
            </p:nvSpPr>
            <p:spPr>
              <a:xfrm>
                <a:off x="-108660" y="1519"/>
                <a:ext cx="2266714" cy="523452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F2DB4EC-F5DF-3766-32AE-D8CC018749F8}"/>
                  </a:ext>
                </a:extLst>
              </p:cNvPr>
              <p:cNvSpPr/>
              <p:nvPr userDrawn="1"/>
            </p:nvSpPr>
            <p:spPr>
              <a:xfrm>
                <a:off x="-140429" y="-46112"/>
                <a:ext cx="2298483" cy="5190073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393396-2224-2752-7474-2DE48DA6D807}"/>
              </a:ext>
            </a:extLst>
          </p:cNvPr>
          <p:cNvCxnSpPr/>
          <p:nvPr userDrawn="1"/>
        </p:nvCxnSpPr>
        <p:spPr>
          <a:xfrm>
            <a:off x="471488" y="1062038"/>
            <a:ext cx="0" cy="3887787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3">
            <a:extLst>
              <a:ext uri="{FF2B5EF4-FFF2-40B4-BE49-F238E27FC236}">
                <a16:creationId xmlns:a16="http://schemas.microsoft.com/office/drawing/2014/main" id="{2308A099-3DEB-1F91-44A9-DD5CCD010A8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4925" y="614363"/>
            <a:ext cx="950913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31859C"/>
                </a:solidFill>
              </a:rPr>
              <a:t>Atmosphere</a:t>
            </a:r>
          </a:p>
          <a:p>
            <a:pPr algn="ctr" eaLnBrk="1" hangingPunct="1">
              <a:defRPr/>
            </a:pPr>
            <a:r>
              <a:rPr lang="es-ES" altLang="nl-NL" sz="1100">
                <a:solidFill>
                  <a:srgbClr val="31859C"/>
                </a:solidFill>
              </a:rPr>
              <a:t>Monitoring</a:t>
            </a:r>
            <a:endParaRPr lang="en-US" altLang="nl-NL" sz="1100">
              <a:solidFill>
                <a:srgbClr val="31859C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1DDDEAE-6160-87D1-CC06-5E4377FAAC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42863"/>
            <a:ext cx="69215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2A466120-2FA7-F500-61CC-38B5BE55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3057C-89FB-4642-8D53-E48FA92806C5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060EBDD2-599F-340B-B6EA-13594DF6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192B5370-CDF7-8215-0C3D-26C127268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6F0F0-F068-4482-9376-CEBBFF5629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084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:\F15015_Copernicus\3_Work\330_Work-in-process\SC4_BackgroundMat\Visual_ID\Photos\Climate_change_ThinkstockPhotos-147656737.jpg">
            <a:extLst>
              <a:ext uri="{FF2B5EF4-FFF2-40B4-BE49-F238E27FC236}">
                <a16:creationId xmlns:a16="http://schemas.microsoft.com/office/drawing/2014/main" id="{3107E62E-7BFB-8877-A1E6-8C7F7343DE9D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9"/>
          <a:stretch>
            <a:fillRect/>
          </a:stretch>
        </p:blipFill>
        <p:spPr bwMode="auto">
          <a:xfrm>
            <a:off x="0" y="0"/>
            <a:ext cx="23510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0261A4-5229-222A-FE19-61E1877FDC10}"/>
              </a:ext>
            </a:extLst>
          </p:cNvPr>
          <p:cNvSpPr/>
          <p:nvPr userDrawn="1"/>
        </p:nvSpPr>
        <p:spPr>
          <a:xfrm>
            <a:off x="0" y="0"/>
            <a:ext cx="2351088" cy="513715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33BA50-E8AA-BF4A-B356-1A28D3E79905}"/>
              </a:ext>
            </a:extLst>
          </p:cNvPr>
          <p:cNvSpPr/>
          <p:nvPr userDrawn="1"/>
        </p:nvSpPr>
        <p:spPr>
          <a:xfrm>
            <a:off x="0" y="6350"/>
            <a:ext cx="2374900" cy="51435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3FED4C03-2B7A-17AD-ED3F-8F11E12F4DE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950" y="0"/>
            <a:ext cx="877888" cy="4949825"/>
            <a:chOff x="164975" y="20834"/>
            <a:chExt cx="878633" cy="49296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9A6240D-1B3E-F665-3FF1-9A9C6B69414A}"/>
                </a:ext>
              </a:extLst>
            </p:cNvPr>
            <p:cNvCxnSpPr/>
            <p:nvPr userDrawn="1"/>
          </p:nvCxnSpPr>
          <p:spPr>
            <a:xfrm>
              <a:off x="503400" y="1062726"/>
              <a:ext cx="0" cy="3887725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11">
              <a:extLst>
                <a:ext uri="{FF2B5EF4-FFF2-40B4-BE49-F238E27FC236}">
                  <a16:creationId xmlns:a16="http://schemas.microsoft.com/office/drawing/2014/main" id="{F81575A2-99BF-044E-51DA-78547841D447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164975" y="615297"/>
              <a:ext cx="878633" cy="4300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s-ES" altLang="nl-NL" sz="1100">
                  <a:solidFill>
                    <a:srgbClr val="941333"/>
                  </a:solidFill>
                </a:rPr>
                <a:t>Climate</a:t>
              </a:r>
            </a:p>
            <a:p>
              <a:pPr eaLnBrk="1" hangingPunct="1">
                <a:defRPr/>
              </a:pPr>
              <a:r>
                <a:rPr lang="es-ES" altLang="nl-NL" sz="1100">
                  <a:solidFill>
                    <a:srgbClr val="941333"/>
                  </a:solidFill>
                </a:rPr>
                <a:t>Change</a:t>
              </a:r>
              <a:endParaRPr lang="en-US" altLang="nl-NL" sz="1100">
                <a:solidFill>
                  <a:srgbClr val="941333"/>
                </a:solidFill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5D4FF185-B000-6765-20C3-733E49ED62B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A541EFF-F0D5-9095-06FD-6024F571A6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9687948-90A4-658A-C9D4-5A0D4935B9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8314B-2EB1-442D-8C72-5003F92AB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099FC053-D356-ED32-BAD6-1447750701F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34936-E744-4949-9F22-936499C86E2E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533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1F70C25E-64A7-BF44-B3A6-69BFD0B664A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950" y="20638"/>
            <a:ext cx="877888" cy="4929187"/>
            <a:chOff x="164975" y="20834"/>
            <a:chExt cx="878633" cy="492961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385AB23-8244-9700-CDD4-0E1AB624D4A5}"/>
                </a:ext>
              </a:extLst>
            </p:cNvPr>
            <p:cNvCxnSpPr/>
            <p:nvPr userDrawn="1"/>
          </p:nvCxnSpPr>
          <p:spPr>
            <a:xfrm>
              <a:off x="503400" y="1062325"/>
              <a:ext cx="0" cy="3888126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6787EAD4-C197-E285-384D-DAB2B21B09AA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164975" y="614611"/>
              <a:ext cx="878633" cy="43183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s-ES" altLang="nl-NL" sz="1100">
                  <a:solidFill>
                    <a:srgbClr val="941333"/>
                  </a:solidFill>
                </a:rPr>
                <a:t>Climate</a:t>
              </a:r>
            </a:p>
            <a:p>
              <a:pPr eaLnBrk="1" hangingPunct="1">
                <a:defRPr/>
              </a:pPr>
              <a:r>
                <a:rPr lang="es-ES" altLang="nl-NL" sz="1100">
                  <a:solidFill>
                    <a:srgbClr val="941333"/>
                  </a:solidFill>
                </a:rPr>
                <a:t>Change</a:t>
              </a:r>
              <a:endParaRPr lang="en-US" altLang="nl-NL" sz="1100">
                <a:solidFill>
                  <a:srgbClr val="941333"/>
                </a:solidFill>
              </a:endParaRP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F1C4819A-DE09-45AB-9DA7-9619D7A9870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5C2F061-737B-F6DF-D91D-E3163CE6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252F2-7CEF-48B6-9A5C-F5B34A0CCC1E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118DE0D-352B-8028-045A-E850DBBD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1B690D5-09F5-858D-F16B-F98EAC72F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987BD-4503-403D-8F66-63B6D941A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070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67A59A-A6C4-C36A-6E3B-909E60DD75E2}"/>
              </a:ext>
            </a:extLst>
          </p:cNvPr>
          <p:cNvSpPr/>
          <p:nvPr userDrawn="1"/>
        </p:nvSpPr>
        <p:spPr>
          <a:xfrm>
            <a:off x="0" y="4763"/>
            <a:ext cx="9144000" cy="5184775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5BE727-5842-C8E5-57A3-775B9D9B81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>
            <a:fillRect/>
          </a:stretch>
        </p:blipFill>
        <p:spPr bwMode="auto">
          <a:xfrm>
            <a:off x="7283450" y="0"/>
            <a:ext cx="186055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640EC439-E1A3-F530-2E2D-EAB7C0F69C5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2300" y="3536950"/>
            <a:ext cx="1439863" cy="260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chemeClr val="bg1"/>
                </a:solidFill>
              </a:rPr>
              <a:t>Climate Change</a:t>
            </a:r>
            <a:endParaRPr lang="en-US" altLang="nl-NL" sz="1100">
              <a:solidFill>
                <a:schemeClr val="bg1"/>
              </a:solidFill>
            </a:endParaRPr>
          </a:p>
        </p:txBody>
      </p:sp>
      <p:pic>
        <p:nvPicPr>
          <p:cNvPr id="5" name="Picture 9" descr="C3Siconwhite copy.eps">
            <a:extLst>
              <a:ext uri="{FF2B5EF4-FFF2-40B4-BE49-F238E27FC236}">
                <a16:creationId xmlns:a16="http://schemas.microsoft.com/office/drawing/2014/main" id="{A5BAD2B9-8C4F-0A83-CD02-A6E8DEC614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95488"/>
            <a:ext cx="137477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B51A14D3-347B-7A55-4F42-ADC454789B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464050"/>
            <a:ext cx="36004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79A5D97-A1F9-71AB-AE48-F99D5BBC3DD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98488" y="4876800"/>
            <a:ext cx="2133600" cy="274638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8D83C77D-C760-48B0-8266-71946D2FE795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48B1204-F550-13DF-A93B-29F990D8BBE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24200" y="4876800"/>
            <a:ext cx="2895600" cy="274638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E4A8815-D161-41DE-6C84-740AE18EDE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200" y="4876800"/>
            <a:ext cx="2133600" cy="274638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FB03F2CB-5976-44BE-B1D4-7FA3DAB215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7137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8C7E692A-01EC-635D-BACE-EFCF18E908E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950" y="20638"/>
            <a:ext cx="877888" cy="4929187"/>
            <a:chOff x="164975" y="20834"/>
            <a:chExt cx="878633" cy="492961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C70092C-83C0-F75F-B049-534328E522A7}"/>
                </a:ext>
              </a:extLst>
            </p:cNvPr>
            <p:cNvCxnSpPr/>
            <p:nvPr userDrawn="1"/>
          </p:nvCxnSpPr>
          <p:spPr>
            <a:xfrm>
              <a:off x="503400" y="1062325"/>
              <a:ext cx="0" cy="3888126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F1F985D6-4B80-80F6-6B26-3435DE0F9327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164975" y="614611"/>
              <a:ext cx="878633" cy="43183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s-ES" altLang="nl-NL" sz="1100">
                  <a:solidFill>
                    <a:srgbClr val="941333"/>
                  </a:solidFill>
                </a:rPr>
                <a:t>Climate</a:t>
              </a:r>
            </a:p>
            <a:p>
              <a:pPr eaLnBrk="1" hangingPunct="1">
                <a:defRPr/>
              </a:pPr>
              <a:r>
                <a:rPr lang="es-ES" altLang="nl-NL" sz="1100">
                  <a:solidFill>
                    <a:srgbClr val="941333"/>
                  </a:solidFill>
                </a:rPr>
                <a:t>Change</a:t>
              </a:r>
              <a:endParaRPr lang="en-US" altLang="nl-NL" sz="1100">
                <a:solidFill>
                  <a:srgbClr val="941333"/>
                </a:solidFill>
              </a:endParaRP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E7BDB38-5997-3CE9-C2F1-DF74991C3DA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1BA45BDF-44DB-4797-1A30-DF7D77B0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8B09E-50C2-406B-9BB0-FFFDADB29B14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1E147F5F-C39B-2ADA-DFEE-76244C966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5CF2DDBD-C1B4-CFF3-47DE-C5B67A5BD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F49A2-E1E2-4011-8206-3E3F93BFE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93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:\F15015_Copernicus\3_Work\330_Work-in-process\SC4_BackgroundMat\Visual_ID\Photos\Po_River_Italy.jpg">
            <a:extLst>
              <a:ext uri="{FF2B5EF4-FFF2-40B4-BE49-F238E27FC236}">
                <a16:creationId xmlns:a16="http://schemas.microsoft.com/office/drawing/2014/main" id="{4F857CAF-D2F3-EBE3-5606-4042ACB7F61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20638"/>
            <a:ext cx="2076451" cy="51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87D0CC-9489-A67B-7010-1314DAD84F20}"/>
              </a:ext>
            </a:extLst>
          </p:cNvPr>
          <p:cNvSpPr/>
          <p:nvPr userDrawn="1"/>
        </p:nvSpPr>
        <p:spPr>
          <a:xfrm>
            <a:off x="-36513" y="-57150"/>
            <a:ext cx="2124076" cy="522128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33C4E4-1674-318C-D67E-069D2BC11F69}"/>
              </a:ext>
            </a:extLst>
          </p:cNvPr>
          <p:cNvSpPr/>
          <p:nvPr userDrawn="1"/>
        </p:nvSpPr>
        <p:spPr>
          <a:xfrm>
            <a:off x="-36513" y="-20638"/>
            <a:ext cx="2120901" cy="5184776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DC5109-002E-F8B2-0C34-BEE1A1EF39E5}"/>
              </a:ext>
            </a:extLst>
          </p:cNvPr>
          <p:cNvCxnSpPr/>
          <p:nvPr userDrawn="1"/>
        </p:nvCxnSpPr>
        <p:spPr>
          <a:xfrm>
            <a:off x="450850" y="1090613"/>
            <a:ext cx="0" cy="385921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1">
            <a:extLst>
              <a:ext uri="{FF2B5EF4-FFF2-40B4-BE49-F238E27FC236}">
                <a16:creationId xmlns:a16="http://schemas.microsoft.com/office/drawing/2014/main" id="{E0FCB496-DFD7-3302-8A0D-A2AFE22E326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838" y="658813"/>
            <a:ext cx="677862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 b="1">
                <a:solidFill>
                  <a:srgbClr val="25408F"/>
                </a:solidFill>
              </a:rPr>
              <a:t>Data Access</a:t>
            </a:r>
            <a:endParaRPr lang="en-US" altLang="nl-NL" sz="1100" b="1">
              <a:solidFill>
                <a:srgbClr val="25408F"/>
              </a:solidFill>
            </a:endParaRPr>
          </a:p>
        </p:txBody>
      </p:sp>
      <p:pic>
        <p:nvPicPr>
          <p:cNvPr id="9" name="Picture 2" descr="S:\F15015_Copernicus\3_Work\330_Work-in-process\Logos_icons\Accestodata_negatif-01-01.png">
            <a:extLst>
              <a:ext uri="{FF2B5EF4-FFF2-40B4-BE49-F238E27FC236}">
                <a16:creationId xmlns:a16="http://schemas.microsoft.com/office/drawing/2014/main" id="{30732364-208B-F08F-6F66-2A7EE8AFC1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19063"/>
            <a:ext cx="5413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42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4F4B91B8-EF31-CA59-E7BA-879404F43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269B1-B036-4813-BA81-E6A9D9133ECE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597C0377-1EE9-0A94-C202-DD736C003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FE935AFE-A6AF-AB62-09CE-33A11A9C9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8399F-2C7C-4D18-B816-B1BAC7437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688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28D9F454-0024-C5FA-A1A2-B77BBC3ECC6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950" y="20638"/>
            <a:ext cx="877888" cy="4929187"/>
            <a:chOff x="164975" y="20834"/>
            <a:chExt cx="878633" cy="492961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AB04288-9D57-C014-A490-9B8D79B3B320}"/>
                </a:ext>
              </a:extLst>
            </p:cNvPr>
            <p:cNvCxnSpPr/>
            <p:nvPr userDrawn="1"/>
          </p:nvCxnSpPr>
          <p:spPr>
            <a:xfrm>
              <a:off x="503400" y="1062325"/>
              <a:ext cx="0" cy="3888126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B7BEF040-1705-E62F-07E1-73E2FE249505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164975" y="614611"/>
              <a:ext cx="878633" cy="43183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s-ES" altLang="nl-NL" sz="1100">
                  <a:solidFill>
                    <a:srgbClr val="941333"/>
                  </a:solidFill>
                </a:rPr>
                <a:t>Climate</a:t>
              </a:r>
            </a:p>
            <a:p>
              <a:pPr eaLnBrk="1" hangingPunct="1">
                <a:defRPr/>
              </a:pPr>
              <a:r>
                <a:rPr lang="es-ES" altLang="nl-NL" sz="1100">
                  <a:solidFill>
                    <a:srgbClr val="941333"/>
                  </a:solidFill>
                </a:rPr>
                <a:t>Change</a:t>
              </a:r>
              <a:endParaRPr lang="en-US" altLang="nl-NL" sz="1100">
                <a:solidFill>
                  <a:srgbClr val="941333"/>
                </a:solidFill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CE800DEB-5B04-3E99-87F9-17555A23D4E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9ECF82CE-7B1E-17EF-D664-56AF67C7D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D58A0-9588-4B20-99EB-15BDCF879550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510557D3-E70B-C1FA-FBD6-CB4B2A2EC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58459D66-A0F7-01B5-AA61-FA7DB1A17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021ED-F9C6-42FB-9EB4-F6926F5DC9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94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:\F15015_Copernicus\3_Work\330_Work-in-process\SC4_BackgroundMat\Visual_ID\Photos\Climate_change_ThinkstockPhotos-147656737.jpg">
            <a:extLst>
              <a:ext uri="{FF2B5EF4-FFF2-40B4-BE49-F238E27FC236}">
                <a16:creationId xmlns:a16="http://schemas.microsoft.com/office/drawing/2014/main" id="{CC504601-0182-58F4-2347-736BCE048DB1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9"/>
          <a:stretch>
            <a:fillRect/>
          </a:stretch>
        </p:blipFill>
        <p:spPr bwMode="auto">
          <a:xfrm>
            <a:off x="0" y="0"/>
            <a:ext cx="23510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9C86EA-4CE2-6070-5884-538EEB9C8E79}"/>
              </a:ext>
            </a:extLst>
          </p:cNvPr>
          <p:cNvSpPr/>
          <p:nvPr userDrawn="1"/>
        </p:nvSpPr>
        <p:spPr>
          <a:xfrm>
            <a:off x="-23813" y="0"/>
            <a:ext cx="2398713" cy="51435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613084-4CE5-068A-6171-92EE8B8BB58A}"/>
              </a:ext>
            </a:extLst>
          </p:cNvPr>
          <p:cNvSpPr/>
          <p:nvPr userDrawn="1"/>
        </p:nvSpPr>
        <p:spPr>
          <a:xfrm>
            <a:off x="0" y="0"/>
            <a:ext cx="2374900" cy="51435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0D62D467-D788-D5A7-E78E-A7A546F884F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950" y="20638"/>
            <a:ext cx="877888" cy="4929187"/>
            <a:chOff x="164975" y="20834"/>
            <a:chExt cx="878633" cy="492961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8100D5F-223D-3325-9A3D-CA137C125E83}"/>
                </a:ext>
              </a:extLst>
            </p:cNvPr>
            <p:cNvCxnSpPr/>
            <p:nvPr userDrawn="1"/>
          </p:nvCxnSpPr>
          <p:spPr>
            <a:xfrm>
              <a:off x="503400" y="1062325"/>
              <a:ext cx="0" cy="3888126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9E9D776B-D766-3122-1431-36EF151E1FFF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164975" y="614611"/>
              <a:ext cx="878633" cy="43183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s-ES" altLang="nl-NL" sz="1100">
                  <a:solidFill>
                    <a:srgbClr val="941333"/>
                  </a:solidFill>
                </a:rPr>
                <a:t>Climate</a:t>
              </a:r>
            </a:p>
            <a:p>
              <a:pPr eaLnBrk="1" hangingPunct="1">
                <a:defRPr/>
              </a:pPr>
              <a:r>
                <a:rPr lang="es-ES" altLang="nl-NL" sz="1100">
                  <a:solidFill>
                    <a:srgbClr val="941333"/>
                  </a:solidFill>
                </a:rPr>
                <a:t>Change</a:t>
              </a:r>
              <a:endParaRPr lang="en-US" altLang="nl-NL" sz="1100">
                <a:solidFill>
                  <a:srgbClr val="941333"/>
                </a:solidFill>
              </a:endParaRP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F4FF6E2E-6F1A-6B00-DCC2-63164B41AC3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DEE6EEB5-2A22-B883-0F87-E793411853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6088" y="4892675"/>
            <a:ext cx="2133600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746E5-E229-4DCD-9AE1-EEF8CC8A23A5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25B1CAF-7E5B-DA67-2BCD-A6A72EB2E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867EF3E2-77BC-4EA1-3C63-529931967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8EF92-1660-4BF1-9B9B-1F8D262A08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87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:\F15015_Copernicus\3_Work\330_Work-in-process\SC4_BackgroundMat\Visual_ID\Photos\Climate_change_ThinkstockPhotos-147656737.jpg">
            <a:extLst>
              <a:ext uri="{FF2B5EF4-FFF2-40B4-BE49-F238E27FC236}">
                <a16:creationId xmlns:a16="http://schemas.microsoft.com/office/drawing/2014/main" id="{007C7BD7-F3F6-925B-4088-0D0249DA0B4F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9"/>
          <a:stretch>
            <a:fillRect/>
          </a:stretch>
        </p:blipFill>
        <p:spPr bwMode="auto">
          <a:xfrm>
            <a:off x="0" y="0"/>
            <a:ext cx="2351088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E67CC1-3EEE-5DB3-6CCA-5C2343D31697}"/>
              </a:ext>
            </a:extLst>
          </p:cNvPr>
          <p:cNvSpPr/>
          <p:nvPr userDrawn="1"/>
        </p:nvSpPr>
        <p:spPr>
          <a:xfrm>
            <a:off x="-3175" y="0"/>
            <a:ext cx="2384425" cy="51498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6AF7B1-A4AF-99C9-50F3-57C89DFE3B0E}"/>
              </a:ext>
            </a:extLst>
          </p:cNvPr>
          <p:cNvSpPr/>
          <p:nvPr userDrawn="1"/>
        </p:nvSpPr>
        <p:spPr>
          <a:xfrm>
            <a:off x="-1588" y="0"/>
            <a:ext cx="2351088" cy="514985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6E5357D8-EA80-BDB0-CC3A-22A10586368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950" y="20638"/>
            <a:ext cx="877888" cy="4929187"/>
            <a:chOff x="164975" y="20834"/>
            <a:chExt cx="878633" cy="492961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34EFBC6-0832-EAAC-BB6F-89A26867951C}"/>
                </a:ext>
              </a:extLst>
            </p:cNvPr>
            <p:cNvCxnSpPr/>
            <p:nvPr userDrawn="1"/>
          </p:nvCxnSpPr>
          <p:spPr>
            <a:xfrm>
              <a:off x="503400" y="1062325"/>
              <a:ext cx="0" cy="3888126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2E94BA6F-EEAB-4743-B5B9-2DBB3C4990A2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164975" y="614611"/>
              <a:ext cx="878633" cy="43183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s-ES" altLang="nl-NL" sz="1100">
                  <a:solidFill>
                    <a:srgbClr val="941333"/>
                  </a:solidFill>
                </a:rPr>
                <a:t>Climate</a:t>
              </a:r>
            </a:p>
            <a:p>
              <a:pPr eaLnBrk="1" hangingPunct="1">
                <a:defRPr/>
              </a:pPr>
              <a:r>
                <a:rPr lang="es-ES" altLang="nl-NL" sz="1100">
                  <a:solidFill>
                    <a:srgbClr val="941333"/>
                  </a:solidFill>
                </a:rPr>
                <a:t>Change</a:t>
              </a:r>
              <a:endParaRPr lang="en-US" altLang="nl-NL" sz="1100">
                <a:solidFill>
                  <a:srgbClr val="941333"/>
                </a:solidFill>
              </a:endParaRPr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9C0CC64A-8E87-75CB-E39A-CF20F76DB47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CCD6B80B-81FA-1422-CC2C-0DEB4031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08F53-A09D-4A6B-91A3-068C319E574E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23361556-695C-2CF8-4209-B11BA4677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C9634AA1-A979-D93B-34E9-845F709F9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02ED0-D1ED-41E6-9962-886BCF26C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21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BFCF9F7C-AC50-FAA7-80EE-6A9E4676ACB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9050" y="-12700"/>
            <a:ext cx="2463800" cy="5176838"/>
            <a:chOff x="-2604708" y="-1040096"/>
            <a:chExt cx="2463883" cy="5176972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76A0F992-CA50-62AC-ECCB-421DDA633C8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04436" y="-1028650"/>
              <a:ext cx="2002973" cy="5138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77962DE-1C59-7D57-F339-931AC7B7EDF7}"/>
                </a:ext>
              </a:extLst>
            </p:cNvPr>
            <p:cNvSpPr/>
            <p:nvPr userDrawn="1"/>
          </p:nvSpPr>
          <p:spPr>
            <a:xfrm>
              <a:off x="-2604708" y="-1013107"/>
              <a:ext cx="2463883" cy="5149983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3A1A63F-1BF9-904D-8C58-39824F44F347}"/>
                </a:ext>
              </a:extLst>
            </p:cNvPr>
            <p:cNvSpPr/>
            <p:nvPr userDrawn="1"/>
          </p:nvSpPr>
          <p:spPr>
            <a:xfrm>
              <a:off x="-2604708" y="-1040096"/>
              <a:ext cx="2438482" cy="514998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71EA1E-52A9-FA8E-BCA2-E1CBEFFC47BA}"/>
              </a:ext>
            </a:extLst>
          </p:cNvPr>
          <p:cNvCxnSpPr/>
          <p:nvPr userDrawn="1"/>
        </p:nvCxnSpPr>
        <p:spPr>
          <a:xfrm>
            <a:off x="471488" y="876300"/>
            <a:ext cx="0" cy="4073525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2">
            <a:extLst>
              <a:ext uri="{FF2B5EF4-FFF2-40B4-BE49-F238E27FC236}">
                <a16:creationId xmlns:a16="http://schemas.microsoft.com/office/drawing/2014/main" id="{85A13CA8-98FA-5ECF-36E9-11982C8CE38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3350" y="639763"/>
            <a:ext cx="1022350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nl-NL" sz="1100">
                <a:solidFill>
                  <a:srgbClr val="2C4442"/>
                </a:solidFill>
              </a:rPr>
              <a:t>Security</a:t>
            </a:r>
            <a:endParaRPr lang="en-US" altLang="nl-NL" sz="1100">
              <a:solidFill>
                <a:srgbClr val="2C4442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3FB3F7B-E7DD-D267-4FFD-7016270C08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33338"/>
            <a:ext cx="76676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7FA3424-FD65-8154-D248-0603F2B73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C2E59-CD29-4393-BD9C-5DDABB47B3C7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F63A59E-3F77-9394-D117-033924BE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EC4D1E8-38AE-C579-E2BD-60B6A85E6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DB86A-3725-4FEF-BEE1-FEB4C6E4A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01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6052D4F-BFA9-8F4C-42D5-C4511F02DB70}"/>
              </a:ext>
            </a:extLst>
          </p:cNvPr>
          <p:cNvCxnSpPr/>
          <p:nvPr userDrawn="1"/>
        </p:nvCxnSpPr>
        <p:spPr>
          <a:xfrm>
            <a:off x="471488" y="876300"/>
            <a:ext cx="0" cy="4073525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8">
            <a:extLst>
              <a:ext uri="{FF2B5EF4-FFF2-40B4-BE49-F238E27FC236}">
                <a16:creationId xmlns:a16="http://schemas.microsoft.com/office/drawing/2014/main" id="{255301C7-F703-9313-2908-A23ACDB95B7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3350" y="639763"/>
            <a:ext cx="1022350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nl-NL" sz="1100">
                <a:solidFill>
                  <a:srgbClr val="578683"/>
                </a:solidFill>
              </a:rPr>
              <a:t>Security</a:t>
            </a:r>
            <a:endParaRPr lang="en-US" altLang="nl-NL" sz="1100">
              <a:solidFill>
                <a:srgbClr val="578683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E2D38EC-67FD-436C-B499-6614EB1146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33338"/>
            <a:ext cx="76676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E091946-A86A-09FB-834C-358D792F0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2FE2F-6BF2-4D0E-867D-0DA7777A6932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A8101F8-0BFC-0D49-57A5-1D774D3F6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422391E-6DA4-A710-0AE3-14446D71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4F69A-839F-4C77-8EED-8F513B7C0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6701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2973A8-9DD9-AFCA-BFC4-0C33D8B00CE4}"/>
              </a:ext>
            </a:extLst>
          </p:cNvPr>
          <p:cNvSpPr/>
          <p:nvPr userDrawn="1"/>
        </p:nvSpPr>
        <p:spPr>
          <a:xfrm>
            <a:off x="0" y="0"/>
            <a:ext cx="9144000" cy="5184775"/>
          </a:xfrm>
          <a:prstGeom prst="rect">
            <a:avLst/>
          </a:prstGeom>
          <a:solidFill>
            <a:srgbClr val="578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:\F15015_Copernicus\3_Work\330_Work-in-process\SC4_BackgroundMat\PPT\item Copernicus\Icon-01.png">
            <a:extLst>
              <a:ext uri="{FF2B5EF4-FFF2-40B4-BE49-F238E27FC236}">
                <a16:creationId xmlns:a16="http://schemas.microsoft.com/office/drawing/2014/main" id="{3AE75688-D279-4F08-EC10-1B2117E335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938338"/>
            <a:ext cx="2062162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0D3792B4-747C-47C5-77E6-9ADE80BA917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17588" y="3709988"/>
            <a:ext cx="1023937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chemeClr val="bg1"/>
                </a:solidFill>
              </a:rPr>
              <a:t>Security</a:t>
            </a:r>
            <a:endParaRPr lang="en-US" altLang="nl-NL" sz="1100">
              <a:solidFill>
                <a:schemeClr val="bg1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26BC8616-6440-53D8-AA12-636D9C8D2502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5" t="16406" r="27979" b="9048"/>
          <a:stretch>
            <a:fillRect/>
          </a:stretch>
        </p:blipFill>
        <p:spPr bwMode="auto">
          <a:xfrm>
            <a:off x="7194550" y="0"/>
            <a:ext cx="201612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DAB6CD96-4FD0-F25D-DC6E-6970A4CB6E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4486275"/>
            <a:ext cx="3598862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B9F2280-4A4E-AA50-6151-283282B393E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0" y="4849813"/>
            <a:ext cx="2133600" cy="274637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81209EF9-123D-4FE0-B382-EFA624D1CC11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7820710-01D1-8585-7FFC-29B16247AF3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24200" y="4849813"/>
            <a:ext cx="2895600" cy="274637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E76182B-1C48-D1E4-BFEF-E08AB4648E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200" y="4849813"/>
            <a:ext cx="2133600" cy="274637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F4DD03EB-194A-4FA3-AC68-A76A7960B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15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:a16="http://schemas.microsoft.com/office/drawing/2014/main" id="{BCEF5F2A-5BC7-2506-B1E6-6E682CD9090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8100" y="12700"/>
            <a:ext cx="2482850" cy="5170488"/>
            <a:chOff x="9658589" y="-81666"/>
            <a:chExt cx="2482389" cy="5170484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1F7A5393-74A0-77FC-1DE0-63F925FDE5D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5" t="16406" r="27979" b="9048"/>
            <a:stretch>
              <a:fillRect/>
            </a:stretch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2CF35D-0804-87AF-CC3B-49A1000C28EF}"/>
                </a:ext>
              </a:extLst>
            </p:cNvPr>
            <p:cNvSpPr/>
            <p:nvPr userDrawn="1"/>
          </p:nvSpPr>
          <p:spPr>
            <a:xfrm>
              <a:off x="9658589" y="-81666"/>
              <a:ext cx="2439535" cy="5149846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3FDA876-9225-BBFB-0EE2-207B942F2315}"/>
                </a:ext>
              </a:extLst>
            </p:cNvPr>
            <p:cNvSpPr/>
            <p:nvPr userDrawn="1"/>
          </p:nvSpPr>
          <p:spPr>
            <a:xfrm>
              <a:off x="9677635" y="-61028"/>
              <a:ext cx="2463343" cy="5149846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24E9AD-D98A-2160-473C-3A30E4AA1990}"/>
              </a:ext>
            </a:extLst>
          </p:cNvPr>
          <p:cNvCxnSpPr/>
          <p:nvPr userDrawn="1"/>
        </p:nvCxnSpPr>
        <p:spPr>
          <a:xfrm>
            <a:off x="471488" y="876300"/>
            <a:ext cx="0" cy="4073525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AE3AF819-1B40-AB4A-831C-7E5EC47D4D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33338"/>
            <a:ext cx="76676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95B8FCD1-E586-CD0B-88C9-D36AB55078D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3350" y="639763"/>
            <a:ext cx="1022350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nl-NL" sz="1100">
                <a:solidFill>
                  <a:srgbClr val="2C4442"/>
                </a:solidFill>
              </a:rPr>
              <a:t>Security</a:t>
            </a:r>
            <a:endParaRPr lang="en-US" altLang="nl-NL" sz="1100">
              <a:solidFill>
                <a:srgbClr val="2C444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8FED0B92-E409-B0A2-77D0-3DBF687C2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9C92F-BDFB-4AE5-9CD6-FAE5219F24B3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BA9B0A6A-94AB-3C1A-A780-4231A99A4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F8EB336E-EA65-44C5-EEEE-A0C19BC4E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4CE03-E3FB-4652-B19D-00AD2F5115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868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CA53CE8-9AF2-4E41-F63A-9C116518A865}"/>
              </a:ext>
            </a:extLst>
          </p:cNvPr>
          <p:cNvCxnSpPr/>
          <p:nvPr userDrawn="1"/>
        </p:nvCxnSpPr>
        <p:spPr>
          <a:xfrm>
            <a:off x="471488" y="876300"/>
            <a:ext cx="0" cy="4073525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8">
            <a:extLst>
              <a:ext uri="{FF2B5EF4-FFF2-40B4-BE49-F238E27FC236}">
                <a16:creationId xmlns:a16="http://schemas.microsoft.com/office/drawing/2014/main" id="{C35A757B-8228-5E94-CF21-C00F8B2BC1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3350" y="639763"/>
            <a:ext cx="1022350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nl-NL" sz="1100">
                <a:solidFill>
                  <a:srgbClr val="578683"/>
                </a:solidFill>
              </a:rPr>
              <a:t>Security</a:t>
            </a:r>
            <a:endParaRPr lang="en-US" altLang="nl-NL" sz="1100">
              <a:solidFill>
                <a:srgbClr val="578683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344F37B-ADD3-5DE3-9F8D-B3AEDC8AF3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33338"/>
            <a:ext cx="76676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AF21639-8371-D865-A6D9-6A3D6283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E60B1-AEF7-4BA2-9B9F-3D6E73A2D1A5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337ED361-1585-02A7-4E95-1A4C222F5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6683F198-0579-8145-8C90-F3CAF6BB8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B2587-3220-4B31-879D-7099D7C50C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647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:a16="http://schemas.microsoft.com/office/drawing/2014/main" id="{ADB5BD11-F3F7-4B57-AF4B-BCA5F0D540D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8100" y="12700"/>
            <a:ext cx="2482850" cy="5170488"/>
            <a:chOff x="9658589" y="-81666"/>
            <a:chExt cx="2482389" cy="5170484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B022EF0B-C90A-4751-2B5A-ED9B64246DE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5" t="16406" r="27979" b="9048"/>
            <a:stretch>
              <a:fillRect/>
            </a:stretch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9CED5CB-98A1-6F08-FB03-1F81AA8C3928}"/>
                </a:ext>
              </a:extLst>
            </p:cNvPr>
            <p:cNvSpPr/>
            <p:nvPr userDrawn="1"/>
          </p:nvSpPr>
          <p:spPr>
            <a:xfrm>
              <a:off x="9658589" y="-81666"/>
              <a:ext cx="2439535" cy="5149846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F3E41DB-4004-1774-C631-A8CED1818DE0}"/>
                </a:ext>
              </a:extLst>
            </p:cNvPr>
            <p:cNvSpPr/>
            <p:nvPr userDrawn="1"/>
          </p:nvSpPr>
          <p:spPr>
            <a:xfrm>
              <a:off x="9677635" y="-61028"/>
              <a:ext cx="2463343" cy="5149846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3D8AC2-2D4D-25B7-BE55-6A826D5EF12F}"/>
              </a:ext>
            </a:extLst>
          </p:cNvPr>
          <p:cNvCxnSpPr/>
          <p:nvPr userDrawn="1"/>
        </p:nvCxnSpPr>
        <p:spPr>
          <a:xfrm>
            <a:off x="471488" y="876300"/>
            <a:ext cx="0" cy="4073525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CA090E1A-20A7-84D3-E63A-0F259B3E45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33338"/>
            <a:ext cx="76676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F4EDB22B-0150-572E-9E44-C2806036647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3350" y="639763"/>
            <a:ext cx="1022350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nl-NL" sz="1100">
                <a:solidFill>
                  <a:srgbClr val="2C4442"/>
                </a:solidFill>
              </a:rPr>
              <a:t>Security</a:t>
            </a:r>
            <a:endParaRPr lang="en-US" altLang="nl-NL" sz="1100">
              <a:solidFill>
                <a:srgbClr val="2C4442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B6AB376B-88EC-5035-286A-BC4A69209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C6934-FA6C-435C-B6D5-CFDC24304A1C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9D1D107-A770-1434-D544-E02030F61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2BDDE314-3613-770B-2405-5C2B5E4E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ACEFB-6C33-44B6-A818-3168CF87E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289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id="{DE7BEA0B-E592-EFC2-21C9-A1B244A95EA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8100" y="12700"/>
            <a:ext cx="2482850" cy="5170488"/>
            <a:chOff x="9658589" y="-81666"/>
            <a:chExt cx="2482389" cy="5170484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2DD4E1AC-2246-C3E9-98EC-D45A799EADF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5" t="16406" r="27979" b="9048"/>
            <a:stretch>
              <a:fillRect/>
            </a:stretch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ECF260B-32CC-58B4-C48F-5085656B7DC9}"/>
                </a:ext>
              </a:extLst>
            </p:cNvPr>
            <p:cNvSpPr/>
            <p:nvPr userDrawn="1"/>
          </p:nvSpPr>
          <p:spPr>
            <a:xfrm>
              <a:off x="9658589" y="-81666"/>
              <a:ext cx="2439535" cy="5149846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4F32B6-7AEE-F331-0CD6-BE4919FF6D42}"/>
                </a:ext>
              </a:extLst>
            </p:cNvPr>
            <p:cNvSpPr/>
            <p:nvPr userDrawn="1"/>
          </p:nvSpPr>
          <p:spPr>
            <a:xfrm>
              <a:off x="9677635" y="-61028"/>
              <a:ext cx="2463343" cy="5149846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51E7BC-5828-EB11-621C-07440ACE1F5F}"/>
              </a:ext>
            </a:extLst>
          </p:cNvPr>
          <p:cNvCxnSpPr/>
          <p:nvPr userDrawn="1"/>
        </p:nvCxnSpPr>
        <p:spPr>
          <a:xfrm>
            <a:off x="471488" y="876300"/>
            <a:ext cx="0" cy="4073525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81E2E425-4B6C-FBFC-A472-D70ABF524F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33338"/>
            <a:ext cx="76676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B8173F51-0C80-D7DF-3E5A-1D056DBD13E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3350" y="639763"/>
            <a:ext cx="1022350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nl-NL" sz="1100">
                <a:solidFill>
                  <a:srgbClr val="2C4442"/>
                </a:solidFill>
              </a:rPr>
              <a:t>Security</a:t>
            </a:r>
            <a:endParaRPr lang="en-US" altLang="nl-NL" sz="1100">
              <a:solidFill>
                <a:srgbClr val="2C444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84CFF36C-FBD5-5D18-77A9-78F5A9BBA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3DBB0-5F56-46D1-B55C-519ED366FF7A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E21BCC5B-7736-339B-8F2D-D5731FE9C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4210DBC7-A7A3-E3FE-21DE-B218F8A14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F9CFC-6ACD-404E-9A5F-E0059ED31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49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A96AD7-FF4A-4D88-B838-EBC1ADD895B1}"/>
              </a:ext>
            </a:extLst>
          </p:cNvPr>
          <p:cNvSpPr/>
          <p:nvPr userDrawn="1"/>
        </p:nvSpPr>
        <p:spPr>
          <a:xfrm>
            <a:off x="3175" y="-92075"/>
            <a:ext cx="2076450" cy="525621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E7EFCD-017F-95B8-4716-0614BC1B2EB6}"/>
              </a:ext>
            </a:extLst>
          </p:cNvPr>
          <p:cNvSpPr/>
          <p:nvPr userDrawn="1"/>
        </p:nvSpPr>
        <p:spPr>
          <a:xfrm>
            <a:off x="-4763" y="0"/>
            <a:ext cx="2084388" cy="5164138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05031102-A64A-3C2E-35CF-BD1851715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38325-B67A-473E-964F-C742AD8AFC6B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9B018D5-DE30-EF68-08E5-E888F2731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411D8AC-6C97-6AF4-4829-219BE9847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F76A5-CB16-4E17-96ED-B957C0BB4D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354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783A22D4-8164-5E5C-E934-80781580137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4925" y="-19050"/>
            <a:ext cx="2149475" cy="5211763"/>
            <a:chOff x="-5476811" y="-524594"/>
            <a:chExt cx="2149624" cy="5212283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E4E527E0-E960-B0AE-6200-16C095529F3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>
              <a:fillRect/>
            </a:stretch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0131241-8357-2163-EECB-D119913634E1}"/>
                </a:ext>
              </a:extLst>
            </p:cNvPr>
            <p:cNvSpPr/>
            <p:nvPr userDrawn="1"/>
          </p:nvSpPr>
          <p:spPr>
            <a:xfrm>
              <a:off x="-5476811" y="-524594"/>
              <a:ext cx="2149624" cy="5150364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AD9598F-4B7E-F465-3D44-213408EEDD5C}"/>
                </a:ext>
              </a:extLst>
            </p:cNvPr>
            <p:cNvSpPr/>
            <p:nvPr userDrawn="1"/>
          </p:nvSpPr>
          <p:spPr>
            <a:xfrm>
              <a:off x="-5462523" y="-505542"/>
              <a:ext cx="2135336" cy="519323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FF8C91-8F46-6BDB-2BF4-F002D2446305}"/>
              </a:ext>
            </a:extLst>
          </p:cNvPr>
          <p:cNvCxnSpPr/>
          <p:nvPr userDrawn="1"/>
        </p:nvCxnSpPr>
        <p:spPr>
          <a:xfrm>
            <a:off x="460375" y="1062038"/>
            <a:ext cx="0" cy="388778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2">
            <a:extLst>
              <a:ext uri="{FF2B5EF4-FFF2-40B4-BE49-F238E27FC236}">
                <a16:creationId xmlns:a16="http://schemas.microsoft.com/office/drawing/2014/main" id="{28DDDCFF-FBF7-0A06-AF35-31AC1292420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113" y="622300"/>
            <a:ext cx="879475" cy="430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25408F"/>
                </a:solidFill>
              </a:rPr>
              <a:t>Space</a:t>
            </a:r>
          </a:p>
          <a:p>
            <a:pPr algn="ctr" eaLnBrk="1" hangingPunct="1">
              <a:defRPr/>
            </a:pPr>
            <a:r>
              <a:rPr lang="es-ES" altLang="nl-NL" sz="1100">
                <a:solidFill>
                  <a:srgbClr val="25408F"/>
                </a:solidFill>
              </a:rPr>
              <a:t>Component</a:t>
            </a:r>
            <a:endParaRPr lang="en-US" altLang="nl-NL" sz="1100">
              <a:solidFill>
                <a:srgbClr val="25408F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CB7B463-CE8F-62F2-4E5B-8E32761340A6}"/>
              </a:ext>
            </a:extLst>
          </p:cNvPr>
          <p:cNvSpPr/>
          <p:nvPr userDrawn="1"/>
        </p:nvSpPr>
        <p:spPr>
          <a:xfrm>
            <a:off x="168275" y="112713"/>
            <a:ext cx="531813" cy="5302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11" name="Picture 2" descr="S:\F15015_Copernicus\3_Work\330_Work-in-process\SC4_BackgroundMat\PPT\item Copernicus\Satellite\Satellite\satellite_Artboard 5.png">
            <a:extLst>
              <a:ext uri="{FF2B5EF4-FFF2-40B4-BE49-F238E27FC236}">
                <a16:creationId xmlns:a16="http://schemas.microsoft.com/office/drawing/2014/main" id="{A8893F51-5993-90E1-440F-930EAD2AA7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5492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B9483A34-92B7-25C1-FDBD-DA2CAC366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0882F-97BA-4F03-BB5E-585E56F441E8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47DBCDE-0F6C-86D8-041E-30E2B4F85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3EE0AE5-813D-AE4A-AE3D-69EB5C988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CD3A5-9238-4DEF-BFA3-38F82C628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406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AD32ECC-F9F5-B36C-0421-123754939A94}"/>
              </a:ext>
            </a:extLst>
          </p:cNvPr>
          <p:cNvSpPr/>
          <p:nvPr userDrawn="1"/>
        </p:nvSpPr>
        <p:spPr>
          <a:xfrm>
            <a:off x="168275" y="112713"/>
            <a:ext cx="531813" cy="5302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E1874B1-106F-0DE4-93CE-62D6D29A2902}"/>
              </a:ext>
            </a:extLst>
          </p:cNvPr>
          <p:cNvCxnSpPr/>
          <p:nvPr userDrawn="1"/>
        </p:nvCxnSpPr>
        <p:spPr>
          <a:xfrm>
            <a:off x="460375" y="1062038"/>
            <a:ext cx="0" cy="388778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9">
            <a:extLst>
              <a:ext uri="{FF2B5EF4-FFF2-40B4-BE49-F238E27FC236}">
                <a16:creationId xmlns:a16="http://schemas.microsoft.com/office/drawing/2014/main" id="{A2A4787F-AE94-8D6D-F9BD-5C490E34E20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113" y="622300"/>
            <a:ext cx="879475" cy="430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25408F"/>
                </a:solidFill>
              </a:rPr>
              <a:t>Space</a:t>
            </a:r>
          </a:p>
          <a:p>
            <a:pPr algn="ctr" eaLnBrk="1" hangingPunct="1">
              <a:defRPr/>
            </a:pPr>
            <a:r>
              <a:rPr lang="es-ES" altLang="nl-NL" sz="1100">
                <a:solidFill>
                  <a:srgbClr val="25408F"/>
                </a:solidFill>
              </a:rPr>
              <a:t>Component</a:t>
            </a:r>
            <a:endParaRPr lang="en-US" altLang="nl-NL" sz="1100">
              <a:solidFill>
                <a:srgbClr val="25408F"/>
              </a:solidFill>
            </a:endParaRPr>
          </a:p>
        </p:txBody>
      </p:sp>
      <p:pic>
        <p:nvPicPr>
          <p:cNvPr id="6" name="Picture 2" descr="S:\F15015_Copernicus\3_Work\330_Work-in-process\SC4_BackgroundMat\PPT\item Copernicus\Satellite\Satellite\satellite_Artboard 5.png">
            <a:extLst>
              <a:ext uri="{FF2B5EF4-FFF2-40B4-BE49-F238E27FC236}">
                <a16:creationId xmlns:a16="http://schemas.microsoft.com/office/drawing/2014/main" id="{1FD487E4-912A-399C-F65D-CDFF468100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5492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2348367-6589-F42F-117C-FFA437270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E152B-CB3E-431C-B45A-A557F062EBED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D3157E-E414-E741-F404-C3796269D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B7A760F-F85C-4D8C-B73C-3BCC7D7DE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2DEFE-DF98-40FF-A983-5D1B93F462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106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388455-C3EE-65F9-2A9D-590BE6988886}"/>
              </a:ext>
            </a:extLst>
          </p:cNvPr>
          <p:cNvSpPr/>
          <p:nvPr userDrawn="1"/>
        </p:nvSpPr>
        <p:spPr>
          <a:xfrm>
            <a:off x="0" y="0"/>
            <a:ext cx="9144000" cy="5184775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49CF4D-E2C8-46CA-83AA-C2DA7AD923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t="462" r="31215" b="-462"/>
          <a:stretch>
            <a:fillRect/>
          </a:stretch>
        </p:blipFill>
        <p:spPr bwMode="auto">
          <a:xfrm>
            <a:off x="7294563" y="0"/>
            <a:ext cx="1908175" cy="528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S:\F15015_Copernicus\3_Work\330_Work-in-process\SC4_BackgroundMat\PPT\item Copernicus\Satellite\Satellite\satellite_Artboard 5.png">
            <a:extLst>
              <a:ext uri="{FF2B5EF4-FFF2-40B4-BE49-F238E27FC236}">
                <a16:creationId xmlns:a16="http://schemas.microsoft.com/office/drawing/2014/main" id="{3397FD09-77E6-63EC-DC54-830BA15B7F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700088"/>
            <a:ext cx="3529013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6EDCAD54-54E4-3149-22AA-CE63B29C4C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84213" y="2332038"/>
            <a:ext cx="1622425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chemeClr val="bg1"/>
                </a:solidFill>
              </a:rPr>
              <a:t>Space Component</a:t>
            </a:r>
            <a:endParaRPr lang="en-US" altLang="nl-NL" sz="1100">
              <a:solidFill>
                <a:schemeClr val="bg1"/>
              </a:solidFill>
            </a:endParaRP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406E5E7A-3769-C3E3-D332-424B90B77B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4486275"/>
            <a:ext cx="3598862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4DE4C37-44D3-4977-A0F8-CED0FEBEF76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0" y="4864100"/>
            <a:ext cx="2133600" cy="2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97E76EA-4A97-4781-9100-C038099AD6A5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0DB2C40-9EA7-ADAE-F7FD-6C86981C9E7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24200" y="4864100"/>
            <a:ext cx="2895600" cy="2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136BB06-C41D-316B-173E-89BC84D5B0C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200" y="4864100"/>
            <a:ext cx="2133600" cy="2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0FE8434-1C7E-4A93-AD07-7D0BBE3B64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0770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:a16="http://schemas.microsoft.com/office/drawing/2014/main" id="{A1438E51-4013-CF75-7552-696143E9A15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4925" y="-19050"/>
            <a:ext cx="2149475" cy="5211763"/>
            <a:chOff x="-5476811" y="-524594"/>
            <a:chExt cx="2149624" cy="5212283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A636A1EE-CE67-6DB6-087C-CEC5411B6EC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>
              <a:fillRect/>
            </a:stretch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8975E28-A6D9-7138-966B-57A7AC001298}"/>
                </a:ext>
              </a:extLst>
            </p:cNvPr>
            <p:cNvSpPr/>
            <p:nvPr userDrawn="1"/>
          </p:nvSpPr>
          <p:spPr>
            <a:xfrm>
              <a:off x="-5476811" y="-524594"/>
              <a:ext cx="2149624" cy="5150364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BD1F7D-6A37-4A22-0FE3-616D2BB5319B}"/>
                </a:ext>
              </a:extLst>
            </p:cNvPr>
            <p:cNvSpPr/>
            <p:nvPr userDrawn="1"/>
          </p:nvSpPr>
          <p:spPr>
            <a:xfrm>
              <a:off x="-5462523" y="-505542"/>
              <a:ext cx="2135336" cy="519323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3A3482A0-FF80-113D-CA1C-53425EC698CF}"/>
              </a:ext>
            </a:extLst>
          </p:cNvPr>
          <p:cNvSpPr/>
          <p:nvPr userDrawn="1"/>
        </p:nvSpPr>
        <p:spPr>
          <a:xfrm>
            <a:off x="168275" y="112713"/>
            <a:ext cx="531813" cy="5302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D9ACEE-8F8A-EBB4-AF14-5C78AD2D82F9}"/>
              </a:ext>
            </a:extLst>
          </p:cNvPr>
          <p:cNvCxnSpPr/>
          <p:nvPr userDrawn="1"/>
        </p:nvCxnSpPr>
        <p:spPr>
          <a:xfrm>
            <a:off x="460375" y="1062038"/>
            <a:ext cx="0" cy="388778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3">
            <a:extLst>
              <a:ext uri="{FF2B5EF4-FFF2-40B4-BE49-F238E27FC236}">
                <a16:creationId xmlns:a16="http://schemas.microsoft.com/office/drawing/2014/main" id="{A075603D-8B0C-13DD-EC59-5877C70CCB4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113" y="622300"/>
            <a:ext cx="879475" cy="430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25408F"/>
                </a:solidFill>
              </a:rPr>
              <a:t>Space</a:t>
            </a:r>
          </a:p>
          <a:p>
            <a:pPr algn="ctr" eaLnBrk="1" hangingPunct="1">
              <a:defRPr/>
            </a:pPr>
            <a:r>
              <a:rPr lang="es-ES" altLang="nl-NL" sz="1100">
                <a:solidFill>
                  <a:srgbClr val="25408F"/>
                </a:solidFill>
              </a:rPr>
              <a:t>Component</a:t>
            </a:r>
            <a:endParaRPr lang="en-US" altLang="nl-NL" sz="1100">
              <a:solidFill>
                <a:srgbClr val="25408F"/>
              </a:solidFill>
            </a:endParaRPr>
          </a:p>
        </p:txBody>
      </p:sp>
      <p:pic>
        <p:nvPicPr>
          <p:cNvPr id="11" name="Picture 2" descr="S:\F15015_Copernicus\3_Work\330_Work-in-process\SC4_BackgroundMat\PPT\item Copernicus\Satellite\Satellite\satellite_Artboard 5.png">
            <a:extLst>
              <a:ext uri="{FF2B5EF4-FFF2-40B4-BE49-F238E27FC236}">
                <a16:creationId xmlns:a16="http://schemas.microsoft.com/office/drawing/2014/main" id="{84335F14-6904-01DC-1160-760591C1B5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5492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42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3D2C660D-041F-8461-E7C8-CADD539D2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19E25-FFE2-4C8D-AB31-B73EDE17A85E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53113B03-C1C6-B749-32FD-5E6E9972D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E3155CF4-43A2-9F3C-079F-007CF0EF6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759BD-21E6-4CA7-A480-94F861A21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185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4B7731A-6644-80B7-147C-536588895C5E}"/>
              </a:ext>
            </a:extLst>
          </p:cNvPr>
          <p:cNvSpPr/>
          <p:nvPr userDrawn="1"/>
        </p:nvSpPr>
        <p:spPr>
          <a:xfrm>
            <a:off x="168275" y="112713"/>
            <a:ext cx="531813" cy="5302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892BBDC-1C41-6B6C-D952-562EA6807D21}"/>
              </a:ext>
            </a:extLst>
          </p:cNvPr>
          <p:cNvCxnSpPr/>
          <p:nvPr userDrawn="1"/>
        </p:nvCxnSpPr>
        <p:spPr>
          <a:xfrm>
            <a:off x="460375" y="1062038"/>
            <a:ext cx="0" cy="388778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9">
            <a:extLst>
              <a:ext uri="{FF2B5EF4-FFF2-40B4-BE49-F238E27FC236}">
                <a16:creationId xmlns:a16="http://schemas.microsoft.com/office/drawing/2014/main" id="{CD6C0B79-D54B-D79A-E0CB-0EEA34056AD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113" y="622300"/>
            <a:ext cx="879475" cy="430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25408F"/>
                </a:solidFill>
              </a:rPr>
              <a:t>Space</a:t>
            </a:r>
          </a:p>
          <a:p>
            <a:pPr algn="ctr" eaLnBrk="1" hangingPunct="1">
              <a:defRPr/>
            </a:pPr>
            <a:r>
              <a:rPr lang="es-ES" altLang="nl-NL" sz="1100">
                <a:solidFill>
                  <a:srgbClr val="25408F"/>
                </a:solidFill>
              </a:rPr>
              <a:t>Component</a:t>
            </a:r>
            <a:endParaRPr lang="en-US" altLang="nl-NL" sz="1100">
              <a:solidFill>
                <a:srgbClr val="25408F"/>
              </a:solidFill>
            </a:endParaRPr>
          </a:p>
        </p:txBody>
      </p:sp>
      <p:pic>
        <p:nvPicPr>
          <p:cNvPr id="9" name="Picture 2" descr="S:\F15015_Copernicus\3_Work\330_Work-in-process\SC4_BackgroundMat\PPT\item Copernicus\Satellite\Satellite\satellite_Artboard 5.png">
            <a:extLst>
              <a:ext uri="{FF2B5EF4-FFF2-40B4-BE49-F238E27FC236}">
                <a16:creationId xmlns:a16="http://schemas.microsoft.com/office/drawing/2014/main" id="{1C58C6DD-6A31-897C-EB2B-D54DF9BF90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5492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D02F9874-6822-DFF3-C8E3-62B5F1DC2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04BFF-6142-409F-AE0C-F314EFD15AEC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822211F4-1FB8-2F41-CABC-99F13E27D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10CF2CDF-10D0-1A81-E38C-F7FF56018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4F0D7-F971-4770-B99E-2879603057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598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:a16="http://schemas.microsoft.com/office/drawing/2014/main" id="{4EAD3F6E-45CA-C8F5-C2A8-5F1117D2F29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4925" y="-19050"/>
            <a:ext cx="2149475" cy="5211763"/>
            <a:chOff x="-5476811" y="-524594"/>
            <a:chExt cx="2149624" cy="52122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1E390EC-332E-BD8A-765B-5B4F58A783A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>
              <a:fillRect/>
            </a:stretch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427BDD0-3C36-0E3F-3B6C-B906F44281EF}"/>
                </a:ext>
              </a:extLst>
            </p:cNvPr>
            <p:cNvSpPr/>
            <p:nvPr userDrawn="1"/>
          </p:nvSpPr>
          <p:spPr>
            <a:xfrm>
              <a:off x="-5476811" y="-524594"/>
              <a:ext cx="2149624" cy="5150364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024B6AC-36F7-4E98-3BA8-EBA0C84F0074}"/>
                </a:ext>
              </a:extLst>
            </p:cNvPr>
            <p:cNvSpPr/>
            <p:nvPr userDrawn="1"/>
          </p:nvSpPr>
          <p:spPr>
            <a:xfrm>
              <a:off x="-5462523" y="-505542"/>
              <a:ext cx="2135336" cy="519323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FBCD7C18-8546-A24D-038B-FA22BE9A46FD}"/>
              </a:ext>
            </a:extLst>
          </p:cNvPr>
          <p:cNvSpPr/>
          <p:nvPr userDrawn="1"/>
        </p:nvSpPr>
        <p:spPr>
          <a:xfrm>
            <a:off x="168275" y="112713"/>
            <a:ext cx="531813" cy="5302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F20AF39-BC2B-E2D4-5188-6D2C2AD0BD81}"/>
              </a:ext>
            </a:extLst>
          </p:cNvPr>
          <p:cNvCxnSpPr/>
          <p:nvPr userDrawn="1"/>
        </p:nvCxnSpPr>
        <p:spPr>
          <a:xfrm>
            <a:off x="460375" y="1062038"/>
            <a:ext cx="0" cy="388778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3">
            <a:extLst>
              <a:ext uri="{FF2B5EF4-FFF2-40B4-BE49-F238E27FC236}">
                <a16:creationId xmlns:a16="http://schemas.microsoft.com/office/drawing/2014/main" id="{71E7C768-F6F0-6400-71F1-A022ADDA2B8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113" y="622300"/>
            <a:ext cx="879475" cy="430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25408F"/>
                </a:solidFill>
              </a:rPr>
              <a:t>Space</a:t>
            </a:r>
          </a:p>
          <a:p>
            <a:pPr algn="ctr" eaLnBrk="1" hangingPunct="1">
              <a:defRPr/>
            </a:pPr>
            <a:r>
              <a:rPr lang="es-ES" altLang="nl-NL" sz="1100">
                <a:solidFill>
                  <a:srgbClr val="25408F"/>
                </a:solidFill>
              </a:rPr>
              <a:t>Component</a:t>
            </a:r>
            <a:endParaRPr lang="en-US" altLang="nl-NL" sz="1100">
              <a:solidFill>
                <a:srgbClr val="25408F"/>
              </a:solidFill>
            </a:endParaRPr>
          </a:p>
        </p:txBody>
      </p:sp>
      <p:pic>
        <p:nvPicPr>
          <p:cNvPr id="9" name="Picture 2" descr="S:\F15015_Copernicus\3_Work\330_Work-in-process\SC4_BackgroundMat\PPT\item Copernicus\Satellite\Satellite\satellite_Artboard 5.png">
            <a:extLst>
              <a:ext uri="{FF2B5EF4-FFF2-40B4-BE49-F238E27FC236}">
                <a16:creationId xmlns:a16="http://schemas.microsoft.com/office/drawing/2014/main" id="{CE17C0D4-5D8C-07F3-90C1-1C61556A06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5492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FA97A48A-B5EF-C665-8D12-0F45B9344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3BC11-AEE4-4394-9DFB-65EF9FD61950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8CCC064E-73CE-09EE-BFFF-DDBCC64A9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FCFA2643-25CB-8A24-BFAA-22E157AEC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D4ADF-297A-459F-8A33-ADCFF8BED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242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id="{BBEEBA3F-98FD-172D-1D0B-DDDF06E6ED6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4925" y="-19050"/>
            <a:ext cx="2149475" cy="5211763"/>
            <a:chOff x="-5476811" y="-524594"/>
            <a:chExt cx="2149624" cy="5212283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94D9F90-1308-013D-8191-567FB4B0D81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>
              <a:fillRect/>
            </a:stretch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EA62456-3C9E-2A80-F5D4-1A1EAC24767F}"/>
                </a:ext>
              </a:extLst>
            </p:cNvPr>
            <p:cNvSpPr/>
            <p:nvPr userDrawn="1"/>
          </p:nvSpPr>
          <p:spPr>
            <a:xfrm>
              <a:off x="-5476811" y="-524594"/>
              <a:ext cx="2149624" cy="5150364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FE89894-3E47-AC4D-E6A5-2E65E35D14BB}"/>
                </a:ext>
              </a:extLst>
            </p:cNvPr>
            <p:cNvSpPr/>
            <p:nvPr userDrawn="1"/>
          </p:nvSpPr>
          <p:spPr>
            <a:xfrm>
              <a:off x="-5462523" y="-505542"/>
              <a:ext cx="2135336" cy="519323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F910D6B0-1453-F0B6-3594-E35AAA2EEF37}"/>
              </a:ext>
            </a:extLst>
          </p:cNvPr>
          <p:cNvSpPr/>
          <p:nvPr userDrawn="1"/>
        </p:nvSpPr>
        <p:spPr>
          <a:xfrm>
            <a:off x="168275" y="112713"/>
            <a:ext cx="531813" cy="5302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F892C1-2C40-216D-4809-31E5E30B60C6}"/>
              </a:ext>
            </a:extLst>
          </p:cNvPr>
          <p:cNvCxnSpPr/>
          <p:nvPr userDrawn="1"/>
        </p:nvCxnSpPr>
        <p:spPr>
          <a:xfrm>
            <a:off x="460375" y="1062038"/>
            <a:ext cx="0" cy="388778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3">
            <a:extLst>
              <a:ext uri="{FF2B5EF4-FFF2-40B4-BE49-F238E27FC236}">
                <a16:creationId xmlns:a16="http://schemas.microsoft.com/office/drawing/2014/main" id="{EFD2BCBA-137D-5130-7682-92CFDE96B5C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113" y="622300"/>
            <a:ext cx="879475" cy="430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25408F"/>
                </a:solidFill>
              </a:rPr>
              <a:t>Space</a:t>
            </a:r>
          </a:p>
          <a:p>
            <a:pPr algn="ctr" eaLnBrk="1" hangingPunct="1">
              <a:defRPr/>
            </a:pPr>
            <a:r>
              <a:rPr lang="es-ES" altLang="nl-NL" sz="1100">
                <a:solidFill>
                  <a:srgbClr val="25408F"/>
                </a:solidFill>
              </a:rPr>
              <a:t>Component</a:t>
            </a:r>
            <a:endParaRPr lang="en-US" altLang="nl-NL" sz="1100">
              <a:solidFill>
                <a:srgbClr val="25408F"/>
              </a:solidFill>
            </a:endParaRPr>
          </a:p>
        </p:txBody>
      </p:sp>
      <p:pic>
        <p:nvPicPr>
          <p:cNvPr id="12" name="Picture 2" descr="S:\F15015_Copernicus\3_Work\330_Work-in-process\SC4_BackgroundMat\PPT\item Copernicus\Satellite\Satellite\satellite_Artboard 5.png">
            <a:extLst>
              <a:ext uri="{FF2B5EF4-FFF2-40B4-BE49-F238E27FC236}">
                <a16:creationId xmlns:a16="http://schemas.microsoft.com/office/drawing/2014/main" id="{E4950CCE-6CAF-304C-FD5E-932C0C5FB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5492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89278DC6-5A96-8537-9A7F-976FBA2DD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E4D9C-867E-41EC-9576-8CA8A1819F11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49CF214B-7724-F480-8C3C-4F154231B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A013260F-14E0-646D-2427-57C656C2A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51066-DDCE-4CA9-9613-B1C21584B3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245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B4E9F34F-DD9F-CC93-4B4A-EEDDE321A8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700" y="0"/>
            <a:ext cx="2219325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7359ED-89DB-6591-9663-95E6652C9394}"/>
              </a:ext>
            </a:extLst>
          </p:cNvPr>
          <p:cNvSpPr/>
          <p:nvPr userDrawn="1"/>
        </p:nvSpPr>
        <p:spPr>
          <a:xfrm>
            <a:off x="-22225" y="0"/>
            <a:ext cx="2101850" cy="51784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BEF9798-81CC-A1D1-6C1E-F7A757738971}"/>
              </a:ext>
            </a:extLst>
          </p:cNvPr>
          <p:cNvCxnSpPr/>
          <p:nvPr userDrawn="1"/>
        </p:nvCxnSpPr>
        <p:spPr>
          <a:xfrm>
            <a:off x="431800" y="1062038"/>
            <a:ext cx="0" cy="388778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0">
            <a:extLst>
              <a:ext uri="{FF2B5EF4-FFF2-40B4-BE49-F238E27FC236}">
                <a16:creationId xmlns:a16="http://schemas.microsoft.com/office/drawing/2014/main" id="{1AD589A1-9AA3-0290-6E80-7FFEC5FA3CC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6525" y="614363"/>
            <a:ext cx="609600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25408F"/>
                </a:solidFill>
              </a:rPr>
              <a:t>User Uptake</a:t>
            </a:r>
            <a:endParaRPr lang="en-US" altLang="nl-NL" sz="1100">
              <a:solidFill>
                <a:srgbClr val="25408F"/>
              </a:solidFill>
            </a:endParaRPr>
          </a:p>
        </p:txBody>
      </p:sp>
      <p:pic>
        <p:nvPicPr>
          <p:cNvPr id="8" name="Picture 2" descr="S:\F15015_Copernicus\3_Work\330_Work-in-process\Logos_icons\UserUptake_negatif-01-01.png">
            <a:extLst>
              <a:ext uri="{FF2B5EF4-FFF2-40B4-BE49-F238E27FC236}">
                <a16:creationId xmlns:a16="http://schemas.microsoft.com/office/drawing/2014/main" id="{2F1B1787-7E95-1F0C-9642-2E07A06476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0488"/>
            <a:ext cx="55721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BBAC6FF-ED25-A58F-61FE-B4AD3BB86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7021E-8BB9-42C8-B06F-A744F6A8F53E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736E5E4-BD64-5FBA-1AF4-85D2133A7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9207DCE-E402-41BC-48FC-48F039A3B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71622-B4E7-48BB-ABC9-4A8D252E1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192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8931F19-D2F0-3436-E140-5DCA66842264}"/>
              </a:ext>
            </a:extLst>
          </p:cNvPr>
          <p:cNvCxnSpPr/>
          <p:nvPr userDrawn="1"/>
        </p:nvCxnSpPr>
        <p:spPr>
          <a:xfrm>
            <a:off x="431800" y="1062038"/>
            <a:ext cx="0" cy="388778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8">
            <a:extLst>
              <a:ext uri="{FF2B5EF4-FFF2-40B4-BE49-F238E27FC236}">
                <a16:creationId xmlns:a16="http://schemas.microsoft.com/office/drawing/2014/main" id="{F6BE7BDC-4868-F4F9-29B2-12EDE842306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950" y="614363"/>
            <a:ext cx="609600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25408F"/>
                </a:solidFill>
              </a:rPr>
              <a:t>User Uptake</a:t>
            </a:r>
            <a:endParaRPr lang="en-US" altLang="nl-NL" sz="1100">
              <a:solidFill>
                <a:srgbClr val="25408F"/>
              </a:solidFill>
            </a:endParaRPr>
          </a:p>
        </p:txBody>
      </p:sp>
      <p:pic>
        <p:nvPicPr>
          <p:cNvPr id="5" name="Picture 2" descr="S:\F15015_Copernicus\3_Work\330_Work-in-process\Logos_icons\UserUptake_negatif-01-01.png">
            <a:extLst>
              <a:ext uri="{FF2B5EF4-FFF2-40B4-BE49-F238E27FC236}">
                <a16:creationId xmlns:a16="http://schemas.microsoft.com/office/drawing/2014/main" id="{67900788-D229-E2CC-BD09-6D1106AA95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0488"/>
            <a:ext cx="55721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A13C395-8E6B-3EA3-2F5B-2C4B36641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C1B6E-F2E2-4559-ABFC-D291EFDB9B07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CE977B7-E4F2-01C4-F5E6-3C767B5F8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CC08A99-EAA9-1DE0-669A-B616D49FD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F1FF0-96CB-42E4-8FD4-6880B98077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049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D51D09-0B1B-C3FA-A160-E5551DDBCE17}"/>
              </a:ext>
            </a:extLst>
          </p:cNvPr>
          <p:cNvSpPr/>
          <p:nvPr userDrawn="1"/>
        </p:nvSpPr>
        <p:spPr>
          <a:xfrm>
            <a:off x="0" y="0"/>
            <a:ext cx="9144000" cy="5184775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F9911B-6512-1197-1A50-82E4BF7F2D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874316" y="-92546"/>
            <a:ext cx="2666236" cy="525891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6F5C61-1D0E-B74C-D072-2DCAF4FA4B60}"/>
              </a:ext>
            </a:extLst>
          </p:cNvPr>
          <p:cNvSpPr/>
          <p:nvPr userDrawn="1"/>
        </p:nvSpPr>
        <p:spPr>
          <a:xfrm>
            <a:off x="6802308" y="-2655"/>
            <a:ext cx="2810252" cy="5169026"/>
          </a:xfrm>
          <a:prstGeom prst="rect">
            <a:avLst/>
          </a:prstGeom>
          <a:gradFill flip="none" rotWithShape="1">
            <a:gsLst>
              <a:gs pos="4000">
                <a:schemeClr val="accent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5" descr="S:\F15015_Copernicus\3_Work\330_Work-in-process\Logos_icons\UserUptake_blanc-01-01.png">
            <a:extLst>
              <a:ext uri="{FF2B5EF4-FFF2-40B4-BE49-F238E27FC236}">
                <a16:creationId xmlns:a16="http://schemas.microsoft.com/office/drawing/2014/main" id="{2FA700B6-7ECD-094B-1919-658806F535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1700"/>
            <a:ext cx="29908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D00E51F2-599C-AA97-1919-4DEEE0BD81D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7213" y="3363913"/>
            <a:ext cx="1439862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chemeClr val="bg1"/>
                </a:solidFill>
              </a:rPr>
              <a:t>User Uptake</a:t>
            </a:r>
            <a:endParaRPr lang="en-US" altLang="nl-NL" sz="1100">
              <a:solidFill>
                <a:schemeClr val="bg1"/>
              </a:solidFill>
            </a:endParaRP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27F44A13-9567-19C1-495E-009CDA9A3A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4486275"/>
            <a:ext cx="3598862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74F3264-502F-ADBD-33E0-89F800B04E1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0" y="4854575"/>
            <a:ext cx="2133600" cy="274638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AB6DA8CC-674E-49B5-82D2-4F24BAB951BB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5377B66-209B-A8FA-5729-D9FEAD44D93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24200" y="4854575"/>
            <a:ext cx="2895600" cy="274638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9027D72-4B2F-D841-D677-DFDFCF6266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200" y="4854575"/>
            <a:ext cx="2133600" cy="274638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9269FD55-26FE-4556-8FBE-1746D52C2D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80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144C90E-C48F-3EB2-F357-50E0F5F30F42}"/>
              </a:ext>
            </a:extLst>
          </p:cNvPr>
          <p:cNvCxnSpPr/>
          <p:nvPr userDrawn="1"/>
        </p:nvCxnSpPr>
        <p:spPr>
          <a:xfrm>
            <a:off x="450850" y="1090613"/>
            <a:ext cx="0" cy="385921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8">
            <a:extLst>
              <a:ext uri="{FF2B5EF4-FFF2-40B4-BE49-F238E27FC236}">
                <a16:creationId xmlns:a16="http://schemas.microsoft.com/office/drawing/2014/main" id="{DA9595F8-52AF-0C31-AA44-AAE25D7E677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838" y="658813"/>
            <a:ext cx="677862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 b="1">
                <a:solidFill>
                  <a:srgbClr val="25408F"/>
                </a:solidFill>
              </a:rPr>
              <a:t>Data Access</a:t>
            </a:r>
            <a:endParaRPr lang="en-US" altLang="nl-NL" sz="1100" b="1">
              <a:solidFill>
                <a:srgbClr val="25408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C800C284-26BB-10F5-901E-6DB3DFD4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BAC21-F4E8-49DA-8452-048CEAA83A67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C49A294E-0FA0-5F74-9438-15EE8D668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2E2D9302-C022-3C39-3C62-9D8468296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FC7EC-1D1A-4FDB-AF96-3D9CFEE073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463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B7BCF6F-B434-0627-968B-0E5747205CC9}"/>
              </a:ext>
            </a:extLst>
          </p:cNvPr>
          <p:cNvCxnSpPr/>
          <p:nvPr userDrawn="1"/>
        </p:nvCxnSpPr>
        <p:spPr>
          <a:xfrm>
            <a:off x="431800" y="1062038"/>
            <a:ext cx="0" cy="388778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8">
            <a:extLst>
              <a:ext uri="{FF2B5EF4-FFF2-40B4-BE49-F238E27FC236}">
                <a16:creationId xmlns:a16="http://schemas.microsoft.com/office/drawing/2014/main" id="{C5C7B6F9-ADC6-FD12-D6D3-175E6EE0FC5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950" y="614363"/>
            <a:ext cx="609600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25408F"/>
                </a:solidFill>
              </a:rPr>
              <a:t>User Uptake</a:t>
            </a:r>
            <a:endParaRPr lang="en-US" altLang="nl-NL" sz="1100">
              <a:solidFill>
                <a:srgbClr val="25408F"/>
              </a:solidFill>
            </a:endParaRPr>
          </a:p>
        </p:txBody>
      </p:sp>
      <p:pic>
        <p:nvPicPr>
          <p:cNvPr id="6" name="Picture 2" descr="S:\F15015_Copernicus\3_Work\330_Work-in-process\Logos_icons\UserUptake_negatif-01-01.png">
            <a:extLst>
              <a:ext uri="{FF2B5EF4-FFF2-40B4-BE49-F238E27FC236}">
                <a16:creationId xmlns:a16="http://schemas.microsoft.com/office/drawing/2014/main" id="{5FBE2DE8-8772-2B03-66B2-50A0B5DEE1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0488"/>
            <a:ext cx="55721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B5D0E1B1-B70E-99CE-A645-8DE769366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B755C-6419-4B04-BC69-C61C7F7D5852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A1F33998-DC90-F398-7128-5B5B2767D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51F64308-7731-A1E6-1A90-C3A3B5C64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65E32-23D2-426A-8133-9F998C26F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45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AED421F-0726-A4B2-047A-07A04493B9B9}"/>
              </a:ext>
            </a:extLst>
          </p:cNvPr>
          <p:cNvCxnSpPr/>
          <p:nvPr userDrawn="1"/>
        </p:nvCxnSpPr>
        <p:spPr>
          <a:xfrm>
            <a:off x="431800" y="1062038"/>
            <a:ext cx="0" cy="388778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8">
            <a:extLst>
              <a:ext uri="{FF2B5EF4-FFF2-40B4-BE49-F238E27FC236}">
                <a16:creationId xmlns:a16="http://schemas.microsoft.com/office/drawing/2014/main" id="{D694F53E-F78D-3E6E-4A11-08AB56031F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950" y="614363"/>
            <a:ext cx="609600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25408F"/>
                </a:solidFill>
              </a:rPr>
              <a:t>User Uptake</a:t>
            </a:r>
            <a:endParaRPr lang="en-US" altLang="nl-NL" sz="1100">
              <a:solidFill>
                <a:srgbClr val="25408F"/>
              </a:solidFill>
            </a:endParaRPr>
          </a:p>
        </p:txBody>
      </p:sp>
      <p:pic>
        <p:nvPicPr>
          <p:cNvPr id="8" name="Picture 2" descr="S:\F15015_Copernicus\3_Work\330_Work-in-process\Logos_icons\UserUptake_negatif-01-01.png">
            <a:extLst>
              <a:ext uri="{FF2B5EF4-FFF2-40B4-BE49-F238E27FC236}">
                <a16:creationId xmlns:a16="http://schemas.microsoft.com/office/drawing/2014/main" id="{E35A534E-7BF1-25C3-7E39-9A7F3B7251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0488"/>
            <a:ext cx="55721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AE87C001-8CFE-7D68-38DD-2C133FA87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EA7F5-56CE-4285-8689-B83ABDA93504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74CCCE73-E79F-95B1-12FA-DF5D3DEA2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F582F301-E1AC-63BE-A7CE-59AAC4D56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CA0F-5549-4B78-A958-3E696D9A80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04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A631BED-D295-4B27-3490-B98F5A200725}"/>
              </a:ext>
            </a:extLst>
          </p:cNvPr>
          <p:cNvCxnSpPr/>
          <p:nvPr userDrawn="1"/>
        </p:nvCxnSpPr>
        <p:spPr>
          <a:xfrm>
            <a:off x="431800" y="1062038"/>
            <a:ext cx="0" cy="388778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8">
            <a:extLst>
              <a:ext uri="{FF2B5EF4-FFF2-40B4-BE49-F238E27FC236}">
                <a16:creationId xmlns:a16="http://schemas.microsoft.com/office/drawing/2014/main" id="{24306416-A58B-E1DE-51CA-0B74F2A690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950" y="614363"/>
            <a:ext cx="609600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25408F"/>
                </a:solidFill>
              </a:rPr>
              <a:t>User Uptake</a:t>
            </a:r>
            <a:endParaRPr lang="en-US" altLang="nl-NL" sz="1100">
              <a:solidFill>
                <a:srgbClr val="25408F"/>
              </a:solidFill>
            </a:endParaRPr>
          </a:p>
        </p:txBody>
      </p:sp>
      <p:pic>
        <p:nvPicPr>
          <p:cNvPr id="4" name="Picture 2" descr="S:\F15015_Copernicus\3_Work\330_Work-in-process\Logos_icons\UserUptake_negatif-01-01.png">
            <a:extLst>
              <a:ext uri="{FF2B5EF4-FFF2-40B4-BE49-F238E27FC236}">
                <a16:creationId xmlns:a16="http://schemas.microsoft.com/office/drawing/2014/main" id="{20F5A7AB-3E48-BD72-840A-46BA68E8DB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0488"/>
            <a:ext cx="55721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57568AFF-E78F-7E93-7650-F8C4827E1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65E3F-1A39-41CE-B8F8-6D56D163E014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7ED948D-FE6F-5D8E-190F-5E999BC8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58F1931-14C8-FFF6-1E44-68F68AED0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06CE8-2774-4C27-B1A0-E04176C87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465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16B8C2C3-0EC6-0777-5A9C-6382EF60CB5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6513" y="-20638"/>
            <a:ext cx="2808288" cy="5175251"/>
            <a:chOff x="-3432453" y="-181390"/>
            <a:chExt cx="2622202" cy="5144541"/>
          </a:xfrm>
        </p:grpSpPr>
        <p:pic>
          <p:nvPicPr>
            <p:cNvPr id="5" name="Picture 2" descr="S:\F15015_Copernicus\3_Work\330_Work-in-process\SC4_BackgroundMat\Visual_ID\Photos\InSitu_centro nazionale ricerca itliano.jpg">
              <a:extLst>
                <a:ext uri="{FF2B5EF4-FFF2-40B4-BE49-F238E27FC236}">
                  <a16:creationId xmlns:a16="http://schemas.microsoft.com/office/drawing/2014/main" id="{FCC722E8-377A-917A-5124-06BCCCBFBC3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F03238-C9D4-60F7-8285-29FABCDB1B7E}"/>
                </a:ext>
              </a:extLst>
            </p:cNvPr>
            <p:cNvSpPr/>
            <p:nvPr userDrawn="1"/>
          </p:nvSpPr>
          <p:spPr>
            <a:xfrm>
              <a:off x="-3432453" y="-181390"/>
              <a:ext cx="2622202" cy="5131916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6A36B50-0AB4-22C5-EEA5-2CED8EA97C2C}"/>
                </a:ext>
              </a:extLst>
            </p:cNvPr>
            <p:cNvSpPr/>
            <p:nvPr userDrawn="1"/>
          </p:nvSpPr>
          <p:spPr>
            <a:xfrm>
              <a:off x="-3425041" y="-168765"/>
              <a:ext cx="2602932" cy="5131916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3B09FB-A0DC-EBCE-0B92-855D60EC8A72}"/>
              </a:ext>
            </a:extLst>
          </p:cNvPr>
          <p:cNvCxnSpPr/>
          <p:nvPr userDrawn="1"/>
        </p:nvCxnSpPr>
        <p:spPr>
          <a:xfrm>
            <a:off x="431800" y="915988"/>
            <a:ext cx="0" cy="4033837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2">
            <a:extLst>
              <a:ext uri="{FF2B5EF4-FFF2-40B4-BE49-F238E27FC236}">
                <a16:creationId xmlns:a16="http://schemas.microsoft.com/office/drawing/2014/main" id="{486CE8B9-FCC2-FB30-719B-5ECD4B2E8A2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050" y="639763"/>
            <a:ext cx="609600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B75133"/>
                </a:solidFill>
              </a:rPr>
              <a:t>In situ</a:t>
            </a:r>
            <a:endParaRPr lang="en-US" altLang="nl-NL" sz="1100">
              <a:solidFill>
                <a:srgbClr val="B75133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228C61-558A-2D10-8136-F7D06B52AC0B}"/>
              </a:ext>
            </a:extLst>
          </p:cNvPr>
          <p:cNvSpPr/>
          <p:nvPr userDrawn="1"/>
        </p:nvSpPr>
        <p:spPr>
          <a:xfrm>
            <a:off x="158750" y="100013"/>
            <a:ext cx="546100" cy="568325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grpSp>
        <p:nvGrpSpPr>
          <p:cNvPr id="11" name="Group 14">
            <a:extLst>
              <a:ext uri="{FF2B5EF4-FFF2-40B4-BE49-F238E27FC236}">
                <a16:creationId xmlns:a16="http://schemas.microsoft.com/office/drawing/2014/main" id="{AC4A10CF-4AA5-FBCE-E331-32D691D4187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07963" y="158750"/>
            <a:ext cx="436562" cy="450850"/>
            <a:chOff x="-1692696" y="827409"/>
            <a:chExt cx="1728192" cy="1784190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4673CDA5-DC79-3E69-8B47-EC0D120EBF4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85D40D-2E51-7990-8C5F-E6AC2E1BD838}"/>
                </a:ext>
              </a:extLst>
            </p:cNvPr>
            <p:cNvSpPr/>
            <p:nvPr userDrawn="1"/>
          </p:nvSpPr>
          <p:spPr>
            <a:xfrm rot="10800000" flipV="1">
              <a:off x="-976281" y="1292304"/>
              <a:ext cx="125687" cy="4397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30AB93-E815-0A46-1FC5-940F77E49E18}"/>
                </a:ext>
              </a:extLst>
            </p:cNvPr>
            <p:cNvSpPr/>
            <p:nvPr userDrawn="1"/>
          </p:nvSpPr>
          <p:spPr>
            <a:xfrm rot="10800000" flipV="1">
              <a:off x="-976281" y="1524753"/>
              <a:ext cx="125687" cy="5025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2DAF942-521E-AA77-2179-0FA3984E539D}"/>
                </a:ext>
              </a:extLst>
            </p:cNvPr>
            <p:cNvSpPr/>
            <p:nvPr userDrawn="1"/>
          </p:nvSpPr>
          <p:spPr>
            <a:xfrm rot="10800000" flipV="1">
              <a:off x="-976281" y="1757198"/>
              <a:ext cx="125687" cy="5025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11703F-BFA6-12CF-D004-F290B41F4B82}"/>
                </a:ext>
              </a:extLst>
            </p:cNvPr>
            <p:cNvSpPr/>
            <p:nvPr userDrawn="1"/>
          </p:nvSpPr>
          <p:spPr>
            <a:xfrm rot="10800000" flipV="1">
              <a:off x="-976281" y="1989647"/>
              <a:ext cx="125687" cy="5025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59575EE-0624-140F-CD25-75D92887AB4B}"/>
                </a:ext>
              </a:extLst>
            </p:cNvPr>
            <p:cNvSpPr/>
            <p:nvPr userDrawn="1"/>
          </p:nvSpPr>
          <p:spPr>
            <a:xfrm rot="10800000" flipV="1">
              <a:off x="-976281" y="2228377"/>
              <a:ext cx="125687" cy="5025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F524F10-5264-3A63-266D-4D277A4BEFA3}"/>
                </a:ext>
              </a:extLst>
            </p:cNvPr>
            <p:cNvSpPr/>
            <p:nvPr userDrawn="1"/>
          </p:nvSpPr>
          <p:spPr>
            <a:xfrm rot="10800000" flipV="1">
              <a:off x="-919724" y="1411670"/>
              <a:ext cx="62843" cy="43975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714D6CA-83EA-1F4A-2AC3-4EFAD8DE94DC}"/>
                </a:ext>
              </a:extLst>
            </p:cNvPr>
            <p:cNvSpPr/>
            <p:nvPr userDrawn="1"/>
          </p:nvSpPr>
          <p:spPr>
            <a:xfrm rot="10800000" flipV="1">
              <a:off x="-919724" y="1637835"/>
              <a:ext cx="62843" cy="43975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9790269-FEA0-479E-AD50-27A213A94EE5}"/>
                </a:ext>
              </a:extLst>
            </p:cNvPr>
            <p:cNvSpPr/>
            <p:nvPr userDrawn="1"/>
          </p:nvSpPr>
          <p:spPr>
            <a:xfrm rot="10800000" flipV="1">
              <a:off x="-919724" y="1876565"/>
              <a:ext cx="62843" cy="5025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D4BC89D-DF79-30C4-E950-1836707D9C61}"/>
                </a:ext>
              </a:extLst>
            </p:cNvPr>
            <p:cNvSpPr/>
            <p:nvPr userDrawn="1"/>
          </p:nvSpPr>
          <p:spPr>
            <a:xfrm rot="10800000" flipV="1">
              <a:off x="-919724" y="2102730"/>
              <a:ext cx="62843" cy="43975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D21DA4C-3F10-7BE5-73CC-02E559C7CA78}"/>
                </a:ext>
              </a:extLst>
            </p:cNvPr>
            <p:cNvSpPr/>
            <p:nvPr userDrawn="1"/>
          </p:nvSpPr>
          <p:spPr>
            <a:xfrm>
              <a:off x="-1051693" y="1242045"/>
              <a:ext cx="50275" cy="5025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D0C38EBD-3822-5435-7AD5-926C85008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2949A-93FF-4FD6-9D92-C2DD6E28D3B8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B2E4A792-91C5-8CBE-CF12-EB02E0F09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3DDF8A40-B34C-57F3-939C-16D682591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50B07-7ABB-432D-9FFC-FD6C69EB99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78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:a16="http://schemas.microsoft.com/office/drawing/2014/main" id="{58ECD9C3-45E4-81C8-6D53-AE34054F300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6513" y="-20638"/>
            <a:ext cx="2808288" cy="5175251"/>
            <a:chOff x="-3432453" y="-181390"/>
            <a:chExt cx="2622202" cy="5144541"/>
          </a:xfrm>
        </p:grpSpPr>
        <p:pic>
          <p:nvPicPr>
            <p:cNvPr id="4" name="Picture 2" descr="S:\F15015_Copernicus\3_Work\330_Work-in-process\SC4_BackgroundMat\Visual_ID\Photos\InSitu_centro nazionale ricerca itliano.jpg">
              <a:extLst>
                <a:ext uri="{FF2B5EF4-FFF2-40B4-BE49-F238E27FC236}">
                  <a16:creationId xmlns:a16="http://schemas.microsoft.com/office/drawing/2014/main" id="{8EB5E01F-EAE1-6578-4928-0213A470560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99354AD-F18E-88E2-C864-650F0AEC5C12}"/>
                </a:ext>
              </a:extLst>
            </p:cNvPr>
            <p:cNvSpPr/>
            <p:nvPr userDrawn="1"/>
          </p:nvSpPr>
          <p:spPr>
            <a:xfrm>
              <a:off x="-3432453" y="-181390"/>
              <a:ext cx="2622202" cy="5131916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28C5765-8ABA-80CB-2640-BE1522404412}"/>
                </a:ext>
              </a:extLst>
            </p:cNvPr>
            <p:cNvSpPr/>
            <p:nvPr userDrawn="1"/>
          </p:nvSpPr>
          <p:spPr>
            <a:xfrm>
              <a:off x="-3425041" y="-168765"/>
              <a:ext cx="2602932" cy="5131916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78BA72-2025-2C22-9169-46F849655F44}"/>
              </a:ext>
            </a:extLst>
          </p:cNvPr>
          <p:cNvCxnSpPr/>
          <p:nvPr userDrawn="1"/>
        </p:nvCxnSpPr>
        <p:spPr>
          <a:xfrm>
            <a:off x="431800" y="915988"/>
            <a:ext cx="0" cy="4033837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2">
            <a:extLst>
              <a:ext uri="{FF2B5EF4-FFF2-40B4-BE49-F238E27FC236}">
                <a16:creationId xmlns:a16="http://schemas.microsoft.com/office/drawing/2014/main" id="{D0B87B39-0454-F69A-3536-96E19C53FC5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050" y="639763"/>
            <a:ext cx="609600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B75133"/>
                </a:solidFill>
              </a:rPr>
              <a:t>In situ</a:t>
            </a:r>
            <a:endParaRPr lang="en-US" altLang="nl-NL" sz="1100">
              <a:solidFill>
                <a:srgbClr val="B75133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0045BE1-7E4F-E751-89DB-91B41C5D6616}"/>
              </a:ext>
            </a:extLst>
          </p:cNvPr>
          <p:cNvSpPr/>
          <p:nvPr userDrawn="1"/>
        </p:nvSpPr>
        <p:spPr>
          <a:xfrm>
            <a:off x="158750" y="100013"/>
            <a:ext cx="546100" cy="568325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grpSp>
        <p:nvGrpSpPr>
          <p:cNvPr id="10" name="Group 14">
            <a:extLst>
              <a:ext uri="{FF2B5EF4-FFF2-40B4-BE49-F238E27FC236}">
                <a16:creationId xmlns:a16="http://schemas.microsoft.com/office/drawing/2014/main" id="{D5D56440-6D96-22C4-DCD0-F4A45213316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07963" y="158750"/>
            <a:ext cx="436562" cy="450850"/>
            <a:chOff x="-1692696" y="827409"/>
            <a:chExt cx="1728192" cy="1784190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609747DA-2CDD-A253-6C20-58CBC09BD6E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A9B95C-4F94-458B-92FF-4FBB0382EAC7}"/>
                </a:ext>
              </a:extLst>
            </p:cNvPr>
            <p:cNvSpPr/>
            <p:nvPr userDrawn="1"/>
          </p:nvSpPr>
          <p:spPr>
            <a:xfrm rot="10800000" flipV="1">
              <a:off x="-976281" y="1292304"/>
              <a:ext cx="125687" cy="4397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2B82CB-315D-924B-7F4A-DD47B35E557B}"/>
                </a:ext>
              </a:extLst>
            </p:cNvPr>
            <p:cNvSpPr/>
            <p:nvPr userDrawn="1"/>
          </p:nvSpPr>
          <p:spPr>
            <a:xfrm rot="10800000" flipV="1">
              <a:off x="-976281" y="1524753"/>
              <a:ext cx="125687" cy="5025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659F632-356F-DFB0-B6B3-A8FEDFD486A4}"/>
                </a:ext>
              </a:extLst>
            </p:cNvPr>
            <p:cNvSpPr/>
            <p:nvPr userDrawn="1"/>
          </p:nvSpPr>
          <p:spPr>
            <a:xfrm rot="10800000" flipV="1">
              <a:off x="-976281" y="1757198"/>
              <a:ext cx="125687" cy="5025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5135F21-0D6C-1123-E2B4-5C1C4E525FFD}"/>
                </a:ext>
              </a:extLst>
            </p:cNvPr>
            <p:cNvSpPr/>
            <p:nvPr userDrawn="1"/>
          </p:nvSpPr>
          <p:spPr>
            <a:xfrm rot="10800000" flipV="1">
              <a:off x="-976281" y="1989647"/>
              <a:ext cx="125687" cy="5025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2A543D9-2B63-E6DA-2E03-832EC217312E}"/>
                </a:ext>
              </a:extLst>
            </p:cNvPr>
            <p:cNvSpPr/>
            <p:nvPr userDrawn="1"/>
          </p:nvSpPr>
          <p:spPr>
            <a:xfrm rot="10800000" flipV="1">
              <a:off x="-976281" y="2228377"/>
              <a:ext cx="125687" cy="5025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17ADFA-B8AC-7F43-4D01-06C823DF59DE}"/>
                </a:ext>
              </a:extLst>
            </p:cNvPr>
            <p:cNvSpPr/>
            <p:nvPr userDrawn="1"/>
          </p:nvSpPr>
          <p:spPr>
            <a:xfrm rot="10800000" flipV="1">
              <a:off x="-919724" y="1411670"/>
              <a:ext cx="62843" cy="43975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70DC2FC-B769-8E78-D6AB-E172975D1658}"/>
                </a:ext>
              </a:extLst>
            </p:cNvPr>
            <p:cNvSpPr/>
            <p:nvPr userDrawn="1"/>
          </p:nvSpPr>
          <p:spPr>
            <a:xfrm rot="10800000" flipV="1">
              <a:off x="-919724" y="1637835"/>
              <a:ext cx="62843" cy="43975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F1AC8BA-A7F0-2A57-E99F-CF80A761E3C1}"/>
                </a:ext>
              </a:extLst>
            </p:cNvPr>
            <p:cNvSpPr/>
            <p:nvPr userDrawn="1"/>
          </p:nvSpPr>
          <p:spPr>
            <a:xfrm rot="10800000" flipV="1">
              <a:off x="-919724" y="1876565"/>
              <a:ext cx="62843" cy="5025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C3AE347-890C-2FDE-3B57-DB1230886A1C}"/>
                </a:ext>
              </a:extLst>
            </p:cNvPr>
            <p:cNvSpPr/>
            <p:nvPr userDrawn="1"/>
          </p:nvSpPr>
          <p:spPr>
            <a:xfrm rot="10800000" flipV="1">
              <a:off x="-919724" y="2102730"/>
              <a:ext cx="62843" cy="43975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8767C9D-2D76-E12C-C833-6D57AABF5D5B}"/>
                </a:ext>
              </a:extLst>
            </p:cNvPr>
            <p:cNvSpPr/>
            <p:nvPr userDrawn="1"/>
          </p:nvSpPr>
          <p:spPr>
            <a:xfrm>
              <a:off x="-1051693" y="1242045"/>
              <a:ext cx="50275" cy="5025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C5193E9B-2A08-E4A3-14A1-BB3E7D3B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CCCF6-558B-41FF-900A-8C05C017882F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4EFCBFB1-6817-2449-FCCD-5FD6CAFA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25B646A1-1704-9C75-E252-BCF31CC27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EEA7A-3BF2-48A0-B8EF-DCCCFDD037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95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625520-3EED-0E81-30B6-5D886C9A4772}"/>
              </a:ext>
            </a:extLst>
          </p:cNvPr>
          <p:cNvSpPr/>
          <p:nvPr userDrawn="1"/>
        </p:nvSpPr>
        <p:spPr>
          <a:xfrm>
            <a:off x="0" y="0"/>
            <a:ext cx="9144000" cy="5184775"/>
          </a:xfrm>
          <a:prstGeom prst="rect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:\F15015_Copernicus\3_Work\330_Work-in-process\SC4_BackgroundMat\Visual_ID\Photos\InSitu.jpg">
            <a:extLst>
              <a:ext uri="{FF2B5EF4-FFF2-40B4-BE49-F238E27FC236}">
                <a16:creationId xmlns:a16="http://schemas.microsoft.com/office/drawing/2014/main" id="{5769ED76-27A3-EDCF-6C62-2F3028771D8E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8"/>
          <a:stretch>
            <a:fillRect/>
          </a:stretch>
        </p:blipFill>
        <p:spPr bwMode="auto">
          <a:xfrm>
            <a:off x="7294563" y="-92075"/>
            <a:ext cx="1979612" cy="52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C5A38290-384F-E715-7854-1B3FED4CB2D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30300" y="3462338"/>
            <a:ext cx="609600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chemeClr val="bg1"/>
                </a:solidFill>
              </a:rPr>
              <a:t>In situ</a:t>
            </a:r>
            <a:endParaRPr lang="en-US" altLang="nl-NL" sz="1100">
              <a:solidFill>
                <a:schemeClr val="bg1"/>
              </a:solidFill>
            </a:endParaRPr>
          </a:p>
        </p:txBody>
      </p:sp>
      <p:grpSp>
        <p:nvGrpSpPr>
          <p:cNvPr id="5" name="Group 10">
            <a:extLst>
              <a:ext uri="{FF2B5EF4-FFF2-40B4-BE49-F238E27FC236}">
                <a16:creationId xmlns:a16="http://schemas.microsoft.com/office/drawing/2014/main" id="{EA2958D9-597F-F0F8-E8AD-436C71CB87D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03250" y="1541463"/>
            <a:ext cx="1728788" cy="1784350"/>
            <a:chOff x="-1692696" y="827409"/>
            <a:chExt cx="1728192" cy="178419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9F05BCBC-09C5-1922-C75A-DF4E59B5A01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306186A-64E0-1309-9C3F-03F3DA005531}"/>
                </a:ext>
              </a:extLst>
            </p:cNvPr>
            <p:cNvSpPr/>
            <p:nvPr userDrawn="1"/>
          </p:nvSpPr>
          <p:spPr>
            <a:xfrm rot="10800000" flipV="1">
              <a:off x="-973806" y="1289330"/>
              <a:ext cx="120608" cy="4920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48CA326-8AD7-9490-4747-256949356CF7}"/>
                </a:ext>
              </a:extLst>
            </p:cNvPr>
            <p:cNvSpPr/>
            <p:nvPr userDrawn="1"/>
          </p:nvSpPr>
          <p:spPr>
            <a:xfrm rot="10800000" flipV="1">
              <a:off x="-973806" y="1524259"/>
              <a:ext cx="120608" cy="4920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0245310-6A5E-3B39-AB1A-E76A84D6A30D}"/>
                </a:ext>
              </a:extLst>
            </p:cNvPr>
            <p:cNvSpPr/>
            <p:nvPr userDrawn="1"/>
          </p:nvSpPr>
          <p:spPr>
            <a:xfrm rot="10800000" flipV="1">
              <a:off x="-973806" y="1757601"/>
              <a:ext cx="120608" cy="47621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E8BF0AE-94E0-A9EA-4902-DB9E53649F15}"/>
                </a:ext>
              </a:extLst>
            </p:cNvPr>
            <p:cNvSpPr/>
            <p:nvPr userDrawn="1"/>
          </p:nvSpPr>
          <p:spPr>
            <a:xfrm rot="10800000" flipV="1">
              <a:off x="-973806" y="1992530"/>
              <a:ext cx="120608" cy="47621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3FD7AFF-C75A-A4EF-E4E7-7AE0D454F92C}"/>
                </a:ext>
              </a:extLst>
            </p:cNvPr>
            <p:cNvSpPr/>
            <p:nvPr userDrawn="1"/>
          </p:nvSpPr>
          <p:spPr>
            <a:xfrm rot="10800000" flipV="1">
              <a:off x="-973806" y="2227458"/>
              <a:ext cx="120608" cy="4920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F2E2181-A608-B297-E1AA-5FF2D5034E65}"/>
                </a:ext>
              </a:extLst>
            </p:cNvPr>
            <p:cNvSpPr/>
            <p:nvPr userDrawn="1"/>
          </p:nvSpPr>
          <p:spPr>
            <a:xfrm rot="10800000" flipV="1">
              <a:off x="-918263" y="1413143"/>
              <a:ext cx="60304" cy="44446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292BD6-F0E9-D2A7-F15C-5B34631BFA5F}"/>
                </a:ext>
              </a:extLst>
            </p:cNvPr>
            <p:cNvSpPr/>
            <p:nvPr userDrawn="1"/>
          </p:nvSpPr>
          <p:spPr>
            <a:xfrm rot="10800000" flipV="1">
              <a:off x="-918263" y="1635374"/>
              <a:ext cx="60304" cy="46034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218DE55-BD01-2D0D-B91E-B090FB863BFE}"/>
                </a:ext>
              </a:extLst>
            </p:cNvPr>
            <p:cNvSpPr/>
            <p:nvPr userDrawn="1"/>
          </p:nvSpPr>
          <p:spPr>
            <a:xfrm rot="10800000" flipV="1">
              <a:off x="-918263" y="1878240"/>
              <a:ext cx="60304" cy="46033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00D04A7-5347-EAA7-565A-31A73FE52D8B}"/>
                </a:ext>
              </a:extLst>
            </p:cNvPr>
            <p:cNvSpPr/>
            <p:nvPr userDrawn="1"/>
          </p:nvSpPr>
          <p:spPr>
            <a:xfrm rot="10800000" flipV="1">
              <a:off x="-918263" y="2103645"/>
              <a:ext cx="60304" cy="46033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48608F5-7229-32E8-F5AD-207D71410539}"/>
                </a:ext>
              </a:extLst>
            </p:cNvPr>
            <p:cNvSpPr/>
            <p:nvPr userDrawn="1"/>
          </p:nvSpPr>
          <p:spPr>
            <a:xfrm>
              <a:off x="-1049980" y="1244884"/>
              <a:ext cx="46021" cy="44446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17" name="Picture 22">
            <a:extLst>
              <a:ext uri="{FF2B5EF4-FFF2-40B4-BE49-F238E27FC236}">
                <a16:creationId xmlns:a16="http://schemas.microsoft.com/office/drawing/2014/main" id="{5D1B07AE-A72D-86ED-3C35-44A325533E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4486275"/>
            <a:ext cx="3598862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CE1C7A6-A487-879E-0BE1-7AB74A311D6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0" y="4854575"/>
            <a:ext cx="2133600" cy="274638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D8A6EA40-B9A4-40B5-A121-E3B1F401F052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1334F25D-164F-4A35-AC0E-B567960E4DF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24200" y="4854575"/>
            <a:ext cx="2895600" cy="274638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B62A7FE-C890-4E18-53CC-644D5FF927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200" y="4854575"/>
            <a:ext cx="2133600" cy="274638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CBB495A6-FEDB-4ED1-B87E-61E5A2D494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6578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:a16="http://schemas.microsoft.com/office/drawing/2014/main" id="{3DD3DA73-3F59-00AD-A858-E3B14D764A0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6513" y="-20638"/>
            <a:ext cx="2808288" cy="5175251"/>
            <a:chOff x="-3432453" y="-181390"/>
            <a:chExt cx="2622202" cy="5144541"/>
          </a:xfrm>
        </p:grpSpPr>
        <p:pic>
          <p:nvPicPr>
            <p:cNvPr id="5" name="Picture 2" descr="S:\F15015_Copernicus\3_Work\330_Work-in-process\SC4_BackgroundMat\Visual_ID\Photos\InSitu_centro nazionale ricerca itliano.jpg">
              <a:extLst>
                <a:ext uri="{FF2B5EF4-FFF2-40B4-BE49-F238E27FC236}">
                  <a16:creationId xmlns:a16="http://schemas.microsoft.com/office/drawing/2014/main" id="{3C88AF19-11A8-CBB5-5F56-FD60188B993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CBE5AA-66A7-8314-88FA-88550F73239B}"/>
                </a:ext>
              </a:extLst>
            </p:cNvPr>
            <p:cNvSpPr/>
            <p:nvPr userDrawn="1"/>
          </p:nvSpPr>
          <p:spPr>
            <a:xfrm>
              <a:off x="-3432453" y="-181390"/>
              <a:ext cx="2622202" cy="5131916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E559D01-F336-584E-A834-66D3329C8A13}"/>
                </a:ext>
              </a:extLst>
            </p:cNvPr>
            <p:cNvSpPr/>
            <p:nvPr userDrawn="1"/>
          </p:nvSpPr>
          <p:spPr>
            <a:xfrm>
              <a:off x="-3425041" y="-168765"/>
              <a:ext cx="2602932" cy="5131916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B8A6F5-C6FF-BE97-BB1D-026AA0AF908C}"/>
              </a:ext>
            </a:extLst>
          </p:cNvPr>
          <p:cNvCxnSpPr/>
          <p:nvPr userDrawn="1"/>
        </p:nvCxnSpPr>
        <p:spPr>
          <a:xfrm>
            <a:off x="431800" y="915988"/>
            <a:ext cx="0" cy="4033837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2">
            <a:extLst>
              <a:ext uri="{FF2B5EF4-FFF2-40B4-BE49-F238E27FC236}">
                <a16:creationId xmlns:a16="http://schemas.microsoft.com/office/drawing/2014/main" id="{DE4FBE8B-7F85-ABF0-803A-40267C8F579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050" y="639763"/>
            <a:ext cx="609600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B75133"/>
                </a:solidFill>
              </a:rPr>
              <a:t>In situ</a:t>
            </a:r>
            <a:endParaRPr lang="en-US" altLang="nl-NL" sz="1100">
              <a:solidFill>
                <a:srgbClr val="B75133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A797C35-518A-6019-4FA2-B5C9CACDF6B7}"/>
              </a:ext>
            </a:extLst>
          </p:cNvPr>
          <p:cNvSpPr/>
          <p:nvPr userDrawn="1"/>
        </p:nvSpPr>
        <p:spPr>
          <a:xfrm>
            <a:off x="158750" y="100013"/>
            <a:ext cx="546100" cy="568325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grpSp>
        <p:nvGrpSpPr>
          <p:cNvPr id="11" name="Group 14">
            <a:extLst>
              <a:ext uri="{FF2B5EF4-FFF2-40B4-BE49-F238E27FC236}">
                <a16:creationId xmlns:a16="http://schemas.microsoft.com/office/drawing/2014/main" id="{B64C68E9-2192-DFBB-D843-DB062487FA8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07963" y="158750"/>
            <a:ext cx="436562" cy="450850"/>
            <a:chOff x="-1692696" y="827409"/>
            <a:chExt cx="1728192" cy="1784190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6C500B3B-000E-C112-33C6-296D519DA95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6392AF1-5932-13E3-4423-8C2363EC48C0}"/>
                </a:ext>
              </a:extLst>
            </p:cNvPr>
            <p:cNvSpPr/>
            <p:nvPr userDrawn="1"/>
          </p:nvSpPr>
          <p:spPr>
            <a:xfrm rot="10800000" flipV="1">
              <a:off x="-976281" y="1292304"/>
              <a:ext cx="125687" cy="4397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1BBE091-2FF3-E2F0-9F53-CCBA524ACF3D}"/>
                </a:ext>
              </a:extLst>
            </p:cNvPr>
            <p:cNvSpPr/>
            <p:nvPr userDrawn="1"/>
          </p:nvSpPr>
          <p:spPr>
            <a:xfrm rot="10800000" flipV="1">
              <a:off x="-976281" y="1524753"/>
              <a:ext cx="125687" cy="5025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E7DFDB-B9C9-9333-2D76-BF2AB789CFCE}"/>
                </a:ext>
              </a:extLst>
            </p:cNvPr>
            <p:cNvSpPr/>
            <p:nvPr userDrawn="1"/>
          </p:nvSpPr>
          <p:spPr>
            <a:xfrm rot="10800000" flipV="1">
              <a:off x="-976281" y="1757198"/>
              <a:ext cx="125687" cy="5025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5BCB9F0-5E48-DD29-9487-A4BC3F37B542}"/>
                </a:ext>
              </a:extLst>
            </p:cNvPr>
            <p:cNvSpPr/>
            <p:nvPr userDrawn="1"/>
          </p:nvSpPr>
          <p:spPr>
            <a:xfrm rot="10800000" flipV="1">
              <a:off x="-976281" y="1989647"/>
              <a:ext cx="125687" cy="5025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0E6D714-E0AF-6229-F083-6CE8DCB806D1}"/>
                </a:ext>
              </a:extLst>
            </p:cNvPr>
            <p:cNvSpPr/>
            <p:nvPr userDrawn="1"/>
          </p:nvSpPr>
          <p:spPr>
            <a:xfrm rot="10800000" flipV="1">
              <a:off x="-976281" y="2228377"/>
              <a:ext cx="125687" cy="5025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08FDC9D-78B6-6C8C-D4A7-4A93CEC9BD0F}"/>
                </a:ext>
              </a:extLst>
            </p:cNvPr>
            <p:cNvSpPr/>
            <p:nvPr userDrawn="1"/>
          </p:nvSpPr>
          <p:spPr>
            <a:xfrm rot="10800000" flipV="1">
              <a:off x="-919724" y="1411670"/>
              <a:ext cx="62843" cy="43975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BFCB5F-2173-021B-C7F5-3F1C59282C30}"/>
                </a:ext>
              </a:extLst>
            </p:cNvPr>
            <p:cNvSpPr/>
            <p:nvPr userDrawn="1"/>
          </p:nvSpPr>
          <p:spPr>
            <a:xfrm rot="10800000" flipV="1">
              <a:off x="-919724" y="1637835"/>
              <a:ext cx="62843" cy="43975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A7F9B9D-9015-8BDA-6BE2-A48D54FBD896}"/>
                </a:ext>
              </a:extLst>
            </p:cNvPr>
            <p:cNvSpPr/>
            <p:nvPr userDrawn="1"/>
          </p:nvSpPr>
          <p:spPr>
            <a:xfrm rot="10800000" flipV="1">
              <a:off x="-919724" y="1876565"/>
              <a:ext cx="62843" cy="5025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F12726B-BCDF-0202-B9AC-38EC08D6DBA0}"/>
                </a:ext>
              </a:extLst>
            </p:cNvPr>
            <p:cNvSpPr/>
            <p:nvPr userDrawn="1"/>
          </p:nvSpPr>
          <p:spPr>
            <a:xfrm rot="10800000" flipV="1">
              <a:off x="-919724" y="2102730"/>
              <a:ext cx="62843" cy="43975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7393BF7-DF26-2971-8CEE-6A93872AE153}"/>
                </a:ext>
              </a:extLst>
            </p:cNvPr>
            <p:cNvSpPr/>
            <p:nvPr userDrawn="1"/>
          </p:nvSpPr>
          <p:spPr>
            <a:xfrm>
              <a:off x="-1051693" y="1242045"/>
              <a:ext cx="50275" cy="5025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Date Placeholder 4">
            <a:extLst>
              <a:ext uri="{FF2B5EF4-FFF2-40B4-BE49-F238E27FC236}">
                <a16:creationId xmlns:a16="http://schemas.microsoft.com/office/drawing/2014/main" id="{7749C3E5-65DC-3690-41EE-F4DFDBBDF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99000-D6AE-4728-A9E3-79AC296A0E61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25" name="Footer Placeholder 5">
            <a:extLst>
              <a:ext uri="{FF2B5EF4-FFF2-40B4-BE49-F238E27FC236}">
                <a16:creationId xmlns:a16="http://schemas.microsoft.com/office/drawing/2014/main" id="{2B46A96A-EDE4-F95C-5CA2-A4E4080D5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" name="Slide Number Placeholder 6">
            <a:extLst>
              <a:ext uri="{FF2B5EF4-FFF2-40B4-BE49-F238E27FC236}">
                <a16:creationId xmlns:a16="http://schemas.microsoft.com/office/drawing/2014/main" id="{F1E64882-4073-5BED-1A31-36113F8AB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B4E81-F690-41AA-8603-9E6EE9A25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7875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638D47D-9C89-5E6F-18BE-6AF7076B0718}"/>
              </a:ext>
            </a:extLst>
          </p:cNvPr>
          <p:cNvCxnSpPr/>
          <p:nvPr userDrawn="1"/>
        </p:nvCxnSpPr>
        <p:spPr>
          <a:xfrm>
            <a:off x="431800" y="915988"/>
            <a:ext cx="0" cy="4033837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8">
            <a:extLst>
              <a:ext uri="{FF2B5EF4-FFF2-40B4-BE49-F238E27FC236}">
                <a16:creationId xmlns:a16="http://schemas.microsoft.com/office/drawing/2014/main" id="{61B1B419-9173-40AB-F98D-57A1FD9BE95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050" y="639763"/>
            <a:ext cx="609600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B75133"/>
                </a:solidFill>
              </a:rPr>
              <a:t>In situ</a:t>
            </a:r>
            <a:endParaRPr lang="en-US" altLang="nl-NL" sz="1100">
              <a:solidFill>
                <a:srgbClr val="B75133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2FD4D12-736A-2243-270F-23DD023880C1}"/>
              </a:ext>
            </a:extLst>
          </p:cNvPr>
          <p:cNvSpPr/>
          <p:nvPr userDrawn="1"/>
        </p:nvSpPr>
        <p:spPr>
          <a:xfrm>
            <a:off x="158750" y="100013"/>
            <a:ext cx="546100" cy="568325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grpSp>
        <p:nvGrpSpPr>
          <p:cNvPr id="9" name="Group 10">
            <a:extLst>
              <a:ext uri="{FF2B5EF4-FFF2-40B4-BE49-F238E27FC236}">
                <a16:creationId xmlns:a16="http://schemas.microsoft.com/office/drawing/2014/main" id="{304B75F1-1C48-84C8-6250-C9CB362B2CB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07963" y="158750"/>
            <a:ext cx="436562" cy="450850"/>
            <a:chOff x="-1692696" y="827409"/>
            <a:chExt cx="1728192" cy="1784190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CF0FA0A0-2BAB-AEC4-6EEA-5987D031BA6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7F4CBC-FBE5-2D3E-9B60-2E5635C62E8D}"/>
                </a:ext>
              </a:extLst>
            </p:cNvPr>
            <p:cNvSpPr/>
            <p:nvPr userDrawn="1"/>
          </p:nvSpPr>
          <p:spPr>
            <a:xfrm rot="10800000" flipV="1">
              <a:off x="-976281" y="1292304"/>
              <a:ext cx="125687" cy="4397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A7A5E4C-CF81-55D5-2853-91B49C63BC05}"/>
                </a:ext>
              </a:extLst>
            </p:cNvPr>
            <p:cNvSpPr/>
            <p:nvPr userDrawn="1"/>
          </p:nvSpPr>
          <p:spPr>
            <a:xfrm rot="10800000" flipV="1">
              <a:off x="-976281" y="1524753"/>
              <a:ext cx="125687" cy="5025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CAE1D0-EBA3-7797-8C2C-3E2CA60C426D}"/>
                </a:ext>
              </a:extLst>
            </p:cNvPr>
            <p:cNvSpPr/>
            <p:nvPr userDrawn="1"/>
          </p:nvSpPr>
          <p:spPr>
            <a:xfrm rot="10800000" flipV="1">
              <a:off x="-976281" y="1757198"/>
              <a:ext cx="125687" cy="5025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E2864CC-2CEA-8850-AECA-1C623B6687A0}"/>
                </a:ext>
              </a:extLst>
            </p:cNvPr>
            <p:cNvSpPr/>
            <p:nvPr userDrawn="1"/>
          </p:nvSpPr>
          <p:spPr>
            <a:xfrm rot="10800000" flipV="1">
              <a:off x="-976281" y="1989647"/>
              <a:ext cx="125687" cy="5025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4BF5113-540A-A4AB-EFA0-D20D5398EECF}"/>
                </a:ext>
              </a:extLst>
            </p:cNvPr>
            <p:cNvSpPr/>
            <p:nvPr userDrawn="1"/>
          </p:nvSpPr>
          <p:spPr>
            <a:xfrm rot="10800000" flipV="1">
              <a:off x="-976281" y="2228377"/>
              <a:ext cx="125687" cy="5025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7D64BE-F065-D46A-8751-04B41BA23C7E}"/>
                </a:ext>
              </a:extLst>
            </p:cNvPr>
            <p:cNvSpPr/>
            <p:nvPr userDrawn="1"/>
          </p:nvSpPr>
          <p:spPr>
            <a:xfrm rot="10800000" flipV="1">
              <a:off x="-919724" y="1411670"/>
              <a:ext cx="62843" cy="43975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DF88589-F323-6BFA-233D-A712C8B0CE51}"/>
                </a:ext>
              </a:extLst>
            </p:cNvPr>
            <p:cNvSpPr/>
            <p:nvPr userDrawn="1"/>
          </p:nvSpPr>
          <p:spPr>
            <a:xfrm rot="10800000" flipV="1">
              <a:off x="-919724" y="1637835"/>
              <a:ext cx="62843" cy="43975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668CCD3-29AA-4DC8-163B-7DB03D625504}"/>
                </a:ext>
              </a:extLst>
            </p:cNvPr>
            <p:cNvSpPr/>
            <p:nvPr userDrawn="1"/>
          </p:nvSpPr>
          <p:spPr>
            <a:xfrm rot="10800000" flipV="1">
              <a:off x="-919724" y="1876565"/>
              <a:ext cx="62843" cy="5025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B01679C-579A-6C11-BFA9-D8BAA8BB53F9}"/>
                </a:ext>
              </a:extLst>
            </p:cNvPr>
            <p:cNvSpPr/>
            <p:nvPr userDrawn="1"/>
          </p:nvSpPr>
          <p:spPr>
            <a:xfrm rot="10800000" flipV="1">
              <a:off x="-919724" y="2102730"/>
              <a:ext cx="62843" cy="43975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2BC5709-ACCA-DDB7-533E-40B9230DFDEE}"/>
                </a:ext>
              </a:extLst>
            </p:cNvPr>
            <p:cNvSpPr/>
            <p:nvPr userDrawn="1"/>
          </p:nvSpPr>
          <p:spPr>
            <a:xfrm>
              <a:off x="-1051693" y="1242045"/>
              <a:ext cx="50275" cy="5025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Date Placeholder 6">
            <a:extLst>
              <a:ext uri="{FF2B5EF4-FFF2-40B4-BE49-F238E27FC236}">
                <a16:creationId xmlns:a16="http://schemas.microsoft.com/office/drawing/2014/main" id="{6ED29C62-F713-0168-AB32-131279066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39E19-E905-423E-B60C-7EF04D796902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23" name="Footer Placeholder 7">
            <a:extLst>
              <a:ext uri="{FF2B5EF4-FFF2-40B4-BE49-F238E27FC236}">
                <a16:creationId xmlns:a16="http://schemas.microsoft.com/office/drawing/2014/main" id="{B5EE5E9A-D930-E9EA-5488-13DB346AA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CD8EEE88-F50A-C52E-245A-31EE1EF59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04B68-336D-43F5-8817-C7F4B6D438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449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:a16="http://schemas.microsoft.com/office/drawing/2014/main" id="{A7649DA0-22F8-46D3-255C-B6D7AAA7455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6513" y="-20638"/>
            <a:ext cx="2808288" cy="5175251"/>
            <a:chOff x="-3432453" y="-181390"/>
            <a:chExt cx="2622202" cy="5144541"/>
          </a:xfrm>
        </p:grpSpPr>
        <p:pic>
          <p:nvPicPr>
            <p:cNvPr id="3" name="Picture 2" descr="S:\F15015_Copernicus\3_Work\330_Work-in-process\SC4_BackgroundMat\Visual_ID\Photos\InSitu_centro nazionale ricerca itliano.jpg">
              <a:extLst>
                <a:ext uri="{FF2B5EF4-FFF2-40B4-BE49-F238E27FC236}">
                  <a16:creationId xmlns:a16="http://schemas.microsoft.com/office/drawing/2014/main" id="{3BD47ABD-CF4B-FF27-D97E-D827B92036F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5FFD6BA-EE62-890D-3438-BD77D562D05E}"/>
                </a:ext>
              </a:extLst>
            </p:cNvPr>
            <p:cNvSpPr/>
            <p:nvPr userDrawn="1"/>
          </p:nvSpPr>
          <p:spPr>
            <a:xfrm>
              <a:off x="-3432453" y="-181390"/>
              <a:ext cx="2622202" cy="5131916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123A85B-0C5C-DBEA-7301-031398441C66}"/>
                </a:ext>
              </a:extLst>
            </p:cNvPr>
            <p:cNvSpPr/>
            <p:nvPr userDrawn="1"/>
          </p:nvSpPr>
          <p:spPr>
            <a:xfrm>
              <a:off x="-3425041" y="-168765"/>
              <a:ext cx="2602932" cy="5131916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02A802-F58A-CD8D-FE46-5E1FAB5B53A0}"/>
              </a:ext>
            </a:extLst>
          </p:cNvPr>
          <p:cNvCxnSpPr/>
          <p:nvPr userDrawn="1"/>
        </p:nvCxnSpPr>
        <p:spPr>
          <a:xfrm>
            <a:off x="431800" y="915988"/>
            <a:ext cx="0" cy="4033837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2">
            <a:extLst>
              <a:ext uri="{FF2B5EF4-FFF2-40B4-BE49-F238E27FC236}">
                <a16:creationId xmlns:a16="http://schemas.microsoft.com/office/drawing/2014/main" id="{A516F5F8-3DDF-78BC-337B-4C4B2DB54F6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050" y="639763"/>
            <a:ext cx="609600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B75133"/>
                </a:solidFill>
              </a:rPr>
              <a:t>In situ</a:t>
            </a:r>
            <a:endParaRPr lang="en-US" altLang="nl-NL" sz="1100">
              <a:solidFill>
                <a:srgbClr val="B75133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43D7913-4DB2-26A2-2485-03AAA79C7D1A}"/>
              </a:ext>
            </a:extLst>
          </p:cNvPr>
          <p:cNvSpPr/>
          <p:nvPr userDrawn="1"/>
        </p:nvSpPr>
        <p:spPr>
          <a:xfrm>
            <a:off x="158750" y="100013"/>
            <a:ext cx="546100" cy="568325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grpSp>
        <p:nvGrpSpPr>
          <p:cNvPr id="9" name="Group 14">
            <a:extLst>
              <a:ext uri="{FF2B5EF4-FFF2-40B4-BE49-F238E27FC236}">
                <a16:creationId xmlns:a16="http://schemas.microsoft.com/office/drawing/2014/main" id="{ED6D58B2-F5FD-5C77-0ADB-29D1D785971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07963" y="158750"/>
            <a:ext cx="436562" cy="450850"/>
            <a:chOff x="-1692696" y="827409"/>
            <a:chExt cx="1728192" cy="1784190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17FF5A20-741A-E4FA-2DE6-29EA06D0AD0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FC8768-73D6-7530-6372-5410C4459F8B}"/>
                </a:ext>
              </a:extLst>
            </p:cNvPr>
            <p:cNvSpPr/>
            <p:nvPr userDrawn="1"/>
          </p:nvSpPr>
          <p:spPr>
            <a:xfrm rot="10800000" flipV="1">
              <a:off x="-976281" y="1292304"/>
              <a:ext cx="125687" cy="4397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EB86CF-A5E2-E3FC-7E5F-B2718A919D5C}"/>
                </a:ext>
              </a:extLst>
            </p:cNvPr>
            <p:cNvSpPr/>
            <p:nvPr userDrawn="1"/>
          </p:nvSpPr>
          <p:spPr>
            <a:xfrm rot="10800000" flipV="1">
              <a:off x="-976281" y="1524753"/>
              <a:ext cx="125687" cy="5025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38E3B76-C8C3-9D40-5E44-A3BEECF44530}"/>
                </a:ext>
              </a:extLst>
            </p:cNvPr>
            <p:cNvSpPr/>
            <p:nvPr userDrawn="1"/>
          </p:nvSpPr>
          <p:spPr>
            <a:xfrm rot="10800000" flipV="1">
              <a:off x="-976281" y="1757198"/>
              <a:ext cx="125687" cy="5025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8849B21-E07A-C157-BA7D-2696305BDFE6}"/>
                </a:ext>
              </a:extLst>
            </p:cNvPr>
            <p:cNvSpPr/>
            <p:nvPr userDrawn="1"/>
          </p:nvSpPr>
          <p:spPr>
            <a:xfrm rot="10800000" flipV="1">
              <a:off x="-976281" y="1989647"/>
              <a:ext cx="125687" cy="5025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F4FDFDE-AC3D-3EF5-7F75-8A51B9883ECA}"/>
                </a:ext>
              </a:extLst>
            </p:cNvPr>
            <p:cNvSpPr/>
            <p:nvPr userDrawn="1"/>
          </p:nvSpPr>
          <p:spPr>
            <a:xfrm rot="10800000" flipV="1">
              <a:off x="-976281" y="2228377"/>
              <a:ext cx="125687" cy="5025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5171E35-7DB5-68BE-386E-BE9262D8C444}"/>
                </a:ext>
              </a:extLst>
            </p:cNvPr>
            <p:cNvSpPr/>
            <p:nvPr userDrawn="1"/>
          </p:nvSpPr>
          <p:spPr>
            <a:xfrm rot="10800000" flipV="1">
              <a:off x="-919724" y="1411670"/>
              <a:ext cx="62843" cy="43975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B5182CE-F35B-1AAD-4B0F-CA90A055166C}"/>
                </a:ext>
              </a:extLst>
            </p:cNvPr>
            <p:cNvSpPr/>
            <p:nvPr userDrawn="1"/>
          </p:nvSpPr>
          <p:spPr>
            <a:xfrm rot="10800000" flipV="1">
              <a:off x="-919724" y="1637835"/>
              <a:ext cx="62843" cy="43975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BA94DDB-01AF-0836-2E57-CFB24C55FC3C}"/>
                </a:ext>
              </a:extLst>
            </p:cNvPr>
            <p:cNvSpPr/>
            <p:nvPr userDrawn="1"/>
          </p:nvSpPr>
          <p:spPr>
            <a:xfrm rot="10800000" flipV="1">
              <a:off x="-919724" y="1876565"/>
              <a:ext cx="62843" cy="5025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2D94D04-EAF5-5344-3A4E-E66928C67841}"/>
                </a:ext>
              </a:extLst>
            </p:cNvPr>
            <p:cNvSpPr/>
            <p:nvPr userDrawn="1"/>
          </p:nvSpPr>
          <p:spPr>
            <a:xfrm rot="10800000" flipV="1">
              <a:off x="-919724" y="2102730"/>
              <a:ext cx="62843" cy="43975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F85E93E-4E97-B6EF-92D4-331A05CE2E64}"/>
                </a:ext>
              </a:extLst>
            </p:cNvPr>
            <p:cNvSpPr/>
            <p:nvPr userDrawn="1"/>
          </p:nvSpPr>
          <p:spPr>
            <a:xfrm>
              <a:off x="-1051693" y="1242045"/>
              <a:ext cx="50275" cy="5025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Date Placeholder 2">
            <a:extLst>
              <a:ext uri="{FF2B5EF4-FFF2-40B4-BE49-F238E27FC236}">
                <a16:creationId xmlns:a16="http://schemas.microsoft.com/office/drawing/2014/main" id="{2A3DD20A-D437-87F0-79D8-1DECAFA79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75E0C-0B87-4F73-9EEA-690A67205091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7489D417-043B-B814-8613-C9C67D80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7E28E2AB-E362-191B-915F-FFEE6C2B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FD1C-64CB-489F-B63F-16D19736B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393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id="{6E77085D-C9AF-F73C-EB12-3727A05EBA3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6513" y="-20638"/>
            <a:ext cx="2808288" cy="5175251"/>
            <a:chOff x="-3432453" y="-181390"/>
            <a:chExt cx="2622202" cy="5144541"/>
          </a:xfrm>
        </p:grpSpPr>
        <p:pic>
          <p:nvPicPr>
            <p:cNvPr id="6" name="Picture 2" descr="S:\F15015_Copernicus\3_Work\330_Work-in-process\SC4_BackgroundMat\Visual_ID\Photos\InSitu_centro nazionale ricerca itliano.jpg">
              <a:extLst>
                <a:ext uri="{FF2B5EF4-FFF2-40B4-BE49-F238E27FC236}">
                  <a16:creationId xmlns:a16="http://schemas.microsoft.com/office/drawing/2014/main" id="{5960E283-9F63-6C6E-ACDF-C0CE80B381E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0D25A9C-A920-4490-0143-DCFDBF429607}"/>
                </a:ext>
              </a:extLst>
            </p:cNvPr>
            <p:cNvSpPr/>
            <p:nvPr userDrawn="1"/>
          </p:nvSpPr>
          <p:spPr>
            <a:xfrm>
              <a:off x="-3432453" y="-181390"/>
              <a:ext cx="2622202" cy="5131916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BBEEA7A-60DA-2C4F-2938-8664AD0A1567}"/>
                </a:ext>
              </a:extLst>
            </p:cNvPr>
            <p:cNvSpPr/>
            <p:nvPr userDrawn="1"/>
          </p:nvSpPr>
          <p:spPr>
            <a:xfrm>
              <a:off x="-3425041" y="-168765"/>
              <a:ext cx="2602932" cy="5131916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559CB8-4FA3-E694-AFD3-368A8C79BBCF}"/>
              </a:ext>
            </a:extLst>
          </p:cNvPr>
          <p:cNvCxnSpPr/>
          <p:nvPr userDrawn="1"/>
        </p:nvCxnSpPr>
        <p:spPr>
          <a:xfrm>
            <a:off x="431800" y="915988"/>
            <a:ext cx="0" cy="4033837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2">
            <a:extLst>
              <a:ext uri="{FF2B5EF4-FFF2-40B4-BE49-F238E27FC236}">
                <a16:creationId xmlns:a16="http://schemas.microsoft.com/office/drawing/2014/main" id="{BC4DE2ED-7E6F-6B94-C72C-F105C0A725C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050" y="639763"/>
            <a:ext cx="609600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>
                <a:solidFill>
                  <a:srgbClr val="B75133"/>
                </a:solidFill>
              </a:rPr>
              <a:t>In situ</a:t>
            </a:r>
            <a:endParaRPr lang="en-US" altLang="nl-NL" sz="1100">
              <a:solidFill>
                <a:srgbClr val="B75133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E8553F5-6554-6F4E-B919-E1F5D4B70D5A}"/>
              </a:ext>
            </a:extLst>
          </p:cNvPr>
          <p:cNvSpPr/>
          <p:nvPr userDrawn="1"/>
        </p:nvSpPr>
        <p:spPr>
          <a:xfrm>
            <a:off x="158750" y="100013"/>
            <a:ext cx="546100" cy="568325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grpSp>
        <p:nvGrpSpPr>
          <p:cNvPr id="12" name="Group 14">
            <a:extLst>
              <a:ext uri="{FF2B5EF4-FFF2-40B4-BE49-F238E27FC236}">
                <a16:creationId xmlns:a16="http://schemas.microsoft.com/office/drawing/2014/main" id="{62BB7747-0B25-0994-D14F-C95BF3AC3A8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07963" y="158750"/>
            <a:ext cx="436562" cy="450850"/>
            <a:chOff x="-1692696" y="827409"/>
            <a:chExt cx="1728192" cy="1784190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9F727C5F-C19A-11C0-188B-C664AF61E0B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36F9132-FE96-5E0B-9715-6D47AA27798F}"/>
                </a:ext>
              </a:extLst>
            </p:cNvPr>
            <p:cNvSpPr/>
            <p:nvPr userDrawn="1"/>
          </p:nvSpPr>
          <p:spPr>
            <a:xfrm rot="10800000" flipV="1">
              <a:off x="-976281" y="1292304"/>
              <a:ext cx="125687" cy="4397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A62FC1-9640-0E23-676C-04E0583AB673}"/>
                </a:ext>
              </a:extLst>
            </p:cNvPr>
            <p:cNvSpPr/>
            <p:nvPr userDrawn="1"/>
          </p:nvSpPr>
          <p:spPr>
            <a:xfrm rot="10800000" flipV="1">
              <a:off x="-976281" y="1524753"/>
              <a:ext cx="125687" cy="5025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0BE2A17-ED91-68A6-1C47-1F73E22F977C}"/>
                </a:ext>
              </a:extLst>
            </p:cNvPr>
            <p:cNvSpPr/>
            <p:nvPr userDrawn="1"/>
          </p:nvSpPr>
          <p:spPr>
            <a:xfrm rot="10800000" flipV="1">
              <a:off x="-976281" y="1757198"/>
              <a:ext cx="125687" cy="5025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17F0AB-7229-3D38-A8B8-C7105798B728}"/>
                </a:ext>
              </a:extLst>
            </p:cNvPr>
            <p:cNvSpPr/>
            <p:nvPr userDrawn="1"/>
          </p:nvSpPr>
          <p:spPr>
            <a:xfrm rot="10800000" flipV="1">
              <a:off x="-976281" y="1989647"/>
              <a:ext cx="125687" cy="5025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64D5B84-225F-4116-161C-0171A7D20D7A}"/>
                </a:ext>
              </a:extLst>
            </p:cNvPr>
            <p:cNvSpPr/>
            <p:nvPr userDrawn="1"/>
          </p:nvSpPr>
          <p:spPr>
            <a:xfrm rot="10800000" flipV="1">
              <a:off x="-976281" y="2228377"/>
              <a:ext cx="125687" cy="5025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06ED1B8-2198-FB44-2B62-753018CDD829}"/>
                </a:ext>
              </a:extLst>
            </p:cNvPr>
            <p:cNvSpPr/>
            <p:nvPr userDrawn="1"/>
          </p:nvSpPr>
          <p:spPr>
            <a:xfrm rot="10800000" flipV="1">
              <a:off x="-919724" y="1411670"/>
              <a:ext cx="62843" cy="43975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F4BAE88-9DD5-7885-9DD2-DC218260CDB8}"/>
                </a:ext>
              </a:extLst>
            </p:cNvPr>
            <p:cNvSpPr/>
            <p:nvPr userDrawn="1"/>
          </p:nvSpPr>
          <p:spPr>
            <a:xfrm rot="10800000" flipV="1">
              <a:off x="-919724" y="1637835"/>
              <a:ext cx="62843" cy="43975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2462E26-F7FD-63BF-78AF-88E831C75A65}"/>
                </a:ext>
              </a:extLst>
            </p:cNvPr>
            <p:cNvSpPr/>
            <p:nvPr userDrawn="1"/>
          </p:nvSpPr>
          <p:spPr>
            <a:xfrm rot="10800000" flipV="1">
              <a:off x="-919724" y="1876565"/>
              <a:ext cx="62843" cy="5025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3820FC2-9435-ECF0-8DE8-3051707963F3}"/>
                </a:ext>
              </a:extLst>
            </p:cNvPr>
            <p:cNvSpPr/>
            <p:nvPr userDrawn="1"/>
          </p:nvSpPr>
          <p:spPr>
            <a:xfrm rot="10800000" flipV="1">
              <a:off x="-919724" y="2102730"/>
              <a:ext cx="62843" cy="43975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42E7542-03E5-5036-7B7C-B3F026CC6F49}"/>
                </a:ext>
              </a:extLst>
            </p:cNvPr>
            <p:cNvSpPr/>
            <p:nvPr userDrawn="1"/>
          </p:nvSpPr>
          <p:spPr>
            <a:xfrm>
              <a:off x="-1051693" y="1242045"/>
              <a:ext cx="50275" cy="5025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19548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Date Placeholder 4">
            <a:extLst>
              <a:ext uri="{FF2B5EF4-FFF2-40B4-BE49-F238E27FC236}">
                <a16:creationId xmlns:a16="http://schemas.microsoft.com/office/drawing/2014/main" id="{1C7EBA69-6A37-6E1D-42C5-2CADDAC0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158EB-AB69-4C8B-8696-554ECA77F84A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25" name="Footer Placeholder 5">
            <a:extLst>
              <a:ext uri="{FF2B5EF4-FFF2-40B4-BE49-F238E27FC236}">
                <a16:creationId xmlns:a16="http://schemas.microsoft.com/office/drawing/2014/main" id="{39810489-68CD-5926-CF46-FB2BEDCEF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" name="Slide Number Placeholder 6">
            <a:extLst>
              <a:ext uri="{FF2B5EF4-FFF2-40B4-BE49-F238E27FC236}">
                <a16:creationId xmlns:a16="http://schemas.microsoft.com/office/drawing/2014/main" id="{810D8B10-2B0A-E3C2-2F0A-5579DFED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4448F-2147-4367-857A-D9B4C8898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03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:a16="http://schemas.microsoft.com/office/drawing/2014/main" id="{15291C4B-369E-AA50-45BC-93AB568C09D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1113" y="-11113"/>
            <a:ext cx="2090738" cy="5160963"/>
            <a:chOff x="-2916832" y="-200722"/>
            <a:chExt cx="2091596" cy="5160587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53EC200C-B7F8-B58C-62F1-1084B21092C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2916832" y="-200722"/>
              <a:ext cx="2091596" cy="5157838"/>
              <a:chOff x="-3291385" y="112960"/>
              <a:chExt cx="2091596" cy="5157838"/>
            </a:xfrm>
          </p:grpSpPr>
          <p:pic>
            <p:nvPicPr>
              <p:cNvPr id="5" name="Picture 2" descr="S:\F15015_Copernicus\3_Work\330_Work-in-process\SC4_BackgroundMat\Visual_ID\Photos\Po_River_Italy.jpg">
                <a:extLst>
                  <a:ext uri="{FF2B5EF4-FFF2-40B4-BE49-F238E27FC236}">
                    <a16:creationId xmlns:a16="http://schemas.microsoft.com/office/drawing/2014/main" id="{EDF7655D-6217-D2D3-84E5-34FD8A04DB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-3291385" y="123478"/>
                <a:ext cx="2077082" cy="5147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FD37E2D-7096-456D-9A1D-CD40051976AD}"/>
                  </a:ext>
                </a:extLst>
              </p:cNvPr>
              <p:cNvSpPr/>
              <p:nvPr userDrawn="1"/>
            </p:nvSpPr>
            <p:spPr>
              <a:xfrm>
                <a:off x="-3277091" y="112960"/>
                <a:ext cx="2077302" cy="5149476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0E860F1-11C0-D2E3-FC64-AA011A155EA4}"/>
                </a:ext>
              </a:extLst>
            </p:cNvPr>
            <p:cNvSpPr/>
            <p:nvPr userDrawn="1"/>
          </p:nvSpPr>
          <p:spPr>
            <a:xfrm>
              <a:off x="-2910479" y="-189610"/>
              <a:ext cx="2085243" cy="5149475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7" name="Picture 2" descr="S:\F15015_Copernicus\3_Work\330_Work-in-process\SC4_BackgroundMat\PPT\item Copernicus\Big data.png">
            <a:extLst>
              <a:ext uri="{FF2B5EF4-FFF2-40B4-BE49-F238E27FC236}">
                <a16:creationId xmlns:a16="http://schemas.microsoft.com/office/drawing/2014/main" id="{3F66B671-94E8-CC49-E496-C41DFC443F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23825"/>
            <a:ext cx="8191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38149D-F1CA-0CA7-08BC-2B07A40479F7}"/>
              </a:ext>
            </a:extLst>
          </p:cNvPr>
          <p:cNvCxnSpPr/>
          <p:nvPr userDrawn="1"/>
        </p:nvCxnSpPr>
        <p:spPr>
          <a:xfrm>
            <a:off x="450850" y="1090613"/>
            <a:ext cx="0" cy="385921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4">
            <a:extLst>
              <a:ext uri="{FF2B5EF4-FFF2-40B4-BE49-F238E27FC236}">
                <a16:creationId xmlns:a16="http://schemas.microsoft.com/office/drawing/2014/main" id="{B9A50ED4-1F33-A0DD-AB1E-6A3F537C29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838" y="658813"/>
            <a:ext cx="677862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 b="1">
                <a:solidFill>
                  <a:srgbClr val="25408F"/>
                </a:solidFill>
              </a:rPr>
              <a:t>Data Access</a:t>
            </a:r>
            <a:endParaRPr lang="en-US" altLang="nl-NL" sz="1100" b="1">
              <a:solidFill>
                <a:srgbClr val="25408F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EEAA4C35-F235-4C4E-30C1-6FFB1D5FB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5AC7F-7554-4831-A591-370D5E9AD040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CA9E2A4-222E-91E2-B3DF-0D85B450C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C94635A3-63BD-0C18-E07E-AC56E0592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21066-A717-451E-86E1-96E1DB07B8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851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DD91868-CCCC-EA6F-F340-0FA2BD08EE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45767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12">
            <a:extLst>
              <a:ext uri="{FF2B5EF4-FFF2-40B4-BE49-F238E27FC236}">
                <a16:creationId xmlns:a16="http://schemas.microsoft.com/office/drawing/2014/main" id="{737D8428-BD7D-0F32-ABC5-013D8C6A7F35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4" name="Afbeelding 2">
            <a:extLst>
              <a:ext uri="{FF2B5EF4-FFF2-40B4-BE49-F238E27FC236}">
                <a16:creationId xmlns:a16="http://schemas.microsoft.com/office/drawing/2014/main" id="{DB71B545-67E0-7132-29C9-DBC394138A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0"/>
            <a:ext cx="620395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4917132" y="2570560"/>
            <a:ext cx="3753000" cy="1803480"/>
          </a:xfrm>
        </p:spPr>
        <p:txBody>
          <a:bodyPr lIns="104400" tIns="90000" rIns="90000" bIns="4680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/>
          </p:nvPr>
        </p:nvSpPr>
        <p:spPr>
          <a:xfrm>
            <a:off x="4914900" y="4374040"/>
            <a:ext cx="3753000" cy="29202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4915941" y="1518047"/>
            <a:ext cx="3753000" cy="1052513"/>
          </a:xfrm>
        </p:spPr>
        <p:txBody>
          <a:bodyPr tIns="90000" bIns="90000">
            <a:normAutofit/>
          </a:bodyPr>
          <a:lstStyle>
            <a:lvl1pPr algn="l">
              <a:defRPr sz="27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092621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5D85CA4-FF8C-485D-9FC7-51C7F93218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0"/>
            <a:ext cx="46339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12">
            <a:extLst>
              <a:ext uri="{FF2B5EF4-FFF2-40B4-BE49-F238E27FC236}">
                <a16:creationId xmlns:a16="http://schemas.microsoft.com/office/drawing/2014/main" id="{5BC0F688-85CA-F009-9EB5-049D554050BA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4" name="Afbeelding 7">
            <a:extLst>
              <a:ext uri="{FF2B5EF4-FFF2-40B4-BE49-F238E27FC236}">
                <a16:creationId xmlns:a16="http://schemas.microsoft.com/office/drawing/2014/main" id="{7AAFB1F6-A6C3-1A8F-EBBD-12F2422F6C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0"/>
            <a:ext cx="620395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4917132" y="2570560"/>
            <a:ext cx="3753000" cy="1803480"/>
          </a:xfrm>
        </p:spPr>
        <p:txBody>
          <a:bodyPr lIns="104400" tIns="90000" rIns="90000" bIns="4680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/>
          </p:nvPr>
        </p:nvSpPr>
        <p:spPr>
          <a:xfrm>
            <a:off x="4914900" y="4374040"/>
            <a:ext cx="3753000" cy="29202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4915941" y="1518047"/>
            <a:ext cx="3753000" cy="1052513"/>
          </a:xfrm>
        </p:spPr>
        <p:txBody>
          <a:bodyPr tIns="90000" bIns="90000">
            <a:normAutofit/>
          </a:bodyPr>
          <a:lstStyle>
            <a:lvl1pPr algn="l">
              <a:defRPr sz="27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039092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2">
            <a:extLst>
              <a:ext uri="{FF2B5EF4-FFF2-40B4-BE49-F238E27FC236}">
                <a16:creationId xmlns:a16="http://schemas.microsoft.com/office/drawing/2014/main" id="{64883BB6-3800-2BDB-9BB1-D0DA61FB42E9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3" name="Afbeelding 7">
            <a:extLst>
              <a:ext uri="{FF2B5EF4-FFF2-40B4-BE49-F238E27FC236}">
                <a16:creationId xmlns:a16="http://schemas.microsoft.com/office/drawing/2014/main" id="{427AD74C-D051-4ABB-2AC8-EF8750011D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0"/>
            <a:ext cx="620395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4917132" y="2570560"/>
            <a:ext cx="3753000" cy="1803480"/>
          </a:xfrm>
        </p:spPr>
        <p:txBody>
          <a:bodyPr lIns="104400" tIns="90000" rIns="90000" bIns="4680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/>
          </p:nvPr>
        </p:nvSpPr>
        <p:spPr>
          <a:xfrm>
            <a:off x="4914900" y="4374040"/>
            <a:ext cx="3753000" cy="29202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4915941" y="1518047"/>
            <a:ext cx="3753000" cy="1052513"/>
          </a:xfrm>
        </p:spPr>
        <p:txBody>
          <a:bodyPr tIns="90000" bIns="90000">
            <a:normAutofit/>
          </a:bodyPr>
          <a:lstStyle>
            <a:lvl1pPr algn="l">
              <a:defRPr sz="27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032708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4">
            <a:extLst>
              <a:ext uri="{FF2B5EF4-FFF2-40B4-BE49-F238E27FC236}">
                <a16:creationId xmlns:a16="http://schemas.microsoft.com/office/drawing/2014/main" id="{C4C46FB4-A2B3-12DB-3356-78072A4B874E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3" name="Afbeelding 15">
            <a:extLst>
              <a:ext uri="{FF2B5EF4-FFF2-40B4-BE49-F238E27FC236}">
                <a16:creationId xmlns:a16="http://schemas.microsoft.com/office/drawing/2014/main" id="{4BBE5874-BCE9-06FF-92D9-6D5926EE60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0"/>
            <a:ext cx="620395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-2669"/>
            <a:ext cx="4576350" cy="5146169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96826 w 6098242"/>
              <a:gd name="connsiteY5" fmla="*/ 6855226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15746 w 6098242"/>
              <a:gd name="connsiteY2" fmla="*/ 1088729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96826 w 6098242"/>
              <a:gd name="connsiteY5" fmla="*/ 6855226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3558 h 6861558"/>
              <a:gd name="connsiteX1" fmla="*/ 5815746 w 6098242"/>
              <a:gd name="connsiteY1" fmla="*/ 0 h 6861558"/>
              <a:gd name="connsiteX2" fmla="*/ 5815746 w 6098242"/>
              <a:gd name="connsiteY2" fmla="*/ 1092287 h 6861558"/>
              <a:gd name="connsiteX3" fmla="*/ 6098242 w 6098242"/>
              <a:gd name="connsiteY3" fmla="*/ 711583 h 6861558"/>
              <a:gd name="connsiteX4" fmla="*/ 6098242 w 6098242"/>
              <a:gd name="connsiteY4" fmla="*/ 6623958 h 6861558"/>
              <a:gd name="connsiteX5" fmla="*/ 6096826 w 6098242"/>
              <a:gd name="connsiteY5" fmla="*/ 6858784 h 6861558"/>
              <a:gd name="connsiteX6" fmla="*/ 5862000 w 6098242"/>
              <a:gd name="connsiteY6" fmla="*/ 6861558 h 6861558"/>
              <a:gd name="connsiteX7" fmla="*/ 0 w 6098242"/>
              <a:gd name="connsiteY7" fmla="*/ 6861558 h 6861558"/>
              <a:gd name="connsiteX8" fmla="*/ 0 w 6098242"/>
              <a:gd name="connsiteY8" fmla="*/ 3558 h 6861558"/>
              <a:gd name="connsiteX0" fmla="*/ 0 w 6101800"/>
              <a:gd name="connsiteY0" fmla="*/ 3558 h 6861558"/>
              <a:gd name="connsiteX1" fmla="*/ 5815746 w 6101800"/>
              <a:gd name="connsiteY1" fmla="*/ 0 h 6861558"/>
              <a:gd name="connsiteX2" fmla="*/ 5815746 w 6101800"/>
              <a:gd name="connsiteY2" fmla="*/ 1092287 h 6861558"/>
              <a:gd name="connsiteX3" fmla="*/ 6101800 w 6101800"/>
              <a:gd name="connsiteY3" fmla="*/ 1099403 h 6861558"/>
              <a:gd name="connsiteX4" fmla="*/ 6098242 w 6101800"/>
              <a:gd name="connsiteY4" fmla="*/ 6623958 h 6861558"/>
              <a:gd name="connsiteX5" fmla="*/ 6096826 w 6101800"/>
              <a:gd name="connsiteY5" fmla="*/ 6858784 h 6861558"/>
              <a:gd name="connsiteX6" fmla="*/ 5862000 w 6101800"/>
              <a:gd name="connsiteY6" fmla="*/ 6861558 h 6861558"/>
              <a:gd name="connsiteX7" fmla="*/ 0 w 6101800"/>
              <a:gd name="connsiteY7" fmla="*/ 6861558 h 6861558"/>
              <a:gd name="connsiteX8" fmla="*/ 0 w 6101800"/>
              <a:gd name="connsiteY8" fmla="*/ 3558 h 6861558"/>
              <a:gd name="connsiteX0" fmla="*/ 0 w 6101800"/>
              <a:gd name="connsiteY0" fmla="*/ 3558 h 6861558"/>
              <a:gd name="connsiteX1" fmla="*/ 5815746 w 6101800"/>
              <a:gd name="connsiteY1" fmla="*/ 0 h 6861558"/>
              <a:gd name="connsiteX2" fmla="*/ 5829978 w 6101800"/>
              <a:gd name="connsiteY2" fmla="*/ 1102961 h 6861558"/>
              <a:gd name="connsiteX3" fmla="*/ 6101800 w 6101800"/>
              <a:gd name="connsiteY3" fmla="*/ 1099403 h 6861558"/>
              <a:gd name="connsiteX4" fmla="*/ 6098242 w 6101800"/>
              <a:gd name="connsiteY4" fmla="*/ 6623958 h 6861558"/>
              <a:gd name="connsiteX5" fmla="*/ 6096826 w 6101800"/>
              <a:gd name="connsiteY5" fmla="*/ 6858784 h 6861558"/>
              <a:gd name="connsiteX6" fmla="*/ 5862000 w 6101800"/>
              <a:gd name="connsiteY6" fmla="*/ 6861558 h 6861558"/>
              <a:gd name="connsiteX7" fmla="*/ 0 w 6101800"/>
              <a:gd name="connsiteY7" fmla="*/ 6861558 h 6861558"/>
              <a:gd name="connsiteX8" fmla="*/ 0 w 6101800"/>
              <a:gd name="connsiteY8" fmla="*/ 3558 h 6861558"/>
              <a:gd name="connsiteX0" fmla="*/ 0 w 6101800"/>
              <a:gd name="connsiteY0" fmla="*/ 3558 h 6861558"/>
              <a:gd name="connsiteX1" fmla="*/ 5815746 w 6101800"/>
              <a:gd name="connsiteY1" fmla="*/ 0 h 6861558"/>
              <a:gd name="connsiteX2" fmla="*/ 5812188 w 6101800"/>
              <a:gd name="connsiteY2" fmla="*/ 1099403 h 6861558"/>
              <a:gd name="connsiteX3" fmla="*/ 6101800 w 6101800"/>
              <a:gd name="connsiteY3" fmla="*/ 1099403 h 6861558"/>
              <a:gd name="connsiteX4" fmla="*/ 6098242 w 6101800"/>
              <a:gd name="connsiteY4" fmla="*/ 6623958 h 6861558"/>
              <a:gd name="connsiteX5" fmla="*/ 6096826 w 6101800"/>
              <a:gd name="connsiteY5" fmla="*/ 6858784 h 6861558"/>
              <a:gd name="connsiteX6" fmla="*/ 5862000 w 6101800"/>
              <a:gd name="connsiteY6" fmla="*/ 6861558 h 6861558"/>
              <a:gd name="connsiteX7" fmla="*/ 0 w 6101800"/>
              <a:gd name="connsiteY7" fmla="*/ 6861558 h 6861558"/>
              <a:gd name="connsiteX8" fmla="*/ 0 w 6101800"/>
              <a:gd name="connsiteY8" fmla="*/ 3558 h 686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1800" h="6861558">
                <a:moveTo>
                  <a:pt x="0" y="3558"/>
                </a:moveTo>
                <a:lnTo>
                  <a:pt x="5815746" y="0"/>
                </a:lnTo>
                <a:lnTo>
                  <a:pt x="5812188" y="1099403"/>
                </a:lnTo>
                <a:lnTo>
                  <a:pt x="6101800" y="1099403"/>
                </a:lnTo>
                <a:lnTo>
                  <a:pt x="6098242" y="6623958"/>
                </a:lnTo>
                <a:lnTo>
                  <a:pt x="6096826" y="6858784"/>
                </a:lnTo>
                <a:lnTo>
                  <a:pt x="5862000" y="6861558"/>
                </a:lnTo>
                <a:lnTo>
                  <a:pt x="0" y="6861558"/>
                </a:lnTo>
                <a:lnTo>
                  <a:pt x="0" y="3558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4917132" y="2570560"/>
            <a:ext cx="3753000" cy="1803480"/>
          </a:xfrm>
        </p:spPr>
        <p:txBody>
          <a:bodyPr lIns="104400" tIns="90000" rIns="90000" bIns="4680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12" name="Tijdelijke aanduiding voor tekst 16"/>
          <p:cNvSpPr>
            <a:spLocks noGrp="1"/>
          </p:cNvSpPr>
          <p:nvPr>
            <p:ph type="body" sz="quarter" idx="21"/>
          </p:nvPr>
        </p:nvSpPr>
        <p:spPr>
          <a:xfrm>
            <a:off x="4914900" y="4374040"/>
            <a:ext cx="3753000" cy="29202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el 1"/>
          <p:cNvSpPr>
            <a:spLocks noGrp="1"/>
          </p:cNvSpPr>
          <p:nvPr>
            <p:ph type="ctrTitle"/>
          </p:nvPr>
        </p:nvSpPr>
        <p:spPr>
          <a:xfrm>
            <a:off x="4915941" y="1518047"/>
            <a:ext cx="3753000" cy="1052513"/>
          </a:xfrm>
        </p:spPr>
        <p:txBody>
          <a:bodyPr tIns="90000" bIns="90000">
            <a:normAutofit/>
          </a:bodyPr>
          <a:lstStyle>
            <a:lvl1pPr algn="l">
              <a:defRPr sz="27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4" name="Tijdelijke aanduiding voor dianummer 18">
            <a:extLst>
              <a:ext uri="{FF2B5EF4-FFF2-40B4-BE49-F238E27FC236}">
                <a16:creationId xmlns:a16="http://schemas.microsoft.com/office/drawing/2014/main" id="{9712D955-E6E5-AC03-F0FD-EF5C6F657D8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A4502-BC64-4126-B7DA-C895ABAA666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06660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52061565-3F87-0329-630D-58B2A5102D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0"/>
            <a:ext cx="620395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15941" y="1412100"/>
            <a:ext cx="3753000" cy="1752300"/>
          </a:xfrm>
        </p:spPr>
        <p:txBody>
          <a:bodyPr tIns="90000" bIns="90000">
            <a:normAutofit/>
          </a:bodyPr>
          <a:lstStyle>
            <a:lvl1pPr algn="l">
              <a:defRPr sz="27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915941" y="3161700"/>
            <a:ext cx="3753000" cy="1004400"/>
          </a:xfrm>
        </p:spPr>
        <p:txBody>
          <a:bodyPr lIns="104400" tIns="90000" rIns="90000" bIns="468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704026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6">
            <a:extLst>
              <a:ext uri="{FF2B5EF4-FFF2-40B4-BE49-F238E27FC236}">
                <a16:creationId xmlns:a16="http://schemas.microsoft.com/office/drawing/2014/main" id="{611336C9-C2F6-B77E-A22F-6483653EFBBF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3" name="Afbeelding 18">
            <a:extLst>
              <a:ext uri="{FF2B5EF4-FFF2-40B4-BE49-F238E27FC236}">
                <a16:creationId xmlns:a16="http://schemas.microsoft.com/office/drawing/2014/main" id="{CF2E83EC-7995-C819-5855-0029DF7267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4876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476249" y="1977629"/>
            <a:ext cx="3752851" cy="1188244"/>
          </a:xfrm>
        </p:spPr>
        <p:txBody>
          <a:bodyPr anchor="ctr">
            <a:normAutofit/>
          </a:bodyPr>
          <a:lstStyle>
            <a:lvl1pPr algn="r">
              <a:defRPr sz="27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5843799" y="687694"/>
            <a:ext cx="2825142" cy="613172"/>
          </a:xfrm>
        </p:spPr>
        <p:txBody>
          <a:bodyPr anchor="b" anchorCtr="0"/>
          <a:lstStyle>
            <a:lvl1pPr marL="0" indent="0">
              <a:buNone/>
              <a:defRPr sz="1350"/>
            </a:lvl1pPr>
            <a:lvl2pPr marL="234900" indent="0">
              <a:buNone/>
              <a:defRPr/>
            </a:lvl2pPr>
            <a:lvl3pPr marL="472500" indent="0">
              <a:buNone/>
              <a:defRPr/>
            </a:lvl3pPr>
            <a:lvl4pPr marL="707400" indent="0">
              <a:buNone/>
              <a:defRPr/>
            </a:lvl4pPr>
            <a:lvl5pPr marL="945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5843799" y="1546433"/>
            <a:ext cx="2825142" cy="613172"/>
          </a:xfrm>
        </p:spPr>
        <p:txBody>
          <a:bodyPr anchor="b" anchorCtr="0"/>
          <a:lstStyle>
            <a:lvl1pPr marL="0" indent="0">
              <a:buNone/>
              <a:defRPr sz="1350"/>
            </a:lvl1pPr>
            <a:lvl2pPr marL="234900" indent="0">
              <a:buNone/>
              <a:defRPr/>
            </a:lvl2pPr>
            <a:lvl3pPr marL="472500" indent="0">
              <a:buNone/>
              <a:defRPr/>
            </a:lvl3pPr>
            <a:lvl4pPr marL="707400" indent="0">
              <a:buNone/>
              <a:defRPr/>
            </a:lvl4pPr>
            <a:lvl5pPr marL="945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5843799" y="2408400"/>
            <a:ext cx="2825142" cy="613172"/>
          </a:xfrm>
        </p:spPr>
        <p:txBody>
          <a:bodyPr anchor="b" anchorCtr="0"/>
          <a:lstStyle>
            <a:lvl1pPr marL="0" indent="0">
              <a:buNone/>
              <a:defRPr sz="1350"/>
            </a:lvl1pPr>
            <a:lvl2pPr marL="234900" indent="0">
              <a:buNone/>
              <a:defRPr/>
            </a:lvl2pPr>
            <a:lvl3pPr marL="472500" indent="0">
              <a:buNone/>
              <a:defRPr/>
            </a:lvl3pPr>
            <a:lvl4pPr marL="707400" indent="0">
              <a:buNone/>
              <a:defRPr/>
            </a:lvl4pPr>
            <a:lvl5pPr marL="945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5843799" y="3264300"/>
            <a:ext cx="2825142" cy="613172"/>
          </a:xfrm>
        </p:spPr>
        <p:txBody>
          <a:bodyPr anchor="b" anchorCtr="0"/>
          <a:lstStyle>
            <a:lvl1pPr marL="0" indent="0">
              <a:buNone/>
              <a:defRPr sz="1350"/>
            </a:lvl1pPr>
            <a:lvl2pPr marL="234900" indent="0">
              <a:buNone/>
              <a:defRPr/>
            </a:lvl2pPr>
            <a:lvl3pPr marL="472500" indent="0">
              <a:buNone/>
              <a:defRPr/>
            </a:lvl3pPr>
            <a:lvl4pPr marL="707400" indent="0">
              <a:buNone/>
              <a:defRPr/>
            </a:lvl4pPr>
            <a:lvl5pPr marL="945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5843799" y="4122900"/>
            <a:ext cx="2825142" cy="613172"/>
          </a:xfrm>
        </p:spPr>
        <p:txBody>
          <a:bodyPr anchor="b" anchorCtr="0"/>
          <a:lstStyle>
            <a:lvl1pPr marL="0" indent="0">
              <a:buNone/>
              <a:defRPr sz="1350"/>
            </a:lvl1pPr>
            <a:lvl2pPr marL="234900" indent="0">
              <a:buNone/>
              <a:defRPr/>
            </a:lvl2pPr>
            <a:lvl3pPr marL="472500" indent="0">
              <a:buNone/>
              <a:defRPr/>
            </a:lvl3pPr>
            <a:lvl4pPr marL="707400" indent="0">
              <a:buNone/>
              <a:defRPr/>
            </a:lvl4pPr>
            <a:lvl5pPr marL="945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4814046" y="748834"/>
            <a:ext cx="1029754" cy="613172"/>
          </a:xfrm>
        </p:spPr>
        <p:txBody>
          <a:bodyPr bIns="46800" anchor="b" anchorCtr="0"/>
          <a:lstStyle>
            <a:lvl1pPr marL="0" indent="0" algn="r">
              <a:buNone/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4814046" y="1607756"/>
            <a:ext cx="1029754" cy="613172"/>
          </a:xfrm>
        </p:spPr>
        <p:txBody>
          <a:bodyPr bIns="46800" anchor="b" anchorCtr="0"/>
          <a:lstStyle>
            <a:lvl1pPr marL="0" indent="0" algn="r">
              <a:buNone/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4814046" y="2466678"/>
            <a:ext cx="1029754" cy="613172"/>
          </a:xfrm>
        </p:spPr>
        <p:txBody>
          <a:bodyPr bIns="46800" anchor="b" anchorCtr="0"/>
          <a:lstStyle>
            <a:lvl1pPr marL="0" indent="0" algn="r">
              <a:buNone/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4814046" y="3325600"/>
            <a:ext cx="1029754" cy="613172"/>
          </a:xfrm>
        </p:spPr>
        <p:txBody>
          <a:bodyPr bIns="46800" anchor="b" anchorCtr="0"/>
          <a:lstStyle>
            <a:lvl1pPr marL="0" indent="0" algn="r">
              <a:buNone/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4814046" y="4184521"/>
            <a:ext cx="1029754" cy="613172"/>
          </a:xfrm>
        </p:spPr>
        <p:txBody>
          <a:bodyPr bIns="46800" anchor="b" anchorCtr="0"/>
          <a:lstStyle>
            <a:lvl1pPr marL="0" indent="0" algn="r">
              <a:buNone/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datum 4">
            <a:extLst>
              <a:ext uri="{FF2B5EF4-FFF2-40B4-BE49-F238E27FC236}">
                <a16:creationId xmlns:a16="http://schemas.microsoft.com/office/drawing/2014/main" id="{392DC03C-6C20-E40F-22AF-CAF25FAC57A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A3171-06C3-400E-B052-59913C75B3F4}" type="datetime4">
              <a:rPr lang="nl-NL"/>
              <a:pPr>
                <a:defRPr/>
              </a:pPr>
              <a:t>26 september 2024</a:t>
            </a:fld>
            <a:endParaRPr lang="nl-NL"/>
          </a:p>
        </p:txBody>
      </p:sp>
      <p:sp>
        <p:nvSpPr>
          <p:cNvPr id="5" name="Tijdelijke aanduiding voor voettekst 8">
            <a:extLst>
              <a:ext uri="{FF2B5EF4-FFF2-40B4-BE49-F238E27FC236}">
                <a16:creationId xmlns:a16="http://schemas.microsoft.com/office/drawing/2014/main" id="{A1C5ACD3-2081-0ACA-D67F-A0DFC1462BF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Koninklijk Nederlands Meteorologisch Instituut</a:t>
            </a:r>
            <a:endParaRPr lang="nl-NL"/>
          </a:p>
        </p:txBody>
      </p:sp>
      <p:sp>
        <p:nvSpPr>
          <p:cNvPr id="6" name="Tijdelijke aanduiding voor dianummer 17">
            <a:extLst>
              <a:ext uri="{FF2B5EF4-FFF2-40B4-BE49-F238E27FC236}">
                <a16:creationId xmlns:a16="http://schemas.microsoft.com/office/drawing/2014/main" id="{E4657021-C5CF-29FF-A73A-5AE04162FAE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B9735-1973-4471-9AE6-8F0160C2C63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06330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4">
            <a:extLst>
              <a:ext uri="{FF2B5EF4-FFF2-40B4-BE49-F238E27FC236}">
                <a16:creationId xmlns:a16="http://schemas.microsoft.com/office/drawing/2014/main" id="{B620A8C3-2C96-13EB-8289-A843C015EE21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3" name="Afbeelding 12">
            <a:extLst>
              <a:ext uri="{FF2B5EF4-FFF2-40B4-BE49-F238E27FC236}">
                <a16:creationId xmlns:a16="http://schemas.microsoft.com/office/drawing/2014/main" id="{C4883E85-C438-7C37-7B21-BB3D32B81D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876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4914900" y="1717200"/>
            <a:ext cx="3753000" cy="2948860"/>
          </a:xfrm>
        </p:spPr>
        <p:txBody>
          <a:bodyPr/>
          <a:lstStyle>
            <a:lvl1pPr marL="342900" indent="-3429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513000" indent="-162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914900" y="788401"/>
            <a:ext cx="3753000" cy="7110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3682" cy="5143500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96826 w 6098242"/>
              <a:gd name="connsiteY5" fmla="*/ 6855226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6096826" y="6855226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datum 16">
            <a:extLst>
              <a:ext uri="{FF2B5EF4-FFF2-40B4-BE49-F238E27FC236}">
                <a16:creationId xmlns:a16="http://schemas.microsoft.com/office/drawing/2014/main" id="{E7C3C1C6-46D0-D3BE-69FA-0B6E870733F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3E77A-954C-47BA-BEDE-544396AD848A}" type="datetime4">
              <a:rPr lang="nl-NL"/>
              <a:pPr>
                <a:defRPr/>
              </a:pPr>
              <a:t>26 september 2024</a:t>
            </a:fld>
            <a:endParaRPr lang="nl-NL"/>
          </a:p>
        </p:txBody>
      </p:sp>
      <p:sp>
        <p:nvSpPr>
          <p:cNvPr id="5" name="Tijdelijke aanduiding voor voettekst 17">
            <a:extLst>
              <a:ext uri="{FF2B5EF4-FFF2-40B4-BE49-F238E27FC236}">
                <a16:creationId xmlns:a16="http://schemas.microsoft.com/office/drawing/2014/main" id="{68E141D6-8173-9946-55DE-2782640F44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Koninklijk Nederlands Meteorologisch Instituut</a:t>
            </a:r>
          </a:p>
        </p:txBody>
      </p:sp>
      <p:sp>
        <p:nvSpPr>
          <p:cNvPr id="7" name="Tijdelijke aanduiding voor dianummer 18">
            <a:extLst>
              <a:ext uri="{FF2B5EF4-FFF2-40B4-BE49-F238E27FC236}">
                <a16:creationId xmlns:a16="http://schemas.microsoft.com/office/drawing/2014/main" id="{8D63E876-609A-4348-9993-9017D75AD3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18015-FAA7-41C1-BC69-FE73AA47D1F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58319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6">
            <a:extLst>
              <a:ext uri="{FF2B5EF4-FFF2-40B4-BE49-F238E27FC236}">
                <a16:creationId xmlns:a16="http://schemas.microsoft.com/office/drawing/2014/main" id="{A6EDD652-9C53-F47F-24ED-3904C75E4428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5" name="Afbeelding 7">
            <a:extLst>
              <a:ext uri="{FF2B5EF4-FFF2-40B4-BE49-F238E27FC236}">
                <a16:creationId xmlns:a16="http://schemas.microsoft.com/office/drawing/2014/main" id="{CD5D86B0-FF02-57BF-6D42-B8DA6A8073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876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6249" y="1977628"/>
            <a:ext cx="3752851" cy="1188244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76249" y="3165872"/>
            <a:ext cx="3752851" cy="1500188"/>
          </a:xfrm>
        </p:spPr>
        <p:txBody>
          <a:bodyPr tIns="90000" rIns="100800"/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/>
          </p:nvPr>
        </p:nvSpPr>
        <p:spPr>
          <a:xfrm>
            <a:off x="476249" y="878681"/>
            <a:ext cx="3752851" cy="1097756"/>
          </a:xfrm>
        </p:spPr>
        <p:txBody>
          <a:bodyPr rIns="0" anchor="b" anchorCtr="0"/>
          <a:lstStyle>
            <a:lvl1pPr marL="0" indent="0" algn="r">
              <a:buNone/>
              <a:defRPr sz="7200" b="1" i="0">
                <a:solidFill>
                  <a:schemeClr val="tx1"/>
                </a:solidFill>
              </a:defRPr>
            </a:lvl1pPr>
            <a:lvl2pPr marL="234900" indent="0" algn="r">
              <a:buNone/>
              <a:defRPr/>
            </a:lvl2pPr>
            <a:lvl3pPr marL="472500" indent="0" algn="r">
              <a:buNone/>
              <a:defRPr/>
            </a:lvl3pPr>
            <a:lvl4pPr marL="707400" indent="0" algn="r">
              <a:buNone/>
              <a:defRPr/>
            </a:lvl4pPr>
            <a:lvl5pPr marL="945000" indent="0" algn="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datum 9">
            <a:extLst>
              <a:ext uri="{FF2B5EF4-FFF2-40B4-BE49-F238E27FC236}">
                <a16:creationId xmlns:a16="http://schemas.microsoft.com/office/drawing/2014/main" id="{A70DE3C4-97DD-101C-1057-7BA239B2B63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98F1F-8562-49B3-A6FE-C0F212456515}" type="datetime4">
              <a:rPr lang="nl-NL"/>
              <a:pPr>
                <a:defRPr/>
              </a:pPr>
              <a:t>26 september 2024</a:t>
            </a:fld>
            <a:endParaRPr lang="nl-NL"/>
          </a:p>
        </p:txBody>
      </p:sp>
      <p:sp>
        <p:nvSpPr>
          <p:cNvPr id="7" name="Tijdelijke aanduiding voor voettekst 11">
            <a:extLst>
              <a:ext uri="{FF2B5EF4-FFF2-40B4-BE49-F238E27FC236}">
                <a16:creationId xmlns:a16="http://schemas.microsoft.com/office/drawing/2014/main" id="{C289D118-A479-D6A9-7F40-0C21DD42C44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Koninklijk Nederlands Meteorologisch Instituut</a:t>
            </a:r>
          </a:p>
        </p:txBody>
      </p:sp>
      <p:sp>
        <p:nvSpPr>
          <p:cNvPr id="8" name="Tijdelijke aanduiding voor dianummer 12">
            <a:extLst>
              <a:ext uri="{FF2B5EF4-FFF2-40B4-BE49-F238E27FC236}">
                <a16:creationId xmlns:a16="http://schemas.microsoft.com/office/drawing/2014/main" id="{8EB12755-A41E-67DE-70A3-3D44BC4751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4EDB2-FAA1-4581-8620-FEE77AB9FF1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80604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76250" y="1707356"/>
            <a:ext cx="3919538" cy="2958704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914899" y="1707356"/>
            <a:ext cx="3753000" cy="2958704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FDFFE97B-ED44-D874-66B2-5F7DC52A6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FDE29-0FDB-4686-B0A0-AA8EF4DD784B}" type="datetime4">
              <a:rPr lang="nl-NL"/>
              <a:pPr>
                <a:defRPr/>
              </a:pPr>
              <a:t>26 september 2024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1879AAB3-1366-81B9-9DF3-DC79AB0CF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Koninklijk Nederlands Meteorologisch Instituut</a:t>
            </a:r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689661E2-1B15-89AF-0C3D-FE64D7AB7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5083C-AD4F-48BF-9F12-6C1CB6B49BD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6907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76251" y="1729528"/>
            <a:ext cx="3753000" cy="486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350" b="1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6251" y="2215304"/>
            <a:ext cx="3753000" cy="2450757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914900" y="1729528"/>
            <a:ext cx="3753000" cy="485421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350" b="1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914900" y="2215304"/>
            <a:ext cx="3754041" cy="2450757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E2D67C72-3CB9-0EC4-BA85-15BD4181D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FDE29-0FDB-4686-B0A0-AA8EF4DD784B}" type="datetime4">
              <a:rPr lang="nl-NL"/>
              <a:pPr>
                <a:defRPr/>
              </a:pPr>
              <a:t>26 september 2024</a:t>
            </a:fld>
            <a:endParaRPr lang="nl-NL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A68B6F98-7DC4-6AB3-8EC8-9B54CABF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Koninklijk Nederlands Meteorologisch Instituut</a:t>
            </a:r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19F6491E-E7F1-C2D6-BF0D-78F013DA8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1285B-80F6-4D38-A331-16537D3BBE0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9085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id="{ED654458-421F-54B6-DDA3-C306C32CB65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1113" y="-20638"/>
            <a:ext cx="2090738" cy="5160963"/>
            <a:chOff x="-2916832" y="-200722"/>
            <a:chExt cx="2091596" cy="5160587"/>
          </a:xfrm>
        </p:grpSpPr>
        <p:grpSp>
          <p:nvGrpSpPr>
            <p:cNvPr id="6" name="Group 8">
              <a:extLst>
                <a:ext uri="{FF2B5EF4-FFF2-40B4-BE49-F238E27FC236}">
                  <a16:creationId xmlns:a16="http://schemas.microsoft.com/office/drawing/2014/main" id="{F609F221-1B93-E717-F08E-180372C149F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2916832" y="-200722"/>
              <a:ext cx="2091596" cy="5157838"/>
              <a:chOff x="-3291385" y="112960"/>
              <a:chExt cx="2091596" cy="5157838"/>
            </a:xfrm>
          </p:grpSpPr>
          <p:pic>
            <p:nvPicPr>
              <p:cNvPr id="8" name="Picture 2" descr="S:\F15015_Copernicus\3_Work\330_Work-in-process\SC4_BackgroundMat\Visual_ID\Photos\Po_River_Italy.jpg">
                <a:extLst>
                  <a:ext uri="{FF2B5EF4-FFF2-40B4-BE49-F238E27FC236}">
                    <a16:creationId xmlns:a16="http://schemas.microsoft.com/office/drawing/2014/main" id="{D46A1B14-E16C-C059-637B-C45611108D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-3291385" y="123478"/>
                <a:ext cx="2077082" cy="5147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FD1CE80-19EC-CAAF-1173-A6CA6DA056F3}"/>
                  </a:ext>
                </a:extLst>
              </p:cNvPr>
              <p:cNvSpPr/>
              <p:nvPr userDrawn="1"/>
            </p:nvSpPr>
            <p:spPr>
              <a:xfrm>
                <a:off x="-3277091" y="112960"/>
                <a:ext cx="2077302" cy="5149476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679150-F881-70F1-4CFA-1A33920EF3D2}"/>
                </a:ext>
              </a:extLst>
            </p:cNvPr>
            <p:cNvSpPr/>
            <p:nvPr userDrawn="1"/>
          </p:nvSpPr>
          <p:spPr>
            <a:xfrm>
              <a:off x="-2910479" y="-189610"/>
              <a:ext cx="2085243" cy="5149475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10" name="Picture 2" descr="S:\F15015_Copernicus\3_Work\330_Work-in-process\SC4_BackgroundMat\PPT\item Copernicus\Big data.png">
            <a:extLst>
              <a:ext uri="{FF2B5EF4-FFF2-40B4-BE49-F238E27FC236}">
                <a16:creationId xmlns:a16="http://schemas.microsoft.com/office/drawing/2014/main" id="{D99F6178-2D4A-E473-0FFE-DEE36749F4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23825"/>
            <a:ext cx="8191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0CEF55-493C-FB64-C8F9-B0FC88542F73}"/>
              </a:ext>
            </a:extLst>
          </p:cNvPr>
          <p:cNvCxnSpPr/>
          <p:nvPr userDrawn="1"/>
        </p:nvCxnSpPr>
        <p:spPr>
          <a:xfrm>
            <a:off x="450850" y="1090613"/>
            <a:ext cx="0" cy="385921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4">
            <a:extLst>
              <a:ext uri="{FF2B5EF4-FFF2-40B4-BE49-F238E27FC236}">
                <a16:creationId xmlns:a16="http://schemas.microsoft.com/office/drawing/2014/main" id="{29057D54-9E41-9C55-27E1-6C9CFE4F719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838" y="658813"/>
            <a:ext cx="677862" cy="431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100" b="1">
                <a:solidFill>
                  <a:srgbClr val="25408F"/>
                </a:solidFill>
              </a:rPr>
              <a:t>Data Access</a:t>
            </a:r>
            <a:endParaRPr lang="en-US" altLang="nl-NL" sz="1100" b="1">
              <a:solidFill>
                <a:srgbClr val="25408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B542E1F6-722E-96FF-C56A-6832F0801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AB979-3F56-4D47-8C6B-6AA267BE361F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89FDE182-FFD8-BD72-B1D9-127B9DB6E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77F67B37-56B7-CAA1-8386-08D5D635A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0583C-3ED9-433C-B8D2-510D25C2A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677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id="{657891B1-489A-FC5A-2D0C-04506B512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FDE29-0FDB-4686-B0A0-AA8EF4DD784B}" type="datetime4">
              <a:rPr lang="nl-NL"/>
              <a:pPr>
                <a:defRPr/>
              </a:pPr>
              <a:t>26 september 2024</a:t>
            </a:fld>
            <a:endParaRPr lang="nl-NL"/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EAFA9DCC-308E-E581-5FC9-E2813C27E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Koninklijk Nederlands Meteorologisch Instituut</a:t>
            </a: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6DD267AB-D85D-E54A-E672-8935787C2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10E90-A43D-423F-81CA-82C005A0EF2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37223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5A629AB4-02DD-2DFA-FDDC-1628AAABB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FDE29-0FDB-4686-B0A0-AA8EF4DD784B}" type="datetime4">
              <a:rPr lang="nl-NL"/>
              <a:pPr>
                <a:defRPr/>
              </a:pPr>
              <a:t>26 september 2024</a:t>
            </a:fld>
            <a:endParaRPr lang="nl-NL"/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884D64D9-1A24-248C-C05D-BBD4CF9CF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Koninklijk Nederlands Meteorologisch Instituut</a:t>
            </a:r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410578A2-5171-CCEE-AB8C-C47192EA5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6615E-63F8-40F6-A88F-75BAC9144AD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23058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6250" y="2570560"/>
            <a:ext cx="3752850" cy="2095499"/>
          </a:xfrm>
        </p:spPr>
        <p:txBody>
          <a:bodyPr anchor="t" anchorCtr="0"/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4915941" y="789385"/>
            <a:ext cx="3753000" cy="387667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6250" y="789385"/>
            <a:ext cx="3752850" cy="71103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782A6418-FAE4-D16B-A9D9-2B78E11532F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FDE29-0FDB-4686-B0A0-AA8EF4DD784B}" type="datetime4">
              <a:rPr lang="nl-NL"/>
              <a:pPr>
                <a:defRPr/>
              </a:pPr>
              <a:t>26 september 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9E63592-3AC7-07BE-1E7A-CF93608913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Koninklijk Nederlands Meteorologisch Instituut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CF37406-3BDB-C256-2D3B-5AC113AA68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BBBBE-E04D-402A-9AAC-746F058ECCF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35579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476250" y="789386"/>
            <a:ext cx="8192691" cy="3018600"/>
          </a:xfrm>
        </p:spPr>
        <p:txBody>
          <a:bodyPr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476250" y="3807986"/>
            <a:ext cx="4095750" cy="858074"/>
          </a:xfrm>
        </p:spPr>
        <p:txBody>
          <a:bodyPr lIns="162000" tIns="90000" rIns="90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2" name="Tijdelijke aanduiding voor datum 8">
            <a:extLst>
              <a:ext uri="{FF2B5EF4-FFF2-40B4-BE49-F238E27FC236}">
                <a16:creationId xmlns:a16="http://schemas.microsoft.com/office/drawing/2014/main" id="{8DFC773E-1D28-EE45-2DB6-D4C0CFCEE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93D80E4-50E9-4620-9991-B7F7890784D3}" type="datetime4">
              <a:rPr lang="nl-NL"/>
              <a:pPr>
                <a:defRPr/>
              </a:pPr>
              <a:t>26 september 2024</a:t>
            </a:fld>
            <a:endParaRPr lang="nl-NL"/>
          </a:p>
        </p:txBody>
      </p:sp>
      <p:sp>
        <p:nvSpPr>
          <p:cNvPr id="3" name="Tijdelijke aanduiding voor voettekst 9">
            <a:extLst>
              <a:ext uri="{FF2B5EF4-FFF2-40B4-BE49-F238E27FC236}">
                <a16:creationId xmlns:a16="http://schemas.microsoft.com/office/drawing/2014/main" id="{627767AB-2E8C-9129-9D5C-633A31868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/>
              <a:t>Koninklijk Nederlands Meteorologisch Instituut</a:t>
            </a:r>
          </a:p>
        </p:txBody>
      </p:sp>
      <p:sp>
        <p:nvSpPr>
          <p:cNvPr id="5" name="Tijdelijke aanduiding voor dianummer 10">
            <a:extLst>
              <a:ext uri="{FF2B5EF4-FFF2-40B4-BE49-F238E27FC236}">
                <a16:creationId xmlns:a16="http://schemas.microsoft.com/office/drawing/2014/main" id="{26953DE8-D7EF-232F-ADC2-ECBFE8DC1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F252CD0-E458-40E0-B0C5-5C5C36FFE10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98623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476250" y="789386"/>
            <a:ext cx="8192691" cy="3018600"/>
          </a:xfrm>
        </p:spPr>
        <p:txBody>
          <a:bodyPr>
            <a:normAutofit/>
          </a:bodyPr>
          <a:lstStyle>
            <a:lvl1pPr algn="l">
              <a:defRPr sz="6000" b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476250" y="3807986"/>
            <a:ext cx="4095750" cy="858074"/>
          </a:xfrm>
        </p:spPr>
        <p:txBody>
          <a:bodyPr lIns="162000" tIns="9000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2" name="Tijdelijke aanduiding voor datum 5">
            <a:extLst>
              <a:ext uri="{FF2B5EF4-FFF2-40B4-BE49-F238E27FC236}">
                <a16:creationId xmlns:a16="http://schemas.microsoft.com/office/drawing/2014/main" id="{1C1830C2-F5A3-69E4-0F60-B555A89E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2A3B8-C5B1-40E0-927C-EB26D5E7E5E4}" type="datetime4">
              <a:rPr lang="nl-NL"/>
              <a:pPr>
                <a:defRPr/>
              </a:pPr>
              <a:t>26 september 2024</a:t>
            </a:fld>
            <a:endParaRPr lang="nl-NL"/>
          </a:p>
        </p:txBody>
      </p:sp>
      <p:sp>
        <p:nvSpPr>
          <p:cNvPr id="3" name="Tijdelijke aanduiding voor voettekst 6">
            <a:extLst>
              <a:ext uri="{FF2B5EF4-FFF2-40B4-BE49-F238E27FC236}">
                <a16:creationId xmlns:a16="http://schemas.microsoft.com/office/drawing/2014/main" id="{9276DE00-E1B4-8386-985F-BA1E0A8A6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Koninklijk Nederlands Meteorologisch Instituut</a:t>
            </a:r>
          </a:p>
        </p:txBody>
      </p:sp>
      <p:sp>
        <p:nvSpPr>
          <p:cNvPr id="5" name="Tijdelijke aanduiding voor dianummer 7">
            <a:extLst>
              <a:ext uri="{FF2B5EF4-FFF2-40B4-BE49-F238E27FC236}">
                <a16:creationId xmlns:a16="http://schemas.microsoft.com/office/drawing/2014/main" id="{F334EB42-5902-9C48-8145-7EDF719A3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D3CBB-1F51-447C-BABA-A4348516C1A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6331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6">
            <a:extLst>
              <a:ext uri="{FF2B5EF4-FFF2-40B4-BE49-F238E27FC236}">
                <a16:creationId xmlns:a16="http://schemas.microsoft.com/office/drawing/2014/main" id="{C7873A1D-07E7-A85F-901E-EDDAFED837DC}"/>
              </a:ext>
            </a:extLst>
          </p:cNvPr>
          <p:cNvSpPr/>
          <p:nvPr userDrawn="1"/>
        </p:nvSpPr>
        <p:spPr>
          <a:xfrm>
            <a:off x="4572000" y="-1588"/>
            <a:ext cx="4572000" cy="51450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Font typeface="Arial" charset="0"/>
              <a:buNone/>
              <a:defRPr/>
            </a:pPr>
            <a:endParaRPr lang="nl-NL" sz="750">
              <a:solidFill>
                <a:schemeClr val="bg1"/>
              </a:solidFill>
            </a:endParaRPr>
          </a:p>
        </p:txBody>
      </p:sp>
      <p:pic>
        <p:nvPicPr>
          <p:cNvPr id="4" name="Afbeelding 13">
            <a:extLst>
              <a:ext uri="{FF2B5EF4-FFF2-40B4-BE49-F238E27FC236}">
                <a16:creationId xmlns:a16="http://schemas.microsoft.com/office/drawing/2014/main" id="{72F4F7FF-5E06-17AB-B252-D941DD861B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876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76250" y="1977629"/>
            <a:ext cx="3752849" cy="1188243"/>
          </a:xfrm>
        </p:spPr>
        <p:txBody>
          <a:bodyPr anchor="ctr"/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4915941" y="800100"/>
            <a:ext cx="3753000" cy="3865960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10">
            <a:extLst>
              <a:ext uri="{FF2B5EF4-FFF2-40B4-BE49-F238E27FC236}">
                <a16:creationId xmlns:a16="http://schemas.microsoft.com/office/drawing/2014/main" id="{0CB9337B-39CF-65FA-C2B8-816119BDE6A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3F8C6-C944-46F1-86AB-681B90059300}" type="datetime4">
              <a:rPr lang="nl-NL"/>
              <a:pPr>
                <a:defRPr/>
              </a:pPr>
              <a:t>26 september 2024</a:t>
            </a:fld>
            <a:endParaRPr lang="nl-NL"/>
          </a:p>
        </p:txBody>
      </p:sp>
      <p:sp>
        <p:nvSpPr>
          <p:cNvPr id="7" name="Tijdelijke aanduiding voor voettekst 11">
            <a:extLst>
              <a:ext uri="{FF2B5EF4-FFF2-40B4-BE49-F238E27FC236}">
                <a16:creationId xmlns:a16="http://schemas.microsoft.com/office/drawing/2014/main" id="{33287799-2C92-AEFA-AAC0-0D1000CE792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Koninklijk Nederlands Meteorologisch Instituut</a:t>
            </a:r>
          </a:p>
        </p:txBody>
      </p:sp>
      <p:sp>
        <p:nvSpPr>
          <p:cNvPr id="8" name="Tijdelijke aanduiding voor dianummer 12">
            <a:extLst>
              <a:ext uri="{FF2B5EF4-FFF2-40B4-BE49-F238E27FC236}">
                <a16:creationId xmlns:a16="http://schemas.microsoft.com/office/drawing/2014/main" id="{9BA42517-8D0B-BDD2-16C3-71FB12D0E04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07C81-9AB2-4206-8349-07CEE1B9705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66732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6">
            <a:extLst>
              <a:ext uri="{FF2B5EF4-FFF2-40B4-BE49-F238E27FC236}">
                <a16:creationId xmlns:a16="http://schemas.microsoft.com/office/drawing/2014/main" id="{AED93F7F-C23B-A071-0248-7C74C8046B5A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3" name="Afbeelding 7">
            <a:extLst>
              <a:ext uri="{FF2B5EF4-FFF2-40B4-BE49-F238E27FC236}">
                <a16:creationId xmlns:a16="http://schemas.microsoft.com/office/drawing/2014/main" id="{5591CD13-45BA-1E19-B9C3-8B3A60E327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876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76249" y="1977629"/>
            <a:ext cx="3753000" cy="1188243"/>
          </a:xfrm>
        </p:spPr>
        <p:txBody>
          <a:bodyPr anchor="ctr"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4914899" y="789385"/>
            <a:ext cx="3753000" cy="3876675"/>
          </a:xfrm>
        </p:spPr>
        <p:txBody>
          <a:bodyPr anchor="ctr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12">
            <a:extLst>
              <a:ext uri="{FF2B5EF4-FFF2-40B4-BE49-F238E27FC236}">
                <a16:creationId xmlns:a16="http://schemas.microsoft.com/office/drawing/2014/main" id="{26C80C54-08C0-4E9F-1241-6B92DC9B419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DC1AA-CF9E-4788-9EA9-86E5552B04B3}" type="datetime4">
              <a:rPr lang="nl-NL"/>
              <a:pPr>
                <a:defRPr/>
              </a:pPr>
              <a:t>26 september 2024</a:t>
            </a:fld>
            <a:endParaRPr lang="nl-NL"/>
          </a:p>
        </p:txBody>
      </p:sp>
      <p:sp>
        <p:nvSpPr>
          <p:cNvPr id="7" name="Tijdelijke aanduiding voor voettekst 13">
            <a:extLst>
              <a:ext uri="{FF2B5EF4-FFF2-40B4-BE49-F238E27FC236}">
                <a16:creationId xmlns:a16="http://schemas.microsoft.com/office/drawing/2014/main" id="{2ACA9183-46D5-E6F5-8A52-5149507B02B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Koninklijk Nederlands Meteorologisch Instituut</a:t>
            </a:r>
          </a:p>
        </p:txBody>
      </p:sp>
      <p:sp>
        <p:nvSpPr>
          <p:cNvPr id="8" name="Tijdelijke aanduiding voor dianummer 14">
            <a:extLst>
              <a:ext uri="{FF2B5EF4-FFF2-40B4-BE49-F238E27FC236}">
                <a16:creationId xmlns:a16="http://schemas.microsoft.com/office/drawing/2014/main" id="{268B5696-A7BB-4B2F-4C2E-ACAB641C4A9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32747-B8F0-47D1-B954-891CB5B6B26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1306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6250" y="2570560"/>
            <a:ext cx="3752850" cy="2095500"/>
          </a:xfrm>
        </p:spPr>
        <p:txBody>
          <a:bodyPr anchor="t" anchorCtr="0"/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476250" y="789385"/>
            <a:ext cx="3752850" cy="71103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4572000" y="-1786"/>
            <a:ext cx="4572000" cy="5148574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4765"/>
              <a:gd name="connsiteX1" fmla="*/ 6091238 w 6096000"/>
              <a:gd name="connsiteY1" fmla="*/ 0 h 6864765"/>
              <a:gd name="connsiteX2" fmla="*/ 6091238 w 6096000"/>
              <a:gd name="connsiteY2" fmla="*/ 2381 h 6864765"/>
              <a:gd name="connsiteX3" fmla="*/ 6096000 w 6096000"/>
              <a:gd name="connsiteY3" fmla="*/ 2381 h 6864765"/>
              <a:gd name="connsiteX4" fmla="*/ 6096000 w 6096000"/>
              <a:gd name="connsiteY4" fmla="*/ 6860381 h 6864765"/>
              <a:gd name="connsiteX5" fmla="*/ 6095999 w 6096000"/>
              <a:gd name="connsiteY5" fmla="*/ 6860381 h 6864765"/>
              <a:gd name="connsiteX6" fmla="*/ 3832225 w 6096000"/>
              <a:gd name="connsiteY6" fmla="*/ 6860381 h 6864765"/>
              <a:gd name="connsiteX7" fmla="*/ 232201 w 6096000"/>
              <a:gd name="connsiteY7" fmla="*/ 6860381 h 6864765"/>
              <a:gd name="connsiteX8" fmla="*/ 4491 w 6096000"/>
              <a:gd name="connsiteY8" fmla="*/ 6864765 h 6864765"/>
              <a:gd name="connsiteX9" fmla="*/ 0 w 6096000"/>
              <a:gd name="connsiteY9" fmla="*/ 6626381 h 6864765"/>
              <a:gd name="connsiteX10" fmla="*/ 0 w 6096000"/>
              <a:gd name="connsiteY10" fmla="*/ 5488781 h 6864765"/>
              <a:gd name="connsiteX11" fmla="*/ 1 w 6096000"/>
              <a:gd name="connsiteY11" fmla="*/ 5488781 h 6864765"/>
              <a:gd name="connsiteX12" fmla="*/ 1 w 6096000"/>
              <a:gd name="connsiteY12" fmla="*/ 948531 h 6864765"/>
              <a:gd name="connsiteX13" fmla="*/ 1 w 6096000"/>
              <a:gd name="connsiteY13" fmla="*/ 711200 h 6864765"/>
              <a:gd name="connsiteX14" fmla="*/ 1 w 6096000"/>
              <a:gd name="connsiteY14" fmla="*/ 2381 h 6864765"/>
              <a:gd name="connsiteX15" fmla="*/ 2 w 6096000"/>
              <a:gd name="connsiteY15" fmla="*/ 2381 h 6864765"/>
              <a:gd name="connsiteX16" fmla="*/ 2 w 6096000"/>
              <a:gd name="connsiteY16" fmla="*/ 711994 h 6864765"/>
              <a:gd name="connsiteX17" fmla="*/ 233366 w 6096000"/>
              <a:gd name="connsiteY17" fmla="*/ 711994 h 6864765"/>
              <a:gd name="connsiteX18" fmla="*/ 233366 w 6096000"/>
              <a:gd name="connsiteY18" fmla="*/ 2381 h 6864765"/>
              <a:gd name="connsiteX19" fmla="*/ 229238 w 6096000"/>
              <a:gd name="connsiteY19" fmla="*/ 2381 h 6864765"/>
              <a:gd name="connsiteX20" fmla="*/ 229238 w 6096000"/>
              <a:gd name="connsiteY20" fmla="*/ 0 h 686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4765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4491" y="6864765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A73E1CDB-041E-974B-BF85-57003BB97533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FDE29-0FDB-4686-B0A0-AA8EF4DD784B}" type="datetime4">
              <a:rPr lang="nl-NL"/>
              <a:pPr>
                <a:defRPr/>
              </a:pPr>
              <a:t>26 september 2024</a:t>
            </a:fld>
            <a:endParaRPr lang="nl-NL"/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22E88292-8DB9-6EEB-22D8-632930E12CE7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Koninklijk Nederlands Meteorologisch Instituut</a:t>
            </a: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6D1A3C9F-AD0A-E5EE-14FD-F4D328192288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61E83-3108-405C-A6E2-BFD1676F6B5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90249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6">
            <a:extLst>
              <a:ext uri="{FF2B5EF4-FFF2-40B4-BE49-F238E27FC236}">
                <a16:creationId xmlns:a16="http://schemas.microsoft.com/office/drawing/2014/main" id="{810236C2-7F70-CF3C-F532-8FD62725F57D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4" name="Afbeelding 11">
            <a:extLst>
              <a:ext uri="{FF2B5EF4-FFF2-40B4-BE49-F238E27FC236}">
                <a16:creationId xmlns:a16="http://schemas.microsoft.com/office/drawing/2014/main" id="{90C0813B-23C1-0C08-0B33-5C31479A3B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876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476250" y="1717200"/>
            <a:ext cx="3754041" cy="2951560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5654" y="788401"/>
            <a:ext cx="3753446" cy="7110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4572413" y="1"/>
            <a:ext cx="4573969" cy="5145905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31863 w 6098625"/>
              <a:gd name="connsiteY0" fmla="*/ 0 h 6861207"/>
              <a:gd name="connsiteX1" fmla="*/ 6093863 w 6098625"/>
              <a:gd name="connsiteY1" fmla="*/ 0 h 6861207"/>
              <a:gd name="connsiteX2" fmla="*/ 6093863 w 6098625"/>
              <a:gd name="connsiteY2" fmla="*/ 2381 h 6861207"/>
              <a:gd name="connsiteX3" fmla="*/ 6098625 w 6098625"/>
              <a:gd name="connsiteY3" fmla="*/ 2381 h 6861207"/>
              <a:gd name="connsiteX4" fmla="*/ 6098625 w 6098625"/>
              <a:gd name="connsiteY4" fmla="*/ 6860381 h 6861207"/>
              <a:gd name="connsiteX5" fmla="*/ 6098624 w 6098625"/>
              <a:gd name="connsiteY5" fmla="*/ 6860381 h 6861207"/>
              <a:gd name="connsiteX6" fmla="*/ 3834850 w 6098625"/>
              <a:gd name="connsiteY6" fmla="*/ 6860381 h 6861207"/>
              <a:gd name="connsiteX7" fmla="*/ 234826 w 6098625"/>
              <a:gd name="connsiteY7" fmla="*/ 6860381 h 6861207"/>
              <a:gd name="connsiteX8" fmla="*/ 0 w 6098625"/>
              <a:gd name="connsiteY8" fmla="*/ 6861207 h 6861207"/>
              <a:gd name="connsiteX9" fmla="*/ 2625 w 6098625"/>
              <a:gd name="connsiteY9" fmla="*/ 6626381 h 6861207"/>
              <a:gd name="connsiteX10" fmla="*/ 2625 w 6098625"/>
              <a:gd name="connsiteY10" fmla="*/ 5488781 h 6861207"/>
              <a:gd name="connsiteX11" fmla="*/ 2626 w 6098625"/>
              <a:gd name="connsiteY11" fmla="*/ 5488781 h 6861207"/>
              <a:gd name="connsiteX12" fmla="*/ 2626 w 6098625"/>
              <a:gd name="connsiteY12" fmla="*/ 948531 h 6861207"/>
              <a:gd name="connsiteX13" fmla="*/ 2626 w 6098625"/>
              <a:gd name="connsiteY13" fmla="*/ 711200 h 6861207"/>
              <a:gd name="connsiteX14" fmla="*/ 2626 w 6098625"/>
              <a:gd name="connsiteY14" fmla="*/ 2381 h 6861207"/>
              <a:gd name="connsiteX15" fmla="*/ 2627 w 6098625"/>
              <a:gd name="connsiteY15" fmla="*/ 2381 h 6861207"/>
              <a:gd name="connsiteX16" fmla="*/ 2627 w 6098625"/>
              <a:gd name="connsiteY16" fmla="*/ 711994 h 6861207"/>
              <a:gd name="connsiteX17" fmla="*/ 235991 w 6098625"/>
              <a:gd name="connsiteY17" fmla="*/ 711994 h 6861207"/>
              <a:gd name="connsiteX18" fmla="*/ 235991 w 6098625"/>
              <a:gd name="connsiteY18" fmla="*/ 2381 h 6861207"/>
              <a:gd name="connsiteX19" fmla="*/ 231863 w 6098625"/>
              <a:gd name="connsiteY19" fmla="*/ 2381 h 6861207"/>
              <a:gd name="connsiteX20" fmla="*/ 231863 w 6098625"/>
              <a:gd name="connsiteY20" fmla="*/ 0 h 686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8625" h="6861207">
                <a:moveTo>
                  <a:pt x="231863" y="0"/>
                </a:moveTo>
                <a:lnTo>
                  <a:pt x="6093863" y="0"/>
                </a:lnTo>
                <a:lnTo>
                  <a:pt x="6093863" y="2381"/>
                </a:lnTo>
                <a:lnTo>
                  <a:pt x="6098625" y="2381"/>
                </a:lnTo>
                <a:lnTo>
                  <a:pt x="6098625" y="6860381"/>
                </a:lnTo>
                <a:lnTo>
                  <a:pt x="6098624" y="6860381"/>
                </a:lnTo>
                <a:lnTo>
                  <a:pt x="3834850" y="6860381"/>
                </a:lnTo>
                <a:lnTo>
                  <a:pt x="234826" y="6860381"/>
                </a:lnTo>
                <a:lnTo>
                  <a:pt x="0" y="6861207"/>
                </a:lnTo>
                <a:lnTo>
                  <a:pt x="2625" y="6626381"/>
                </a:lnTo>
                <a:lnTo>
                  <a:pt x="2625" y="5488781"/>
                </a:lnTo>
                <a:lnTo>
                  <a:pt x="2626" y="5488781"/>
                </a:lnTo>
                <a:lnTo>
                  <a:pt x="2626" y="948531"/>
                </a:lnTo>
                <a:lnTo>
                  <a:pt x="2626" y="711200"/>
                </a:lnTo>
                <a:lnTo>
                  <a:pt x="2626" y="2381"/>
                </a:lnTo>
                <a:lnTo>
                  <a:pt x="2627" y="2381"/>
                </a:lnTo>
                <a:lnTo>
                  <a:pt x="2627" y="711994"/>
                </a:lnTo>
                <a:lnTo>
                  <a:pt x="235991" y="711994"/>
                </a:lnTo>
                <a:lnTo>
                  <a:pt x="235991" y="2381"/>
                </a:lnTo>
                <a:lnTo>
                  <a:pt x="231863" y="2381"/>
                </a:lnTo>
                <a:lnTo>
                  <a:pt x="231863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anchor="ctr" anchorCtr="0">
            <a:noAutofit/>
          </a:bodyPr>
          <a:lstStyle/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5" name="Tijdelijke aanduiding voor datum 19">
            <a:extLst>
              <a:ext uri="{FF2B5EF4-FFF2-40B4-BE49-F238E27FC236}">
                <a16:creationId xmlns:a16="http://schemas.microsoft.com/office/drawing/2014/main" id="{6362B6F6-44C2-58EA-EB9A-746DDF067A22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EEF76-09DE-4A9D-A78C-2CAD7708ED44}" type="datetime4">
              <a:rPr lang="nl-NL"/>
              <a:pPr>
                <a:defRPr/>
              </a:pPr>
              <a:t>26 september 2024</a:t>
            </a:fld>
            <a:endParaRPr lang="nl-NL"/>
          </a:p>
        </p:txBody>
      </p:sp>
      <p:sp>
        <p:nvSpPr>
          <p:cNvPr id="6" name="Tijdelijke aanduiding voor voettekst 20">
            <a:extLst>
              <a:ext uri="{FF2B5EF4-FFF2-40B4-BE49-F238E27FC236}">
                <a16:creationId xmlns:a16="http://schemas.microsoft.com/office/drawing/2014/main" id="{81D12A1B-89EB-553D-9E46-9F042F5B940A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Koninklijk Nederlands Meteorologisch Instituut</a:t>
            </a:r>
          </a:p>
        </p:txBody>
      </p:sp>
      <p:sp>
        <p:nvSpPr>
          <p:cNvPr id="7" name="Tijdelijke aanduiding voor dianummer 21">
            <a:extLst>
              <a:ext uri="{FF2B5EF4-FFF2-40B4-BE49-F238E27FC236}">
                <a16:creationId xmlns:a16="http://schemas.microsoft.com/office/drawing/2014/main" id="{50F39D56-2D2A-68F8-83FE-B6B803697CE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A2288-67F4-4CB1-B39B-6735BDF2121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64747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476250" y="1717200"/>
            <a:ext cx="3752850" cy="294886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6250" y="788401"/>
            <a:ext cx="3752850" cy="71103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4572000" y="-1785"/>
            <a:ext cx="4572000" cy="5145905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1207"/>
              <a:gd name="connsiteX1" fmla="*/ 6091238 w 6096000"/>
              <a:gd name="connsiteY1" fmla="*/ 0 h 6861207"/>
              <a:gd name="connsiteX2" fmla="*/ 6091238 w 6096000"/>
              <a:gd name="connsiteY2" fmla="*/ 2381 h 6861207"/>
              <a:gd name="connsiteX3" fmla="*/ 6096000 w 6096000"/>
              <a:gd name="connsiteY3" fmla="*/ 2381 h 6861207"/>
              <a:gd name="connsiteX4" fmla="*/ 6096000 w 6096000"/>
              <a:gd name="connsiteY4" fmla="*/ 6860381 h 6861207"/>
              <a:gd name="connsiteX5" fmla="*/ 6095999 w 6096000"/>
              <a:gd name="connsiteY5" fmla="*/ 6860381 h 6861207"/>
              <a:gd name="connsiteX6" fmla="*/ 3832225 w 6096000"/>
              <a:gd name="connsiteY6" fmla="*/ 6860381 h 6861207"/>
              <a:gd name="connsiteX7" fmla="*/ 232201 w 6096000"/>
              <a:gd name="connsiteY7" fmla="*/ 6860381 h 6861207"/>
              <a:gd name="connsiteX8" fmla="*/ 932 w 6096000"/>
              <a:gd name="connsiteY8" fmla="*/ 6861207 h 6861207"/>
              <a:gd name="connsiteX9" fmla="*/ 0 w 6096000"/>
              <a:gd name="connsiteY9" fmla="*/ 6626381 h 6861207"/>
              <a:gd name="connsiteX10" fmla="*/ 0 w 6096000"/>
              <a:gd name="connsiteY10" fmla="*/ 5488781 h 6861207"/>
              <a:gd name="connsiteX11" fmla="*/ 1 w 6096000"/>
              <a:gd name="connsiteY11" fmla="*/ 5488781 h 6861207"/>
              <a:gd name="connsiteX12" fmla="*/ 1 w 6096000"/>
              <a:gd name="connsiteY12" fmla="*/ 948531 h 6861207"/>
              <a:gd name="connsiteX13" fmla="*/ 1 w 6096000"/>
              <a:gd name="connsiteY13" fmla="*/ 711200 h 6861207"/>
              <a:gd name="connsiteX14" fmla="*/ 1 w 6096000"/>
              <a:gd name="connsiteY14" fmla="*/ 2381 h 6861207"/>
              <a:gd name="connsiteX15" fmla="*/ 2 w 6096000"/>
              <a:gd name="connsiteY15" fmla="*/ 2381 h 6861207"/>
              <a:gd name="connsiteX16" fmla="*/ 2 w 6096000"/>
              <a:gd name="connsiteY16" fmla="*/ 711994 h 6861207"/>
              <a:gd name="connsiteX17" fmla="*/ 233366 w 6096000"/>
              <a:gd name="connsiteY17" fmla="*/ 711994 h 6861207"/>
              <a:gd name="connsiteX18" fmla="*/ 233366 w 6096000"/>
              <a:gd name="connsiteY18" fmla="*/ 2381 h 6861207"/>
              <a:gd name="connsiteX19" fmla="*/ 229238 w 6096000"/>
              <a:gd name="connsiteY19" fmla="*/ 2381 h 6861207"/>
              <a:gd name="connsiteX20" fmla="*/ 229238 w 6096000"/>
              <a:gd name="connsiteY20" fmla="*/ 0 h 686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1207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932" y="6861207"/>
                </a:lnTo>
                <a:cubicBezTo>
                  <a:pt x="621" y="6782932"/>
                  <a:pt x="311" y="6704656"/>
                  <a:pt x="0" y="6626381"/>
                </a:cubicBez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id="{B9C54D53-F3D7-60C4-6141-950019A3B4BA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FDE29-0FDB-4686-B0A0-AA8EF4DD784B}" type="datetime4">
              <a:rPr lang="nl-NL"/>
              <a:pPr>
                <a:defRPr/>
              </a:pPr>
              <a:t>26 september 2024</a:t>
            </a:fld>
            <a:endParaRPr lang="nl-NL"/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1D3ADCEE-73FC-E14E-9634-8F73C823DEBD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Koninklijk Nederlands Meteorologisch Instituut</a:t>
            </a: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FEF212C5-1A96-E9A2-CE93-9FAEF7FBBE98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FAADF-13D9-4DED-8C73-6B88E1D486C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2084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9B641862-43BA-AE24-6630-2A4141240A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2106613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B5B428-A6B0-E29F-9F4A-D2AE71216EAF}"/>
              </a:ext>
            </a:extLst>
          </p:cNvPr>
          <p:cNvSpPr/>
          <p:nvPr userDrawn="1"/>
        </p:nvSpPr>
        <p:spPr>
          <a:xfrm>
            <a:off x="-22225" y="0"/>
            <a:ext cx="2101850" cy="516413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21F156-6EDC-C592-F69B-5E33DCE4D0C6}"/>
              </a:ext>
            </a:extLst>
          </p:cNvPr>
          <p:cNvCxnSpPr/>
          <p:nvPr userDrawn="1"/>
        </p:nvCxnSpPr>
        <p:spPr>
          <a:xfrm>
            <a:off x="431800" y="1044575"/>
            <a:ext cx="0" cy="3889375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3CBEBAFF-70E6-D49C-306B-BE3DFF850D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113"/>
            <a:ext cx="7604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1">
            <a:extLst>
              <a:ext uri="{FF2B5EF4-FFF2-40B4-BE49-F238E27FC236}">
                <a16:creationId xmlns:a16="http://schemas.microsoft.com/office/drawing/2014/main" id="{D78AE585-CB10-12C6-59FA-43414FFA470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63500" y="625475"/>
            <a:ext cx="963613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nl-NL" sz="1000" b="1">
                <a:solidFill>
                  <a:schemeClr val="tx2"/>
                </a:solidFill>
              </a:rPr>
              <a:t>Marine </a:t>
            </a:r>
          </a:p>
          <a:p>
            <a:pPr algn="ctr" eaLnBrk="1" hangingPunct="1">
              <a:defRPr/>
            </a:pPr>
            <a:r>
              <a:rPr lang="es-ES" altLang="nl-NL" sz="1000" b="1">
                <a:solidFill>
                  <a:schemeClr val="tx2"/>
                </a:solidFill>
              </a:rPr>
              <a:t>Monitoring</a:t>
            </a:r>
            <a:endParaRPr lang="en-US" altLang="nl-NL" sz="1000" b="1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722087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5695C31-9E58-B313-C8DF-FE387D78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34185-5D05-4B65-8DA8-DC07D0EB7BDD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72505AA-C53C-088D-2573-CB90D8DC5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1726110-A7BA-01C7-2EEB-D345792B8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8E6A2-E464-4007-AD7F-7888774F2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760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5">
            <a:extLst>
              <a:ext uri="{FF2B5EF4-FFF2-40B4-BE49-F238E27FC236}">
                <a16:creationId xmlns:a16="http://schemas.microsoft.com/office/drawing/2014/main" id="{F14054A1-99D3-53F5-2361-5E0C46EACB80}"/>
              </a:ext>
            </a:extLst>
          </p:cNvPr>
          <p:cNvSpPr/>
          <p:nvPr userDrawn="1"/>
        </p:nvSpPr>
        <p:spPr>
          <a:xfrm>
            <a:off x="0" y="0"/>
            <a:ext cx="9144000" cy="25701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4" name="Afbeelding 8">
            <a:extLst>
              <a:ext uri="{FF2B5EF4-FFF2-40B4-BE49-F238E27FC236}">
                <a16:creationId xmlns:a16="http://schemas.microsoft.com/office/drawing/2014/main" id="{A4F31642-793E-1D74-1E49-55DB6E87F5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876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6250" y="789385"/>
            <a:ext cx="8192691" cy="1781175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476250" y="2812116"/>
            <a:ext cx="8192691" cy="1853944"/>
          </a:xfrm>
        </p:spPr>
        <p:txBody>
          <a:bodyPr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7">
            <a:extLst>
              <a:ext uri="{FF2B5EF4-FFF2-40B4-BE49-F238E27FC236}">
                <a16:creationId xmlns:a16="http://schemas.microsoft.com/office/drawing/2014/main" id="{63B34983-0ADB-FE95-D3C9-21FE63393F9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C2212-6701-437D-9F65-E0F59F3A47B4}" type="datetime4">
              <a:rPr lang="nl-NL"/>
              <a:pPr>
                <a:defRPr/>
              </a:pPr>
              <a:t>26 september 2024</a:t>
            </a:fld>
            <a:endParaRPr lang="nl-NL"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36EA2728-1925-FA0B-D2F2-CEAF533BA2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Koninklijk Nederlands Meteorologisch Instituut</a:t>
            </a:r>
          </a:p>
        </p:txBody>
      </p:sp>
      <p:sp>
        <p:nvSpPr>
          <p:cNvPr id="7" name="Tijdelijke aanduiding voor dianummer 10">
            <a:extLst>
              <a:ext uri="{FF2B5EF4-FFF2-40B4-BE49-F238E27FC236}">
                <a16:creationId xmlns:a16="http://schemas.microsoft.com/office/drawing/2014/main" id="{0EC35F5C-F5F6-ED4C-AEEB-8B54A1E351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597D7-AD51-4367-97F5-85A6C4E9D1A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82899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5">
            <a:extLst>
              <a:ext uri="{FF2B5EF4-FFF2-40B4-BE49-F238E27FC236}">
                <a16:creationId xmlns:a16="http://schemas.microsoft.com/office/drawing/2014/main" id="{F8909E21-2528-529D-24F3-EA5B0EC761A0}"/>
              </a:ext>
            </a:extLst>
          </p:cNvPr>
          <p:cNvSpPr/>
          <p:nvPr userDrawn="1"/>
        </p:nvSpPr>
        <p:spPr>
          <a:xfrm>
            <a:off x="0" y="2573338"/>
            <a:ext cx="9144000" cy="25701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6250" y="789385"/>
            <a:ext cx="8192691" cy="1781175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476250" y="2812116"/>
            <a:ext cx="8192691" cy="1853944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7">
            <a:extLst>
              <a:ext uri="{FF2B5EF4-FFF2-40B4-BE49-F238E27FC236}">
                <a16:creationId xmlns:a16="http://schemas.microsoft.com/office/drawing/2014/main" id="{726ACB3F-597F-B578-293A-C24E79BE47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E641E-1A73-4831-8B2A-4EF52A95D666}" type="datetime4">
              <a:rPr lang="nl-NL"/>
              <a:pPr>
                <a:defRPr/>
              </a:pPr>
              <a:t>26 september 2024</a:t>
            </a:fld>
            <a:endParaRPr lang="nl-NL"/>
          </a:p>
        </p:txBody>
      </p:sp>
      <p:sp>
        <p:nvSpPr>
          <p:cNvPr id="5" name="Tijdelijke aanduiding voor voettekst 9">
            <a:extLst>
              <a:ext uri="{FF2B5EF4-FFF2-40B4-BE49-F238E27FC236}">
                <a16:creationId xmlns:a16="http://schemas.microsoft.com/office/drawing/2014/main" id="{4B06C32B-DCF4-C91B-5A7B-693582B33BC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Koninklijk Nederlands Meteorologisch Instituut</a:t>
            </a:r>
          </a:p>
        </p:txBody>
      </p:sp>
      <p:sp>
        <p:nvSpPr>
          <p:cNvPr id="6" name="Tijdelijke aanduiding voor dianummer 10">
            <a:extLst>
              <a:ext uri="{FF2B5EF4-FFF2-40B4-BE49-F238E27FC236}">
                <a16:creationId xmlns:a16="http://schemas.microsoft.com/office/drawing/2014/main" id="{FD13C143-DDC3-8945-41AC-8CD755A65B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E29E9-9833-4C73-B143-8CAD666BDDC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80720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257056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214438" algn="l"/>
              </a:tabLst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5654" y="2916000"/>
            <a:ext cx="3753446" cy="175006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4915941" y="2916000"/>
            <a:ext cx="3753000" cy="1750060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84BC175-92C1-BA90-4E37-F8BA37FD555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5F6FE448-0D39-45E0-AB60-2E01E4A2028E}" type="datetime4">
              <a:rPr lang="nl-NL"/>
              <a:pPr>
                <a:defRPr/>
              </a:pPr>
              <a:t>26 september 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F56D325-01C7-C93D-9970-C662474C809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r>
              <a:rPr lang="nl-NL"/>
              <a:t>Koninklijk Nederlands Meteorologisch Instituut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5A398D6-A4E0-D2DC-12EA-7DD65271568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8EA38D56-D185-4475-AD37-06FEB4ECCFC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7451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257056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4914899" y="2916000"/>
            <a:ext cx="3753000" cy="1750060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5654" y="2916000"/>
            <a:ext cx="3753446" cy="1750060"/>
          </a:xfrm>
        </p:spPr>
        <p:txBody>
          <a:bodyPr anchor="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id="{C7B996A1-87E6-71B5-F853-CC424A3773C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FDE29-0FDB-4686-B0A0-AA8EF4DD784B}" type="datetime4">
              <a:rPr lang="nl-NL"/>
              <a:pPr>
                <a:defRPr/>
              </a:pPr>
              <a:t>26 september 2024</a:t>
            </a:fld>
            <a:endParaRPr lang="nl-NL"/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AA9577BD-D946-D1E5-7A35-0CE97EAF5A8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Koninklijk Nederlands Meteorologisch Instituut</a:t>
            </a: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B922F13D-9AF2-FB53-B31D-B7EFA93F518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D2C73-EAF9-4B4D-A803-80151CC2FB8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00627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257056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214438" algn="l"/>
              </a:tabLst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476250" y="2916000"/>
            <a:ext cx="8192691" cy="1750060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jdelijke aanduiding voor datum 7">
            <a:extLst>
              <a:ext uri="{FF2B5EF4-FFF2-40B4-BE49-F238E27FC236}">
                <a16:creationId xmlns:a16="http://schemas.microsoft.com/office/drawing/2014/main" id="{7666E975-CF19-8A18-A747-B6713FEF028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D0AAFB9F-33B2-4DD0-B9C6-D396DAAEED7C}" type="datetime4">
              <a:rPr lang="nl-NL"/>
              <a:pPr>
                <a:defRPr/>
              </a:pPr>
              <a:t>26 september 2024</a:t>
            </a:fld>
            <a:endParaRPr lang="nl-NL"/>
          </a:p>
        </p:txBody>
      </p:sp>
      <p:sp>
        <p:nvSpPr>
          <p:cNvPr id="3" name="Tijdelijke aanduiding voor voettekst 8">
            <a:extLst>
              <a:ext uri="{FF2B5EF4-FFF2-40B4-BE49-F238E27FC236}">
                <a16:creationId xmlns:a16="http://schemas.microsoft.com/office/drawing/2014/main" id="{ADA25B3F-456C-DA2E-51A5-87D5AB2EBD7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r>
              <a:rPr lang="nl-NL"/>
              <a:t>Koninklijk Nederlands Meteorologisch Instituut</a:t>
            </a:r>
          </a:p>
        </p:txBody>
      </p:sp>
      <p:sp>
        <p:nvSpPr>
          <p:cNvPr id="4" name="Tijdelijke aanduiding voor dianummer 9">
            <a:extLst>
              <a:ext uri="{FF2B5EF4-FFF2-40B4-BE49-F238E27FC236}">
                <a16:creationId xmlns:a16="http://schemas.microsoft.com/office/drawing/2014/main" id="{62CE8663-BBBE-106D-7A38-23E37432DE3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B03847A2-FB9B-4ACA-B75F-1AD93B94F32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7188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257056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476250" y="2916000"/>
            <a:ext cx="8192691" cy="1750060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D0537C47-44F4-980B-30D9-15254B2094A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FDE29-0FDB-4686-B0A0-AA8EF4DD784B}" type="datetime4">
              <a:rPr lang="nl-NL"/>
              <a:pPr>
                <a:defRPr/>
              </a:pPr>
              <a:t>26 september 2024</a:t>
            </a:fld>
            <a:endParaRPr lang="nl-NL"/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78DBC834-262F-A917-1825-FCA361AA42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Koninklijk Nederlands Meteorologisch Instituut</a:t>
            </a:r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756283FE-57CA-0F0F-0D31-C32B0F392A3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A6CC6-5B74-46DD-BFBD-9F9D83BC8A8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85347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beelding horizontaal kle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2570561"/>
            <a:ext cx="9144000" cy="2573538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330000 w 12192000"/>
              <a:gd name="connsiteY4" fmla="*/ 3192987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61420 w 12192000"/>
              <a:gd name="connsiteY4" fmla="*/ 3428118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61420" y="3428118"/>
                </a:lnTo>
                <a:lnTo>
                  <a:pt x="6182040" y="3431384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5200" y="788400"/>
            <a:ext cx="8193287" cy="7101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ianummer 14">
            <a:extLst>
              <a:ext uri="{FF2B5EF4-FFF2-40B4-BE49-F238E27FC236}">
                <a16:creationId xmlns:a16="http://schemas.microsoft.com/office/drawing/2014/main" id="{5C8E37E0-4845-3955-5257-62D0C7CB45A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F81C65C2-CD35-480D-936C-F47ACB2896E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4" name="Tijdelijke aanduiding voor datum 7">
            <a:extLst>
              <a:ext uri="{FF2B5EF4-FFF2-40B4-BE49-F238E27FC236}">
                <a16:creationId xmlns:a16="http://schemas.microsoft.com/office/drawing/2014/main" id="{932D669E-4E7D-4541-7964-39B2B1F1541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D0AAFB9F-33B2-4DD0-B9C6-D396DAAEED7C}" type="datetime4">
              <a:rPr lang="nl-NL"/>
              <a:pPr>
                <a:defRPr/>
              </a:pPr>
              <a:t>26 september 2024</a:t>
            </a:fld>
            <a:endParaRPr lang="nl-NL"/>
          </a:p>
        </p:txBody>
      </p:sp>
      <p:sp>
        <p:nvSpPr>
          <p:cNvPr id="5" name="Tijdelijke aanduiding voor voettekst 8">
            <a:extLst>
              <a:ext uri="{FF2B5EF4-FFF2-40B4-BE49-F238E27FC236}">
                <a16:creationId xmlns:a16="http://schemas.microsoft.com/office/drawing/2014/main" id="{C2476CAB-6245-D33C-B593-C2E0626666B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r>
              <a:rPr lang="nl-NL"/>
              <a:t>Koninklijk Nederlands Meteorologisch Instituut</a:t>
            </a:r>
          </a:p>
        </p:txBody>
      </p:sp>
    </p:spTree>
    <p:extLst>
      <p:ext uri="{BB962C8B-B14F-4D97-AF65-F5344CB8AC3E}">
        <p14:creationId xmlns:p14="http://schemas.microsoft.com/office/powerpoint/2010/main" val="129441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beelding horizontaal w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2570561"/>
            <a:ext cx="9144000" cy="2573538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6041615 w 12192000"/>
              <a:gd name="connsiteY5" fmla="*/ 3424852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1615 w 12192000"/>
              <a:gd name="connsiteY5" fmla="*/ 3424852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8147 w 12192000"/>
              <a:gd name="connsiteY5" fmla="*/ 3428118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35295" y="3431384"/>
                </a:lnTo>
                <a:lnTo>
                  <a:pt x="6048147" y="3428118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475654" y="788400"/>
            <a:ext cx="8193287" cy="7101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2" name="Tijdelijke aanduiding voor dianummer 6">
            <a:extLst>
              <a:ext uri="{FF2B5EF4-FFF2-40B4-BE49-F238E27FC236}">
                <a16:creationId xmlns:a16="http://schemas.microsoft.com/office/drawing/2014/main" id="{DBEF92C2-E9D1-5C66-1DAC-50117AFEBF6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CAA92-52D1-4CE4-8CE3-D1B504E2243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3" name="Tijdelijke aanduiding voor datum 7">
            <a:extLst>
              <a:ext uri="{FF2B5EF4-FFF2-40B4-BE49-F238E27FC236}">
                <a16:creationId xmlns:a16="http://schemas.microsoft.com/office/drawing/2014/main" id="{E49FF827-03DF-443D-5DF7-4F1D90B9332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pPr>
              <a:defRPr/>
            </a:pPr>
            <a:fld id="{D0AAFB9F-33B2-4DD0-B9C6-D396DAAEED7C}" type="datetime4">
              <a:rPr lang="nl-NL"/>
              <a:pPr>
                <a:defRPr/>
              </a:pPr>
              <a:t>26 september 2024</a:t>
            </a:fld>
            <a:endParaRPr lang="nl-NL"/>
          </a:p>
        </p:txBody>
      </p:sp>
      <p:sp>
        <p:nvSpPr>
          <p:cNvPr id="4" name="Tijdelijke aanduiding voor voettekst 8">
            <a:extLst>
              <a:ext uri="{FF2B5EF4-FFF2-40B4-BE49-F238E27FC236}">
                <a16:creationId xmlns:a16="http://schemas.microsoft.com/office/drawing/2014/main" id="{53C723E9-DD3D-B853-3793-185759641DC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pPr>
              <a:defRPr/>
            </a:pPr>
            <a:r>
              <a:rPr lang="nl-NL"/>
              <a:t>Koninklijk Nederlands Meteorologisch Instituut</a:t>
            </a:r>
          </a:p>
        </p:txBody>
      </p:sp>
    </p:spTree>
    <p:extLst>
      <p:ext uri="{BB962C8B-B14F-4D97-AF65-F5344CB8AC3E}">
        <p14:creationId xmlns:p14="http://schemas.microsoft.com/office/powerpoint/2010/main" val="1771158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8358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>
            <a:extLst>
              <a:ext uri="{FF2B5EF4-FFF2-40B4-BE49-F238E27FC236}">
                <a16:creationId xmlns:a16="http://schemas.microsoft.com/office/drawing/2014/main" id="{8C675BD8-D396-BF27-2AF2-D1CBCF6BB8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876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3865332"/>
            <a:ext cx="9144000" cy="432000"/>
          </a:xfrm>
          <a:solidFill>
            <a:schemeClr val="tx2"/>
          </a:solidFill>
        </p:spPr>
        <p:txBody>
          <a:bodyPr lIns="756000" anchor="ctr">
            <a:noAutofit/>
          </a:bodyPr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4369060"/>
            <a:ext cx="9144000" cy="297000"/>
          </a:xfrm>
          <a:solidFill>
            <a:schemeClr val="bg1"/>
          </a:solidFill>
        </p:spPr>
        <p:txBody>
          <a:bodyPr lIns="756000" anchor="ctr" anchorCtr="0"/>
          <a:lstStyle>
            <a:lvl1pPr marL="0" indent="0">
              <a:buNone/>
              <a:defRPr sz="1500" i="0">
                <a:solidFill>
                  <a:schemeClr val="tx1"/>
                </a:solidFill>
              </a:defRPr>
            </a:lvl1pPr>
            <a:lvl2pPr marL="234900" indent="0">
              <a:buNone/>
              <a:defRPr/>
            </a:lvl2pPr>
            <a:lvl3pPr marL="472500" indent="0">
              <a:buNone/>
              <a:defRPr/>
            </a:lvl3pPr>
            <a:lvl4pPr marL="707400" indent="0">
              <a:buNone/>
              <a:defRPr/>
            </a:lvl4pPr>
            <a:lvl5pPr marL="945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62821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Relationship Id="rId9" Type="http://schemas.openxmlformats.org/officeDocument/2006/relationships/image" Target="../media/image1.emf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26" Type="http://schemas.openxmlformats.org/officeDocument/2006/relationships/slideLayout" Target="../slideLayouts/slideLayout95.xml"/><Relationship Id="rId39" Type="http://schemas.openxmlformats.org/officeDocument/2006/relationships/theme" Target="../theme/theme11.xml"/><Relationship Id="rId21" Type="http://schemas.openxmlformats.org/officeDocument/2006/relationships/slideLayout" Target="../slideLayouts/slideLayout90.xml"/><Relationship Id="rId34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slideLayout" Target="../slideLayouts/slideLayout94.xml"/><Relationship Id="rId33" Type="http://schemas.openxmlformats.org/officeDocument/2006/relationships/slideLayout" Target="../slideLayouts/slideLayout102.xml"/><Relationship Id="rId38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29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32" Type="http://schemas.openxmlformats.org/officeDocument/2006/relationships/slideLayout" Target="../slideLayouts/slideLayout101.xml"/><Relationship Id="rId37" Type="http://schemas.openxmlformats.org/officeDocument/2006/relationships/slideLayout" Target="../slideLayouts/slideLayout106.xml"/><Relationship Id="rId40" Type="http://schemas.openxmlformats.org/officeDocument/2006/relationships/image" Target="../media/image48.png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28" Type="http://schemas.openxmlformats.org/officeDocument/2006/relationships/slideLayout" Target="../slideLayouts/slideLayout97.xml"/><Relationship Id="rId36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31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Relationship Id="rId27" Type="http://schemas.openxmlformats.org/officeDocument/2006/relationships/slideLayout" Target="../slideLayouts/slideLayout96.xml"/><Relationship Id="rId30" Type="http://schemas.openxmlformats.org/officeDocument/2006/relationships/slideLayout" Target="../slideLayouts/slideLayout99.xml"/><Relationship Id="rId35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2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2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1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59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4018891-3AD0-636C-BA6A-1EFCBACE68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46D6986-893C-14E0-DA82-DABED98E34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text styles</a:t>
            </a:r>
          </a:p>
          <a:p>
            <a:pPr lvl="1"/>
            <a:r>
              <a:rPr lang="en-US" altLang="nl-NL"/>
              <a:t>Second level</a:t>
            </a:r>
          </a:p>
          <a:p>
            <a:pPr lvl="2"/>
            <a:r>
              <a:rPr lang="en-US" altLang="nl-NL"/>
              <a:t>Third level</a:t>
            </a:r>
          </a:p>
          <a:p>
            <a:pPr lvl="3"/>
            <a:r>
              <a:rPr lang="en-US" altLang="nl-NL"/>
              <a:t>Fourth level</a:t>
            </a:r>
          </a:p>
          <a:p>
            <a:pPr lvl="4"/>
            <a:r>
              <a:rPr lang="en-US" altLang="nl-NL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2F7FF-A4E5-AC6A-9956-B7832EC54C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87521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E285B37-5021-44DC-8357-B51E7093B007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EE066-BD0F-318E-65AC-D7E1B47B3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87521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05534-8D00-101E-5FFA-F4674809F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87521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74A064-9325-4383-98FF-4BD59B945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6">
            <a:extLst>
              <a:ext uri="{FF2B5EF4-FFF2-40B4-BE49-F238E27FC236}">
                <a16:creationId xmlns:a16="http://schemas.microsoft.com/office/drawing/2014/main" id="{B981E965-A4E4-29A5-27DC-E9317AA1BA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486275"/>
            <a:ext cx="3609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51" r:id="rId1"/>
    <p:sldLayoutId id="2147485352" r:id="rId2"/>
    <p:sldLayoutId id="2147485353" r:id="rId3"/>
    <p:sldLayoutId id="2147485354" r:id="rId4"/>
    <p:sldLayoutId id="2147485355" r:id="rId5"/>
    <p:sldLayoutId id="2147485356" r:id="rId6"/>
    <p:sldLayoutId id="2147485357" r:id="rId7"/>
    <p:sldLayoutId id="2147485358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>
            <a:extLst>
              <a:ext uri="{FF2B5EF4-FFF2-40B4-BE49-F238E27FC236}">
                <a16:creationId xmlns:a16="http://schemas.microsoft.com/office/drawing/2014/main" id="{8BD710CA-D4BC-4DC2-965B-E41223AD48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title style</a:t>
            </a:r>
          </a:p>
        </p:txBody>
      </p:sp>
      <p:sp>
        <p:nvSpPr>
          <p:cNvPr id="10243" name="Text Placeholder 2">
            <a:extLst>
              <a:ext uri="{FF2B5EF4-FFF2-40B4-BE49-F238E27FC236}">
                <a16:creationId xmlns:a16="http://schemas.microsoft.com/office/drawing/2014/main" id="{0268FD4B-367D-BD81-41FC-3971687C64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text styles</a:t>
            </a:r>
          </a:p>
          <a:p>
            <a:pPr lvl="1"/>
            <a:r>
              <a:rPr lang="en-US" altLang="nl-NL"/>
              <a:t>Second level</a:t>
            </a:r>
          </a:p>
          <a:p>
            <a:pPr lvl="2"/>
            <a:r>
              <a:rPr lang="en-US" altLang="nl-NL"/>
              <a:t>Third level</a:t>
            </a:r>
          </a:p>
          <a:p>
            <a:pPr lvl="3"/>
            <a:r>
              <a:rPr lang="en-US" altLang="nl-NL"/>
              <a:t>Fourth level</a:t>
            </a:r>
          </a:p>
          <a:p>
            <a:pPr lvl="4"/>
            <a:r>
              <a:rPr lang="en-US" altLang="nl-NL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032BF-7616-E148-7DC9-C69F6E94DA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87521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9A4DB04-F067-461D-B13C-224E46CB76BF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EE589-F6EE-C7B4-64B8-5D4B5D70E2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87521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2FB50-8D8E-747B-DE56-DF7BF7D37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87521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9EC26B6-69F0-4EE4-9CFF-47E1242A4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247" name="Picture 6">
            <a:extLst>
              <a:ext uri="{FF2B5EF4-FFF2-40B4-BE49-F238E27FC236}">
                <a16:creationId xmlns:a16="http://schemas.microsoft.com/office/drawing/2014/main" id="{34ED67B2-5D4B-704F-82EC-0F8763D89C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484688"/>
            <a:ext cx="3609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13" r:id="rId1"/>
    <p:sldLayoutId id="2147485414" r:id="rId2"/>
    <p:sldLayoutId id="2147485415" r:id="rId3"/>
    <p:sldLayoutId id="2147485416" r:id="rId4"/>
    <p:sldLayoutId id="2147485417" r:id="rId5"/>
    <p:sldLayoutId id="2147485418" r:id="rId6"/>
    <p:sldLayoutId id="2147485419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jdelijke aanduiding voor titel 1">
            <a:extLst>
              <a:ext uri="{FF2B5EF4-FFF2-40B4-BE49-F238E27FC236}">
                <a16:creationId xmlns:a16="http://schemas.microsoft.com/office/drawing/2014/main" id="{2BCB6EC7-3529-237D-6A1B-D9D820898B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6250" y="788988"/>
            <a:ext cx="81930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AACF84D-2129-7B3E-A0E8-CD145107B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250" y="1717675"/>
            <a:ext cx="8193088" cy="2947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  <a:p>
            <a:pPr lvl="8"/>
            <a:endParaRPr lang="nl-NL"/>
          </a:p>
        </p:txBody>
      </p:sp>
      <p:pic>
        <p:nvPicPr>
          <p:cNvPr id="11268" name="Afbeelding 11">
            <a:extLst>
              <a:ext uri="{FF2B5EF4-FFF2-40B4-BE49-F238E27FC236}">
                <a16:creationId xmlns:a16="http://schemas.microsoft.com/office/drawing/2014/main" id="{14DCBBF4-1644-78FB-F7C2-BDFF986F5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876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jdelijke aanduiding voor datum 3">
            <a:extLst>
              <a:ext uri="{FF2B5EF4-FFF2-40B4-BE49-F238E27FC236}">
                <a16:creationId xmlns:a16="http://schemas.microsoft.com/office/drawing/2014/main" id="{E457E29D-3EA0-71BE-B685-C5AD856267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6250" y="4906963"/>
            <a:ext cx="3752850" cy="198437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78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73DFDE29-0FDB-4686-B0A0-AA8EF4DD784B}" type="datetime4">
              <a:rPr lang="nl-NL"/>
              <a:pPr>
                <a:defRPr/>
              </a:pPr>
              <a:t>26 september 2024</a:t>
            </a:fld>
            <a:endParaRPr lang="nl-NL"/>
          </a:p>
        </p:txBody>
      </p:sp>
      <p:sp>
        <p:nvSpPr>
          <p:cNvPr id="14" name="Tijdelijke aanduiding voor voettekst 4">
            <a:extLst>
              <a:ext uri="{FF2B5EF4-FFF2-40B4-BE49-F238E27FC236}">
                <a16:creationId xmlns:a16="http://schemas.microsoft.com/office/drawing/2014/main" id="{3731F194-92CB-EE8B-8D5A-3EC63FE428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6250" y="4665663"/>
            <a:ext cx="3752850" cy="2413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78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r>
              <a:rPr lang="nl-NL"/>
              <a:t>Koninklijk Nederlands Meteorologisch Instituut</a:t>
            </a:r>
          </a:p>
        </p:txBody>
      </p:sp>
      <p:sp>
        <p:nvSpPr>
          <p:cNvPr id="15" name="Tijdelijke aanduiding voor dianummer 5">
            <a:extLst>
              <a:ext uri="{FF2B5EF4-FFF2-40B4-BE49-F238E27FC236}">
                <a16:creationId xmlns:a16="http://schemas.microsoft.com/office/drawing/2014/main" id="{89C53427-2A7D-7B7D-8120-92E9673D2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14900" y="4665663"/>
            <a:ext cx="3754438" cy="2413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78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EE271874-7877-4E55-B05F-1413303744D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20" r:id="rId1"/>
    <p:sldLayoutId id="2147485421" r:id="rId2"/>
    <p:sldLayoutId id="2147485422" r:id="rId3"/>
    <p:sldLayoutId id="2147485423" r:id="rId4"/>
    <p:sldLayoutId id="2147485424" r:id="rId5"/>
    <p:sldLayoutId id="2147485425" r:id="rId6"/>
    <p:sldLayoutId id="2147485426" r:id="rId7"/>
    <p:sldLayoutId id="2147485427" r:id="rId8"/>
    <p:sldLayoutId id="2147485340" r:id="rId9"/>
    <p:sldLayoutId id="2147485341" r:id="rId10"/>
    <p:sldLayoutId id="2147485342" r:id="rId11"/>
    <p:sldLayoutId id="2147485343" r:id="rId12"/>
    <p:sldLayoutId id="2147485344" r:id="rId13"/>
    <p:sldLayoutId id="2147485428" r:id="rId14"/>
    <p:sldLayoutId id="2147485429" r:id="rId15"/>
    <p:sldLayoutId id="2147485430" r:id="rId16"/>
    <p:sldLayoutId id="2147485431" r:id="rId17"/>
    <p:sldLayoutId id="2147485345" r:id="rId18"/>
    <p:sldLayoutId id="2147485432" r:id="rId19"/>
    <p:sldLayoutId id="2147485346" r:id="rId20"/>
    <p:sldLayoutId id="2147485433" r:id="rId21"/>
    <p:sldLayoutId id="2147485434" r:id="rId22"/>
    <p:sldLayoutId id="2147485435" r:id="rId23"/>
    <p:sldLayoutId id="2147485347" r:id="rId24"/>
    <p:sldLayoutId id="2147485436" r:id="rId25"/>
    <p:sldLayoutId id="2147485348" r:id="rId26"/>
    <p:sldLayoutId id="2147485437" r:id="rId27"/>
    <p:sldLayoutId id="2147485438" r:id="rId28"/>
    <p:sldLayoutId id="2147485439" r:id="rId29"/>
    <p:sldLayoutId id="2147485440" r:id="rId30"/>
    <p:sldLayoutId id="2147485349" r:id="rId31"/>
    <p:sldLayoutId id="2147485350" r:id="rId32"/>
    <p:sldLayoutId id="2147485441" r:id="rId33"/>
    <p:sldLayoutId id="2147485442" r:id="rId34"/>
    <p:sldLayoutId id="2147485443" r:id="rId35"/>
    <p:sldLayoutId id="2147485444" r:id="rId36"/>
    <p:sldLayoutId id="2147485445" r:id="rId37"/>
    <p:sldLayoutId id="2147485446" r:id="rId38"/>
  </p:sldLayoutIdLst>
  <p:hf hdr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Verdana" panose="020B060403050404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Verdana" panose="020B060403050404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Verdana" panose="020B060403050404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Verdana" panose="020B060403050404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Verdana" panose="020B060403050404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Verdana" panose="020B060403050404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Verdana" panose="020B060403050404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Verdana" panose="020B0604030504040204" pitchFamily="34" charset="0"/>
        </a:defRPr>
      </a:lvl9pPr>
    </p:titleStyle>
    <p:bodyStyle>
      <a:lvl1pPr marL="236538" indent="-236538" algn="l" defTabSz="68580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accent1"/>
        </a:buClr>
        <a:buSzPct val="80000"/>
        <a:buFont typeface="Verdana" panose="020B0604030504040204" pitchFamily="34" charset="0"/>
        <a:buChar char="›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71488" indent="-236538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09613" indent="-236538" algn="l" defTabSz="685800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44563" indent="-236538" algn="l" defTabSz="68580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181100" indent="-236538" algn="l" defTabSz="68580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417500" indent="-237600" algn="l" defTabSz="68580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Font typeface="Arial" panose="020B0604020202020204" pitchFamily="34" charset="0"/>
        <a:buChar char="•"/>
        <a:defRPr sz="10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54000" indent="-54000" algn="l" defTabSz="685800" rtl="0" eaLnBrk="1" latinLnBrk="0" hangingPunct="1">
        <a:lnSpc>
          <a:spcPct val="90000"/>
        </a:lnSpc>
        <a:spcBef>
          <a:spcPts val="450"/>
        </a:spcBef>
        <a:buSzPct val="25000"/>
        <a:buFont typeface="Verdana" panose="020B0604030504040204" pitchFamily="34" charset="0"/>
        <a:buChar char=" "/>
        <a:defRPr sz="9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54000" indent="-54000" algn="l" defTabSz="685800" rtl="0" eaLnBrk="1" latinLnBrk="0" hangingPunct="1">
        <a:lnSpc>
          <a:spcPct val="90000"/>
        </a:lnSpc>
        <a:spcBef>
          <a:spcPts val="450"/>
        </a:spcBef>
        <a:buSzPct val="25000"/>
        <a:buFont typeface="Verdana" panose="020B0604030504040204" pitchFamily="34" charset="0"/>
        <a:buChar char=" "/>
        <a:defRPr sz="9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2000" indent="-108000" algn="l" defTabSz="685800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Verdana" panose="020B0604030504040204" pitchFamily="34" charset="0"/>
        <a:buChar char="–"/>
        <a:defRPr sz="9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9476C445-7048-019A-502C-92776EFB7F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99F3D96D-E572-F7DC-543A-0207A14DC6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text styles</a:t>
            </a:r>
          </a:p>
          <a:p>
            <a:pPr lvl="1"/>
            <a:r>
              <a:rPr lang="en-US" altLang="nl-NL"/>
              <a:t>Second level</a:t>
            </a:r>
          </a:p>
          <a:p>
            <a:pPr lvl="2"/>
            <a:r>
              <a:rPr lang="en-US" altLang="nl-NL"/>
              <a:t>Third level</a:t>
            </a:r>
          </a:p>
          <a:p>
            <a:pPr lvl="3"/>
            <a:r>
              <a:rPr lang="en-US" altLang="nl-NL"/>
              <a:t>Fourth level</a:t>
            </a:r>
          </a:p>
          <a:p>
            <a:pPr lvl="4"/>
            <a:r>
              <a:rPr lang="en-US" altLang="nl-NL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412BD-B2E0-0DAD-F38F-16C5948197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87521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D0A5553-D91A-4A5A-82E3-E39A3F3B6071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2C5B5-A9CF-1F64-56BF-004877446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87521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87202-35DB-4F8F-FA6B-3F02EA040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87521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A3D3C25-012E-4199-A9D5-F23530A2B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5" name="Picture 6">
            <a:extLst>
              <a:ext uri="{FF2B5EF4-FFF2-40B4-BE49-F238E27FC236}">
                <a16:creationId xmlns:a16="http://schemas.microsoft.com/office/drawing/2014/main" id="{E36AE60D-3172-1F7A-24CA-DEAA487E7B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484688"/>
            <a:ext cx="3609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59" r:id="rId1"/>
    <p:sldLayoutId id="2147485360" r:id="rId2"/>
    <p:sldLayoutId id="2147485361" r:id="rId3"/>
    <p:sldLayoutId id="2147485362" r:id="rId4"/>
    <p:sldLayoutId id="2147485363" r:id="rId5"/>
    <p:sldLayoutId id="2147485364" r:id="rId6"/>
    <p:sldLayoutId id="2147485365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5B2D0B26-BDD2-8776-0DD3-95DA7C2B97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3ED36F07-02DC-9D67-4158-D6EC86B11E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text styles</a:t>
            </a:r>
          </a:p>
          <a:p>
            <a:pPr lvl="1"/>
            <a:r>
              <a:rPr lang="en-US" altLang="nl-NL"/>
              <a:t>Second level</a:t>
            </a:r>
          </a:p>
          <a:p>
            <a:pPr lvl="2"/>
            <a:r>
              <a:rPr lang="en-US" altLang="nl-NL"/>
              <a:t>Third level</a:t>
            </a:r>
          </a:p>
          <a:p>
            <a:pPr lvl="3"/>
            <a:r>
              <a:rPr lang="en-US" altLang="nl-NL"/>
              <a:t>Fourth level</a:t>
            </a:r>
          </a:p>
          <a:p>
            <a:pPr lvl="4"/>
            <a:r>
              <a:rPr lang="en-US" altLang="nl-NL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D4E8D-95D3-6D07-2591-1B21354FB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87521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93C46E-BABA-47EC-8B6D-1F6D4A38C4F4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D7531-754C-2934-8A85-A7BF13C1D4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87521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08D7F-5073-BD39-1CE9-C896833F9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87521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1272277-F29C-46CF-8B7F-932F32162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079" name="Picture 6">
            <a:extLst>
              <a:ext uri="{FF2B5EF4-FFF2-40B4-BE49-F238E27FC236}">
                <a16:creationId xmlns:a16="http://schemas.microsoft.com/office/drawing/2014/main" id="{EBE21D72-7F1F-6CF3-C9CC-CCD272FE00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484688"/>
            <a:ext cx="3609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66" r:id="rId1"/>
    <p:sldLayoutId id="2147485367" r:id="rId2"/>
    <p:sldLayoutId id="2147485368" r:id="rId3"/>
    <p:sldLayoutId id="2147485369" r:id="rId4"/>
    <p:sldLayoutId id="2147485370" r:id="rId5"/>
    <p:sldLayoutId id="2147485371" r:id="rId6"/>
    <p:sldLayoutId id="2147485372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10545D83-3F2F-0FDD-83A6-1EC7619709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8C7140A2-B4F2-440C-A6C9-A0102E5265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text styles</a:t>
            </a:r>
          </a:p>
          <a:p>
            <a:pPr lvl="1"/>
            <a:r>
              <a:rPr lang="en-US" altLang="nl-NL"/>
              <a:t>Second level</a:t>
            </a:r>
          </a:p>
          <a:p>
            <a:pPr lvl="2"/>
            <a:r>
              <a:rPr lang="en-US" altLang="nl-NL"/>
              <a:t>Third level</a:t>
            </a:r>
          </a:p>
          <a:p>
            <a:pPr lvl="3"/>
            <a:r>
              <a:rPr lang="en-US" altLang="nl-NL"/>
              <a:t>Fourth level</a:t>
            </a:r>
          </a:p>
          <a:p>
            <a:pPr lvl="4"/>
            <a:r>
              <a:rPr lang="en-US" altLang="nl-NL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6309BD-B9E6-71D0-FD9A-F8A4EF8BA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87521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B383FCC-6C96-41EF-AD62-5E1EBD91ADD1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DB00B-04DE-540C-305B-BF6A7AE496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87521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523D7-8DA2-C94E-40D5-D79315F2E4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87521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E23FF73-BEC9-4ADB-8EF4-420F43B2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3" name="Picture 6">
            <a:extLst>
              <a:ext uri="{FF2B5EF4-FFF2-40B4-BE49-F238E27FC236}">
                <a16:creationId xmlns:a16="http://schemas.microsoft.com/office/drawing/2014/main" id="{62C7FDE7-D8B7-DDB3-DB0A-F26B4BB5BA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484688"/>
            <a:ext cx="3609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73" r:id="rId1"/>
    <p:sldLayoutId id="2147485374" r:id="rId2"/>
    <p:sldLayoutId id="2147485375" r:id="rId3"/>
    <p:sldLayoutId id="2147485376" r:id="rId4"/>
    <p:sldLayoutId id="2147485377" r:id="rId5"/>
    <p:sldLayoutId id="2147485378" r:id="rId6"/>
    <p:sldLayoutId id="2147485379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85BD66A4-82E1-6BF2-8A98-76DC6AF133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61C7FDCC-BA16-57DA-2DE2-C1B9295D36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text styles</a:t>
            </a:r>
          </a:p>
          <a:p>
            <a:pPr lvl="1"/>
            <a:r>
              <a:rPr lang="en-US" altLang="nl-NL"/>
              <a:t>Second level</a:t>
            </a:r>
          </a:p>
          <a:p>
            <a:pPr lvl="2"/>
            <a:r>
              <a:rPr lang="en-US" altLang="nl-NL"/>
              <a:t>Third level</a:t>
            </a:r>
          </a:p>
          <a:p>
            <a:pPr lvl="3"/>
            <a:r>
              <a:rPr lang="en-US" altLang="nl-NL"/>
              <a:t>Fourth level</a:t>
            </a:r>
          </a:p>
          <a:p>
            <a:pPr lvl="4"/>
            <a:r>
              <a:rPr lang="en-US" altLang="nl-NL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10427-6950-37FD-8532-EE498F406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87521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BFE721C-FA57-4440-BF14-D391C7CA9603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103CE-29AD-8D07-3E31-0273D9182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87521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4EF44-A9FD-E5A8-85C6-B74E42AE6C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87521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0BFD6E-63B5-4E02-9DDF-65F843E5DD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127" name="Picture 6">
            <a:extLst>
              <a:ext uri="{FF2B5EF4-FFF2-40B4-BE49-F238E27FC236}">
                <a16:creationId xmlns:a16="http://schemas.microsoft.com/office/drawing/2014/main" id="{18796E61-A7BE-AF58-8666-EA90C441EA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484688"/>
            <a:ext cx="3609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80" r:id="rId1"/>
    <p:sldLayoutId id="2147485381" r:id="rId2"/>
    <p:sldLayoutId id="2147485382" r:id="rId3"/>
    <p:sldLayoutId id="2147485383" r:id="rId4"/>
    <p:sldLayoutId id="2147485384" r:id="rId5"/>
    <p:sldLayoutId id="2147485385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953A41CD-F45E-ABAD-84ED-1B3951D8E5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title style</a:t>
            </a:r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7203B246-2B8B-11A3-CD10-8EA8634544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text styles</a:t>
            </a:r>
          </a:p>
          <a:p>
            <a:pPr lvl="1"/>
            <a:r>
              <a:rPr lang="en-US" altLang="nl-NL"/>
              <a:t>Second level</a:t>
            </a:r>
          </a:p>
          <a:p>
            <a:pPr lvl="2"/>
            <a:r>
              <a:rPr lang="en-US" altLang="nl-NL"/>
              <a:t>Third level</a:t>
            </a:r>
          </a:p>
          <a:p>
            <a:pPr lvl="3"/>
            <a:r>
              <a:rPr lang="en-US" altLang="nl-NL"/>
              <a:t>Fourth level</a:t>
            </a:r>
          </a:p>
          <a:p>
            <a:pPr lvl="4"/>
            <a:r>
              <a:rPr lang="en-US" altLang="nl-NL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FF2A5-62CC-54B9-3E67-0A507A003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87521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3279413-59A8-4AFB-AC76-B73A30D58123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275CB-C5CC-1136-7885-98C7983D4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87521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2BF9D-FC85-A7C4-CEA2-A8704B461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87521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3EC15F-7A41-42B3-990D-25234AD066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151" name="Picture 16">
            <a:extLst>
              <a:ext uri="{FF2B5EF4-FFF2-40B4-BE49-F238E27FC236}">
                <a16:creationId xmlns:a16="http://schemas.microsoft.com/office/drawing/2014/main" id="{B7ECA859-FC79-021B-7F28-C86A6518BF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4524375"/>
            <a:ext cx="3611562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86" r:id="rId1"/>
    <p:sldLayoutId id="2147485387" r:id="rId2"/>
    <p:sldLayoutId id="2147485388" r:id="rId3"/>
    <p:sldLayoutId id="2147485389" r:id="rId4"/>
    <p:sldLayoutId id="2147485390" r:id="rId5"/>
    <p:sldLayoutId id="2147485391" r:id="rId6"/>
    <p:sldLayoutId id="2147485392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>
            <a:extLst>
              <a:ext uri="{FF2B5EF4-FFF2-40B4-BE49-F238E27FC236}">
                <a16:creationId xmlns:a16="http://schemas.microsoft.com/office/drawing/2014/main" id="{FD1560E5-6D45-5414-A9CD-8A3048D62D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title style</a:t>
            </a:r>
          </a:p>
        </p:txBody>
      </p:sp>
      <p:sp>
        <p:nvSpPr>
          <p:cNvPr id="7171" name="Text Placeholder 2">
            <a:extLst>
              <a:ext uri="{FF2B5EF4-FFF2-40B4-BE49-F238E27FC236}">
                <a16:creationId xmlns:a16="http://schemas.microsoft.com/office/drawing/2014/main" id="{391E1861-6172-9DF8-CC06-675833526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text styles</a:t>
            </a:r>
          </a:p>
          <a:p>
            <a:pPr lvl="1"/>
            <a:r>
              <a:rPr lang="en-US" altLang="nl-NL"/>
              <a:t>Second level</a:t>
            </a:r>
          </a:p>
          <a:p>
            <a:pPr lvl="2"/>
            <a:r>
              <a:rPr lang="en-US" altLang="nl-NL"/>
              <a:t>Third level</a:t>
            </a:r>
          </a:p>
          <a:p>
            <a:pPr lvl="3"/>
            <a:r>
              <a:rPr lang="en-US" altLang="nl-NL"/>
              <a:t>Fourth level</a:t>
            </a:r>
          </a:p>
          <a:p>
            <a:pPr lvl="4"/>
            <a:r>
              <a:rPr lang="en-US" altLang="nl-NL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5B6AC-E5FB-536C-033B-DE2B8F2735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87521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8A8A46D-89AF-40A5-9D6E-51341680D508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B8320-6AD2-3F22-B3AD-896427606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87521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4DD1E-8400-A89A-3478-2E8CB744E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87521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192AEC7-BF1A-4B71-892E-64F904B12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175" name="Picture 6">
            <a:extLst>
              <a:ext uri="{FF2B5EF4-FFF2-40B4-BE49-F238E27FC236}">
                <a16:creationId xmlns:a16="http://schemas.microsoft.com/office/drawing/2014/main" id="{9E50EE4E-09C8-4649-A785-7410E95C5E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484688"/>
            <a:ext cx="3609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93" r:id="rId1"/>
    <p:sldLayoutId id="2147485394" r:id="rId2"/>
    <p:sldLayoutId id="2147485395" r:id="rId3"/>
    <p:sldLayoutId id="2147485396" r:id="rId4"/>
    <p:sldLayoutId id="2147485397" r:id="rId5"/>
    <p:sldLayoutId id="2147485398" r:id="rId6"/>
    <p:sldLayoutId id="2147485399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>
            <a:extLst>
              <a:ext uri="{FF2B5EF4-FFF2-40B4-BE49-F238E27FC236}">
                <a16:creationId xmlns:a16="http://schemas.microsoft.com/office/drawing/2014/main" id="{B94A340C-9CE4-9A7D-CDAD-E1F2DD0EBA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title style</a:t>
            </a:r>
          </a:p>
        </p:txBody>
      </p:sp>
      <p:sp>
        <p:nvSpPr>
          <p:cNvPr id="8195" name="Text Placeholder 2">
            <a:extLst>
              <a:ext uri="{FF2B5EF4-FFF2-40B4-BE49-F238E27FC236}">
                <a16:creationId xmlns:a16="http://schemas.microsoft.com/office/drawing/2014/main" id="{6ED4FC23-6C25-0C7A-E48C-1D9A33BC4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text styles</a:t>
            </a:r>
          </a:p>
          <a:p>
            <a:pPr lvl="1"/>
            <a:r>
              <a:rPr lang="en-US" altLang="nl-NL"/>
              <a:t>Second level</a:t>
            </a:r>
          </a:p>
          <a:p>
            <a:pPr lvl="2"/>
            <a:r>
              <a:rPr lang="en-US" altLang="nl-NL"/>
              <a:t>Third level</a:t>
            </a:r>
          </a:p>
          <a:p>
            <a:pPr lvl="3"/>
            <a:r>
              <a:rPr lang="en-US" altLang="nl-NL"/>
              <a:t>Fourth level</a:t>
            </a:r>
          </a:p>
          <a:p>
            <a:pPr lvl="4"/>
            <a:r>
              <a:rPr lang="en-US" altLang="nl-NL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B764F-552A-3E1A-126B-A02E33E9D5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87521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BFD6C9-7214-4E50-B018-29C948043B47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C484F-0139-C330-40CD-87ABC73F6B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87521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7B706-BE27-0643-46AF-76D5A287E9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87521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B9BA39-1805-486D-9D67-1997CFEAE3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199" name="Picture 6">
            <a:extLst>
              <a:ext uri="{FF2B5EF4-FFF2-40B4-BE49-F238E27FC236}">
                <a16:creationId xmlns:a16="http://schemas.microsoft.com/office/drawing/2014/main" id="{8C115FBE-37DB-C2F0-83FD-B6E82A0E6C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484688"/>
            <a:ext cx="3609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00" r:id="rId1"/>
    <p:sldLayoutId id="2147485401" r:id="rId2"/>
    <p:sldLayoutId id="2147485402" r:id="rId3"/>
    <p:sldLayoutId id="2147485403" r:id="rId4"/>
    <p:sldLayoutId id="2147485404" r:id="rId5"/>
    <p:sldLayoutId id="2147485405" r:id="rId6"/>
    <p:sldLayoutId id="2147485406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>
            <a:extLst>
              <a:ext uri="{FF2B5EF4-FFF2-40B4-BE49-F238E27FC236}">
                <a16:creationId xmlns:a16="http://schemas.microsoft.com/office/drawing/2014/main" id="{DA6DC1C4-83C3-6D8F-EEAA-23D9C33AEB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title style</a:t>
            </a:r>
          </a:p>
        </p:txBody>
      </p:sp>
      <p:sp>
        <p:nvSpPr>
          <p:cNvPr id="9219" name="Text Placeholder 2">
            <a:extLst>
              <a:ext uri="{FF2B5EF4-FFF2-40B4-BE49-F238E27FC236}">
                <a16:creationId xmlns:a16="http://schemas.microsoft.com/office/drawing/2014/main" id="{31EE3A76-4F9B-8864-A526-E39EE274E9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text styles</a:t>
            </a:r>
          </a:p>
          <a:p>
            <a:pPr lvl="1"/>
            <a:r>
              <a:rPr lang="en-US" altLang="nl-NL"/>
              <a:t>Second level</a:t>
            </a:r>
          </a:p>
          <a:p>
            <a:pPr lvl="2"/>
            <a:r>
              <a:rPr lang="en-US" altLang="nl-NL"/>
              <a:t>Third level</a:t>
            </a:r>
          </a:p>
          <a:p>
            <a:pPr lvl="3"/>
            <a:r>
              <a:rPr lang="en-US" altLang="nl-NL"/>
              <a:t>Fourth level</a:t>
            </a:r>
          </a:p>
          <a:p>
            <a:pPr lvl="4"/>
            <a:r>
              <a:rPr lang="en-US" altLang="nl-NL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63724-7CEC-4703-5219-A61DB7FC31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87521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D21B9EF-C38A-4B22-81EF-1A3CE6421D3A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A92F5-0FC7-9396-6239-A824AB67AC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87521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6B019-D126-9C37-F80D-F725DFF1E8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87521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7B3E49B-5B8B-4096-9AC8-231F1F2587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223" name="Picture 6">
            <a:extLst>
              <a:ext uri="{FF2B5EF4-FFF2-40B4-BE49-F238E27FC236}">
                <a16:creationId xmlns:a16="http://schemas.microsoft.com/office/drawing/2014/main" id="{986A5C97-1DC9-7556-CF0A-AF4B86E4AF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484688"/>
            <a:ext cx="3609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07" r:id="rId1"/>
    <p:sldLayoutId id="2147485408" r:id="rId2"/>
    <p:sldLayoutId id="2147485409" r:id="rId3"/>
    <p:sldLayoutId id="2147485410" r:id="rId4"/>
    <p:sldLayoutId id="2147485411" r:id="rId5"/>
    <p:sldLayoutId id="2147485412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git.smhi.se/ai-for-obs/dawsonia/" TargetMode="Externa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4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datarescue.climate.copernicus.eu/en/" TargetMode="Externa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ubtitle 1">
            <a:extLst>
              <a:ext uri="{FF2B5EF4-FFF2-40B4-BE49-F238E27FC236}">
                <a16:creationId xmlns:a16="http://schemas.microsoft.com/office/drawing/2014/main" id="{8B3127F9-694E-56D0-7737-07E59C0DB845}"/>
              </a:ext>
            </a:extLst>
          </p:cNvPr>
          <p:cNvSpPr>
            <a:spLocks noGrp="1" noChangeArrowheads="1"/>
          </p:cNvSpPr>
          <p:nvPr>
            <p:ph type="subTitle" idx="13"/>
          </p:nvPr>
        </p:nvSpPr>
        <p:spPr>
          <a:xfrm>
            <a:off x="2555875" y="3148013"/>
            <a:ext cx="4752975" cy="1152525"/>
          </a:xfrm>
        </p:spPr>
        <p:txBody>
          <a:bodyPr/>
          <a:lstStyle/>
          <a:p>
            <a:pPr eaLnBrk="1" hangingPunct="1"/>
            <a:endParaRPr lang="en-US" altLang="nl-NL"/>
          </a:p>
          <a:p>
            <a:pPr eaLnBrk="1" hangingPunct="1"/>
            <a:endParaRPr lang="nl-NL" altLang="nl-NL"/>
          </a:p>
        </p:txBody>
      </p:sp>
      <p:sp>
        <p:nvSpPr>
          <p:cNvPr id="82947" name="Content Placeholder 2">
            <a:extLst>
              <a:ext uri="{FF2B5EF4-FFF2-40B4-BE49-F238E27FC236}">
                <a16:creationId xmlns:a16="http://schemas.microsoft.com/office/drawing/2014/main" id="{981A0DBC-E440-410A-0523-5522A8F988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55875" y="2427288"/>
            <a:ext cx="4752975" cy="720725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altLang="nl-NL" dirty="0"/>
              <a:t>New integrated Data Rescue Portal – and other Copernicus activities</a:t>
            </a:r>
            <a:endParaRPr lang="nl-NL" altLang="nl-NL" dirty="0"/>
          </a:p>
        </p:txBody>
      </p:sp>
      <p:sp>
        <p:nvSpPr>
          <p:cNvPr id="111620" name="Rectangle 5">
            <a:extLst>
              <a:ext uri="{FF2B5EF4-FFF2-40B4-BE49-F238E27FC236}">
                <a16:creationId xmlns:a16="http://schemas.microsoft.com/office/drawing/2014/main" id="{39445F88-E3AE-8E98-3A99-37CD1F480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900" y="3568700"/>
            <a:ext cx="4821238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b="1"/>
              <a:t>Marlies van der Schee</a:t>
            </a:r>
            <a:r>
              <a:rPr lang="en-US" altLang="en-US" sz="1100"/>
              <a:t>,</a:t>
            </a:r>
            <a:r>
              <a:rPr lang="en-US" altLang="en-US" sz="1100">
                <a:solidFill>
                  <a:srgbClr val="000000"/>
                </a:solidFill>
                <a:cs typeface="Open Sans" panose="020B0606030504020204" pitchFamily="34" charset="0"/>
              </a:rPr>
              <a:t> </a:t>
            </a:r>
            <a:r>
              <a:rPr lang="en-US" altLang="en-US" sz="1100"/>
              <a:t>Gerard van der Schrier,</a:t>
            </a:r>
            <a:r>
              <a:rPr lang="en-US" altLang="en-US" sz="1100">
                <a:solidFill>
                  <a:srgbClr val="000000"/>
                </a:solidFill>
                <a:cs typeface="Open Sans" panose="020B0606030504020204" pitchFamily="34" charset="0"/>
              </a:rPr>
              <a:t> </a:t>
            </a:r>
            <a:r>
              <a:rPr lang="en-US" altLang="en-US" sz="1100"/>
              <a:t>Martijn Majoor,</a:t>
            </a:r>
            <a:r>
              <a:rPr lang="en-US" altLang="en-US" sz="1100">
                <a:solidFill>
                  <a:srgbClr val="000000"/>
                </a:solidFill>
                <a:cs typeface="Open Sans" panose="020B0606030504020204" pitchFamily="34" charset="0"/>
              </a:rPr>
              <a:t> </a:t>
            </a:r>
            <a:r>
              <a:rPr lang="en-US" altLang="en-US" sz="1100"/>
              <a:t>Kirien Whan,</a:t>
            </a:r>
            <a:r>
              <a:rPr lang="en-US" altLang="en-US" sz="1100">
                <a:solidFill>
                  <a:srgbClr val="000000"/>
                </a:solidFill>
                <a:cs typeface="Open Sans" panose="020B0606030504020204" pitchFamily="34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100"/>
              <a:t>Peer Hechler,</a:t>
            </a:r>
            <a:r>
              <a:rPr lang="en-US" altLang="en-US" sz="1100">
                <a:solidFill>
                  <a:srgbClr val="000000"/>
                </a:solidFill>
                <a:cs typeface="Open Sans" panose="020B0606030504020204" pitchFamily="34" charset="0"/>
              </a:rPr>
              <a:t> </a:t>
            </a:r>
            <a:r>
              <a:rPr lang="en-US" altLang="en-US" sz="1100"/>
              <a:t>Paul Poli,</a:t>
            </a:r>
            <a:r>
              <a:rPr lang="en-US" altLang="en-US" sz="1100">
                <a:solidFill>
                  <a:srgbClr val="000000"/>
                </a:solidFill>
                <a:cs typeface="Open Sans" panose="020B0606030504020204" pitchFamily="34" charset="0"/>
              </a:rPr>
              <a:t> </a:t>
            </a:r>
            <a:r>
              <a:rPr lang="en-US" altLang="en-US" sz="1100"/>
              <a:t>Maria Antónia Valente,</a:t>
            </a:r>
            <a:r>
              <a:rPr lang="en-US" altLang="en-US" sz="1100">
                <a:solidFill>
                  <a:srgbClr val="000000"/>
                </a:solidFill>
                <a:cs typeface="Open Sans" panose="020B0606030504020204" pitchFamily="34" charset="0"/>
              </a:rPr>
              <a:t> </a:t>
            </a:r>
            <a:r>
              <a:rPr lang="en-US" altLang="en-US" sz="1100"/>
              <a:t>Stefan Brönnimann,</a:t>
            </a:r>
            <a:r>
              <a:rPr lang="en-US" altLang="en-US" sz="1100">
                <a:solidFill>
                  <a:srgbClr val="000000"/>
                </a:solidFill>
                <a:cs typeface="Open Sans" panose="020B0606030504020204" pitchFamily="34" charset="0"/>
              </a:rPr>
              <a:t> </a:t>
            </a:r>
            <a:r>
              <a:rPr lang="en-US" altLang="en-US" sz="1100"/>
              <a:t>Stefan Grab,</a:t>
            </a:r>
            <a:r>
              <a:rPr lang="en-US" altLang="en-US" sz="1100">
                <a:solidFill>
                  <a:srgbClr val="000000"/>
                </a:solidFill>
                <a:cs typeface="Open Sans" panose="020B0606030504020204" pitchFamily="34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100"/>
              <a:t>Rob Allan,</a:t>
            </a:r>
            <a:r>
              <a:rPr lang="en-US" altLang="en-US" sz="1100">
                <a:solidFill>
                  <a:srgbClr val="000000"/>
                </a:solidFill>
                <a:cs typeface="Open Sans" panose="020B0606030504020204" pitchFamily="34" charset="0"/>
              </a:rPr>
              <a:t> </a:t>
            </a:r>
            <a:r>
              <a:rPr lang="en-US" altLang="en-US" sz="1100"/>
              <a:t>and Peter Thorne 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DAE47A-9D80-9ED0-A6FD-6787954C7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363" y="234950"/>
            <a:ext cx="7818437" cy="277813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2D527E5-66A1-3E0E-5D68-E99FF8B72047}"/>
              </a:ext>
            </a:extLst>
          </p:cNvPr>
          <p:cNvSpPr txBox="1">
            <a:spLocks/>
          </p:cNvSpPr>
          <p:nvPr/>
        </p:nvSpPr>
        <p:spPr bwMode="auto">
          <a:xfrm>
            <a:off x="868363" y="234950"/>
            <a:ext cx="7818437" cy="277813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0" kern="1200" spc="7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/>
              <a:t>AI/ML Workflow – DAWSONIA (SMHI)</a:t>
            </a:r>
            <a:endParaRPr lang="en-US" dirty="0"/>
          </a:p>
        </p:txBody>
      </p:sp>
      <p:sp>
        <p:nvSpPr>
          <p:cNvPr id="120836" name="Tijdelijke aanduiding voor inhoud 4">
            <a:extLst>
              <a:ext uri="{FF2B5EF4-FFF2-40B4-BE49-F238E27FC236}">
                <a16:creationId xmlns:a16="http://schemas.microsoft.com/office/drawing/2014/main" id="{F4E9FB38-A43D-6EE6-F922-42B785597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2932113"/>
            <a:ext cx="59975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800" u="sng">
                <a:solidFill>
                  <a:srgbClr val="467886"/>
                </a:solidFill>
                <a:latin typeface="Aptos" panose="020B0004020202020204" pitchFamily="34" charset="0"/>
                <a:cs typeface="Times New Roman" panose="02020603050405020304" pitchFamily="18" charset="0"/>
                <a:hlinkClick r:id="rId2"/>
              </a:rPr>
              <a:t>SMHI’s Dawsonia</a:t>
            </a:r>
            <a:endParaRPr lang="en-US" altLang="en-US" sz="1800" u="sng">
              <a:solidFill>
                <a:srgbClr val="467886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800"/>
              <a:t>Python package DAWSONIA, developed by SMHI for automated workflow – open source and customizable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nl-NL" altLang="nl-NL" sz="1800"/>
          </a:p>
        </p:txBody>
      </p:sp>
      <p:pic>
        <p:nvPicPr>
          <p:cNvPr id="120837" name="Picture 150">
            <a:extLst>
              <a:ext uri="{FF2B5EF4-FFF2-40B4-BE49-F238E27FC236}">
                <a16:creationId xmlns:a16="http://schemas.microsoft.com/office/drawing/2014/main" id="{81EA9026-9F63-72FB-B0CA-B92233B12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1131888"/>
            <a:ext cx="7539037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8" name="Graphic 7" descr="Spinning Plates with solid fill">
            <a:extLst>
              <a:ext uri="{FF2B5EF4-FFF2-40B4-BE49-F238E27FC236}">
                <a16:creationId xmlns:a16="http://schemas.microsoft.com/office/drawing/2014/main" id="{68234288-BB30-8B53-1AF7-5F4713C5A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979863"/>
            <a:ext cx="9302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BFFD9-BB47-85C7-169E-41BB0E732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363" y="234950"/>
            <a:ext cx="7818437" cy="277813"/>
          </a:xfrm>
        </p:spPr>
        <p:txBody>
          <a:bodyPr/>
          <a:lstStyle/>
          <a:p>
            <a:pPr>
              <a:defRPr/>
            </a:pPr>
            <a:r>
              <a:rPr lang="en-US" dirty="0"/>
              <a:t>RDWD Innovation Weeks</a:t>
            </a:r>
          </a:p>
        </p:txBody>
      </p:sp>
      <p:sp>
        <p:nvSpPr>
          <p:cNvPr id="121859" name="Content Placeholder 2">
            <a:extLst>
              <a:ext uri="{FF2B5EF4-FFF2-40B4-BE49-F238E27FC236}">
                <a16:creationId xmlns:a16="http://schemas.microsoft.com/office/drawing/2014/main" id="{E8A14DD6-488F-6FF0-58F3-C37D1B62C2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87475" y="700088"/>
            <a:ext cx="4840288" cy="3822700"/>
          </a:xfrm>
        </p:spPr>
        <p:txBody>
          <a:bodyPr/>
          <a:lstStyle/>
          <a:p>
            <a:r>
              <a:rPr lang="en-US" altLang="en-US"/>
              <a:t>Camera set-up according to WMO data rescue best practices</a:t>
            </a:r>
          </a:p>
          <a:p>
            <a:r>
              <a:rPr lang="en-US" altLang="en-US"/>
              <a:t>Imaged 2887 sheets from observations from St. Eustatius, St. Maarten, Bonaire, Curacao</a:t>
            </a:r>
          </a:p>
          <a:p>
            <a:endParaRPr lang="en-US" altLang="en-US"/>
          </a:p>
        </p:txBody>
      </p:sp>
      <p:pic>
        <p:nvPicPr>
          <p:cNvPr id="9" name="Tijdelijke aanduiding voor afbeelding 7" descr="Afbeelding met kleding, overdekt, persoon, computer&#10;&#10;Automatisch gegenereerde beschrijving">
            <a:extLst>
              <a:ext uri="{FF2B5EF4-FFF2-40B4-BE49-F238E27FC236}">
                <a16:creationId xmlns:a16="http://schemas.microsoft.com/office/drawing/2014/main" id="{3DEB1013-083B-264E-2C71-FAF8CAAC41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93" r="7793"/>
          <a:stretch/>
        </p:blipFill>
        <p:spPr>
          <a:xfrm rot="5400000">
            <a:off x="6048666" y="1741105"/>
            <a:ext cx="2960782" cy="2602588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1207"/>
              <a:gd name="connsiteX1" fmla="*/ 6091238 w 6096000"/>
              <a:gd name="connsiteY1" fmla="*/ 0 h 6861207"/>
              <a:gd name="connsiteX2" fmla="*/ 6091238 w 6096000"/>
              <a:gd name="connsiteY2" fmla="*/ 2381 h 6861207"/>
              <a:gd name="connsiteX3" fmla="*/ 6096000 w 6096000"/>
              <a:gd name="connsiteY3" fmla="*/ 2381 h 6861207"/>
              <a:gd name="connsiteX4" fmla="*/ 6096000 w 6096000"/>
              <a:gd name="connsiteY4" fmla="*/ 6860381 h 6861207"/>
              <a:gd name="connsiteX5" fmla="*/ 6095999 w 6096000"/>
              <a:gd name="connsiteY5" fmla="*/ 6860381 h 6861207"/>
              <a:gd name="connsiteX6" fmla="*/ 3832225 w 6096000"/>
              <a:gd name="connsiteY6" fmla="*/ 6860381 h 6861207"/>
              <a:gd name="connsiteX7" fmla="*/ 232201 w 6096000"/>
              <a:gd name="connsiteY7" fmla="*/ 6860381 h 6861207"/>
              <a:gd name="connsiteX8" fmla="*/ 932 w 6096000"/>
              <a:gd name="connsiteY8" fmla="*/ 6861207 h 6861207"/>
              <a:gd name="connsiteX9" fmla="*/ 0 w 6096000"/>
              <a:gd name="connsiteY9" fmla="*/ 6626381 h 6861207"/>
              <a:gd name="connsiteX10" fmla="*/ 0 w 6096000"/>
              <a:gd name="connsiteY10" fmla="*/ 5488781 h 6861207"/>
              <a:gd name="connsiteX11" fmla="*/ 1 w 6096000"/>
              <a:gd name="connsiteY11" fmla="*/ 5488781 h 6861207"/>
              <a:gd name="connsiteX12" fmla="*/ 1 w 6096000"/>
              <a:gd name="connsiteY12" fmla="*/ 948531 h 6861207"/>
              <a:gd name="connsiteX13" fmla="*/ 1 w 6096000"/>
              <a:gd name="connsiteY13" fmla="*/ 711200 h 6861207"/>
              <a:gd name="connsiteX14" fmla="*/ 1 w 6096000"/>
              <a:gd name="connsiteY14" fmla="*/ 2381 h 6861207"/>
              <a:gd name="connsiteX15" fmla="*/ 2 w 6096000"/>
              <a:gd name="connsiteY15" fmla="*/ 2381 h 6861207"/>
              <a:gd name="connsiteX16" fmla="*/ 2 w 6096000"/>
              <a:gd name="connsiteY16" fmla="*/ 711994 h 6861207"/>
              <a:gd name="connsiteX17" fmla="*/ 233366 w 6096000"/>
              <a:gd name="connsiteY17" fmla="*/ 711994 h 6861207"/>
              <a:gd name="connsiteX18" fmla="*/ 233366 w 6096000"/>
              <a:gd name="connsiteY18" fmla="*/ 2381 h 6861207"/>
              <a:gd name="connsiteX19" fmla="*/ 229238 w 6096000"/>
              <a:gd name="connsiteY19" fmla="*/ 2381 h 6861207"/>
              <a:gd name="connsiteX20" fmla="*/ 229238 w 6096000"/>
              <a:gd name="connsiteY20" fmla="*/ 0 h 686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1207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932" y="6861207"/>
                </a:lnTo>
                <a:cubicBezTo>
                  <a:pt x="621" y="6782932"/>
                  <a:pt x="311" y="6704656"/>
                  <a:pt x="0" y="6626381"/>
                </a:cubicBez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</p:spPr>
      </p:pic>
      <p:sp>
        <p:nvSpPr>
          <p:cNvPr id="121861" name="TextBox 2">
            <a:extLst>
              <a:ext uri="{FF2B5EF4-FFF2-40B4-BE49-F238E27FC236}">
                <a16:creationId xmlns:a16="http://schemas.microsoft.com/office/drawing/2014/main" id="{848475BB-14D8-4B95-31FA-257347F15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1204913"/>
            <a:ext cx="46878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l-NL" altLang="en-US" sz="1600" i="1">
                <a:solidFill>
                  <a:srgbClr val="7F7F7F"/>
                </a:solidFill>
                <a:latin typeface="Verdana" panose="020B0604030504040204" pitchFamily="34" charset="0"/>
              </a:rPr>
              <a:t>Imaging set-up</a:t>
            </a:r>
          </a:p>
        </p:txBody>
      </p:sp>
      <p:pic>
        <p:nvPicPr>
          <p:cNvPr id="121862" name="Picture 150">
            <a:extLst>
              <a:ext uri="{FF2B5EF4-FFF2-40B4-BE49-F238E27FC236}">
                <a16:creationId xmlns:a16="http://schemas.microsoft.com/office/drawing/2014/main" id="{D11A3A53-02CE-506C-A4CD-0FB235AF3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84"/>
          <a:stretch>
            <a:fillRect/>
          </a:stretch>
        </p:blipFill>
        <p:spPr bwMode="auto">
          <a:xfrm>
            <a:off x="120650" y="4156075"/>
            <a:ext cx="109378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5A11D-1A88-404D-AD6C-4084A65AC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363" y="234950"/>
            <a:ext cx="7818437" cy="277813"/>
          </a:xfrm>
        </p:spPr>
        <p:txBody>
          <a:bodyPr/>
          <a:lstStyle/>
          <a:p>
            <a:pPr>
              <a:defRPr/>
            </a:pPr>
            <a:r>
              <a:rPr lang="en-US" dirty="0"/>
              <a:t>Image preprocessing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999B1DFA-602C-2C9E-069B-DC1ACD033082}"/>
              </a:ext>
            </a:extLst>
          </p:cNvPr>
          <p:cNvSpPr txBox="1">
            <a:spLocks/>
          </p:cNvSpPr>
          <p:nvPr/>
        </p:nvSpPr>
        <p:spPr>
          <a:xfrm>
            <a:off x="727075" y="776288"/>
            <a:ext cx="4422775" cy="39449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dirty="0"/>
              <a:t>Semi-automated preprocessing:</a:t>
            </a:r>
            <a:endParaRPr lang="en-US" dirty="0">
              <a:ea typeface="Verdana"/>
            </a:endParaRPr>
          </a:p>
          <a:p>
            <a:pPr marL="629920" lvl="1" indent="-316230">
              <a:defRPr/>
            </a:pPr>
            <a:r>
              <a:rPr lang="en-US" dirty="0"/>
              <a:t>Image improvement with contrast etc.</a:t>
            </a:r>
          </a:p>
          <a:p>
            <a:pPr marL="629920" lvl="1" indent="-316230">
              <a:defRPr/>
            </a:pPr>
            <a:endParaRPr lang="en-US" dirty="0">
              <a:ea typeface="Verdana"/>
            </a:endParaRPr>
          </a:p>
          <a:p>
            <a:pPr marL="629920" lvl="1" indent="-316230">
              <a:defRPr/>
            </a:pPr>
            <a:endParaRPr lang="en-US" dirty="0">
              <a:ea typeface="Verdana"/>
            </a:endParaRPr>
          </a:p>
          <a:p>
            <a:pPr marL="629920" lvl="1" indent="-316230">
              <a:defRPr/>
            </a:pPr>
            <a:endParaRPr lang="en-US" dirty="0">
              <a:ea typeface="Verdana"/>
            </a:endParaRPr>
          </a:p>
          <a:p>
            <a:pPr marL="629920" lvl="1" indent="-316230">
              <a:defRPr/>
            </a:pPr>
            <a:r>
              <a:rPr lang="en-US" dirty="0"/>
              <a:t>Illustrative notebooks in public VRE</a:t>
            </a:r>
          </a:p>
          <a:p>
            <a:pPr marL="629920" lvl="1" indent="-316230">
              <a:defRPr/>
            </a:pPr>
            <a:endParaRPr lang="en-US" dirty="0">
              <a:ea typeface="Verdana"/>
            </a:endParaRPr>
          </a:p>
          <a:p>
            <a:pPr marL="313690" lvl="1" indent="0">
              <a:buFont typeface="Arial" panose="020B0604020202020204" pitchFamily="34" charset="0"/>
              <a:buNone/>
              <a:defRPr/>
            </a:pPr>
            <a:endParaRPr lang="en-US" dirty="0">
              <a:ea typeface="Verdana"/>
            </a:endParaRPr>
          </a:p>
          <a:p>
            <a:pPr marL="316230" indent="-316230">
              <a:buFont typeface="Calibri" panose="020B0604030504040204" pitchFamily="34" charset="0"/>
              <a:buChar char="-"/>
              <a:defRPr/>
            </a:pPr>
            <a:endParaRPr lang="en-US" dirty="0">
              <a:ea typeface="Verdana"/>
            </a:endParaRPr>
          </a:p>
        </p:txBody>
      </p:sp>
      <p:pic>
        <p:nvPicPr>
          <p:cNvPr id="122884" name="Picture 5">
            <a:extLst>
              <a:ext uri="{FF2B5EF4-FFF2-40B4-BE49-F238E27FC236}">
                <a16:creationId xmlns:a16="http://schemas.microsoft.com/office/drawing/2014/main" id="{37CDA746-0CA2-B34B-1E7C-66C38715C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676275"/>
            <a:ext cx="4030663" cy="33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D77C74BD-0A38-EA2C-36C3-9B2F3B3A2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3211513"/>
            <a:ext cx="2465388" cy="1587500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2886" name="Picture 13">
            <a:extLst>
              <a:ext uri="{FF2B5EF4-FFF2-40B4-BE49-F238E27FC236}">
                <a16:creationId xmlns:a16="http://schemas.microsoft.com/office/drawing/2014/main" id="{C5001493-EE45-55B8-DF9A-ADCF76270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88" y="3467100"/>
            <a:ext cx="1265237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334E1-C4DA-FA1E-5DEC-A836BF2EA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363" y="234950"/>
            <a:ext cx="7818437" cy="277813"/>
          </a:xfrm>
        </p:spPr>
        <p:txBody>
          <a:bodyPr/>
          <a:lstStyle/>
          <a:p>
            <a:pPr>
              <a:defRPr/>
            </a:pPr>
            <a:r>
              <a:rPr lang="en-US" dirty="0"/>
              <a:t>Table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A02A1-CDD9-B299-0DF0-EE7ED46E4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363" y="700088"/>
            <a:ext cx="3054350" cy="38227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dirty="0"/>
              <a:t>Problems:</a:t>
            </a:r>
          </a:p>
          <a:p>
            <a:pPr>
              <a:defRPr/>
            </a:pPr>
            <a:r>
              <a:rPr lang="en-US" dirty="0"/>
              <a:t>Table thickness is not constant or absent</a:t>
            </a:r>
          </a:p>
          <a:p>
            <a:pPr>
              <a:defRPr/>
            </a:pPr>
            <a:r>
              <a:rPr lang="en-US" dirty="0"/>
              <a:t>Image may have curves from a fold in the page or at the sides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dirty="0"/>
              <a:t>Solution:</a:t>
            </a:r>
          </a:p>
          <a:p>
            <a:pPr marL="629920" lvl="1" indent="-316230">
              <a:defRPr/>
            </a:pPr>
            <a:r>
              <a:rPr lang="en-US" dirty="0"/>
              <a:t>Manually selecting table outline</a:t>
            </a:r>
          </a:p>
          <a:p>
            <a:pPr marL="629920" lvl="1" indent="-316230">
              <a:defRPr/>
            </a:pPr>
            <a:r>
              <a:rPr lang="en-US" dirty="0">
                <a:ea typeface="Verdana"/>
              </a:rPr>
              <a:t>Manually include number of rows and columns</a:t>
            </a:r>
          </a:p>
          <a:p>
            <a:pPr marL="629920" lvl="1" indent="-316230">
              <a:defRPr/>
            </a:pPr>
            <a:r>
              <a:rPr lang="en-US" dirty="0"/>
              <a:t>Overlay grid</a:t>
            </a:r>
            <a:endParaRPr lang="en-US" dirty="0">
              <a:ea typeface="Verdana"/>
            </a:endParaRP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pic>
        <p:nvPicPr>
          <p:cNvPr id="123908" name="Content Placeholder 1" descr="A screenshot of a graph&#10;&#10;Description automatically generated">
            <a:extLst>
              <a:ext uri="{FF2B5EF4-FFF2-40B4-BE49-F238E27FC236}">
                <a16:creationId xmlns:a16="http://schemas.microsoft.com/office/drawing/2014/main" id="{4F01D0B1-0E42-02FA-389C-95AF13C9A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0" r="50121" b="44298"/>
          <a:stretch>
            <a:fillRect/>
          </a:stretch>
        </p:blipFill>
        <p:spPr bwMode="auto">
          <a:xfrm>
            <a:off x="4203700" y="3695700"/>
            <a:ext cx="1876425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9" name="Picture 4" descr="A close-up of a filter&#10;&#10;Description automatically generated">
            <a:extLst>
              <a:ext uri="{FF2B5EF4-FFF2-40B4-BE49-F238E27FC236}">
                <a16:creationId xmlns:a16="http://schemas.microsoft.com/office/drawing/2014/main" id="{71C527BF-E75F-A6E3-4932-98022D270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/>
          <a:stretch>
            <a:fillRect/>
          </a:stretch>
        </p:blipFill>
        <p:spPr bwMode="auto">
          <a:xfrm>
            <a:off x="6861175" y="3652838"/>
            <a:ext cx="2154238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C93F53F-12C9-2A70-5D63-A0F60BB6961B}"/>
              </a:ext>
            </a:extLst>
          </p:cNvPr>
          <p:cNvCxnSpPr>
            <a:cxnSpLocks/>
          </p:cNvCxnSpPr>
          <p:nvPr/>
        </p:nvCxnSpPr>
        <p:spPr>
          <a:xfrm flipV="1">
            <a:off x="5848350" y="4357688"/>
            <a:ext cx="911225" cy="142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911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0BD8B536-3E84-450A-6863-542AAF078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0"/>
            <a:ext cx="4913312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val 38">
            <a:extLst>
              <a:ext uri="{FF2B5EF4-FFF2-40B4-BE49-F238E27FC236}">
                <a16:creationId xmlns:a16="http://schemas.microsoft.com/office/drawing/2014/main" id="{ACF870B2-81B5-9219-30B4-0B6D4245AC1B}"/>
              </a:ext>
            </a:extLst>
          </p:cNvPr>
          <p:cNvSpPr/>
          <p:nvPr/>
        </p:nvSpPr>
        <p:spPr>
          <a:xfrm>
            <a:off x="6677025" y="3332163"/>
            <a:ext cx="498475" cy="323850"/>
          </a:xfrm>
          <a:prstGeom prst="ellipse">
            <a:avLst/>
          </a:prstGeom>
          <a:noFill/>
          <a:ln w="571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Verdana"/>
            </a:endParaRPr>
          </a:p>
        </p:txBody>
      </p:sp>
      <p:grpSp>
        <p:nvGrpSpPr>
          <p:cNvPr id="124931" name="Group 38">
            <a:extLst>
              <a:ext uri="{FF2B5EF4-FFF2-40B4-BE49-F238E27FC236}">
                <a16:creationId xmlns:a16="http://schemas.microsoft.com/office/drawing/2014/main" id="{39F4B4FD-A449-66C3-59FE-5A6DB5E5071A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627063"/>
            <a:ext cx="1841500" cy="1676400"/>
            <a:chOff x="1295400" y="1714500"/>
            <a:chExt cx="2743199" cy="274320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E4C1CB9-96F3-453D-B2A4-A9F202BCB3E8}"/>
                </a:ext>
              </a:extLst>
            </p:cNvPr>
            <p:cNvSpPr/>
            <p:nvPr/>
          </p:nvSpPr>
          <p:spPr>
            <a:xfrm>
              <a:off x="1295400" y="1714500"/>
              <a:ext cx="2743199" cy="2743200"/>
            </a:xfrm>
            <a:prstGeom prst="rect">
              <a:avLst/>
            </a:prstGeom>
            <a:solidFill>
              <a:srgbClr val="8EC9E7">
                <a:lumMod val="40000"/>
                <a:lumOff val="60000"/>
              </a:srgbClr>
            </a:solidFill>
            <a:ln w="12700" cap="flat" cmpd="sng" algn="ctr">
              <a:solidFill>
                <a:srgbClr val="017BC6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Verdana"/>
              </a:endParaRPr>
            </a:p>
          </p:txBody>
        </p:sp>
        <p:pic>
          <p:nvPicPr>
            <p:cNvPr id="124960" name="Picture 40" descr="A paper with writing on it&#10;&#10;Description automatically generated">
              <a:extLst>
                <a:ext uri="{FF2B5EF4-FFF2-40B4-BE49-F238E27FC236}">
                  <a16:creationId xmlns:a16="http://schemas.microsoft.com/office/drawing/2014/main" id="{13FF9B59-BB3B-0A7D-15E7-486988B3E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6725" y="2571812"/>
              <a:ext cx="2423031" cy="183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1">
              <a:extLst>
                <a:ext uri="{FF2B5EF4-FFF2-40B4-BE49-F238E27FC236}">
                  <a16:creationId xmlns:a16="http://schemas.microsoft.com/office/drawing/2014/main" id="{B00A5787-62A7-C98C-2F75-F9BC6809A5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7492" y="1896341"/>
              <a:ext cx="2362461" cy="30912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1400" ker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Original image</a:t>
              </a:r>
            </a:p>
          </p:txBody>
        </p:sp>
      </p:grpSp>
      <p:grpSp>
        <p:nvGrpSpPr>
          <p:cNvPr id="124932" name="Group 42">
            <a:extLst>
              <a:ext uri="{FF2B5EF4-FFF2-40B4-BE49-F238E27FC236}">
                <a16:creationId xmlns:a16="http://schemas.microsoft.com/office/drawing/2014/main" id="{65C8A8B9-2D35-AC29-8AAD-230AC0208471}"/>
              </a:ext>
            </a:extLst>
          </p:cNvPr>
          <p:cNvGrpSpPr>
            <a:grpSpLocks/>
          </p:cNvGrpSpPr>
          <p:nvPr/>
        </p:nvGrpSpPr>
        <p:grpSpPr bwMode="auto">
          <a:xfrm>
            <a:off x="3597275" y="627063"/>
            <a:ext cx="1841500" cy="1676400"/>
            <a:chOff x="4724399" y="1714500"/>
            <a:chExt cx="2743199" cy="274320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7CF5491-F2B0-AA27-747E-EBDB2884E986}"/>
                </a:ext>
              </a:extLst>
            </p:cNvPr>
            <p:cNvSpPr/>
            <p:nvPr/>
          </p:nvSpPr>
          <p:spPr>
            <a:xfrm>
              <a:off x="4724399" y="1714500"/>
              <a:ext cx="2743199" cy="2743200"/>
            </a:xfrm>
            <a:prstGeom prst="rect">
              <a:avLst/>
            </a:prstGeom>
            <a:solidFill>
              <a:srgbClr val="8EC9E7">
                <a:lumMod val="40000"/>
                <a:lumOff val="60000"/>
              </a:srgbClr>
            </a:solidFill>
            <a:ln w="12700" cap="flat" cmpd="sng" algn="ctr">
              <a:solidFill>
                <a:srgbClr val="017BC6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Verdana"/>
              </a:endParaRPr>
            </a:p>
          </p:txBody>
        </p:sp>
        <p:pic>
          <p:nvPicPr>
            <p:cNvPr id="124957" name="Picture 44" descr="A close-up of a filter&#10;&#10;Description automatically generated">
              <a:extLst>
                <a:ext uri="{FF2B5EF4-FFF2-40B4-BE49-F238E27FC236}">
                  <a16:creationId xmlns:a16="http://schemas.microsoft.com/office/drawing/2014/main" id="{2D44FB12-3129-7CEF-B0B3-55203116FA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07"/>
            <a:stretch>
              <a:fillRect/>
            </a:stretch>
          </p:blipFill>
          <p:spPr bwMode="auto">
            <a:xfrm>
              <a:off x="4810889" y="2571812"/>
              <a:ext cx="2567788" cy="1832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TextBox 45">
              <a:extLst>
                <a:ext uri="{FF2B5EF4-FFF2-40B4-BE49-F238E27FC236}">
                  <a16:creationId xmlns:a16="http://schemas.microsoft.com/office/drawing/2014/main" id="{828DE67A-F705-5316-70C6-F74DFDADEF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7370" y="1782041"/>
              <a:ext cx="2506716" cy="52474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1400" ker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Pre-processing and table identification</a:t>
              </a:r>
            </a:p>
          </p:txBody>
        </p:sp>
      </p:grpSp>
      <p:grpSp>
        <p:nvGrpSpPr>
          <p:cNvPr id="124933" name="Group 46">
            <a:extLst>
              <a:ext uri="{FF2B5EF4-FFF2-40B4-BE49-F238E27FC236}">
                <a16:creationId xmlns:a16="http://schemas.microsoft.com/office/drawing/2014/main" id="{44816B01-3501-D164-9941-8F32D91929B4}"/>
              </a:ext>
            </a:extLst>
          </p:cNvPr>
          <p:cNvGrpSpPr>
            <a:grpSpLocks/>
          </p:cNvGrpSpPr>
          <p:nvPr/>
        </p:nvGrpSpPr>
        <p:grpSpPr bwMode="auto">
          <a:xfrm>
            <a:off x="5908675" y="627063"/>
            <a:ext cx="1841500" cy="1676400"/>
            <a:chOff x="8168639" y="1714500"/>
            <a:chExt cx="2743199" cy="274320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D01D753-F05E-54EE-087C-8CCF5D5B2CAA}"/>
                </a:ext>
              </a:extLst>
            </p:cNvPr>
            <p:cNvSpPr/>
            <p:nvPr/>
          </p:nvSpPr>
          <p:spPr>
            <a:xfrm>
              <a:off x="8168639" y="1714500"/>
              <a:ext cx="2743199" cy="2743200"/>
            </a:xfrm>
            <a:prstGeom prst="rect">
              <a:avLst/>
            </a:prstGeom>
            <a:solidFill>
              <a:srgbClr val="8EC9E7">
                <a:lumMod val="40000"/>
                <a:lumOff val="60000"/>
              </a:srgbClr>
            </a:solidFill>
            <a:ln w="12700" cap="flat" cmpd="sng" algn="ctr">
              <a:solidFill>
                <a:srgbClr val="017BC6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Verdana"/>
              </a:endParaRPr>
            </a:p>
          </p:txBody>
        </p:sp>
        <p:pic>
          <p:nvPicPr>
            <p:cNvPr id="124954" name="Content Placeholder 2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AD9796F2-12F4-8B6F-901A-8E58E2B092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7665" y="2615969"/>
              <a:ext cx="2427012" cy="1723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Box 41">
              <a:extLst>
                <a:ext uri="{FF2B5EF4-FFF2-40B4-BE49-F238E27FC236}">
                  <a16:creationId xmlns:a16="http://schemas.microsoft.com/office/drawing/2014/main" id="{10BE4C4B-6C00-CAC3-98BE-5B3739EDFE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0191" y="1867765"/>
              <a:ext cx="2360097" cy="30653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en-US" sz="1400" ker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Labelling</a:t>
              </a:r>
            </a:p>
          </p:txBody>
        </p:sp>
      </p:grpSp>
      <p:cxnSp>
        <p:nvCxnSpPr>
          <p:cNvPr id="124934" name="Straight Arrow Connector 51">
            <a:extLst>
              <a:ext uri="{FF2B5EF4-FFF2-40B4-BE49-F238E27FC236}">
                <a16:creationId xmlns:a16="http://schemas.microsoft.com/office/drawing/2014/main" id="{8B5182A8-B1F3-A116-1257-81F834CA7258}"/>
              </a:ext>
            </a:extLst>
          </p:cNvPr>
          <p:cNvCxnSpPr>
            <a:cxnSpLocks/>
          </p:cNvCxnSpPr>
          <p:nvPr/>
        </p:nvCxnSpPr>
        <p:spPr bwMode="auto">
          <a:xfrm flipV="1">
            <a:off x="3195638" y="1465263"/>
            <a:ext cx="333375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4935" name="Straight Arrow Connector 52">
            <a:extLst>
              <a:ext uri="{FF2B5EF4-FFF2-40B4-BE49-F238E27FC236}">
                <a16:creationId xmlns:a16="http://schemas.microsoft.com/office/drawing/2014/main" id="{7255BC0A-7103-AAFA-9D74-870D517D8552}"/>
              </a:ext>
            </a:extLst>
          </p:cNvPr>
          <p:cNvCxnSpPr>
            <a:cxnSpLocks/>
          </p:cNvCxnSpPr>
          <p:nvPr/>
        </p:nvCxnSpPr>
        <p:spPr bwMode="auto">
          <a:xfrm flipV="1">
            <a:off x="5532438" y="1443038"/>
            <a:ext cx="333375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24936" name="Group 52">
            <a:extLst>
              <a:ext uri="{FF2B5EF4-FFF2-40B4-BE49-F238E27FC236}">
                <a16:creationId xmlns:a16="http://schemas.microsoft.com/office/drawing/2014/main" id="{E316D936-0EAC-30F4-30D8-8A69A70C1C39}"/>
              </a:ext>
            </a:extLst>
          </p:cNvPr>
          <p:cNvGrpSpPr>
            <a:grpSpLocks/>
          </p:cNvGrpSpPr>
          <p:nvPr/>
        </p:nvGrpSpPr>
        <p:grpSpPr bwMode="auto">
          <a:xfrm>
            <a:off x="3597275" y="2695575"/>
            <a:ext cx="1841500" cy="1676400"/>
            <a:chOff x="4724399" y="1714500"/>
            <a:chExt cx="2743199" cy="2743200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C566593-4DB1-4AA1-E225-B8B197C40BED}"/>
                </a:ext>
              </a:extLst>
            </p:cNvPr>
            <p:cNvSpPr/>
            <p:nvPr/>
          </p:nvSpPr>
          <p:spPr>
            <a:xfrm>
              <a:off x="4724399" y="1714500"/>
              <a:ext cx="2743199" cy="2743200"/>
            </a:xfrm>
            <a:prstGeom prst="rect">
              <a:avLst/>
            </a:prstGeom>
            <a:solidFill>
              <a:srgbClr val="8EC9E7">
                <a:lumMod val="40000"/>
                <a:lumOff val="60000"/>
              </a:srgbClr>
            </a:solidFill>
            <a:ln w="12700" cap="flat" cmpd="sng" algn="ctr">
              <a:solidFill>
                <a:srgbClr val="017BC6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56" name="TextBox 54">
              <a:extLst>
                <a:ext uri="{FF2B5EF4-FFF2-40B4-BE49-F238E27FC236}">
                  <a16:creationId xmlns:a16="http://schemas.microsoft.com/office/drawing/2014/main" id="{61D7FAA3-BC78-523C-4852-404C42AA1A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7370" y="1782041"/>
              <a:ext cx="2506716" cy="30913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1400" ker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Predictions</a:t>
              </a:r>
            </a:p>
          </p:txBody>
        </p:sp>
      </p:grpSp>
      <p:pic>
        <p:nvPicPr>
          <p:cNvPr id="124937" name="Picture 55" descr="A table of numbers and numbers&#10;&#10;Description automatically generated">
            <a:extLst>
              <a:ext uri="{FF2B5EF4-FFF2-40B4-BE49-F238E27FC236}">
                <a16:creationId xmlns:a16="http://schemas.microsoft.com/office/drawing/2014/main" id="{35F45093-D7B8-46E9-D493-859E115A4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97"/>
          <a:stretch>
            <a:fillRect/>
          </a:stretch>
        </p:blipFill>
        <p:spPr bwMode="auto">
          <a:xfrm>
            <a:off x="3732213" y="3003550"/>
            <a:ext cx="1570037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4938" name="Group 56">
            <a:extLst>
              <a:ext uri="{FF2B5EF4-FFF2-40B4-BE49-F238E27FC236}">
                <a16:creationId xmlns:a16="http://schemas.microsoft.com/office/drawing/2014/main" id="{90A960C4-5730-FFA8-856D-324F5D95811B}"/>
              </a:ext>
            </a:extLst>
          </p:cNvPr>
          <p:cNvGrpSpPr>
            <a:grpSpLocks/>
          </p:cNvGrpSpPr>
          <p:nvPr/>
        </p:nvGrpSpPr>
        <p:grpSpPr bwMode="auto">
          <a:xfrm>
            <a:off x="5908675" y="2695575"/>
            <a:ext cx="1841500" cy="1676400"/>
            <a:chOff x="4724399" y="1714500"/>
            <a:chExt cx="2743199" cy="2743200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0AFA818-0BCF-B016-0D3B-F8909B9FF703}"/>
                </a:ext>
              </a:extLst>
            </p:cNvPr>
            <p:cNvSpPr/>
            <p:nvPr/>
          </p:nvSpPr>
          <p:spPr>
            <a:xfrm>
              <a:off x="4724399" y="1714500"/>
              <a:ext cx="2743199" cy="2743200"/>
            </a:xfrm>
            <a:prstGeom prst="rect">
              <a:avLst/>
            </a:prstGeom>
            <a:solidFill>
              <a:srgbClr val="8EC9E7">
                <a:lumMod val="40000"/>
                <a:lumOff val="60000"/>
              </a:srgbClr>
            </a:solidFill>
            <a:ln w="12700" cap="flat" cmpd="sng" algn="ctr">
              <a:solidFill>
                <a:srgbClr val="017BC6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60" name="TextBox 58">
              <a:extLst>
                <a:ext uri="{FF2B5EF4-FFF2-40B4-BE49-F238E27FC236}">
                  <a16:creationId xmlns:a16="http://schemas.microsoft.com/office/drawing/2014/main" id="{1867403C-C911-AB49-8794-545238BE18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7370" y="1782041"/>
              <a:ext cx="2506716" cy="30913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1400" ker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Better predictions</a:t>
              </a:r>
            </a:p>
          </p:txBody>
        </p:sp>
      </p:grpSp>
      <p:pic>
        <p:nvPicPr>
          <p:cNvPr id="124939" name="Picture 59" descr="A table of numbers and numbers&#10;&#10;Description automatically generated">
            <a:extLst>
              <a:ext uri="{FF2B5EF4-FFF2-40B4-BE49-F238E27FC236}">
                <a16:creationId xmlns:a16="http://schemas.microsoft.com/office/drawing/2014/main" id="{1A7FF173-51F2-3902-A10A-521335ACB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97"/>
          <a:stretch>
            <a:fillRect/>
          </a:stretch>
        </p:blipFill>
        <p:spPr bwMode="auto">
          <a:xfrm>
            <a:off x="6043613" y="3003550"/>
            <a:ext cx="1571625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4940" name="Straight Arrow Connector 61">
            <a:extLst>
              <a:ext uri="{FF2B5EF4-FFF2-40B4-BE49-F238E27FC236}">
                <a16:creationId xmlns:a16="http://schemas.microsoft.com/office/drawing/2014/main" id="{5591580D-4A0B-3F3A-F206-B8674AB34D94}"/>
              </a:ext>
            </a:extLst>
          </p:cNvPr>
          <p:cNvCxnSpPr>
            <a:cxnSpLocks/>
          </p:cNvCxnSpPr>
          <p:nvPr/>
        </p:nvCxnSpPr>
        <p:spPr bwMode="auto">
          <a:xfrm>
            <a:off x="4518025" y="2363788"/>
            <a:ext cx="0" cy="2794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4941" name="TextBox 41">
            <a:extLst>
              <a:ext uri="{FF2B5EF4-FFF2-40B4-BE49-F238E27FC236}">
                <a16:creationId xmlns:a16="http://schemas.microsoft.com/office/drawing/2014/main" id="{31F3D1E5-3FB6-7DA3-1671-A2081FE97338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7545388" y="2395537"/>
            <a:ext cx="1676400" cy="307975"/>
          </a:xfrm>
          <a:prstGeom prst="rect">
            <a:avLst/>
          </a:prstGeom>
          <a:solidFill>
            <a:srgbClr val="D2E9F5"/>
          </a:solidFill>
          <a:ln w="9525">
            <a:solidFill>
              <a:srgbClr val="4472C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Fine-tuning</a:t>
            </a:r>
          </a:p>
        </p:txBody>
      </p:sp>
      <p:cxnSp>
        <p:nvCxnSpPr>
          <p:cNvPr id="124942" name="Straight Arrow Connector 63">
            <a:extLst>
              <a:ext uri="{FF2B5EF4-FFF2-40B4-BE49-F238E27FC236}">
                <a16:creationId xmlns:a16="http://schemas.microsoft.com/office/drawing/2014/main" id="{F41A8A8C-4025-04BA-2B8F-7A916900E227}"/>
              </a:ext>
            </a:extLst>
          </p:cNvPr>
          <p:cNvCxnSpPr>
            <a:cxnSpLocks/>
          </p:cNvCxnSpPr>
          <p:nvPr/>
        </p:nvCxnSpPr>
        <p:spPr bwMode="auto">
          <a:xfrm flipV="1">
            <a:off x="7834313" y="2206625"/>
            <a:ext cx="333375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4943" name="Straight Arrow Connector 64">
            <a:extLst>
              <a:ext uri="{FF2B5EF4-FFF2-40B4-BE49-F238E27FC236}">
                <a16:creationId xmlns:a16="http://schemas.microsoft.com/office/drawing/2014/main" id="{017F5A2A-8308-F04D-81C5-8F890311F3B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812088" y="2859088"/>
            <a:ext cx="333375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4944" name="Content Placeholder 1">
            <a:extLst>
              <a:ext uri="{FF2B5EF4-FFF2-40B4-BE49-F238E27FC236}">
                <a16:creationId xmlns:a16="http://schemas.microsoft.com/office/drawing/2014/main" id="{63C797C4-1A6C-7923-76D7-75EFF8E0D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2859088"/>
            <a:ext cx="2506662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Tailored for handwritten data only</a:t>
            </a:r>
          </a:p>
        </p:txBody>
      </p:sp>
      <p:pic>
        <p:nvPicPr>
          <p:cNvPr id="124945" name="Picture 150">
            <a:extLst>
              <a:ext uri="{FF2B5EF4-FFF2-40B4-BE49-F238E27FC236}">
                <a16:creationId xmlns:a16="http://schemas.microsoft.com/office/drawing/2014/main" id="{0EBAAE41-3879-8228-B98A-A45C2F599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6" r="35571"/>
          <a:stretch>
            <a:fillRect/>
          </a:stretch>
        </p:blipFill>
        <p:spPr bwMode="auto">
          <a:xfrm>
            <a:off x="120650" y="4154488"/>
            <a:ext cx="110172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Graphic 67" descr="Close with solid fill">
            <a:extLst>
              <a:ext uri="{FF2B5EF4-FFF2-40B4-BE49-F238E27FC236}">
                <a16:creationId xmlns:a16="http://schemas.microsoft.com/office/drawing/2014/main" id="{898AC214-8048-03B9-62FA-08A880D3E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138" y="1778000"/>
            <a:ext cx="11049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Graphic 68" descr="Close with solid fill">
            <a:extLst>
              <a:ext uri="{FF2B5EF4-FFF2-40B4-BE49-F238E27FC236}">
                <a16:creationId xmlns:a16="http://schemas.microsoft.com/office/drawing/2014/main" id="{D309D93D-FDC2-752F-4C35-E38DD2716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2533650"/>
            <a:ext cx="2170113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itle 1">
            <a:extLst>
              <a:ext uri="{FF2B5EF4-FFF2-40B4-BE49-F238E27FC236}">
                <a16:creationId xmlns:a16="http://schemas.microsoft.com/office/drawing/2014/main" id="{7C53CC59-FA65-55D7-A128-506380E94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363" y="234950"/>
            <a:ext cx="7818437" cy="277813"/>
          </a:xfrm>
        </p:spPr>
        <p:txBody>
          <a:bodyPr/>
          <a:lstStyle/>
          <a:p>
            <a:pPr>
              <a:defRPr/>
            </a:pPr>
            <a:r>
              <a:rPr lang="en-US" dirty="0"/>
              <a:t>AI/ML workflow – DAWSONIA (SMHI)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1533F-0CC8-E095-8DAD-BC2E37CB6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363" y="234950"/>
            <a:ext cx="7818437" cy="277813"/>
          </a:xfrm>
        </p:spPr>
        <p:txBody>
          <a:bodyPr/>
          <a:lstStyle/>
          <a:p>
            <a:pPr>
              <a:defRPr/>
            </a:pPr>
            <a:r>
              <a:rPr lang="en-US" dirty="0"/>
              <a:t>DAWSONIA - SMHI</a:t>
            </a:r>
          </a:p>
        </p:txBody>
      </p:sp>
      <p:grpSp>
        <p:nvGrpSpPr>
          <p:cNvPr id="125955" name="Group 17">
            <a:extLst>
              <a:ext uri="{FF2B5EF4-FFF2-40B4-BE49-F238E27FC236}">
                <a16:creationId xmlns:a16="http://schemas.microsoft.com/office/drawing/2014/main" id="{077FE1DB-ED4B-5973-B619-4FC20E3BE469}"/>
              </a:ext>
            </a:extLst>
          </p:cNvPr>
          <p:cNvGrpSpPr>
            <a:grpSpLocks/>
          </p:cNvGrpSpPr>
          <p:nvPr/>
        </p:nvGrpSpPr>
        <p:grpSpPr bwMode="auto">
          <a:xfrm>
            <a:off x="1901825" y="796925"/>
            <a:ext cx="6784975" cy="4111625"/>
            <a:chOff x="1747327" y="907692"/>
            <a:chExt cx="8832068" cy="575887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99D48B8-C282-15AB-C133-F7F1BFA0635C}"/>
                </a:ext>
              </a:extLst>
            </p:cNvPr>
            <p:cNvSpPr/>
            <p:nvPr/>
          </p:nvSpPr>
          <p:spPr>
            <a:xfrm>
              <a:off x="9314719" y="5072316"/>
              <a:ext cx="741861" cy="529194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25957" name="Picture 6" descr="A table of numbers and equations&#10;&#10;Description automatically generated">
              <a:extLst>
                <a:ext uri="{FF2B5EF4-FFF2-40B4-BE49-F238E27FC236}">
                  <a16:creationId xmlns:a16="http://schemas.microsoft.com/office/drawing/2014/main" id="{625E63F3-11D1-A4B5-BE3A-AF92CF4A79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163"/>
            <a:stretch>
              <a:fillRect/>
            </a:stretch>
          </p:blipFill>
          <p:spPr bwMode="auto">
            <a:xfrm>
              <a:off x="6415721" y="907692"/>
              <a:ext cx="4163674" cy="5758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958" name="Picture 7" descr="A black and white table with writing&#10;&#10;Description automatically generated with medium confidence">
              <a:extLst>
                <a:ext uri="{FF2B5EF4-FFF2-40B4-BE49-F238E27FC236}">
                  <a16:creationId xmlns:a16="http://schemas.microsoft.com/office/drawing/2014/main" id="{36AB005C-58AA-D4DA-7E81-5255050893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7327" y="907692"/>
              <a:ext cx="4348673" cy="5699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2DB818E-2E5B-C522-E801-2C7F5516F975}"/>
                </a:ext>
              </a:extLst>
            </p:cNvPr>
            <p:cNvSpPr/>
            <p:nvPr/>
          </p:nvSpPr>
          <p:spPr>
            <a:xfrm>
              <a:off x="4315943" y="1721495"/>
              <a:ext cx="1659370" cy="500289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A1635AB-15E8-8DE0-2631-41711A9E83F2}"/>
                </a:ext>
              </a:extLst>
            </p:cNvPr>
            <p:cNvSpPr/>
            <p:nvPr/>
          </p:nvSpPr>
          <p:spPr>
            <a:xfrm>
              <a:off x="9364314" y="1834894"/>
              <a:ext cx="917510" cy="529194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CD64C1C-63C6-8D60-77C4-B81095E615E3}"/>
                </a:ext>
              </a:extLst>
            </p:cNvPr>
            <p:cNvCxnSpPr/>
            <p:nvPr/>
          </p:nvCxnSpPr>
          <p:spPr>
            <a:xfrm>
              <a:off x="6095168" y="1966080"/>
              <a:ext cx="3219551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8C2DA6D-52DB-ACF8-4188-1D3EC752D572}"/>
                </a:ext>
              </a:extLst>
            </p:cNvPr>
            <p:cNvSpPr/>
            <p:nvPr/>
          </p:nvSpPr>
          <p:spPr>
            <a:xfrm>
              <a:off x="3538952" y="3131196"/>
              <a:ext cx="776991" cy="409125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0EF8840-5B80-4BAA-20A2-E650E086BD00}"/>
                </a:ext>
              </a:extLst>
            </p:cNvPr>
            <p:cNvSpPr/>
            <p:nvPr/>
          </p:nvSpPr>
          <p:spPr>
            <a:xfrm>
              <a:off x="8703046" y="3131196"/>
              <a:ext cx="611673" cy="611464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412A9F7-6245-6020-1234-9D03739256AD}"/>
                </a:ext>
              </a:extLst>
            </p:cNvPr>
            <p:cNvCxnSpPr>
              <a:cxnSpLocks/>
            </p:cNvCxnSpPr>
            <p:nvPr/>
          </p:nvCxnSpPr>
          <p:spPr>
            <a:xfrm>
              <a:off x="4365538" y="3342430"/>
              <a:ext cx="4246583" cy="0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7A18384-BBA6-28E7-60AC-2B9010259378}"/>
                </a:ext>
              </a:extLst>
            </p:cNvPr>
            <p:cNvSpPr/>
            <p:nvPr/>
          </p:nvSpPr>
          <p:spPr>
            <a:xfrm>
              <a:off x="2139955" y="4080633"/>
              <a:ext cx="721197" cy="4091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A57BFB8-45BA-33F2-7ECC-813558477642}"/>
                </a:ext>
              </a:extLst>
            </p:cNvPr>
            <p:cNvSpPr/>
            <p:nvPr/>
          </p:nvSpPr>
          <p:spPr>
            <a:xfrm>
              <a:off x="7097403" y="4080633"/>
              <a:ext cx="855516" cy="4091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C26F173-6AD0-311C-FBBE-AEF57EDB0161}"/>
                </a:ext>
              </a:extLst>
            </p:cNvPr>
            <p:cNvCxnSpPr>
              <a:cxnSpLocks/>
            </p:cNvCxnSpPr>
            <p:nvPr/>
          </p:nvCxnSpPr>
          <p:spPr>
            <a:xfrm>
              <a:off x="2902481" y="4280749"/>
              <a:ext cx="413706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2D9C8-7944-C2EB-9154-189D0D016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363" y="234950"/>
            <a:ext cx="7818437" cy="277813"/>
          </a:xfrm>
        </p:spPr>
        <p:txBody>
          <a:bodyPr/>
          <a:lstStyle/>
          <a:p>
            <a:pPr>
              <a:defRPr/>
            </a:pPr>
            <a:r>
              <a:rPr lang="en-US" dirty="0"/>
              <a:t>Digitizing individual characters</a:t>
            </a:r>
          </a:p>
        </p:txBody>
      </p:sp>
      <p:sp>
        <p:nvSpPr>
          <p:cNvPr id="126979" name="Content Placeholder 7">
            <a:extLst>
              <a:ext uri="{FF2B5EF4-FFF2-40B4-BE49-F238E27FC236}">
                <a16:creationId xmlns:a16="http://schemas.microsoft.com/office/drawing/2014/main" id="{A719DFEA-2B52-90AF-0F8D-C11B7C2D6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63" y="949325"/>
            <a:ext cx="108029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1600">
                <a:ea typeface="Verdana" panose="020B0604030504040204" pitchFamily="34" charset="0"/>
                <a:cs typeface="Verdana" panose="020B0604030504040204" pitchFamily="34" charset="0"/>
              </a:rPr>
              <a:t>Quick test for finding digits with object recognition (YOLOv8)</a:t>
            </a:r>
          </a:p>
        </p:txBody>
      </p:sp>
      <p:pic>
        <p:nvPicPr>
          <p:cNvPr id="126980" name="Picture 3" descr="A group of numbers on a piece of paper&#10;&#10;Description automatically generated">
            <a:extLst>
              <a:ext uri="{FF2B5EF4-FFF2-40B4-BE49-F238E27FC236}">
                <a16:creationId xmlns:a16="http://schemas.microsoft.com/office/drawing/2014/main" id="{3849D297-D4C0-66A4-6541-9FC4BCF0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397125"/>
            <a:ext cx="594836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1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B81BA2A-7937-7CEA-816E-E0CDF4C4E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92250"/>
            <a:ext cx="28067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94D672-8BAC-12EB-FB22-C51BE667F291}"/>
              </a:ext>
            </a:extLst>
          </p:cNvPr>
          <p:cNvSpPr txBox="1"/>
          <p:nvPr/>
        </p:nvSpPr>
        <p:spPr>
          <a:xfrm>
            <a:off x="900113" y="4279900"/>
            <a:ext cx="3751262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ea typeface="Verdana"/>
              </a:rPr>
              <a:t>Trained on images created </a:t>
            </a:r>
          </a:p>
          <a:p>
            <a:pPr>
              <a:defRPr/>
            </a:pPr>
            <a:r>
              <a:rPr lang="en-US" sz="1400" dirty="0">
                <a:ea typeface="Verdana"/>
              </a:rPr>
              <a:t>from the labels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307CB2-F55B-844C-ED8A-FD977EAAA930}"/>
              </a:ext>
            </a:extLst>
          </p:cNvPr>
          <p:cNvSpPr txBox="1"/>
          <p:nvPr/>
        </p:nvSpPr>
        <p:spPr>
          <a:xfrm>
            <a:off x="5256213" y="4784725"/>
            <a:ext cx="3751262" cy="3079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en-US" sz="1400" dirty="0">
                <a:ea typeface="Verdana"/>
              </a:rPr>
              <a:t>Prediction results per digit</a:t>
            </a:r>
          </a:p>
        </p:txBody>
      </p:sp>
      <p:pic>
        <p:nvPicPr>
          <p:cNvPr id="126984" name="Picture 8" descr="A close-up of a piece of paper&#10;&#10;Description automatically generated">
            <a:extLst>
              <a:ext uri="{FF2B5EF4-FFF2-40B4-BE49-F238E27FC236}">
                <a16:creationId xmlns:a16="http://schemas.microsoft.com/office/drawing/2014/main" id="{AC650EC8-8D9E-89B6-5E10-F77BE7AEC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833438"/>
            <a:ext cx="2389187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B6CAD-A1C6-8140-DC34-043B3545D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363" y="234950"/>
            <a:ext cx="7818437" cy="277813"/>
          </a:xfrm>
        </p:spPr>
        <p:txBody>
          <a:bodyPr/>
          <a:lstStyle/>
          <a:p>
            <a:pPr>
              <a:defRPr/>
            </a:pPr>
            <a:r>
              <a:rPr lang="en-US" dirty="0"/>
              <a:t>Digitizing individual characters</a:t>
            </a:r>
          </a:p>
        </p:txBody>
      </p:sp>
      <p:sp>
        <p:nvSpPr>
          <p:cNvPr id="128003" name="Content Placeholder 2">
            <a:extLst>
              <a:ext uri="{FF2B5EF4-FFF2-40B4-BE49-F238E27FC236}">
                <a16:creationId xmlns:a16="http://schemas.microsoft.com/office/drawing/2014/main" id="{BA433FA0-D610-38F5-4FA3-4C27BB0659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68363" y="2066925"/>
            <a:ext cx="3198812" cy="24558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dirty="0">
                <a:ea typeface="Verdana" panose="020B0604030504040204" pitchFamily="34" charset="0"/>
                <a:cs typeface="Verdana" panose="020B0604030504040204" pitchFamily="34" charset="0"/>
              </a:rPr>
              <a:t>Quick test for finding typed digits with </a:t>
            </a:r>
            <a:r>
              <a:rPr lang="en-US" altLang="en-US" dirty="0" err="1">
                <a:ea typeface="Verdana" panose="020B0604030504040204" pitchFamily="34" charset="0"/>
                <a:cs typeface="Verdana" panose="020B0604030504040204" pitchFamily="34" charset="0"/>
              </a:rPr>
              <a:t>easyOCR</a:t>
            </a:r>
            <a:endParaRPr lang="en-US" altLang="en-US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5AC1A8-2F93-DB0B-42C2-959D17A9B4A9}"/>
              </a:ext>
            </a:extLst>
          </p:cNvPr>
          <p:cNvSpPr/>
          <p:nvPr/>
        </p:nvSpPr>
        <p:spPr>
          <a:xfrm>
            <a:off x="6516688" y="3829050"/>
            <a:ext cx="557212" cy="398463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128005" name="Picture 5">
            <a:extLst>
              <a:ext uri="{FF2B5EF4-FFF2-40B4-BE49-F238E27FC236}">
                <a16:creationId xmlns:a16="http://schemas.microsoft.com/office/drawing/2014/main" id="{A17B9341-08D0-650C-804E-2E9A66880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5" y="727075"/>
            <a:ext cx="4872038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>
            <a:extLst>
              <a:ext uri="{FF2B5EF4-FFF2-40B4-BE49-F238E27FC236}">
                <a16:creationId xmlns:a16="http://schemas.microsoft.com/office/drawing/2014/main" id="{F6F1502F-FA1E-B3A0-D061-A8C7A3CB02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9475" y="204788"/>
            <a:ext cx="3008313" cy="871537"/>
          </a:xfrm>
        </p:spPr>
        <p:txBody>
          <a:bodyPr/>
          <a:lstStyle/>
          <a:p>
            <a:r>
              <a:rPr lang="en-US" altLang="en-US"/>
              <a:t>Challenges AI/ML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F6022A-69D6-DFEC-45F0-3BCE60A64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9475" y="1076325"/>
            <a:ext cx="3008313" cy="3517900"/>
          </a:xfrm>
        </p:spPr>
        <p:txBody>
          <a:bodyPr/>
          <a:lstStyle/>
          <a:p>
            <a:pPr marL="237173" indent="-237173">
              <a:buFont typeface="Arial" panose="020B0604020202020204" pitchFamily="34" charset="0"/>
              <a:buAutoNum type="arabicPeriod"/>
              <a:defRPr/>
            </a:pPr>
            <a:r>
              <a:rPr lang="en-US" sz="1275" dirty="0"/>
              <a:t>Need for high accuracy in meteorological data</a:t>
            </a:r>
          </a:p>
          <a:p>
            <a:pPr marL="237173" indent="-237173">
              <a:buFont typeface="Arial" panose="020B0604020202020204" pitchFamily="34" charset="0"/>
              <a:buAutoNum type="arabicPeriod"/>
              <a:defRPr/>
            </a:pPr>
            <a:r>
              <a:rPr lang="en-US" sz="1275" dirty="0"/>
              <a:t>Table identification:</a:t>
            </a:r>
          </a:p>
          <a:p>
            <a:pPr marL="472440" lvl="1" indent="-237173">
              <a:buFont typeface="Courier New" panose="020B0604030504040204" pitchFamily="34" charset="0"/>
              <a:buChar char="o"/>
              <a:defRPr/>
            </a:pPr>
            <a:r>
              <a:rPr lang="en-US" sz="1275" dirty="0"/>
              <a:t>Problem in wide, faint and dense tables </a:t>
            </a:r>
          </a:p>
          <a:p>
            <a:pPr marL="472440" lvl="1" indent="-237173">
              <a:buFont typeface="Courier New" panose="020B0604030504040204" pitchFamily="34" charset="0"/>
              <a:buChar char="o"/>
              <a:defRPr/>
            </a:pPr>
            <a:r>
              <a:rPr lang="en-US" sz="1275" dirty="0"/>
              <a:t>Solution in an approach with human input such as nr. of columns </a:t>
            </a:r>
          </a:p>
          <a:p>
            <a:pPr marL="237173" indent="-237173">
              <a:buFont typeface="Verdana" panose="020B0604030504040204" pitchFamily="34" charset="0"/>
              <a:buAutoNum type="arabicPeriod"/>
              <a:defRPr/>
            </a:pPr>
            <a:r>
              <a:rPr lang="en-US" sz="1275" dirty="0"/>
              <a:t>Recognition of characters: </a:t>
            </a:r>
          </a:p>
          <a:p>
            <a:pPr marL="472440" lvl="1" indent="-237173">
              <a:buFont typeface="Courier New"/>
              <a:buChar char="o"/>
              <a:defRPr/>
            </a:pPr>
            <a:r>
              <a:rPr lang="en-US" sz="1275" dirty="0"/>
              <a:t>Training model helps for the recognition</a:t>
            </a:r>
          </a:p>
          <a:p>
            <a:pPr marL="237173" indent="-237173">
              <a:buFont typeface="Arial" panose="020B0604020202020204" pitchFamily="34" charset="0"/>
              <a:buAutoNum type="arabicPeriod"/>
              <a:defRPr/>
            </a:pPr>
            <a:r>
              <a:rPr lang="en-US" sz="1275" dirty="0"/>
              <a:t>Steep learning curve for users</a:t>
            </a:r>
          </a:p>
          <a:p>
            <a:pPr marL="237173" indent="-237173">
              <a:buFont typeface="Arial" panose="020B0604020202020204" pitchFamily="34" charset="0"/>
              <a:buAutoNum type="arabicPeriod"/>
              <a:defRPr/>
            </a:pPr>
            <a:endParaRPr lang="en-US" sz="1275" dirty="0"/>
          </a:p>
          <a:p>
            <a:pPr>
              <a:defRPr/>
            </a:pPr>
            <a:r>
              <a:rPr lang="en-US" sz="1275" b="1" dirty="0"/>
              <a:t>Promising results, but needs more work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5" name="Content Placeholder 4" descr="A large bubble with 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B428AF07-73F0-A4EA-2501-264BE5CCA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953" r="6200"/>
          <a:stretch/>
        </p:blipFill>
        <p:spPr>
          <a:xfrm>
            <a:off x="4211189" y="-668610"/>
            <a:ext cx="5374063" cy="6048672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1207"/>
              <a:gd name="connsiteX1" fmla="*/ 6091238 w 6096000"/>
              <a:gd name="connsiteY1" fmla="*/ 0 h 6861207"/>
              <a:gd name="connsiteX2" fmla="*/ 6091238 w 6096000"/>
              <a:gd name="connsiteY2" fmla="*/ 2381 h 6861207"/>
              <a:gd name="connsiteX3" fmla="*/ 6096000 w 6096000"/>
              <a:gd name="connsiteY3" fmla="*/ 2381 h 6861207"/>
              <a:gd name="connsiteX4" fmla="*/ 6096000 w 6096000"/>
              <a:gd name="connsiteY4" fmla="*/ 6860381 h 6861207"/>
              <a:gd name="connsiteX5" fmla="*/ 6095999 w 6096000"/>
              <a:gd name="connsiteY5" fmla="*/ 6860381 h 6861207"/>
              <a:gd name="connsiteX6" fmla="*/ 3832225 w 6096000"/>
              <a:gd name="connsiteY6" fmla="*/ 6860381 h 6861207"/>
              <a:gd name="connsiteX7" fmla="*/ 232201 w 6096000"/>
              <a:gd name="connsiteY7" fmla="*/ 6860381 h 6861207"/>
              <a:gd name="connsiteX8" fmla="*/ 932 w 6096000"/>
              <a:gd name="connsiteY8" fmla="*/ 6861207 h 6861207"/>
              <a:gd name="connsiteX9" fmla="*/ 0 w 6096000"/>
              <a:gd name="connsiteY9" fmla="*/ 6626381 h 6861207"/>
              <a:gd name="connsiteX10" fmla="*/ 0 w 6096000"/>
              <a:gd name="connsiteY10" fmla="*/ 5488781 h 6861207"/>
              <a:gd name="connsiteX11" fmla="*/ 1 w 6096000"/>
              <a:gd name="connsiteY11" fmla="*/ 5488781 h 6861207"/>
              <a:gd name="connsiteX12" fmla="*/ 1 w 6096000"/>
              <a:gd name="connsiteY12" fmla="*/ 948531 h 6861207"/>
              <a:gd name="connsiteX13" fmla="*/ 1 w 6096000"/>
              <a:gd name="connsiteY13" fmla="*/ 711200 h 6861207"/>
              <a:gd name="connsiteX14" fmla="*/ 1 w 6096000"/>
              <a:gd name="connsiteY14" fmla="*/ 2381 h 6861207"/>
              <a:gd name="connsiteX15" fmla="*/ 2 w 6096000"/>
              <a:gd name="connsiteY15" fmla="*/ 2381 h 6861207"/>
              <a:gd name="connsiteX16" fmla="*/ 2 w 6096000"/>
              <a:gd name="connsiteY16" fmla="*/ 711994 h 6861207"/>
              <a:gd name="connsiteX17" fmla="*/ 233366 w 6096000"/>
              <a:gd name="connsiteY17" fmla="*/ 711994 h 6861207"/>
              <a:gd name="connsiteX18" fmla="*/ 233366 w 6096000"/>
              <a:gd name="connsiteY18" fmla="*/ 2381 h 6861207"/>
              <a:gd name="connsiteX19" fmla="*/ 229238 w 6096000"/>
              <a:gd name="connsiteY19" fmla="*/ 2381 h 6861207"/>
              <a:gd name="connsiteX20" fmla="*/ 229238 w 6096000"/>
              <a:gd name="connsiteY20" fmla="*/ 0 h 686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1207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932" y="6861207"/>
                </a:lnTo>
                <a:cubicBezTo>
                  <a:pt x="621" y="6782932"/>
                  <a:pt x="311" y="6704656"/>
                  <a:pt x="0" y="6626381"/>
                </a:cubicBez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F05F3-E4F6-385D-2D1A-B79728563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363" y="234950"/>
            <a:ext cx="7818437" cy="277813"/>
          </a:xfrm>
        </p:spPr>
        <p:txBody>
          <a:bodyPr/>
          <a:lstStyle/>
          <a:p>
            <a:pPr>
              <a:defRPr/>
            </a:pPr>
            <a:r>
              <a:rPr lang="en-US" dirty="0"/>
              <a:t>Data Rescue Portal</a:t>
            </a:r>
          </a:p>
        </p:txBody>
      </p:sp>
      <p:pic>
        <p:nvPicPr>
          <p:cNvPr id="112643" name="Content Placeholder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B54A5124-72C5-5350-63F4-F5F1254E58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1825" y="119063"/>
            <a:ext cx="771525" cy="773112"/>
          </a:xfrm>
        </p:spPr>
      </p:pic>
      <p:sp>
        <p:nvSpPr>
          <p:cNvPr id="6" name="Tijdelijke aanduiding voor inhoud 4">
            <a:extLst>
              <a:ext uri="{FF2B5EF4-FFF2-40B4-BE49-F238E27FC236}">
                <a16:creationId xmlns:a16="http://schemas.microsoft.com/office/drawing/2014/main" id="{5E6734B8-8BC3-6554-D091-AFD411CE2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868363"/>
            <a:ext cx="3405188" cy="2720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nl-NL" sz="1400" dirty="0"/>
              <a:t>Mission :</a:t>
            </a:r>
          </a:p>
          <a:p>
            <a:pPr eaLnBrk="1" hangingPunct="1">
              <a:defRPr/>
            </a:pPr>
            <a:r>
              <a:rPr lang="en-US" altLang="nl-NL" sz="1400" dirty="0"/>
              <a:t>Share information as guidance</a:t>
            </a:r>
          </a:p>
          <a:p>
            <a:pPr eaLnBrk="1" hangingPunct="1">
              <a:defRPr/>
            </a:pPr>
            <a:r>
              <a:rPr lang="en-US" altLang="nl-NL" sz="1400" dirty="0"/>
              <a:t>Single entry point on current data rescue projects</a:t>
            </a:r>
          </a:p>
          <a:p>
            <a:pPr eaLnBrk="1" hangingPunct="1">
              <a:defRPr/>
            </a:pPr>
            <a:r>
              <a:rPr lang="en-US" altLang="nl-NL" sz="1400" dirty="0"/>
              <a:t>Enabling collaboration among organizations, development agencies, donors, scientists NGOs, etc.</a:t>
            </a:r>
          </a:p>
          <a:p>
            <a:pPr eaLnBrk="1" hangingPunct="1">
              <a:defRPr/>
            </a:pPr>
            <a:r>
              <a:rPr lang="en-US" altLang="nl-NL" sz="1400" dirty="0"/>
              <a:t>Accelerate data rescue in support of climate assessment and adaptation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nl-NL" sz="1400" dirty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nl-NL" altLang="nl-NL" sz="1400" dirty="0"/>
          </a:p>
        </p:txBody>
      </p:sp>
      <p:pic>
        <p:nvPicPr>
          <p:cNvPr id="112645" name="Picture 3">
            <a:extLst>
              <a:ext uri="{FF2B5EF4-FFF2-40B4-BE49-F238E27FC236}">
                <a16:creationId xmlns:a16="http://schemas.microsoft.com/office/drawing/2014/main" id="{C8F9841F-F11F-9321-671A-06F400FA7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912813"/>
            <a:ext cx="4667250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7">
            <a:extLst>
              <a:ext uri="{FF2B5EF4-FFF2-40B4-BE49-F238E27FC236}">
                <a16:creationId xmlns:a16="http://schemas.microsoft.com/office/drawing/2014/main" id="{62F3D426-7989-1250-0881-2E13B0D26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3036888"/>
            <a:ext cx="27368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ED879AB-A8E6-3620-3F0E-E183E8DEF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3138488"/>
            <a:ext cx="2041525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8" name="TextBox 3">
            <a:extLst>
              <a:ext uri="{FF2B5EF4-FFF2-40B4-BE49-F238E27FC236}">
                <a16:creationId xmlns:a16="http://schemas.microsoft.com/office/drawing/2014/main" id="{412B92CF-E3F6-7D2E-884B-45758D38B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563563"/>
            <a:ext cx="42640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600" i="1">
                <a:solidFill>
                  <a:srgbClr val="7F7F7F"/>
                </a:solidFill>
                <a:latin typeface="Verdana" panose="020B0604030504040204" pitchFamily="34" charset="0"/>
              </a:rPr>
              <a:t>Homepage DARE portal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AF740A-FF8C-0F8E-D159-A0AEF916B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025" y="4730750"/>
            <a:ext cx="4264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600" i="1">
                <a:solidFill>
                  <a:srgbClr val="7F7F7F"/>
                </a:solidFill>
                <a:latin typeface="Verdana" panose="020B0604030504040204" pitchFamily="34" charset="0"/>
              </a:rPr>
              <a:t>Old WMO I-DARE portal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E1CE-F7EC-F1E0-8581-D33FD7872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363" y="234950"/>
            <a:ext cx="7818437" cy="277813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Share information as guidance</a:t>
            </a:r>
          </a:p>
        </p:txBody>
      </p:sp>
      <p:pic>
        <p:nvPicPr>
          <p:cNvPr id="113667" name="Picture 3">
            <a:extLst>
              <a:ext uri="{FF2B5EF4-FFF2-40B4-BE49-F238E27FC236}">
                <a16:creationId xmlns:a16="http://schemas.microsoft.com/office/drawing/2014/main" id="{37C55E88-03F0-3F55-46B4-BBF378C01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9"/>
          <a:stretch>
            <a:fillRect/>
          </a:stretch>
        </p:blipFill>
        <p:spPr bwMode="auto">
          <a:xfrm>
            <a:off x="6613525" y="555625"/>
            <a:ext cx="2530475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4">
            <a:extLst>
              <a:ext uri="{FF2B5EF4-FFF2-40B4-BE49-F238E27FC236}">
                <a16:creationId xmlns:a16="http://schemas.microsoft.com/office/drawing/2014/main" id="{4AB781F2-D852-F282-0D4C-A63B18D98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50" y="738188"/>
            <a:ext cx="4270375" cy="37480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nl-NL" sz="1800" dirty="0"/>
              <a:t>References to success stories, including citizen science projects</a:t>
            </a:r>
          </a:p>
          <a:p>
            <a:pPr eaLnBrk="1" hangingPunct="1">
              <a:defRPr/>
            </a:pPr>
            <a:r>
              <a:rPr lang="en-US" altLang="nl-NL" sz="1800" dirty="0"/>
              <a:t>References to current scientific data rescue projects and advances</a:t>
            </a:r>
          </a:p>
          <a:p>
            <a:pPr eaLnBrk="1" hangingPunct="1">
              <a:defRPr/>
            </a:pPr>
            <a:r>
              <a:rPr lang="en-US" altLang="nl-NL" sz="1800" dirty="0"/>
              <a:t>Software tools</a:t>
            </a:r>
          </a:p>
          <a:p>
            <a:pPr eaLnBrk="1" hangingPunct="1">
              <a:defRPr/>
            </a:pPr>
            <a:r>
              <a:rPr lang="en-US" altLang="nl-NL" sz="1800" dirty="0"/>
              <a:t>Links to important guidelines on data rescue, including the update DARE guidelines</a:t>
            </a:r>
          </a:p>
          <a:p>
            <a:pPr eaLnBrk="1" hangingPunct="1">
              <a:defRPr/>
            </a:pPr>
            <a:r>
              <a:rPr lang="en-US" altLang="nl-NL" sz="1800" dirty="0"/>
              <a:t>News items on DARE events or project highlights</a:t>
            </a:r>
          </a:p>
          <a:p>
            <a:pPr eaLnBrk="1" hangingPunct="1">
              <a:defRPr/>
            </a:pPr>
            <a:endParaRPr lang="en-US" altLang="nl-NL" sz="1800" dirty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nl-NL" altLang="nl-NL" sz="1800" dirty="0"/>
          </a:p>
        </p:txBody>
      </p:sp>
      <p:sp>
        <p:nvSpPr>
          <p:cNvPr id="113669" name="TextBox 3">
            <a:extLst>
              <a:ext uri="{FF2B5EF4-FFF2-40B4-BE49-F238E27FC236}">
                <a16:creationId xmlns:a16="http://schemas.microsoft.com/office/drawing/2014/main" id="{E78ACDF0-A6DF-816E-90FE-3D6F79EEE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6788" y="3551238"/>
            <a:ext cx="4264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nl-NL" altLang="en-US" sz="1600" i="1">
                <a:solidFill>
                  <a:srgbClr val="7F7F7F"/>
                </a:solidFill>
                <a:latin typeface="Verdana" panose="020B0604030504040204" pitchFamily="34" charset="0"/>
              </a:rPr>
              <a:t>Updated WMO guideline on DARE (2024 edition)</a:t>
            </a:r>
          </a:p>
        </p:txBody>
      </p:sp>
      <p:pic>
        <p:nvPicPr>
          <p:cNvPr id="113670" name="Picture 11">
            <a:extLst>
              <a:ext uri="{FF2B5EF4-FFF2-40B4-BE49-F238E27FC236}">
                <a16:creationId xmlns:a16="http://schemas.microsoft.com/office/drawing/2014/main" id="{9B2D1446-7044-68A0-2582-BADA83090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658813"/>
            <a:ext cx="415607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67AD22-FA40-D169-2E38-331460668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1"/>
          <a:stretch>
            <a:fillRect/>
          </a:stretch>
        </p:blipFill>
        <p:spPr bwMode="auto">
          <a:xfrm>
            <a:off x="4854575" y="552450"/>
            <a:ext cx="4192588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38020-9488-D76A-F7C1-4CD464F06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363" y="234950"/>
            <a:ext cx="7818437" cy="277813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Share information as guidance</a:t>
            </a:r>
          </a:p>
        </p:txBody>
      </p:sp>
      <p:pic>
        <p:nvPicPr>
          <p:cNvPr id="114691" name="Picture 3">
            <a:extLst>
              <a:ext uri="{FF2B5EF4-FFF2-40B4-BE49-F238E27FC236}">
                <a16:creationId xmlns:a16="http://schemas.microsoft.com/office/drawing/2014/main" id="{C996A6FA-CF63-EBF8-1A9F-E113F2D36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9"/>
          <a:stretch>
            <a:fillRect/>
          </a:stretch>
        </p:blipFill>
        <p:spPr bwMode="auto">
          <a:xfrm>
            <a:off x="6613525" y="555625"/>
            <a:ext cx="2530475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4">
            <a:extLst>
              <a:ext uri="{FF2B5EF4-FFF2-40B4-BE49-F238E27FC236}">
                <a16:creationId xmlns:a16="http://schemas.microsoft.com/office/drawing/2014/main" id="{E9F98051-3A88-1CEF-A845-102328B6C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50" y="738188"/>
            <a:ext cx="4270375" cy="37480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nl-NL" sz="1800" dirty="0"/>
              <a:t>References to success stories, including citizen science projects</a:t>
            </a:r>
          </a:p>
          <a:p>
            <a:pPr eaLnBrk="1" hangingPunct="1">
              <a:defRPr/>
            </a:pPr>
            <a:r>
              <a:rPr lang="en-US" altLang="nl-NL" sz="1800" dirty="0"/>
              <a:t>References to current scientific data rescue projects and advances</a:t>
            </a:r>
          </a:p>
          <a:p>
            <a:pPr eaLnBrk="1" hangingPunct="1">
              <a:defRPr/>
            </a:pPr>
            <a:r>
              <a:rPr lang="en-US" altLang="nl-NL" sz="1800" dirty="0"/>
              <a:t>Software tools</a:t>
            </a:r>
          </a:p>
          <a:p>
            <a:pPr eaLnBrk="1" hangingPunct="1">
              <a:defRPr/>
            </a:pPr>
            <a:r>
              <a:rPr lang="en-US" altLang="nl-NL" sz="1800" dirty="0"/>
              <a:t>Links to important guidelines on data rescue, including the update DARE guidelines</a:t>
            </a:r>
          </a:p>
          <a:p>
            <a:pPr eaLnBrk="1" hangingPunct="1">
              <a:defRPr/>
            </a:pPr>
            <a:r>
              <a:rPr lang="en-US" altLang="nl-NL" sz="1800" dirty="0"/>
              <a:t>News items on DARE events or project highlights</a:t>
            </a:r>
          </a:p>
          <a:p>
            <a:pPr eaLnBrk="1" hangingPunct="1">
              <a:defRPr/>
            </a:pPr>
            <a:endParaRPr lang="en-US" altLang="nl-NL" sz="1800" dirty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nl-NL" altLang="nl-NL" sz="1800" dirty="0"/>
          </a:p>
        </p:txBody>
      </p:sp>
      <p:sp>
        <p:nvSpPr>
          <p:cNvPr id="114693" name="TextBox 3">
            <a:extLst>
              <a:ext uri="{FF2B5EF4-FFF2-40B4-BE49-F238E27FC236}">
                <a16:creationId xmlns:a16="http://schemas.microsoft.com/office/drawing/2014/main" id="{C9641232-76F9-1A75-85D8-94A64D98D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6788" y="3508375"/>
            <a:ext cx="4264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nl-NL" altLang="en-US" sz="1600" i="1">
                <a:solidFill>
                  <a:srgbClr val="7F7F7F"/>
                </a:solidFill>
                <a:latin typeface="Verdana" panose="020B0604030504040204" pitchFamily="34" charset="0"/>
              </a:rPr>
              <a:t>Updated WMO guideline on DARE (2024 edition)</a:t>
            </a:r>
          </a:p>
        </p:txBody>
      </p:sp>
      <p:pic>
        <p:nvPicPr>
          <p:cNvPr id="114694" name="Picture 4">
            <a:extLst>
              <a:ext uri="{FF2B5EF4-FFF2-40B4-BE49-F238E27FC236}">
                <a16:creationId xmlns:a16="http://schemas.microsoft.com/office/drawing/2014/main" id="{40067293-A893-DBF5-70C8-55E7678FE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585788"/>
            <a:ext cx="4156075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5" name="TextBox 7">
            <a:extLst>
              <a:ext uri="{FF2B5EF4-FFF2-40B4-BE49-F238E27FC236}">
                <a16:creationId xmlns:a16="http://schemas.microsoft.com/office/drawing/2014/main" id="{85AB1A2A-C188-5CD4-64D1-9D06DD04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1388" y="3508375"/>
            <a:ext cx="4264025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600" i="1">
                <a:solidFill>
                  <a:srgbClr val="7F7F7F"/>
                </a:solidFill>
                <a:latin typeface="Verdana" panose="020B0604030504040204" pitchFamily="34" charset="0"/>
              </a:rPr>
              <a:t>News items at DARE portal</a:t>
            </a:r>
          </a:p>
        </p:txBody>
      </p:sp>
      <p:pic>
        <p:nvPicPr>
          <p:cNvPr id="114696" name="Picture 6">
            <a:extLst>
              <a:ext uri="{FF2B5EF4-FFF2-40B4-BE49-F238E27FC236}">
                <a16:creationId xmlns:a16="http://schemas.microsoft.com/office/drawing/2014/main" id="{7676F56D-EBB7-3D4F-61E3-5587D1B1A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555625"/>
            <a:ext cx="4178300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3ED5B-0D88-D9BB-478D-3755EF536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363" y="234950"/>
            <a:ext cx="7818437" cy="277813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Share information as guidance</a:t>
            </a:r>
          </a:p>
        </p:txBody>
      </p:sp>
      <p:pic>
        <p:nvPicPr>
          <p:cNvPr id="115715" name="Picture 3">
            <a:extLst>
              <a:ext uri="{FF2B5EF4-FFF2-40B4-BE49-F238E27FC236}">
                <a16:creationId xmlns:a16="http://schemas.microsoft.com/office/drawing/2014/main" id="{5103EA12-2ECF-F329-0D0B-632102A78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9"/>
          <a:stretch>
            <a:fillRect/>
          </a:stretch>
        </p:blipFill>
        <p:spPr bwMode="auto">
          <a:xfrm>
            <a:off x="6613525" y="555625"/>
            <a:ext cx="2530475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4">
            <a:extLst>
              <a:ext uri="{FF2B5EF4-FFF2-40B4-BE49-F238E27FC236}">
                <a16:creationId xmlns:a16="http://schemas.microsoft.com/office/drawing/2014/main" id="{5C44BF50-1137-0130-5366-B73DF800E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50" y="738188"/>
            <a:ext cx="4270375" cy="37480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nl-NL" sz="1800" dirty="0"/>
              <a:t>References to success stories, including citizen science projects</a:t>
            </a:r>
          </a:p>
          <a:p>
            <a:pPr eaLnBrk="1" hangingPunct="1">
              <a:defRPr/>
            </a:pPr>
            <a:r>
              <a:rPr lang="en-US" altLang="nl-NL" sz="1800" dirty="0"/>
              <a:t>References to current scientific data rescue projects and advances</a:t>
            </a:r>
          </a:p>
          <a:p>
            <a:pPr eaLnBrk="1" hangingPunct="1">
              <a:defRPr/>
            </a:pPr>
            <a:r>
              <a:rPr lang="en-US" altLang="nl-NL" sz="1800" dirty="0"/>
              <a:t>Software tools</a:t>
            </a:r>
          </a:p>
          <a:p>
            <a:pPr eaLnBrk="1" hangingPunct="1">
              <a:defRPr/>
            </a:pPr>
            <a:r>
              <a:rPr lang="en-US" altLang="nl-NL" sz="1800" dirty="0"/>
              <a:t>Links to important guidelines on data rescue, including the update DARE guidelines</a:t>
            </a:r>
          </a:p>
          <a:p>
            <a:pPr eaLnBrk="1" hangingPunct="1">
              <a:defRPr/>
            </a:pPr>
            <a:r>
              <a:rPr lang="en-US" altLang="nl-NL" sz="1800" dirty="0"/>
              <a:t>News items on DARE events or project highlights</a:t>
            </a:r>
          </a:p>
          <a:p>
            <a:pPr eaLnBrk="1" hangingPunct="1">
              <a:defRPr/>
            </a:pPr>
            <a:endParaRPr lang="en-US" altLang="nl-NL" sz="1800" dirty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nl-NL" altLang="nl-NL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41CEA8-9C9D-8938-D9B4-91FE44A14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6788" y="3508375"/>
            <a:ext cx="4264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nl-NL" altLang="en-US" sz="1600" i="1">
                <a:solidFill>
                  <a:srgbClr val="7F7F7F"/>
                </a:solidFill>
                <a:latin typeface="Verdana" panose="020B0604030504040204" pitchFamily="34" charset="0"/>
              </a:rPr>
              <a:t>Updated WMO guideline on DARE (2024 edition)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4C59E3-9014-CF72-B411-880BFA0F8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585788"/>
            <a:ext cx="4156075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584C25-CF6E-E10C-6959-DCADC9915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1388" y="3508375"/>
            <a:ext cx="4264025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600" i="1">
                <a:solidFill>
                  <a:srgbClr val="7F7F7F"/>
                </a:solidFill>
                <a:latin typeface="Verdana" panose="020B0604030504040204" pitchFamily="34" charset="0"/>
              </a:rPr>
              <a:t>News items at DARE portal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78F99-EE5B-A2F8-3862-C6187CED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363" y="234950"/>
            <a:ext cx="7818437" cy="277813"/>
          </a:xfrm>
        </p:spPr>
        <p:txBody>
          <a:bodyPr/>
          <a:lstStyle/>
          <a:p>
            <a:pPr>
              <a:defRPr/>
            </a:pPr>
            <a:r>
              <a:rPr lang="en-US" dirty="0"/>
              <a:t>DARE projects</a:t>
            </a:r>
          </a:p>
        </p:txBody>
      </p:sp>
      <p:sp>
        <p:nvSpPr>
          <p:cNvPr id="6" name="Tijdelijke aanduiding voor inhoud 4">
            <a:extLst>
              <a:ext uri="{FF2B5EF4-FFF2-40B4-BE49-F238E27FC236}">
                <a16:creationId xmlns:a16="http://schemas.microsoft.com/office/drawing/2014/main" id="{E837517F-C581-BD2E-D98F-1C674295A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868363"/>
            <a:ext cx="3405188" cy="22891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nl-NL" sz="1400" dirty="0"/>
              <a:t>Share your project, ensures rescuing data only once!</a:t>
            </a:r>
          </a:p>
          <a:p>
            <a:pPr eaLnBrk="1" hangingPunct="1">
              <a:defRPr/>
            </a:pPr>
            <a:r>
              <a:rPr lang="en-US" altLang="nl-NL" sz="1400" dirty="0"/>
              <a:t>Let the world know on your project</a:t>
            </a:r>
          </a:p>
          <a:p>
            <a:pPr eaLnBrk="1" hangingPunct="1">
              <a:defRPr/>
            </a:pPr>
            <a:r>
              <a:rPr lang="en-US" altLang="nl-NL" sz="1400" dirty="0"/>
              <a:t>Make sure data is not recued twice</a:t>
            </a:r>
          </a:p>
          <a:p>
            <a:pPr eaLnBrk="1" hangingPunct="1">
              <a:defRPr/>
            </a:pPr>
            <a:r>
              <a:rPr lang="en-US" altLang="nl-NL" sz="1400" dirty="0"/>
              <a:t>Ask for assistance</a:t>
            </a:r>
          </a:p>
          <a:p>
            <a:pPr eaLnBrk="1" hangingPunct="1">
              <a:defRPr/>
            </a:pPr>
            <a:r>
              <a:rPr lang="en-US" altLang="nl-NL" sz="1400" dirty="0"/>
              <a:t>Reference for your project and find possible donors</a:t>
            </a:r>
          </a:p>
          <a:p>
            <a:pPr eaLnBrk="1" hangingPunct="1">
              <a:defRPr/>
            </a:pPr>
            <a:r>
              <a:rPr lang="en-US" altLang="nl-NL" sz="1400" dirty="0"/>
              <a:t>139 projects are available in the portal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nl-NL" altLang="nl-NL" sz="1400" dirty="0"/>
          </a:p>
        </p:txBody>
      </p:sp>
      <p:pic>
        <p:nvPicPr>
          <p:cNvPr id="88068" name="Picture 6">
            <a:extLst>
              <a:ext uri="{FF2B5EF4-FFF2-40B4-BE49-F238E27FC236}">
                <a16:creationId xmlns:a16="http://schemas.microsoft.com/office/drawing/2014/main" id="{1BCC3081-1F32-D018-6946-899536762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549275"/>
            <a:ext cx="4572000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3">
            <a:extLst>
              <a:ext uri="{FF2B5EF4-FFF2-40B4-BE49-F238E27FC236}">
                <a16:creationId xmlns:a16="http://schemas.microsoft.com/office/drawing/2014/main" id="{00937463-3792-AFA2-89A1-DE40E463B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3076575"/>
            <a:ext cx="3875088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743ABE-8F86-A440-903A-61DE85DBB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63" y="635000"/>
            <a:ext cx="3246437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44DB3E-C5D8-98D1-9240-DBFF404EA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88" y="585788"/>
            <a:ext cx="49212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57655-34B3-DD77-C007-F758175CB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363" y="234950"/>
            <a:ext cx="7818437" cy="277813"/>
          </a:xfrm>
        </p:spPr>
        <p:txBody>
          <a:bodyPr/>
          <a:lstStyle/>
          <a:p>
            <a:pPr>
              <a:defRPr/>
            </a:pPr>
            <a:r>
              <a:rPr lang="en-US" dirty="0"/>
              <a:t>Conclusion</a:t>
            </a:r>
          </a:p>
        </p:txBody>
      </p:sp>
      <p:sp>
        <p:nvSpPr>
          <p:cNvPr id="117763" name="Tijdelijke aanduiding voor inhoud 4">
            <a:extLst>
              <a:ext uri="{FF2B5EF4-FFF2-40B4-BE49-F238E27FC236}">
                <a16:creationId xmlns:a16="http://schemas.microsoft.com/office/drawing/2014/main" id="{3A6CDB12-067E-1CC6-00D6-32D29F337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868363"/>
            <a:ext cx="3960813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nl-NL" sz="1400"/>
              <a:t>Visit the website at </a:t>
            </a:r>
            <a:r>
              <a:rPr lang="en-US" altLang="nl-NL" sz="1400">
                <a:hlinkClick r:id="rId2"/>
              </a:rPr>
              <a:t>https://datarescue.climate.copernicus.eu/en/</a:t>
            </a:r>
            <a:endParaRPr lang="en-US" altLang="nl-NL" sz="1400"/>
          </a:p>
          <a:p>
            <a:pPr eaLnBrk="1" hangingPunct="1"/>
            <a:r>
              <a:rPr lang="en-US" altLang="nl-NL" sz="1400"/>
              <a:t>Include your data rescue project to the portal</a:t>
            </a:r>
            <a:endParaRPr lang="nl-NL" altLang="nl-NL" sz="1400"/>
          </a:p>
          <a:p>
            <a:pPr eaLnBrk="1" hangingPunct="1"/>
            <a:r>
              <a:rPr lang="nl-NL" altLang="nl-NL" sz="1400"/>
              <a:t>Stay tuned on this important topic by following the News item</a:t>
            </a:r>
          </a:p>
        </p:txBody>
      </p:sp>
      <p:pic>
        <p:nvPicPr>
          <p:cNvPr id="117764" name="Content Placeholder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0435ADD-1C01-F1FE-78F2-526E1E5F58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9575" y="868363"/>
            <a:ext cx="1895475" cy="1900237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538B-9DAF-D969-3B7F-B44F4E333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363" y="234950"/>
            <a:ext cx="7818437" cy="277813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Monitoring AI/ML and </a:t>
            </a:r>
            <a:r>
              <a:rPr lang="en-US" dirty="0" err="1"/>
              <a:t>datarescue</a:t>
            </a:r>
            <a:endParaRPr lang="en-US" dirty="0"/>
          </a:p>
        </p:txBody>
      </p:sp>
      <p:sp>
        <p:nvSpPr>
          <p:cNvPr id="83973" name="Tijdelijke aanduiding voor inhoud 4">
            <a:extLst>
              <a:ext uri="{FF2B5EF4-FFF2-40B4-BE49-F238E27FC236}">
                <a16:creationId xmlns:a16="http://schemas.microsoft.com/office/drawing/2014/main" id="{3605BF73-287F-4239-FF2A-A9C3D94EA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50" y="738188"/>
            <a:ext cx="4197350" cy="21415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nl-NL" sz="1800" dirty="0"/>
              <a:t>Workshop AI for Data Rescue (March 2024):</a:t>
            </a:r>
          </a:p>
          <a:p>
            <a:pPr eaLnBrk="1" hangingPunct="1">
              <a:defRPr/>
            </a:pPr>
            <a:r>
              <a:rPr lang="en-US" altLang="nl-NL" sz="1800" dirty="0"/>
              <a:t>Commercial AI/ML tools were presented which made too many mistakes to be useful</a:t>
            </a:r>
          </a:p>
          <a:p>
            <a:pPr eaLnBrk="1" hangingPunct="1">
              <a:defRPr/>
            </a:pPr>
            <a:r>
              <a:rPr lang="en-US" altLang="nl-NL" sz="1800" dirty="0"/>
              <a:t>Source code are not available open source to tailor to DARE needs</a:t>
            </a:r>
            <a:endParaRPr lang="nl-NL" altLang="nl-NL" sz="1800" dirty="0"/>
          </a:p>
        </p:txBody>
      </p:sp>
      <p:sp>
        <p:nvSpPr>
          <p:cNvPr id="3" name="Tijdelijke aanduiding voor inhoud 4">
            <a:extLst>
              <a:ext uri="{FF2B5EF4-FFF2-40B4-BE49-F238E27FC236}">
                <a16:creationId xmlns:a16="http://schemas.microsoft.com/office/drawing/2014/main" id="{A96AB937-A535-8121-E00F-97A6E0A2E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50" y="3003550"/>
            <a:ext cx="4197350" cy="20875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nl-NL" sz="1800" dirty="0"/>
              <a:t>KNMI 2-week hackathon:</a:t>
            </a:r>
          </a:p>
          <a:p>
            <a:pPr eaLnBrk="1" hangingPunct="1">
              <a:defRPr/>
            </a:pPr>
            <a:r>
              <a:rPr lang="en-US" altLang="nl-NL" sz="1800" dirty="0"/>
              <a:t>Team of Scientist and Developers people working part-time on the problem to retrieve data from meteorological observation sheets from (former) Dutch Caribbean islands by using AI/ML </a:t>
            </a:r>
            <a:endParaRPr lang="nl-NL" altLang="nl-NL" sz="1800" dirty="0"/>
          </a:p>
        </p:txBody>
      </p:sp>
      <p:pic>
        <p:nvPicPr>
          <p:cNvPr id="118789" name="Picture 4">
            <a:extLst>
              <a:ext uri="{FF2B5EF4-FFF2-40B4-BE49-F238E27FC236}">
                <a16:creationId xmlns:a16="http://schemas.microsoft.com/office/drawing/2014/main" id="{FFDF9579-8745-9072-06F7-D3A9488D8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91" r="12120"/>
          <a:stretch>
            <a:fillRect/>
          </a:stretch>
        </p:blipFill>
        <p:spPr bwMode="auto">
          <a:xfrm>
            <a:off x="6875463" y="582613"/>
            <a:ext cx="2081212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0" name="Picture 5" descr="A paper with writing on it&#10;&#10;Description automatically generated">
            <a:extLst>
              <a:ext uri="{FF2B5EF4-FFF2-40B4-BE49-F238E27FC236}">
                <a16:creationId xmlns:a16="http://schemas.microsoft.com/office/drawing/2014/main" id="{C9081432-0B2E-D94B-3556-1D1D69831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863725"/>
            <a:ext cx="4103688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60FC20-C0BE-0BDD-6848-E35265707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363" y="234950"/>
            <a:ext cx="7818437" cy="277813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C89A975-ACB7-F098-F415-3B9D5415BBBF}"/>
              </a:ext>
            </a:extLst>
          </p:cNvPr>
          <p:cNvSpPr txBox="1">
            <a:spLocks/>
          </p:cNvSpPr>
          <p:nvPr/>
        </p:nvSpPr>
        <p:spPr bwMode="auto">
          <a:xfrm>
            <a:off x="868363" y="234950"/>
            <a:ext cx="7818437" cy="277813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0" kern="1200" spc="7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/>
              <a:t>DARE Motivation</a:t>
            </a:r>
            <a:endParaRPr lang="en-US" dirty="0"/>
          </a:p>
        </p:txBody>
      </p:sp>
      <p:sp>
        <p:nvSpPr>
          <p:cNvPr id="119812" name="Content Placeholder 1">
            <a:extLst>
              <a:ext uri="{FF2B5EF4-FFF2-40B4-BE49-F238E27FC236}">
                <a16:creationId xmlns:a16="http://schemas.microsoft.com/office/drawing/2014/main" id="{EA983AB1-A917-CDCB-B9D9-DB4F0BC3F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1103313"/>
            <a:ext cx="3978275" cy="43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5913" indent="-315913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>
                <a:ea typeface="Verdana" panose="020B0604030504040204" pitchFamily="34" charset="0"/>
                <a:cs typeface="Verdana" panose="020B0604030504040204" pitchFamily="34" charset="0"/>
              </a:rPr>
              <a:t>Demonstrating value</a:t>
            </a:r>
          </a:p>
          <a:p>
            <a:r>
              <a:rPr lang="en-US" altLang="en-US" sz="1600">
                <a:ea typeface="Verdana" panose="020B0604030504040204" pitchFamily="34" charset="0"/>
                <a:cs typeface="Verdana" panose="020B0604030504040204" pitchFamily="34" charset="0"/>
              </a:rPr>
              <a:t>Identified hurricanes: August 1924</a:t>
            </a:r>
            <a:endParaRPr lang="en-US" altLang="en-US" sz="1600"/>
          </a:p>
          <a:p>
            <a:r>
              <a:rPr lang="en-US" altLang="en-US" sz="1600">
                <a:ea typeface="Verdana" panose="020B0604030504040204" pitchFamily="34" charset="0"/>
                <a:cs typeface="Verdana" panose="020B0604030504040204" pitchFamily="34" charset="0"/>
              </a:rPr>
              <a:t>Comparison 20</a:t>
            </a:r>
            <a:r>
              <a:rPr lang="en-US" altLang="en-US" sz="1600" baseline="30000"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US" altLang="en-US" sz="1600">
                <a:ea typeface="Verdana" panose="020B0604030504040204" pitchFamily="34" charset="0"/>
                <a:cs typeface="Verdana" panose="020B0604030504040204" pitchFamily="34" charset="0"/>
              </a:rPr>
              <a:t> century reanalysis and data from archive</a:t>
            </a:r>
          </a:p>
        </p:txBody>
      </p:sp>
      <p:pic>
        <p:nvPicPr>
          <p:cNvPr id="119813" name="Content Placeholder 26" descr="A map of a weather forecast&#10;&#10;Description automatically generated">
            <a:extLst>
              <a:ext uri="{FF2B5EF4-FFF2-40B4-BE49-F238E27FC236}">
                <a16:creationId xmlns:a16="http://schemas.microsoft.com/office/drawing/2014/main" id="{C3C4AFDC-FF7F-3220-062C-6E856BF3B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3354388"/>
            <a:ext cx="2471738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4" name="Picture 4">
            <a:extLst>
              <a:ext uri="{FF2B5EF4-FFF2-40B4-BE49-F238E27FC236}">
                <a16:creationId xmlns:a16="http://schemas.microsoft.com/office/drawing/2014/main" id="{DB7AA467-09D3-83DF-4F9D-41ACA3213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381250"/>
            <a:ext cx="26701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5" name="Content Placeholder 10">
            <a:extLst>
              <a:ext uri="{FF2B5EF4-FFF2-40B4-BE49-F238E27FC236}">
                <a16:creationId xmlns:a16="http://schemas.microsoft.com/office/drawing/2014/main" id="{1B7F3E7E-B3A6-24C0-BF6A-2FF7C7AE7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0"/>
            <a:ext cx="4552950" cy="448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a3b74ef4-59c5-47e9-a4dd-43993677424b"/>
  <p:tag name="TPVERSION" val="8"/>
  <p:tag name="TPFULLVERSION" val="8.9.5.12"/>
  <p:tag name="PPTVERSION" val="16"/>
  <p:tag name="TPOS" val="2"/>
  <p:tag name="TPLASTSAVEVERSION" val="6.4 PC"/>
</p:tagLst>
</file>

<file path=ppt/theme/theme1.xml><?xml version="1.0" encoding="utf-8"?>
<a:theme xmlns:a="http://schemas.openxmlformats.org/drawingml/2006/main" name="Data Access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In situ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KNMI sjabloon voor Powerpoint NL breedbeeld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9" id="{679BD963-B7F7-014D-8604-DB591A414DAF}" vid="{E42E6A84-805E-FD4D-BC33-FB7D3DCAE149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r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mergency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ecurity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pace component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User Uptak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Rijks Licht Blauw">
    <a:dk1>
      <a:srgbClr val="000000"/>
    </a:dk1>
    <a:lt1>
      <a:srgbClr val="FFFFFF"/>
    </a:lt1>
    <a:dk2>
      <a:srgbClr val="8EC9E7"/>
    </a:dk2>
    <a:lt2>
      <a:srgbClr val="EDF7FB"/>
    </a:lt2>
    <a:accent1>
      <a:srgbClr val="017BC6"/>
    </a:accent1>
    <a:accent2>
      <a:srgbClr val="FFB612"/>
    </a:accent2>
    <a:accent3>
      <a:srgbClr val="42145F"/>
    </a:accent3>
    <a:accent4>
      <a:srgbClr val="00689A"/>
    </a:accent4>
    <a:accent5>
      <a:srgbClr val="663227"/>
    </a:accent5>
    <a:accent6>
      <a:srgbClr val="38870D"/>
    </a:accent6>
    <a:hlink>
      <a:srgbClr val="017BC6"/>
    </a:hlink>
    <a:folHlink>
      <a:srgbClr val="B2D6EE"/>
    </a:folHlink>
  </a:clrScheme>
</a:themeOverride>
</file>

<file path=ppt/theme/themeOverride2.xml><?xml version="1.0" encoding="utf-8"?>
<a:themeOverride xmlns:a="http://schemas.openxmlformats.org/drawingml/2006/main">
  <a:clrScheme name="Rijks Licht Blauw">
    <a:dk1>
      <a:srgbClr val="000000"/>
    </a:dk1>
    <a:lt1>
      <a:srgbClr val="FFFFFF"/>
    </a:lt1>
    <a:dk2>
      <a:srgbClr val="8EC9E7"/>
    </a:dk2>
    <a:lt2>
      <a:srgbClr val="EDF7FB"/>
    </a:lt2>
    <a:accent1>
      <a:srgbClr val="017BC6"/>
    </a:accent1>
    <a:accent2>
      <a:srgbClr val="FFB612"/>
    </a:accent2>
    <a:accent3>
      <a:srgbClr val="42145F"/>
    </a:accent3>
    <a:accent4>
      <a:srgbClr val="00689A"/>
    </a:accent4>
    <a:accent5>
      <a:srgbClr val="663227"/>
    </a:accent5>
    <a:accent6>
      <a:srgbClr val="38870D"/>
    </a:accent6>
    <a:hlink>
      <a:srgbClr val="017BC6"/>
    </a:hlink>
    <a:folHlink>
      <a:srgbClr val="B2D6EE"/>
    </a:folHlink>
  </a:clrScheme>
</a:themeOverride>
</file>

<file path=ppt/theme/themeOverride3.xml><?xml version="1.0" encoding="utf-8"?>
<a:themeOverride xmlns:a="http://schemas.openxmlformats.org/drawingml/2006/main">
  <a:clrScheme name="Rijks Licht Blauw">
    <a:dk1>
      <a:srgbClr val="000000"/>
    </a:dk1>
    <a:lt1>
      <a:srgbClr val="FFFFFF"/>
    </a:lt1>
    <a:dk2>
      <a:srgbClr val="8EC9E7"/>
    </a:dk2>
    <a:lt2>
      <a:srgbClr val="EDF7FB"/>
    </a:lt2>
    <a:accent1>
      <a:srgbClr val="017BC6"/>
    </a:accent1>
    <a:accent2>
      <a:srgbClr val="FFB612"/>
    </a:accent2>
    <a:accent3>
      <a:srgbClr val="42145F"/>
    </a:accent3>
    <a:accent4>
      <a:srgbClr val="00689A"/>
    </a:accent4>
    <a:accent5>
      <a:srgbClr val="663227"/>
    </a:accent5>
    <a:accent6>
      <a:srgbClr val="38870D"/>
    </a:accent6>
    <a:hlink>
      <a:srgbClr val="017BC6"/>
    </a:hlink>
    <a:folHlink>
      <a:srgbClr val="B2D6EE"/>
    </a:folHlink>
  </a:clrScheme>
</a:themeOverride>
</file>

<file path=ppt/theme/themeOverride4.xml><?xml version="1.0" encoding="utf-8"?>
<a:themeOverride xmlns:a="http://schemas.openxmlformats.org/drawingml/2006/main">
  <a:clrScheme name="Rijks Licht Blauw">
    <a:dk1>
      <a:srgbClr val="000000"/>
    </a:dk1>
    <a:lt1>
      <a:srgbClr val="FFFFFF"/>
    </a:lt1>
    <a:dk2>
      <a:srgbClr val="8EC9E7"/>
    </a:dk2>
    <a:lt2>
      <a:srgbClr val="EDF7FB"/>
    </a:lt2>
    <a:accent1>
      <a:srgbClr val="017BC6"/>
    </a:accent1>
    <a:accent2>
      <a:srgbClr val="FFB612"/>
    </a:accent2>
    <a:accent3>
      <a:srgbClr val="42145F"/>
    </a:accent3>
    <a:accent4>
      <a:srgbClr val="00689A"/>
    </a:accent4>
    <a:accent5>
      <a:srgbClr val="663227"/>
    </a:accent5>
    <a:accent6>
      <a:srgbClr val="38870D"/>
    </a:accent6>
    <a:hlink>
      <a:srgbClr val="017BC6"/>
    </a:hlink>
    <a:folHlink>
      <a:srgbClr val="B2D6EE"/>
    </a:folHlink>
  </a:clrScheme>
</a:themeOverride>
</file>

<file path=ppt/theme/themeOverride5.xml><?xml version="1.0" encoding="utf-8"?>
<a:themeOverride xmlns:a="http://schemas.openxmlformats.org/drawingml/2006/main">
  <a:clrScheme name="Rijks Licht Blauw">
    <a:dk1>
      <a:srgbClr val="000000"/>
    </a:dk1>
    <a:lt1>
      <a:srgbClr val="FFFFFF"/>
    </a:lt1>
    <a:dk2>
      <a:srgbClr val="8EC9E7"/>
    </a:dk2>
    <a:lt2>
      <a:srgbClr val="EDF7FB"/>
    </a:lt2>
    <a:accent1>
      <a:srgbClr val="017BC6"/>
    </a:accent1>
    <a:accent2>
      <a:srgbClr val="FFB612"/>
    </a:accent2>
    <a:accent3>
      <a:srgbClr val="42145F"/>
    </a:accent3>
    <a:accent4>
      <a:srgbClr val="00689A"/>
    </a:accent4>
    <a:accent5>
      <a:srgbClr val="663227"/>
    </a:accent5>
    <a:accent6>
      <a:srgbClr val="38870D"/>
    </a:accent6>
    <a:hlink>
      <a:srgbClr val="017BC6"/>
    </a:hlink>
    <a:folHlink>
      <a:srgbClr val="B2D6EE"/>
    </a:folHlink>
  </a:clrScheme>
</a:themeOverride>
</file>

<file path=ppt/theme/themeOverride6.xml><?xml version="1.0" encoding="utf-8"?>
<a:themeOverride xmlns:a="http://schemas.openxmlformats.org/drawingml/2006/main">
  <a:clrScheme name="Rijks Licht Blauw">
    <a:dk1>
      <a:srgbClr val="000000"/>
    </a:dk1>
    <a:lt1>
      <a:srgbClr val="FFFFFF"/>
    </a:lt1>
    <a:dk2>
      <a:srgbClr val="8EC9E7"/>
    </a:dk2>
    <a:lt2>
      <a:srgbClr val="EDF7FB"/>
    </a:lt2>
    <a:accent1>
      <a:srgbClr val="017BC6"/>
    </a:accent1>
    <a:accent2>
      <a:srgbClr val="FFB612"/>
    </a:accent2>
    <a:accent3>
      <a:srgbClr val="42145F"/>
    </a:accent3>
    <a:accent4>
      <a:srgbClr val="00689A"/>
    </a:accent4>
    <a:accent5>
      <a:srgbClr val="663227"/>
    </a:accent5>
    <a:accent6>
      <a:srgbClr val="38870D"/>
    </a:accent6>
    <a:hlink>
      <a:srgbClr val="017BC6"/>
    </a:hlink>
    <a:folHlink>
      <a:srgbClr val="B2D6E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12663</TotalTime>
  <Words>677</Words>
  <Application>Microsoft Office PowerPoint</Application>
  <PresentationFormat>On-screen Show (16:9)</PresentationFormat>
  <Paragraphs>105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Data Access</vt:lpstr>
      <vt:lpstr>Marine</vt:lpstr>
      <vt:lpstr>Land</vt:lpstr>
      <vt:lpstr>Emergency</vt:lpstr>
      <vt:lpstr>Atmosphere</vt:lpstr>
      <vt:lpstr>Climate Change</vt:lpstr>
      <vt:lpstr>Security</vt:lpstr>
      <vt:lpstr>Space component</vt:lpstr>
      <vt:lpstr>User Uptake</vt:lpstr>
      <vt:lpstr>In situ</vt:lpstr>
      <vt:lpstr>KNMI sjabloon voor Powerpoint NL breedbeeld</vt:lpstr>
      <vt:lpstr>PowerPoint Presentation</vt:lpstr>
      <vt:lpstr>Data Rescue Portal</vt:lpstr>
      <vt:lpstr>Share information as guidance</vt:lpstr>
      <vt:lpstr>Share information as guidance</vt:lpstr>
      <vt:lpstr>Share information as guidance</vt:lpstr>
      <vt:lpstr>DARE projects</vt:lpstr>
      <vt:lpstr>Conclusion</vt:lpstr>
      <vt:lpstr>Monitoring AI/ML and datarescue</vt:lpstr>
      <vt:lpstr>PowerPoint Presentation</vt:lpstr>
      <vt:lpstr>PowerPoint Presentation</vt:lpstr>
      <vt:lpstr>RDWD Innovation Weeks</vt:lpstr>
      <vt:lpstr>Image preprocessing</vt:lpstr>
      <vt:lpstr>Table recognition</vt:lpstr>
      <vt:lpstr>AI/ML workflow – DAWSONIA (SMHI)</vt:lpstr>
      <vt:lpstr>DAWSONIA - SMHI</vt:lpstr>
      <vt:lpstr>Digitizing individual characters</vt:lpstr>
      <vt:lpstr>Digitizing individual characters</vt:lpstr>
      <vt:lpstr>Challenges AI/ML</vt:lpstr>
    </vt:vector>
  </TitlesOfParts>
  <Company>GCG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Borras, Telm</dc:creator>
  <cp:lastModifiedBy>Schee van der, Marlies (KNMI)</cp:lastModifiedBy>
  <cp:revision>560</cp:revision>
  <dcterms:created xsi:type="dcterms:W3CDTF">2016-08-05T07:21:09Z</dcterms:created>
  <dcterms:modified xsi:type="dcterms:W3CDTF">2024-09-26T10:04:23Z</dcterms:modified>
</cp:coreProperties>
</file>