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81" r:id="rId4"/>
    <p:sldId id="287" r:id="rId5"/>
    <p:sldId id="283" r:id="rId6"/>
    <p:sldId id="286" r:id="rId7"/>
    <p:sldId id="269" r:id="rId8"/>
    <p:sldId id="298" r:id="rId9"/>
    <p:sldId id="289" r:id="rId10"/>
    <p:sldId id="270" r:id="rId11"/>
    <p:sldId id="284" r:id="rId12"/>
    <p:sldId id="285" r:id="rId13"/>
    <p:sldId id="265" r:id="rId14"/>
    <p:sldId id="263" r:id="rId15"/>
    <p:sldId id="291" r:id="rId16"/>
    <p:sldId id="275" r:id="rId17"/>
    <p:sldId id="292" r:id="rId18"/>
    <p:sldId id="267" r:id="rId19"/>
    <p:sldId id="293" r:id="rId20"/>
    <p:sldId id="294" r:id="rId21"/>
    <p:sldId id="271" r:id="rId22"/>
    <p:sldId id="273" r:id="rId23"/>
    <p:sldId id="279" r:id="rId24"/>
    <p:sldId id="290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芝瑄 張" initials="芝瑄" lastIdx="3" clrIdx="0">
    <p:extLst>
      <p:ext uri="{19B8F6BF-5375-455C-9EA6-DF929625EA0E}">
        <p15:presenceInfo xmlns:p15="http://schemas.microsoft.com/office/powerpoint/2012/main" userId="aafc776690a921e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9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63" autoAdjust="0"/>
    <p:restoredTop sz="85875" autoAdjust="0"/>
  </p:normalViewPr>
  <p:slideViewPr>
    <p:cSldViewPr snapToGrid="0">
      <p:cViewPr varScale="1">
        <p:scale>
          <a:sx n="73" d="100"/>
          <a:sy n="73" d="100"/>
        </p:scale>
        <p:origin x="609" y="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helin\Downloads\REACHES_&#20108;&#19977;&#22235;&#20874;&#36039;&#26009;&#37327;&#2229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171382423350901"/>
          <c:y val="4.8166384690468099E-2"/>
          <c:w val="0.65082419642599598"/>
          <c:h val="0.74576182360621801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7-E688-4607-86FF-145099461DBD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E688-4607-86FF-145099461DBD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E688-4607-86FF-145099461DBD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8-E688-4607-86FF-145099461DBD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E688-4607-86FF-145099461DBD}"/>
              </c:ext>
            </c:extLst>
          </c:dPt>
          <c:dPt>
            <c:idx val="6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E688-4607-86FF-145099461DB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900"/>
                      <a:t> 2.78%/5683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/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E688-4607-86FF-145099461DB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en-US" sz="900"/>
                      <a:t>16.53%</a:t>
                    </a:r>
                    <a:r>
                      <a:rPr lang="en-US" altLang="zh-TW" sz="900"/>
                      <a:t>/</a:t>
                    </a:r>
                    <a:r>
                      <a:rPr lang="en-US" altLang="en-US" sz="900"/>
                      <a:t>33815</a:t>
                    </a:r>
                    <a:endParaRPr lang="en-US" alt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E688-4607-86FF-145099461DB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altLang="en-US" sz="900"/>
                      <a:t>19.31%/39516</a:t>
                    </a:r>
                    <a:endParaRPr lang="en-US" alt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688-4607-86FF-145099461DB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altLang="en-US" sz="900"/>
                      <a:t>17.78%/36388</a:t>
                    </a:r>
                    <a:endParaRPr lang="en-US" alt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688-4607-86FF-145099461DB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altLang="en-US" sz="900"/>
                      <a:t>11.49%/23509</a:t>
                    </a:r>
                    <a:endParaRPr lang="en-US" alt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E688-4607-86FF-145099461DB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altLang="en-US" sz="900"/>
                      <a:t>20.31%/41559</a:t>
                    </a:r>
                    <a:endParaRPr lang="en-US" alt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688-4607-86FF-145099461DBD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altLang="en-US" sz="900"/>
                      <a:t>11.80%/24140</a:t>
                    </a:r>
                    <a:endParaRPr lang="en-US" alt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E688-4607-86FF-145099461D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統整!$B$4:$B$10</c:f>
              <c:strCache>
                <c:ptCount val="7"/>
                <c:pt idx="0">
                  <c:v>Temperature</c:v>
                </c:pt>
                <c:pt idx="1">
                  <c:v>Precipitation</c:v>
                </c:pt>
                <c:pt idx="2">
                  <c:v>Agriculture</c:v>
                </c:pt>
                <c:pt idx="3">
                  <c:v>Flood</c:v>
                </c:pt>
                <c:pt idx="4">
                  <c:v>Drought</c:v>
                </c:pt>
                <c:pt idx="5">
                  <c:v>Socioeconomics</c:v>
                </c:pt>
                <c:pt idx="6">
                  <c:v>Others</c:v>
                </c:pt>
              </c:strCache>
            </c:strRef>
          </c:cat>
          <c:val>
            <c:numRef>
              <c:f>統整!$C$4:$C$10</c:f>
              <c:numCache>
                <c:formatCode>General</c:formatCode>
                <c:ptCount val="7"/>
                <c:pt idx="0">
                  <c:v>5683</c:v>
                </c:pt>
                <c:pt idx="1">
                  <c:v>33815</c:v>
                </c:pt>
                <c:pt idx="2">
                  <c:v>39516</c:v>
                </c:pt>
                <c:pt idx="3">
                  <c:v>36388</c:v>
                </c:pt>
                <c:pt idx="4">
                  <c:v>23509</c:v>
                </c:pt>
                <c:pt idx="5">
                  <c:v>41559</c:v>
                </c:pt>
                <c:pt idx="6">
                  <c:v>24140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688-4607-86FF-145099461DBD}"/>
            </c:ext>
          </c:extLst>
        </c:ser>
        <c:ser>
          <c:idx val="1"/>
          <c:order val="1"/>
          <c:invertIfNegative val="0"/>
          <c:dLbls>
            <c:delete val="1"/>
          </c:dLbls>
          <c:cat>
            <c:strRef>
              <c:f>統整!$B$4:$B$10</c:f>
              <c:strCache>
                <c:ptCount val="7"/>
                <c:pt idx="0">
                  <c:v>Temperature</c:v>
                </c:pt>
                <c:pt idx="1">
                  <c:v>Precipitation</c:v>
                </c:pt>
                <c:pt idx="2">
                  <c:v>Agriculture</c:v>
                </c:pt>
                <c:pt idx="3">
                  <c:v>Flood</c:v>
                </c:pt>
                <c:pt idx="4">
                  <c:v>Drought</c:v>
                </c:pt>
                <c:pt idx="5">
                  <c:v>Socioeconomics</c:v>
                </c:pt>
                <c:pt idx="6">
                  <c:v>Others</c:v>
                </c:pt>
              </c:strCache>
            </c:strRef>
          </c:cat>
          <c:val>
            <c:numRef>
              <c:f>統整!$D$4:$D$10</c:f>
              <c:numCache>
                <c:formatCode>0.00%</c:formatCode>
                <c:ptCount val="7"/>
                <c:pt idx="0">
                  <c:v>2.7774791065930299E-2</c:v>
                </c:pt>
                <c:pt idx="1">
                  <c:v>0.16526562729094399</c:v>
                </c:pt>
                <c:pt idx="2">
                  <c:v>0.193128390596745</c:v>
                </c:pt>
                <c:pt idx="3">
                  <c:v>0.177840770245834</c:v>
                </c:pt>
                <c:pt idx="4">
                  <c:v>0.114896632618152</c:v>
                </c:pt>
                <c:pt idx="5">
                  <c:v>0.203113239822101</c:v>
                </c:pt>
                <c:pt idx="6">
                  <c:v>0.11798054836029501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688-4607-86FF-145099461DB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32"/>
        <c:axId val="2121837992"/>
        <c:axId val="2121698520"/>
      </c:barChart>
      <c:catAx>
        <c:axId val="21218379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100">
                    <a:latin typeface="+mn-lt"/>
                    <a:ea typeface="Gadugi" pitchFamily="34" charset="0"/>
                  </a:defRPr>
                </a:pPr>
                <a:r>
                  <a:rPr lang="en-US" sz="1100">
                    <a:latin typeface="+mn-lt"/>
                    <a:ea typeface="Gadugi" pitchFamily="34" charset="0"/>
                  </a:rPr>
                  <a:t>Categories</a:t>
                </a:r>
                <a:endParaRPr lang="zh-TW" sz="1100">
                  <a:latin typeface="+mn-lt"/>
                </a:endParaRP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Gadugi" pitchFamily="34" charset="0"/>
                <a:ea typeface="Gadugi" pitchFamily="34" charset="0"/>
              </a:defRPr>
            </a:pPr>
            <a:endParaRPr lang="zh-TW"/>
          </a:p>
        </c:txPr>
        <c:crossAx val="2121698520"/>
        <c:crosses val="autoZero"/>
        <c:auto val="1"/>
        <c:lblAlgn val="ctr"/>
        <c:lblOffset val="100"/>
        <c:noMultiLvlLbl val="0"/>
      </c:catAx>
      <c:valAx>
        <c:axId val="2121698520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/>
                  <a:t>Number of records (1368-1911 AD) </a:t>
                </a:r>
                <a:endParaRPr lang="zh-TW" sz="110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1218379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985CA-33E9-4699-80EA-5E2D4C6B360D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47CB1-3C4C-4B34-B854-94BEA34148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8600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7209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8597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9695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587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1886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5189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1326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6115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3227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277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568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22295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0626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3885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85114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8374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4577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3898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7458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3148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9782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933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2028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7CB1-3C4C-4B34-B854-94BEA34148AE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9272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3F2C2F-4371-465B-B061-E21FA086FE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85C7DCF-3E7F-47B4-81F8-8A24790FD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4365285-B0D9-403B-B616-DABFA3817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E9E3A-D2C5-43A0-986F-FC85A14ED40A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0A44DED-8D83-4D48-98DD-5BBAA02F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F2FAF96-0366-4C92-B1E0-5890CFF6A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857C2-91A3-4D23-9D6C-7F6AEFBEA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0324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C542C2-FFBA-42C1-9C6A-A6E27445D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5CCF3FF-0004-4C7A-9DBB-BB76534A4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A7EC058-EA52-4E17-BAE5-28284DFDF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E9E3A-D2C5-43A0-986F-FC85A14ED40A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874DA0-C968-4148-A7A3-6E92A03EF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E7696BF-D97A-4A45-9576-08A60CC8B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857C2-91A3-4D23-9D6C-7F6AEFBEA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9744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E3AB120-B591-4179-8B30-EFAFB16DF7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9134F78-D1C4-409D-B23B-D9EE58510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578F079-3562-4314-8D60-36BCDC3D0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E9E3A-D2C5-43A0-986F-FC85A14ED40A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E565D10-8CEB-4A25-9999-3EFB566E4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C5A076C-4AF7-4086-AD0B-5B47F40CE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857C2-91A3-4D23-9D6C-7F6AEFBEA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6438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3B1A7E-2968-4AF1-9B6B-399B4FB34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369DACA-6D24-4DAA-86C3-CF45AD382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528663-7E4E-42A6-B5A0-359D309CE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E9E3A-D2C5-43A0-986F-FC85A14ED40A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E7D088-3FF8-4E27-97E9-5C250DB9D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ABBCC08-2143-462E-B8DA-37E54022D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857C2-91A3-4D23-9D6C-7F6AEFBEA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4446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A7189D-50EF-4BAA-B721-5B7D0189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3836F4B-5CF4-4B75-A7A7-AA0AC8B5D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252140D-D45A-43BF-9CED-DAC3299BF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E9E3A-D2C5-43A0-986F-FC85A14ED40A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E16F77-5C21-4B8F-BBE7-011D55319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C8F0C0B-16F7-45E9-8292-936D3901B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857C2-91A3-4D23-9D6C-7F6AEFBEA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5414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51D904-B8A1-4663-821B-9865D75B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63698F1-1F5E-42AF-B3E0-862416B045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635837C-EFA7-4F24-AECA-327618476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1B9EBF3-3666-468B-B879-C44F9219F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E9E3A-D2C5-43A0-986F-FC85A14ED40A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C76EB54-F748-453E-95AA-60F3A12B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11036BC-4B3B-4136-B7B3-777BA696C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857C2-91A3-4D23-9D6C-7F6AEFBEA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4508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A20717-6616-4C9F-A1F5-73F1A8E55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AB554E4-BCDE-452D-92B6-00FEC3AEA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05B74FF-398A-45C6-968A-FC664C667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2092EA6-F2B3-46A7-A7BB-D6FCD334C5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B1345D-72C5-4704-B7CE-75442B3A3D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6BD86C3-D636-47FA-AEFF-146ED71DE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E9E3A-D2C5-43A0-986F-FC85A14ED40A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485CA1A-E205-41F0-BD75-D28C3597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A03A8E1-62AA-4474-A203-053E96FA2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857C2-91A3-4D23-9D6C-7F6AEFBEA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8530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C94A1D-9C94-4325-B537-FA0562C3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0915339-49E3-4510-B398-CAC9F06AD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E9E3A-D2C5-43A0-986F-FC85A14ED40A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F3DDE7E-E526-4C75-B1B8-9F7FEB7F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B904605-3DA4-40ED-995D-FE0E194E6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857C2-91A3-4D23-9D6C-7F6AEFBEA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896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3EACA03-3788-442E-9280-D84CEDE84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E9E3A-D2C5-43A0-986F-FC85A14ED40A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64BE212-E869-43AC-A89C-B13CD0F50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1EBE441-684A-4082-BDFF-E310EB9AD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857C2-91A3-4D23-9D6C-7F6AEFBEA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36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0E99F6-E24A-4642-B96C-8E8C5CD60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26BBDF-0FB0-41A8-9D43-C0D39B9B8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E8111AF-038E-4A2A-B616-2BD916724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4833CB8-6A34-4459-A5D7-8268B0ABA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E9E3A-D2C5-43A0-986F-FC85A14ED40A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67228FE-7E1D-4C36-BC96-E02DD096F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B0D1E07-2B7F-476B-80F6-93350B6A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857C2-91A3-4D23-9D6C-7F6AEFBEA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226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FC675E-B08C-4047-834F-A87B6B9E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E8AB441-6A4C-49B7-86D3-0EDA783D8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E2E1EB0-1389-4226-9255-B4EA2FF09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08B194F-3677-4E97-878E-65B7CD1A8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E9E3A-D2C5-43A0-986F-FC85A14ED40A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266916-0AD5-4BF1-AC93-968F68EC3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76CA067-40AE-4CD7-9010-35224AA9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857C2-91A3-4D23-9D6C-7F6AEFBEA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6094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1806321-9ED0-4C59-B1B7-80256B706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A17DEF-5A25-474B-9DB9-C5BF30840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3C6A3B1-9E5C-4F81-8E74-1AEBDEAE1B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E9E3A-D2C5-43A0-986F-FC85A14ED40A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E729167-07EF-4FE2-B88C-C35A69E20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15B5ACC-AEA1-4E2A-9370-886CEFE31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857C2-91A3-4D23-9D6C-7F6AEFBEA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463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s://reaches.shinyapps.io/Drought_Event_STAnalyse/" TargetMode="External"/><Relationship Id="rId10" Type="http://schemas.openxmlformats.org/officeDocument/2006/relationships/image" Target="../media/image5.jpeg"/><Relationship Id="rId4" Type="http://schemas.openxmlformats.org/officeDocument/2006/relationships/image" Target="../media/image41.pn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jpe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42768EC3-6FF1-4081-B61F-4934D4452B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64F4982-F4BC-42AC-AFC6-2AB9B99975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b="30380"/>
          <a:stretch/>
        </p:blipFill>
        <p:spPr>
          <a:xfrm>
            <a:off x="0" y="5310790"/>
            <a:ext cx="12192000" cy="154721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13B1548-B960-49ED-99AC-375667037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565" y="1040649"/>
            <a:ext cx="11970870" cy="3053976"/>
          </a:xfrm>
        </p:spPr>
        <p:txBody>
          <a:bodyPr>
            <a:noAutofit/>
          </a:bodyPr>
          <a:lstStyle/>
          <a:p>
            <a:pPr>
              <a:lnSpc>
                <a:spcPts val="6000"/>
              </a:lnSpc>
            </a:pPr>
            <a:r>
              <a:rPr lang="en-US" altLang="zh-TW" sz="4000" b="1" dirty="0">
                <a:solidFill>
                  <a:srgbClr val="739F8F"/>
                </a:solidFill>
                <a:latin typeface="Bahnschrift" panose="020B0502040204020203" pitchFamily="34" charset="0"/>
                <a:ea typeface="芫荽" pitchFamily="2" charset="-120"/>
                <a:cs typeface="芫荽" pitchFamily="2" charset="-120"/>
              </a:rPr>
              <a:t>Adjusting Standardized Precipitation Index </a:t>
            </a:r>
            <a:br>
              <a:rPr lang="en-US" altLang="zh-TW" sz="4000" b="1" dirty="0">
                <a:solidFill>
                  <a:srgbClr val="739F8F"/>
                </a:solidFill>
                <a:latin typeface="Bahnschrift" panose="020B0502040204020203" pitchFamily="34" charset="0"/>
                <a:ea typeface="芫荽" pitchFamily="2" charset="-120"/>
                <a:cs typeface="芫荽" pitchFamily="2" charset="-120"/>
              </a:rPr>
            </a:br>
            <a:r>
              <a:rPr lang="en-US" altLang="zh-TW" sz="4000" b="1" dirty="0">
                <a:solidFill>
                  <a:srgbClr val="739F8F"/>
                </a:solidFill>
                <a:latin typeface="Bahnschrift" panose="020B0502040204020203" pitchFamily="34" charset="0"/>
                <a:ea typeface="芫荽" pitchFamily="2" charset="-120"/>
                <a:cs typeface="芫荽" pitchFamily="2" charset="-120"/>
              </a:rPr>
              <a:t>to reconstruct 0.5° x 0.5° drought</a:t>
            </a:r>
            <a:r>
              <a:rPr lang="zh-TW" altLang="en-US" sz="4000" b="1" dirty="0">
                <a:solidFill>
                  <a:srgbClr val="739F8F"/>
                </a:solidFill>
                <a:latin typeface="Bahnschrift" panose="020B0502040204020203" pitchFamily="34" charset="0"/>
                <a:ea typeface="芫荽" pitchFamily="2" charset="-120"/>
                <a:cs typeface="芫荽" pitchFamily="2" charset="-120"/>
              </a:rPr>
              <a:t> </a:t>
            </a:r>
            <a:r>
              <a:rPr lang="en-US" altLang="zh-TW" sz="4000" b="1" dirty="0">
                <a:solidFill>
                  <a:srgbClr val="739F8F"/>
                </a:solidFill>
                <a:latin typeface="Bahnschrift" panose="020B0502040204020203" pitchFamily="34" charset="0"/>
                <a:ea typeface="芫荽" pitchFamily="2" charset="-120"/>
                <a:cs typeface="芫荽" pitchFamily="2" charset="-120"/>
              </a:rPr>
              <a:t>data </a:t>
            </a:r>
            <a:br>
              <a:rPr lang="en-US" altLang="zh-TW" sz="4000" b="1" dirty="0">
                <a:solidFill>
                  <a:srgbClr val="739F8F"/>
                </a:solidFill>
                <a:latin typeface="Bahnschrift" panose="020B0502040204020203" pitchFamily="34" charset="0"/>
                <a:ea typeface="芫荽" pitchFamily="2" charset="-120"/>
                <a:cs typeface="芫荽" pitchFamily="2" charset="-120"/>
              </a:rPr>
            </a:br>
            <a:r>
              <a:rPr lang="en-US" altLang="zh-TW" sz="4000" b="1" dirty="0">
                <a:solidFill>
                  <a:srgbClr val="739F8F"/>
                </a:solidFill>
                <a:latin typeface="Bahnschrift" panose="020B0502040204020203" pitchFamily="34" charset="0"/>
                <a:ea typeface="芫荽" pitchFamily="2" charset="-120"/>
                <a:cs typeface="芫荽" pitchFamily="2" charset="-120"/>
              </a:rPr>
              <a:t>from documentary records in the Chinese dynasties since the mid-14th century</a:t>
            </a:r>
            <a:endParaRPr lang="zh-TW" altLang="en-US" sz="4000" b="1" dirty="0">
              <a:solidFill>
                <a:srgbClr val="739F8F"/>
              </a:solidFill>
              <a:latin typeface="Bahnschrift" panose="020B0502040204020203" pitchFamily="34" charset="0"/>
              <a:ea typeface="芫荽" pitchFamily="2" charset="-120"/>
              <a:cs typeface="芫荽" pitchFamily="2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7B0D4AF-B152-4EAC-B298-16F32DBD88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4420926"/>
            <a:ext cx="12191999" cy="563562"/>
          </a:xfrm>
        </p:spPr>
        <p:txBody>
          <a:bodyPr>
            <a:normAutofit fontScale="92500"/>
          </a:bodyPr>
          <a:lstStyle/>
          <a:p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Chang Chih-Hsuan¹, Elaine </a:t>
            </a:r>
            <a:r>
              <a:rPr lang="en-US" altLang="zh-TW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Kuanhui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 Lin¹, Yu-</a:t>
            </a:r>
            <a:r>
              <a:rPr lang="en-US" altLang="zh-TW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Shiang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 Lin¹ and Wan-Ling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 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Tseng²</a:t>
            </a:r>
          </a:p>
          <a:p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B4BBF0F7-885F-41E5-99B8-88B4AC5F1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1732">
            <a:off x="166854" y="194283"/>
            <a:ext cx="813287" cy="863919"/>
          </a:xfrm>
          <a:prstGeom prst="rect">
            <a:avLst/>
          </a:prstGeom>
        </p:spPr>
      </p:pic>
      <p:sp>
        <p:nvSpPr>
          <p:cNvPr id="7" name="副標題 2">
            <a:extLst>
              <a:ext uri="{FF2B5EF4-FFF2-40B4-BE49-F238E27FC236}">
                <a16:creationId xmlns:a16="http://schemas.microsoft.com/office/drawing/2014/main" id="{68C28E65-3F4D-469B-8A41-9BA75DA96474}"/>
              </a:ext>
            </a:extLst>
          </p:cNvPr>
          <p:cNvSpPr txBox="1">
            <a:spLocks/>
          </p:cNvSpPr>
          <p:nvPr/>
        </p:nvSpPr>
        <p:spPr>
          <a:xfrm>
            <a:off x="0" y="4937524"/>
            <a:ext cx="11973059" cy="973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芫荽" pitchFamily="2" charset="-120"/>
                <a:cs typeface="Arial" panose="020B0604020202020204" pitchFamily="34" charset="0"/>
              </a:rPr>
              <a:t>¹ Graduate institute of sustainability management and environmental education, National Taiwan Normal University, Taipei, Taiwan</a:t>
            </a:r>
          </a:p>
          <a:p>
            <a:r>
              <a:rPr lang="en-US" altLang="zh-TW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芫荽" pitchFamily="2" charset="-120"/>
                <a:cs typeface="Arial" panose="020B0604020202020204" pitchFamily="34" charset="0"/>
              </a:rPr>
              <a:t>² International degree program in climate change and sustainable development, National Taiwan University, Taipei, Taiwan</a:t>
            </a:r>
          </a:p>
          <a:p>
            <a:endParaRPr lang="en-US" altLang="zh-TW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芫荽" pitchFamily="2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310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E7C3B1-5715-472A-8A4E-7D671C17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828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From point to grid: Simple Kriging</a:t>
            </a:r>
            <a:endParaRPr lang="zh-TW" altLang="en-US" sz="40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9EA43D-3AA7-4098-B09D-32645B37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43106"/>
            <a:ext cx="10898981" cy="493385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A geostatistical method for estimating values at unsampled locations using nearby observed data</a:t>
            </a:r>
          </a:p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Apply the simple kriging predictor with mean 0 to predict values at unobserved locations.</a:t>
            </a:r>
            <a:endParaRPr lang="zh-TW" altLang="en-US" sz="2400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58F585A-A844-4BD6-9A83-19E97D67614B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10</a:t>
            </a:r>
            <a:endParaRPr lang="zh-TW" altLang="en-US" dirty="0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6D29F045-A1EE-4FE9-AA48-DD3BC5D9B652}"/>
              </a:ext>
            </a:extLst>
          </p:cNvPr>
          <p:cNvGrpSpPr/>
          <p:nvPr/>
        </p:nvGrpSpPr>
        <p:grpSpPr>
          <a:xfrm>
            <a:off x="889982" y="3157256"/>
            <a:ext cx="2718502" cy="1869779"/>
            <a:chOff x="652019" y="3105814"/>
            <a:chExt cx="3381375" cy="2400300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71E46992-010D-4CCD-88FA-57D218080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019" y="3105814"/>
              <a:ext cx="3381375" cy="1390650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757BCB16-2201-4BD5-AD72-315A55E1E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6216" y="4496464"/>
              <a:ext cx="2952750" cy="1009650"/>
            </a:xfrm>
            <a:prstGeom prst="rect">
              <a:avLst/>
            </a:prstGeom>
          </p:spPr>
        </p:pic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86D43F20-8AC1-4C91-ABB8-E2483D9DE4D8}"/>
              </a:ext>
            </a:extLst>
          </p:cNvPr>
          <p:cNvGrpSpPr/>
          <p:nvPr/>
        </p:nvGrpSpPr>
        <p:grpSpPr>
          <a:xfrm>
            <a:off x="4386845" y="3045569"/>
            <a:ext cx="6850581" cy="3724563"/>
            <a:chOff x="3738567" y="2768311"/>
            <a:chExt cx="6850581" cy="3724563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468EAC20-286B-4376-9BD1-0FB9A6E97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6434"/>
            <a:stretch/>
          </p:blipFill>
          <p:spPr>
            <a:xfrm>
              <a:off x="7276144" y="2768311"/>
              <a:ext cx="3313004" cy="3724563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BAF2875D-1F5C-4CF4-8048-ED9F033B6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370" r="53226"/>
            <a:stretch/>
          </p:blipFill>
          <p:spPr>
            <a:xfrm>
              <a:off x="3738567" y="2768311"/>
              <a:ext cx="3463626" cy="3598373"/>
            </a:xfrm>
            <a:prstGeom prst="rect">
              <a:avLst/>
            </a:prstGeom>
          </p:spPr>
        </p:pic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7F88803-F6E8-4D9E-95A2-D25124B82270}"/>
              </a:ext>
            </a:extLst>
          </p:cNvPr>
          <p:cNvSpPr txBox="1"/>
          <p:nvPr/>
        </p:nvSpPr>
        <p:spPr>
          <a:xfrm>
            <a:off x="1104893" y="5242187"/>
            <a:ext cx="29584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Formula of Simple Kriging</a:t>
            </a:r>
            <a:endParaRPr lang="zh-TW" altLang="en-US" dirty="0"/>
          </a:p>
        </p:txBody>
      </p:sp>
      <p:grpSp>
        <p:nvGrpSpPr>
          <p:cNvPr id="22" name="Group 4">
            <a:extLst>
              <a:ext uri="{FF2B5EF4-FFF2-40B4-BE49-F238E27FC236}">
                <a16:creationId xmlns:a16="http://schemas.microsoft.com/office/drawing/2014/main" id="{B6168DB8-20BA-41F6-BBCE-E8453CDF5B68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B9DD5A68-197B-404B-BE0E-79CE9C1D4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24" name="Picture 9" descr="rcec-logo.jpg">
              <a:extLst>
                <a:ext uri="{FF2B5EF4-FFF2-40B4-BE49-F238E27FC236}">
                  <a16:creationId xmlns:a16="http://schemas.microsoft.com/office/drawing/2014/main" id="{B2038B2C-17DD-4A52-8519-D8AA6170C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F0EA814-7AA1-49F7-A26F-ED22C376EF72}"/>
              </a:ext>
            </a:extLst>
          </p:cNvPr>
          <p:cNvSpPr txBox="1"/>
          <p:nvPr/>
        </p:nvSpPr>
        <p:spPr>
          <a:xfrm>
            <a:off x="10387238" y="6308208"/>
            <a:ext cx="4044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(Sun, 2024)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071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E7C3B1-5715-472A-8A4E-7D671C17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828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After Simple Kriging</a:t>
            </a:r>
            <a:endParaRPr lang="zh-TW" altLang="en-US" sz="40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9EA43D-3AA7-4098-B09D-32645B37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43106"/>
            <a:ext cx="10898981" cy="53928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Standard Errors and Distribution</a:t>
            </a: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pPr marL="0" indent="0">
              <a:buNone/>
            </a:pPr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pPr marL="0" indent="0">
              <a:buNone/>
            </a:pPr>
            <a:endParaRPr lang="en-US" altLang="zh-TW" sz="2000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pPr marL="457200" lvl="1" indent="0">
              <a:buNone/>
            </a:pP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  <a:sym typeface="Wingdings" panose="05000000000000000000" pitchFamily="2" charset="2"/>
              </a:rPr>
              <a:t> </a:t>
            </a:r>
            <a:r>
              <a:rPr lang="en-US" altLang="zh-TW" dirty="0"/>
              <a:t>the predictions are fairly precise with moderate confidence	</a:t>
            </a:r>
            <a:endParaRPr lang="zh-TW" altLang="en-US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F0EA814-7AA1-49F7-A26F-ED22C376EF72}"/>
              </a:ext>
            </a:extLst>
          </p:cNvPr>
          <p:cNvSpPr txBox="1"/>
          <p:nvPr/>
        </p:nvSpPr>
        <p:spPr>
          <a:xfrm>
            <a:off x="383379" y="6332815"/>
            <a:ext cx="4044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TW" dirty="0"/>
              <a:t>(Lin et al., 2023)</a:t>
            </a:r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58F585A-A844-4BD6-9A83-19E97D67614B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11</a:t>
            </a:r>
            <a:endParaRPr lang="zh-TW" altLang="en-US" dirty="0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6A1AD2C-797F-413E-B58B-0DD136580004}"/>
              </a:ext>
            </a:extLst>
          </p:cNvPr>
          <p:cNvGrpSpPr/>
          <p:nvPr/>
        </p:nvGrpSpPr>
        <p:grpSpPr>
          <a:xfrm>
            <a:off x="589935" y="1861091"/>
            <a:ext cx="7165298" cy="3411699"/>
            <a:chOff x="67581" y="1728593"/>
            <a:chExt cx="6973040" cy="3165733"/>
          </a:xfrm>
        </p:grpSpPr>
        <p:sp>
          <p:nvSpPr>
            <p:cNvPr id="16" name="Google Shape;250;p10">
              <a:extLst>
                <a:ext uri="{FF2B5EF4-FFF2-40B4-BE49-F238E27FC236}">
                  <a16:creationId xmlns:a16="http://schemas.microsoft.com/office/drawing/2014/main" id="{83C498B5-188D-4A9D-A077-F710DE80A0ED}"/>
                </a:ext>
              </a:extLst>
            </p:cNvPr>
            <p:cNvSpPr/>
            <p:nvPr/>
          </p:nvSpPr>
          <p:spPr>
            <a:xfrm>
              <a:off x="1652436" y="1728593"/>
              <a:ext cx="4497479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latin typeface="Arial" panose="020B0604020202020204" pitchFamily="34" charset="0"/>
                  <a:ea typeface="Gill Sans"/>
                  <a:cs typeface="Arial" panose="020B0604020202020204" pitchFamily="34" charset="0"/>
                  <a:sym typeface="Gill Sans"/>
                </a:rPr>
                <a:t>SIMPLE KRIGING gridded data</a:t>
              </a:r>
              <a:endParaRPr b="1" dirty="0"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endParaRPr>
            </a:p>
          </p:txBody>
        </p:sp>
        <p:pic>
          <p:nvPicPr>
            <p:cNvPr id="22" name="Google Shape;268;p10">
              <a:extLst>
                <a:ext uri="{FF2B5EF4-FFF2-40B4-BE49-F238E27FC236}">
                  <a16:creationId xmlns:a16="http://schemas.microsoft.com/office/drawing/2014/main" id="{9FE727E1-4A46-430E-B719-D2B4AF84C2CB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t="22723" b="7912"/>
            <a:stretch/>
          </p:blipFill>
          <p:spPr>
            <a:xfrm>
              <a:off x="67581" y="2097884"/>
              <a:ext cx="6973040" cy="2796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43C98606-1ABA-4E47-B7C3-E12D25458AD0}"/>
              </a:ext>
            </a:extLst>
          </p:cNvPr>
          <p:cNvGrpSpPr/>
          <p:nvPr/>
        </p:nvGrpSpPr>
        <p:grpSpPr>
          <a:xfrm>
            <a:off x="8103046" y="1054266"/>
            <a:ext cx="3164958" cy="4460081"/>
            <a:chOff x="8643663" y="1610935"/>
            <a:chExt cx="2710137" cy="4129412"/>
          </a:xfrm>
        </p:grpSpPr>
        <p:grpSp>
          <p:nvGrpSpPr>
            <p:cNvPr id="23" name="Google Shape;259;p10">
              <a:extLst>
                <a:ext uri="{FF2B5EF4-FFF2-40B4-BE49-F238E27FC236}">
                  <a16:creationId xmlns:a16="http://schemas.microsoft.com/office/drawing/2014/main" id="{47160085-24D5-4C06-A428-9EF936584418}"/>
                </a:ext>
              </a:extLst>
            </p:cNvPr>
            <p:cNvGrpSpPr/>
            <p:nvPr/>
          </p:nvGrpSpPr>
          <p:grpSpPr>
            <a:xfrm>
              <a:off x="8643663" y="1610935"/>
              <a:ext cx="2670646" cy="1898886"/>
              <a:chOff x="5366729" y="407161"/>
              <a:chExt cx="2747683" cy="2022312"/>
            </a:xfrm>
          </p:grpSpPr>
          <p:pic>
            <p:nvPicPr>
              <p:cNvPr id="24" name="Google Shape;260;p10">
                <a:extLst>
                  <a:ext uri="{FF2B5EF4-FFF2-40B4-BE49-F238E27FC236}">
                    <a16:creationId xmlns:a16="http://schemas.microsoft.com/office/drawing/2014/main" id="{0F01A5AC-A883-44F0-B35B-914214FFA56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t="7606" b="6550"/>
              <a:stretch/>
            </p:blipFill>
            <p:spPr>
              <a:xfrm>
                <a:off x="5366729" y="635408"/>
                <a:ext cx="2699527" cy="179406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" name="Google Shape;261;p10">
                <a:extLst>
                  <a:ext uri="{FF2B5EF4-FFF2-40B4-BE49-F238E27FC236}">
                    <a16:creationId xmlns:a16="http://schemas.microsoft.com/office/drawing/2014/main" id="{6A9EB12A-FD1F-4EA4-9BCA-A66B3DE119F8}"/>
                  </a:ext>
                </a:extLst>
              </p:cNvPr>
              <p:cNvSpPr txBox="1"/>
              <p:nvPr/>
            </p:nvSpPr>
            <p:spPr>
              <a:xfrm>
                <a:off x="5517578" y="407161"/>
                <a:ext cx="2596834" cy="246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Humidity  Annual Original Data</a:t>
                </a:r>
                <a:endParaRPr dirty="0"/>
              </a:p>
            </p:txBody>
          </p:sp>
        </p:grpSp>
        <p:grpSp>
          <p:nvGrpSpPr>
            <p:cNvPr id="26" name="Group 45">
              <a:extLst>
                <a:ext uri="{FF2B5EF4-FFF2-40B4-BE49-F238E27FC236}">
                  <a16:creationId xmlns:a16="http://schemas.microsoft.com/office/drawing/2014/main" id="{5175F24A-BF80-4981-B94F-0B8B793FC266}"/>
                </a:ext>
              </a:extLst>
            </p:cNvPr>
            <p:cNvGrpSpPr/>
            <p:nvPr/>
          </p:nvGrpSpPr>
          <p:grpSpPr>
            <a:xfrm>
              <a:off x="8651116" y="3724138"/>
              <a:ext cx="2702684" cy="2016209"/>
              <a:chOff x="2920678" y="1098823"/>
              <a:chExt cx="2616766" cy="1991085"/>
            </a:xfrm>
          </p:grpSpPr>
          <p:pic>
            <p:nvPicPr>
              <p:cNvPr id="27" name="Google Shape;252;p10">
                <a:extLst>
                  <a:ext uri="{FF2B5EF4-FFF2-40B4-BE49-F238E27FC236}">
                    <a16:creationId xmlns:a16="http://schemas.microsoft.com/office/drawing/2014/main" id="{1320BD33-759D-48F2-8E75-3175411CF233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 r="68095" b="48503"/>
              <a:stretch/>
            </p:blipFill>
            <p:spPr>
              <a:xfrm>
                <a:off x="2920678" y="1258943"/>
                <a:ext cx="2556730" cy="183096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" name="Google Shape;261;p10">
                <a:extLst>
                  <a:ext uri="{FF2B5EF4-FFF2-40B4-BE49-F238E27FC236}">
                    <a16:creationId xmlns:a16="http://schemas.microsoft.com/office/drawing/2014/main" id="{CF892F12-D991-4E0C-B1EC-04E5232EED0A}"/>
                  </a:ext>
                </a:extLst>
              </p:cNvPr>
              <p:cNvSpPr txBox="1"/>
              <p:nvPr/>
            </p:nvSpPr>
            <p:spPr>
              <a:xfrm>
                <a:off x="2972563" y="1098823"/>
                <a:ext cx="2564881" cy="2394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Humidity  Annual Interpolated data</a:t>
                </a:r>
                <a:endParaRPr dirty="0"/>
              </a:p>
            </p:txBody>
          </p:sp>
        </p:grp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01B19351-7680-444A-B21B-8B79CAA00965}"/>
              </a:ext>
            </a:extLst>
          </p:cNvPr>
          <p:cNvSpPr/>
          <p:nvPr/>
        </p:nvSpPr>
        <p:spPr>
          <a:xfrm>
            <a:off x="11291690" y="2564948"/>
            <a:ext cx="82543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Before</a:t>
            </a:r>
            <a:endParaRPr lang="zh-TW" alt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1B07EAB-05EC-4405-BFE5-4A7AA34738CB}"/>
              </a:ext>
            </a:extLst>
          </p:cNvPr>
          <p:cNvSpPr/>
          <p:nvPr/>
        </p:nvSpPr>
        <p:spPr>
          <a:xfrm>
            <a:off x="11291690" y="4918833"/>
            <a:ext cx="82543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After</a:t>
            </a:r>
          </a:p>
        </p:txBody>
      </p:sp>
      <p:grpSp>
        <p:nvGrpSpPr>
          <p:cNvPr id="31" name="Group 4">
            <a:extLst>
              <a:ext uri="{FF2B5EF4-FFF2-40B4-BE49-F238E27FC236}">
                <a16:creationId xmlns:a16="http://schemas.microsoft.com/office/drawing/2014/main" id="{3A0A7AB0-00BD-4B47-B931-AEAA12DCD347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32" name="Picture 5">
              <a:extLst>
                <a:ext uri="{FF2B5EF4-FFF2-40B4-BE49-F238E27FC236}">
                  <a16:creationId xmlns:a16="http://schemas.microsoft.com/office/drawing/2014/main" id="{1FDADE55-E05D-4C0E-A645-2149FCE61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33" name="Picture 9" descr="rcec-logo.jpg">
              <a:extLst>
                <a:ext uri="{FF2B5EF4-FFF2-40B4-BE49-F238E27FC236}">
                  <a16:creationId xmlns:a16="http://schemas.microsoft.com/office/drawing/2014/main" id="{F0DB0343-5802-40B8-961B-19C0A363E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839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Google Shape;275;p11">
            <a:extLst>
              <a:ext uri="{FF2B5EF4-FFF2-40B4-BE49-F238E27FC236}">
                <a16:creationId xmlns:a16="http://schemas.microsoft.com/office/drawing/2014/main" id="{55BC4EBA-8D45-4690-B7B3-449683B0B3DD}"/>
              </a:ext>
            </a:extLst>
          </p:cNvPr>
          <p:cNvSpPr txBox="1"/>
          <p:nvPr/>
        </p:nvSpPr>
        <p:spPr>
          <a:xfrm>
            <a:off x="1516840" y="2147047"/>
            <a:ext cx="8153614" cy="46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Humidity annual index EOF comparison (Masked by REACHES data points)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276;p11">
            <a:extLst>
              <a:ext uri="{FF2B5EF4-FFF2-40B4-BE49-F238E27FC236}">
                <a16:creationId xmlns:a16="http://schemas.microsoft.com/office/drawing/2014/main" id="{EF17B38A-78BE-4B1B-9D62-3682D64244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62374"/>
          <a:stretch/>
        </p:blipFill>
        <p:spPr>
          <a:xfrm>
            <a:off x="1159531" y="2697046"/>
            <a:ext cx="10480263" cy="2006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77;p11">
            <a:extLst>
              <a:ext uri="{FF2B5EF4-FFF2-40B4-BE49-F238E27FC236}">
                <a16:creationId xmlns:a16="http://schemas.microsoft.com/office/drawing/2014/main" id="{224BA082-1120-4CE9-9C3A-F2E39A30B5D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9281"/>
          <a:stretch/>
        </p:blipFill>
        <p:spPr>
          <a:xfrm>
            <a:off x="1192189" y="4686279"/>
            <a:ext cx="10480265" cy="2171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82;p11">
            <a:extLst>
              <a:ext uri="{FF2B5EF4-FFF2-40B4-BE49-F238E27FC236}">
                <a16:creationId xmlns:a16="http://schemas.microsoft.com/office/drawing/2014/main" id="{031CCAB6-0E34-45CA-BF6D-7F610FD3BFE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4106" y="2147047"/>
            <a:ext cx="1036064" cy="8476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E7C3B1-5715-472A-8A4E-7D671C17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7437"/>
          </a:xfrm>
        </p:spPr>
        <p:txBody>
          <a:bodyPr>
            <a:normAutofit fontScale="90000"/>
          </a:bodyPr>
          <a:lstStyle/>
          <a:p>
            <a:r>
              <a:rPr lang="en-US" altLang="zh-TW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Validation of Simple Kriging data: EOF (empirical orthogonal function) comparison with CRU TS4</a:t>
            </a:r>
            <a:endParaRPr lang="zh-TW" altLang="en-US" sz="40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819868F-F685-479B-A0A1-A3EEC015FC2B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12</a:t>
            </a:r>
            <a:endParaRPr lang="zh-TW" altLang="en-US" dirty="0"/>
          </a:p>
        </p:txBody>
      </p:sp>
      <p:grpSp>
        <p:nvGrpSpPr>
          <p:cNvPr id="19" name="Group 4">
            <a:extLst>
              <a:ext uri="{FF2B5EF4-FFF2-40B4-BE49-F238E27FC236}">
                <a16:creationId xmlns:a16="http://schemas.microsoft.com/office/drawing/2014/main" id="{D2EC10D3-0E14-4310-AF33-45FA0CF92C8F}"/>
              </a:ext>
            </a:extLst>
          </p:cNvPr>
          <p:cNvGrpSpPr>
            <a:grpSpLocks noChangeAspect="1"/>
          </p:cNvGrpSpPr>
          <p:nvPr/>
        </p:nvGrpSpPr>
        <p:grpSpPr>
          <a:xfrm>
            <a:off x="10863296" y="79519"/>
            <a:ext cx="1253827" cy="625876"/>
            <a:chOff x="10088068" y="213063"/>
            <a:chExt cx="1856670" cy="926799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B562C082-3426-430C-A3C4-925CD75996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21" name="Picture 9" descr="rcec-logo.jpg">
              <a:extLst>
                <a:ext uri="{FF2B5EF4-FFF2-40B4-BE49-F238E27FC236}">
                  <a16:creationId xmlns:a16="http://schemas.microsoft.com/office/drawing/2014/main" id="{E9D34A74-4F04-452A-9C08-370A8D899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  <p:cxnSp>
        <p:nvCxnSpPr>
          <p:cNvPr id="24" name="Google Shape;280;p11">
            <a:extLst>
              <a:ext uri="{FF2B5EF4-FFF2-40B4-BE49-F238E27FC236}">
                <a16:creationId xmlns:a16="http://schemas.microsoft.com/office/drawing/2014/main" id="{4154B3EB-BC0F-454F-8914-766EB9EE304C}"/>
              </a:ext>
            </a:extLst>
          </p:cNvPr>
          <p:cNvCxnSpPr>
            <a:cxnSpLocks/>
          </p:cNvCxnSpPr>
          <p:nvPr/>
        </p:nvCxnSpPr>
        <p:spPr>
          <a:xfrm>
            <a:off x="7100034" y="4641371"/>
            <a:ext cx="583154" cy="320922"/>
          </a:xfrm>
          <a:prstGeom prst="straightConnector1">
            <a:avLst/>
          </a:prstGeom>
          <a:noFill/>
          <a:ln w="12700" cap="rnd" cmpd="sng">
            <a:solidFill>
              <a:srgbClr val="3F4A5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25" name="Google Shape;281;p11">
            <a:extLst>
              <a:ext uri="{FF2B5EF4-FFF2-40B4-BE49-F238E27FC236}">
                <a16:creationId xmlns:a16="http://schemas.microsoft.com/office/drawing/2014/main" id="{F4F70381-6A59-46BF-AE9E-1F8F51E635F7}"/>
              </a:ext>
            </a:extLst>
          </p:cNvPr>
          <p:cNvCxnSpPr>
            <a:cxnSpLocks/>
          </p:cNvCxnSpPr>
          <p:nvPr/>
        </p:nvCxnSpPr>
        <p:spPr>
          <a:xfrm flipH="1">
            <a:off x="7100034" y="4530046"/>
            <a:ext cx="389746" cy="389744"/>
          </a:xfrm>
          <a:prstGeom prst="straightConnector1">
            <a:avLst/>
          </a:prstGeom>
          <a:noFill/>
          <a:ln w="12700" cap="rnd" cmpd="sng">
            <a:solidFill>
              <a:srgbClr val="3F4A5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F752F13D-4A71-4994-8AA5-C78511824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57470"/>
            <a:ext cx="10898981" cy="507846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TW" sz="2400" dirty="0"/>
              <a:t>to check whether the model results accurately reflect observed climate variability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400" dirty="0"/>
          </a:p>
          <a:p>
            <a:endParaRPr lang="en-US" altLang="zh-TW" sz="2400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sz="2400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sz="2400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sz="2400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sz="2400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pPr marL="0" indent="0">
              <a:buNone/>
            </a:pPr>
            <a:endParaRPr lang="en-US" altLang="zh-TW" sz="2400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pPr marL="0" indent="0">
              <a:buNone/>
            </a:pPr>
            <a:endParaRPr lang="en-US" altLang="zh-TW" sz="2400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pPr marL="457200" lvl="1" indent="0">
              <a:buNone/>
            </a:pPr>
            <a:r>
              <a:rPr lang="en-US" altLang="zh-TW" dirty="0"/>
              <a:t>	</a:t>
            </a:r>
            <a:endParaRPr lang="zh-TW" altLang="en-US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3164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E7C3B1-5715-472A-8A4E-7D671C17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828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solidFill>
                  <a:srgbClr val="739F8F"/>
                </a:solidFill>
                <a:latin typeface="Bahnschrift Light" panose="020B0502040204020203" pitchFamily="34" charset="0"/>
              </a:rPr>
              <a:t>Result 01:</a:t>
            </a:r>
            <a:r>
              <a:rPr lang="zh-TW" altLang="en-US" sz="3600" dirty="0">
                <a:solidFill>
                  <a:srgbClr val="739F8F"/>
                </a:solidFill>
                <a:latin typeface="Bahnschrift Light" panose="020B0502040204020203" pitchFamily="34" charset="0"/>
              </a:rPr>
              <a:t> </a:t>
            </a:r>
            <a:r>
              <a:rPr lang="en-US" altLang="zh-TW" sz="3600" dirty="0">
                <a:solidFill>
                  <a:srgbClr val="739F8F"/>
                </a:solidFill>
                <a:latin typeface="Bahnschrift Light" panose="020B0502040204020203" pitchFamily="34" charset="0"/>
              </a:rPr>
              <a:t>Processing gridded data through SPI</a:t>
            </a:r>
            <a:endParaRPr lang="zh-TW" altLang="en-US" sz="36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9EA43D-3AA7-4098-B09D-32645B37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106"/>
            <a:ext cx="10515600" cy="493385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Standardized Precipitation Index (SPI)</a:t>
            </a:r>
          </a:p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Turn CRU data into index data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79DA6AB-AE31-4807-89BB-0420057E2317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13</a:t>
            </a: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93E4A0F-6879-41B0-A698-6C79F7F1A02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3" r="4880" b="4638"/>
          <a:stretch/>
        </p:blipFill>
        <p:spPr bwMode="auto">
          <a:xfrm>
            <a:off x="6666873" y="2773252"/>
            <a:ext cx="4609349" cy="28416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oup 4">
            <a:extLst>
              <a:ext uri="{FF2B5EF4-FFF2-40B4-BE49-F238E27FC236}">
                <a16:creationId xmlns:a16="http://schemas.microsoft.com/office/drawing/2014/main" id="{FDE99B65-5A72-4A9F-A626-4378B2F4723F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A2BFFDC1-835A-4D14-BFC7-44F4A367A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13" name="Picture 9" descr="rcec-logo.jpg">
              <a:extLst>
                <a:ext uri="{FF2B5EF4-FFF2-40B4-BE49-F238E27FC236}">
                  <a16:creationId xmlns:a16="http://schemas.microsoft.com/office/drawing/2014/main" id="{CDBD1D39-434E-401A-A6A4-F303D8612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  <p:sp>
        <p:nvSpPr>
          <p:cNvPr id="15" name="Freeform 5">
            <a:extLst>
              <a:ext uri="{FF2B5EF4-FFF2-40B4-BE49-F238E27FC236}">
                <a16:creationId xmlns:a16="http://schemas.microsoft.com/office/drawing/2014/main" id="{54520C9B-1185-4C93-9C2F-54C36078B2AC}"/>
              </a:ext>
            </a:extLst>
          </p:cNvPr>
          <p:cNvSpPr/>
          <p:nvPr/>
        </p:nvSpPr>
        <p:spPr>
          <a:xfrm>
            <a:off x="838200" y="2573055"/>
            <a:ext cx="5409573" cy="3184301"/>
          </a:xfrm>
          <a:custGeom>
            <a:avLst/>
            <a:gdLst/>
            <a:ahLst/>
            <a:cxnLst/>
            <a:rect l="l" t="t" r="r" b="b"/>
            <a:pathLst>
              <a:path w="8604636" h="5093549">
                <a:moveTo>
                  <a:pt x="0" y="0"/>
                </a:moveTo>
                <a:lnTo>
                  <a:pt x="8604636" y="0"/>
                </a:lnTo>
                <a:lnTo>
                  <a:pt x="8604636" y="5093549"/>
                </a:lnTo>
                <a:lnTo>
                  <a:pt x="0" y="5093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1E485B4-E8DC-4AF6-8516-5B21D51BCA70}"/>
              </a:ext>
            </a:extLst>
          </p:cNvPr>
          <p:cNvSpPr txBox="1"/>
          <p:nvPr/>
        </p:nvSpPr>
        <p:spPr>
          <a:xfrm>
            <a:off x="10650313" y="5526596"/>
            <a:ext cx="125181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dirty="0"/>
              <a:t>Index value</a:t>
            </a:r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48B4257-F637-4797-A3E3-435D27F552D7}"/>
              </a:ext>
            </a:extLst>
          </p:cNvPr>
          <p:cNvSpPr txBox="1"/>
          <p:nvPr/>
        </p:nvSpPr>
        <p:spPr>
          <a:xfrm>
            <a:off x="4658628" y="5839032"/>
            <a:ext cx="414377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TW" dirty="0"/>
              <a:t>Standardized Precipitation Index (SPI)</a:t>
            </a:r>
          </a:p>
        </p:txBody>
      </p:sp>
      <p:sp>
        <p:nvSpPr>
          <p:cNvPr id="17" name="箭號: 圓形 16">
            <a:extLst>
              <a:ext uri="{FF2B5EF4-FFF2-40B4-BE49-F238E27FC236}">
                <a16:creationId xmlns:a16="http://schemas.microsoft.com/office/drawing/2014/main" id="{0391F7CB-5E09-416C-8CFB-305C8340661E}"/>
              </a:ext>
            </a:extLst>
          </p:cNvPr>
          <p:cNvSpPr/>
          <p:nvPr/>
        </p:nvSpPr>
        <p:spPr>
          <a:xfrm rot="10800000" flipH="1">
            <a:off x="6220965" y="5007381"/>
            <a:ext cx="865008" cy="737669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2EB6F40-4E1A-47B2-9FAB-59E92B3D1F73}"/>
              </a:ext>
            </a:extLst>
          </p:cNvPr>
          <p:cNvSpPr txBox="1"/>
          <p:nvPr/>
        </p:nvSpPr>
        <p:spPr>
          <a:xfrm>
            <a:off x="468379" y="5517685"/>
            <a:ext cx="276428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TW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TW" dirty="0"/>
              <a:t>precipitation in millimeters </a:t>
            </a:r>
            <a:endParaRPr lang="zh-TW" altLang="en-US" dirty="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3714E788-2667-47DB-9781-7F3F94817D9A}"/>
              </a:ext>
            </a:extLst>
          </p:cNvPr>
          <p:cNvSpPr/>
          <p:nvPr/>
        </p:nvSpPr>
        <p:spPr>
          <a:xfrm>
            <a:off x="8457338" y="1393080"/>
            <a:ext cx="1877455" cy="772541"/>
          </a:xfrm>
          <a:custGeom>
            <a:avLst/>
            <a:gdLst/>
            <a:ahLst/>
            <a:cxnLst/>
            <a:rect l="l" t="t" r="r" b="b"/>
            <a:pathLst>
              <a:path w="2816183" h="1158812">
                <a:moveTo>
                  <a:pt x="0" y="0"/>
                </a:moveTo>
                <a:lnTo>
                  <a:pt x="2816184" y="0"/>
                </a:lnTo>
                <a:lnTo>
                  <a:pt x="2816184" y="1158813"/>
                </a:lnTo>
                <a:lnTo>
                  <a:pt x="0" y="11588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33801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9EA43D-3AA7-4098-B09D-32645B37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106"/>
            <a:ext cx="10515600" cy="5310094"/>
          </a:xfrm>
        </p:spPr>
        <p:txBody>
          <a:bodyPr>
            <a:normAutofit lnSpcReduction="10000"/>
          </a:bodyPr>
          <a:lstStyle/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compare changes in SPI values over different time periods</a:t>
            </a: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pPr marL="0" indent="0">
              <a:buNone/>
            </a:pPr>
            <a:endParaRPr lang="en-US" altLang="zh-TW" sz="2000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pPr marL="0" indent="0">
              <a:buNone/>
            </a:pPr>
            <a:r>
              <a:rPr lang="en-US" altLang="zh-TW" sz="1800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	</a:t>
            </a:r>
            <a:r>
              <a:rPr lang="en-US" altLang="zh-TW" sz="2400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Coastal areas become wetter and inland areas become drier</a:t>
            </a:r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FB81090-DD51-4C7D-B466-8E1D960A2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013"/>
          <a:stretch/>
        </p:blipFill>
        <p:spPr>
          <a:xfrm>
            <a:off x="6234244" y="1903483"/>
            <a:ext cx="5396044" cy="371141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38DDF38-62AA-4FAE-B6EB-FD3D96F49D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637"/>
          <a:stretch/>
        </p:blipFill>
        <p:spPr>
          <a:xfrm>
            <a:off x="699956" y="1903483"/>
            <a:ext cx="5396044" cy="3695304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9A861A45-7DAF-4AE3-AABA-BAE6B796BD75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14</a:t>
            </a:r>
            <a:endParaRPr lang="zh-TW" altLang="en-US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ECFC85F0-7210-4586-9A9E-57C4BE1466A4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7F41654B-A6AF-4EC5-8EC1-625214ABE3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10" name="Picture 9" descr="rcec-logo.jpg">
              <a:extLst>
                <a:ext uri="{FF2B5EF4-FFF2-40B4-BE49-F238E27FC236}">
                  <a16:creationId xmlns:a16="http://schemas.microsoft.com/office/drawing/2014/main" id="{67A5A6BF-9CCA-43F4-8DE0-31129DBB7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  <p:sp>
        <p:nvSpPr>
          <p:cNvPr id="16" name="標題 1">
            <a:extLst>
              <a:ext uri="{FF2B5EF4-FFF2-40B4-BE49-F238E27FC236}">
                <a16:creationId xmlns:a16="http://schemas.microsoft.com/office/drawing/2014/main" id="{BDB662EB-447D-454A-85BE-81406B0C7BCA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662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>
                <a:solidFill>
                  <a:srgbClr val="739F8F"/>
                </a:solidFill>
                <a:latin typeface="Bahnschrift Light" panose="020B0502040204020203" pitchFamily="34" charset="0"/>
              </a:rPr>
              <a:t>Result 01:</a:t>
            </a:r>
            <a:r>
              <a:rPr lang="zh-TW" altLang="en-US" sz="3600">
                <a:solidFill>
                  <a:srgbClr val="739F8F"/>
                </a:solidFill>
                <a:latin typeface="Bahnschrift Light" panose="020B0502040204020203" pitchFamily="34" charset="0"/>
              </a:rPr>
              <a:t> </a:t>
            </a:r>
            <a:r>
              <a:rPr lang="en-US" altLang="zh-TW" sz="3600">
                <a:solidFill>
                  <a:srgbClr val="739F8F"/>
                </a:solidFill>
                <a:latin typeface="Bahnschrift Light" panose="020B0502040204020203" pitchFamily="34" charset="0"/>
              </a:rPr>
              <a:t>Processing gridded data through SPI</a:t>
            </a:r>
            <a:endParaRPr lang="zh-TW" altLang="en-US" sz="36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C38CD7B2-8BC6-438C-97AD-3B0847DF29DE}"/>
              </a:ext>
            </a:extLst>
          </p:cNvPr>
          <p:cNvSpPr/>
          <p:nvPr/>
        </p:nvSpPr>
        <p:spPr>
          <a:xfrm>
            <a:off x="1256276" y="5873155"/>
            <a:ext cx="437882" cy="302653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5742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9EA43D-3AA7-4098-B09D-32645B37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106"/>
            <a:ext cx="10515600" cy="493385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apply the SPI method to REACHES</a:t>
            </a:r>
          </a:p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Combine 2 data sets</a:t>
            </a:r>
          </a:p>
          <a:p>
            <a:endParaRPr lang="en-US" altLang="zh-TW" sz="2400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sz="2400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sz="2400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sz="2400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sz="2400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sz="2400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r>
              <a:rPr lang="en-US" altLang="zh-TW" sz="1800" dirty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REACHES: 1368-1911</a:t>
            </a:r>
          </a:p>
          <a:p>
            <a:r>
              <a:rPr lang="en-US" altLang="zh-TW" sz="1800" dirty="0">
                <a:solidFill>
                  <a:srgbClr val="0070C0"/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CRU: 1912-2023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79DA6AB-AE31-4807-89BB-0420057E2317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15</a:t>
            </a:r>
            <a:endParaRPr lang="zh-TW" altLang="en-US" dirty="0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E862BF21-217A-46CD-9483-EEC183EB5A53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24968A4A-C3BC-44E8-88DF-8BBF8FB82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11" name="Picture 9" descr="rcec-logo.jpg">
              <a:extLst>
                <a:ext uri="{FF2B5EF4-FFF2-40B4-BE49-F238E27FC236}">
                  <a16:creationId xmlns:a16="http://schemas.microsoft.com/office/drawing/2014/main" id="{ACFAB45D-4672-491B-95B3-6F74E4C07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  <p:sp>
        <p:nvSpPr>
          <p:cNvPr id="13" name="標題 1">
            <a:extLst>
              <a:ext uri="{FF2B5EF4-FFF2-40B4-BE49-F238E27FC236}">
                <a16:creationId xmlns:a16="http://schemas.microsoft.com/office/drawing/2014/main" id="{8F7906B1-2FF5-4060-BEC6-EEDCED62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828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solidFill>
                  <a:srgbClr val="739F8F"/>
                </a:solidFill>
                <a:latin typeface="Bahnschrift Light" panose="020B0502040204020203" pitchFamily="34" charset="0"/>
              </a:rPr>
              <a:t>Result 01:</a:t>
            </a:r>
            <a:r>
              <a:rPr lang="zh-TW" altLang="en-US" sz="3600" dirty="0">
                <a:solidFill>
                  <a:srgbClr val="739F8F"/>
                </a:solidFill>
                <a:latin typeface="Bahnschrift Light" panose="020B0502040204020203" pitchFamily="34" charset="0"/>
              </a:rPr>
              <a:t> </a:t>
            </a:r>
            <a:r>
              <a:rPr lang="en-US" altLang="zh-TW" sz="3600" dirty="0">
                <a:solidFill>
                  <a:srgbClr val="739F8F"/>
                </a:solidFill>
                <a:latin typeface="Bahnschrift Light" panose="020B0502040204020203" pitchFamily="34" charset="0"/>
              </a:rPr>
              <a:t>Processing gridded data through SPI</a:t>
            </a:r>
            <a:endParaRPr lang="zh-TW" altLang="en-US" sz="36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C1BF2F75-239C-43D1-A797-39727828700D}"/>
              </a:ext>
            </a:extLst>
          </p:cNvPr>
          <p:cNvGrpSpPr/>
          <p:nvPr/>
        </p:nvGrpSpPr>
        <p:grpSpPr>
          <a:xfrm>
            <a:off x="10340662" y="3363368"/>
            <a:ext cx="1013138" cy="693332"/>
            <a:chOff x="10180748" y="5473807"/>
            <a:chExt cx="1013138" cy="693332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174AB12D-5EC8-423C-A039-B2A7955C5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9" t="14871" r="80100" b="35006"/>
            <a:stretch/>
          </p:blipFill>
          <p:spPr>
            <a:xfrm>
              <a:off x="10180748" y="5531475"/>
              <a:ext cx="184731" cy="380063"/>
            </a:xfrm>
            <a:prstGeom prst="rect">
              <a:avLst/>
            </a:prstGeom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87090159-6FF0-418E-9FBF-4214BF06F1F1}"/>
                </a:ext>
              </a:extLst>
            </p:cNvPr>
            <p:cNvSpPr txBox="1"/>
            <p:nvPr/>
          </p:nvSpPr>
          <p:spPr>
            <a:xfrm>
              <a:off x="10340842" y="5671496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solidFill>
                    <a:schemeClr val="accent5">
                      <a:lumMod val="50000"/>
                    </a:schemeClr>
                  </a:solidFill>
                </a:rPr>
                <a:t>CRU</a:t>
              </a:r>
              <a:endParaRPr lang="zh-TW" altLang="en-US" sz="1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58E32514-8EAF-48BD-A53D-B673E36B9F82}"/>
                </a:ext>
              </a:extLst>
            </p:cNvPr>
            <p:cNvSpPr txBox="1"/>
            <p:nvPr/>
          </p:nvSpPr>
          <p:spPr>
            <a:xfrm>
              <a:off x="10345769" y="5473807"/>
              <a:ext cx="8481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solidFill>
                    <a:schemeClr val="accent3">
                      <a:lumMod val="75000"/>
                    </a:schemeClr>
                  </a:solidFill>
                </a:rPr>
                <a:t>REACHES</a:t>
              </a:r>
              <a:endParaRPr lang="zh-TW" altLang="en-US" sz="14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65142FD1-DDDD-40A6-A9EB-560BD494628A}"/>
                </a:ext>
              </a:extLst>
            </p:cNvPr>
            <p:cNvSpPr txBox="1"/>
            <p:nvPr/>
          </p:nvSpPr>
          <p:spPr>
            <a:xfrm>
              <a:off x="10367060" y="585936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TW" altLang="en-US" sz="14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A2D505D7-E860-4C8F-96AC-8B26533B44F9}"/>
              </a:ext>
            </a:extLst>
          </p:cNvPr>
          <p:cNvGrpSpPr/>
          <p:nvPr/>
        </p:nvGrpSpPr>
        <p:grpSpPr>
          <a:xfrm>
            <a:off x="912659" y="2605484"/>
            <a:ext cx="9190133" cy="2421228"/>
            <a:chOff x="571119" y="4164238"/>
            <a:chExt cx="9190133" cy="2421228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F2E65E96-8FA6-49FF-884A-12B7FC3309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" t="14929"/>
            <a:stretch/>
          </p:blipFill>
          <p:spPr bwMode="auto">
            <a:xfrm>
              <a:off x="838200" y="4164238"/>
              <a:ext cx="8923052" cy="2421228"/>
            </a:xfrm>
            <a:prstGeom prst="rect">
              <a:avLst/>
            </a:prstGeom>
            <a:noFill/>
          </p:spPr>
        </p:pic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26148525-0FC7-4F4C-9A1B-1736B2C529C8}"/>
                </a:ext>
              </a:extLst>
            </p:cNvPr>
            <p:cNvSpPr txBox="1"/>
            <p:nvPr/>
          </p:nvSpPr>
          <p:spPr>
            <a:xfrm rot="16200000">
              <a:off x="420765" y="4967051"/>
              <a:ext cx="5777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dirty="0">
                  <a:latin typeface="Arial" panose="020B0604020202020204" pitchFamily="34" charset="0"/>
                  <a:cs typeface="Arial" panose="020B0604020202020204" pitchFamily="34" charset="0"/>
                </a:rPr>
                <a:t>Value</a:t>
              </a:r>
              <a:endParaRPr lang="zh-TW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236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9EA43D-3AA7-4098-B09D-32645B37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106"/>
            <a:ext cx="10515600" cy="54552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compare SPI values across different time scales of SPI</a:t>
            </a:r>
            <a:endParaRPr lang="zh-TW" altLang="en-US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sz="1800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pPr marL="914400" lvl="2" indent="0">
              <a:buNone/>
            </a:pPr>
            <a:r>
              <a:rPr lang="en-US" altLang="zh-TW" sz="2400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analyze the development of long-term drought trends (smoothened)</a:t>
            </a:r>
          </a:p>
          <a:p>
            <a:pPr marL="914400" lvl="2" indent="0">
              <a:buNone/>
            </a:pPr>
            <a:r>
              <a:rPr lang="en-US" altLang="zh-TW" dirty="0"/>
              <a:t>Conduct an analysis of the development of long-term drought trends, with the data smoothed to highlight overarching patterns while minimizing short-term variability.</a:t>
            </a:r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CC215FB-E3B5-4BC6-A0B6-3548DECBB6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"/>
          <a:stretch/>
        </p:blipFill>
        <p:spPr>
          <a:xfrm>
            <a:off x="8112440" y="2083652"/>
            <a:ext cx="4004684" cy="288268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5F83F7F-0424-4166-9477-E4B15D24D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0669" y="2078520"/>
            <a:ext cx="4230662" cy="2959308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98F81F8D-9928-447E-A80B-47B93B8E2BCD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16</a:t>
            </a:r>
            <a:endParaRPr lang="zh-TW" altLang="en-US" dirty="0"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178E8BFB-5E32-4BD3-9F80-4003C6D68E24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C3FC71AE-E22C-4B5C-A62D-131BDBCB5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13" name="Picture 9" descr="rcec-logo.jpg">
              <a:extLst>
                <a:ext uri="{FF2B5EF4-FFF2-40B4-BE49-F238E27FC236}">
                  <a16:creationId xmlns:a16="http://schemas.microsoft.com/office/drawing/2014/main" id="{75527573-C059-422F-80FF-0BE4F13B4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  <p:sp>
        <p:nvSpPr>
          <p:cNvPr id="14" name="標題 1">
            <a:extLst>
              <a:ext uri="{FF2B5EF4-FFF2-40B4-BE49-F238E27FC236}">
                <a16:creationId xmlns:a16="http://schemas.microsoft.com/office/drawing/2014/main" id="{380F72DB-30B9-4011-AFDB-DCB126255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828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solidFill>
                  <a:srgbClr val="739F8F"/>
                </a:solidFill>
                <a:latin typeface="Bahnschrift Light" panose="020B0502040204020203" pitchFamily="34" charset="0"/>
              </a:rPr>
              <a:t>Result 01:</a:t>
            </a:r>
            <a:r>
              <a:rPr lang="zh-TW" altLang="en-US" sz="3600" dirty="0">
                <a:solidFill>
                  <a:srgbClr val="739F8F"/>
                </a:solidFill>
                <a:latin typeface="Bahnschrift Light" panose="020B0502040204020203" pitchFamily="34" charset="0"/>
              </a:rPr>
              <a:t> </a:t>
            </a:r>
            <a:r>
              <a:rPr lang="en-US" altLang="zh-TW" sz="3600" dirty="0">
                <a:solidFill>
                  <a:srgbClr val="739F8F"/>
                </a:solidFill>
                <a:latin typeface="Bahnschrift Light" panose="020B0502040204020203" pitchFamily="34" charset="0"/>
              </a:rPr>
              <a:t>Processing gridded data through SPI</a:t>
            </a:r>
            <a:endParaRPr lang="zh-TW" altLang="en-US" sz="36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222E5F19-7DD9-4210-8A28-E5486610DFD1}"/>
              </a:ext>
            </a:extLst>
          </p:cNvPr>
          <p:cNvSpPr/>
          <p:nvPr/>
        </p:nvSpPr>
        <p:spPr>
          <a:xfrm>
            <a:off x="1249835" y="5685687"/>
            <a:ext cx="437882" cy="302653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A3BCEBA-EADE-4A4F-A948-9725D7A653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9"/>
          <a:stretch/>
        </p:blipFill>
        <p:spPr>
          <a:xfrm>
            <a:off x="0" y="2045342"/>
            <a:ext cx="4121124" cy="2959308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C6728EBA-6A29-4A6A-B094-50418D4D79E3}"/>
              </a:ext>
            </a:extLst>
          </p:cNvPr>
          <p:cNvSpPr txBox="1"/>
          <p:nvPr/>
        </p:nvSpPr>
        <p:spPr>
          <a:xfrm>
            <a:off x="6916903" y="5089142"/>
            <a:ext cx="293368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TW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TW" dirty="0"/>
              <a:t>longer time scales</a:t>
            </a:r>
            <a:r>
              <a:rPr lang="zh-TW" altLang="en-US" dirty="0"/>
              <a:t> </a:t>
            </a:r>
            <a:r>
              <a:rPr lang="en-US" altLang="zh-TW" dirty="0"/>
              <a:t>of drought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1757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9EA43D-3AA7-4098-B09D-32645B37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106"/>
            <a:ext cx="10515600" cy="56148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method would be apply to all the gridded data</a:t>
            </a:r>
          </a:p>
          <a:p>
            <a:pPr marL="0" indent="0">
              <a:buNone/>
            </a:pPr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r>
              <a:rPr lang="en-US" altLang="zh-TW" dirty="0">
                <a:solidFill>
                  <a:schemeClr val="accent4">
                    <a:lumMod val="75000"/>
                  </a:schemeClr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expand the geographic coverage and temporal length </a:t>
            </a: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of existing historical climate databases</a:t>
            </a: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various types of comparisons will help in </a:t>
            </a:r>
            <a:r>
              <a:rPr lang="en-US" altLang="zh-TW" dirty="0">
                <a:solidFill>
                  <a:schemeClr val="accent4">
                    <a:lumMod val="75000"/>
                  </a:schemeClr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understanding the changes</a:t>
            </a: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 in drought conditions</a:t>
            </a: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8F81F8D-9928-447E-A80B-47B93B8E2BCD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17</a:t>
            </a:r>
            <a:endParaRPr lang="zh-TW" altLang="en-US" dirty="0"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0C68ADE6-09C0-43F1-958E-926952B9B651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9C951E78-ABB5-4848-8EE4-029756B18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13" name="Picture 9" descr="rcec-logo.jpg">
              <a:extLst>
                <a:ext uri="{FF2B5EF4-FFF2-40B4-BE49-F238E27FC236}">
                  <a16:creationId xmlns:a16="http://schemas.microsoft.com/office/drawing/2014/main" id="{6630D915-8132-44B5-B94C-A92CB3EBC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  <p:sp>
        <p:nvSpPr>
          <p:cNvPr id="14" name="標題 1">
            <a:extLst>
              <a:ext uri="{FF2B5EF4-FFF2-40B4-BE49-F238E27FC236}">
                <a16:creationId xmlns:a16="http://schemas.microsoft.com/office/drawing/2014/main" id="{14AE4EB4-394D-445A-80D3-0A1F9B70A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828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solidFill>
                  <a:srgbClr val="739F8F"/>
                </a:solidFill>
                <a:latin typeface="Bahnschrift Light" panose="020B0502040204020203" pitchFamily="34" charset="0"/>
              </a:rPr>
              <a:t>Result 01:</a:t>
            </a:r>
            <a:r>
              <a:rPr lang="zh-TW" altLang="en-US" sz="3600" dirty="0">
                <a:solidFill>
                  <a:srgbClr val="739F8F"/>
                </a:solidFill>
                <a:latin typeface="Bahnschrift Light" panose="020B0502040204020203" pitchFamily="34" charset="0"/>
              </a:rPr>
              <a:t> </a:t>
            </a:r>
            <a:r>
              <a:rPr lang="en-US" altLang="zh-TW" sz="3600" dirty="0">
                <a:solidFill>
                  <a:srgbClr val="739F8F"/>
                </a:solidFill>
                <a:latin typeface="Bahnschrift Light" panose="020B0502040204020203" pitchFamily="34" charset="0"/>
              </a:rPr>
              <a:t>Processing gridded data through SPI</a:t>
            </a:r>
            <a:endParaRPr lang="zh-TW" altLang="en-US" sz="36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02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截圖 2024-09-11 上午11.36.51.png" descr="截圖 2024-09-11 上午11.36.51.png">
            <a:extLst>
              <a:ext uri="{FF2B5EF4-FFF2-40B4-BE49-F238E27FC236}">
                <a16:creationId xmlns:a16="http://schemas.microsoft.com/office/drawing/2014/main" id="{B74772B8-24C9-4244-AA7F-130999C05B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832" t="13851" b="56257"/>
          <a:stretch/>
        </p:blipFill>
        <p:spPr>
          <a:xfrm>
            <a:off x="622687" y="2975818"/>
            <a:ext cx="2883644" cy="125959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E7C3B1-5715-472A-8A4E-7D671C17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828"/>
          </a:xfrm>
        </p:spPr>
        <p:txBody>
          <a:bodyPr>
            <a:normAutofit fontScale="90000"/>
          </a:bodyPr>
          <a:lstStyle/>
          <a:p>
            <a:r>
              <a:rPr lang="en-US" altLang="zh-TW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Result 02: </a:t>
            </a:r>
            <a:r>
              <a:rPr lang="en-US" altLang="zh-TW" sz="4000" dirty="0" err="1">
                <a:solidFill>
                  <a:srgbClr val="739F8F"/>
                </a:solidFill>
                <a:latin typeface="Bahnschrift Light" panose="020B0502040204020203" pitchFamily="34" charset="0"/>
              </a:rPr>
              <a:t>spatio</a:t>
            </a:r>
            <a:r>
              <a:rPr lang="en-US" altLang="zh-TW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-temporal analysis of drought</a:t>
            </a:r>
            <a:endParaRPr lang="zh-TW" altLang="en-US" sz="40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9EA43D-3AA7-4098-B09D-32645B37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106"/>
            <a:ext cx="10515600" cy="49338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dirty="0" err="1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Getis</a:t>
            </a: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’ Ord (Gi*)</a:t>
            </a:r>
          </a:p>
        </p:txBody>
      </p:sp>
      <p:pic>
        <p:nvPicPr>
          <p:cNvPr id="8" name="Drought_point.png" descr="Drought_point.png">
            <a:extLst>
              <a:ext uri="{FF2B5EF4-FFF2-40B4-BE49-F238E27FC236}">
                <a16:creationId xmlns:a16="http://schemas.microsoft.com/office/drawing/2014/main" id="{CF051911-645A-43A3-A68A-0FEBDC925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284" y="2304287"/>
            <a:ext cx="3156394" cy="244099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線條">
            <a:extLst>
              <a:ext uri="{FF2B5EF4-FFF2-40B4-BE49-F238E27FC236}">
                <a16:creationId xmlns:a16="http://schemas.microsoft.com/office/drawing/2014/main" id="{0725EEE9-C5DB-4213-9A6C-B99B814BABE3}"/>
              </a:ext>
            </a:extLst>
          </p:cNvPr>
          <p:cNvSpPr/>
          <p:nvPr/>
        </p:nvSpPr>
        <p:spPr>
          <a:xfrm flipV="1">
            <a:off x="7664906" y="3635397"/>
            <a:ext cx="447126" cy="0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pic>
        <p:nvPicPr>
          <p:cNvPr id="11" name="GiStar_in_1640.png">
            <a:extLst>
              <a:ext uri="{FF2B5EF4-FFF2-40B4-BE49-F238E27FC236}">
                <a16:creationId xmlns:a16="http://schemas.microsoft.com/office/drawing/2014/main" id="{E4824158-5BC0-4CB0-BF83-029597153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6856" y="2253536"/>
            <a:ext cx="3313750" cy="256409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F0A9C6CD-3A97-40C4-8887-08505A60ED6B}"/>
              </a:ext>
            </a:extLst>
          </p:cNvPr>
          <p:cNvSpPr txBox="1"/>
          <p:nvPr/>
        </p:nvSpPr>
        <p:spPr>
          <a:xfrm>
            <a:off x="4657919" y="4888637"/>
            <a:ext cx="3006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Drought events in 1368-1911</a:t>
            </a:r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11CCA2D-F74B-4C04-8931-09A2AE5D3227}"/>
              </a:ext>
            </a:extLst>
          </p:cNvPr>
          <p:cNvSpPr txBox="1"/>
          <p:nvPr/>
        </p:nvSpPr>
        <p:spPr>
          <a:xfrm>
            <a:off x="9309453" y="4939372"/>
            <a:ext cx="1893357" cy="311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Hot spot</a:t>
            </a:r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5155649-316B-4B7E-B748-6703C3B2A33F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18</a:t>
            </a:r>
            <a:endParaRPr lang="zh-TW" altLang="en-US" dirty="0"/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80C746BF-6CDF-400C-9922-D5B6DAC569E0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C1DEEE32-3D5C-4997-B0CB-48671B1686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17" name="Picture 9" descr="rcec-logo.jpg">
              <a:extLst>
                <a:ext uri="{FF2B5EF4-FFF2-40B4-BE49-F238E27FC236}">
                  <a16:creationId xmlns:a16="http://schemas.microsoft.com/office/drawing/2014/main" id="{A4965596-3271-4E74-B29B-63D56C00C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ED71218-115F-4CB1-91D9-1EC27A8D59E5}"/>
              </a:ext>
            </a:extLst>
          </p:cNvPr>
          <p:cNvSpPr txBox="1"/>
          <p:nvPr/>
        </p:nvSpPr>
        <p:spPr>
          <a:xfrm>
            <a:off x="1547697" y="4474305"/>
            <a:ext cx="16940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Formula of </a:t>
            </a: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Gi*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05876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9EA43D-3AA7-4098-B09D-32645B37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106"/>
            <a:ext cx="10515600" cy="49338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Take 1820 for example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5155649-316B-4B7E-B748-6703C3B2A33F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19</a:t>
            </a:r>
            <a:endParaRPr lang="zh-TW" altLang="en-US" dirty="0"/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80C746BF-6CDF-400C-9922-D5B6DAC569E0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C1DEEE32-3D5C-4997-B0CB-48671B1686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17" name="Picture 9" descr="rcec-logo.jpg">
              <a:extLst>
                <a:ext uri="{FF2B5EF4-FFF2-40B4-BE49-F238E27FC236}">
                  <a16:creationId xmlns:a16="http://schemas.microsoft.com/office/drawing/2014/main" id="{A4965596-3271-4E74-B29B-63D56C00C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  <p:pic>
        <p:nvPicPr>
          <p:cNvPr id="19" name="Drought_point_in_1640.png">
            <a:extLst>
              <a:ext uri="{FF2B5EF4-FFF2-40B4-BE49-F238E27FC236}">
                <a16:creationId xmlns:a16="http://schemas.microsoft.com/office/drawing/2014/main" id="{98CEA897-5652-4222-8AC1-E2C2745364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211" y="2509797"/>
            <a:ext cx="3662986" cy="2591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Drought_grid_in_1640.png">
            <a:extLst>
              <a:ext uri="{FF2B5EF4-FFF2-40B4-BE49-F238E27FC236}">
                <a16:creationId xmlns:a16="http://schemas.microsoft.com/office/drawing/2014/main" id="{98C6A29B-F9DA-4608-909D-55F98F9259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036" y="2509797"/>
            <a:ext cx="3664759" cy="2591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GiStar_in_1640.png">
            <a:extLst>
              <a:ext uri="{FF2B5EF4-FFF2-40B4-BE49-F238E27FC236}">
                <a16:creationId xmlns:a16="http://schemas.microsoft.com/office/drawing/2014/main" id="{E8C3FE61-0E21-4843-B4E1-5ED9D1D1E7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3481" y="2511125"/>
            <a:ext cx="3665291" cy="2589282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Drought Event in 1640">
            <a:extLst>
              <a:ext uri="{FF2B5EF4-FFF2-40B4-BE49-F238E27FC236}">
                <a16:creationId xmlns:a16="http://schemas.microsoft.com/office/drawing/2014/main" id="{BFB96A87-0BD2-4CA4-820F-BDF6B182BDBD}"/>
              </a:ext>
            </a:extLst>
          </p:cNvPr>
          <p:cNvSpPr txBox="1"/>
          <p:nvPr/>
        </p:nvSpPr>
        <p:spPr>
          <a:xfrm>
            <a:off x="710508" y="2002111"/>
            <a:ext cx="2921186" cy="400110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</a:lstStyle>
          <a:p>
            <a:r>
              <a:rPr sz="2000" dirty="0"/>
              <a:t>Drought Event</a:t>
            </a:r>
            <a:r>
              <a:rPr lang="en-US" sz="2000" dirty="0"/>
              <a:t>s</a:t>
            </a:r>
            <a:r>
              <a:rPr sz="2000" dirty="0"/>
              <a:t> in 1</a:t>
            </a:r>
            <a:r>
              <a:rPr lang="en-US" sz="2000" dirty="0"/>
              <a:t>82</a:t>
            </a:r>
            <a:r>
              <a:rPr sz="2000" dirty="0"/>
              <a:t>0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B191BF8-49AC-4FEA-9764-DF31D3D904FE}"/>
              </a:ext>
            </a:extLst>
          </p:cNvPr>
          <p:cNvSpPr txBox="1"/>
          <p:nvPr/>
        </p:nvSpPr>
        <p:spPr>
          <a:xfrm>
            <a:off x="2753613" y="5737884"/>
            <a:ext cx="2892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dirty="0"/>
              <a:t>Set up grid on point data</a:t>
            </a:r>
          </a:p>
          <a:p>
            <a:r>
              <a:rPr lang="en-US" altLang="zh-TW" sz="2000" dirty="0"/>
              <a:t>and count point in grid</a:t>
            </a:r>
            <a:endParaRPr lang="zh-TW" altLang="en-US" sz="2000" dirty="0"/>
          </a:p>
        </p:txBody>
      </p:sp>
      <p:sp>
        <p:nvSpPr>
          <p:cNvPr id="24" name="箭號: 圓形 23">
            <a:extLst>
              <a:ext uri="{FF2B5EF4-FFF2-40B4-BE49-F238E27FC236}">
                <a16:creationId xmlns:a16="http://schemas.microsoft.com/office/drawing/2014/main" id="{57AE9335-18A2-4E7E-AF43-F5B7155C115A}"/>
              </a:ext>
            </a:extLst>
          </p:cNvPr>
          <p:cNvSpPr/>
          <p:nvPr/>
        </p:nvSpPr>
        <p:spPr>
          <a:xfrm rot="10800000" flipH="1">
            <a:off x="3734796" y="4827436"/>
            <a:ext cx="725561" cy="737669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箭號: 圓形 24">
            <a:extLst>
              <a:ext uri="{FF2B5EF4-FFF2-40B4-BE49-F238E27FC236}">
                <a16:creationId xmlns:a16="http://schemas.microsoft.com/office/drawing/2014/main" id="{B51E6C37-750D-4FE9-96C2-FBCFB4E98FA4}"/>
              </a:ext>
            </a:extLst>
          </p:cNvPr>
          <p:cNvSpPr/>
          <p:nvPr/>
        </p:nvSpPr>
        <p:spPr>
          <a:xfrm rot="10800000" flipH="1">
            <a:off x="7807576" y="4823015"/>
            <a:ext cx="725561" cy="737669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0B41A3D-14DB-40D3-A2EC-3C3A6EF2D710}"/>
              </a:ext>
            </a:extLst>
          </p:cNvPr>
          <p:cNvSpPr txBox="1"/>
          <p:nvPr/>
        </p:nvSpPr>
        <p:spPr>
          <a:xfrm>
            <a:off x="7682346" y="569068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dirty="0" err="1"/>
              <a:t>Getis</a:t>
            </a:r>
            <a:r>
              <a:rPr lang="en-US" altLang="zh-TW" sz="1800" dirty="0"/>
              <a:t>-Ord</a:t>
            </a:r>
          </a:p>
        </p:txBody>
      </p:sp>
      <p:sp>
        <p:nvSpPr>
          <p:cNvPr id="27" name="Drought Event in 1640">
            <a:extLst>
              <a:ext uri="{FF2B5EF4-FFF2-40B4-BE49-F238E27FC236}">
                <a16:creationId xmlns:a16="http://schemas.microsoft.com/office/drawing/2014/main" id="{E092977E-88CF-43F4-8DBB-08C31D800D5F}"/>
              </a:ext>
            </a:extLst>
          </p:cNvPr>
          <p:cNvSpPr txBox="1"/>
          <p:nvPr/>
        </p:nvSpPr>
        <p:spPr>
          <a:xfrm>
            <a:off x="8091055" y="1986214"/>
            <a:ext cx="3777718" cy="400110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</a:lstStyle>
          <a:p>
            <a:r>
              <a:rPr lang="en-US" sz="2000" dirty="0"/>
              <a:t>Hot Spot of </a:t>
            </a:r>
            <a:r>
              <a:rPr sz="2000" dirty="0"/>
              <a:t>Drought Event in 1</a:t>
            </a:r>
            <a:r>
              <a:rPr lang="en-US" sz="2000" dirty="0"/>
              <a:t>82</a:t>
            </a:r>
            <a:r>
              <a:rPr sz="2000" dirty="0"/>
              <a:t>0</a:t>
            </a:r>
          </a:p>
        </p:txBody>
      </p:sp>
      <p:sp>
        <p:nvSpPr>
          <p:cNvPr id="28" name="Drought Event in 1640">
            <a:extLst>
              <a:ext uri="{FF2B5EF4-FFF2-40B4-BE49-F238E27FC236}">
                <a16:creationId xmlns:a16="http://schemas.microsoft.com/office/drawing/2014/main" id="{9D3DD9AE-4499-4BA8-955C-B374636EB185}"/>
              </a:ext>
            </a:extLst>
          </p:cNvPr>
          <p:cNvSpPr txBox="1"/>
          <p:nvPr/>
        </p:nvSpPr>
        <p:spPr>
          <a:xfrm>
            <a:off x="4163754" y="2002111"/>
            <a:ext cx="3863455" cy="400110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</a:lstStyle>
          <a:p>
            <a:r>
              <a:rPr lang="en-US" sz="2000" dirty="0"/>
              <a:t>Gridding for </a:t>
            </a:r>
            <a:r>
              <a:rPr sz="2000" dirty="0"/>
              <a:t>Drought Event in 1</a:t>
            </a:r>
            <a:r>
              <a:rPr lang="en-US" sz="2000" dirty="0"/>
              <a:t>82</a:t>
            </a:r>
            <a:r>
              <a:rPr sz="2000" dirty="0"/>
              <a:t>0</a:t>
            </a:r>
          </a:p>
        </p:txBody>
      </p:sp>
      <p:sp>
        <p:nvSpPr>
          <p:cNvPr id="29" name="標題 1">
            <a:extLst>
              <a:ext uri="{FF2B5EF4-FFF2-40B4-BE49-F238E27FC236}">
                <a16:creationId xmlns:a16="http://schemas.microsoft.com/office/drawing/2014/main" id="{828FD54D-5700-4417-BA06-60D72EC3EC6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08217" cy="662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>
                <a:solidFill>
                  <a:srgbClr val="739F8F"/>
                </a:solidFill>
                <a:latin typeface="Bahnschrift Light" panose="020B0502040204020203" pitchFamily="34" charset="0"/>
              </a:rPr>
              <a:t>Result 02: </a:t>
            </a:r>
            <a:r>
              <a:rPr lang="en-US" altLang="zh-TW" sz="3600" dirty="0" err="1">
                <a:solidFill>
                  <a:srgbClr val="739F8F"/>
                </a:solidFill>
                <a:latin typeface="Bahnschrift Light" panose="020B0502040204020203" pitchFamily="34" charset="0"/>
              </a:rPr>
              <a:t>spatio</a:t>
            </a:r>
            <a:r>
              <a:rPr lang="en-US" altLang="zh-TW" sz="3600" dirty="0">
                <a:solidFill>
                  <a:srgbClr val="739F8F"/>
                </a:solidFill>
                <a:latin typeface="Bahnschrift Light" panose="020B0502040204020203" pitchFamily="34" charset="0"/>
              </a:rPr>
              <a:t>-temporal analysis of drought</a:t>
            </a:r>
            <a:endParaRPr lang="zh-TW" altLang="en-US" sz="36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456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561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E7C3B1-5715-472A-8A4E-7D671C17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828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Introduction:</a:t>
            </a:r>
            <a:r>
              <a:rPr lang="zh-TW" altLang="en-US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 </a:t>
            </a:r>
            <a:r>
              <a:rPr lang="en-US" altLang="zh-TW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Drought</a:t>
            </a:r>
            <a:endParaRPr lang="zh-TW" altLang="en-US" sz="40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9EA43D-3AA7-4098-B09D-32645B37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106"/>
            <a:ext cx="10515600" cy="493385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One of the most devastating natural disasters</a:t>
            </a:r>
          </a:p>
          <a:p>
            <a:pPr lvl="1"/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serious threat to food and ecological security </a:t>
            </a:r>
          </a:p>
          <a:p>
            <a:pPr lvl="1"/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one of the main factors limiting the sustainable development of socio-economic systems</a:t>
            </a:r>
          </a:p>
          <a:p>
            <a:r>
              <a:rPr lang="en-US" altLang="zh-TW" dirty="0">
                <a:solidFill>
                  <a:schemeClr val="accent4">
                    <a:lumMod val="75000"/>
                  </a:schemeClr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Climate change </a:t>
            </a: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is expected to raise the frequency and severity of droughts in most parts of the world.</a:t>
            </a: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Why do we choose China?	</a:t>
            </a:r>
          </a:p>
          <a:p>
            <a:pPr lvl="1"/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droughts are both frequent and highly impactful</a:t>
            </a:r>
          </a:p>
          <a:p>
            <a:pPr lvl="1"/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more comprehensive and long-standing historical records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D9B51F9-7451-4476-9894-71A200650111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</a:t>
            </a:r>
            <a:endParaRPr lang="zh-TW" altLang="en-US" dirty="0"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D3CAC93C-3714-4EBB-8C17-6D499A4E1216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5D746F3D-64FE-4CFD-BD3A-46E99772D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12" name="Picture 9" descr="rcec-logo.jpg">
              <a:extLst>
                <a:ext uri="{FF2B5EF4-FFF2-40B4-BE49-F238E27FC236}">
                  <a16:creationId xmlns:a16="http://schemas.microsoft.com/office/drawing/2014/main" id="{311E6073-47A7-4581-9446-DF9C10F64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9440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9EA43D-3AA7-4098-B09D-32645B37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106"/>
            <a:ext cx="10515600" cy="49338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Compare the results of 2 different analysis ways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5155649-316B-4B7E-B748-6703C3B2A33F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20</a:t>
            </a:r>
            <a:endParaRPr lang="zh-TW" altLang="en-US" dirty="0"/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80C746BF-6CDF-400C-9922-D5B6DAC569E0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C1DEEE32-3D5C-4997-B0CB-48671B1686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17" name="Picture 9" descr="rcec-logo.jpg">
              <a:extLst>
                <a:ext uri="{FF2B5EF4-FFF2-40B4-BE49-F238E27FC236}">
                  <a16:creationId xmlns:a16="http://schemas.microsoft.com/office/drawing/2014/main" id="{A4965596-3271-4E74-B29B-63D56C00C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  <p:pic>
        <p:nvPicPr>
          <p:cNvPr id="21" name="GiStar_in_1640.png">
            <a:extLst>
              <a:ext uri="{FF2B5EF4-FFF2-40B4-BE49-F238E27FC236}">
                <a16:creationId xmlns:a16="http://schemas.microsoft.com/office/drawing/2014/main" id="{E8C3FE61-0E21-4843-B4E1-5ED9D1D1E7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1673" y="2245498"/>
            <a:ext cx="4146285" cy="2929072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Drought Event in 1640">
            <a:extLst>
              <a:ext uri="{FF2B5EF4-FFF2-40B4-BE49-F238E27FC236}">
                <a16:creationId xmlns:a16="http://schemas.microsoft.com/office/drawing/2014/main" id="{E092977E-88CF-43F4-8DBB-08C31D800D5F}"/>
              </a:ext>
            </a:extLst>
          </p:cNvPr>
          <p:cNvSpPr txBox="1"/>
          <p:nvPr/>
        </p:nvSpPr>
        <p:spPr>
          <a:xfrm>
            <a:off x="7214069" y="5614894"/>
            <a:ext cx="3777718" cy="400110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</a:lstStyle>
          <a:p>
            <a:r>
              <a:rPr lang="en-US" sz="2000" dirty="0"/>
              <a:t>Based on drought events</a:t>
            </a:r>
            <a:endParaRPr sz="2000" dirty="0"/>
          </a:p>
        </p:txBody>
      </p:sp>
      <p:sp>
        <p:nvSpPr>
          <p:cNvPr id="28" name="Drought Event in 1640">
            <a:extLst>
              <a:ext uri="{FF2B5EF4-FFF2-40B4-BE49-F238E27FC236}">
                <a16:creationId xmlns:a16="http://schemas.microsoft.com/office/drawing/2014/main" id="{9D3DD9AE-4499-4BA8-955C-B374636EB185}"/>
              </a:ext>
            </a:extLst>
          </p:cNvPr>
          <p:cNvSpPr txBox="1"/>
          <p:nvPr/>
        </p:nvSpPr>
        <p:spPr>
          <a:xfrm>
            <a:off x="2010260" y="5614894"/>
            <a:ext cx="3863455" cy="400110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</a:lstStyle>
          <a:p>
            <a:r>
              <a:rPr lang="en-US" sz="2000" dirty="0"/>
              <a:t>Based on gridded data</a:t>
            </a:r>
            <a:endParaRPr sz="2000" dirty="0"/>
          </a:p>
        </p:txBody>
      </p:sp>
      <p:sp>
        <p:nvSpPr>
          <p:cNvPr id="29" name="標題 1">
            <a:extLst>
              <a:ext uri="{FF2B5EF4-FFF2-40B4-BE49-F238E27FC236}">
                <a16:creationId xmlns:a16="http://schemas.microsoft.com/office/drawing/2014/main" id="{828FD54D-5700-4417-BA06-60D72EC3EC6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08217" cy="662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>
                <a:solidFill>
                  <a:srgbClr val="739F8F"/>
                </a:solidFill>
                <a:latin typeface="Bahnschrift Light" panose="020B0502040204020203" pitchFamily="34" charset="0"/>
              </a:rPr>
              <a:t>Result 02: </a:t>
            </a:r>
            <a:r>
              <a:rPr lang="en-US" altLang="zh-TW" sz="3600" dirty="0" err="1">
                <a:solidFill>
                  <a:srgbClr val="739F8F"/>
                </a:solidFill>
                <a:latin typeface="Bahnschrift Light" panose="020B0502040204020203" pitchFamily="34" charset="0"/>
              </a:rPr>
              <a:t>spatio</a:t>
            </a:r>
            <a:r>
              <a:rPr lang="en-US" altLang="zh-TW" sz="3600" dirty="0">
                <a:solidFill>
                  <a:srgbClr val="739F8F"/>
                </a:solidFill>
                <a:latin typeface="Bahnschrift Light" panose="020B0502040204020203" pitchFamily="34" charset="0"/>
              </a:rPr>
              <a:t>-temporal analysis of drought</a:t>
            </a:r>
            <a:endParaRPr lang="zh-TW" altLang="en-US" sz="36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9C9E82F-D763-4497-A6F9-C06B24F947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4808" y="2187107"/>
            <a:ext cx="4354388" cy="304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71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E7C3B1-5715-472A-8A4E-7D671C17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828"/>
          </a:xfrm>
        </p:spPr>
        <p:txBody>
          <a:bodyPr>
            <a:normAutofit fontScale="90000"/>
          </a:bodyPr>
          <a:lstStyle/>
          <a:p>
            <a:r>
              <a:rPr lang="en-US" altLang="zh-TW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Result 02: </a:t>
            </a:r>
            <a:r>
              <a:rPr lang="en-US" altLang="zh-TW" sz="4000" dirty="0" err="1">
                <a:solidFill>
                  <a:srgbClr val="739F8F"/>
                </a:solidFill>
                <a:latin typeface="Bahnschrift Light" panose="020B0502040204020203" pitchFamily="34" charset="0"/>
              </a:rPr>
              <a:t>spatio</a:t>
            </a:r>
            <a:r>
              <a:rPr lang="en-US" altLang="zh-TW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-temporal analysis of drought</a:t>
            </a:r>
            <a:endParaRPr lang="zh-TW" altLang="en-US" sz="40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9EA43D-3AA7-4098-B09D-32645B37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106"/>
            <a:ext cx="10515600" cy="49338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Space-Time cube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A59C4E4-B187-410B-86CE-61394D959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024" y="1912086"/>
            <a:ext cx="1612562" cy="1612562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CD1D8C16-AB28-4924-9345-B2FEA2D462A3}"/>
              </a:ext>
            </a:extLst>
          </p:cNvPr>
          <p:cNvSpPr txBox="1"/>
          <p:nvPr/>
        </p:nvSpPr>
        <p:spPr>
          <a:xfrm>
            <a:off x="662583" y="5983963"/>
            <a:ext cx="6097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hlinkClick r:id="rId5"/>
              </a:rPr>
              <a:t>https://reaches.shinyapps.io/Drought_Event_STAnalyse/</a:t>
            </a:r>
            <a:r>
              <a:rPr lang="en-US" altLang="zh-TW" dirty="0"/>
              <a:t> </a:t>
            </a:r>
            <a:endParaRPr lang="zh-TW" altLang="en-US" dirty="0"/>
          </a:p>
        </p:txBody>
      </p:sp>
      <p:pic>
        <p:nvPicPr>
          <p:cNvPr id="1026" name="Picture 2" descr="在側邊欄中搜尋">
            <a:extLst>
              <a:ext uri="{FF2B5EF4-FFF2-40B4-BE49-F238E27FC236}">
                <a16:creationId xmlns:a16="http://schemas.microsoft.com/office/drawing/2014/main" id="{A0938EC3-DD13-43E9-B663-10AD5AF95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120" y="3875498"/>
            <a:ext cx="1898328" cy="160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DF8A2A2-1763-4A95-AC17-581D844BC1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27" r="5861"/>
          <a:stretch/>
        </p:blipFill>
        <p:spPr>
          <a:xfrm>
            <a:off x="662583" y="1841162"/>
            <a:ext cx="3939458" cy="392764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84B2690-13CB-4AF7-800F-7233C24B4D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074"/>
          <a:stretch/>
        </p:blipFill>
        <p:spPr>
          <a:xfrm>
            <a:off x="7262569" y="1331717"/>
            <a:ext cx="4929431" cy="4338815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F780BAA0-8716-4216-A415-7A2BE60A417A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21</a:t>
            </a:r>
            <a:endParaRPr lang="zh-TW" altLang="en-US" dirty="0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DE621FE0-C229-41FF-A6BC-0E8FF36109F9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898DF8D5-1870-4E5C-9BA3-D7275B5A07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15" name="Picture 9" descr="rcec-logo.jpg">
              <a:extLst>
                <a:ext uri="{FF2B5EF4-FFF2-40B4-BE49-F238E27FC236}">
                  <a16:creationId xmlns:a16="http://schemas.microsoft.com/office/drawing/2014/main" id="{C849657C-A0D7-4325-BD43-66FB3A464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228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E7C3B1-5715-472A-8A4E-7D671C17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828"/>
          </a:xfrm>
        </p:spPr>
        <p:txBody>
          <a:bodyPr>
            <a:normAutofit fontScale="90000"/>
          </a:bodyPr>
          <a:lstStyle/>
          <a:p>
            <a:r>
              <a:rPr lang="en-US" altLang="zh-TW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Result 02 : </a:t>
            </a:r>
            <a:r>
              <a:rPr lang="en-US" altLang="zh-TW" sz="4000" dirty="0" err="1">
                <a:solidFill>
                  <a:srgbClr val="739F8F"/>
                </a:solidFill>
                <a:latin typeface="Bahnschrift Light" panose="020B0502040204020203" pitchFamily="34" charset="0"/>
              </a:rPr>
              <a:t>spatio</a:t>
            </a:r>
            <a:r>
              <a:rPr lang="en-US" altLang="zh-TW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-temporal analysis of drought</a:t>
            </a:r>
            <a:endParaRPr lang="zh-TW" altLang="en-US" sz="40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9EA43D-3AA7-4098-B09D-32645B37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106"/>
            <a:ext cx="10515600" cy="49338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Trend in different area</a:t>
            </a:r>
          </a:p>
        </p:txBody>
      </p:sp>
      <p:pic>
        <p:nvPicPr>
          <p:cNvPr id="8" name="video_526196227226992888-tcAKA8iO">
            <a:hlinkClick r:id="" action="ppaction://media"/>
            <a:extLst>
              <a:ext uri="{FF2B5EF4-FFF2-40B4-BE49-F238E27FC236}">
                <a16:creationId xmlns:a16="http://schemas.microsoft.com/office/drawing/2014/main" id="{3F1983F9-A56B-4B80-B1C4-E07AA4DFFD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9401" b="23395"/>
          <a:stretch/>
        </p:blipFill>
        <p:spPr>
          <a:xfrm>
            <a:off x="2978727" y="1896485"/>
            <a:ext cx="7232072" cy="4280478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F886F1FB-8A9E-49AD-8DCE-554794D2F7AD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22</a:t>
            </a:r>
            <a:endParaRPr lang="zh-TW" altLang="en-US" dirty="0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6E06D76B-8AD1-425B-AB61-116F8417B32A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5918CCA7-8B04-4948-A478-5CB3E06709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10" name="Picture 9" descr="rcec-logo.jpg">
              <a:extLst>
                <a:ext uri="{FF2B5EF4-FFF2-40B4-BE49-F238E27FC236}">
                  <a16:creationId xmlns:a16="http://schemas.microsoft.com/office/drawing/2014/main" id="{34E15E45-F5B0-4DDA-A694-A1E88BC2C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51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E7C3B1-5715-472A-8A4E-7D671C17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828"/>
          </a:xfrm>
        </p:spPr>
        <p:txBody>
          <a:bodyPr>
            <a:normAutofit fontScale="90000"/>
          </a:bodyPr>
          <a:lstStyle/>
          <a:p>
            <a:r>
              <a:rPr lang="en-US" altLang="zh-TW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Result 02 : </a:t>
            </a:r>
            <a:r>
              <a:rPr lang="en-US" altLang="zh-TW" sz="4000" dirty="0" err="1">
                <a:solidFill>
                  <a:srgbClr val="739F8F"/>
                </a:solidFill>
                <a:latin typeface="Bahnschrift Light" panose="020B0502040204020203" pitchFamily="34" charset="0"/>
              </a:rPr>
              <a:t>spatio</a:t>
            </a:r>
            <a:r>
              <a:rPr lang="en-US" altLang="zh-TW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-temporal analysis of drought</a:t>
            </a:r>
            <a:endParaRPr lang="zh-TW" altLang="en-US" sz="40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9EA43D-3AA7-4098-B09D-32645B37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23360"/>
            <a:ext cx="10515600" cy="274677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the severe drought periods </a:t>
            </a:r>
          </a:p>
          <a:p>
            <a:pPr lvl="1"/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in the Qing dynasty (1644-1911): 1665–1691, </a:t>
            </a:r>
            <a:r>
              <a:rPr lang="en-US" altLang="zh-TW" dirty="0">
                <a:solidFill>
                  <a:schemeClr val="accent6"/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1720–1740</a:t>
            </a: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, 1770–1790, 1830–1850, 1850–1870, and </a:t>
            </a:r>
            <a:r>
              <a:rPr lang="en-US" altLang="zh-TW" dirty="0">
                <a:solidFill>
                  <a:schemeClr val="accent6"/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1870–1890</a:t>
            </a: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 </a:t>
            </a:r>
            <a:r>
              <a:rPr lang="en-US" altLang="zh-TW" sz="2000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(Lin et al., 2020)</a:t>
            </a:r>
          </a:p>
          <a:p>
            <a:pPr lvl="1"/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decadal  scale  megadroughts  occurred  regularly  in  </a:t>
            </a:r>
            <a:r>
              <a:rPr lang="en-US" altLang="zh-TW" dirty="0">
                <a:solidFill>
                  <a:srgbClr val="C00000"/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northern  China</a:t>
            </a: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, including  during  1146–1155  CE,  1240–1249  CE,  1483–1492  CE,  1578–1587 CE, and </a:t>
            </a:r>
            <a:r>
              <a:rPr lang="en-US" altLang="zh-TW" dirty="0">
                <a:solidFill>
                  <a:srgbClr val="C00000"/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1634–1643 CE</a:t>
            </a: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 </a:t>
            </a:r>
            <a:r>
              <a:rPr lang="en-US" altLang="zh-TW" sz="2000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(Cook et al., 2022)</a:t>
            </a: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886F1FB-8A9E-49AD-8DCE-554794D2F7AD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23</a:t>
            </a:r>
            <a:endParaRPr lang="zh-TW" altLang="en-US" dirty="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09AB3D41-7E6A-471E-B1A5-D229911DF83B}"/>
              </a:ext>
            </a:extLst>
          </p:cNvPr>
          <p:cNvGrpSpPr/>
          <p:nvPr/>
        </p:nvGrpSpPr>
        <p:grpSpPr>
          <a:xfrm>
            <a:off x="604171" y="1435382"/>
            <a:ext cx="5515549" cy="2258995"/>
            <a:chOff x="1015816" y="2395285"/>
            <a:chExt cx="10345479" cy="4348098"/>
          </a:xfrm>
        </p:grpSpPr>
        <p:pic>
          <p:nvPicPr>
            <p:cNvPr id="14" name="Drought_point.png">
              <a:extLst>
                <a:ext uri="{FF2B5EF4-FFF2-40B4-BE49-F238E27FC236}">
                  <a16:creationId xmlns:a16="http://schemas.microsoft.com/office/drawing/2014/main" id="{F2922FC5-464C-4204-81C6-DEBFBA8C9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5816" y="2485552"/>
              <a:ext cx="4709388" cy="33318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79DC9EDD-A7B4-42FB-89E3-5066F1E6D1FE}"/>
                </a:ext>
              </a:extLst>
            </p:cNvPr>
            <p:cNvSpPr txBox="1"/>
            <p:nvPr/>
          </p:nvSpPr>
          <p:spPr>
            <a:xfrm>
              <a:off x="2943928" y="5973254"/>
              <a:ext cx="2958411" cy="7701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2000" dirty="0"/>
                <a:t>1640</a:t>
              </a:r>
              <a:endParaRPr lang="zh-TW" altLang="en-US" sz="2000" dirty="0"/>
            </a:p>
          </p:txBody>
        </p:sp>
        <p:pic>
          <p:nvPicPr>
            <p:cNvPr id="17" name="Drought_point.png">
              <a:extLst>
                <a:ext uri="{FF2B5EF4-FFF2-40B4-BE49-F238E27FC236}">
                  <a16:creationId xmlns:a16="http://schemas.microsoft.com/office/drawing/2014/main" id="{10C576A6-2FB0-435C-A3ED-68F5460B0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5842" y="2395285"/>
              <a:ext cx="4794448" cy="339202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EC7E619A-8C46-491F-8EC7-D88D199800D6}"/>
                </a:ext>
              </a:extLst>
            </p:cNvPr>
            <p:cNvSpPr txBox="1"/>
            <p:nvPr/>
          </p:nvSpPr>
          <p:spPr>
            <a:xfrm>
              <a:off x="8402884" y="5931047"/>
              <a:ext cx="2958411" cy="7701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000" b="1"/>
              </a:lvl1pPr>
            </a:lstStyle>
            <a:p>
              <a:r>
                <a:rPr lang="en-US" altLang="zh-TW" b="0" dirty="0"/>
                <a:t>1877</a:t>
              </a:r>
              <a:endParaRPr lang="zh-TW" altLang="en-US" b="0" dirty="0"/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AB1C9F7A-9BAC-4354-91B2-9B662947FC66}"/>
              </a:ext>
            </a:extLst>
          </p:cNvPr>
          <p:cNvGrpSpPr/>
          <p:nvPr/>
        </p:nvGrpSpPr>
        <p:grpSpPr>
          <a:xfrm>
            <a:off x="6168211" y="1415204"/>
            <a:ext cx="5253082" cy="2279173"/>
            <a:chOff x="1008321" y="2381326"/>
            <a:chExt cx="10345479" cy="4364945"/>
          </a:xfrm>
        </p:grpSpPr>
        <p:pic>
          <p:nvPicPr>
            <p:cNvPr id="20" name="Drought_point.png">
              <a:extLst>
                <a:ext uri="{FF2B5EF4-FFF2-40B4-BE49-F238E27FC236}">
                  <a16:creationId xmlns:a16="http://schemas.microsoft.com/office/drawing/2014/main" id="{7B23C414-780B-414A-B662-366135B5F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321" y="2471575"/>
              <a:ext cx="4709388" cy="332982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97B79A8E-ED54-4664-BADB-AF76CEA3D690}"/>
                </a:ext>
              </a:extLst>
            </p:cNvPr>
            <p:cNvSpPr txBox="1"/>
            <p:nvPr/>
          </p:nvSpPr>
          <p:spPr>
            <a:xfrm>
              <a:off x="2936432" y="5958264"/>
              <a:ext cx="2958411" cy="7880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000" b="1"/>
              </a:lvl1pPr>
            </a:lstStyle>
            <a:p>
              <a:r>
                <a:rPr lang="en-US" altLang="zh-TW" b="0" dirty="0"/>
                <a:t>1721</a:t>
              </a:r>
              <a:endParaRPr lang="zh-TW" altLang="en-US" b="0" dirty="0"/>
            </a:p>
          </p:txBody>
        </p:sp>
        <p:pic>
          <p:nvPicPr>
            <p:cNvPr id="22" name="Drought_point.png">
              <a:extLst>
                <a:ext uri="{FF2B5EF4-FFF2-40B4-BE49-F238E27FC236}">
                  <a16:creationId xmlns:a16="http://schemas.microsoft.com/office/drawing/2014/main" id="{7D2610E9-D367-4DDE-8583-5F8F3A171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18347" y="2381326"/>
              <a:ext cx="4794448" cy="338996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13BD847D-5E58-4757-B6A4-52416EF41495}"/>
                </a:ext>
              </a:extLst>
            </p:cNvPr>
            <p:cNvSpPr txBox="1"/>
            <p:nvPr/>
          </p:nvSpPr>
          <p:spPr>
            <a:xfrm>
              <a:off x="8395389" y="5916059"/>
              <a:ext cx="2958411" cy="7880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000" b="1"/>
              </a:lvl1pPr>
            </a:lstStyle>
            <a:p>
              <a:r>
                <a:rPr lang="en-US" altLang="zh-TW" b="0" dirty="0"/>
                <a:t>1875</a:t>
              </a:r>
              <a:endParaRPr lang="zh-TW" altLang="en-US" b="0" dirty="0"/>
            </a:p>
          </p:txBody>
        </p:sp>
      </p:grpSp>
      <p:grpSp>
        <p:nvGrpSpPr>
          <p:cNvPr id="24" name="Group 4">
            <a:extLst>
              <a:ext uri="{FF2B5EF4-FFF2-40B4-BE49-F238E27FC236}">
                <a16:creationId xmlns:a16="http://schemas.microsoft.com/office/drawing/2014/main" id="{EB8BB0BF-CB31-4848-990A-917CDCE63740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13802BDA-4A8B-49B2-8F6C-984124EDF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26" name="Picture 9" descr="rcec-logo.jpg">
              <a:extLst>
                <a:ext uri="{FF2B5EF4-FFF2-40B4-BE49-F238E27FC236}">
                  <a16:creationId xmlns:a16="http://schemas.microsoft.com/office/drawing/2014/main" id="{51251D1D-73FF-424A-979B-EC273A05D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2198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E7C3B1-5715-472A-8A4E-7D671C17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828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Conclusion</a:t>
            </a:r>
            <a:endParaRPr lang="zh-TW" altLang="en-US" sz="40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9EA43D-3AA7-4098-B09D-32645B37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106"/>
            <a:ext cx="10515600" cy="49338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This work demonstrates the power of </a:t>
            </a:r>
            <a:r>
              <a:rPr lang="en-US" altLang="zh-TW" dirty="0">
                <a:solidFill>
                  <a:schemeClr val="accent4">
                    <a:lumMod val="75000"/>
                  </a:schemeClr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combining historical records with modern statistical methods</a:t>
            </a: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 to reconstruct and analyze drought patterns.</a:t>
            </a:r>
          </a:p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By leveraging the REACHES database, simple kriging, and SPI, we have reconstructed a detailed view of drought events in China over the centuries, contributing to our understanding of historical climate change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886F1FB-8A9E-49AD-8DCE-554794D2F7AD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24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2DB62ED-1B0F-49FB-B20F-6E9725E33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1238" y="4274286"/>
            <a:ext cx="1612562" cy="1612562"/>
          </a:xfrm>
          <a:prstGeom prst="rect">
            <a:avLst/>
          </a:prstGeom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C8FB8406-DF7D-406A-9F95-C39111647D31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F63D5C47-FD2D-49BA-850C-0CEBBF9EB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9" name="Picture 9" descr="rcec-logo.jpg">
              <a:extLst>
                <a:ext uri="{FF2B5EF4-FFF2-40B4-BE49-F238E27FC236}">
                  <a16:creationId xmlns:a16="http://schemas.microsoft.com/office/drawing/2014/main" id="{0495F07E-B617-47AF-8814-F17464DE3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7B2EE436-BB4C-400C-BCAA-6D85E16CB372}"/>
              </a:ext>
            </a:extLst>
          </p:cNvPr>
          <p:cNvSpPr txBox="1"/>
          <p:nvPr/>
        </p:nvSpPr>
        <p:spPr>
          <a:xfrm>
            <a:off x="1341694" y="5517516"/>
            <a:ext cx="4990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Email:  keepgoingjustdoit@gmail.com</a:t>
            </a:r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AD02499-3327-4653-A07D-6F7355C0E111}"/>
              </a:ext>
            </a:extLst>
          </p:cNvPr>
          <p:cNvSpPr txBox="1"/>
          <p:nvPr/>
        </p:nvSpPr>
        <p:spPr>
          <a:xfrm>
            <a:off x="9626925" y="5807631"/>
            <a:ext cx="2045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Space-Time cube</a:t>
            </a:r>
          </a:p>
        </p:txBody>
      </p:sp>
    </p:spTree>
    <p:extLst>
      <p:ext uri="{BB962C8B-B14F-4D97-AF65-F5344CB8AC3E}">
        <p14:creationId xmlns:p14="http://schemas.microsoft.com/office/powerpoint/2010/main" val="4080333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E7C3B1-5715-472A-8A4E-7D671C17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828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Introduction: Research Objectives</a:t>
            </a:r>
            <a:endParaRPr lang="zh-TW" altLang="en-US" sz="40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9EA43D-3AA7-4098-B09D-32645B37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43107"/>
            <a:ext cx="10515600" cy="515769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Research gap of previous study</a:t>
            </a:r>
          </a:p>
          <a:p>
            <a:pPr lvl="1">
              <a:lnSpc>
                <a:spcPct val="100000"/>
              </a:lnSpc>
            </a:pP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Modern data </a:t>
            </a: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(e.g. CRU): observational, precipitation data, only starting from 20th century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  <a:sym typeface="Wingdings" panose="05000000000000000000" pitchFamily="2" charset="2"/>
              </a:rPr>
              <a:t>	 </a:t>
            </a: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too short to capture long term trend of drought and </a:t>
            </a: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  <a:sym typeface="Wingdings" panose="05000000000000000000" pitchFamily="2" charset="2"/>
              </a:rPr>
              <a:t>variability at  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  <a:sym typeface="Wingdings" panose="05000000000000000000" pitchFamily="2" charset="2"/>
              </a:rPr>
              <a:t>	    lower frequency such as multidecadal or multi-centennial scales</a:t>
            </a:r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pPr lvl="1">
              <a:lnSpc>
                <a:spcPct val="100000"/>
              </a:lnSpc>
            </a:pP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Paleo data </a:t>
            </a: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(e.g. REACHES): documentary, descriptive about rain and drought, mostly starting from the last millennium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  <a:sym typeface="Wingdings" panose="05000000000000000000" pitchFamily="2" charset="2"/>
              </a:rPr>
              <a:t>	 </a:t>
            </a: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qualitative or semi-quantitative, lack of scientific </a:t>
            </a:r>
            <a:r>
              <a:rPr lang="en-US" altLang="zh-TW" dirty="0" err="1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legency</a:t>
            </a:r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pPr lvl="1">
              <a:lnSpc>
                <a:spcPct val="100000"/>
              </a:lnSpc>
            </a:pPr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C00000"/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  <a:sym typeface="Wingdings" panose="05000000000000000000" pitchFamily="2" charset="2"/>
              </a:rPr>
              <a:t>Using SPI</a:t>
            </a:r>
            <a:r>
              <a:rPr lang="zh-TW" altLang="en-US" dirty="0">
                <a:solidFill>
                  <a:srgbClr val="C00000"/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  <a:sym typeface="Wingdings" panose="05000000000000000000" pitchFamily="2" charset="2"/>
              </a:rPr>
              <a:t> </a:t>
            </a: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  <a:sym typeface="Wingdings" panose="05000000000000000000" pitchFamily="2" charset="2"/>
              </a:rPr>
              <a:t>to connect two data sets 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  <a:sym typeface="Wingdings" panose="05000000000000000000" pitchFamily="2" charset="2"/>
              </a:rPr>
              <a:t>To produce long-term drought data  </a:t>
            </a:r>
            <a:r>
              <a:rPr lang="en-US" altLang="zh-TW" dirty="0"/>
              <a:t> expand the geographic coverage and temporal length of existing historical climate databases</a:t>
            </a:r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D9B51F9-7451-4476-9894-71A200650111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3</a:t>
            </a:r>
            <a:endParaRPr lang="zh-TW" altLang="en-US" dirty="0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0762EC0D-3C49-495F-A8C4-0E938740459F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7515FEB7-E917-4A24-AC85-02A4D39AA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9" name="Picture 9" descr="rcec-logo.jpg">
              <a:extLst>
                <a:ext uri="{FF2B5EF4-FFF2-40B4-BE49-F238E27FC236}">
                  <a16:creationId xmlns:a16="http://schemas.microsoft.com/office/drawing/2014/main" id="{5D147EF9-35C6-4618-B55F-55F66EE19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7688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E7C3B1-5715-472A-8A4E-7D671C17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828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Database</a:t>
            </a:r>
            <a:endParaRPr lang="zh-TW" altLang="en-US" sz="40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9EA43D-3AA7-4098-B09D-32645B37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124" y="1308023"/>
            <a:ext cx="11953973" cy="129270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Climatic Research Unit gridded Time Series, CRU</a:t>
            </a:r>
          </a:p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Reconstructed East Asian Climate Historical Encoded Series, REACHES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3575B59-DCD3-4749-9DFE-346E8A3A0CD9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4</a:t>
            </a:r>
            <a:endParaRPr lang="zh-TW" altLang="en-US" dirty="0"/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E50E6877-F6D8-412B-A90D-C67F8B454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083202"/>
              </p:ext>
            </p:extLst>
          </p:nvPr>
        </p:nvGraphicFramePr>
        <p:xfrm>
          <a:off x="936994" y="2872134"/>
          <a:ext cx="10608915" cy="2677843"/>
        </p:xfrm>
        <a:graphic>
          <a:graphicData uri="http://schemas.openxmlformats.org/drawingml/2006/table">
            <a:tbl>
              <a:tblPr firstRow="1" firstCol="1" bandRow="1"/>
              <a:tblGrid>
                <a:gridCol w="2025147">
                  <a:extLst>
                    <a:ext uri="{9D8B030D-6E8A-4147-A177-3AD203B41FA5}">
                      <a16:colId xmlns:a16="http://schemas.microsoft.com/office/drawing/2014/main" val="2806137754"/>
                    </a:ext>
                  </a:extLst>
                </a:gridCol>
                <a:gridCol w="2543577">
                  <a:extLst>
                    <a:ext uri="{9D8B030D-6E8A-4147-A177-3AD203B41FA5}">
                      <a16:colId xmlns:a16="http://schemas.microsoft.com/office/drawing/2014/main" val="2461650899"/>
                    </a:ext>
                  </a:extLst>
                </a:gridCol>
                <a:gridCol w="2108669">
                  <a:extLst>
                    <a:ext uri="{9D8B030D-6E8A-4147-A177-3AD203B41FA5}">
                      <a16:colId xmlns:a16="http://schemas.microsoft.com/office/drawing/2014/main" val="3242427118"/>
                    </a:ext>
                  </a:extLst>
                </a:gridCol>
                <a:gridCol w="2379674">
                  <a:extLst>
                    <a:ext uri="{9D8B030D-6E8A-4147-A177-3AD203B41FA5}">
                      <a16:colId xmlns:a16="http://schemas.microsoft.com/office/drawing/2014/main" val="1666489766"/>
                    </a:ext>
                  </a:extLst>
                </a:gridCol>
                <a:gridCol w="1551848">
                  <a:extLst>
                    <a:ext uri="{9D8B030D-6E8A-4147-A177-3AD203B41FA5}">
                      <a16:colId xmlns:a16="http://schemas.microsoft.com/office/drawing/2014/main" val="3813952467"/>
                    </a:ext>
                  </a:extLst>
                </a:gridCol>
              </a:tblGrid>
              <a:tr h="484362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Databases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Data Source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Spatial Resolution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Data Type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Time Period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44007"/>
                  </a:ext>
                </a:extLst>
              </a:tr>
              <a:tr h="88157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CRU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(Harris et al., 2020)</a:t>
                      </a:r>
                      <a:endParaRPr kumimoji="0" lang="zh-TW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Monthly Precipitation Data</a:t>
                      </a:r>
                      <a:endParaRPr lang="zh-TW" alt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0.5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*0.5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Precipitation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1901-2023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3256706"/>
                  </a:ext>
                </a:extLst>
              </a:tr>
              <a:tr h="8275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REACHES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(Wang et al., 2018)</a:t>
                      </a:r>
                      <a:endParaRPr kumimoji="0" lang="zh-TW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Humidity Data</a:t>
                      </a:r>
                      <a:endParaRPr lang="zh-TW" alt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0.5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*0.5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Index Data (2 ~ -2)</a:t>
                      </a:r>
                      <a:endParaRPr lang="zh-TW" alt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1368-1911</a:t>
                      </a:r>
                      <a:endParaRPr lang="zh-TW" alt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0267387"/>
                  </a:ext>
                </a:extLst>
              </a:tr>
              <a:tr h="484362">
                <a:tc gridSpan="5">
                  <a:txBody>
                    <a:bodyPr/>
                    <a:lstStyle/>
                    <a:p>
                      <a:pPr algn="l"/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950815"/>
                  </a:ext>
                </a:extLst>
              </a:tr>
            </a:tbl>
          </a:graphicData>
        </a:graphic>
      </p:graphicFrame>
      <p:grpSp>
        <p:nvGrpSpPr>
          <p:cNvPr id="7" name="Group 4">
            <a:extLst>
              <a:ext uri="{FF2B5EF4-FFF2-40B4-BE49-F238E27FC236}">
                <a16:creationId xmlns:a16="http://schemas.microsoft.com/office/drawing/2014/main" id="{09B85E2A-55DC-412D-92F4-8F35F35DBD9A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024E04EC-2581-4DE9-AE83-4EA176638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10" name="Picture 9" descr="rcec-logo.jpg">
              <a:extLst>
                <a:ext uri="{FF2B5EF4-FFF2-40B4-BE49-F238E27FC236}">
                  <a16:creationId xmlns:a16="http://schemas.microsoft.com/office/drawing/2014/main" id="{2D36E039-29A9-4F66-B10C-6CECB732F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3159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圖片 89">
            <a:extLst>
              <a:ext uri="{FF2B5EF4-FFF2-40B4-BE49-F238E27FC236}">
                <a16:creationId xmlns:a16="http://schemas.microsoft.com/office/drawing/2014/main" id="{A3D8EE2C-CAF8-4DAC-897B-AFB60D7472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51181" r="5848" b="2957"/>
          <a:stretch/>
        </p:blipFill>
        <p:spPr>
          <a:xfrm>
            <a:off x="6487566" y="2888444"/>
            <a:ext cx="5342282" cy="3514373"/>
          </a:xfrm>
          <a:prstGeom prst="rect">
            <a:avLst/>
          </a:prstGeom>
        </p:spPr>
      </p:pic>
      <p:sp>
        <p:nvSpPr>
          <p:cNvPr id="18" name="Rectangle 14">
            <a:extLst>
              <a:ext uri="{FF2B5EF4-FFF2-40B4-BE49-F238E27FC236}">
                <a16:creationId xmlns:a16="http://schemas.microsoft.com/office/drawing/2014/main" id="{ED625426-2036-4848-995D-1E44FA6D7206}"/>
              </a:ext>
            </a:extLst>
          </p:cNvPr>
          <p:cNvSpPr/>
          <p:nvPr/>
        </p:nvSpPr>
        <p:spPr>
          <a:xfrm>
            <a:off x="8406599" y="3131147"/>
            <a:ext cx="497550" cy="9929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C48CC656-4551-4BC9-81AF-F8989FE8975C}"/>
              </a:ext>
            </a:extLst>
          </p:cNvPr>
          <p:cNvSpPr/>
          <p:nvPr/>
        </p:nvSpPr>
        <p:spPr>
          <a:xfrm>
            <a:off x="9366847" y="3131147"/>
            <a:ext cx="481058" cy="16087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62BF0CFC-2A08-4CDF-9A35-74964CBFB58A}"/>
              </a:ext>
            </a:extLst>
          </p:cNvPr>
          <p:cNvSpPr/>
          <p:nvPr/>
        </p:nvSpPr>
        <p:spPr>
          <a:xfrm>
            <a:off x="7250392" y="3131147"/>
            <a:ext cx="693509" cy="9929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FA111885-D0F7-4CFF-92C7-6BB455B95C08}"/>
              </a:ext>
            </a:extLst>
          </p:cNvPr>
          <p:cNvSpPr txBox="1"/>
          <p:nvPr/>
        </p:nvSpPr>
        <p:spPr>
          <a:xfrm>
            <a:off x="7015415" y="6412289"/>
            <a:ext cx="4573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200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defRPr>
            </a:lvl1pPr>
          </a:lstStyle>
          <a:p>
            <a:r>
              <a:rPr lang="en-TW" dirty="0"/>
              <a:t>1100-1200CE</a:t>
            </a:r>
            <a:r>
              <a:rPr lang="en-US" dirty="0"/>
              <a:t> </a:t>
            </a:r>
            <a:r>
              <a:rPr lang="en-US" altLang="zh-TW" dirty="0"/>
              <a:t>Southern Song Dynasty</a:t>
            </a:r>
            <a:endParaRPr lang="en-TW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FE7C3B1-5715-472A-8A4E-7D671C17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828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Database : REACHES</a:t>
            </a:r>
            <a:endParaRPr lang="zh-TW" altLang="en-US" sz="40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9EA43D-3AA7-4098-B09D-32645B37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106"/>
            <a:ext cx="11155326" cy="173267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A Compendium of Chinese Meteorological Records in the last 3,000 years(Zhang </a:t>
            </a:r>
            <a:r>
              <a:rPr lang="en-US" altLang="zh-TW" dirty="0" err="1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De’er</a:t>
            </a:r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, 2004, 2013)</a:t>
            </a:r>
          </a:p>
          <a:p>
            <a:r>
              <a:rPr lang="en-US" altLang="zh-TW" dirty="0">
                <a:solidFill>
                  <a:schemeClr val="accent4">
                    <a:lumMod val="75000"/>
                  </a:schemeClr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Recording mostly abnormal events</a:t>
            </a: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3575B59-DCD3-4749-9DFE-346E8A3A0CD9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5</a:t>
            </a:r>
            <a:endParaRPr lang="zh-TW" altLang="en-US" dirty="0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09D59655-30D6-498B-B1BD-E55105C08B36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1362167C-5157-455D-B831-DAC163443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16" name="Picture 9" descr="rcec-logo.jpg">
              <a:extLst>
                <a:ext uri="{FF2B5EF4-FFF2-40B4-BE49-F238E27FC236}">
                  <a16:creationId xmlns:a16="http://schemas.microsoft.com/office/drawing/2014/main" id="{3AA51A0B-B69E-49E8-B8DB-E4E74C0A0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C683AF5D-A438-4C8E-B0FD-07F0977311DE}"/>
              </a:ext>
            </a:extLst>
          </p:cNvPr>
          <p:cNvGrpSpPr/>
          <p:nvPr/>
        </p:nvGrpSpPr>
        <p:grpSpPr>
          <a:xfrm>
            <a:off x="24226" y="2810590"/>
            <a:ext cx="6042512" cy="3992347"/>
            <a:chOff x="4383533" y="1848394"/>
            <a:chExt cx="6141137" cy="4774031"/>
          </a:xfrm>
        </p:grpSpPr>
        <p:pic>
          <p:nvPicPr>
            <p:cNvPr id="23" name="Content Placeholder 6">
              <a:extLst>
                <a:ext uri="{FF2B5EF4-FFF2-40B4-BE49-F238E27FC236}">
                  <a16:creationId xmlns:a16="http://schemas.microsoft.com/office/drawing/2014/main" id="{13B35A97-807F-4F04-AF18-4F481CF72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052" y="1848394"/>
              <a:ext cx="2730254" cy="3866606"/>
            </a:xfrm>
            <a:prstGeom prst="rect">
              <a:avLst/>
            </a:prstGeom>
          </p:spPr>
        </p:pic>
        <p:pic>
          <p:nvPicPr>
            <p:cNvPr id="24" name="Content Placeholder 7">
              <a:extLst>
                <a:ext uri="{FF2B5EF4-FFF2-40B4-BE49-F238E27FC236}">
                  <a16:creationId xmlns:a16="http://schemas.microsoft.com/office/drawing/2014/main" id="{D6538253-AE10-4536-B7BC-C5AC07E18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199" y="1850571"/>
              <a:ext cx="2447471" cy="3864429"/>
            </a:xfrm>
            <a:prstGeom prst="rect">
              <a:avLst/>
            </a:prstGeom>
          </p:spPr>
        </p:pic>
        <p:grpSp>
          <p:nvGrpSpPr>
            <p:cNvPr id="25" name="Group 33">
              <a:extLst>
                <a:ext uri="{FF2B5EF4-FFF2-40B4-BE49-F238E27FC236}">
                  <a16:creationId xmlns:a16="http://schemas.microsoft.com/office/drawing/2014/main" id="{24FC26FB-64D7-4D96-AABC-82EDFD1457CF}"/>
                </a:ext>
              </a:extLst>
            </p:cNvPr>
            <p:cNvGrpSpPr/>
            <p:nvPr/>
          </p:nvGrpSpPr>
          <p:grpSpPr>
            <a:xfrm>
              <a:off x="4383533" y="5715000"/>
              <a:ext cx="5058792" cy="907425"/>
              <a:chOff x="4383533" y="5715000"/>
              <a:chExt cx="5058792" cy="907425"/>
            </a:xfrm>
          </p:grpSpPr>
          <p:sp>
            <p:nvSpPr>
              <p:cNvPr id="26" name="TextBox 10">
                <a:extLst>
                  <a:ext uri="{FF2B5EF4-FFF2-40B4-BE49-F238E27FC236}">
                    <a16:creationId xmlns:a16="http://schemas.microsoft.com/office/drawing/2014/main" id="{CCF4455C-916A-4077-AA35-3DAFC1B8F9C8}"/>
                  </a:ext>
                </a:extLst>
              </p:cNvPr>
              <p:cNvSpPr txBox="1"/>
              <p:nvPr/>
            </p:nvSpPr>
            <p:spPr>
              <a:xfrm>
                <a:off x="6712072" y="5885769"/>
                <a:ext cx="27302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TW" b="1" dirty="0">
                    <a:solidFill>
                      <a:schemeClr val="accent2">
                        <a:lumMod val="50000"/>
                      </a:schemeClr>
                    </a:solidFill>
                  </a:rPr>
                  <a:t>Qing dynasty 1644-1911</a:t>
                </a:r>
              </a:p>
            </p:txBody>
          </p:sp>
          <p:grpSp>
            <p:nvGrpSpPr>
              <p:cNvPr id="27" name="Group 32">
                <a:extLst>
                  <a:ext uri="{FF2B5EF4-FFF2-40B4-BE49-F238E27FC236}">
                    <a16:creationId xmlns:a16="http://schemas.microsoft.com/office/drawing/2014/main" id="{512FBC54-2732-41B2-9249-5BD43A9192B4}"/>
                  </a:ext>
                </a:extLst>
              </p:cNvPr>
              <p:cNvGrpSpPr/>
              <p:nvPr/>
            </p:nvGrpSpPr>
            <p:grpSpPr>
              <a:xfrm>
                <a:off x="6884126" y="5715000"/>
                <a:ext cx="766354" cy="121149"/>
                <a:chOff x="6884126" y="5715000"/>
                <a:chExt cx="766354" cy="121149"/>
              </a:xfrm>
            </p:grpSpPr>
            <p:cxnSp>
              <p:nvCxnSpPr>
                <p:cNvPr id="32" name="Straight Connector 15">
                  <a:extLst>
                    <a:ext uri="{FF2B5EF4-FFF2-40B4-BE49-F238E27FC236}">
                      <a16:creationId xmlns:a16="http://schemas.microsoft.com/office/drawing/2014/main" id="{D5FA9A26-CD61-45B5-8578-98817195E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84126" y="5715000"/>
                  <a:ext cx="0" cy="121149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17">
                  <a:extLst>
                    <a:ext uri="{FF2B5EF4-FFF2-40B4-BE49-F238E27FC236}">
                      <a16:creationId xmlns:a16="http://schemas.microsoft.com/office/drawing/2014/main" id="{7E8B0BE9-6F33-43EE-BE56-287AA9B190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0480" y="5715000"/>
                  <a:ext cx="0" cy="121149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19">
                  <a:extLst>
                    <a:ext uri="{FF2B5EF4-FFF2-40B4-BE49-F238E27FC236}">
                      <a16:creationId xmlns:a16="http://schemas.microsoft.com/office/drawing/2014/main" id="{CAA6A585-5AE2-4C98-B673-F095C2620236}"/>
                    </a:ext>
                  </a:extLst>
                </p:cNvPr>
                <p:cNvCxnSpPr/>
                <p:nvPr/>
              </p:nvCxnSpPr>
              <p:spPr>
                <a:xfrm>
                  <a:off x="6884126" y="5836149"/>
                  <a:ext cx="766354" cy="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" name="Straight Connector 20">
                <a:extLst>
                  <a:ext uri="{FF2B5EF4-FFF2-40B4-BE49-F238E27FC236}">
                    <a16:creationId xmlns:a16="http://schemas.microsoft.com/office/drawing/2014/main" id="{614C07E4-6C0B-47EA-80EF-67C511B3D1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00503" y="5715000"/>
                <a:ext cx="0" cy="540101"/>
              </a:xfrm>
              <a:prstGeom prst="line">
                <a:avLst/>
              </a:prstGeom>
              <a:ln w="38100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F8DB04A-9960-4E87-B10C-F93F0E3A0EF0}"/>
                  </a:ext>
                </a:extLst>
              </p:cNvPr>
              <p:cNvSpPr txBox="1"/>
              <p:nvPr/>
            </p:nvSpPr>
            <p:spPr>
              <a:xfrm>
                <a:off x="5902176" y="6249077"/>
                <a:ext cx="27302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TW" b="1" dirty="0">
                    <a:solidFill>
                      <a:schemeClr val="accent2">
                        <a:lumMod val="50000"/>
                      </a:schemeClr>
                    </a:solidFill>
                  </a:rPr>
                  <a:t>Ming dynasty 1368-1644</a:t>
                </a:r>
              </a:p>
            </p:txBody>
          </p:sp>
          <p:sp>
            <p:nvSpPr>
              <p:cNvPr id="30" name="TextBox 30">
                <a:extLst>
                  <a:ext uri="{FF2B5EF4-FFF2-40B4-BE49-F238E27FC236}">
                    <a16:creationId xmlns:a16="http://schemas.microsoft.com/office/drawing/2014/main" id="{965AB2F1-B4E1-481C-B658-D6751BC1F2F7}"/>
                  </a:ext>
                </a:extLst>
              </p:cNvPr>
              <p:cNvSpPr txBox="1"/>
              <p:nvPr/>
            </p:nvSpPr>
            <p:spPr>
              <a:xfrm>
                <a:off x="4383533" y="6253093"/>
                <a:ext cx="18169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TW" b="1" dirty="0">
                    <a:solidFill>
                      <a:schemeClr val="accent2">
                        <a:lumMod val="50000"/>
                      </a:schemeClr>
                    </a:solidFill>
                  </a:rPr>
                  <a:t>1000BC-1368</a:t>
                </a:r>
              </a:p>
            </p:txBody>
          </p:sp>
          <p:cxnSp>
            <p:nvCxnSpPr>
              <p:cNvPr id="31" name="Straight Connector 31">
                <a:extLst>
                  <a:ext uri="{FF2B5EF4-FFF2-40B4-BE49-F238E27FC236}">
                    <a16:creationId xmlns:a16="http://schemas.microsoft.com/office/drawing/2014/main" id="{AC1B8669-4599-4D4B-9A55-C06A7F529D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3005" y="5715000"/>
                <a:ext cx="0" cy="540101"/>
              </a:xfrm>
              <a:prstGeom prst="line">
                <a:avLst/>
              </a:prstGeom>
              <a:ln w="38100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6D31FC3C-B565-40DE-BDBD-816C2120B56A}"/>
              </a:ext>
            </a:extLst>
          </p:cNvPr>
          <p:cNvSpPr txBox="1"/>
          <p:nvPr/>
        </p:nvSpPr>
        <p:spPr>
          <a:xfrm>
            <a:off x="8307566" y="2542151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C00000"/>
                </a:solidFill>
              </a:rPr>
              <a:t>flood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E0CD7D19-391B-46EA-B615-EAB89C37C522}"/>
              </a:ext>
            </a:extLst>
          </p:cNvPr>
          <p:cNvSpPr txBox="1"/>
          <p:nvPr/>
        </p:nvSpPr>
        <p:spPr>
          <a:xfrm>
            <a:off x="6448151" y="2564952"/>
            <a:ext cx="195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C00000"/>
                </a:solidFill>
              </a:rPr>
              <a:t>Drought</a:t>
            </a:r>
            <a:r>
              <a:rPr lang="zh-TW" altLang="en-US" dirty="0">
                <a:solidFill>
                  <a:srgbClr val="C00000"/>
                </a:solidFill>
              </a:rPr>
              <a:t> </a:t>
            </a:r>
            <a:r>
              <a:rPr lang="en-US" altLang="zh-TW" dirty="0">
                <a:solidFill>
                  <a:srgbClr val="C00000"/>
                </a:solidFill>
              </a:rPr>
              <a:t>&amp; Locust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6661E0B2-75CC-449B-AF90-90D119B2A45C}"/>
              </a:ext>
            </a:extLst>
          </p:cNvPr>
          <p:cNvSpPr txBox="1"/>
          <p:nvPr/>
        </p:nvSpPr>
        <p:spPr>
          <a:xfrm>
            <a:off x="9254108" y="2542151"/>
            <a:ext cx="86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C00000"/>
                </a:solidFill>
              </a:rPr>
              <a:t>Famine</a:t>
            </a:r>
            <a:endParaRPr lang="zh-TW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8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7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9EA43D-3AA7-4098-B09D-32645B37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107"/>
            <a:ext cx="10834253" cy="5417000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Digitization</a:t>
            </a: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endParaRPr lang="en-US" altLang="zh-TW" sz="2400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  <a:p>
            <a:r>
              <a:rPr lang="en-US" altLang="zh-TW" sz="2400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Time information is converted to </a:t>
            </a:r>
            <a:r>
              <a:rPr lang="en-US" altLang="zh-TW" sz="2400" dirty="0">
                <a:solidFill>
                  <a:srgbClr val="C00000"/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Gregorian calendar system</a:t>
            </a:r>
          </a:p>
          <a:p>
            <a:r>
              <a:rPr lang="en-US" altLang="zh-TW" sz="2400" dirty="0"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The location (latitude, longitude, altitude) is determined from the </a:t>
            </a:r>
            <a:r>
              <a:rPr lang="en-US" altLang="zh-TW" sz="2400" dirty="0">
                <a:solidFill>
                  <a:srgbClr val="C00000"/>
                </a:solidFill>
                <a:latin typeface="Bahnschrift Light" panose="020B0502040204020203" pitchFamily="34" charset="0"/>
                <a:ea typeface="芫荽" pitchFamily="2" charset="-120"/>
                <a:cs typeface="芫荽" pitchFamily="2" charset="-120"/>
              </a:rPr>
              <a:t>historical GIS system of Academia Sinica</a:t>
            </a:r>
          </a:p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5F6D66A-E8AF-43F7-9661-06F542381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660" y="1027953"/>
            <a:ext cx="8996833" cy="427605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E7C3B1-5715-472A-8A4E-7D671C17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828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Database : REACHES</a:t>
            </a:r>
            <a:endParaRPr lang="zh-TW" altLang="en-US" sz="40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3575B59-DCD3-4749-9DFE-346E8A3A0CD9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6</a:t>
            </a:r>
            <a:endParaRPr lang="zh-TW" altLang="en-US" dirty="0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09D59655-30D6-498B-B1BD-E55105C08B36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1362167C-5157-455D-B831-DAC163443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16" name="Picture 9" descr="rcec-logo.jpg">
              <a:extLst>
                <a:ext uri="{FF2B5EF4-FFF2-40B4-BE49-F238E27FC236}">
                  <a16:creationId xmlns:a16="http://schemas.microsoft.com/office/drawing/2014/main" id="{3AA51A0B-B69E-49E8-B8DB-E4E74C0A0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0595E7B3-E8FE-46B0-8ECE-08B810A9F011}"/>
              </a:ext>
            </a:extLst>
          </p:cNvPr>
          <p:cNvSpPr txBox="1">
            <a:spLocks/>
          </p:cNvSpPr>
          <p:nvPr/>
        </p:nvSpPr>
        <p:spPr>
          <a:xfrm>
            <a:off x="6415863" y="2057072"/>
            <a:ext cx="5478832" cy="3958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6431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E7C3B1-5715-472A-8A4E-7D671C17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828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Database : REACHES</a:t>
            </a:r>
            <a:endParaRPr lang="zh-TW" altLang="en-US" sz="40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819868F-F685-479B-A0A1-A3EEC015FC2B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7</a:t>
            </a:r>
            <a:endParaRPr lang="zh-TW" altLang="en-US" dirty="0"/>
          </a:p>
        </p:txBody>
      </p:sp>
      <p:grpSp>
        <p:nvGrpSpPr>
          <p:cNvPr id="19" name="Group 4">
            <a:extLst>
              <a:ext uri="{FF2B5EF4-FFF2-40B4-BE49-F238E27FC236}">
                <a16:creationId xmlns:a16="http://schemas.microsoft.com/office/drawing/2014/main" id="{D2EC10D3-0E14-4310-AF33-45FA0CF92C8F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B562C082-3426-430C-A3C4-925CD75996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21" name="Picture 9" descr="rcec-logo.jpg">
              <a:extLst>
                <a:ext uri="{FF2B5EF4-FFF2-40B4-BE49-F238E27FC236}">
                  <a16:creationId xmlns:a16="http://schemas.microsoft.com/office/drawing/2014/main" id="{E9D34A74-4F04-452A-9C08-370A8D899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EBE56494-A655-4E19-BC4B-17C20593B33F}"/>
              </a:ext>
            </a:extLst>
          </p:cNvPr>
          <p:cNvGrpSpPr/>
          <p:nvPr/>
        </p:nvGrpSpPr>
        <p:grpSpPr>
          <a:xfrm>
            <a:off x="340120" y="1220398"/>
            <a:ext cx="6428876" cy="4907349"/>
            <a:chOff x="489811" y="1142672"/>
            <a:chExt cx="6428876" cy="4907349"/>
          </a:xfrm>
        </p:grpSpPr>
        <p:pic>
          <p:nvPicPr>
            <p:cNvPr id="22" name="圖片 5">
              <a:extLst>
                <a:ext uri="{FF2B5EF4-FFF2-40B4-BE49-F238E27FC236}">
                  <a16:creationId xmlns:a16="http://schemas.microsoft.com/office/drawing/2014/main" id="{BDA9E44C-A2D7-482B-B891-9A70F67073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434" t="2687" r="1177" b="2095"/>
            <a:stretch/>
          </p:blipFill>
          <p:spPr>
            <a:xfrm>
              <a:off x="489811" y="1142672"/>
              <a:ext cx="6428876" cy="4907349"/>
            </a:xfrm>
            <a:prstGeom prst="rect">
              <a:avLst/>
            </a:prstGeom>
          </p:spPr>
        </p:pic>
        <p:sp>
          <p:nvSpPr>
            <p:cNvPr id="23" name="TextBox 33">
              <a:extLst>
                <a:ext uri="{FF2B5EF4-FFF2-40B4-BE49-F238E27FC236}">
                  <a16:creationId xmlns:a16="http://schemas.microsoft.com/office/drawing/2014/main" id="{E7A58B59-A34F-46E2-B371-D0B7267BA9DF}"/>
                </a:ext>
              </a:extLst>
            </p:cNvPr>
            <p:cNvSpPr txBox="1"/>
            <p:nvPr/>
          </p:nvSpPr>
          <p:spPr>
            <a:xfrm>
              <a:off x="677731" y="1202573"/>
              <a:ext cx="5816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W" b="1" dirty="0">
                  <a:latin typeface="Arial" panose="020B0604020202020204" pitchFamily="34" charset="0"/>
                  <a:cs typeface="Arial" panose="020B0604020202020204" pitchFamily="34" charset="0"/>
                </a:rPr>
                <a:t>Spatial distribution of REACHES records 1368-1911</a:t>
              </a:r>
            </a:p>
          </p:txBody>
        </p:sp>
      </p:grpSp>
      <p:sp>
        <p:nvSpPr>
          <p:cNvPr id="24" name="TextBox 3">
            <a:extLst>
              <a:ext uri="{FF2B5EF4-FFF2-40B4-BE49-F238E27FC236}">
                <a16:creationId xmlns:a16="http://schemas.microsoft.com/office/drawing/2014/main" id="{4903C495-BD51-4741-886D-9FD0DFE0FA63}"/>
              </a:ext>
            </a:extLst>
          </p:cNvPr>
          <p:cNvSpPr txBox="1"/>
          <p:nvPr/>
        </p:nvSpPr>
        <p:spPr>
          <a:xfrm>
            <a:off x="1530109" y="6354374"/>
            <a:ext cx="3892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Nash et al. (2021) Climate of the Past, </a:t>
            </a:r>
            <a:r>
              <a:rPr lang="en-TW" sz="1200" dirty="0"/>
              <a:t>Lin et al. (2022)</a:t>
            </a:r>
          </a:p>
        </p:txBody>
      </p:sp>
      <p:grpSp>
        <p:nvGrpSpPr>
          <p:cNvPr id="13" name="Group 30">
            <a:extLst>
              <a:ext uri="{FF2B5EF4-FFF2-40B4-BE49-F238E27FC236}">
                <a16:creationId xmlns:a16="http://schemas.microsoft.com/office/drawing/2014/main" id="{1C70D56B-B4D4-4E7F-A5CF-BDC6DC79CFEB}"/>
              </a:ext>
            </a:extLst>
          </p:cNvPr>
          <p:cNvGrpSpPr/>
          <p:nvPr/>
        </p:nvGrpSpPr>
        <p:grpSpPr>
          <a:xfrm>
            <a:off x="6768996" y="944389"/>
            <a:ext cx="5255892" cy="5765842"/>
            <a:chOff x="162672" y="849985"/>
            <a:chExt cx="5255892" cy="5765842"/>
          </a:xfrm>
        </p:grpSpPr>
        <p:graphicFrame>
          <p:nvGraphicFramePr>
            <p:cNvPr id="15" name="圖表 11">
              <a:extLst>
                <a:ext uri="{FF2B5EF4-FFF2-40B4-BE49-F238E27FC236}">
                  <a16:creationId xmlns:a16="http://schemas.microsoft.com/office/drawing/2014/main" id="{04A247D8-B2AE-4B33-8CFC-7CCA40C59A6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76784244"/>
                </p:ext>
              </p:extLst>
            </p:nvPr>
          </p:nvGraphicFramePr>
          <p:xfrm>
            <a:off x="162672" y="4150759"/>
            <a:ext cx="5255892" cy="24650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pic>
          <p:nvPicPr>
            <p:cNvPr id="18" name="Picture 15" descr="A close up of a map&#10;&#10;Description automatically generated">
              <a:extLst>
                <a:ext uri="{FF2B5EF4-FFF2-40B4-BE49-F238E27FC236}">
                  <a16:creationId xmlns:a16="http://schemas.microsoft.com/office/drawing/2014/main" id="{0D0F2778-65A9-4F30-AA36-3A0AC3005861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5" t="63536" r="1473" b="1225"/>
            <a:stretch/>
          </p:blipFill>
          <p:spPr>
            <a:xfrm>
              <a:off x="247488" y="1242971"/>
              <a:ext cx="5086260" cy="2714667"/>
            </a:xfrm>
            <a:prstGeom prst="rect">
              <a:avLst/>
            </a:prstGeom>
          </p:spPr>
        </p:pic>
        <p:sp>
          <p:nvSpPr>
            <p:cNvPr id="25" name="TextBox 37">
              <a:extLst>
                <a:ext uri="{FF2B5EF4-FFF2-40B4-BE49-F238E27FC236}">
                  <a16:creationId xmlns:a16="http://schemas.microsoft.com/office/drawing/2014/main" id="{E824281B-F50C-4E09-9201-6BF3A60DDC02}"/>
                </a:ext>
              </a:extLst>
            </p:cNvPr>
            <p:cNvSpPr txBox="1"/>
            <p:nvPr/>
          </p:nvSpPr>
          <p:spPr>
            <a:xfrm>
              <a:off x="482423" y="849985"/>
              <a:ext cx="48513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TW" b="1" dirty="0">
                  <a:latin typeface="Arial" panose="020B0604020202020204" pitchFamily="34" charset="0"/>
                  <a:cs typeface="Arial" panose="020B0604020202020204" pitchFamily="34" charset="0"/>
                </a:rPr>
                <a:t>Total number of digitized records &gt;170,000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1505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E7C3B1-5715-472A-8A4E-7D671C17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828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Database : REACHES</a:t>
            </a:r>
            <a:endParaRPr lang="zh-TW" altLang="en-US" sz="40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3575B59-DCD3-4749-9DFE-346E8A3A0CD9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6</a:t>
            </a:r>
            <a:endParaRPr lang="zh-TW" altLang="en-US" dirty="0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09D59655-30D6-498B-B1BD-E55105C08B36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1362167C-5157-455D-B831-DAC163443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16" name="Picture 9" descr="rcec-logo.jpg">
              <a:extLst>
                <a:ext uri="{FF2B5EF4-FFF2-40B4-BE49-F238E27FC236}">
                  <a16:creationId xmlns:a16="http://schemas.microsoft.com/office/drawing/2014/main" id="{3AA51A0B-B69E-49E8-B8DB-E4E74C0A0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0595E7B3-E8FE-46B0-8ECE-08B810A9F011}"/>
              </a:ext>
            </a:extLst>
          </p:cNvPr>
          <p:cNvSpPr txBox="1">
            <a:spLocks/>
          </p:cNvSpPr>
          <p:nvPr/>
        </p:nvSpPr>
        <p:spPr>
          <a:xfrm>
            <a:off x="6415863" y="2057072"/>
            <a:ext cx="5478832" cy="3958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>
              <a:latin typeface="Bahnschrift Light" panose="020B0502040204020203" pitchFamily="34" charset="0"/>
              <a:ea typeface="芫荽" pitchFamily="2" charset="-120"/>
              <a:cs typeface="芫荽" pitchFamily="2" charset="-120"/>
            </a:endParaRPr>
          </a:p>
        </p:txBody>
      </p: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E50AAEC9-0823-4079-8680-6240DB1C8A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0356017"/>
              </p:ext>
            </p:extLst>
          </p:nvPr>
        </p:nvGraphicFramePr>
        <p:xfrm>
          <a:off x="172805" y="1243831"/>
          <a:ext cx="5860817" cy="4993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6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6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8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444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Domain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Main Category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Subcategory (some examples)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591">
                <a:tc rowSpan="6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Meteorology 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highlight>
                            <a:srgbClr val="FFFF00"/>
                          </a:highlight>
                        </a:rPr>
                        <a:t>Precipitation</a:t>
                      </a:r>
                      <a:r>
                        <a:rPr lang="en-US" sz="1400" kern="100" dirty="0">
                          <a:effectLst/>
                        </a:rPr>
                        <a:t>       </a:t>
                      </a:r>
                      <a:r>
                        <a:rPr lang="en-US" sz="1400" kern="100" dirty="0">
                          <a:effectLst/>
                          <a:highlight>
                            <a:srgbClr val="00FF00"/>
                          </a:highlight>
                        </a:rPr>
                        <a:t>code:10</a:t>
                      </a:r>
                      <a:endParaRPr lang="en-US" sz="1400" kern="1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Rain/Snow/Hail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4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Temperature          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Warm/Sultry/Freezing/Cold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5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Visibility            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Haze/Fog/Darkness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5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Thunder, Lighting 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Thunder/Lighting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5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Optical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Corona/Rainbow/Halo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5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Wind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Typhoon/Tornado/Wind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424">
                <a:tc rowSpan="5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Hazard 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highlight>
                            <a:srgbClr val="FFFF00"/>
                          </a:highlight>
                        </a:rPr>
                        <a:t>Drought  </a:t>
                      </a:r>
                      <a:r>
                        <a:rPr lang="zh-TW" altLang="en-US" sz="1400" kern="100" dirty="0">
                          <a:effectLst/>
                        </a:rPr>
                        <a:t>　　</a:t>
                      </a:r>
                      <a:r>
                        <a:rPr lang="en-US" altLang="zh-TW" sz="1400" kern="100" dirty="0">
                          <a:effectLst/>
                          <a:highlight>
                            <a:srgbClr val="00FF00"/>
                          </a:highlight>
                        </a:rPr>
                        <a:t>code:1001</a:t>
                      </a:r>
                      <a:endParaRPr lang="en-US" sz="1400" kern="1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Drought/Dry riverbank/Dry well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39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Flood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Flood/Tidal Surge/ Surge/Tsunami/Debris/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65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Pest/Vermin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Locust/Other pests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712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Crops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Bumper/Harvest failure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Different species distinguished.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34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Disease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Plague/Malaria/Herpes/Dysentery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962" marR="49962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17" name="Content Placeholder 5">
            <a:extLst>
              <a:ext uri="{FF2B5EF4-FFF2-40B4-BE49-F238E27FC236}">
                <a16:creationId xmlns:a16="http://schemas.microsoft.com/office/drawing/2014/main" id="{5F3F8692-9551-443B-A321-F1EF40A39C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6772368"/>
              </p:ext>
            </p:extLst>
          </p:nvPr>
        </p:nvGraphicFramePr>
        <p:xfrm>
          <a:off x="6224742" y="1231675"/>
          <a:ext cx="5861073" cy="55295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2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4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39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2159">
                <a:tc rowSpan="10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Unusual 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</a:rPr>
                        <a:t>Geophysical events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</a:rPr>
                        <a:t>River course change/Land cover change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7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Odd precipitation: color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Black rain/Red rain/Yellow rain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7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Odd precipitation: plants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Rain grains/Rain nuts/Rain flower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3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Odd precipitation: animal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Rain fish/Rain bugs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5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Odd precipitation: e.g.,  metal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Rain Sulphur/Rain black particles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06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Sun-related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Solar eclipse/Solar prominence/Sunspot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33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Moon-related 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Lunar eclipse/Red moon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05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Astronomical phenomena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New star (Nova or supernova)_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565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Peculiar plant-related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Growing condition of plants, e.g. peach, bamboo, orange. Species are distinguished.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63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Socioeconomic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Battles/Unrest/Migration/Relief/Human Trafficking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1054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Others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Unrecognized vocabularies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Unclear ‘dragon’ description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4259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4FAF86-88EE-4153-98B5-0A3882C8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075" t="1524" r="3317" b="6454"/>
          <a:stretch/>
        </p:blipFill>
        <p:spPr>
          <a:xfrm>
            <a:off x="0" y="5624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E7C3B1-5715-472A-8A4E-7D671C17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828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rgbClr val="739F8F"/>
                </a:solidFill>
                <a:latin typeface="Bahnschrift Light" panose="020B0502040204020203" pitchFamily="34" charset="0"/>
              </a:rPr>
              <a:t>REACHES precipitation reconstruction</a:t>
            </a:r>
            <a:endParaRPr lang="zh-TW" altLang="en-US" sz="4000" dirty="0">
              <a:solidFill>
                <a:srgbClr val="739F8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58F585A-A844-4BD6-9A83-19E97D67614B}"/>
              </a:ext>
            </a:extLst>
          </p:cNvPr>
          <p:cNvSpPr txBox="1"/>
          <p:nvPr/>
        </p:nvSpPr>
        <p:spPr>
          <a:xfrm>
            <a:off x="11672454" y="6400800"/>
            <a:ext cx="60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9</a:t>
            </a:r>
            <a:endParaRPr lang="zh-TW" altLang="en-US" dirty="0"/>
          </a:p>
        </p:txBody>
      </p:sp>
      <p:grpSp>
        <p:nvGrpSpPr>
          <p:cNvPr id="31" name="Group 4">
            <a:extLst>
              <a:ext uri="{FF2B5EF4-FFF2-40B4-BE49-F238E27FC236}">
                <a16:creationId xmlns:a16="http://schemas.microsoft.com/office/drawing/2014/main" id="{3A0A7AB0-00BD-4B47-B931-AEAA12DCD347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462" y="79518"/>
            <a:ext cx="1391661" cy="694679"/>
            <a:chOff x="10088068" y="213063"/>
            <a:chExt cx="1856670" cy="926799"/>
          </a:xfrm>
        </p:grpSpPr>
        <p:pic>
          <p:nvPicPr>
            <p:cNvPr id="32" name="Picture 5">
              <a:extLst>
                <a:ext uri="{FF2B5EF4-FFF2-40B4-BE49-F238E27FC236}">
                  <a16:creationId xmlns:a16="http://schemas.microsoft.com/office/drawing/2014/main" id="{1FDADE55-E05D-4C0E-A645-2149FCE61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4119" b="12078"/>
            <a:stretch/>
          </p:blipFill>
          <p:spPr>
            <a:xfrm>
              <a:off x="11016403" y="213063"/>
              <a:ext cx="928335" cy="926799"/>
            </a:xfrm>
            <a:prstGeom prst="rect">
              <a:avLst/>
            </a:prstGeom>
          </p:spPr>
        </p:pic>
        <p:pic>
          <p:nvPicPr>
            <p:cNvPr id="33" name="Picture 9" descr="rcec-logo.jpg">
              <a:extLst>
                <a:ext uri="{FF2B5EF4-FFF2-40B4-BE49-F238E27FC236}">
                  <a16:creationId xmlns:a16="http://schemas.microsoft.com/office/drawing/2014/main" id="{F0DB0343-5802-40B8-961B-19C0A363E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068" y="220453"/>
              <a:ext cx="928335" cy="919409"/>
            </a:xfrm>
            <a:prstGeom prst="rect">
              <a:avLst/>
            </a:prstGeom>
          </p:spPr>
        </p:pic>
      </p:grpSp>
      <p:pic>
        <p:nvPicPr>
          <p:cNvPr id="29" name="Google Shape;166;p6">
            <a:extLst>
              <a:ext uri="{FF2B5EF4-FFF2-40B4-BE49-F238E27FC236}">
                <a16:creationId xmlns:a16="http://schemas.microsoft.com/office/drawing/2014/main" id="{B33FC45B-5AA6-49E6-A901-4114B6341D5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707" y="1027954"/>
            <a:ext cx="5141684" cy="515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22F392EB-54ED-44CC-AEEC-D0DD82BF0A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988" y="6084022"/>
            <a:ext cx="4716317" cy="831817"/>
          </a:xfrm>
          <a:prstGeom prst="rect">
            <a:avLst/>
          </a:prstGeom>
        </p:spPr>
      </p:pic>
      <p:grpSp>
        <p:nvGrpSpPr>
          <p:cNvPr id="15" name="Google Shape;196;p7">
            <a:extLst>
              <a:ext uri="{FF2B5EF4-FFF2-40B4-BE49-F238E27FC236}">
                <a16:creationId xmlns:a16="http://schemas.microsoft.com/office/drawing/2014/main" id="{D0B38D3D-E38D-4116-8A1E-5E3CC7882EA4}"/>
              </a:ext>
            </a:extLst>
          </p:cNvPr>
          <p:cNvGrpSpPr>
            <a:grpSpLocks noChangeAspect="1"/>
          </p:cNvGrpSpPr>
          <p:nvPr/>
        </p:nvGrpSpPr>
        <p:grpSpPr>
          <a:xfrm>
            <a:off x="6098797" y="1027954"/>
            <a:ext cx="5813743" cy="5292819"/>
            <a:chOff x="6400724" y="1797807"/>
            <a:chExt cx="5538745" cy="5011423"/>
          </a:xfrm>
        </p:grpSpPr>
        <p:pic>
          <p:nvPicPr>
            <p:cNvPr id="16" name="Google Shape;197;p7">
              <a:extLst>
                <a:ext uri="{FF2B5EF4-FFF2-40B4-BE49-F238E27FC236}">
                  <a16:creationId xmlns:a16="http://schemas.microsoft.com/office/drawing/2014/main" id="{15B966AA-8142-4930-940A-381148D18A7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441057" y="1797807"/>
              <a:ext cx="5434431" cy="1609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98;p7">
              <a:extLst>
                <a:ext uri="{FF2B5EF4-FFF2-40B4-BE49-F238E27FC236}">
                  <a16:creationId xmlns:a16="http://schemas.microsoft.com/office/drawing/2014/main" id="{4F6EBDED-D26A-45F2-B88F-A277A49F35CB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00724" y="3405071"/>
              <a:ext cx="5538745" cy="1673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99;p7">
              <a:extLst>
                <a:ext uri="{FF2B5EF4-FFF2-40B4-BE49-F238E27FC236}">
                  <a16:creationId xmlns:a16="http://schemas.microsoft.com/office/drawing/2014/main" id="{C304AF7E-46DC-487C-BEE7-92A1F8925CB8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412842" y="5087208"/>
              <a:ext cx="5526627" cy="17220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3">
            <a:extLst>
              <a:ext uri="{FF2B5EF4-FFF2-40B4-BE49-F238E27FC236}">
                <a16:creationId xmlns:a16="http://schemas.microsoft.com/office/drawing/2014/main" id="{FF5E1032-AE2C-4B4A-93B1-64D455685BE0}"/>
              </a:ext>
            </a:extLst>
          </p:cNvPr>
          <p:cNvSpPr txBox="1"/>
          <p:nvPr/>
        </p:nvSpPr>
        <p:spPr>
          <a:xfrm>
            <a:off x="7422876" y="6470529"/>
            <a:ext cx="3892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Wang et al. (2023) Scientific Data, submitting</a:t>
            </a:r>
            <a:endParaRPr lang="en-TW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716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15888</TotalTime>
  <Words>1312</Words>
  <Application>Microsoft Office PowerPoint</Application>
  <PresentationFormat>寬螢幕</PresentationFormat>
  <Paragraphs>299</Paragraphs>
  <Slides>24</Slides>
  <Notes>24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1" baseType="lpstr">
      <vt:lpstr>Arial</vt:lpstr>
      <vt:lpstr>Bahnschrift</vt:lpstr>
      <vt:lpstr>Bahnschrift Light</vt:lpstr>
      <vt:lpstr>Calibri</vt:lpstr>
      <vt:lpstr>Calibri Light</vt:lpstr>
      <vt:lpstr>Times New Roman</vt:lpstr>
      <vt:lpstr>Office 佈景主題</vt:lpstr>
      <vt:lpstr>Adjusting Standardized Precipitation Index  to reconstruct 0.5° x 0.5° drought data  from documentary records in the Chinese dynasties since the mid-14th century</vt:lpstr>
      <vt:lpstr>Introduction: Drought</vt:lpstr>
      <vt:lpstr>Introduction: Research Objectives</vt:lpstr>
      <vt:lpstr>Database</vt:lpstr>
      <vt:lpstr>Database : REACHES</vt:lpstr>
      <vt:lpstr>Database : REACHES</vt:lpstr>
      <vt:lpstr>Database : REACHES</vt:lpstr>
      <vt:lpstr>Database : REACHES</vt:lpstr>
      <vt:lpstr>REACHES precipitation reconstruction</vt:lpstr>
      <vt:lpstr>From point to grid: Simple Kriging</vt:lpstr>
      <vt:lpstr>After Simple Kriging</vt:lpstr>
      <vt:lpstr>Validation of Simple Kriging data: EOF (empirical orthogonal function) comparison with CRU TS4</vt:lpstr>
      <vt:lpstr>Result 01: Processing gridded data through SPI</vt:lpstr>
      <vt:lpstr>PowerPoint 簡報</vt:lpstr>
      <vt:lpstr>Result 01: Processing gridded data through SPI</vt:lpstr>
      <vt:lpstr>Result 01: Processing gridded data through SPI</vt:lpstr>
      <vt:lpstr>Result 01: Processing gridded data through SPI</vt:lpstr>
      <vt:lpstr>Result 02: spatio-temporal analysis of drought</vt:lpstr>
      <vt:lpstr>PowerPoint 簡報</vt:lpstr>
      <vt:lpstr>PowerPoint 簡報</vt:lpstr>
      <vt:lpstr>Result 02: spatio-temporal analysis of drought</vt:lpstr>
      <vt:lpstr>Result 02 : spatio-temporal analysis of drought</vt:lpstr>
      <vt:lpstr>Result 02 : spatio-temporal analysis of drought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Adjusting Standardized Precipitation Index  to reconstruct 0.5° x 0.5° drought data  from documentary records in the Chinese dynasties since the mid-14th century</dc:title>
  <dc:creator>芝瑄 張</dc:creator>
  <cp:lastModifiedBy>芝瑄 張</cp:lastModifiedBy>
  <cp:revision>258</cp:revision>
  <cp:lastPrinted>2024-09-19T02:44:43Z</cp:lastPrinted>
  <dcterms:created xsi:type="dcterms:W3CDTF">2024-09-11T05:25:34Z</dcterms:created>
  <dcterms:modified xsi:type="dcterms:W3CDTF">2024-09-25T05:38:39Z</dcterms:modified>
</cp:coreProperties>
</file>