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unknown"/>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73" r:id="rId2"/>
    <p:sldId id="357" r:id="rId3"/>
    <p:sldId id="361" r:id="rId4"/>
    <p:sldId id="358" r:id="rId5"/>
    <p:sldId id="272" r:id="rId6"/>
    <p:sldId id="271" r:id="rId7"/>
    <p:sldId id="258" r:id="rId8"/>
    <p:sldId id="257" r:id="rId9"/>
    <p:sldId id="268" r:id="rId10"/>
    <p:sldId id="259" r:id="rId11"/>
    <p:sldId id="261" r:id="rId12"/>
    <p:sldId id="260" r:id="rId13"/>
    <p:sldId id="360" r:id="rId14"/>
    <p:sldId id="262" r:id="rId15"/>
    <p:sldId id="264" r:id="rId16"/>
    <p:sldId id="362" r:id="rId17"/>
    <p:sldId id="266" r:id="rId18"/>
    <p:sldId id="270" r:id="rId19"/>
    <p:sldId id="363" r:id="rId20"/>
    <p:sldId id="364" r:id="rId21"/>
    <p:sldId id="263" r:id="rId22"/>
    <p:sldId id="267" r:id="rId23"/>
    <p:sldId id="265"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3"/>
    <p:restoredTop sz="83737" autoAdjust="0"/>
  </p:normalViewPr>
  <p:slideViewPr>
    <p:cSldViewPr snapToGrid="0">
      <p:cViewPr varScale="1">
        <p:scale>
          <a:sx n="104" d="100"/>
          <a:sy n="104" d="100"/>
        </p:scale>
        <p:origin x="1099" y="91"/>
      </p:cViewPr>
      <p:guideLst/>
    </p:cSldViewPr>
  </p:slideViewPr>
  <p:notesTextViewPr>
    <p:cViewPr>
      <p:scale>
        <a:sx n="1" d="1"/>
        <a:sy n="1" d="1"/>
      </p:scale>
      <p:origin x="0" y="0"/>
    </p:cViewPr>
  </p:notesTextViewPr>
  <p:sorterViewPr>
    <p:cViewPr>
      <p:scale>
        <a:sx n="100" d="100"/>
        <a:sy n="100" d="100"/>
      </p:scale>
      <p:origin x="0" y="-13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2CB04-0E69-3142-AC3A-8BD30EF33FB1}"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E37B6-1EEE-BD48-B555-7724219303B1}" type="slidenum">
              <a:rPr lang="en-US" smtClean="0"/>
              <a:t>‹#›</a:t>
            </a:fld>
            <a:endParaRPr lang="en-US"/>
          </a:p>
        </p:txBody>
      </p:sp>
    </p:spTree>
    <p:extLst>
      <p:ext uri="{BB962C8B-B14F-4D97-AF65-F5344CB8AC3E}">
        <p14:creationId xmlns:p14="http://schemas.microsoft.com/office/powerpoint/2010/main" val="311645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FDAB242-15FF-DED9-2B67-E8BDC838BCC4}"/>
              </a:ext>
            </a:extLst>
          </p:cNvPr>
          <p:cNvSpPr>
            <a:spLocks noGrp="1" noRot="1" noChangeAspect="1" noTextEdit="1"/>
          </p:cNvSpPr>
          <p:nvPr>
            <p:ph type="sldImg"/>
          </p:nvPr>
        </p:nvSpPr>
        <p:spPr>
          <a:xfrm>
            <a:off x="685800" y="1143000"/>
            <a:ext cx="5486400" cy="3086100"/>
          </a:xfrm>
          <a:ln/>
        </p:spPr>
      </p:sp>
      <p:sp>
        <p:nvSpPr>
          <p:cNvPr id="68611" name="Notes Placeholder 2">
            <a:extLst>
              <a:ext uri="{FF2B5EF4-FFF2-40B4-BE49-F238E27FC236}">
                <a16:creationId xmlns:a16="http://schemas.microsoft.com/office/drawing/2014/main" id="{4B36F76E-736E-593A-652D-1CB0510A8A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One of three climatological lows around the Antarctic.  High frequency of cyclones, either forming along the coast, or moving southward.</a:t>
            </a:r>
          </a:p>
        </p:txBody>
      </p:sp>
      <p:sp>
        <p:nvSpPr>
          <p:cNvPr id="68612" name="Slide Number Placeholder 3">
            <a:extLst>
              <a:ext uri="{FF2B5EF4-FFF2-40B4-BE49-F238E27FC236}">
                <a16:creationId xmlns:a16="http://schemas.microsoft.com/office/drawing/2014/main" id="{9BB63978-26EF-2247-2CB6-84E01830C7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7BFB27-A467-4876-B04A-DE03227F79D2}" type="slidenum">
              <a:rPr lang="en-GB" altLang="en-US"/>
              <a:pPr>
                <a:spcBef>
                  <a:spcPct val="0"/>
                </a:spcBef>
              </a:pPr>
              <a:t>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3FDAB242-15FF-DED9-2B67-E8BDC838BCC4}"/>
              </a:ext>
            </a:extLst>
          </p:cNvPr>
          <p:cNvSpPr>
            <a:spLocks noGrp="1" noRot="1" noChangeAspect="1" noTextEdit="1"/>
          </p:cNvSpPr>
          <p:nvPr>
            <p:ph type="sldImg"/>
          </p:nvPr>
        </p:nvSpPr>
        <p:spPr>
          <a:xfrm>
            <a:off x="685800" y="1143000"/>
            <a:ext cx="5486400" cy="3086100"/>
          </a:xfrm>
          <a:ln/>
        </p:spPr>
      </p:sp>
      <p:sp>
        <p:nvSpPr>
          <p:cNvPr id="68611" name="Notes Placeholder 2">
            <a:extLst>
              <a:ext uri="{FF2B5EF4-FFF2-40B4-BE49-F238E27FC236}">
                <a16:creationId xmlns:a16="http://schemas.microsoft.com/office/drawing/2014/main" id="{4B36F76E-736E-593A-652D-1CB0510A8A9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One of three climatological lows around the </a:t>
            </a:r>
            <a:r>
              <a:rPr lang="en-GB" altLang="en-US">
                <a:latin typeface="Arial" panose="020B0604020202020204" pitchFamily="34" charset="0"/>
              </a:rPr>
              <a:t>antarctic</a:t>
            </a:r>
            <a:endParaRPr lang="en-GB" altLang="en-US" dirty="0">
              <a:latin typeface="Arial" panose="020B0604020202020204" pitchFamily="34" charset="0"/>
            </a:endParaRPr>
          </a:p>
        </p:txBody>
      </p:sp>
      <p:sp>
        <p:nvSpPr>
          <p:cNvPr id="68612" name="Slide Number Placeholder 3">
            <a:extLst>
              <a:ext uri="{FF2B5EF4-FFF2-40B4-BE49-F238E27FC236}">
                <a16:creationId xmlns:a16="http://schemas.microsoft.com/office/drawing/2014/main" id="{9BB63978-26EF-2247-2CB6-84E01830C7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7BFB27-A467-4876-B04A-DE03227F79D2}" type="slidenum">
              <a:rPr lang="en-GB" altLang="en-US"/>
              <a:pPr>
                <a:spcBef>
                  <a:spcPct val="0"/>
                </a:spcBef>
              </a:pPr>
              <a:t>3</a:t>
            </a:fld>
            <a:endParaRPr lang="en-GB" altLang="en-US"/>
          </a:p>
        </p:txBody>
      </p:sp>
    </p:spTree>
    <p:extLst>
      <p:ext uri="{BB962C8B-B14F-4D97-AF65-F5344CB8AC3E}">
        <p14:creationId xmlns:p14="http://schemas.microsoft.com/office/powerpoint/2010/main" val="3614118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realise there are </a:t>
            </a:r>
            <a:r>
              <a:rPr lang="en-GB" dirty="0" err="1"/>
              <a:t>palaeo</a:t>
            </a:r>
            <a:r>
              <a:rPr lang="en-GB" dirty="0"/>
              <a:t> assimilation indices – but they are annual…</a:t>
            </a:r>
          </a:p>
        </p:txBody>
      </p:sp>
      <p:sp>
        <p:nvSpPr>
          <p:cNvPr id="4" name="Slide Number Placeholder 3"/>
          <p:cNvSpPr>
            <a:spLocks noGrp="1"/>
          </p:cNvSpPr>
          <p:nvPr>
            <p:ph type="sldNum" sz="quarter" idx="5"/>
          </p:nvPr>
        </p:nvSpPr>
        <p:spPr/>
        <p:txBody>
          <a:bodyPr/>
          <a:lstStyle/>
          <a:p>
            <a:fld id="{CA8E37B6-1EEE-BD48-B555-7724219303B1}" type="slidenum">
              <a:rPr lang="en-US" smtClean="0"/>
              <a:t>4</a:t>
            </a:fld>
            <a:endParaRPr lang="en-US"/>
          </a:p>
        </p:txBody>
      </p:sp>
    </p:spTree>
    <p:extLst>
      <p:ext uri="{BB962C8B-B14F-4D97-AF65-F5344CB8AC3E}">
        <p14:creationId xmlns:p14="http://schemas.microsoft.com/office/powerpoint/2010/main" val="63922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8E37B6-1EEE-BD48-B555-7724219303B1}" type="slidenum">
              <a:rPr lang="en-US" smtClean="0"/>
              <a:t>5</a:t>
            </a:fld>
            <a:endParaRPr lang="en-US"/>
          </a:p>
        </p:txBody>
      </p:sp>
    </p:spTree>
    <p:extLst>
      <p:ext uri="{BB962C8B-B14F-4D97-AF65-F5344CB8AC3E}">
        <p14:creationId xmlns:p14="http://schemas.microsoft.com/office/powerpoint/2010/main" val="268871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We also tried using the Bayesian Information Criterion to select the number of PCs to use in regression. This tended to be more liberal, increasing the number of PCs, which in some cases led to overfitting. Our approach is more conservative. </a:t>
            </a:r>
          </a:p>
          <a:p>
            <a:endParaRPr lang="en-GB" dirty="0"/>
          </a:p>
        </p:txBody>
      </p:sp>
      <p:sp>
        <p:nvSpPr>
          <p:cNvPr id="4" name="Slide Number Placeholder 3"/>
          <p:cNvSpPr>
            <a:spLocks noGrp="1"/>
          </p:cNvSpPr>
          <p:nvPr>
            <p:ph type="sldNum" sz="quarter" idx="5"/>
          </p:nvPr>
        </p:nvSpPr>
        <p:spPr/>
        <p:txBody>
          <a:bodyPr/>
          <a:lstStyle/>
          <a:p>
            <a:fld id="{CA8E37B6-1EEE-BD48-B555-7724219303B1}" type="slidenum">
              <a:rPr lang="en-US" smtClean="0"/>
              <a:t>9</a:t>
            </a:fld>
            <a:endParaRPr lang="en-US"/>
          </a:p>
        </p:txBody>
      </p:sp>
    </p:spTree>
    <p:extLst>
      <p:ext uri="{BB962C8B-B14F-4D97-AF65-F5344CB8AC3E}">
        <p14:creationId xmlns:p14="http://schemas.microsoft.com/office/powerpoint/2010/main" val="3098103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Shown without Antarctic stations to show like for like – so point this out for the animation</a:t>
            </a:r>
          </a:p>
        </p:txBody>
      </p:sp>
      <p:sp>
        <p:nvSpPr>
          <p:cNvPr id="4" name="Slide Number Placeholder 3"/>
          <p:cNvSpPr>
            <a:spLocks noGrp="1"/>
          </p:cNvSpPr>
          <p:nvPr>
            <p:ph type="sldNum" sz="quarter" idx="5"/>
          </p:nvPr>
        </p:nvSpPr>
        <p:spPr/>
        <p:txBody>
          <a:bodyPr/>
          <a:lstStyle/>
          <a:p>
            <a:fld id="{CA8E37B6-1EEE-BD48-B555-7724219303B1}" type="slidenum">
              <a:rPr lang="en-US" smtClean="0"/>
              <a:t>10</a:t>
            </a:fld>
            <a:endParaRPr lang="en-US"/>
          </a:p>
        </p:txBody>
      </p:sp>
    </p:spTree>
    <p:extLst>
      <p:ext uri="{BB962C8B-B14F-4D97-AF65-F5344CB8AC3E}">
        <p14:creationId xmlns:p14="http://schemas.microsoft.com/office/powerpoint/2010/main" val="3369695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 out that only 2 reconstructions prior to 1941</a:t>
            </a:r>
          </a:p>
        </p:txBody>
      </p:sp>
      <p:sp>
        <p:nvSpPr>
          <p:cNvPr id="4" name="Slide Number Placeholder 3"/>
          <p:cNvSpPr>
            <a:spLocks noGrp="1"/>
          </p:cNvSpPr>
          <p:nvPr>
            <p:ph type="sldNum" sz="quarter" idx="5"/>
          </p:nvPr>
        </p:nvSpPr>
        <p:spPr/>
        <p:txBody>
          <a:bodyPr/>
          <a:lstStyle/>
          <a:p>
            <a:fld id="{CA8E37B6-1EEE-BD48-B555-7724219303B1}" type="slidenum">
              <a:rPr lang="en-US" smtClean="0"/>
              <a:t>12</a:t>
            </a:fld>
            <a:endParaRPr lang="en-US"/>
          </a:p>
        </p:txBody>
      </p:sp>
    </p:spTree>
    <p:extLst>
      <p:ext uri="{BB962C8B-B14F-4D97-AF65-F5344CB8AC3E}">
        <p14:creationId xmlns:p14="http://schemas.microsoft.com/office/powerpoint/2010/main" val="1249506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Diagonal cross hatching and stippling = significance at p&lt;0.10 and p&lt;0.05</a:t>
            </a:r>
          </a:p>
        </p:txBody>
      </p:sp>
      <p:sp>
        <p:nvSpPr>
          <p:cNvPr id="4" name="Slide Number Placeholder 3"/>
          <p:cNvSpPr>
            <a:spLocks noGrp="1"/>
          </p:cNvSpPr>
          <p:nvPr>
            <p:ph type="sldNum" sz="quarter" idx="5"/>
          </p:nvPr>
        </p:nvSpPr>
        <p:spPr/>
        <p:txBody>
          <a:bodyPr/>
          <a:lstStyle/>
          <a:p>
            <a:fld id="{CA8E37B6-1EEE-BD48-B555-7724219303B1}" type="slidenum">
              <a:rPr lang="en-US" smtClean="0"/>
              <a:t>13</a:t>
            </a:fld>
            <a:endParaRPr lang="en-US"/>
          </a:p>
        </p:txBody>
      </p:sp>
    </p:spTree>
    <p:extLst>
      <p:ext uri="{BB962C8B-B14F-4D97-AF65-F5344CB8AC3E}">
        <p14:creationId xmlns:p14="http://schemas.microsoft.com/office/powerpoint/2010/main" val="146124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64E0-5CD8-965E-0811-F31443CF964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A81CFCC-5FB8-8A97-9EBD-2212C0C47EB9}"/>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E49D587-45FE-BC97-77B2-C26280F53CC8}"/>
              </a:ext>
            </a:extLst>
          </p:cNvPr>
          <p:cNvSpPr>
            <a:spLocks noGrp="1"/>
          </p:cNvSpPr>
          <p:nvPr>
            <p:ph type="dt" sz="half" idx="10"/>
          </p:nvPr>
        </p:nvSpPr>
        <p:spPr/>
        <p:txBody>
          <a:bodyPr/>
          <a:lstStyle/>
          <a:p>
            <a:fld id="{B1C66482-7B90-AE48-A3D9-E7AED5494D07}" type="datetimeFigureOut">
              <a:rPr lang="en-US" smtClean="0"/>
              <a:t>9/26/2024</a:t>
            </a:fld>
            <a:endParaRPr lang="en-US"/>
          </a:p>
        </p:txBody>
      </p:sp>
      <p:sp>
        <p:nvSpPr>
          <p:cNvPr id="5" name="Footer Placeholder 4">
            <a:extLst>
              <a:ext uri="{FF2B5EF4-FFF2-40B4-BE49-F238E27FC236}">
                <a16:creationId xmlns:a16="http://schemas.microsoft.com/office/drawing/2014/main" id="{64754A5F-AE35-216E-9B82-AFEBB2876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64525-BA7C-6F21-8D39-9032ADE7993A}"/>
              </a:ext>
            </a:extLst>
          </p:cNvPr>
          <p:cNvSpPr>
            <a:spLocks noGrp="1"/>
          </p:cNvSpPr>
          <p:nvPr>
            <p:ph type="sldNum" sz="quarter" idx="12"/>
          </p:nvPr>
        </p:nvSpPr>
        <p:spPr/>
        <p:txBody>
          <a:bodyPr/>
          <a:lstStyle/>
          <a:p>
            <a:fld id="{0BA6ECDE-C7F4-004D-849F-4B43C38FE1EF}" type="slidenum">
              <a:rPr lang="en-US" smtClean="0"/>
              <a:t>‹#›</a:t>
            </a:fld>
            <a:endParaRPr lang="en-US"/>
          </a:p>
        </p:txBody>
      </p:sp>
    </p:spTree>
    <p:extLst>
      <p:ext uri="{BB962C8B-B14F-4D97-AF65-F5344CB8AC3E}">
        <p14:creationId xmlns:p14="http://schemas.microsoft.com/office/powerpoint/2010/main" val="106487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4289-306E-AF1D-481F-44B6D0ED8F6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B4801F7-0C6D-E4DE-BF79-01E38142DFD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DB4711-46F2-8A63-70A0-B4141C71BAB1}"/>
              </a:ext>
            </a:extLst>
          </p:cNvPr>
          <p:cNvSpPr>
            <a:spLocks noGrp="1"/>
          </p:cNvSpPr>
          <p:nvPr>
            <p:ph type="dt" sz="half" idx="10"/>
          </p:nvPr>
        </p:nvSpPr>
        <p:spPr/>
        <p:txBody>
          <a:bodyPr/>
          <a:lstStyle/>
          <a:p>
            <a:fld id="{B1C66482-7B90-AE48-A3D9-E7AED5494D07}" type="datetimeFigureOut">
              <a:rPr lang="en-US" smtClean="0"/>
              <a:t>9/26/2024</a:t>
            </a:fld>
            <a:endParaRPr lang="en-US"/>
          </a:p>
        </p:txBody>
      </p:sp>
      <p:sp>
        <p:nvSpPr>
          <p:cNvPr id="5" name="Footer Placeholder 4">
            <a:extLst>
              <a:ext uri="{FF2B5EF4-FFF2-40B4-BE49-F238E27FC236}">
                <a16:creationId xmlns:a16="http://schemas.microsoft.com/office/drawing/2014/main" id="{AE4B1462-E8D3-6325-B14C-AD5975F1F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610BD-5943-1382-BEF1-A7F83DA1FD89}"/>
              </a:ext>
            </a:extLst>
          </p:cNvPr>
          <p:cNvSpPr>
            <a:spLocks noGrp="1"/>
          </p:cNvSpPr>
          <p:nvPr>
            <p:ph type="sldNum" sz="quarter" idx="12"/>
          </p:nvPr>
        </p:nvSpPr>
        <p:spPr/>
        <p:txBody>
          <a:bodyPr/>
          <a:lstStyle/>
          <a:p>
            <a:fld id="{0BA6ECDE-C7F4-004D-849F-4B43C38FE1EF}" type="slidenum">
              <a:rPr lang="en-US" smtClean="0"/>
              <a:t>‹#›</a:t>
            </a:fld>
            <a:endParaRPr lang="en-US"/>
          </a:p>
        </p:txBody>
      </p:sp>
    </p:spTree>
    <p:extLst>
      <p:ext uri="{BB962C8B-B14F-4D97-AF65-F5344CB8AC3E}">
        <p14:creationId xmlns:p14="http://schemas.microsoft.com/office/powerpoint/2010/main" val="38079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CF495-2BC6-1754-CDB6-BFCBD98CC2B4}"/>
              </a:ext>
            </a:extLst>
          </p:cNvPr>
          <p:cNvSpPr>
            <a:spLocks noGrp="1"/>
          </p:cNvSpPr>
          <p:nvPr>
            <p:ph type="title" orient="vert"/>
          </p:nvPr>
        </p:nvSpPr>
        <p:spPr>
          <a:xfrm>
            <a:off x="8724901"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F8F67B7-99AC-4DEE-DB1A-A188C1A45BE2}"/>
              </a:ext>
            </a:extLst>
          </p:cNvPr>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D1847F-B12A-F569-6F4D-C06923180610}"/>
              </a:ext>
            </a:extLst>
          </p:cNvPr>
          <p:cNvSpPr>
            <a:spLocks noGrp="1"/>
          </p:cNvSpPr>
          <p:nvPr>
            <p:ph type="dt" sz="half" idx="10"/>
          </p:nvPr>
        </p:nvSpPr>
        <p:spPr/>
        <p:txBody>
          <a:bodyPr/>
          <a:lstStyle/>
          <a:p>
            <a:fld id="{B1C66482-7B90-AE48-A3D9-E7AED5494D07}" type="datetimeFigureOut">
              <a:rPr lang="en-US" smtClean="0"/>
              <a:t>9/26/2024</a:t>
            </a:fld>
            <a:endParaRPr lang="en-US"/>
          </a:p>
        </p:txBody>
      </p:sp>
      <p:sp>
        <p:nvSpPr>
          <p:cNvPr id="5" name="Footer Placeholder 4">
            <a:extLst>
              <a:ext uri="{FF2B5EF4-FFF2-40B4-BE49-F238E27FC236}">
                <a16:creationId xmlns:a16="http://schemas.microsoft.com/office/drawing/2014/main" id="{0EFE20DE-5C9C-B2F7-1623-957343C67B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DD9E98-0124-D1BA-A635-7806B7AAB0C5}"/>
              </a:ext>
            </a:extLst>
          </p:cNvPr>
          <p:cNvSpPr>
            <a:spLocks noGrp="1"/>
          </p:cNvSpPr>
          <p:nvPr>
            <p:ph type="sldNum" sz="quarter" idx="12"/>
          </p:nvPr>
        </p:nvSpPr>
        <p:spPr/>
        <p:txBody>
          <a:bodyPr/>
          <a:lstStyle/>
          <a:p>
            <a:fld id="{0BA6ECDE-C7F4-004D-849F-4B43C38FE1EF}" type="slidenum">
              <a:rPr lang="en-US" smtClean="0"/>
              <a:t>‹#›</a:t>
            </a:fld>
            <a:endParaRPr lang="en-US"/>
          </a:p>
        </p:txBody>
      </p:sp>
    </p:spTree>
    <p:extLst>
      <p:ext uri="{BB962C8B-B14F-4D97-AF65-F5344CB8AC3E}">
        <p14:creationId xmlns:p14="http://schemas.microsoft.com/office/powerpoint/2010/main" val="49538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D9A32-5D91-DA7C-3BDF-92981104765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3BA786B-4C25-C654-A251-7EA493DC44E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EBFEAF-7B3B-4284-1845-25A066004FD9}"/>
              </a:ext>
            </a:extLst>
          </p:cNvPr>
          <p:cNvSpPr>
            <a:spLocks noGrp="1"/>
          </p:cNvSpPr>
          <p:nvPr>
            <p:ph type="dt" sz="half" idx="10"/>
          </p:nvPr>
        </p:nvSpPr>
        <p:spPr/>
        <p:txBody>
          <a:bodyPr/>
          <a:lstStyle/>
          <a:p>
            <a:fld id="{B1C66482-7B90-AE48-A3D9-E7AED5494D07}" type="datetimeFigureOut">
              <a:rPr lang="en-US" smtClean="0"/>
              <a:t>9/26/2024</a:t>
            </a:fld>
            <a:endParaRPr lang="en-US"/>
          </a:p>
        </p:txBody>
      </p:sp>
      <p:sp>
        <p:nvSpPr>
          <p:cNvPr id="5" name="Footer Placeholder 4">
            <a:extLst>
              <a:ext uri="{FF2B5EF4-FFF2-40B4-BE49-F238E27FC236}">
                <a16:creationId xmlns:a16="http://schemas.microsoft.com/office/drawing/2014/main" id="{1B25AD35-02DD-EC53-ACE2-1B7AAB1DD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ABB10-0066-866E-BC32-1773E81B4718}"/>
              </a:ext>
            </a:extLst>
          </p:cNvPr>
          <p:cNvSpPr>
            <a:spLocks noGrp="1"/>
          </p:cNvSpPr>
          <p:nvPr>
            <p:ph type="sldNum" sz="quarter" idx="12"/>
          </p:nvPr>
        </p:nvSpPr>
        <p:spPr/>
        <p:txBody>
          <a:bodyPr/>
          <a:lstStyle/>
          <a:p>
            <a:fld id="{0BA6ECDE-C7F4-004D-849F-4B43C38FE1EF}" type="slidenum">
              <a:rPr lang="en-US" smtClean="0"/>
              <a:t>‹#›</a:t>
            </a:fld>
            <a:endParaRPr lang="en-US"/>
          </a:p>
        </p:txBody>
      </p:sp>
    </p:spTree>
    <p:extLst>
      <p:ext uri="{BB962C8B-B14F-4D97-AF65-F5344CB8AC3E}">
        <p14:creationId xmlns:p14="http://schemas.microsoft.com/office/powerpoint/2010/main" val="161941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B962-3DD3-C9AE-F8E7-59A6E6BA3B38}"/>
              </a:ext>
            </a:extLst>
          </p:cNvPr>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554937-F6A5-4D2F-3701-6D5A9EE68121}"/>
              </a:ext>
            </a:extLst>
          </p:cNvPr>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87D94E-177A-7763-E46F-AB19DE6A642C}"/>
              </a:ext>
            </a:extLst>
          </p:cNvPr>
          <p:cNvSpPr>
            <a:spLocks noGrp="1"/>
          </p:cNvSpPr>
          <p:nvPr>
            <p:ph type="dt" sz="half" idx="10"/>
          </p:nvPr>
        </p:nvSpPr>
        <p:spPr/>
        <p:txBody>
          <a:bodyPr/>
          <a:lstStyle/>
          <a:p>
            <a:fld id="{B1C66482-7B90-AE48-A3D9-E7AED5494D07}" type="datetimeFigureOut">
              <a:rPr lang="en-US" smtClean="0"/>
              <a:t>9/26/2024</a:t>
            </a:fld>
            <a:endParaRPr lang="en-US"/>
          </a:p>
        </p:txBody>
      </p:sp>
      <p:sp>
        <p:nvSpPr>
          <p:cNvPr id="5" name="Footer Placeholder 4">
            <a:extLst>
              <a:ext uri="{FF2B5EF4-FFF2-40B4-BE49-F238E27FC236}">
                <a16:creationId xmlns:a16="http://schemas.microsoft.com/office/drawing/2014/main" id="{A76B1217-A14F-31D3-6FD8-D5B5834C0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F5CB59-62E6-E502-F9A3-CB206D37FA63}"/>
              </a:ext>
            </a:extLst>
          </p:cNvPr>
          <p:cNvSpPr>
            <a:spLocks noGrp="1"/>
          </p:cNvSpPr>
          <p:nvPr>
            <p:ph type="sldNum" sz="quarter" idx="12"/>
          </p:nvPr>
        </p:nvSpPr>
        <p:spPr/>
        <p:txBody>
          <a:bodyPr/>
          <a:lstStyle/>
          <a:p>
            <a:fld id="{0BA6ECDE-C7F4-004D-849F-4B43C38FE1EF}" type="slidenum">
              <a:rPr lang="en-US" smtClean="0"/>
              <a:t>‹#›</a:t>
            </a:fld>
            <a:endParaRPr lang="en-US"/>
          </a:p>
        </p:txBody>
      </p:sp>
    </p:spTree>
    <p:extLst>
      <p:ext uri="{BB962C8B-B14F-4D97-AF65-F5344CB8AC3E}">
        <p14:creationId xmlns:p14="http://schemas.microsoft.com/office/powerpoint/2010/main" val="363011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E906E-AB3E-9188-6D47-58D4CC23121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504D55-483B-7E4F-0174-5A37844BBB0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A99F45D-ED5B-344D-36C2-C11B1A81258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19E3B1D-39EC-F2E8-2C57-FC5A785272F3}"/>
              </a:ext>
            </a:extLst>
          </p:cNvPr>
          <p:cNvSpPr>
            <a:spLocks noGrp="1"/>
          </p:cNvSpPr>
          <p:nvPr>
            <p:ph type="dt" sz="half" idx="10"/>
          </p:nvPr>
        </p:nvSpPr>
        <p:spPr/>
        <p:txBody>
          <a:bodyPr/>
          <a:lstStyle/>
          <a:p>
            <a:fld id="{B1C66482-7B90-AE48-A3D9-E7AED5494D07}" type="datetimeFigureOut">
              <a:rPr lang="en-US" smtClean="0"/>
              <a:t>9/26/2024</a:t>
            </a:fld>
            <a:endParaRPr lang="en-US"/>
          </a:p>
        </p:txBody>
      </p:sp>
      <p:sp>
        <p:nvSpPr>
          <p:cNvPr id="6" name="Footer Placeholder 5">
            <a:extLst>
              <a:ext uri="{FF2B5EF4-FFF2-40B4-BE49-F238E27FC236}">
                <a16:creationId xmlns:a16="http://schemas.microsoft.com/office/drawing/2014/main" id="{31DE0002-DADD-C80C-10A6-627D8FFD5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DFACAE-87E9-DAA9-2D23-C35B9B1A90D7}"/>
              </a:ext>
            </a:extLst>
          </p:cNvPr>
          <p:cNvSpPr>
            <a:spLocks noGrp="1"/>
          </p:cNvSpPr>
          <p:nvPr>
            <p:ph type="sldNum" sz="quarter" idx="12"/>
          </p:nvPr>
        </p:nvSpPr>
        <p:spPr/>
        <p:txBody>
          <a:bodyPr/>
          <a:lstStyle/>
          <a:p>
            <a:fld id="{0BA6ECDE-C7F4-004D-849F-4B43C38FE1EF}" type="slidenum">
              <a:rPr lang="en-US" smtClean="0"/>
              <a:t>‹#›</a:t>
            </a:fld>
            <a:endParaRPr lang="en-US"/>
          </a:p>
        </p:txBody>
      </p:sp>
    </p:spTree>
    <p:extLst>
      <p:ext uri="{BB962C8B-B14F-4D97-AF65-F5344CB8AC3E}">
        <p14:creationId xmlns:p14="http://schemas.microsoft.com/office/powerpoint/2010/main" val="349312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8FDB-68C6-9D88-F1C9-5FF29B8E62E1}"/>
              </a:ext>
            </a:extLst>
          </p:cNvPr>
          <p:cNvSpPr>
            <a:spLocks noGrp="1"/>
          </p:cNvSpPr>
          <p:nvPr>
            <p:ph type="title"/>
          </p:nvPr>
        </p:nvSpPr>
        <p:spPr>
          <a:xfrm>
            <a:off x="839788" y="365127"/>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64C903-01A3-FCDF-A3A7-E1B2C2FD1B4D}"/>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A2A365-F68D-DBCE-2740-9AAC605C3D6D}"/>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5F9FE5E-6D6B-0394-5589-7D2862E9EE2F}"/>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A19C31-FF3F-C7EF-7B0B-495E85FE10AC}"/>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C5459A-B27C-C5FD-5DE4-862D8542C3EA}"/>
              </a:ext>
            </a:extLst>
          </p:cNvPr>
          <p:cNvSpPr>
            <a:spLocks noGrp="1"/>
          </p:cNvSpPr>
          <p:nvPr>
            <p:ph type="dt" sz="half" idx="10"/>
          </p:nvPr>
        </p:nvSpPr>
        <p:spPr/>
        <p:txBody>
          <a:bodyPr/>
          <a:lstStyle/>
          <a:p>
            <a:fld id="{B1C66482-7B90-AE48-A3D9-E7AED5494D07}" type="datetimeFigureOut">
              <a:rPr lang="en-US" smtClean="0"/>
              <a:t>9/26/2024</a:t>
            </a:fld>
            <a:endParaRPr lang="en-US"/>
          </a:p>
        </p:txBody>
      </p:sp>
      <p:sp>
        <p:nvSpPr>
          <p:cNvPr id="8" name="Footer Placeholder 7">
            <a:extLst>
              <a:ext uri="{FF2B5EF4-FFF2-40B4-BE49-F238E27FC236}">
                <a16:creationId xmlns:a16="http://schemas.microsoft.com/office/drawing/2014/main" id="{2865B6EA-EEF8-E489-D0DA-DFF1AA1DF1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9B6E79-1405-CF24-CF14-0E8FDB722575}"/>
              </a:ext>
            </a:extLst>
          </p:cNvPr>
          <p:cNvSpPr>
            <a:spLocks noGrp="1"/>
          </p:cNvSpPr>
          <p:nvPr>
            <p:ph type="sldNum" sz="quarter" idx="12"/>
          </p:nvPr>
        </p:nvSpPr>
        <p:spPr/>
        <p:txBody>
          <a:bodyPr/>
          <a:lstStyle/>
          <a:p>
            <a:fld id="{0BA6ECDE-C7F4-004D-849F-4B43C38FE1EF}" type="slidenum">
              <a:rPr lang="en-US" smtClean="0"/>
              <a:t>‹#›</a:t>
            </a:fld>
            <a:endParaRPr lang="en-US"/>
          </a:p>
        </p:txBody>
      </p:sp>
    </p:spTree>
    <p:extLst>
      <p:ext uri="{BB962C8B-B14F-4D97-AF65-F5344CB8AC3E}">
        <p14:creationId xmlns:p14="http://schemas.microsoft.com/office/powerpoint/2010/main" val="1652144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D83DB-A7E4-7AF3-3B2F-5CD34C21266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8BE8C2E-044C-2C57-D3DE-5C95F8A440ED}"/>
              </a:ext>
            </a:extLst>
          </p:cNvPr>
          <p:cNvSpPr>
            <a:spLocks noGrp="1"/>
          </p:cNvSpPr>
          <p:nvPr>
            <p:ph type="dt" sz="half" idx="10"/>
          </p:nvPr>
        </p:nvSpPr>
        <p:spPr/>
        <p:txBody>
          <a:bodyPr/>
          <a:lstStyle/>
          <a:p>
            <a:fld id="{B1C66482-7B90-AE48-A3D9-E7AED5494D07}" type="datetimeFigureOut">
              <a:rPr lang="en-US" smtClean="0"/>
              <a:t>9/26/2024</a:t>
            </a:fld>
            <a:endParaRPr lang="en-US"/>
          </a:p>
        </p:txBody>
      </p:sp>
      <p:sp>
        <p:nvSpPr>
          <p:cNvPr id="4" name="Footer Placeholder 3">
            <a:extLst>
              <a:ext uri="{FF2B5EF4-FFF2-40B4-BE49-F238E27FC236}">
                <a16:creationId xmlns:a16="http://schemas.microsoft.com/office/drawing/2014/main" id="{45A8ECFE-7953-F53E-34A0-AA2AC2086F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F378D6-1340-FF07-55AA-DDE95F85AEC3}"/>
              </a:ext>
            </a:extLst>
          </p:cNvPr>
          <p:cNvSpPr>
            <a:spLocks noGrp="1"/>
          </p:cNvSpPr>
          <p:nvPr>
            <p:ph type="sldNum" sz="quarter" idx="12"/>
          </p:nvPr>
        </p:nvSpPr>
        <p:spPr/>
        <p:txBody>
          <a:bodyPr/>
          <a:lstStyle/>
          <a:p>
            <a:fld id="{0BA6ECDE-C7F4-004D-849F-4B43C38FE1EF}" type="slidenum">
              <a:rPr lang="en-US" smtClean="0"/>
              <a:t>‹#›</a:t>
            </a:fld>
            <a:endParaRPr lang="en-US"/>
          </a:p>
        </p:txBody>
      </p:sp>
    </p:spTree>
    <p:extLst>
      <p:ext uri="{BB962C8B-B14F-4D97-AF65-F5344CB8AC3E}">
        <p14:creationId xmlns:p14="http://schemas.microsoft.com/office/powerpoint/2010/main" val="33287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4B7F71-F4CD-72D2-145A-29C53EED92C5}"/>
              </a:ext>
            </a:extLst>
          </p:cNvPr>
          <p:cNvSpPr>
            <a:spLocks noGrp="1"/>
          </p:cNvSpPr>
          <p:nvPr>
            <p:ph type="dt" sz="half" idx="10"/>
          </p:nvPr>
        </p:nvSpPr>
        <p:spPr/>
        <p:txBody>
          <a:bodyPr/>
          <a:lstStyle/>
          <a:p>
            <a:fld id="{B1C66482-7B90-AE48-A3D9-E7AED5494D07}" type="datetimeFigureOut">
              <a:rPr lang="en-US" smtClean="0"/>
              <a:t>9/26/2024</a:t>
            </a:fld>
            <a:endParaRPr lang="en-US"/>
          </a:p>
        </p:txBody>
      </p:sp>
      <p:sp>
        <p:nvSpPr>
          <p:cNvPr id="3" name="Footer Placeholder 2">
            <a:extLst>
              <a:ext uri="{FF2B5EF4-FFF2-40B4-BE49-F238E27FC236}">
                <a16:creationId xmlns:a16="http://schemas.microsoft.com/office/drawing/2014/main" id="{AB35E54C-AC35-3B42-E789-455146B0AD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23E5F9-AAA9-1582-0D28-3EA4511DDAFD}"/>
              </a:ext>
            </a:extLst>
          </p:cNvPr>
          <p:cNvSpPr>
            <a:spLocks noGrp="1"/>
          </p:cNvSpPr>
          <p:nvPr>
            <p:ph type="sldNum" sz="quarter" idx="12"/>
          </p:nvPr>
        </p:nvSpPr>
        <p:spPr/>
        <p:txBody>
          <a:bodyPr/>
          <a:lstStyle/>
          <a:p>
            <a:fld id="{0BA6ECDE-C7F4-004D-849F-4B43C38FE1EF}" type="slidenum">
              <a:rPr lang="en-US" smtClean="0"/>
              <a:t>‹#›</a:t>
            </a:fld>
            <a:endParaRPr lang="en-US"/>
          </a:p>
        </p:txBody>
      </p:sp>
    </p:spTree>
    <p:extLst>
      <p:ext uri="{BB962C8B-B14F-4D97-AF65-F5344CB8AC3E}">
        <p14:creationId xmlns:p14="http://schemas.microsoft.com/office/powerpoint/2010/main" val="316090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762CD-8ECF-4CB5-ACFA-3DE1D7E709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0B60273-001F-F387-1405-83097B5E29EC}"/>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B55FD03-32ED-9B9D-B064-EED76B88345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23E39E-2943-DC08-4D96-1DA844CA38BB}"/>
              </a:ext>
            </a:extLst>
          </p:cNvPr>
          <p:cNvSpPr>
            <a:spLocks noGrp="1"/>
          </p:cNvSpPr>
          <p:nvPr>
            <p:ph type="dt" sz="half" idx="10"/>
          </p:nvPr>
        </p:nvSpPr>
        <p:spPr/>
        <p:txBody>
          <a:bodyPr/>
          <a:lstStyle/>
          <a:p>
            <a:fld id="{B1C66482-7B90-AE48-A3D9-E7AED5494D07}" type="datetimeFigureOut">
              <a:rPr lang="en-US" smtClean="0"/>
              <a:t>9/26/2024</a:t>
            </a:fld>
            <a:endParaRPr lang="en-US"/>
          </a:p>
        </p:txBody>
      </p:sp>
      <p:sp>
        <p:nvSpPr>
          <p:cNvPr id="6" name="Footer Placeholder 5">
            <a:extLst>
              <a:ext uri="{FF2B5EF4-FFF2-40B4-BE49-F238E27FC236}">
                <a16:creationId xmlns:a16="http://schemas.microsoft.com/office/drawing/2014/main" id="{2C19196B-E9D8-1472-8150-7F0EF0391C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E351A-5A91-727C-5627-389A5A9E4C90}"/>
              </a:ext>
            </a:extLst>
          </p:cNvPr>
          <p:cNvSpPr>
            <a:spLocks noGrp="1"/>
          </p:cNvSpPr>
          <p:nvPr>
            <p:ph type="sldNum" sz="quarter" idx="12"/>
          </p:nvPr>
        </p:nvSpPr>
        <p:spPr/>
        <p:txBody>
          <a:bodyPr/>
          <a:lstStyle/>
          <a:p>
            <a:fld id="{0BA6ECDE-C7F4-004D-849F-4B43C38FE1EF}" type="slidenum">
              <a:rPr lang="en-US" smtClean="0"/>
              <a:t>‹#›</a:t>
            </a:fld>
            <a:endParaRPr lang="en-US"/>
          </a:p>
        </p:txBody>
      </p:sp>
    </p:spTree>
    <p:extLst>
      <p:ext uri="{BB962C8B-B14F-4D97-AF65-F5344CB8AC3E}">
        <p14:creationId xmlns:p14="http://schemas.microsoft.com/office/powerpoint/2010/main" val="19463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D30E-8645-73C4-C82E-0F9BE8B05F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A807D70-0B7F-B8AD-0486-2C50F329E9D4}"/>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9716D275-E065-39CA-2A1B-77730C3909D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D49600-BE1D-0E79-67F8-7380B2A12E27}"/>
              </a:ext>
            </a:extLst>
          </p:cNvPr>
          <p:cNvSpPr>
            <a:spLocks noGrp="1"/>
          </p:cNvSpPr>
          <p:nvPr>
            <p:ph type="dt" sz="half" idx="10"/>
          </p:nvPr>
        </p:nvSpPr>
        <p:spPr/>
        <p:txBody>
          <a:bodyPr/>
          <a:lstStyle/>
          <a:p>
            <a:fld id="{B1C66482-7B90-AE48-A3D9-E7AED5494D07}" type="datetimeFigureOut">
              <a:rPr lang="en-US" smtClean="0"/>
              <a:t>9/26/2024</a:t>
            </a:fld>
            <a:endParaRPr lang="en-US"/>
          </a:p>
        </p:txBody>
      </p:sp>
      <p:sp>
        <p:nvSpPr>
          <p:cNvPr id="6" name="Footer Placeholder 5">
            <a:extLst>
              <a:ext uri="{FF2B5EF4-FFF2-40B4-BE49-F238E27FC236}">
                <a16:creationId xmlns:a16="http://schemas.microsoft.com/office/drawing/2014/main" id="{B99E7A6D-B1F6-28D1-8B16-10F922A7B9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32A15-7254-BE94-7222-0D471A7798A2}"/>
              </a:ext>
            </a:extLst>
          </p:cNvPr>
          <p:cNvSpPr>
            <a:spLocks noGrp="1"/>
          </p:cNvSpPr>
          <p:nvPr>
            <p:ph type="sldNum" sz="quarter" idx="12"/>
          </p:nvPr>
        </p:nvSpPr>
        <p:spPr/>
        <p:txBody>
          <a:bodyPr/>
          <a:lstStyle/>
          <a:p>
            <a:fld id="{0BA6ECDE-C7F4-004D-849F-4B43C38FE1EF}" type="slidenum">
              <a:rPr lang="en-US" smtClean="0"/>
              <a:t>‹#›</a:t>
            </a:fld>
            <a:endParaRPr lang="en-US"/>
          </a:p>
        </p:txBody>
      </p:sp>
    </p:spTree>
    <p:extLst>
      <p:ext uri="{BB962C8B-B14F-4D97-AF65-F5344CB8AC3E}">
        <p14:creationId xmlns:p14="http://schemas.microsoft.com/office/powerpoint/2010/main" val="73758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6C1D45-9BEF-85A1-E30F-AF73ACCE4A4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256078A-DCC2-76A2-B199-BAFD57995F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042F47-78F3-2967-2767-44FCD6A89EE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C66482-7B90-AE48-A3D9-E7AED5494D07}" type="datetimeFigureOut">
              <a:rPr lang="en-US" smtClean="0"/>
              <a:t>9/26/2024</a:t>
            </a:fld>
            <a:endParaRPr lang="en-US"/>
          </a:p>
        </p:txBody>
      </p:sp>
      <p:sp>
        <p:nvSpPr>
          <p:cNvPr id="5" name="Footer Placeholder 4">
            <a:extLst>
              <a:ext uri="{FF2B5EF4-FFF2-40B4-BE49-F238E27FC236}">
                <a16:creationId xmlns:a16="http://schemas.microsoft.com/office/drawing/2014/main" id="{1B9D2095-B115-0FA2-787D-EE57205F60D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1686B9D-B535-6540-AD3A-DC941DA4FA2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BA6ECDE-C7F4-004D-849F-4B43C38FE1EF}" type="slidenum">
              <a:rPr lang="en-US" smtClean="0"/>
              <a:t>‹#›</a:t>
            </a:fld>
            <a:endParaRPr lang="en-US"/>
          </a:p>
        </p:txBody>
      </p:sp>
    </p:spTree>
    <p:extLst>
      <p:ext uri="{BB962C8B-B14F-4D97-AF65-F5344CB8AC3E}">
        <p14:creationId xmlns:p14="http://schemas.microsoft.com/office/powerpoint/2010/main" val="2769276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6195" y="316311"/>
            <a:ext cx="10848956" cy="2387600"/>
          </a:xfrm>
        </p:spPr>
        <p:txBody>
          <a:bodyPr>
            <a:normAutofit fontScale="90000"/>
          </a:bodyPr>
          <a:lstStyle/>
          <a:p>
            <a:r>
              <a:rPr lang="en-GB" dirty="0">
                <a:latin typeface="Arial" panose="020B0604020202020204" pitchFamily="34" charset="0"/>
                <a:cs typeface="Arial" panose="020B0604020202020204" pitchFamily="34" charset="0"/>
              </a:rPr>
              <a:t>Towards Twentieth Century station-based reconstructions of the Amundsen Sea Low</a:t>
            </a:r>
          </a:p>
        </p:txBody>
      </p:sp>
      <p:sp>
        <p:nvSpPr>
          <p:cNvPr id="3" name="Subtitle 2"/>
          <p:cNvSpPr>
            <a:spLocks noGrp="1"/>
          </p:cNvSpPr>
          <p:nvPr>
            <p:ph type="subTitle" idx="1"/>
          </p:nvPr>
        </p:nvSpPr>
        <p:spPr>
          <a:xfrm>
            <a:off x="1524000" y="3408165"/>
            <a:ext cx="9144000" cy="1655763"/>
          </a:xfrm>
        </p:spPr>
        <p:txBody>
          <a:bodyPr>
            <a:normAutofit/>
          </a:bodyPr>
          <a:lstStyle/>
          <a:p>
            <a:r>
              <a:rPr lang="en-GB" sz="2800" dirty="0">
                <a:latin typeface="Arial" panose="020B0604020202020204" pitchFamily="34" charset="0"/>
                <a:cs typeface="Arial" panose="020B0604020202020204" pitchFamily="34" charset="0"/>
              </a:rPr>
              <a:t>Richard J. Hall</a:t>
            </a:r>
            <a:r>
              <a:rPr lang="en-GB" sz="2800" baseline="30000" dirty="0">
                <a:latin typeface="Arial" panose="020B0604020202020204" pitchFamily="34" charset="0"/>
                <a:cs typeface="Arial" panose="020B0604020202020204" pitchFamily="34" charset="0"/>
              </a:rPr>
              <a:t>1</a:t>
            </a:r>
            <a:r>
              <a:rPr lang="en-GB" sz="2800" dirty="0">
                <a:latin typeface="Arial" panose="020B0604020202020204" pitchFamily="34" charset="0"/>
                <a:cs typeface="Arial" panose="020B0604020202020204" pitchFamily="34" charset="0"/>
              </a:rPr>
              <a:t>, Julie M. Jones</a:t>
            </a:r>
            <a:r>
              <a:rPr lang="en-GB" sz="2800" baseline="30000" dirty="0">
                <a:latin typeface="Arial" panose="020B0604020202020204" pitchFamily="34" charset="0"/>
                <a:cs typeface="Arial" panose="020B0604020202020204" pitchFamily="34" charset="0"/>
              </a:rPr>
              <a:t>1</a:t>
            </a:r>
            <a:r>
              <a:rPr lang="en-GB" sz="2800" dirty="0">
                <a:latin typeface="Arial" panose="020B0604020202020204" pitchFamily="34" charset="0"/>
                <a:cs typeface="Arial" panose="020B0604020202020204" pitchFamily="34" charset="0"/>
              </a:rPr>
              <a:t>, Ryan L. Fogt</a:t>
            </a:r>
            <a:r>
              <a:rPr lang="en-GB" sz="2800" baseline="30000" dirty="0">
                <a:latin typeface="Arial" panose="020B0604020202020204" pitchFamily="34" charset="0"/>
                <a:cs typeface="Arial" panose="020B0604020202020204" pitchFamily="34" charset="0"/>
              </a:rPr>
              <a:t>2</a:t>
            </a:r>
            <a:r>
              <a:rPr lang="en-GB" sz="2800" dirty="0">
                <a:latin typeface="Arial" panose="020B0604020202020204" pitchFamily="34" charset="0"/>
                <a:cs typeface="Arial" panose="020B0604020202020204" pitchFamily="34" charset="0"/>
              </a:rPr>
              <a:t>, Tom Bracegirdle</a:t>
            </a:r>
            <a:r>
              <a:rPr lang="en-GB" sz="2800" baseline="30000" dirty="0">
                <a:latin typeface="Arial" panose="020B0604020202020204" pitchFamily="34" charset="0"/>
                <a:cs typeface="Arial" panose="020B0604020202020204" pitchFamily="34" charset="0"/>
              </a:rPr>
              <a:t>3</a:t>
            </a:r>
          </a:p>
          <a:p>
            <a:endParaRPr lang="en-GB" sz="2800" baseline="30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University of Sheffield, UK; Ohio University, USA; British Antarctic Survey, UK</a:t>
            </a:r>
            <a:endParaRPr lang="en-GB" sz="2000" baseline="30000" dirty="0">
              <a:latin typeface="Arial" panose="020B0604020202020204" pitchFamily="34" charset="0"/>
              <a:cs typeface="Arial" panose="020B0604020202020204" pitchFamily="34" charset="0"/>
            </a:endParaRPr>
          </a:p>
        </p:txBody>
      </p:sp>
      <p:pic>
        <p:nvPicPr>
          <p:cNvPr id="1026" name="Picture 2" descr="https://i0.wp.com/ukesm.ac.uk/wp-content/uploads/2020/01/ukri-nerc-logo-600x160-1.png?fit=300%2C80&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46" y="5910656"/>
            <a:ext cx="2642111" cy="7045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5723" y="5707965"/>
            <a:ext cx="907255" cy="907255"/>
          </a:xfrm>
          <a:prstGeom prst="rect">
            <a:avLst/>
          </a:prstGeom>
        </p:spPr>
      </p:pic>
      <p:pic>
        <p:nvPicPr>
          <p:cNvPr id="4" name="Picture 3" descr="A black background with white text&#10;&#10;Description automatically generated">
            <a:extLst>
              <a:ext uri="{FF2B5EF4-FFF2-40B4-BE49-F238E27FC236}">
                <a16:creationId xmlns:a16="http://schemas.microsoft.com/office/drawing/2014/main" id="{6E75818F-245F-FDBB-830A-6B48CE96D70C}"/>
              </a:ext>
            </a:extLst>
          </p:cNvPr>
          <p:cNvPicPr>
            <a:picLocks noChangeAspect="1"/>
          </p:cNvPicPr>
          <p:nvPr/>
        </p:nvPicPr>
        <p:blipFill>
          <a:blip r:embed="rId5"/>
          <a:stretch>
            <a:fillRect/>
          </a:stretch>
        </p:blipFill>
        <p:spPr>
          <a:xfrm>
            <a:off x="7060027" y="5768183"/>
            <a:ext cx="2663923" cy="597167"/>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0DEBC94D-EAB7-9B04-A96E-904177F486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4016" y="5983871"/>
            <a:ext cx="1800381" cy="546311"/>
          </a:xfrm>
          <a:prstGeom prst="rect">
            <a:avLst/>
          </a:prstGeom>
        </p:spPr>
      </p:pic>
    </p:spTree>
    <p:extLst>
      <p:ext uri="{BB962C8B-B14F-4D97-AF65-F5344CB8AC3E}">
        <p14:creationId xmlns:p14="http://schemas.microsoft.com/office/powerpoint/2010/main" val="152275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2FD85-B01A-C6AA-ACCF-F955E45607F4}"/>
              </a:ext>
            </a:extLst>
          </p:cNvPr>
          <p:cNvSpPr>
            <a:spLocks noGrp="1"/>
          </p:cNvSpPr>
          <p:nvPr>
            <p:ph type="title"/>
          </p:nvPr>
        </p:nvSpPr>
        <p:spPr>
          <a:xfrm>
            <a:off x="918767" y="424925"/>
            <a:ext cx="11193528" cy="149242"/>
          </a:xfrm>
        </p:spPr>
        <p:txBody>
          <a:bodyPr>
            <a:noAutofit/>
          </a:bodyPr>
          <a:lstStyle/>
          <a:p>
            <a:pPr algn="ctr"/>
            <a:r>
              <a:rPr lang="en-US" sz="2800" b="1" dirty="0">
                <a:solidFill>
                  <a:srgbClr val="0070C0"/>
                </a:solidFill>
                <a:latin typeface="Arial" panose="020B0604020202020204" pitchFamily="34" charset="0"/>
                <a:cs typeface="Arial" panose="020B0604020202020204" pitchFamily="34" charset="0"/>
              </a:rPr>
              <a:t>Station loading patterns for SON, p&lt;0.1, significant EOFs only (no Antarctic stations)</a:t>
            </a:r>
          </a:p>
        </p:txBody>
      </p:sp>
      <p:pic>
        <p:nvPicPr>
          <p:cNvPr id="4" name="Content Placeholder 4" descr="A diagram of the earth's location&#10;&#10;Description automatically generated with medium confidence">
            <a:extLst>
              <a:ext uri="{FF2B5EF4-FFF2-40B4-BE49-F238E27FC236}">
                <a16:creationId xmlns:a16="http://schemas.microsoft.com/office/drawing/2014/main" id="{15D36F49-EF08-ABB8-1A65-A33E4D48470E}"/>
              </a:ext>
            </a:extLst>
          </p:cNvPr>
          <p:cNvPicPr>
            <a:picLocks noGrp="1" noChangeAspect="1"/>
          </p:cNvPicPr>
          <p:nvPr>
            <p:ph idx="1"/>
          </p:nvPr>
        </p:nvPicPr>
        <p:blipFill rotWithShape="1">
          <a:blip r:embed="rId3"/>
          <a:srcRect l="7228" t="18632" r="3533" b="20747"/>
          <a:stretch/>
        </p:blipFill>
        <p:spPr>
          <a:xfrm>
            <a:off x="417323" y="1253470"/>
            <a:ext cx="5509549" cy="2350032"/>
          </a:xfrm>
          <a:prstGeom prst="rect">
            <a:avLst/>
          </a:prstGeom>
        </p:spPr>
      </p:pic>
      <p:pic>
        <p:nvPicPr>
          <p:cNvPr id="5" name="Picture 4" descr="A map of the world with different colored circles&#10;&#10;Description automatically generated">
            <a:extLst>
              <a:ext uri="{FF2B5EF4-FFF2-40B4-BE49-F238E27FC236}">
                <a16:creationId xmlns:a16="http://schemas.microsoft.com/office/drawing/2014/main" id="{E5BB21BD-385A-6E8A-D425-5AEAD0E91948}"/>
              </a:ext>
            </a:extLst>
          </p:cNvPr>
          <p:cNvPicPr>
            <a:picLocks noChangeAspect="1"/>
          </p:cNvPicPr>
          <p:nvPr/>
        </p:nvPicPr>
        <p:blipFill rotWithShape="1">
          <a:blip r:embed="rId4"/>
          <a:srcRect l="9422" t="13486" r="6063"/>
          <a:stretch/>
        </p:blipFill>
        <p:spPr>
          <a:xfrm>
            <a:off x="417323" y="4205472"/>
            <a:ext cx="5067187" cy="2437793"/>
          </a:xfrm>
          <a:prstGeom prst="rect">
            <a:avLst/>
          </a:prstGeom>
        </p:spPr>
      </p:pic>
      <p:pic>
        <p:nvPicPr>
          <p:cNvPr id="7" name="Picture 6" descr="A map of the world&#10;&#10;Description automatically generated">
            <a:extLst>
              <a:ext uri="{FF2B5EF4-FFF2-40B4-BE49-F238E27FC236}">
                <a16:creationId xmlns:a16="http://schemas.microsoft.com/office/drawing/2014/main" id="{E53FFA3F-402B-1AA6-09AE-8B385C946516}"/>
              </a:ext>
            </a:extLst>
          </p:cNvPr>
          <p:cNvPicPr>
            <a:picLocks noChangeAspect="1"/>
          </p:cNvPicPr>
          <p:nvPr/>
        </p:nvPicPr>
        <p:blipFill rotWithShape="1">
          <a:blip r:embed="rId5"/>
          <a:srcRect l="21502" t="10458" r="17810"/>
          <a:stretch/>
        </p:blipFill>
        <p:spPr>
          <a:xfrm>
            <a:off x="7449190" y="1175493"/>
            <a:ext cx="2560097" cy="2539665"/>
          </a:xfrm>
          <a:prstGeom prst="rect">
            <a:avLst/>
          </a:prstGeom>
        </p:spPr>
      </p:pic>
      <p:pic>
        <p:nvPicPr>
          <p:cNvPr id="9" name="Picture 8" descr="A map of the world with red and blue dots&#10;&#10;Description automatically generated">
            <a:extLst>
              <a:ext uri="{FF2B5EF4-FFF2-40B4-BE49-F238E27FC236}">
                <a16:creationId xmlns:a16="http://schemas.microsoft.com/office/drawing/2014/main" id="{B2CCEB83-2DF4-D1FA-E306-42F19CF6D5F9}"/>
              </a:ext>
            </a:extLst>
          </p:cNvPr>
          <p:cNvPicPr>
            <a:picLocks noChangeAspect="1"/>
          </p:cNvPicPr>
          <p:nvPr/>
        </p:nvPicPr>
        <p:blipFill rotWithShape="1">
          <a:blip r:embed="rId6"/>
          <a:srcRect l="12745" t="5508" r="12476"/>
          <a:stretch/>
        </p:blipFill>
        <p:spPr>
          <a:xfrm>
            <a:off x="7344894" y="4205471"/>
            <a:ext cx="2540593" cy="2407712"/>
          </a:xfrm>
          <a:prstGeom prst="rect">
            <a:avLst/>
          </a:prstGeom>
        </p:spPr>
      </p:pic>
      <p:sp>
        <p:nvSpPr>
          <p:cNvPr id="10" name="TextBox 9">
            <a:extLst>
              <a:ext uri="{FF2B5EF4-FFF2-40B4-BE49-F238E27FC236}">
                <a16:creationId xmlns:a16="http://schemas.microsoft.com/office/drawing/2014/main" id="{407B39E9-F591-2572-EADD-59E23DAAE828}"/>
              </a:ext>
            </a:extLst>
          </p:cNvPr>
          <p:cNvSpPr txBox="1"/>
          <p:nvPr/>
        </p:nvSpPr>
        <p:spPr>
          <a:xfrm>
            <a:off x="675419" y="884138"/>
            <a:ext cx="4031232" cy="369332"/>
          </a:xfrm>
          <a:prstGeom prst="rect">
            <a:avLst/>
          </a:prstGeom>
          <a:noFill/>
        </p:spPr>
        <p:txBody>
          <a:bodyPr wrap="none" rtlCol="0">
            <a:spAutoFit/>
          </a:bodyPr>
          <a:lstStyle/>
          <a:p>
            <a:r>
              <a:rPr lang="en-US" dirty="0"/>
              <a:t>(a) 1957 station loadings, EOFS 1 and 2</a:t>
            </a:r>
          </a:p>
        </p:txBody>
      </p:sp>
      <p:sp>
        <p:nvSpPr>
          <p:cNvPr id="11" name="TextBox 10">
            <a:extLst>
              <a:ext uri="{FF2B5EF4-FFF2-40B4-BE49-F238E27FC236}">
                <a16:creationId xmlns:a16="http://schemas.microsoft.com/office/drawing/2014/main" id="{6E135187-3582-4D09-8D3B-5D07CD6BD8B1}"/>
              </a:ext>
            </a:extLst>
          </p:cNvPr>
          <p:cNvSpPr txBox="1"/>
          <p:nvPr/>
        </p:nvSpPr>
        <p:spPr>
          <a:xfrm>
            <a:off x="7038420" y="897382"/>
            <a:ext cx="3405035" cy="369332"/>
          </a:xfrm>
          <a:prstGeom prst="rect">
            <a:avLst/>
          </a:prstGeom>
          <a:noFill/>
        </p:spPr>
        <p:txBody>
          <a:bodyPr wrap="none" rtlCol="0">
            <a:spAutoFit/>
          </a:bodyPr>
          <a:lstStyle/>
          <a:p>
            <a:r>
              <a:rPr lang="en-US" dirty="0"/>
              <a:t>(b) 1941 station loadings, EOF1   </a:t>
            </a:r>
          </a:p>
        </p:txBody>
      </p:sp>
      <p:sp>
        <p:nvSpPr>
          <p:cNvPr id="12" name="TextBox 11">
            <a:extLst>
              <a:ext uri="{FF2B5EF4-FFF2-40B4-BE49-F238E27FC236}">
                <a16:creationId xmlns:a16="http://schemas.microsoft.com/office/drawing/2014/main" id="{9AFE60BE-5AE9-48D7-4F13-E56E00D07B0C}"/>
              </a:ext>
            </a:extLst>
          </p:cNvPr>
          <p:cNvSpPr txBox="1"/>
          <p:nvPr/>
        </p:nvSpPr>
        <p:spPr>
          <a:xfrm>
            <a:off x="775552" y="3742693"/>
            <a:ext cx="4030206" cy="369332"/>
          </a:xfrm>
          <a:prstGeom prst="rect">
            <a:avLst/>
          </a:prstGeom>
          <a:noFill/>
        </p:spPr>
        <p:txBody>
          <a:bodyPr wrap="none" rtlCol="0">
            <a:spAutoFit/>
          </a:bodyPr>
          <a:lstStyle/>
          <a:p>
            <a:r>
              <a:rPr lang="en-US" dirty="0"/>
              <a:t>(c) 1905 station loadings, EOFS 1 and 2</a:t>
            </a:r>
          </a:p>
        </p:txBody>
      </p:sp>
      <p:sp>
        <p:nvSpPr>
          <p:cNvPr id="13" name="TextBox 12">
            <a:extLst>
              <a:ext uri="{FF2B5EF4-FFF2-40B4-BE49-F238E27FC236}">
                <a16:creationId xmlns:a16="http://schemas.microsoft.com/office/drawing/2014/main" id="{888D7E5E-A2BB-A666-DC1C-4F40BE348656}"/>
              </a:ext>
            </a:extLst>
          </p:cNvPr>
          <p:cNvSpPr txBox="1"/>
          <p:nvPr/>
        </p:nvSpPr>
        <p:spPr>
          <a:xfrm flipH="1">
            <a:off x="7449190" y="3742694"/>
            <a:ext cx="3018663" cy="369332"/>
          </a:xfrm>
          <a:prstGeom prst="rect">
            <a:avLst/>
          </a:prstGeom>
          <a:noFill/>
        </p:spPr>
        <p:txBody>
          <a:bodyPr wrap="square" rtlCol="0">
            <a:spAutoFit/>
          </a:bodyPr>
          <a:lstStyle/>
          <a:p>
            <a:r>
              <a:rPr lang="en-US" dirty="0"/>
              <a:t>(d) All available stations</a:t>
            </a:r>
          </a:p>
        </p:txBody>
      </p:sp>
      <p:sp>
        <p:nvSpPr>
          <p:cNvPr id="14" name="TextBox 13">
            <a:extLst>
              <a:ext uri="{FF2B5EF4-FFF2-40B4-BE49-F238E27FC236}">
                <a16:creationId xmlns:a16="http://schemas.microsoft.com/office/drawing/2014/main" id="{95C23FCB-92BE-DD46-C031-D4A62B3D7452}"/>
              </a:ext>
            </a:extLst>
          </p:cNvPr>
          <p:cNvSpPr txBox="1"/>
          <p:nvPr/>
        </p:nvSpPr>
        <p:spPr>
          <a:xfrm>
            <a:off x="10154067" y="4783225"/>
            <a:ext cx="1958228" cy="1200329"/>
          </a:xfrm>
          <a:prstGeom prst="rect">
            <a:avLst/>
          </a:prstGeom>
          <a:noFill/>
        </p:spPr>
        <p:txBody>
          <a:bodyPr wrap="none" rtlCol="0">
            <a:spAutoFit/>
          </a:bodyPr>
          <a:lstStyle/>
          <a:p>
            <a:r>
              <a:rPr lang="en-US" dirty="0"/>
              <a:t>In (d) Antarctic</a:t>
            </a:r>
          </a:p>
          <a:p>
            <a:r>
              <a:rPr lang="en-US" dirty="0"/>
              <a:t>Stations (blue)</a:t>
            </a:r>
          </a:p>
          <a:p>
            <a:r>
              <a:rPr lang="en-US" dirty="0"/>
              <a:t>are only available </a:t>
            </a:r>
            <a:br>
              <a:rPr lang="en-US" dirty="0"/>
            </a:br>
            <a:r>
              <a:rPr lang="en-US" dirty="0"/>
              <a:t>from 1957</a:t>
            </a:r>
          </a:p>
        </p:txBody>
      </p:sp>
    </p:spTree>
    <p:extLst>
      <p:ext uri="{BB962C8B-B14F-4D97-AF65-F5344CB8AC3E}">
        <p14:creationId xmlns:p14="http://schemas.microsoft.com/office/powerpoint/2010/main" val="3289188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CBF2-A8C1-0185-865E-24045E975E07}"/>
              </a:ext>
            </a:extLst>
          </p:cNvPr>
          <p:cNvSpPr>
            <a:spLocks noGrp="1"/>
          </p:cNvSpPr>
          <p:nvPr>
            <p:ph type="title"/>
          </p:nvPr>
        </p:nvSpPr>
        <p:spPr>
          <a:xfrm>
            <a:off x="602225" y="363288"/>
            <a:ext cx="10515600" cy="485480"/>
          </a:xfrm>
        </p:spPr>
        <p:txBody>
          <a:bodyPr>
            <a:normAutofit/>
          </a:bodyPr>
          <a:lstStyle/>
          <a:p>
            <a:r>
              <a:rPr lang="en-US" sz="2800" b="1" dirty="0">
                <a:solidFill>
                  <a:srgbClr val="0070C0"/>
                </a:solidFill>
              </a:rPr>
              <a:t>Validation statistics for fitting period (1979-2023), using LOOCV</a:t>
            </a:r>
          </a:p>
        </p:txBody>
      </p:sp>
      <p:graphicFrame>
        <p:nvGraphicFramePr>
          <p:cNvPr id="5" name="Table 4">
            <a:extLst>
              <a:ext uri="{FF2B5EF4-FFF2-40B4-BE49-F238E27FC236}">
                <a16:creationId xmlns:a16="http://schemas.microsoft.com/office/drawing/2014/main" id="{C0912C3F-83B6-E77E-D718-0F4BF68EF650}"/>
              </a:ext>
            </a:extLst>
          </p:cNvPr>
          <p:cNvGraphicFramePr>
            <a:graphicFrameLocks noGrp="1"/>
          </p:cNvGraphicFramePr>
          <p:nvPr>
            <p:extLst>
              <p:ext uri="{D42A27DB-BD31-4B8C-83A1-F6EECF244321}">
                <p14:modId xmlns:p14="http://schemas.microsoft.com/office/powerpoint/2010/main" val="1365077224"/>
              </p:ext>
            </p:extLst>
          </p:nvPr>
        </p:nvGraphicFramePr>
        <p:xfrm>
          <a:off x="1541347" y="1360449"/>
          <a:ext cx="8128000" cy="3887148"/>
        </p:xfrm>
        <a:graphic>
          <a:graphicData uri="http://schemas.openxmlformats.org/drawingml/2006/table">
            <a:tbl>
              <a:tblPr firstRow="1" bandRow="1">
                <a:tableStyleId>{5C22544A-7EE6-4342-B048-85BDC9FD1C3A}</a:tableStyleId>
              </a:tblPr>
              <a:tblGrid>
                <a:gridCol w="1870149">
                  <a:extLst>
                    <a:ext uri="{9D8B030D-6E8A-4147-A177-3AD203B41FA5}">
                      <a16:colId xmlns:a16="http://schemas.microsoft.com/office/drawing/2014/main" val="1823309237"/>
                    </a:ext>
                  </a:extLst>
                </a:gridCol>
                <a:gridCol w="1381051">
                  <a:extLst>
                    <a:ext uri="{9D8B030D-6E8A-4147-A177-3AD203B41FA5}">
                      <a16:colId xmlns:a16="http://schemas.microsoft.com/office/drawing/2014/main" val="2874516905"/>
                    </a:ext>
                  </a:extLst>
                </a:gridCol>
                <a:gridCol w="1625600">
                  <a:extLst>
                    <a:ext uri="{9D8B030D-6E8A-4147-A177-3AD203B41FA5}">
                      <a16:colId xmlns:a16="http://schemas.microsoft.com/office/drawing/2014/main" val="1403160203"/>
                    </a:ext>
                  </a:extLst>
                </a:gridCol>
                <a:gridCol w="1625600">
                  <a:extLst>
                    <a:ext uri="{9D8B030D-6E8A-4147-A177-3AD203B41FA5}">
                      <a16:colId xmlns:a16="http://schemas.microsoft.com/office/drawing/2014/main" val="3399854173"/>
                    </a:ext>
                  </a:extLst>
                </a:gridCol>
                <a:gridCol w="1625600">
                  <a:extLst>
                    <a:ext uri="{9D8B030D-6E8A-4147-A177-3AD203B41FA5}">
                      <a16:colId xmlns:a16="http://schemas.microsoft.com/office/drawing/2014/main" val="1434084630"/>
                    </a:ext>
                  </a:extLst>
                </a:gridCol>
              </a:tblGrid>
              <a:tr h="539428">
                <a:tc>
                  <a:txBody>
                    <a:bodyPr/>
                    <a:lstStyle/>
                    <a:p>
                      <a:pPr algn="ctr"/>
                      <a:r>
                        <a:rPr lang="en-US" sz="1300" dirty="0"/>
                        <a:t>model</a:t>
                      </a:r>
                    </a:p>
                  </a:txBody>
                  <a:tcPr/>
                </a:tc>
                <a:tc>
                  <a:txBody>
                    <a:bodyPr/>
                    <a:lstStyle/>
                    <a:p>
                      <a:pPr algn="ctr"/>
                      <a:r>
                        <a:rPr lang="en-US" sz="1300" dirty="0"/>
                        <a:t>R</a:t>
                      </a:r>
                      <a:r>
                        <a:rPr lang="en-US" sz="1300" baseline="30000" dirty="0"/>
                        <a:t>2</a:t>
                      </a:r>
                      <a:endParaRPr lang="en-US" sz="1300" dirty="0"/>
                    </a:p>
                  </a:txBody>
                  <a:tcPr/>
                </a:tc>
                <a:tc>
                  <a:txBody>
                    <a:bodyPr/>
                    <a:lstStyle/>
                    <a:p>
                      <a:pPr algn="ctr"/>
                      <a:r>
                        <a:rPr lang="en-US" sz="1300" dirty="0"/>
                        <a:t>correlation</a:t>
                      </a:r>
                    </a:p>
                  </a:txBody>
                  <a:tcPr/>
                </a:tc>
                <a:tc>
                  <a:txBody>
                    <a:bodyPr/>
                    <a:lstStyle/>
                    <a:p>
                      <a:pPr algn="ctr"/>
                      <a:r>
                        <a:rPr lang="en-US" sz="1300" dirty="0"/>
                        <a:t>MAE</a:t>
                      </a:r>
                    </a:p>
                  </a:txBody>
                  <a:tcPr/>
                </a:tc>
                <a:tc>
                  <a:txBody>
                    <a:bodyPr/>
                    <a:lstStyle/>
                    <a:p>
                      <a:pPr algn="ctr"/>
                      <a:r>
                        <a:rPr lang="en-US" sz="1300" dirty="0"/>
                        <a:t>RMSE</a:t>
                      </a:r>
                    </a:p>
                  </a:txBody>
                  <a:tcPr/>
                </a:tc>
                <a:extLst>
                  <a:ext uri="{0D108BD9-81ED-4DB2-BD59-A6C34878D82A}">
                    <a16:rowId xmlns:a16="http://schemas.microsoft.com/office/drawing/2014/main" val="2078811657"/>
                  </a:ext>
                </a:extLst>
              </a:tr>
              <a:tr h="370840">
                <a:tc>
                  <a:txBody>
                    <a:bodyPr/>
                    <a:lstStyle/>
                    <a:p>
                      <a:pPr algn="ctr"/>
                      <a:r>
                        <a:rPr lang="en-US" sz="1600" dirty="0"/>
                        <a:t>1957 p&lt;0.1</a:t>
                      </a:r>
                    </a:p>
                  </a:txBody>
                  <a:tcPr/>
                </a:tc>
                <a:tc>
                  <a:txBody>
                    <a:bodyPr/>
                    <a:lstStyle/>
                    <a:p>
                      <a:pPr algn="ctr" fontAlgn="b"/>
                      <a:r>
                        <a:rPr lang="en-GB" sz="1900" b="0" i="0" u="none" strike="noStrike" dirty="0">
                          <a:solidFill>
                            <a:srgbClr val="000000"/>
                          </a:solidFill>
                          <a:effectLst/>
                          <a:latin typeface="+mn-lt"/>
                        </a:rPr>
                        <a:t>0.57</a:t>
                      </a:r>
                    </a:p>
                  </a:txBody>
                  <a:tcPr marL="9525" marR="9525" marT="9525" marB="0" anchor="b"/>
                </a:tc>
                <a:tc>
                  <a:txBody>
                    <a:bodyPr/>
                    <a:lstStyle/>
                    <a:p>
                      <a:pPr algn="ctr" fontAlgn="b"/>
                      <a:r>
                        <a:rPr lang="en-GB" sz="1900" b="0" i="0" u="none" strike="noStrike">
                          <a:solidFill>
                            <a:srgbClr val="000000"/>
                          </a:solidFill>
                          <a:effectLst/>
                          <a:latin typeface="+mn-lt"/>
                        </a:rPr>
                        <a:t>0.75</a:t>
                      </a:r>
                    </a:p>
                  </a:txBody>
                  <a:tcPr marL="9525" marR="9525" marT="9525" marB="0" anchor="b"/>
                </a:tc>
                <a:tc>
                  <a:txBody>
                    <a:bodyPr/>
                    <a:lstStyle/>
                    <a:p>
                      <a:pPr algn="ctr" fontAlgn="b"/>
                      <a:r>
                        <a:rPr lang="en-GB" sz="1900" b="0" i="0" u="none" strike="noStrike">
                          <a:solidFill>
                            <a:srgbClr val="000000"/>
                          </a:solidFill>
                          <a:effectLst/>
                          <a:latin typeface="+mn-lt"/>
                        </a:rPr>
                        <a:t>0.48</a:t>
                      </a:r>
                    </a:p>
                  </a:txBody>
                  <a:tcPr marL="9525" marR="9525" marT="9525" marB="0" anchor="b"/>
                </a:tc>
                <a:tc>
                  <a:txBody>
                    <a:bodyPr/>
                    <a:lstStyle/>
                    <a:p>
                      <a:pPr algn="ctr" fontAlgn="b"/>
                      <a:r>
                        <a:rPr lang="en-GB" sz="1900" b="0" i="0" u="none" strike="noStrike">
                          <a:solidFill>
                            <a:srgbClr val="000000"/>
                          </a:solidFill>
                          <a:effectLst/>
                          <a:latin typeface="+mn-lt"/>
                        </a:rPr>
                        <a:t>0.65</a:t>
                      </a:r>
                    </a:p>
                  </a:txBody>
                  <a:tcPr marL="9525" marR="9525" marT="9525" marB="0" anchor="b"/>
                </a:tc>
                <a:extLst>
                  <a:ext uri="{0D108BD9-81ED-4DB2-BD59-A6C34878D82A}">
                    <a16:rowId xmlns:a16="http://schemas.microsoft.com/office/drawing/2014/main" val="2703980653"/>
                  </a:ext>
                </a:extLst>
              </a:tr>
              <a:tr h="370840">
                <a:tc>
                  <a:txBody>
                    <a:bodyPr/>
                    <a:lstStyle/>
                    <a:p>
                      <a:pPr algn="ctr"/>
                      <a:r>
                        <a:rPr lang="en-US" sz="1600" dirty="0"/>
                        <a:t>1957 p&lt;0.05</a:t>
                      </a:r>
                    </a:p>
                  </a:txBody>
                  <a:tcPr/>
                </a:tc>
                <a:tc>
                  <a:txBody>
                    <a:bodyPr/>
                    <a:lstStyle/>
                    <a:p>
                      <a:pPr algn="ctr" fontAlgn="b"/>
                      <a:r>
                        <a:rPr lang="en-GB" sz="1900" b="0" i="0" u="none" strike="noStrike" dirty="0">
                          <a:solidFill>
                            <a:srgbClr val="000000"/>
                          </a:solidFill>
                          <a:effectLst/>
                          <a:latin typeface="+mn-lt"/>
                        </a:rPr>
                        <a:t>0.56</a:t>
                      </a:r>
                    </a:p>
                  </a:txBody>
                  <a:tcPr marL="9525" marR="9525" marT="9525" marB="0" anchor="b"/>
                </a:tc>
                <a:tc>
                  <a:txBody>
                    <a:bodyPr/>
                    <a:lstStyle/>
                    <a:p>
                      <a:pPr algn="ctr" fontAlgn="b"/>
                      <a:r>
                        <a:rPr lang="en-GB" sz="1900" b="0" i="0" u="none" strike="noStrike" dirty="0">
                          <a:solidFill>
                            <a:srgbClr val="000000"/>
                          </a:solidFill>
                          <a:effectLst/>
                          <a:latin typeface="+mn-lt"/>
                        </a:rPr>
                        <a:t>0.75</a:t>
                      </a:r>
                    </a:p>
                  </a:txBody>
                  <a:tcPr marL="9525" marR="9525" marT="9525" marB="0" anchor="b"/>
                </a:tc>
                <a:tc>
                  <a:txBody>
                    <a:bodyPr/>
                    <a:lstStyle/>
                    <a:p>
                      <a:pPr algn="ctr" fontAlgn="b"/>
                      <a:r>
                        <a:rPr lang="en-GB" sz="1900" b="0" i="0" u="none" strike="noStrike">
                          <a:solidFill>
                            <a:srgbClr val="000000"/>
                          </a:solidFill>
                          <a:effectLst/>
                          <a:latin typeface="+mn-lt"/>
                        </a:rPr>
                        <a:t>0.48</a:t>
                      </a:r>
                    </a:p>
                  </a:txBody>
                  <a:tcPr marL="9525" marR="9525" marT="9525" marB="0" anchor="b"/>
                </a:tc>
                <a:tc>
                  <a:txBody>
                    <a:bodyPr/>
                    <a:lstStyle/>
                    <a:p>
                      <a:pPr algn="ctr" fontAlgn="b"/>
                      <a:r>
                        <a:rPr lang="en-GB" sz="1900" b="0" i="0" u="none" strike="noStrike">
                          <a:solidFill>
                            <a:srgbClr val="000000"/>
                          </a:solidFill>
                          <a:effectLst/>
                          <a:latin typeface="+mn-lt"/>
                        </a:rPr>
                        <a:t>0.65</a:t>
                      </a:r>
                    </a:p>
                  </a:txBody>
                  <a:tcPr marL="9525" marR="9525" marT="9525" marB="0" anchor="b"/>
                </a:tc>
                <a:extLst>
                  <a:ext uri="{0D108BD9-81ED-4DB2-BD59-A6C34878D82A}">
                    <a16:rowId xmlns:a16="http://schemas.microsoft.com/office/drawing/2014/main" val="1906498279"/>
                  </a:ext>
                </a:extLst>
              </a:tr>
              <a:tr h="370840">
                <a:tc>
                  <a:txBody>
                    <a:bodyPr/>
                    <a:lstStyle/>
                    <a:p>
                      <a:pPr algn="ctr"/>
                      <a:r>
                        <a:rPr lang="en-US" sz="1600" dirty="0"/>
                        <a:t>1957 ANT p&lt;0.1</a:t>
                      </a:r>
                    </a:p>
                  </a:txBody>
                  <a:tcPr/>
                </a:tc>
                <a:tc>
                  <a:txBody>
                    <a:bodyPr/>
                    <a:lstStyle/>
                    <a:p>
                      <a:pPr algn="ctr" fontAlgn="b"/>
                      <a:r>
                        <a:rPr lang="en-GB" sz="1900" b="0" i="0" u="none" strike="noStrike" dirty="0">
                          <a:solidFill>
                            <a:srgbClr val="000000"/>
                          </a:solidFill>
                          <a:effectLst/>
                          <a:highlight>
                            <a:srgbClr val="FFFF00"/>
                          </a:highlight>
                          <a:latin typeface="+mn-lt"/>
                        </a:rPr>
                        <a:t>0.75</a:t>
                      </a:r>
                    </a:p>
                  </a:txBody>
                  <a:tcPr marL="9525" marR="9525" marT="9525" marB="0" anchor="b"/>
                </a:tc>
                <a:tc>
                  <a:txBody>
                    <a:bodyPr/>
                    <a:lstStyle/>
                    <a:p>
                      <a:pPr algn="ctr" fontAlgn="b"/>
                      <a:r>
                        <a:rPr lang="en-GB" sz="1900" b="0" i="0" u="none" strike="noStrike" dirty="0">
                          <a:solidFill>
                            <a:srgbClr val="000000"/>
                          </a:solidFill>
                          <a:effectLst/>
                          <a:highlight>
                            <a:srgbClr val="FFFF00"/>
                          </a:highlight>
                          <a:latin typeface="+mn-lt"/>
                        </a:rPr>
                        <a:t>0.87</a:t>
                      </a:r>
                    </a:p>
                  </a:txBody>
                  <a:tcPr marL="9525" marR="9525" marT="9525" marB="0" anchor="b"/>
                </a:tc>
                <a:tc>
                  <a:txBody>
                    <a:bodyPr/>
                    <a:lstStyle/>
                    <a:p>
                      <a:pPr algn="ctr" fontAlgn="b"/>
                      <a:r>
                        <a:rPr lang="en-GB" sz="1900" b="0" i="0" u="none" strike="noStrike" dirty="0">
                          <a:solidFill>
                            <a:srgbClr val="000000"/>
                          </a:solidFill>
                          <a:effectLst/>
                          <a:highlight>
                            <a:srgbClr val="FFFF00"/>
                          </a:highlight>
                          <a:latin typeface="+mn-lt"/>
                        </a:rPr>
                        <a:t>0.36</a:t>
                      </a:r>
                    </a:p>
                  </a:txBody>
                  <a:tcPr marL="9525" marR="9525" marT="9525" marB="0" anchor="b"/>
                </a:tc>
                <a:tc>
                  <a:txBody>
                    <a:bodyPr/>
                    <a:lstStyle/>
                    <a:p>
                      <a:pPr algn="ctr" fontAlgn="b"/>
                      <a:r>
                        <a:rPr lang="en-GB" sz="1900" b="0" i="0" u="none" strike="noStrike" dirty="0">
                          <a:solidFill>
                            <a:srgbClr val="000000"/>
                          </a:solidFill>
                          <a:effectLst/>
                          <a:highlight>
                            <a:srgbClr val="FFFF00"/>
                          </a:highlight>
                          <a:latin typeface="+mn-lt"/>
                        </a:rPr>
                        <a:t>0.49</a:t>
                      </a:r>
                    </a:p>
                  </a:txBody>
                  <a:tcPr marL="9525" marR="9525" marT="9525" marB="0" anchor="b"/>
                </a:tc>
                <a:extLst>
                  <a:ext uri="{0D108BD9-81ED-4DB2-BD59-A6C34878D82A}">
                    <a16:rowId xmlns:a16="http://schemas.microsoft.com/office/drawing/2014/main" val="3885407728"/>
                  </a:ext>
                </a:extLst>
              </a:tr>
              <a:tr h="370840">
                <a:tc>
                  <a:txBody>
                    <a:bodyPr/>
                    <a:lstStyle/>
                    <a:p>
                      <a:pPr algn="ctr"/>
                      <a:r>
                        <a:rPr lang="en-US" sz="1600" dirty="0"/>
                        <a:t>1957 ANT p&lt;0.05</a:t>
                      </a:r>
                    </a:p>
                  </a:txBody>
                  <a:tcPr/>
                </a:tc>
                <a:tc>
                  <a:txBody>
                    <a:bodyPr/>
                    <a:lstStyle/>
                    <a:p>
                      <a:pPr algn="ctr" fontAlgn="b"/>
                      <a:r>
                        <a:rPr lang="en-GB" sz="1900" b="0" i="0" u="none" strike="noStrike">
                          <a:solidFill>
                            <a:srgbClr val="000000"/>
                          </a:solidFill>
                          <a:effectLst/>
                          <a:latin typeface="+mn-lt"/>
                        </a:rPr>
                        <a:t>0.68</a:t>
                      </a:r>
                    </a:p>
                  </a:txBody>
                  <a:tcPr marL="9525" marR="9525" marT="9525" marB="0" anchor="b"/>
                </a:tc>
                <a:tc>
                  <a:txBody>
                    <a:bodyPr/>
                    <a:lstStyle/>
                    <a:p>
                      <a:pPr algn="ctr" fontAlgn="b"/>
                      <a:r>
                        <a:rPr lang="en-GB" sz="1900" b="0" i="0" u="none" strike="noStrike" dirty="0">
                          <a:solidFill>
                            <a:srgbClr val="000000"/>
                          </a:solidFill>
                          <a:effectLst/>
                          <a:latin typeface="+mn-lt"/>
                        </a:rPr>
                        <a:t>0.82</a:t>
                      </a:r>
                    </a:p>
                  </a:txBody>
                  <a:tcPr marL="9525" marR="9525" marT="9525" marB="0" anchor="b"/>
                </a:tc>
                <a:tc>
                  <a:txBody>
                    <a:bodyPr/>
                    <a:lstStyle/>
                    <a:p>
                      <a:pPr algn="ctr" fontAlgn="b"/>
                      <a:r>
                        <a:rPr lang="en-GB" sz="1900" b="0" i="0" u="none" strike="noStrike" dirty="0">
                          <a:solidFill>
                            <a:srgbClr val="000000"/>
                          </a:solidFill>
                          <a:effectLst/>
                          <a:latin typeface="+mn-lt"/>
                        </a:rPr>
                        <a:t>0.42</a:t>
                      </a:r>
                    </a:p>
                  </a:txBody>
                  <a:tcPr marL="9525" marR="9525" marT="9525" marB="0" anchor="b"/>
                </a:tc>
                <a:tc>
                  <a:txBody>
                    <a:bodyPr/>
                    <a:lstStyle/>
                    <a:p>
                      <a:pPr algn="ctr" fontAlgn="b"/>
                      <a:r>
                        <a:rPr lang="en-GB" sz="1900" b="0" i="0" u="none" strike="noStrike">
                          <a:solidFill>
                            <a:srgbClr val="000000"/>
                          </a:solidFill>
                          <a:effectLst/>
                          <a:latin typeface="+mn-lt"/>
                        </a:rPr>
                        <a:t>0.56</a:t>
                      </a:r>
                    </a:p>
                  </a:txBody>
                  <a:tcPr marL="9525" marR="9525" marT="9525" marB="0" anchor="b"/>
                </a:tc>
                <a:extLst>
                  <a:ext uri="{0D108BD9-81ED-4DB2-BD59-A6C34878D82A}">
                    <a16:rowId xmlns:a16="http://schemas.microsoft.com/office/drawing/2014/main" val="353070094"/>
                  </a:ext>
                </a:extLst>
              </a:tr>
              <a:tr h="370840">
                <a:tc>
                  <a:txBody>
                    <a:bodyPr/>
                    <a:lstStyle/>
                    <a:p>
                      <a:pPr algn="ctr"/>
                      <a:r>
                        <a:rPr lang="en-US" sz="1600" dirty="0"/>
                        <a:t>1941 p&lt;0.1</a:t>
                      </a:r>
                    </a:p>
                  </a:txBody>
                  <a:tcPr/>
                </a:tc>
                <a:tc>
                  <a:txBody>
                    <a:bodyPr/>
                    <a:lstStyle/>
                    <a:p>
                      <a:pPr algn="ctr" fontAlgn="b"/>
                      <a:r>
                        <a:rPr lang="en-GB" sz="1900" b="0" i="0" u="none" strike="noStrike">
                          <a:solidFill>
                            <a:srgbClr val="000000"/>
                          </a:solidFill>
                          <a:effectLst/>
                          <a:latin typeface="+mn-lt"/>
                        </a:rPr>
                        <a:t>0.56</a:t>
                      </a:r>
                    </a:p>
                  </a:txBody>
                  <a:tcPr marL="9525" marR="9525" marT="9525" marB="0" anchor="b"/>
                </a:tc>
                <a:tc>
                  <a:txBody>
                    <a:bodyPr/>
                    <a:lstStyle/>
                    <a:p>
                      <a:pPr algn="ctr" fontAlgn="b"/>
                      <a:r>
                        <a:rPr lang="en-GB" sz="1900" b="0" i="0" u="none" strike="noStrike" dirty="0">
                          <a:solidFill>
                            <a:srgbClr val="000000"/>
                          </a:solidFill>
                          <a:effectLst/>
                          <a:latin typeface="+mn-lt"/>
                        </a:rPr>
                        <a:t>0.75</a:t>
                      </a:r>
                    </a:p>
                  </a:txBody>
                  <a:tcPr marL="9525" marR="9525" marT="9525" marB="0" anchor="b"/>
                </a:tc>
                <a:tc>
                  <a:txBody>
                    <a:bodyPr/>
                    <a:lstStyle/>
                    <a:p>
                      <a:pPr algn="ctr" fontAlgn="b"/>
                      <a:r>
                        <a:rPr lang="en-GB" sz="1900" b="0" i="0" u="none" strike="noStrike" dirty="0">
                          <a:solidFill>
                            <a:srgbClr val="000000"/>
                          </a:solidFill>
                          <a:effectLst/>
                          <a:latin typeface="+mn-lt"/>
                        </a:rPr>
                        <a:t>0.5</a:t>
                      </a:r>
                    </a:p>
                  </a:txBody>
                  <a:tcPr marL="9525" marR="9525" marT="9525" marB="0" anchor="b"/>
                </a:tc>
                <a:tc>
                  <a:txBody>
                    <a:bodyPr/>
                    <a:lstStyle/>
                    <a:p>
                      <a:pPr algn="ctr" fontAlgn="b"/>
                      <a:r>
                        <a:rPr lang="en-GB" sz="1900" b="0" i="0" u="none" strike="noStrike" dirty="0">
                          <a:solidFill>
                            <a:srgbClr val="000000"/>
                          </a:solidFill>
                          <a:effectLst/>
                          <a:latin typeface="+mn-lt"/>
                        </a:rPr>
                        <a:t>0.66</a:t>
                      </a:r>
                    </a:p>
                  </a:txBody>
                  <a:tcPr marL="9525" marR="9525" marT="9525" marB="0" anchor="b"/>
                </a:tc>
                <a:extLst>
                  <a:ext uri="{0D108BD9-81ED-4DB2-BD59-A6C34878D82A}">
                    <a16:rowId xmlns:a16="http://schemas.microsoft.com/office/drawing/2014/main" val="3389292899"/>
                  </a:ext>
                </a:extLst>
              </a:tr>
              <a:tr h="370840">
                <a:tc>
                  <a:txBody>
                    <a:bodyPr/>
                    <a:lstStyle/>
                    <a:p>
                      <a:pPr algn="ctr"/>
                      <a:r>
                        <a:rPr lang="en-US" sz="1600" dirty="0"/>
                        <a:t>1941 p&lt;0.05</a:t>
                      </a:r>
                    </a:p>
                  </a:txBody>
                  <a:tcPr/>
                </a:tc>
                <a:tc>
                  <a:txBody>
                    <a:bodyPr/>
                    <a:lstStyle/>
                    <a:p>
                      <a:pPr algn="ctr" fontAlgn="b"/>
                      <a:r>
                        <a:rPr lang="en-GB" sz="1900" b="0" i="0" u="none" strike="noStrike">
                          <a:solidFill>
                            <a:srgbClr val="000000"/>
                          </a:solidFill>
                          <a:effectLst/>
                          <a:latin typeface="+mn-lt"/>
                        </a:rPr>
                        <a:t>0.47</a:t>
                      </a:r>
                    </a:p>
                  </a:txBody>
                  <a:tcPr marL="9525" marR="9525" marT="9525" marB="0" anchor="b"/>
                </a:tc>
                <a:tc>
                  <a:txBody>
                    <a:bodyPr/>
                    <a:lstStyle/>
                    <a:p>
                      <a:pPr algn="ctr" fontAlgn="b"/>
                      <a:r>
                        <a:rPr lang="en-GB" sz="1900" b="0" i="0" u="none" strike="noStrike">
                          <a:solidFill>
                            <a:srgbClr val="000000"/>
                          </a:solidFill>
                          <a:effectLst/>
                          <a:latin typeface="+mn-lt"/>
                        </a:rPr>
                        <a:t>0.68</a:t>
                      </a:r>
                    </a:p>
                  </a:txBody>
                  <a:tcPr marL="9525" marR="9525" marT="9525" marB="0" anchor="b"/>
                </a:tc>
                <a:tc>
                  <a:txBody>
                    <a:bodyPr/>
                    <a:lstStyle/>
                    <a:p>
                      <a:pPr algn="ctr" fontAlgn="b"/>
                      <a:r>
                        <a:rPr lang="en-GB" sz="1900" b="0" i="0" u="none" strike="noStrike" dirty="0">
                          <a:solidFill>
                            <a:srgbClr val="000000"/>
                          </a:solidFill>
                          <a:effectLst/>
                          <a:latin typeface="+mn-lt"/>
                        </a:rPr>
                        <a:t>0.56</a:t>
                      </a:r>
                    </a:p>
                  </a:txBody>
                  <a:tcPr marL="9525" marR="9525" marT="9525" marB="0" anchor="b"/>
                </a:tc>
                <a:tc>
                  <a:txBody>
                    <a:bodyPr/>
                    <a:lstStyle/>
                    <a:p>
                      <a:pPr algn="ctr" fontAlgn="b"/>
                      <a:r>
                        <a:rPr lang="en-GB" sz="1900" b="0" i="0" u="none" strike="noStrike" dirty="0">
                          <a:solidFill>
                            <a:srgbClr val="000000"/>
                          </a:solidFill>
                          <a:effectLst/>
                          <a:latin typeface="+mn-lt"/>
                        </a:rPr>
                        <a:t>0.72</a:t>
                      </a:r>
                    </a:p>
                  </a:txBody>
                  <a:tcPr marL="9525" marR="9525" marT="9525" marB="0" anchor="b"/>
                </a:tc>
                <a:extLst>
                  <a:ext uri="{0D108BD9-81ED-4DB2-BD59-A6C34878D82A}">
                    <a16:rowId xmlns:a16="http://schemas.microsoft.com/office/drawing/2014/main" val="3582092070"/>
                  </a:ext>
                </a:extLst>
              </a:tr>
              <a:tr h="370840">
                <a:tc>
                  <a:txBody>
                    <a:bodyPr/>
                    <a:lstStyle/>
                    <a:p>
                      <a:pPr algn="ctr"/>
                      <a:r>
                        <a:rPr lang="en-US" sz="1600" dirty="0"/>
                        <a:t>1905 p&lt;0.1</a:t>
                      </a:r>
                    </a:p>
                  </a:txBody>
                  <a:tcPr/>
                </a:tc>
                <a:tc>
                  <a:txBody>
                    <a:bodyPr/>
                    <a:lstStyle/>
                    <a:p>
                      <a:pPr algn="ctr" fontAlgn="b"/>
                      <a:r>
                        <a:rPr lang="en-GB" sz="1900" b="0" i="0" u="none" strike="noStrike">
                          <a:solidFill>
                            <a:srgbClr val="000000"/>
                          </a:solidFill>
                          <a:effectLst/>
                          <a:latin typeface="+mn-lt"/>
                        </a:rPr>
                        <a:t>0.55</a:t>
                      </a:r>
                    </a:p>
                  </a:txBody>
                  <a:tcPr marL="9525" marR="9525" marT="9525" marB="0" anchor="b"/>
                </a:tc>
                <a:tc>
                  <a:txBody>
                    <a:bodyPr/>
                    <a:lstStyle/>
                    <a:p>
                      <a:pPr algn="ctr" fontAlgn="b"/>
                      <a:r>
                        <a:rPr lang="en-GB" sz="1900" b="0" i="0" u="none" strike="noStrike">
                          <a:solidFill>
                            <a:srgbClr val="000000"/>
                          </a:solidFill>
                          <a:effectLst/>
                          <a:latin typeface="+mn-lt"/>
                        </a:rPr>
                        <a:t>0.74</a:t>
                      </a:r>
                    </a:p>
                  </a:txBody>
                  <a:tcPr marL="9525" marR="9525" marT="9525" marB="0" anchor="b"/>
                </a:tc>
                <a:tc>
                  <a:txBody>
                    <a:bodyPr/>
                    <a:lstStyle/>
                    <a:p>
                      <a:pPr algn="ctr" fontAlgn="b"/>
                      <a:r>
                        <a:rPr lang="en-GB" sz="1900" b="0" i="0" u="none" strike="noStrike" dirty="0">
                          <a:solidFill>
                            <a:srgbClr val="000000"/>
                          </a:solidFill>
                          <a:effectLst/>
                          <a:latin typeface="+mn-lt"/>
                        </a:rPr>
                        <a:t>0.5</a:t>
                      </a:r>
                    </a:p>
                  </a:txBody>
                  <a:tcPr marL="9525" marR="9525" marT="9525" marB="0" anchor="b"/>
                </a:tc>
                <a:tc>
                  <a:txBody>
                    <a:bodyPr/>
                    <a:lstStyle/>
                    <a:p>
                      <a:pPr algn="ctr" fontAlgn="b"/>
                      <a:r>
                        <a:rPr lang="en-GB" sz="1900" b="0" i="0" u="none" strike="noStrike" dirty="0">
                          <a:solidFill>
                            <a:srgbClr val="000000"/>
                          </a:solidFill>
                          <a:effectLst/>
                          <a:latin typeface="+mn-lt"/>
                        </a:rPr>
                        <a:t>0.66</a:t>
                      </a:r>
                    </a:p>
                  </a:txBody>
                  <a:tcPr marL="9525" marR="9525" marT="9525" marB="0" anchor="b"/>
                </a:tc>
                <a:extLst>
                  <a:ext uri="{0D108BD9-81ED-4DB2-BD59-A6C34878D82A}">
                    <a16:rowId xmlns:a16="http://schemas.microsoft.com/office/drawing/2014/main" val="2680641627"/>
                  </a:ext>
                </a:extLst>
              </a:tr>
              <a:tr h="370840">
                <a:tc>
                  <a:txBody>
                    <a:bodyPr/>
                    <a:lstStyle/>
                    <a:p>
                      <a:pPr algn="ctr"/>
                      <a:r>
                        <a:rPr lang="en-US" sz="1600" dirty="0"/>
                        <a:t>1905 p&lt;0.05</a:t>
                      </a:r>
                    </a:p>
                  </a:txBody>
                  <a:tcPr>
                    <a:lnB w="12700" cap="flat" cmpd="sng" algn="ctr">
                      <a:solidFill>
                        <a:schemeClr val="tx1"/>
                      </a:solidFill>
                      <a:prstDash val="solid"/>
                      <a:round/>
                      <a:headEnd type="none" w="med" len="med"/>
                      <a:tailEnd type="none" w="med" len="med"/>
                    </a:lnB>
                  </a:tcPr>
                </a:tc>
                <a:tc>
                  <a:txBody>
                    <a:bodyPr/>
                    <a:lstStyle/>
                    <a:p>
                      <a:pPr algn="ctr" fontAlgn="b"/>
                      <a:r>
                        <a:rPr lang="en-GB" sz="1900" b="0" i="0" u="none" strike="noStrike">
                          <a:solidFill>
                            <a:srgbClr val="000000"/>
                          </a:solidFill>
                          <a:effectLst/>
                          <a:latin typeface="+mn-lt"/>
                        </a:rPr>
                        <a:t>0.54</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900" b="0" i="0" u="none" strike="noStrike">
                          <a:solidFill>
                            <a:srgbClr val="000000"/>
                          </a:solidFill>
                          <a:effectLst/>
                          <a:latin typeface="+mn-lt"/>
                        </a:rPr>
                        <a:t>0.73</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900" b="0" i="0" u="none" strike="noStrike" dirty="0">
                          <a:solidFill>
                            <a:srgbClr val="000000"/>
                          </a:solidFill>
                          <a:effectLst/>
                          <a:latin typeface="+mn-lt"/>
                        </a:rPr>
                        <a:t>0.51</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900" b="0" i="0" u="none" strike="noStrike" dirty="0">
                          <a:solidFill>
                            <a:srgbClr val="000000"/>
                          </a:solidFill>
                          <a:effectLst/>
                          <a:latin typeface="+mn-lt"/>
                        </a:rPr>
                        <a:t>0.67</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8984895"/>
                  </a:ext>
                </a:extLst>
              </a:tr>
              <a:tr h="375920">
                <a:tc>
                  <a:txBody>
                    <a:bodyPr/>
                    <a:lstStyle/>
                    <a:p>
                      <a:pPr algn="ctr"/>
                      <a:r>
                        <a:rPr lang="en-US" sz="1800" dirty="0"/>
                        <a:t>Range</a:t>
                      </a:r>
                    </a:p>
                  </a:txBody>
                  <a:tcPr>
                    <a:lnT w="12700" cap="flat" cmpd="sng" algn="ctr">
                      <a:solidFill>
                        <a:schemeClr val="tx1"/>
                      </a:solidFill>
                      <a:prstDash val="solid"/>
                      <a:round/>
                      <a:headEnd type="none" w="med" len="med"/>
                      <a:tailEnd type="none" w="med" len="med"/>
                    </a:lnT>
                  </a:tcPr>
                </a:tc>
                <a:tc>
                  <a:txBody>
                    <a:bodyPr/>
                    <a:lstStyle/>
                    <a:p>
                      <a:pPr algn="ctr"/>
                      <a:r>
                        <a:rPr lang="en-US" sz="1900" dirty="0">
                          <a:latin typeface="+mn-lt"/>
                        </a:rPr>
                        <a:t>0.47-0.75</a:t>
                      </a:r>
                    </a:p>
                  </a:txBody>
                  <a:tcPr>
                    <a:lnT w="12700" cap="flat" cmpd="sng" algn="ctr">
                      <a:solidFill>
                        <a:schemeClr val="tx1"/>
                      </a:solidFill>
                      <a:prstDash val="solid"/>
                      <a:round/>
                      <a:headEnd type="none" w="med" len="med"/>
                      <a:tailEnd type="none" w="med" len="med"/>
                    </a:lnT>
                  </a:tcPr>
                </a:tc>
                <a:tc>
                  <a:txBody>
                    <a:bodyPr/>
                    <a:lstStyle/>
                    <a:p>
                      <a:pPr algn="ctr"/>
                      <a:r>
                        <a:rPr lang="en-US" sz="1900" dirty="0">
                          <a:latin typeface="+mn-lt"/>
                        </a:rPr>
                        <a:t>0.68-0.87</a:t>
                      </a:r>
                    </a:p>
                  </a:txBody>
                  <a:tcPr>
                    <a:lnT w="12700" cap="flat" cmpd="sng" algn="ctr">
                      <a:solidFill>
                        <a:schemeClr val="tx1"/>
                      </a:solidFill>
                      <a:prstDash val="solid"/>
                      <a:round/>
                      <a:headEnd type="none" w="med" len="med"/>
                      <a:tailEnd type="none" w="med" len="med"/>
                    </a:lnT>
                  </a:tcPr>
                </a:tc>
                <a:tc>
                  <a:txBody>
                    <a:bodyPr/>
                    <a:lstStyle/>
                    <a:p>
                      <a:pPr algn="ctr"/>
                      <a:r>
                        <a:rPr lang="en-US" sz="1900" dirty="0">
                          <a:latin typeface="+mn-lt"/>
                        </a:rPr>
                        <a:t>0.36-0.56</a:t>
                      </a:r>
                    </a:p>
                  </a:txBody>
                  <a:tcPr>
                    <a:lnT w="12700" cap="flat" cmpd="sng" algn="ctr">
                      <a:solidFill>
                        <a:schemeClr val="tx1"/>
                      </a:solidFill>
                      <a:prstDash val="solid"/>
                      <a:round/>
                      <a:headEnd type="none" w="med" len="med"/>
                      <a:tailEnd type="none" w="med" len="med"/>
                    </a:lnT>
                  </a:tcPr>
                </a:tc>
                <a:tc>
                  <a:txBody>
                    <a:bodyPr/>
                    <a:lstStyle/>
                    <a:p>
                      <a:pPr algn="ctr"/>
                      <a:r>
                        <a:rPr lang="en-US" sz="1900" dirty="0">
                          <a:latin typeface="+mn-lt"/>
                        </a:rPr>
                        <a:t>0.49-0.72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77863297"/>
                  </a:ext>
                </a:extLst>
              </a:tr>
            </a:tbl>
          </a:graphicData>
        </a:graphic>
      </p:graphicFrame>
      <p:sp>
        <p:nvSpPr>
          <p:cNvPr id="6" name="TextBox 5">
            <a:extLst>
              <a:ext uri="{FF2B5EF4-FFF2-40B4-BE49-F238E27FC236}">
                <a16:creationId xmlns:a16="http://schemas.microsoft.com/office/drawing/2014/main" id="{1527B6FE-6766-F5B0-4AE2-6211B7CD05FE}"/>
              </a:ext>
            </a:extLst>
          </p:cNvPr>
          <p:cNvSpPr txBox="1"/>
          <p:nvPr/>
        </p:nvSpPr>
        <p:spPr>
          <a:xfrm>
            <a:off x="141257" y="5497551"/>
            <a:ext cx="11856556" cy="1200329"/>
          </a:xfrm>
          <a:prstGeom prst="rect">
            <a:avLst/>
          </a:prstGeom>
          <a:noFill/>
        </p:spPr>
        <p:txBody>
          <a:bodyPr wrap="square" rtlCol="0">
            <a:spAutoFit/>
          </a:bodyPr>
          <a:lstStyle/>
          <a:p>
            <a:r>
              <a:rPr lang="en-US" sz="2400" dirty="0"/>
              <a:t>Adding Antarctic stations improves model fit (obviously…)</a:t>
            </a:r>
          </a:p>
          <a:p>
            <a:r>
              <a:rPr lang="en-US" sz="2400" dirty="0"/>
              <a:t>Comparing 1957 (without Antarctic stations) and 1905 models, the statistics show little difference despite the lower number of stations</a:t>
            </a:r>
          </a:p>
        </p:txBody>
      </p:sp>
    </p:spTree>
    <p:extLst>
      <p:ext uri="{BB962C8B-B14F-4D97-AF65-F5344CB8AC3E}">
        <p14:creationId xmlns:p14="http://schemas.microsoft.com/office/powerpoint/2010/main" val="421734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FC2E1C-C8A5-1AE6-9300-8D51EBBF66C8}"/>
              </a:ext>
            </a:extLst>
          </p:cNvPr>
          <p:cNvPicPr>
            <a:picLocks noChangeAspect="1"/>
          </p:cNvPicPr>
          <p:nvPr/>
        </p:nvPicPr>
        <p:blipFill rotWithShape="1">
          <a:blip r:embed="rId3"/>
          <a:srcRect l="6627" r="8127"/>
          <a:stretch/>
        </p:blipFill>
        <p:spPr>
          <a:xfrm>
            <a:off x="46487" y="681037"/>
            <a:ext cx="8722391" cy="4742120"/>
          </a:xfrm>
          <a:prstGeom prst="rect">
            <a:avLst/>
          </a:prstGeom>
        </p:spPr>
      </p:pic>
      <p:sp>
        <p:nvSpPr>
          <p:cNvPr id="5" name="TextBox 4">
            <a:extLst>
              <a:ext uri="{FF2B5EF4-FFF2-40B4-BE49-F238E27FC236}">
                <a16:creationId xmlns:a16="http://schemas.microsoft.com/office/drawing/2014/main" id="{6416EC47-4E95-BA7D-C376-99796EBC1905}"/>
              </a:ext>
            </a:extLst>
          </p:cNvPr>
          <p:cNvSpPr txBox="1"/>
          <p:nvPr/>
        </p:nvSpPr>
        <p:spPr>
          <a:xfrm>
            <a:off x="244248" y="5423157"/>
            <a:ext cx="9036213" cy="830997"/>
          </a:xfrm>
          <a:prstGeom prst="rect">
            <a:avLst/>
          </a:prstGeom>
          <a:noFill/>
        </p:spPr>
        <p:txBody>
          <a:bodyPr wrap="square" rtlCol="0">
            <a:spAutoFit/>
          </a:bodyPr>
          <a:lstStyle/>
          <a:p>
            <a:r>
              <a:rPr lang="en-US" sz="1600" dirty="0">
                <a:solidFill>
                  <a:srgbClr val="0070C0"/>
                </a:solidFill>
              </a:rPr>
              <a:t>Reconstructions of the SON area-averaged ASL. Individual models are light grey, the mean reconstruction is red. Shading is +/- 1.96 standard deviations of the residuals over the fitting period (1979-2023). The ASL from ERA5 is black(1940 onwards) and that from 20Cv3 is dashed blue. </a:t>
            </a:r>
          </a:p>
        </p:txBody>
      </p:sp>
      <p:sp>
        <p:nvSpPr>
          <p:cNvPr id="6" name="TextBox 5">
            <a:extLst>
              <a:ext uri="{FF2B5EF4-FFF2-40B4-BE49-F238E27FC236}">
                <a16:creationId xmlns:a16="http://schemas.microsoft.com/office/drawing/2014/main" id="{D4E2E0CE-3562-9E2F-0024-F8EFC6F74DBB}"/>
              </a:ext>
            </a:extLst>
          </p:cNvPr>
          <p:cNvSpPr txBox="1"/>
          <p:nvPr/>
        </p:nvSpPr>
        <p:spPr>
          <a:xfrm>
            <a:off x="8859187" y="1607895"/>
            <a:ext cx="3227116" cy="2923877"/>
          </a:xfrm>
          <a:prstGeom prst="rect">
            <a:avLst/>
          </a:prstGeom>
          <a:noFill/>
        </p:spPr>
        <p:txBody>
          <a:bodyPr wrap="square" rtlCol="0">
            <a:spAutoFit/>
          </a:bodyPr>
          <a:lstStyle/>
          <a:p>
            <a:r>
              <a:rPr lang="en-US" sz="2000" dirty="0"/>
              <a:t>20Cv3 ASL is systematically higher than the reconstructions pre-1950</a:t>
            </a:r>
          </a:p>
          <a:p>
            <a:endParaRPr lang="en-US" sz="2400" dirty="0"/>
          </a:p>
          <a:p>
            <a:r>
              <a:rPr lang="en-US" sz="2000" dirty="0"/>
              <a:t>This early part of 20CRv3 shows reasonable interannual match</a:t>
            </a:r>
          </a:p>
          <a:p>
            <a:r>
              <a:rPr lang="en-US" sz="2000" dirty="0"/>
              <a:t>with reconstruction (r=0.61, </a:t>
            </a:r>
            <a:br>
              <a:rPr lang="en-US" sz="2000" dirty="0"/>
            </a:br>
            <a:r>
              <a:rPr lang="en-US" sz="2000" dirty="0"/>
              <a:t>1905 -1950) </a:t>
            </a:r>
          </a:p>
        </p:txBody>
      </p:sp>
      <p:sp>
        <p:nvSpPr>
          <p:cNvPr id="7" name="TextBox 6">
            <a:extLst>
              <a:ext uri="{FF2B5EF4-FFF2-40B4-BE49-F238E27FC236}">
                <a16:creationId xmlns:a16="http://schemas.microsoft.com/office/drawing/2014/main" id="{DE494D9A-E042-1EEB-5688-45097A03D071}"/>
              </a:ext>
            </a:extLst>
          </p:cNvPr>
          <p:cNvSpPr txBox="1"/>
          <p:nvPr/>
        </p:nvSpPr>
        <p:spPr>
          <a:xfrm>
            <a:off x="317398" y="193290"/>
            <a:ext cx="11557203" cy="523220"/>
          </a:xfrm>
          <a:prstGeom prst="rect">
            <a:avLst/>
          </a:prstGeom>
          <a:noFill/>
        </p:spPr>
        <p:txBody>
          <a:bodyPr wrap="none" rtlCol="0">
            <a:spAutoFit/>
          </a:bodyPr>
          <a:lstStyle/>
          <a:p>
            <a:r>
              <a:rPr lang="en-GB" sz="2800" b="1" dirty="0">
                <a:solidFill>
                  <a:srgbClr val="0070C0"/>
                </a:solidFill>
              </a:rPr>
              <a:t>SON ASL Area Averaged Pressure in Reconstruction, 20CRv3 and ERA5</a:t>
            </a:r>
          </a:p>
        </p:txBody>
      </p:sp>
      <p:cxnSp>
        <p:nvCxnSpPr>
          <p:cNvPr id="3" name="Straight Arrow Connector 2">
            <a:extLst>
              <a:ext uri="{FF2B5EF4-FFF2-40B4-BE49-F238E27FC236}">
                <a16:creationId xmlns:a16="http://schemas.microsoft.com/office/drawing/2014/main" id="{BA988BA7-EA3F-8596-FC01-BDFB77DA0057}"/>
              </a:ext>
            </a:extLst>
          </p:cNvPr>
          <p:cNvCxnSpPr/>
          <p:nvPr/>
        </p:nvCxnSpPr>
        <p:spPr>
          <a:xfrm>
            <a:off x="3060290" y="1327355"/>
            <a:ext cx="811162"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717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7CE3-4A12-001B-2FD7-A93492D670CB}"/>
              </a:ext>
            </a:extLst>
          </p:cNvPr>
          <p:cNvSpPr>
            <a:spLocks noGrp="1"/>
          </p:cNvSpPr>
          <p:nvPr>
            <p:ph type="title"/>
          </p:nvPr>
        </p:nvSpPr>
        <p:spPr>
          <a:xfrm>
            <a:off x="837318" y="180459"/>
            <a:ext cx="10515600" cy="549275"/>
          </a:xfrm>
        </p:spPr>
        <p:txBody>
          <a:bodyPr>
            <a:normAutofit fontScale="90000"/>
          </a:bodyPr>
          <a:lstStyle/>
          <a:p>
            <a:pPr algn="ctr"/>
            <a:r>
              <a:rPr lang="en-US" dirty="0">
                <a:solidFill>
                  <a:srgbClr val="0070C0"/>
                </a:solidFill>
                <a:latin typeface="Arial" panose="020B0604020202020204" pitchFamily="34" charset="0"/>
                <a:cs typeface="Arial" panose="020B0604020202020204" pitchFamily="34" charset="0"/>
              </a:rPr>
              <a:t>SON ASL Time-varying trends</a:t>
            </a:r>
          </a:p>
        </p:txBody>
      </p:sp>
      <p:pic>
        <p:nvPicPr>
          <p:cNvPr id="5" name="Content Placeholder 4">
            <a:extLst>
              <a:ext uri="{FF2B5EF4-FFF2-40B4-BE49-F238E27FC236}">
                <a16:creationId xmlns:a16="http://schemas.microsoft.com/office/drawing/2014/main" id="{A468AFD6-F384-596F-0A32-AD39239E8754}"/>
              </a:ext>
            </a:extLst>
          </p:cNvPr>
          <p:cNvPicPr>
            <a:picLocks noGrp="1" noChangeAspect="1"/>
          </p:cNvPicPr>
          <p:nvPr>
            <p:ph idx="1"/>
          </p:nvPr>
        </p:nvPicPr>
        <p:blipFill rotWithShape="1">
          <a:blip r:embed="rId3"/>
          <a:srcRect l="6877" t="25271" r="4442" b="40228"/>
          <a:stretch/>
        </p:blipFill>
        <p:spPr>
          <a:xfrm>
            <a:off x="458512" y="1350587"/>
            <a:ext cx="5078697" cy="2575954"/>
          </a:xfrm>
        </p:spPr>
      </p:pic>
      <p:pic>
        <p:nvPicPr>
          <p:cNvPr id="4" name="Picture 3">
            <a:extLst>
              <a:ext uri="{FF2B5EF4-FFF2-40B4-BE49-F238E27FC236}">
                <a16:creationId xmlns:a16="http://schemas.microsoft.com/office/drawing/2014/main" id="{5DEF5061-4634-540E-D160-57626DC26704}"/>
              </a:ext>
            </a:extLst>
          </p:cNvPr>
          <p:cNvPicPr>
            <a:picLocks noChangeAspect="1"/>
          </p:cNvPicPr>
          <p:nvPr/>
        </p:nvPicPr>
        <p:blipFill rotWithShape="1">
          <a:blip r:embed="rId4"/>
          <a:srcRect t="24768" b="41140"/>
          <a:stretch/>
        </p:blipFill>
        <p:spPr>
          <a:xfrm>
            <a:off x="5537208" y="1350586"/>
            <a:ext cx="5533567" cy="2441351"/>
          </a:xfrm>
          <a:prstGeom prst="rect">
            <a:avLst/>
          </a:prstGeom>
        </p:spPr>
      </p:pic>
      <p:pic>
        <p:nvPicPr>
          <p:cNvPr id="7" name="Picture 6">
            <a:extLst>
              <a:ext uri="{FF2B5EF4-FFF2-40B4-BE49-F238E27FC236}">
                <a16:creationId xmlns:a16="http://schemas.microsoft.com/office/drawing/2014/main" id="{54F1BB73-C882-D745-10B0-9B9B60A773A2}"/>
              </a:ext>
            </a:extLst>
          </p:cNvPr>
          <p:cNvPicPr>
            <a:picLocks noChangeAspect="1"/>
          </p:cNvPicPr>
          <p:nvPr/>
        </p:nvPicPr>
        <p:blipFill rotWithShape="1">
          <a:blip r:embed="rId4"/>
          <a:srcRect l="28251" t="62500" r="22933" b="30667"/>
          <a:stretch/>
        </p:blipFill>
        <p:spPr>
          <a:xfrm>
            <a:off x="4802561" y="3993809"/>
            <a:ext cx="2586878" cy="468631"/>
          </a:xfrm>
          <a:prstGeom prst="rect">
            <a:avLst/>
          </a:prstGeom>
        </p:spPr>
      </p:pic>
      <p:sp>
        <p:nvSpPr>
          <p:cNvPr id="8" name="TextBox 7">
            <a:extLst>
              <a:ext uri="{FF2B5EF4-FFF2-40B4-BE49-F238E27FC236}">
                <a16:creationId xmlns:a16="http://schemas.microsoft.com/office/drawing/2014/main" id="{8B2F5CFF-F970-D87C-82FC-D7941B5B04B8}"/>
              </a:ext>
            </a:extLst>
          </p:cNvPr>
          <p:cNvSpPr txBox="1"/>
          <p:nvPr/>
        </p:nvSpPr>
        <p:spPr>
          <a:xfrm>
            <a:off x="5254183" y="3738985"/>
            <a:ext cx="1681871" cy="307777"/>
          </a:xfrm>
          <a:prstGeom prst="rect">
            <a:avLst/>
          </a:prstGeom>
          <a:noFill/>
        </p:spPr>
        <p:txBody>
          <a:bodyPr wrap="none" rtlCol="0">
            <a:spAutoFit/>
          </a:bodyPr>
          <a:lstStyle/>
          <a:p>
            <a:r>
              <a:rPr lang="en-US" sz="1400" dirty="0"/>
              <a:t>ASL trends /decade</a:t>
            </a:r>
          </a:p>
        </p:txBody>
      </p:sp>
      <p:sp>
        <p:nvSpPr>
          <p:cNvPr id="9" name="TextBox 8">
            <a:extLst>
              <a:ext uri="{FF2B5EF4-FFF2-40B4-BE49-F238E27FC236}">
                <a16:creationId xmlns:a16="http://schemas.microsoft.com/office/drawing/2014/main" id="{8ACB2670-B24E-5CAE-1AE5-7E8FFB1B8F91}"/>
              </a:ext>
            </a:extLst>
          </p:cNvPr>
          <p:cNvSpPr txBox="1"/>
          <p:nvPr/>
        </p:nvSpPr>
        <p:spPr>
          <a:xfrm>
            <a:off x="1492359" y="913987"/>
            <a:ext cx="3310202" cy="369332"/>
          </a:xfrm>
          <a:prstGeom prst="rect">
            <a:avLst/>
          </a:prstGeom>
          <a:noFill/>
        </p:spPr>
        <p:txBody>
          <a:bodyPr wrap="none" rtlCol="0">
            <a:spAutoFit/>
          </a:bodyPr>
          <a:lstStyle/>
          <a:p>
            <a:r>
              <a:rPr lang="en-US" dirty="0"/>
              <a:t>Minimum time window 30 years</a:t>
            </a:r>
          </a:p>
        </p:txBody>
      </p:sp>
      <p:sp>
        <p:nvSpPr>
          <p:cNvPr id="10" name="TextBox 9">
            <a:extLst>
              <a:ext uri="{FF2B5EF4-FFF2-40B4-BE49-F238E27FC236}">
                <a16:creationId xmlns:a16="http://schemas.microsoft.com/office/drawing/2014/main" id="{E6D14D0A-60A8-5216-1EC1-D62D6B329CA2}"/>
              </a:ext>
            </a:extLst>
          </p:cNvPr>
          <p:cNvSpPr txBox="1"/>
          <p:nvPr/>
        </p:nvSpPr>
        <p:spPr>
          <a:xfrm>
            <a:off x="6648890" y="931606"/>
            <a:ext cx="3310202" cy="369332"/>
          </a:xfrm>
          <a:prstGeom prst="rect">
            <a:avLst/>
          </a:prstGeom>
          <a:noFill/>
        </p:spPr>
        <p:txBody>
          <a:bodyPr wrap="none" rtlCol="0">
            <a:spAutoFit/>
          </a:bodyPr>
          <a:lstStyle/>
          <a:p>
            <a:r>
              <a:rPr lang="en-US" dirty="0"/>
              <a:t>Minimum time window 20 years</a:t>
            </a:r>
          </a:p>
        </p:txBody>
      </p:sp>
      <p:sp>
        <p:nvSpPr>
          <p:cNvPr id="11" name="TextBox 10">
            <a:extLst>
              <a:ext uri="{FF2B5EF4-FFF2-40B4-BE49-F238E27FC236}">
                <a16:creationId xmlns:a16="http://schemas.microsoft.com/office/drawing/2014/main" id="{1664F062-9D6D-8F90-A0B5-1A9C9FED6185}"/>
              </a:ext>
            </a:extLst>
          </p:cNvPr>
          <p:cNvSpPr txBox="1"/>
          <p:nvPr/>
        </p:nvSpPr>
        <p:spPr>
          <a:xfrm>
            <a:off x="702733" y="4783667"/>
            <a:ext cx="11380231" cy="1477328"/>
          </a:xfrm>
          <a:prstGeom prst="rect">
            <a:avLst/>
          </a:prstGeom>
          <a:noFill/>
        </p:spPr>
        <p:txBody>
          <a:bodyPr wrap="none" rtlCol="0">
            <a:spAutoFit/>
          </a:bodyPr>
          <a:lstStyle/>
          <a:p>
            <a:r>
              <a:rPr lang="en-US" dirty="0"/>
              <a:t>NB with a minimum time widow of 20 years, the decadal scale variability shows up more, especially with 20CRv3, </a:t>
            </a:r>
          </a:p>
          <a:p>
            <a:r>
              <a:rPr lang="en-US" dirty="0"/>
              <a:t>but caution here with statistical significance due to small sample sizes in the shorter windows</a:t>
            </a:r>
          </a:p>
          <a:p>
            <a:endParaRPr lang="en-US" dirty="0"/>
          </a:p>
          <a:p>
            <a:r>
              <a:rPr lang="en-GB" sz="1800" dirty="0"/>
              <a:t>Systematically more positive reanalysis ASL results in mostly negative trends</a:t>
            </a:r>
          </a:p>
          <a:p>
            <a:endParaRPr lang="en-US" dirty="0"/>
          </a:p>
        </p:txBody>
      </p:sp>
      <p:pic>
        <p:nvPicPr>
          <p:cNvPr id="3" name="Picture 2">
            <a:extLst>
              <a:ext uri="{FF2B5EF4-FFF2-40B4-BE49-F238E27FC236}">
                <a16:creationId xmlns:a16="http://schemas.microsoft.com/office/drawing/2014/main" id="{E29CB2C6-8818-D326-246E-6B6BDE2E7384}"/>
              </a:ext>
            </a:extLst>
          </p:cNvPr>
          <p:cNvPicPr>
            <a:picLocks noChangeAspect="1"/>
          </p:cNvPicPr>
          <p:nvPr/>
        </p:nvPicPr>
        <p:blipFill>
          <a:blip r:embed="rId5"/>
          <a:stretch>
            <a:fillRect/>
          </a:stretch>
        </p:blipFill>
        <p:spPr>
          <a:xfrm>
            <a:off x="7722924" y="4051555"/>
            <a:ext cx="4359017" cy="2371549"/>
          </a:xfrm>
          <a:prstGeom prst="rect">
            <a:avLst/>
          </a:prstGeom>
        </p:spPr>
      </p:pic>
    </p:spTree>
    <p:extLst>
      <p:ext uri="{BB962C8B-B14F-4D97-AF65-F5344CB8AC3E}">
        <p14:creationId xmlns:p14="http://schemas.microsoft.com/office/powerpoint/2010/main" val="54887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graph showing the number of years&#10;&#10;Description automatically generated with medium confidence">
            <a:extLst>
              <a:ext uri="{FF2B5EF4-FFF2-40B4-BE49-F238E27FC236}">
                <a16:creationId xmlns:a16="http://schemas.microsoft.com/office/drawing/2014/main" id="{F4AF72CB-3510-9B4A-2665-93825C74B24D}"/>
              </a:ext>
            </a:extLst>
          </p:cNvPr>
          <p:cNvPicPr>
            <a:picLocks noGrp="1" noChangeAspect="1"/>
          </p:cNvPicPr>
          <p:nvPr>
            <p:ph idx="1"/>
          </p:nvPr>
        </p:nvPicPr>
        <p:blipFill>
          <a:blip r:embed="rId2"/>
          <a:stretch>
            <a:fillRect/>
          </a:stretch>
        </p:blipFill>
        <p:spPr>
          <a:xfrm>
            <a:off x="260005" y="864773"/>
            <a:ext cx="6416329" cy="5255399"/>
          </a:xfrm>
        </p:spPr>
      </p:pic>
      <p:sp>
        <p:nvSpPr>
          <p:cNvPr id="6" name="TextBox 5">
            <a:extLst>
              <a:ext uri="{FF2B5EF4-FFF2-40B4-BE49-F238E27FC236}">
                <a16:creationId xmlns:a16="http://schemas.microsoft.com/office/drawing/2014/main" id="{C81D4470-F057-D4FA-3B06-2C00B2F70EB1}"/>
              </a:ext>
            </a:extLst>
          </p:cNvPr>
          <p:cNvSpPr txBox="1"/>
          <p:nvPr/>
        </p:nvSpPr>
        <p:spPr>
          <a:xfrm>
            <a:off x="6396100" y="1334810"/>
            <a:ext cx="5085623" cy="1754326"/>
          </a:xfrm>
          <a:prstGeom prst="rect">
            <a:avLst/>
          </a:prstGeom>
          <a:noFill/>
        </p:spPr>
        <p:txBody>
          <a:bodyPr wrap="none" rtlCol="0">
            <a:spAutoFit/>
          </a:bodyPr>
          <a:lstStyle/>
          <a:p>
            <a:pPr marL="285744" indent="-285744">
              <a:buFont typeface="Arial" panose="020B0604020202020204" pitchFamily="34" charset="0"/>
              <a:buChar char="•"/>
            </a:pPr>
            <a:r>
              <a:rPr lang="en-US" dirty="0"/>
              <a:t>Both </a:t>
            </a:r>
            <a:r>
              <a:rPr lang="en-US" dirty="0" err="1"/>
              <a:t>reanalyses</a:t>
            </a:r>
            <a:r>
              <a:rPr lang="en-US" dirty="0"/>
              <a:t> show high correlation</a:t>
            </a:r>
            <a:br>
              <a:rPr lang="en-US" dirty="0"/>
            </a:br>
            <a:r>
              <a:rPr lang="en-US" dirty="0"/>
              <a:t>with reconstruction after 1985 (r~ 0.8 or more).</a:t>
            </a:r>
          </a:p>
          <a:p>
            <a:pPr marL="285744" indent="-285744">
              <a:buFont typeface="Arial" panose="020B0604020202020204" pitchFamily="34" charset="0"/>
              <a:buChar char="•"/>
            </a:pPr>
            <a:r>
              <a:rPr lang="en-US" dirty="0"/>
              <a:t>1955-1980: correlations are low, especially </a:t>
            </a:r>
            <a:br>
              <a:rPr lang="en-US" dirty="0"/>
            </a:br>
            <a:r>
              <a:rPr lang="en-US" dirty="0"/>
              <a:t>between ERA5 and reconstruction</a:t>
            </a:r>
          </a:p>
          <a:p>
            <a:pPr marL="285744" indent="-285744">
              <a:buFont typeface="Arial" panose="020B0604020202020204" pitchFamily="34" charset="0"/>
              <a:buChar char="•"/>
            </a:pPr>
            <a:r>
              <a:rPr lang="en-US" dirty="0"/>
              <a:t>Note increase in correlation with 20CRv3 prior</a:t>
            </a:r>
            <a:br>
              <a:rPr lang="en-US" dirty="0"/>
            </a:br>
            <a:r>
              <a:rPr lang="en-US" dirty="0"/>
              <a:t>to 1955</a:t>
            </a:r>
          </a:p>
        </p:txBody>
      </p:sp>
      <p:sp>
        <p:nvSpPr>
          <p:cNvPr id="7" name="TextBox 6">
            <a:extLst>
              <a:ext uri="{FF2B5EF4-FFF2-40B4-BE49-F238E27FC236}">
                <a16:creationId xmlns:a16="http://schemas.microsoft.com/office/drawing/2014/main" id="{D5F4958D-FAA3-3D44-995E-CDCC300306AE}"/>
              </a:ext>
            </a:extLst>
          </p:cNvPr>
          <p:cNvSpPr txBox="1"/>
          <p:nvPr/>
        </p:nvSpPr>
        <p:spPr>
          <a:xfrm>
            <a:off x="6493642" y="3429000"/>
            <a:ext cx="4937185" cy="2308324"/>
          </a:xfrm>
          <a:prstGeom prst="rect">
            <a:avLst/>
          </a:prstGeom>
          <a:noFill/>
        </p:spPr>
        <p:txBody>
          <a:bodyPr wrap="none" rtlCol="0">
            <a:spAutoFit/>
          </a:bodyPr>
          <a:lstStyle/>
          <a:p>
            <a:r>
              <a:rPr lang="en-US" dirty="0"/>
              <a:t>The mid-century dip may be related to:</a:t>
            </a:r>
          </a:p>
          <a:p>
            <a:pPr marL="285744" indent="-285744">
              <a:buFont typeface="Arial" panose="020B0604020202020204" pitchFamily="34" charset="0"/>
              <a:buChar char="•"/>
            </a:pPr>
            <a:r>
              <a:rPr lang="en-US" dirty="0"/>
              <a:t>Fewer data points ingested by </a:t>
            </a:r>
            <a:r>
              <a:rPr lang="en-US" dirty="0" err="1"/>
              <a:t>reanalyses</a:t>
            </a:r>
            <a:endParaRPr lang="en-US" dirty="0"/>
          </a:p>
          <a:p>
            <a:pPr marL="285744" indent="-285744">
              <a:buFont typeface="Arial" panose="020B0604020202020204" pitchFamily="34" charset="0"/>
              <a:buChar char="•"/>
            </a:pPr>
            <a:r>
              <a:rPr lang="en-US" dirty="0"/>
              <a:t>Possible changes in teleconnections-weaker</a:t>
            </a:r>
            <a:br>
              <a:rPr lang="en-US" dirty="0"/>
            </a:br>
            <a:r>
              <a:rPr lang="en-US" dirty="0"/>
              <a:t>predictability for NAO in this period has been </a:t>
            </a:r>
            <a:br>
              <a:rPr lang="en-US" dirty="0"/>
            </a:br>
            <a:r>
              <a:rPr lang="en-US" dirty="0"/>
              <a:t>attributed to changes in Pacific tropical </a:t>
            </a:r>
            <a:br>
              <a:rPr lang="en-US" dirty="0"/>
            </a:br>
            <a:r>
              <a:rPr lang="en-US" dirty="0"/>
              <a:t>teleconnections (</a:t>
            </a:r>
            <a:r>
              <a:rPr lang="en-US" dirty="0" err="1"/>
              <a:t>Weisheimer</a:t>
            </a:r>
            <a:r>
              <a:rPr lang="en-US" dirty="0"/>
              <a:t> et al., 2016; </a:t>
            </a:r>
            <a:br>
              <a:rPr lang="en-US" dirty="0"/>
            </a:br>
            <a:r>
              <a:rPr lang="en-US" dirty="0"/>
              <a:t>O’Reilly et al., 2017)</a:t>
            </a:r>
          </a:p>
          <a:p>
            <a:endParaRPr lang="en-US" dirty="0"/>
          </a:p>
        </p:txBody>
      </p:sp>
      <p:sp>
        <p:nvSpPr>
          <p:cNvPr id="8" name="TextBox 7">
            <a:extLst>
              <a:ext uri="{FF2B5EF4-FFF2-40B4-BE49-F238E27FC236}">
                <a16:creationId xmlns:a16="http://schemas.microsoft.com/office/drawing/2014/main" id="{29584790-9DFE-2001-DE74-6E15623D2CBA}"/>
              </a:ext>
            </a:extLst>
          </p:cNvPr>
          <p:cNvSpPr txBox="1"/>
          <p:nvPr/>
        </p:nvSpPr>
        <p:spPr>
          <a:xfrm>
            <a:off x="226669" y="163949"/>
            <a:ext cx="11705326" cy="830997"/>
          </a:xfrm>
          <a:prstGeom prst="rect">
            <a:avLst/>
          </a:prstGeom>
          <a:noFill/>
        </p:spPr>
        <p:txBody>
          <a:bodyPr wrap="square" rtlCol="0">
            <a:spAutoFit/>
          </a:bodyPr>
          <a:lstStyle/>
          <a:p>
            <a:pPr algn="ctr"/>
            <a:r>
              <a:rPr lang="en-US" sz="2400" b="1" dirty="0">
                <a:solidFill>
                  <a:srgbClr val="0070C0"/>
                </a:solidFill>
                <a:latin typeface="Arial" panose="020B0604020202020204" pitchFamily="34" charset="0"/>
                <a:cs typeface="Arial" panose="020B0604020202020204" pitchFamily="34" charset="0"/>
              </a:rPr>
              <a:t>Correlations between the reconstructed SON ASL mean and indices from </a:t>
            </a:r>
            <a:r>
              <a:rPr lang="en-US" sz="2400" b="1" dirty="0" err="1">
                <a:solidFill>
                  <a:srgbClr val="0070C0"/>
                </a:solidFill>
                <a:latin typeface="Arial" panose="020B0604020202020204" pitchFamily="34" charset="0"/>
                <a:cs typeface="Arial" panose="020B0604020202020204" pitchFamily="34" charset="0"/>
              </a:rPr>
              <a:t>reanalyses</a:t>
            </a:r>
            <a:endParaRPr lang="en-US" sz="24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933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C8388-0C72-CD47-1967-F50B0B1AA0FA}"/>
              </a:ext>
            </a:extLst>
          </p:cNvPr>
          <p:cNvSpPr>
            <a:spLocks noGrp="1"/>
          </p:cNvSpPr>
          <p:nvPr>
            <p:ph type="title"/>
          </p:nvPr>
        </p:nvSpPr>
        <p:spPr>
          <a:xfrm>
            <a:off x="838200" y="209928"/>
            <a:ext cx="10515600" cy="662781"/>
          </a:xfrm>
        </p:spPr>
        <p:txBody>
          <a:bodyPr>
            <a:normAutofit fontScale="90000"/>
          </a:bodyPr>
          <a:lstStyle/>
          <a:p>
            <a:pPr algn="ctr"/>
            <a:r>
              <a:rPr lang="en-US" sz="2800" b="1" dirty="0">
                <a:solidFill>
                  <a:srgbClr val="0070C0"/>
                </a:solidFill>
              </a:rPr>
              <a:t>Looking at stability of SLP-ASL associations over time using the CESM2 Pacific Pacemaker Ensemble</a:t>
            </a:r>
          </a:p>
        </p:txBody>
      </p:sp>
      <p:sp>
        <p:nvSpPr>
          <p:cNvPr id="3" name="Content Placeholder 2">
            <a:extLst>
              <a:ext uri="{FF2B5EF4-FFF2-40B4-BE49-F238E27FC236}">
                <a16:creationId xmlns:a16="http://schemas.microsoft.com/office/drawing/2014/main" id="{5299A39B-C86F-74AF-733E-0218A5743DEE}"/>
              </a:ext>
            </a:extLst>
          </p:cNvPr>
          <p:cNvSpPr>
            <a:spLocks noGrp="1"/>
          </p:cNvSpPr>
          <p:nvPr>
            <p:ph idx="1"/>
          </p:nvPr>
        </p:nvSpPr>
        <p:spPr>
          <a:xfrm>
            <a:off x="720311" y="1023383"/>
            <a:ext cx="10515600" cy="767440"/>
          </a:xfrm>
        </p:spPr>
        <p:txBody>
          <a:bodyPr>
            <a:noAutofit/>
          </a:bodyPr>
          <a:lstStyle/>
          <a:p>
            <a:r>
              <a:rPr lang="en-US" sz="1600" dirty="0"/>
              <a:t>10 ensemble members, 1880-2014, 1</a:t>
            </a:r>
            <a:r>
              <a:rPr lang="en-US" sz="1600" baseline="30000" dirty="0"/>
              <a:t>o</a:t>
            </a:r>
            <a:r>
              <a:rPr lang="en-US" sz="1600" dirty="0"/>
              <a:t> horizontal resolution, historical forcing</a:t>
            </a:r>
          </a:p>
          <a:p>
            <a:r>
              <a:rPr lang="en-US" sz="1600" dirty="0"/>
              <a:t>Eastern tropical Pacific SST anomalies are time-evolving but nudged to observations</a:t>
            </a:r>
          </a:p>
          <a:p>
            <a:r>
              <a:rPr lang="en-US" sz="1600" dirty="0"/>
              <a:t>Area averaged ASL from ensemble members do show significant correlations with ERA 5 ASL </a:t>
            </a:r>
          </a:p>
        </p:txBody>
      </p:sp>
      <p:pic>
        <p:nvPicPr>
          <p:cNvPr id="4" name="Picture 3" descr="A screenshot of a graph showing the temperature of the earth&#10;&#10;Description automatically generated">
            <a:extLst>
              <a:ext uri="{FF2B5EF4-FFF2-40B4-BE49-F238E27FC236}">
                <a16:creationId xmlns:a16="http://schemas.microsoft.com/office/drawing/2014/main" id="{C38BA8C4-A539-AAAA-D445-75A7AFB1E649}"/>
              </a:ext>
            </a:extLst>
          </p:cNvPr>
          <p:cNvPicPr>
            <a:picLocks noChangeAspect="1"/>
          </p:cNvPicPr>
          <p:nvPr/>
        </p:nvPicPr>
        <p:blipFill rotWithShape="1">
          <a:blip r:embed="rId2">
            <a:extLst>
              <a:ext uri="{28A0092B-C50C-407E-A947-70E740481C1C}">
                <a14:useLocalDpi xmlns:a14="http://schemas.microsoft.com/office/drawing/2010/main" val="0"/>
              </a:ext>
            </a:extLst>
          </a:blip>
          <a:srcRect t="36785"/>
          <a:stretch/>
        </p:blipFill>
        <p:spPr bwMode="auto">
          <a:xfrm>
            <a:off x="1148081" y="2253261"/>
            <a:ext cx="8034839" cy="3768167"/>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841E763-973A-D3ED-845D-B8938F290E42}"/>
              </a:ext>
            </a:extLst>
          </p:cNvPr>
          <p:cNvSpPr txBox="1"/>
          <p:nvPr/>
        </p:nvSpPr>
        <p:spPr>
          <a:xfrm>
            <a:off x="189571" y="6066954"/>
            <a:ext cx="10332444" cy="584775"/>
          </a:xfrm>
          <a:prstGeom prst="rect">
            <a:avLst/>
          </a:prstGeom>
          <a:noFill/>
        </p:spPr>
        <p:txBody>
          <a:bodyPr wrap="none" rtlCol="0">
            <a:spAutoFit/>
          </a:bodyPr>
          <a:lstStyle/>
          <a:p>
            <a:r>
              <a:rPr lang="en-US" sz="1600" dirty="0">
                <a:solidFill>
                  <a:srgbClr val="0070C0"/>
                </a:solidFill>
              </a:rPr>
              <a:t>Significant </a:t>
            </a:r>
            <a:r>
              <a:rPr lang="en-US" sz="1600" dirty="0" err="1">
                <a:solidFill>
                  <a:srgbClr val="0070C0"/>
                </a:solidFill>
              </a:rPr>
              <a:t>corrrelations</a:t>
            </a:r>
            <a:r>
              <a:rPr lang="en-US" sz="1600" dirty="0">
                <a:solidFill>
                  <a:srgbClr val="0070C0"/>
                </a:solidFill>
              </a:rPr>
              <a:t> between SLP field and the ASL for each member, SON. Only significant (p&lt;0.1) correlations </a:t>
            </a:r>
            <a:br>
              <a:rPr lang="en-US" sz="1600" dirty="0">
                <a:solidFill>
                  <a:srgbClr val="0070C0"/>
                </a:solidFill>
              </a:rPr>
            </a:br>
            <a:r>
              <a:rPr lang="en-US" sz="1600" dirty="0">
                <a:solidFill>
                  <a:srgbClr val="0070C0"/>
                </a:solidFill>
              </a:rPr>
              <a:t>are shown</a:t>
            </a:r>
          </a:p>
        </p:txBody>
      </p:sp>
      <p:pic>
        <p:nvPicPr>
          <p:cNvPr id="8" name="Picture 7" descr="A map of the earth&#10;&#10;Description automatically generated">
            <a:extLst>
              <a:ext uri="{FF2B5EF4-FFF2-40B4-BE49-F238E27FC236}">
                <a16:creationId xmlns:a16="http://schemas.microsoft.com/office/drawing/2014/main" id="{F4371B45-2111-626E-1834-CCF245B7A7B5}"/>
              </a:ext>
            </a:extLst>
          </p:cNvPr>
          <p:cNvPicPr>
            <a:picLocks noChangeAspect="1"/>
          </p:cNvPicPr>
          <p:nvPr/>
        </p:nvPicPr>
        <p:blipFill>
          <a:blip r:embed="rId3"/>
          <a:stretch>
            <a:fillRect/>
          </a:stretch>
        </p:blipFill>
        <p:spPr>
          <a:xfrm>
            <a:off x="9822434" y="3052805"/>
            <a:ext cx="1715069" cy="1436371"/>
          </a:xfrm>
          <a:prstGeom prst="rect">
            <a:avLst/>
          </a:prstGeom>
        </p:spPr>
      </p:pic>
      <p:sp>
        <p:nvSpPr>
          <p:cNvPr id="9" name="TextBox 8">
            <a:extLst>
              <a:ext uri="{FF2B5EF4-FFF2-40B4-BE49-F238E27FC236}">
                <a16:creationId xmlns:a16="http://schemas.microsoft.com/office/drawing/2014/main" id="{DF319E52-9419-3100-29E0-0EFAD9DF8243}"/>
              </a:ext>
            </a:extLst>
          </p:cNvPr>
          <p:cNvSpPr txBox="1"/>
          <p:nvPr/>
        </p:nvSpPr>
        <p:spPr>
          <a:xfrm>
            <a:off x="9927772" y="2282518"/>
            <a:ext cx="1823641" cy="646331"/>
          </a:xfrm>
          <a:prstGeom prst="rect">
            <a:avLst/>
          </a:prstGeom>
          <a:noFill/>
        </p:spPr>
        <p:txBody>
          <a:bodyPr wrap="none" rtlCol="0">
            <a:spAutoFit/>
          </a:bodyPr>
          <a:lstStyle/>
          <a:p>
            <a:r>
              <a:rPr lang="en-US" dirty="0"/>
              <a:t>ERA5 1979-2023</a:t>
            </a:r>
          </a:p>
          <a:p>
            <a:r>
              <a:rPr lang="en-US" dirty="0"/>
              <a:t>For comparison</a:t>
            </a:r>
          </a:p>
        </p:txBody>
      </p:sp>
    </p:spTree>
    <p:extLst>
      <p:ext uri="{BB962C8B-B14F-4D97-AF65-F5344CB8AC3E}">
        <p14:creationId xmlns:p14="http://schemas.microsoft.com/office/powerpoint/2010/main" val="274371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BEC0-96CB-1033-FAA3-3DF9C83A7EF0}"/>
              </a:ext>
            </a:extLst>
          </p:cNvPr>
          <p:cNvSpPr>
            <a:spLocks noGrp="1"/>
          </p:cNvSpPr>
          <p:nvPr>
            <p:ph type="title"/>
          </p:nvPr>
        </p:nvSpPr>
        <p:spPr>
          <a:xfrm>
            <a:off x="838200" y="365125"/>
            <a:ext cx="10515600" cy="579755"/>
          </a:xfrm>
        </p:spPr>
        <p:txBody>
          <a:bodyPr>
            <a:normAutofit/>
          </a:bodyPr>
          <a:lstStyle/>
          <a:p>
            <a:pPr algn="ctr"/>
            <a:r>
              <a:rPr lang="en-US" sz="2800" b="1" dirty="0">
                <a:solidFill>
                  <a:srgbClr val="0070C0"/>
                </a:solidFill>
              </a:rPr>
              <a:t>Stability of significant correlations over time</a:t>
            </a:r>
          </a:p>
        </p:txBody>
      </p:sp>
      <p:sp>
        <p:nvSpPr>
          <p:cNvPr id="6" name="TextBox 5">
            <a:extLst>
              <a:ext uri="{FF2B5EF4-FFF2-40B4-BE49-F238E27FC236}">
                <a16:creationId xmlns:a16="http://schemas.microsoft.com/office/drawing/2014/main" id="{24674AA3-B460-83DE-2F17-07275CBC95D6}"/>
              </a:ext>
            </a:extLst>
          </p:cNvPr>
          <p:cNvSpPr txBox="1"/>
          <p:nvPr/>
        </p:nvSpPr>
        <p:spPr>
          <a:xfrm>
            <a:off x="5811520" y="1737360"/>
            <a:ext cx="527304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At each grid point a 31-year moving-window </a:t>
            </a:r>
            <a:br>
              <a:rPr lang="en-US" dirty="0"/>
            </a:br>
            <a:r>
              <a:rPr lang="en-US" dirty="0"/>
              <a:t>correlations are calculated</a:t>
            </a:r>
          </a:p>
          <a:p>
            <a:pPr marL="285750" indent="-285750">
              <a:buFont typeface="Arial" panose="020B0604020202020204" pitchFamily="34" charset="0"/>
              <a:buChar char="•"/>
            </a:pPr>
            <a:r>
              <a:rPr lang="en-US" dirty="0"/>
              <a:t>The red contour encloses the region where 70% of running correlations are significant (p&lt;0.1) for at least 7 of the models</a:t>
            </a:r>
          </a:p>
          <a:p>
            <a:pPr marL="285750" indent="-285750">
              <a:buFont typeface="Arial" panose="020B0604020202020204" pitchFamily="34" charset="0"/>
              <a:buChar char="•"/>
            </a:pPr>
            <a:r>
              <a:rPr lang="en-US" dirty="0"/>
              <a:t>Stations are shown that occur within the regions of stable correlations: here a maximum 14 stations are available outside Antarctica</a:t>
            </a:r>
          </a:p>
        </p:txBody>
      </p:sp>
      <p:sp>
        <p:nvSpPr>
          <p:cNvPr id="7" name="TextBox 6">
            <a:extLst>
              <a:ext uri="{FF2B5EF4-FFF2-40B4-BE49-F238E27FC236}">
                <a16:creationId xmlns:a16="http://schemas.microsoft.com/office/drawing/2014/main" id="{14E4B4BA-801A-E36B-1788-B0D6101C1C09}"/>
              </a:ext>
            </a:extLst>
          </p:cNvPr>
          <p:cNvSpPr txBox="1"/>
          <p:nvPr/>
        </p:nvSpPr>
        <p:spPr>
          <a:xfrm>
            <a:off x="5923280" y="4724400"/>
            <a:ext cx="5950540" cy="646331"/>
          </a:xfrm>
          <a:prstGeom prst="rect">
            <a:avLst/>
          </a:prstGeom>
          <a:noFill/>
        </p:spPr>
        <p:txBody>
          <a:bodyPr wrap="none" rtlCol="0">
            <a:spAutoFit/>
          </a:bodyPr>
          <a:lstStyle/>
          <a:p>
            <a:r>
              <a:rPr lang="en-US" dirty="0"/>
              <a:t>A next step is to calculate some reconstructions based on </a:t>
            </a:r>
            <a:br>
              <a:rPr lang="en-US" dirty="0"/>
            </a:br>
            <a:r>
              <a:rPr lang="en-US" dirty="0"/>
              <a:t>‘stable’ stations only</a:t>
            </a:r>
          </a:p>
        </p:txBody>
      </p:sp>
      <p:pic>
        <p:nvPicPr>
          <p:cNvPr id="10" name="Picture 9">
            <a:extLst>
              <a:ext uri="{FF2B5EF4-FFF2-40B4-BE49-F238E27FC236}">
                <a16:creationId xmlns:a16="http://schemas.microsoft.com/office/drawing/2014/main" id="{648F2CA0-6334-653A-EE21-BEB21B6A5279}"/>
              </a:ext>
            </a:extLst>
          </p:cNvPr>
          <p:cNvPicPr>
            <a:picLocks noChangeAspect="1"/>
          </p:cNvPicPr>
          <p:nvPr/>
        </p:nvPicPr>
        <p:blipFill rotWithShape="1">
          <a:blip r:embed="rId2"/>
          <a:srcRect l="36335" t="72639" r="25617"/>
          <a:stretch/>
        </p:blipFill>
        <p:spPr>
          <a:xfrm>
            <a:off x="1107440" y="1778450"/>
            <a:ext cx="3716637" cy="3436831"/>
          </a:xfrm>
          <a:prstGeom prst="rect">
            <a:avLst/>
          </a:prstGeom>
        </p:spPr>
      </p:pic>
      <p:sp>
        <p:nvSpPr>
          <p:cNvPr id="11" name="TextBox 10">
            <a:extLst>
              <a:ext uri="{FF2B5EF4-FFF2-40B4-BE49-F238E27FC236}">
                <a16:creationId xmlns:a16="http://schemas.microsoft.com/office/drawing/2014/main" id="{23F3D6CE-32EE-11F7-A94E-638AEA5879CF}"/>
              </a:ext>
            </a:extLst>
          </p:cNvPr>
          <p:cNvSpPr txBox="1"/>
          <p:nvPr/>
        </p:nvSpPr>
        <p:spPr>
          <a:xfrm>
            <a:off x="1107440" y="2075234"/>
            <a:ext cx="500866"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625578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3DDA-74C2-F524-A9E3-00EDF7B00912}"/>
              </a:ext>
            </a:extLst>
          </p:cNvPr>
          <p:cNvSpPr>
            <a:spLocks noGrp="1"/>
          </p:cNvSpPr>
          <p:nvPr>
            <p:ph type="title"/>
          </p:nvPr>
        </p:nvSpPr>
        <p:spPr>
          <a:xfrm>
            <a:off x="220157" y="249317"/>
            <a:ext cx="4981763" cy="1325563"/>
          </a:xfrm>
        </p:spPr>
        <p:txBody>
          <a:bodyPr>
            <a:normAutofit/>
          </a:bodyPr>
          <a:lstStyle/>
          <a:p>
            <a:r>
              <a:rPr lang="en-US" sz="2800" b="1" dirty="0">
                <a:solidFill>
                  <a:srgbClr val="0070C0"/>
                </a:solidFill>
              </a:rPr>
              <a:t>A first look at the longitude and latitude indices</a:t>
            </a:r>
          </a:p>
        </p:txBody>
      </p:sp>
      <p:pic>
        <p:nvPicPr>
          <p:cNvPr id="4" name="Picture 3" descr="A graph showing a graph of a sound wave&#10;&#10;Description automatically generated with medium confidence">
            <a:extLst>
              <a:ext uri="{FF2B5EF4-FFF2-40B4-BE49-F238E27FC236}">
                <a16:creationId xmlns:a16="http://schemas.microsoft.com/office/drawing/2014/main" id="{42B93FBE-0569-D3E5-4EDD-7FF4CA0765A6}"/>
              </a:ext>
            </a:extLst>
          </p:cNvPr>
          <p:cNvPicPr>
            <a:picLocks noChangeAspect="1"/>
          </p:cNvPicPr>
          <p:nvPr/>
        </p:nvPicPr>
        <p:blipFill rotWithShape="1">
          <a:blip r:embed="rId2"/>
          <a:srcRect l="9355" t="6937" r="9001"/>
          <a:stretch/>
        </p:blipFill>
        <p:spPr>
          <a:xfrm>
            <a:off x="5457639" y="67785"/>
            <a:ext cx="6224404" cy="3477900"/>
          </a:xfrm>
          <a:prstGeom prst="rect">
            <a:avLst/>
          </a:prstGeom>
        </p:spPr>
      </p:pic>
      <p:graphicFrame>
        <p:nvGraphicFramePr>
          <p:cNvPr id="5" name="Table 4">
            <a:extLst>
              <a:ext uri="{FF2B5EF4-FFF2-40B4-BE49-F238E27FC236}">
                <a16:creationId xmlns:a16="http://schemas.microsoft.com/office/drawing/2014/main" id="{CAE76979-6432-382C-AFB3-4FEA9F3B94CF}"/>
              </a:ext>
            </a:extLst>
          </p:cNvPr>
          <p:cNvGraphicFramePr>
            <a:graphicFrameLocks noGrp="1"/>
          </p:cNvGraphicFramePr>
          <p:nvPr>
            <p:extLst>
              <p:ext uri="{D42A27DB-BD31-4B8C-83A1-F6EECF244321}">
                <p14:modId xmlns:p14="http://schemas.microsoft.com/office/powerpoint/2010/main" val="3800569105"/>
              </p:ext>
            </p:extLst>
          </p:nvPr>
        </p:nvGraphicFramePr>
        <p:xfrm>
          <a:off x="4409440" y="3508696"/>
          <a:ext cx="7414840" cy="3281520"/>
        </p:xfrm>
        <a:graphic>
          <a:graphicData uri="http://schemas.openxmlformats.org/drawingml/2006/table">
            <a:tbl>
              <a:tblPr firstRow="1" bandRow="1">
                <a:tableStyleId>{5C22544A-7EE6-4342-B048-85BDC9FD1C3A}</a:tableStyleId>
              </a:tblPr>
              <a:tblGrid>
                <a:gridCol w="1706060">
                  <a:extLst>
                    <a:ext uri="{9D8B030D-6E8A-4147-A177-3AD203B41FA5}">
                      <a16:colId xmlns:a16="http://schemas.microsoft.com/office/drawing/2014/main" val="1823309237"/>
                    </a:ext>
                  </a:extLst>
                </a:gridCol>
                <a:gridCol w="1259876">
                  <a:extLst>
                    <a:ext uri="{9D8B030D-6E8A-4147-A177-3AD203B41FA5}">
                      <a16:colId xmlns:a16="http://schemas.microsoft.com/office/drawing/2014/main" val="2874516905"/>
                    </a:ext>
                  </a:extLst>
                </a:gridCol>
                <a:gridCol w="1482968">
                  <a:extLst>
                    <a:ext uri="{9D8B030D-6E8A-4147-A177-3AD203B41FA5}">
                      <a16:colId xmlns:a16="http://schemas.microsoft.com/office/drawing/2014/main" val="1403160203"/>
                    </a:ext>
                  </a:extLst>
                </a:gridCol>
                <a:gridCol w="1482968">
                  <a:extLst>
                    <a:ext uri="{9D8B030D-6E8A-4147-A177-3AD203B41FA5}">
                      <a16:colId xmlns:a16="http://schemas.microsoft.com/office/drawing/2014/main" val="3399854173"/>
                    </a:ext>
                  </a:extLst>
                </a:gridCol>
                <a:gridCol w="1482968">
                  <a:extLst>
                    <a:ext uri="{9D8B030D-6E8A-4147-A177-3AD203B41FA5}">
                      <a16:colId xmlns:a16="http://schemas.microsoft.com/office/drawing/2014/main" val="1434084630"/>
                    </a:ext>
                  </a:extLst>
                </a:gridCol>
              </a:tblGrid>
              <a:tr h="328152">
                <a:tc>
                  <a:txBody>
                    <a:bodyPr/>
                    <a:lstStyle/>
                    <a:p>
                      <a:pPr algn="ctr"/>
                      <a:r>
                        <a:rPr lang="en-US" sz="1500" dirty="0"/>
                        <a:t>model</a:t>
                      </a:r>
                    </a:p>
                  </a:txBody>
                  <a:tcPr/>
                </a:tc>
                <a:tc>
                  <a:txBody>
                    <a:bodyPr/>
                    <a:lstStyle/>
                    <a:p>
                      <a:pPr algn="ctr"/>
                      <a:r>
                        <a:rPr lang="en-US" sz="1500" dirty="0"/>
                        <a:t>R</a:t>
                      </a:r>
                      <a:r>
                        <a:rPr lang="en-US" sz="1500" baseline="30000" dirty="0"/>
                        <a:t>2</a:t>
                      </a:r>
                      <a:endParaRPr lang="en-US" sz="1500" dirty="0"/>
                    </a:p>
                  </a:txBody>
                  <a:tcPr/>
                </a:tc>
                <a:tc>
                  <a:txBody>
                    <a:bodyPr/>
                    <a:lstStyle/>
                    <a:p>
                      <a:pPr algn="ctr"/>
                      <a:r>
                        <a:rPr lang="en-US" sz="1500" dirty="0"/>
                        <a:t>correlation</a:t>
                      </a:r>
                    </a:p>
                  </a:txBody>
                  <a:tcPr/>
                </a:tc>
                <a:tc>
                  <a:txBody>
                    <a:bodyPr/>
                    <a:lstStyle/>
                    <a:p>
                      <a:pPr algn="ctr"/>
                      <a:r>
                        <a:rPr lang="en-US" sz="1500" dirty="0"/>
                        <a:t>MAE</a:t>
                      </a:r>
                    </a:p>
                  </a:txBody>
                  <a:tcPr/>
                </a:tc>
                <a:tc>
                  <a:txBody>
                    <a:bodyPr/>
                    <a:lstStyle/>
                    <a:p>
                      <a:pPr algn="ctr"/>
                      <a:r>
                        <a:rPr lang="en-US" sz="1500" dirty="0"/>
                        <a:t>RMSE</a:t>
                      </a:r>
                    </a:p>
                  </a:txBody>
                  <a:tcPr/>
                </a:tc>
                <a:extLst>
                  <a:ext uri="{0D108BD9-81ED-4DB2-BD59-A6C34878D82A}">
                    <a16:rowId xmlns:a16="http://schemas.microsoft.com/office/drawing/2014/main" val="2078811657"/>
                  </a:ext>
                </a:extLst>
              </a:tr>
              <a:tr h="328152">
                <a:tc>
                  <a:txBody>
                    <a:bodyPr/>
                    <a:lstStyle/>
                    <a:p>
                      <a:pPr algn="ctr"/>
                      <a:r>
                        <a:rPr lang="en-US" sz="1500" dirty="0"/>
                        <a:t>1957 p&lt;0.1</a:t>
                      </a:r>
                    </a:p>
                  </a:txBody>
                  <a:tcPr/>
                </a:tc>
                <a:tc>
                  <a:txBody>
                    <a:bodyPr/>
                    <a:lstStyle/>
                    <a:p>
                      <a:pPr algn="ctr" fontAlgn="b"/>
                      <a:r>
                        <a:rPr lang="en-GB" sz="1500" b="0" i="0" u="none" strike="noStrike" dirty="0">
                          <a:solidFill>
                            <a:srgbClr val="000000"/>
                          </a:solidFill>
                          <a:effectLst/>
                          <a:latin typeface="+mn-lt"/>
                        </a:rPr>
                        <a:t>0.29</a:t>
                      </a:r>
                    </a:p>
                  </a:txBody>
                  <a:tcPr marL="9525" marR="9525" marT="9525" marB="0" anchor="b"/>
                </a:tc>
                <a:tc>
                  <a:txBody>
                    <a:bodyPr/>
                    <a:lstStyle/>
                    <a:p>
                      <a:pPr algn="ctr" fontAlgn="b"/>
                      <a:r>
                        <a:rPr lang="en-GB" sz="1500" b="0" i="0" u="none" strike="noStrike" dirty="0">
                          <a:solidFill>
                            <a:srgbClr val="000000"/>
                          </a:solidFill>
                          <a:effectLst/>
                          <a:latin typeface="+mn-lt"/>
                        </a:rPr>
                        <a:t>0.54</a:t>
                      </a:r>
                    </a:p>
                  </a:txBody>
                  <a:tcPr marL="9525" marR="9525" marT="9525" marB="0" anchor="b"/>
                </a:tc>
                <a:tc>
                  <a:txBody>
                    <a:bodyPr/>
                    <a:lstStyle/>
                    <a:p>
                      <a:pPr algn="ctr" fontAlgn="b"/>
                      <a:r>
                        <a:rPr lang="en-GB" sz="1500" b="0" i="0" u="none" strike="noStrike" dirty="0">
                          <a:solidFill>
                            <a:srgbClr val="000000"/>
                          </a:solidFill>
                          <a:effectLst/>
                          <a:latin typeface="+mn-lt"/>
                        </a:rPr>
                        <a:t>0.7</a:t>
                      </a:r>
                    </a:p>
                  </a:txBody>
                  <a:tcPr marL="9525" marR="9525" marT="9525" marB="0" anchor="b"/>
                </a:tc>
                <a:tc>
                  <a:txBody>
                    <a:bodyPr/>
                    <a:lstStyle/>
                    <a:p>
                      <a:pPr algn="ctr" fontAlgn="b"/>
                      <a:r>
                        <a:rPr lang="en-GB" sz="1500" b="0" i="0" u="none" strike="noStrike" dirty="0">
                          <a:solidFill>
                            <a:srgbClr val="000000"/>
                          </a:solidFill>
                          <a:effectLst/>
                          <a:latin typeface="+mn-lt"/>
                        </a:rPr>
                        <a:t>0.83</a:t>
                      </a:r>
                    </a:p>
                  </a:txBody>
                  <a:tcPr marL="9525" marR="9525" marT="9525" marB="0" anchor="b"/>
                </a:tc>
                <a:extLst>
                  <a:ext uri="{0D108BD9-81ED-4DB2-BD59-A6C34878D82A}">
                    <a16:rowId xmlns:a16="http://schemas.microsoft.com/office/drawing/2014/main" val="2703980653"/>
                  </a:ext>
                </a:extLst>
              </a:tr>
              <a:tr h="328152">
                <a:tc>
                  <a:txBody>
                    <a:bodyPr/>
                    <a:lstStyle/>
                    <a:p>
                      <a:pPr algn="ctr"/>
                      <a:r>
                        <a:rPr lang="en-US" sz="1500" dirty="0"/>
                        <a:t>1957 p&lt;0.05</a:t>
                      </a:r>
                    </a:p>
                  </a:txBody>
                  <a:tcPr/>
                </a:tc>
                <a:tc>
                  <a:txBody>
                    <a:bodyPr/>
                    <a:lstStyle/>
                    <a:p>
                      <a:pPr algn="ctr" fontAlgn="b"/>
                      <a:r>
                        <a:rPr lang="en-GB" sz="1500" b="0" i="0" u="none" strike="noStrike" dirty="0">
                          <a:solidFill>
                            <a:srgbClr val="000000"/>
                          </a:solidFill>
                          <a:effectLst/>
                          <a:latin typeface="+mn-lt"/>
                        </a:rPr>
                        <a:t>0.29</a:t>
                      </a:r>
                    </a:p>
                  </a:txBody>
                  <a:tcPr marL="9525" marR="9525" marT="9525" marB="0" anchor="b"/>
                </a:tc>
                <a:tc>
                  <a:txBody>
                    <a:bodyPr/>
                    <a:lstStyle/>
                    <a:p>
                      <a:pPr algn="ctr" fontAlgn="b"/>
                      <a:r>
                        <a:rPr lang="en-GB" sz="1500" b="0" i="0" u="none" strike="noStrike" dirty="0">
                          <a:solidFill>
                            <a:srgbClr val="000000"/>
                          </a:solidFill>
                          <a:effectLst/>
                          <a:latin typeface="+mn-lt"/>
                        </a:rPr>
                        <a:t>0.54</a:t>
                      </a:r>
                    </a:p>
                  </a:txBody>
                  <a:tcPr marL="9525" marR="9525" marT="9525" marB="0" anchor="b"/>
                </a:tc>
                <a:tc>
                  <a:txBody>
                    <a:bodyPr/>
                    <a:lstStyle/>
                    <a:p>
                      <a:pPr algn="ctr" fontAlgn="b"/>
                      <a:r>
                        <a:rPr lang="en-GB" sz="1500" b="0" i="0" u="none" strike="noStrike" dirty="0">
                          <a:solidFill>
                            <a:srgbClr val="000000"/>
                          </a:solidFill>
                          <a:effectLst/>
                          <a:latin typeface="+mn-lt"/>
                        </a:rPr>
                        <a:t>0.71</a:t>
                      </a:r>
                    </a:p>
                  </a:txBody>
                  <a:tcPr marL="9525" marR="9525" marT="9525" marB="0" anchor="b"/>
                </a:tc>
                <a:tc>
                  <a:txBody>
                    <a:bodyPr/>
                    <a:lstStyle/>
                    <a:p>
                      <a:pPr algn="ctr" fontAlgn="b"/>
                      <a:r>
                        <a:rPr lang="en-GB" sz="1500" b="0" i="0" u="none" strike="noStrike" dirty="0">
                          <a:solidFill>
                            <a:srgbClr val="000000"/>
                          </a:solidFill>
                          <a:effectLst/>
                          <a:latin typeface="+mn-lt"/>
                        </a:rPr>
                        <a:t>0.84</a:t>
                      </a:r>
                    </a:p>
                  </a:txBody>
                  <a:tcPr marL="9525" marR="9525" marT="9525" marB="0" anchor="b"/>
                </a:tc>
                <a:extLst>
                  <a:ext uri="{0D108BD9-81ED-4DB2-BD59-A6C34878D82A}">
                    <a16:rowId xmlns:a16="http://schemas.microsoft.com/office/drawing/2014/main" val="1906498279"/>
                  </a:ext>
                </a:extLst>
              </a:tr>
              <a:tr h="328152">
                <a:tc>
                  <a:txBody>
                    <a:bodyPr/>
                    <a:lstStyle/>
                    <a:p>
                      <a:pPr algn="ctr"/>
                      <a:r>
                        <a:rPr lang="en-US" sz="1500" dirty="0"/>
                        <a:t>1957 ANT p&lt;0.1</a:t>
                      </a:r>
                    </a:p>
                  </a:txBody>
                  <a:tcPr/>
                </a:tc>
                <a:tc>
                  <a:txBody>
                    <a:bodyPr/>
                    <a:lstStyle/>
                    <a:p>
                      <a:pPr algn="ctr" fontAlgn="b"/>
                      <a:r>
                        <a:rPr lang="en-GB" sz="1500" b="0" i="0" u="none" strike="noStrike" dirty="0">
                          <a:solidFill>
                            <a:srgbClr val="000000"/>
                          </a:solidFill>
                          <a:effectLst/>
                          <a:highlight>
                            <a:srgbClr val="FFFF00"/>
                          </a:highlight>
                          <a:latin typeface="+mn-lt"/>
                        </a:rPr>
                        <a:t>0.37</a:t>
                      </a:r>
                    </a:p>
                  </a:txBody>
                  <a:tcPr marL="9525" marR="9525" marT="9525" marB="0" anchor="b"/>
                </a:tc>
                <a:tc>
                  <a:txBody>
                    <a:bodyPr/>
                    <a:lstStyle/>
                    <a:p>
                      <a:pPr algn="ctr" fontAlgn="b"/>
                      <a:r>
                        <a:rPr lang="en-GB" sz="1500" b="0" i="0" u="none" strike="noStrike" dirty="0">
                          <a:solidFill>
                            <a:srgbClr val="000000"/>
                          </a:solidFill>
                          <a:effectLst/>
                          <a:highlight>
                            <a:srgbClr val="FFFF00"/>
                          </a:highlight>
                          <a:latin typeface="+mn-lt"/>
                        </a:rPr>
                        <a:t>0.61</a:t>
                      </a:r>
                    </a:p>
                  </a:txBody>
                  <a:tcPr marL="9525" marR="9525" marT="9525" marB="0" anchor="b"/>
                </a:tc>
                <a:tc>
                  <a:txBody>
                    <a:bodyPr/>
                    <a:lstStyle/>
                    <a:p>
                      <a:pPr algn="ctr" fontAlgn="b"/>
                      <a:r>
                        <a:rPr lang="en-GB" sz="1500" b="0" i="0" u="none" strike="noStrike" dirty="0">
                          <a:solidFill>
                            <a:srgbClr val="000000"/>
                          </a:solidFill>
                          <a:effectLst/>
                          <a:highlight>
                            <a:srgbClr val="FFFF00"/>
                          </a:highlight>
                          <a:latin typeface="+mn-lt"/>
                        </a:rPr>
                        <a:t>0.64</a:t>
                      </a:r>
                    </a:p>
                  </a:txBody>
                  <a:tcPr marL="9525" marR="9525" marT="9525" marB="0" anchor="b"/>
                </a:tc>
                <a:tc>
                  <a:txBody>
                    <a:bodyPr/>
                    <a:lstStyle/>
                    <a:p>
                      <a:pPr algn="ctr" fontAlgn="b"/>
                      <a:r>
                        <a:rPr lang="en-GB" sz="1500" b="0" i="0" u="none" strike="noStrike" dirty="0">
                          <a:solidFill>
                            <a:srgbClr val="000000"/>
                          </a:solidFill>
                          <a:effectLst/>
                          <a:highlight>
                            <a:srgbClr val="FFFF00"/>
                          </a:highlight>
                          <a:latin typeface="+mn-lt"/>
                        </a:rPr>
                        <a:t>0.78</a:t>
                      </a:r>
                    </a:p>
                  </a:txBody>
                  <a:tcPr marL="9525" marR="9525" marT="9525" marB="0" anchor="b"/>
                </a:tc>
                <a:extLst>
                  <a:ext uri="{0D108BD9-81ED-4DB2-BD59-A6C34878D82A}">
                    <a16:rowId xmlns:a16="http://schemas.microsoft.com/office/drawing/2014/main" val="3885407728"/>
                  </a:ext>
                </a:extLst>
              </a:tr>
              <a:tr h="328152">
                <a:tc>
                  <a:txBody>
                    <a:bodyPr/>
                    <a:lstStyle/>
                    <a:p>
                      <a:pPr algn="ctr"/>
                      <a:r>
                        <a:rPr lang="en-US" sz="1500" dirty="0"/>
                        <a:t>1957 ANT p,0.05</a:t>
                      </a:r>
                    </a:p>
                  </a:txBody>
                  <a:tcPr/>
                </a:tc>
                <a:tc>
                  <a:txBody>
                    <a:bodyPr/>
                    <a:lstStyle/>
                    <a:p>
                      <a:pPr algn="ctr" fontAlgn="b"/>
                      <a:r>
                        <a:rPr lang="en-GB" sz="1500" b="0" i="0" u="none" strike="noStrike" dirty="0">
                          <a:solidFill>
                            <a:srgbClr val="000000"/>
                          </a:solidFill>
                          <a:effectLst/>
                          <a:latin typeface="+mn-lt"/>
                        </a:rPr>
                        <a:t>0.37</a:t>
                      </a:r>
                    </a:p>
                  </a:txBody>
                  <a:tcPr marL="9525" marR="9525" marT="9525" marB="0" anchor="b"/>
                </a:tc>
                <a:tc>
                  <a:txBody>
                    <a:bodyPr/>
                    <a:lstStyle/>
                    <a:p>
                      <a:pPr algn="ctr" fontAlgn="b"/>
                      <a:r>
                        <a:rPr lang="en-GB" sz="1500" b="0" i="0" u="none" strike="noStrike" dirty="0">
                          <a:solidFill>
                            <a:srgbClr val="000000"/>
                          </a:solidFill>
                          <a:effectLst/>
                          <a:latin typeface="+mn-lt"/>
                        </a:rPr>
                        <a:t>0.61</a:t>
                      </a:r>
                    </a:p>
                  </a:txBody>
                  <a:tcPr marL="9525" marR="9525" marT="9525" marB="0" anchor="b"/>
                </a:tc>
                <a:tc>
                  <a:txBody>
                    <a:bodyPr/>
                    <a:lstStyle/>
                    <a:p>
                      <a:pPr algn="ctr" fontAlgn="b"/>
                      <a:r>
                        <a:rPr lang="en-GB" sz="1500" b="0" i="0" u="none" strike="noStrike" dirty="0">
                          <a:solidFill>
                            <a:srgbClr val="000000"/>
                          </a:solidFill>
                          <a:effectLst/>
                          <a:latin typeface="+mn-lt"/>
                        </a:rPr>
                        <a:t>0.65</a:t>
                      </a:r>
                    </a:p>
                  </a:txBody>
                  <a:tcPr marL="9525" marR="9525" marT="9525" marB="0" anchor="b"/>
                </a:tc>
                <a:tc>
                  <a:txBody>
                    <a:bodyPr/>
                    <a:lstStyle/>
                    <a:p>
                      <a:pPr algn="ctr" fontAlgn="b"/>
                      <a:r>
                        <a:rPr lang="en-GB" sz="1500" b="0" i="0" u="none" strike="noStrike" dirty="0">
                          <a:solidFill>
                            <a:srgbClr val="000000"/>
                          </a:solidFill>
                          <a:effectLst/>
                          <a:latin typeface="+mn-lt"/>
                        </a:rPr>
                        <a:t>0.78</a:t>
                      </a:r>
                    </a:p>
                  </a:txBody>
                  <a:tcPr marL="9525" marR="9525" marT="9525" marB="0" anchor="b"/>
                </a:tc>
                <a:extLst>
                  <a:ext uri="{0D108BD9-81ED-4DB2-BD59-A6C34878D82A}">
                    <a16:rowId xmlns:a16="http://schemas.microsoft.com/office/drawing/2014/main" val="353070094"/>
                  </a:ext>
                </a:extLst>
              </a:tr>
              <a:tr h="328152">
                <a:tc>
                  <a:txBody>
                    <a:bodyPr/>
                    <a:lstStyle/>
                    <a:p>
                      <a:pPr algn="ctr"/>
                      <a:r>
                        <a:rPr lang="en-US" sz="1500" dirty="0"/>
                        <a:t>1941 p&lt;0.1</a:t>
                      </a:r>
                    </a:p>
                  </a:txBody>
                  <a:tcPr/>
                </a:tc>
                <a:tc>
                  <a:txBody>
                    <a:bodyPr/>
                    <a:lstStyle/>
                    <a:p>
                      <a:pPr algn="ctr" fontAlgn="b"/>
                      <a:r>
                        <a:rPr lang="en-GB" sz="1500" b="0" i="0" u="none" strike="noStrike" dirty="0">
                          <a:solidFill>
                            <a:srgbClr val="000000"/>
                          </a:solidFill>
                          <a:effectLst/>
                          <a:latin typeface="+mn-lt"/>
                        </a:rPr>
                        <a:t>0.29</a:t>
                      </a:r>
                    </a:p>
                  </a:txBody>
                  <a:tcPr marL="9525" marR="9525" marT="9525" marB="0" anchor="b"/>
                </a:tc>
                <a:tc>
                  <a:txBody>
                    <a:bodyPr/>
                    <a:lstStyle/>
                    <a:p>
                      <a:pPr algn="ctr" fontAlgn="b"/>
                      <a:r>
                        <a:rPr lang="en-GB" sz="1500" b="0" i="0" u="none" strike="noStrike" dirty="0">
                          <a:solidFill>
                            <a:srgbClr val="000000"/>
                          </a:solidFill>
                          <a:effectLst/>
                          <a:latin typeface="+mn-lt"/>
                        </a:rPr>
                        <a:t>0.54</a:t>
                      </a:r>
                    </a:p>
                  </a:txBody>
                  <a:tcPr marL="9525" marR="9525" marT="9525" marB="0" anchor="b"/>
                </a:tc>
                <a:tc>
                  <a:txBody>
                    <a:bodyPr/>
                    <a:lstStyle/>
                    <a:p>
                      <a:pPr algn="ctr" fontAlgn="b"/>
                      <a:r>
                        <a:rPr lang="en-GB" sz="1500" b="0" i="0" u="none" strike="noStrike" dirty="0">
                          <a:solidFill>
                            <a:srgbClr val="000000"/>
                          </a:solidFill>
                          <a:effectLst/>
                          <a:latin typeface="+mn-lt"/>
                        </a:rPr>
                        <a:t>0.71</a:t>
                      </a:r>
                    </a:p>
                  </a:txBody>
                  <a:tcPr marL="9525" marR="9525" marT="9525" marB="0" anchor="b"/>
                </a:tc>
                <a:tc>
                  <a:txBody>
                    <a:bodyPr/>
                    <a:lstStyle/>
                    <a:p>
                      <a:pPr algn="ctr" fontAlgn="b"/>
                      <a:r>
                        <a:rPr lang="en-GB" sz="1500" b="0" i="0" u="none" strike="noStrike" dirty="0">
                          <a:solidFill>
                            <a:srgbClr val="000000"/>
                          </a:solidFill>
                          <a:effectLst/>
                          <a:latin typeface="+mn-lt"/>
                        </a:rPr>
                        <a:t>0.85</a:t>
                      </a:r>
                    </a:p>
                  </a:txBody>
                  <a:tcPr marL="9525" marR="9525" marT="9525" marB="0" anchor="b"/>
                </a:tc>
                <a:extLst>
                  <a:ext uri="{0D108BD9-81ED-4DB2-BD59-A6C34878D82A}">
                    <a16:rowId xmlns:a16="http://schemas.microsoft.com/office/drawing/2014/main" val="3389292899"/>
                  </a:ext>
                </a:extLst>
              </a:tr>
              <a:tr h="328152">
                <a:tc>
                  <a:txBody>
                    <a:bodyPr/>
                    <a:lstStyle/>
                    <a:p>
                      <a:pPr algn="ctr"/>
                      <a:r>
                        <a:rPr lang="en-US" sz="1500" dirty="0"/>
                        <a:t>1941 p&lt;0.05</a:t>
                      </a:r>
                    </a:p>
                  </a:txBody>
                  <a:tcPr/>
                </a:tc>
                <a:tc>
                  <a:txBody>
                    <a:bodyPr/>
                    <a:lstStyle/>
                    <a:p>
                      <a:pPr algn="ctr" fontAlgn="b"/>
                      <a:r>
                        <a:rPr lang="en-GB" sz="1500" b="0" i="0" u="none" strike="noStrike" dirty="0">
                          <a:solidFill>
                            <a:srgbClr val="000000"/>
                          </a:solidFill>
                          <a:effectLst/>
                          <a:latin typeface="+mn-lt"/>
                        </a:rPr>
                        <a:t>0.26</a:t>
                      </a:r>
                    </a:p>
                  </a:txBody>
                  <a:tcPr marL="9525" marR="9525" marT="9525" marB="0" anchor="b"/>
                </a:tc>
                <a:tc>
                  <a:txBody>
                    <a:bodyPr/>
                    <a:lstStyle/>
                    <a:p>
                      <a:pPr algn="ctr" fontAlgn="b"/>
                      <a:r>
                        <a:rPr lang="en-GB" sz="1500" b="0" i="0" u="none" strike="noStrike" dirty="0">
                          <a:solidFill>
                            <a:srgbClr val="000000"/>
                          </a:solidFill>
                          <a:effectLst/>
                          <a:latin typeface="+mn-lt"/>
                        </a:rPr>
                        <a:t>0.51</a:t>
                      </a:r>
                    </a:p>
                  </a:txBody>
                  <a:tcPr marL="9525" marR="9525" marT="9525" marB="0" anchor="b"/>
                </a:tc>
                <a:tc>
                  <a:txBody>
                    <a:bodyPr/>
                    <a:lstStyle/>
                    <a:p>
                      <a:pPr algn="ctr" fontAlgn="b"/>
                      <a:r>
                        <a:rPr lang="en-GB" sz="1500" b="0" i="0" u="none" strike="noStrike" dirty="0">
                          <a:solidFill>
                            <a:srgbClr val="000000"/>
                          </a:solidFill>
                          <a:effectLst/>
                          <a:latin typeface="+mn-lt"/>
                        </a:rPr>
                        <a:t>0.71</a:t>
                      </a:r>
                    </a:p>
                  </a:txBody>
                  <a:tcPr marL="9525" marR="9525" marT="9525" marB="0" anchor="b"/>
                </a:tc>
                <a:tc>
                  <a:txBody>
                    <a:bodyPr/>
                    <a:lstStyle/>
                    <a:p>
                      <a:pPr algn="ctr" fontAlgn="b"/>
                      <a:r>
                        <a:rPr lang="en-GB" sz="1500" b="0" i="0" u="none" strike="noStrike" dirty="0">
                          <a:solidFill>
                            <a:srgbClr val="000000"/>
                          </a:solidFill>
                          <a:effectLst/>
                          <a:latin typeface="+mn-lt"/>
                        </a:rPr>
                        <a:t>0.85</a:t>
                      </a:r>
                    </a:p>
                  </a:txBody>
                  <a:tcPr marL="9525" marR="9525" marT="9525" marB="0" anchor="b"/>
                </a:tc>
                <a:extLst>
                  <a:ext uri="{0D108BD9-81ED-4DB2-BD59-A6C34878D82A}">
                    <a16:rowId xmlns:a16="http://schemas.microsoft.com/office/drawing/2014/main" val="3582092070"/>
                  </a:ext>
                </a:extLst>
              </a:tr>
              <a:tr h="328152">
                <a:tc>
                  <a:txBody>
                    <a:bodyPr/>
                    <a:lstStyle/>
                    <a:p>
                      <a:pPr algn="ctr"/>
                      <a:r>
                        <a:rPr lang="en-US" sz="1500" dirty="0"/>
                        <a:t>1905 p&lt;0.1</a:t>
                      </a:r>
                    </a:p>
                  </a:txBody>
                  <a:tcPr/>
                </a:tc>
                <a:tc>
                  <a:txBody>
                    <a:bodyPr/>
                    <a:lstStyle/>
                    <a:p>
                      <a:pPr algn="ctr" fontAlgn="b"/>
                      <a:r>
                        <a:rPr lang="en-GB" sz="1500" b="0" i="0" u="none" strike="noStrike" dirty="0">
                          <a:solidFill>
                            <a:srgbClr val="000000"/>
                          </a:solidFill>
                          <a:effectLst/>
                          <a:latin typeface="+mn-lt"/>
                        </a:rPr>
                        <a:t>0.29</a:t>
                      </a:r>
                    </a:p>
                  </a:txBody>
                  <a:tcPr marL="9525" marR="9525" marT="9525" marB="0" anchor="b"/>
                </a:tc>
                <a:tc>
                  <a:txBody>
                    <a:bodyPr/>
                    <a:lstStyle/>
                    <a:p>
                      <a:pPr algn="ctr" fontAlgn="b"/>
                      <a:r>
                        <a:rPr lang="en-GB" sz="1500" b="0" i="0" u="none" strike="noStrike" dirty="0">
                          <a:solidFill>
                            <a:srgbClr val="000000"/>
                          </a:solidFill>
                          <a:effectLst/>
                          <a:latin typeface="+mn-lt"/>
                        </a:rPr>
                        <a:t>0.54</a:t>
                      </a:r>
                    </a:p>
                  </a:txBody>
                  <a:tcPr marL="9525" marR="9525" marT="9525" marB="0" anchor="b"/>
                </a:tc>
                <a:tc>
                  <a:txBody>
                    <a:bodyPr/>
                    <a:lstStyle/>
                    <a:p>
                      <a:pPr algn="ctr" fontAlgn="b"/>
                      <a:r>
                        <a:rPr lang="en-GB" sz="1500" b="0" i="0" u="none" strike="noStrike" dirty="0">
                          <a:solidFill>
                            <a:srgbClr val="000000"/>
                          </a:solidFill>
                          <a:effectLst/>
                          <a:latin typeface="+mn-lt"/>
                        </a:rPr>
                        <a:t>0.71</a:t>
                      </a:r>
                    </a:p>
                  </a:txBody>
                  <a:tcPr marL="9525" marR="9525" marT="9525" marB="0" anchor="b"/>
                </a:tc>
                <a:tc>
                  <a:txBody>
                    <a:bodyPr/>
                    <a:lstStyle/>
                    <a:p>
                      <a:pPr algn="ctr" fontAlgn="b"/>
                      <a:r>
                        <a:rPr lang="en-GB" sz="1500" b="0" i="0" u="none" strike="noStrike" dirty="0">
                          <a:solidFill>
                            <a:srgbClr val="000000"/>
                          </a:solidFill>
                          <a:effectLst/>
                          <a:latin typeface="+mn-lt"/>
                        </a:rPr>
                        <a:t>0.83</a:t>
                      </a:r>
                    </a:p>
                  </a:txBody>
                  <a:tcPr marL="9525" marR="9525" marT="9525" marB="0" anchor="b"/>
                </a:tc>
                <a:extLst>
                  <a:ext uri="{0D108BD9-81ED-4DB2-BD59-A6C34878D82A}">
                    <a16:rowId xmlns:a16="http://schemas.microsoft.com/office/drawing/2014/main" val="2680641627"/>
                  </a:ext>
                </a:extLst>
              </a:tr>
              <a:tr h="328152">
                <a:tc>
                  <a:txBody>
                    <a:bodyPr/>
                    <a:lstStyle/>
                    <a:p>
                      <a:pPr algn="ctr"/>
                      <a:r>
                        <a:rPr lang="en-US" sz="1500" dirty="0"/>
                        <a:t>1905 p&lt;0.05</a:t>
                      </a:r>
                    </a:p>
                  </a:txBody>
                  <a:tcPr>
                    <a:lnB w="12700" cap="flat" cmpd="sng" algn="ctr">
                      <a:solidFill>
                        <a:schemeClr val="tx1"/>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mn-lt"/>
                        </a:rPr>
                        <a:t>0.27</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mn-lt"/>
                        </a:rPr>
                        <a:t>0.53</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mn-lt"/>
                        </a:rPr>
                        <a:t>0.72</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mn-lt"/>
                        </a:rPr>
                        <a:t>0.84</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8984895"/>
                  </a:ext>
                </a:extLst>
              </a:tr>
              <a:tr h="328152">
                <a:tc>
                  <a:txBody>
                    <a:bodyPr/>
                    <a:lstStyle/>
                    <a:p>
                      <a:pPr algn="ctr"/>
                      <a:r>
                        <a:rPr lang="en-US" sz="1500" dirty="0"/>
                        <a:t>range</a:t>
                      </a:r>
                    </a:p>
                  </a:txBody>
                  <a:tcPr>
                    <a:lnT w="12700" cap="flat" cmpd="sng" algn="ctr">
                      <a:solidFill>
                        <a:schemeClr val="tx1"/>
                      </a:solidFill>
                      <a:prstDash val="solid"/>
                      <a:round/>
                      <a:headEnd type="none" w="med" len="med"/>
                      <a:tailEnd type="none" w="med" len="med"/>
                    </a:lnT>
                  </a:tcPr>
                </a:tc>
                <a:tc>
                  <a:txBody>
                    <a:bodyPr/>
                    <a:lstStyle/>
                    <a:p>
                      <a:pPr algn="ctr"/>
                      <a:r>
                        <a:rPr lang="en-US" sz="1500" dirty="0">
                          <a:latin typeface="+mn-lt"/>
                        </a:rPr>
                        <a:t>0.26-0.37</a:t>
                      </a:r>
                    </a:p>
                  </a:txBody>
                  <a:tcPr>
                    <a:lnT w="12700" cap="flat" cmpd="sng" algn="ctr">
                      <a:solidFill>
                        <a:schemeClr val="tx1"/>
                      </a:solidFill>
                      <a:prstDash val="solid"/>
                      <a:round/>
                      <a:headEnd type="none" w="med" len="med"/>
                      <a:tailEnd type="none" w="med" len="med"/>
                    </a:lnT>
                  </a:tcPr>
                </a:tc>
                <a:tc>
                  <a:txBody>
                    <a:bodyPr/>
                    <a:lstStyle/>
                    <a:p>
                      <a:pPr algn="ctr"/>
                      <a:r>
                        <a:rPr lang="en-US" sz="1500" dirty="0">
                          <a:latin typeface="+mn-lt"/>
                        </a:rPr>
                        <a:t>0.51-0.61</a:t>
                      </a:r>
                    </a:p>
                  </a:txBody>
                  <a:tcPr>
                    <a:lnT w="12700" cap="flat" cmpd="sng" algn="ctr">
                      <a:solidFill>
                        <a:schemeClr val="tx1"/>
                      </a:solidFill>
                      <a:prstDash val="solid"/>
                      <a:round/>
                      <a:headEnd type="none" w="med" len="med"/>
                      <a:tailEnd type="none" w="med" len="med"/>
                    </a:lnT>
                  </a:tcPr>
                </a:tc>
                <a:tc>
                  <a:txBody>
                    <a:bodyPr/>
                    <a:lstStyle/>
                    <a:p>
                      <a:pPr algn="ctr"/>
                      <a:r>
                        <a:rPr lang="en-US" sz="1500" dirty="0">
                          <a:latin typeface="+mn-lt"/>
                        </a:rPr>
                        <a:t>0.36-0.56</a:t>
                      </a:r>
                    </a:p>
                  </a:txBody>
                  <a:tcPr>
                    <a:lnT w="12700" cap="flat" cmpd="sng" algn="ctr">
                      <a:solidFill>
                        <a:schemeClr val="tx1"/>
                      </a:solidFill>
                      <a:prstDash val="solid"/>
                      <a:round/>
                      <a:headEnd type="none" w="med" len="med"/>
                      <a:tailEnd type="none" w="med" len="med"/>
                    </a:lnT>
                  </a:tcPr>
                </a:tc>
                <a:tc>
                  <a:txBody>
                    <a:bodyPr/>
                    <a:lstStyle/>
                    <a:p>
                      <a:pPr algn="ctr"/>
                      <a:r>
                        <a:rPr lang="en-US" sz="1500" dirty="0">
                          <a:latin typeface="+mn-lt"/>
                        </a:rPr>
                        <a:t>0.49-0.72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77863297"/>
                  </a:ext>
                </a:extLst>
              </a:tr>
            </a:tbl>
          </a:graphicData>
        </a:graphic>
      </p:graphicFrame>
      <p:sp>
        <p:nvSpPr>
          <p:cNvPr id="6" name="TextBox 5">
            <a:extLst>
              <a:ext uri="{FF2B5EF4-FFF2-40B4-BE49-F238E27FC236}">
                <a16:creationId xmlns:a16="http://schemas.microsoft.com/office/drawing/2014/main" id="{C6291EFD-BD4E-757B-8370-5F9FE75EC2F4}"/>
              </a:ext>
            </a:extLst>
          </p:cNvPr>
          <p:cNvSpPr txBox="1"/>
          <p:nvPr/>
        </p:nvSpPr>
        <p:spPr>
          <a:xfrm>
            <a:off x="301276" y="1385746"/>
            <a:ext cx="4041043" cy="2585323"/>
          </a:xfrm>
          <a:prstGeom prst="rect">
            <a:avLst/>
          </a:prstGeom>
          <a:noFill/>
        </p:spPr>
        <p:txBody>
          <a:bodyPr wrap="none" rtlCol="0">
            <a:spAutoFit/>
          </a:bodyPr>
          <a:lstStyle/>
          <a:p>
            <a:pPr marL="342891" indent="-342891">
              <a:buAutoNum type="alphaLcParenBoth"/>
            </a:pPr>
            <a:r>
              <a:rPr lang="en-US" b="1" dirty="0">
                <a:solidFill>
                  <a:srgbClr val="0070C0"/>
                </a:solidFill>
              </a:rPr>
              <a:t>Longitude</a:t>
            </a:r>
          </a:p>
          <a:p>
            <a:pPr marL="285744" indent="-285744">
              <a:buFont typeface="Arial" panose="020B0604020202020204" pitchFamily="34" charset="0"/>
              <a:buChar char="•"/>
            </a:pPr>
            <a:r>
              <a:rPr lang="en-US" dirty="0"/>
              <a:t>Much lower r</a:t>
            </a:r>
            <a:r>
              <a:rPr lang="en-US" baseline="30000" dirty="0"/>
              <a:t>2 </a:t>
            </a:r>
            <a:r>
              <a:rPr lang="en-US" dirty="0"/>
              <a:t>values, greater errors</a:t>
            </a:r>
            <a:br>
              <a:rPr lang="en-US" dirty="0"/>
            </a:br>
            <a:r>
              <a:rPr lang="en-US" dirty="0"/>
              <a:t>than for area-averaged index.</a:t>
            </a:r>
            <a:r>
              <a:rPr lang="en-US" baseline="30000" dirty="0"/>
              <a:t> </a:t>
            </a:r>
          </a:p>
          <a:p>
            <a:pPr marL="285744" indent="-285744">
              <a:buFont typeface="Arial" panose="020B0604020202020204" pitchFamily="34" charset="0"/>
              <a:buChar char="•"/>
            </a:pPr>
            <a:r>
              <a:rPr lang="en-US" baseline="30000" dirty="0"/>
              <a:t> </a:t>
            </a:r>
            <a:r>
              <a:rPr lang="en-US" dirty="0"/>
              <a:t>Some improvement when Antarctic </a:t>
            </a:r>
            <a:br>
              <a:rPr lang="en-US" dirty="0"/>
            </a:br>
            <a:r>
              <a:rPr lang="en-US" dirty="0"/>
              <a:t>stations added, but not as great as </a:t>
            </a:r>
            <a:br>
              <a:rPr lang="en-US" dirty="0"/>
            </a:br>
            <a:r>
              <a:rPr lang="en-US" dirty="0"/>
              <a:t>area-averaged</a:t>
            </a:r>
          </a:p>
          <a:p>
            <a:pPr marL="285744" indent="-285744">
              <a:buFont typeface="Arial" panose="020B0604020202020204" pitchFamily="34" charset="0"/>
              <a:buChar char="•"/>
            </a:pPr>
            <a:r>
              <a:rPr lang="en-US" dirty="0"/>
              <a:t>Series excluding Antarctica have </a:t>
            </a:r>
            <a:br>
              <a:rPr lang="en-US" dirty="0"/>
            </a:br>
            <a:r>
              <a:rPr lang="en-US" dirty="0"/>
              <a:t>very similar statistics, irrespective</a:t>
            </a:r>
            <a:br>
              <a:rPr lang="en-US" dirty="0"/>
            </a:br>
            <a:r>
              <a:rPr lang="en-US" dirty="0"/>
              <a:t>of length</a:t>
            </a:r>
          </a:p>
        </p:txBody>
      </p:sp>
      <p:sp>
        <p:nvSpPr>
          <p:cNvPr id="3" name="TextBox 2">
            <a:extLst>
              <a:ext uri="{FF2B5EF4-FFF2-40B4-BE49-F238E27FC236}">
                <a16:creationId xmlns:a16="http://schemas.microsoft.com/office/drawing/2014/main" id="{9FA933E7-2E30-C387-9489-1693D73A352A}"/>
              </a:ext>
            </a:extLst>
          </p:cNvPr>
          <p:cNvSpPr txBox="1"/>
          <p:nvPr/>
        </p:nvSpPr>
        <p:spPr>
          <a:xfrm>
            <a:off x="104521" y="3971069"/>
            <a:ext cx="3653885" cy="369332"/>
          </a:xfrm>
          <a:prstGeom prst="rect">
            <a:avLst/>
          </a:prstGeom>
          <a:noFill/>
        </p:spPr>
        <p:txBody>
          <a:bodyPr wrap="none" rtlCol="0">
            <a:spAutoFit/>
          </a:bodyPr>
          <a:lstStyle/>
          <a:p>
            <a:r>
              <a:rPr lang="en-GB" b="1" dirty="0">
                <a:solidFill>
                  <a:srgbClr val="0070C0"/>
                </a:solidFill>
              </a:rPr>
              <a:t>Latitude</a:t>
            </a:r>
            <a:r>
              <a:rPr lang="en-GB" dirty="0"/>
              <a:t> has even lower r-squared,</a:t>
            </a:r>
          </a:p>
        </p:txBody>
      </p:sp>
      <p:sp>
        <p:nvSpPr>
          <p:cNvPr id="8" name="TextBox 7">
            <a:extLst>
              <a:ext uri="{FF2B5EF4-FFF2-40B4-BE49-F238E27FC236}">
                <a16:creationId xmlns:a16="http://schemas.microsoft.com/office/drawing/2014/main" id="{9EAE3D8F-65E9-FDD0-5978-DB241F2DF6D2}"/>
              </a:ext>
            </a:extLst>
          </p:cNvPr>
          <p:cNvSpPr txBox="1"/>
          <p:nvPr/>
        </p:nvSpPr>
        <p:spPr>
          <a:xfrm>
            <a:off x="151252" y="4796889"/>
            <a:ext cx="4341089" cy="1477328"/>
          </a:xfrm>
          <a:prstGeom prst="rect">
            <a:avLst/>
          </a:prstGeom>
          <a:noFill/>
        </p:spPr>
        <p:txBody>
          <a:bodyPr wrap="square">
            <a:spAutoFit/>
          </a:bodyPr>
          <a:lstStyle/>
          <a:p>
            <a:r>
              <a:rPr lang="en-US" dirty="0"/>
              <a:t>From a first look, it appears that our method/data doesn’t allow for robust reconstruction of the ASL latitude and longitude indices</a:t>
            </a:r>
          </a:p>
          <a:p>
            <a:endParaRPr lang="en-US" dirty="0"/>
          </a:p>
        </p:txBody>
      </p:sp>
    </p:spTree>
    <p:extLst>
      <p:ext uri="{BB962C8B-B14F-4D97-AF65-F5344CB8AC3E}">
        <p14:creationId xmlns:p14="http://schemas.microsoft.com/office/powerpoint/2010/main" val="2354390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A059-08DC-B1B9-674A-D5F601304533}"/>
              </a:ext>
            </a:extLst>
          </p:cNvPr>
          <p:cNvSpPr>
            <a:spLocks noGrp="1"/>
          </p:cNvSpPr>
          <p:nvPr>
            <p:ph type="title"/>
          </p:nvPr>
        </p:nvSpPr>
        <p:spPr>
          <a:xfrm>
            <a:off x="738239" y="-99449"/>
            <a:ext cx="10515600" cy="579755"/>
          </a:xfrm>
        </p:spPr>
        <p:txBody>
          <a:bodyPr>
            <a:normAutofit/>
          </a:bodyPr>
          <a:lstStyle/>
          <a:p>
            <a:pPr algn="ctr"/>
            <a:r>
              <a:rPr lang="en-US" sz="2800" b="1" dirty="0">
                <a:solidFill>
                  <a:srgbClr val="0070C0"/>
                </a:solidFill>
              </a:rPr>
              <a:t>Summary and next steps</a:t>
            </a:r>
          </a:p>
        </p:txBody>
      </p:sp>
      <p:sp>
        <p:nvSpPr>
          <p:cNvPr id="3" name="Content Placeholder 2">
            <a:extLst>
              <a:ext uri="{FF2B5EF4-FFF2-40B4-BE49-F238E27FC236}">
                <a16:creationId xmlns:a16="http://schemas.microsoft.com/office/drawing/2014/main" id="{2B69FC37-61C7-EA9F-FFF6-BA9DD92AE751}"/>
              </a:ext>
            </a:extLst>
          </p:cNvPr>
          <p:cNvSpPr>
            <a:spLocks noGrp="1"/>
          </p:cNvSpPr>
          <p:nvPr>
            <p:ph idx="1"/>
          </p:nvPr>
        </p:nvSpPr>
        <p:spPr>
          <a:xfrm>
            <a:off x="11881" y="480306"/>
            <a:ext cx="11968316" cy="2818131"/>
          </a:xfrm>
        </p:spPr>
        <p:txBody>
          <a:bodyPr>
            <a:noAutofit/>
          </a:bodyPr>
          <a:lstStyle/>
          <a:p>
            <a:r>
              <a:rPr lang="en-US" sz="1750" dirty="0">
                <a:latin typeface="Arial" panose="020B0604020202020204" pitchFamily="34" charset="0"/>
                <a:cs typeface="Arial" panose="020B0604020202020204" pitchFamily="34" charset="0"/>
              </a:rPr>
              <a:t>It is possible to produce reconstructions of the area-averaged ASL which explain 47-75% of the variance of the observed timeseries for  SON, using Principal Components Regression.</a:t>
            </a:r>
          </a:p>
          <a:p>
            <a:r>
              <a:rPr lang="en-US" sz="1750" dirty="0">
                <a:latin typeface="Arial" panose="020B0604020202020204" pitchFamily="34" charset="0"/>
                <a:cs typeface="Arial" panose="020B0604020202020204" pitchFamily="34" charset="0"/>
              </a:rPr>
              <a:t>The reconstructions are based on the existence of teleconnections from the tropical Pacific which influence SLP </a:t>
            </a:r>
            <a:br>
              <a:rPr lang="en-US" sz="1750" dirty="0">
                <a:latin typeface="Arial" panose="020B0604020202020204" pitchFamily="34" charset="0"/>
                <a:cs typeface="Arial" panose="020B0604020202020204" pitchFamily="34" charset="0"/>
              </a:rPr>
            </a:br>
            <a:r>
              <a:rPr lang="en-US" sz="1750" dirty="0">
                <a:latin typeface="Arial" panose="020B0604020202020204" pitchFamily="34" charset="0"/>
                <a:cs typeface="Arial" panose="020B0604020202020204" pitchFamily="34" charset="0"/>
              </a:rPr>
              <a:t>patterns over a wide area</a:t>
            </a:r>
          </a:p>
          <a:p>
            <a:r>
              <a:rPr lang="en-US" sz="1750" dirty="0">
                <a:latin typeface="Arial" panose="020B0604020202020204" pitchFamily="34" charset="0"/>
                <a:cs typeface="Arial" panose="020B0604020202020204" pitchFamily="34" charset="0"/>
              </a:rPr>
              <a:t>The reconstruction does not show such a positive ASL in the early 20</a:t>
            </a:r>
            <a:r>
              <a:rPr lang="en-US" sz="1750" baseline="30000" dirty="0">
                <a:latin typeface="Arial" panose="020B0604020202020204" pitchFamily="34" charset="0"/>
                <a:cs typeface="Arial" panose="020B0604020202020204" pitchFamily="34" charset="0"/>
              </a:rPr>
              <a:t>th</a:t>
            </a:r>
            <a:r>
              <a:rPr lang="en-US" sz="1750" dirty="0">
                <a:latin typeface="Arial" panose="020B0604020202020204" pitchFamily="34" charset="0"/>
                <a:cs typeface="Arial" panose="020B0604020202020204" pitchFamily="34" charset="0"/>
              </a:rPr>
              <a:t> century as 20CRv3, which makes the latter potentially unreliable for </a:t>
            </a:r>
            <a:r>
              <a:rPr lang="en-US" sz="1750" dirty="0" err="1">
                <a:latin typeface="Arial" panose="020B0604020202020204" pitchFamily="34" charset="0"/>
                <a:cs typeface="Arial" panose="020B0604020202020204" pitchFamily="34" charset="0"/>
              </a:rPr>
              <a:t>analysing</a:t>
            </a:r>
            <a:r>
              <a:rPr lang="en-US" sz="1750" dirty="0">
                <a:latin typeface="Arial" panose="020B0604020202020204" pitchFamily="34" charset="0"/>
                <a:cs typeface="Arial" panose="020B0604020202020204" pitchFamily="34" charset="0"/>
              </a:rPr>
              <a:t> longer-term trends</a:t>
            </a:r>
          </a:p>
          <a:p>
            <a:r>
              <a:rPr lang="en-US" sz="1750" dirty="0">
                <a:latin typeface="Arial" panose="020B0604020202020204" pitchFamily="34" charset="0"/>
                <a:cs typeface="Arial" panose="020B0604020202020204" pitchFamily="34" charset="0"/>
              </a:rPr>
              <a:t>This approach will not work for indices which do not show associations with SLP across the Southern Hemisphere e.g. RCP</a:t>
            </a:r>
          </a:p>
          <a:p>
            <a:r>
              <a:rPr lang="en-US" sz="1750" dirty="0">
                <a:latin typeface="Arial" panose="020B0604020202020204" pitchFamily="34" charset="0"/>
                <a:cs typeface="Arial" panose="020B0604020202020204" pitchFamily="34" charset="0"/>
              </a:rPr>
              <a:t>While there is some reconstruction skill for the longitude and latitude indices, this is too small to make these reconstructions useful, without identifying other sources of predictability.</a:t>
            </a:r>
          </a:p>
          <a:p>
            <a:r>
              <a:rPr lang="en-US" sz="1750" dirty="0">
                <a:latin typeface="Arial" panose="020B0604020202020204" pitchFamily="34" charset="0"/>
                <a:cs typeface="Arial" panose="020B0604020202020204" pitchFamily="34" charset="0"/>
              </a:rPr>
              <a:t>Correlations between </a:t>
            </a:r>
            <a:r>
              <a:rPr lang="en-US" sz="1750" dirty="0" err="1">
                <a:latin typeface="Arial" panose="020B0604020202020204" pitchFamily="34" charset="0"/>
                <a:cs typeface="Arial" panose="020B0604020202020204" pitchFamily="34" charset="0"/>
              </a:rPr>
              <a:t>reanalyses</a:t>
            </a:r>
            <a:r>
              <a:rPr lang="en-US" sz="1750" dirty="0">
                <a:latin typeface="Arial" panose="020B0604020202020204" pitchFamily="34" charset="0"/>
                <a:cs typeface="Arial" panose="020B0604020202020204" pitchFamily="34" charset="0"/>
              </a:rPr>
              <a:t> and the reconstruction vary over time and are particularly low in the mid 20</a:t>
            </a:r>
            <a:r>
              <a:rPr lang="en-US" sz="1750" baseline="30000" dirty="0">
                <a:latin typeface="Arial" panose="020B0604020202020204" pitchFamily="34" charset="0"/>
                <a:cs typeface="Arial" panose="020B0604020202020204" pitchFamily="34" charset="0"/>
              </a:rPr>
              <a:t>th</a:t>
            </a:r>
            <a:r>
              <a:rPr lang="en-US" sz="1750" dirty="0">
                <a:latin typeface="Arial" panose="020B0604020202020204" pitchFamily="34" charset="0"/>
                <a:cs typeface="Arial" panose="020B0604020202020204" pitchFamily="34" charset="0"/>
              </a:rPr>
              <a:t> century</a:t>
            </a:r>
          </a:p>
          <a:p>
            <a:r>
              <a:rPr lang="en-US" sz="1750" dirty="0">
                <a:latin typeface="Arial" panose="020B0604020202020204" pitchFamily="34" charset="0"/>
                <a:cs typeface="Arial" panose="020B0604020202020204" pitchFamily="34" charset="0"/>
              </a:rPr>
              <a:t> The use of the Pacemaker simulations suggests that a number of stations should show stable associations with the ASL over time</a:t>
            </a:r>
          </a:p>
          <a:p>
            <a:pPr marL="0" indent="0">
              <a:buNone/>
            </a:pPr>
            <a:r>
              <a:rPr lang="en-US" sz="1750" b="1" dirty="0">
                <a:solidFill>
                  <a:srgbClr val="0070C0"/>
                </a:solidFill>
                <a:latin typeface="Arial" panose="020B0604020202020204" pitchFamily="34" charset="0"/>
                <a:cs typeface="Arial" panose="020B0604020202020204" pitchFamily="34" charset="0"/>
              </a:rPr>
              <a:t>Next steps</a:t>
            </a:r>
          </a:p>
          <a:p>
            <a:r>
              <a:rPr lang="en-US" sz="1750" dirty="0">
                <a:latin typeface="Arial" panose="020B0604020202020204" pitchFamily="34" charset="0"/>
                <a:cs typeface="Arial" panose="020B0604020202020204" pitchFamily="34" charset="0"/>
              </a:rPr>
              <a:t>Explore extension to all 4 seasons</a:t>
            </a:r>
          </a:p>
          <a:p>
            <a:r>
              <a:rPr lang="en-US" sz="1750" dirty="0">
                <a:latin typeface="Arial" panose="020B0604020202020204" pitchFamily="34" charset="0"/>
                <a:cs typeface="Arial" panose="020B0604020202020204" pitchFamily="34" charset="0"/>
              </a:rPr>
              <a:t>Reconstructions based on ‘stable’ stations only</a:t>
            </a:r>
          </a:p>
          <a:p>
            <a:r>
              <a:rPr lang="en-US" sz="1750" dirty="0">
                <a:latin typeface="Arial" panose="020B0604020202020204" pitchFamily="34" charset="0"/>
                <a:cs typeface="Arial" panose="020B0604020202020204" pitchFamily="34" charset="0"/>
              </a:rPr>
              <a:t>Try and incorporate data from additional sources, particularly for the ‘stable’ regions, </a:t>
            </a:r>
            <a:r>
              <a:rPr lang="en-US" sz="1750" dirty="0" err="1">
                <a:latin typeface="Arial" panose="020B0604020202020204" pitchFamily="34" charset="0"/>
                <a:cs typeface="Arial" panose="020B0604020202020204" pitchFamily="34" charset="0"/>
              </a:rPr>
              <a:t>e.g</a:t>
            </a:r>
            <a:r>
              <a:rPr lang="en-US" sz="1750" dirty="0">
                <a:latin typeface="Arial" panose="020B0604020202020204" pitchFamily="34" charset="0"/>
                <a:cs typeface="Arial" panose="020B0604020202020204" pitchFamily="34" charset="0"/>
              </a:rPr>
              <a:t> ships’ logbooks</a:t>
            </a:r>
          </a:p>
          <a:p>
            <a:r>
              <a:rPr lang="en-GB" sz="1750" dirty="0">
                <a:latin typeface="Arial" panose="020B0604020202020204" pitchFamily="34" charset="0"/>
                <a:cs typeface="Arial" panose="020B0604020202020204" pitchFamily="34" charset="0"/>
              </a:rPr>
              <a:t>Investigate whether the approach is suitable for reconstructing other Antarctic indices of interest e.g. </a:t>
            </a:r>
            <a:br>
              <a:rPr lang="en-GB" sz="1750" dirty="0">
                <a:latin typeface="Arial" panose="020B0604020202020204" pitchFamily="34" charset="0"/>
                <a:cs typeface="Arial" panose="020B0604020202020204" pitchFamily="34" charset="0"/>
              </a:rPr>
            </a:br>
            <a:r>
              <a:rPr lang="en-GB" sz="1750" dirty="0">
                <a:latin typeface="Arial" panose="020B0604020202020204" pitchFamily="34" charset="0"/>
                <a:cs typeface="Arial" panose="020B0604020202020204" pitchFamily="34" charset="0"/>
              </a:rPr>
              <a:t>Amundsen Sea wind indices</a:t>
            </a:r>
            <a:endParaRPr lang="en-US" sz="1750" dirty="0">
              <a:latin typeface="Arial" panose="020B0604020202020204" pitchFamily="34" charset="0"/>
              <a:cs typeface="Arial" panose="020B0604020202020204" pitchFamily="34" charset="0"/>
            </a:endParaRPr>
          </a:p>
          <a:p>
            <a:endParaRPr lang="en-US" sz="1750" dirty="0"/>
          </a:p>
          <a:p>
            <a:endParaRPr lang="en-US" sz="1750" dirty="0"/>
          </a:p>
        </p:txBody>
      </p:sp>
    </p:spTree>
    <p:extLst>
      <p:ext uri="{BB962C8B-B14F-4D97-AF65-F5344CB8AC3E}">
        <p14:creationId xmlns:p14="http://schemas.microsoft.com/office/powerpoint/2010/main" val="3930082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tanding in front of a lake&#10;&#10;Description automatically generated">
            <a:extLst>
              <a:ext uri="{FF2B5EF4-FFF2-40B4-BE49-F238E27FC236}">
                <a16:creationId xmlns:a16="http://schemas.microsoft.com/office/drawing/2014/main" id="{EE140141-0B98-ECF6-73E5-CE3CE72739C6}"/>
              </a:ext>
            </a:extLst>
          </p:cNvPr>
          <p:cNvPicPr>
            <a:picLocks noChangeAspect="1"/>
          </p:cNvPicPr>
          <p:nvPr/>
        </p:nvPicPr>
        <p:blipFill rotWithShape="1">
          <a:blip r:embed="rId2"/>
          <a:srcRect l="5994" t="23118"/>
          <a:stretch/>
        </p:blipFill>
        <p:spPr>
          <a:xfrm>
            <a:off x="1216741" y="523568"/>
            <a:ext cx="9305161" cy="5707626"/>
          </a:xfrm>
          <a:prstGeom prst="rect">
            <a:avLst/>
          </a:prstGeom>
        </p:spPr>
      </p:pic>
    </p:spTree>
    <p:extLst>
      <p:ext uri="{BB962C8B-B14F-4D97-AF65-F5344CB8AC3E}">
        <p14:creationId xmlns:p14="http://schemas.microsoft.com/office/powerpoint/2010/main" val="230646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a:extLst>
              <a:ext uri="{FF2B5EF4-FFF2-40B4-BE49-F238E27FC236}">
                <a16:creationId xmlns:a16="http://schemas.microsoft.com/office/drawing/2014/main" id="{6760B4E3-BDE3-B666-BFC8-F48FFD48175C}"/>
              </a:ext>
            </a:extLst>
          </p:cNvPr>
          <p:cNvSpPr txBox="1">
            <a:spLocks noChangeArrowheads="1"/>
          </p:cNvSpPr>
          <p:nvPr/>
        </p:nvSpPr>
        <p:spPr bwMode="auto">
          <a:xfrm>
            <a:off x="1548497" y="134015"/>
            <a:ext cx="99253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800" b="1" dirty="0">
                <a:solidFill>
                  <a:srgbClr val="0070C0"/>
                </a:solidFill>
              </a:rPr>
              <a:t>The Amundsen Sea Low (ASL): what is it and why are we interested?</a:t>
            </a:r>
          </a:p>
        </p:txBody>
      </p:sp>
      <p:sp>
        <p:nvSpPr>
          <p:cNvPr id="4" name="TextBox 3">
            <a:extLst>
              <a:ext uri="{FF2B5EF4-FFF2-40B4-BE49-F238E27FC236}">
                <a16:creationId xmlns:a16="http://schemas.microsoft.com/office/drawing/2014/main" id="{53AB475B-6B6E-EFBD-998B-7AD9E5B1039A}"/>
              </a:ext>
            </a:extLst>
          </p:cNvPr>
          <p:cNvSpPr txBox="1">
            <a:spLocks noChangeArrowheads="1"/>
          </p:cNvSpPr>
          <p:nvPr/>
        </p:nvSpPr>
        <p:spPr bwMode="auto">
          <a:xfrm>
            <a:off x="141795" y="6352540"/>
            <a:ext cx="6183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a:t>SON MSLP in the ABS region (Hosking et al. 2013)</a:t>
            </a:r>
          </a:p>
        </p:txBody>
      </p:sp>
      <p:cxnSp>
        <p:nvCxnSpPr>
          <p:cNvPr id="6" name="Straight Arrow Connector 5">
            <a:extLst>
              <a:ext uri="{FF2B5EF4-FFF2-40B4-BE49-F238E27FC236}">
                <a16:creationId xmlns:a16="http://schemas.microsoft.com/office/drawing/2014/main" id="{F50384B4-99D5-D63A-614C-B72EB961C37D}"/>
              </a:ext>
            </a:extLst>
          </p:cNvPr>
          <p:cNvCxnSpPr/>
          <p:nvPr/>
        </p:nvCxnSpPr>
        <p:spPr>
          <a:xfrm flipV="1">
            <a:off x="4800602" y="4797426"/>
            <a:ext cx="790575" cy="2159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4F013F7-2528-3C9C-DAAB-217D245259EF}"/>
              </a:ext>
            </a:extLst>
          </p:cNvPr>
          <p:cNvCxnSpPr/>
          <p:nvPr/>
        </p:nvCxnSpPr>
        <p:spPr>
          <a:xfrm flipH="1">
            <a:off x="5880102" y="5732466"/>
            <a:ext cx="576263" cy="49688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89B9903-56A6-52DA-08B0-21A6031418A3}"/>
              </a:ext>
            </a:extLst>
          </p:cNvPr>
          <p:cNvSpPr txBox="1"/>
          <p:nvPr/>
        </p:nvSpPr>
        <p:spPr>
          <a:xfrm>
            <a:off x="442452" y="1190185"/>
            <a:ext cx="11179577" cy="167738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Quasi-stationary area of climatological low pressure in the South Pacific Sector of the Southern Ocean –  has deepened in recent decades  </a:t>
            </a:r>
          </a:p>
          <a:p>
            <a:endParaRPr lang="en-GB" sz="11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Exerts a strong influence on the climate of West Antarctica</a:t>
            </a:r>
          </a:p>
          <a:p>
            <a:endParaRPr lang="en-GB" sz="12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Linked to SAM and to variability in the tropical Pacific</a:t>
            </a:r>
          </a:p>
        </p:txBody>
      </p:sp>
      <p:cxnSp>
        <p:nvCxnSpPr>
          <p:cNvPr id="11" name="Straight Arrow Connector 10"/>
          <p:cNvCxnSpPr/>
          <p:nvPr/>
        </p:nvCxnSpPr>
        <p:spPr>
          <a:xfrm flipV="1">
            <a:off x="8191802" y="3954839"/>
            <a:ext cx="790575" cy="2159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9303217" y="4624413"/>
            <a:ext cx="485009" cy="38891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descr="A map of the north pole&#10;&#10;Description automatically generated">
            <a:extLst>
              <a:ext uri="{FF2B5EF4-FFF2-40B4-BE49-F238E27FC236}">
                <a16:creationId xmlns:a16="http://schemas.microsoft.com/office/drawing/2014/main" id="{370218DD-AA15-C945-D5DA-A55FCED5F2E8}"/>
              </a:ext>
            </a:extLst>
          </p:cNvPr>
          <p:cNvPicPr>
            <a:picLocks noChangeAspect="1"/>
          </p:cNvPicPr>
          <p:nvPr/>
        </p:nvPicPr>
        <p:blipFill>
          <a:blip r:embed="rId3"/>
          <a:stretch>
            <a:fillRect/>
          </a:stretch>
        </p:blipFill>
        <p:spPr>
          <a:xfrm>
            <a:off x="1277468" y="3392031"/>
            <a:ext cx="2673916" cy="2837322"/>
          </a:xfrm>
          <a:prstGeom prst="rect">
            <a:avLst/>
          </a:prstGeom>
        </p:spPr>
      </p:pic>
      <p:pic>
        <p:nvPicPr>
          <p:cNvPr id="19" name="Picture 18">
            <a:extLst>
              <a:ext uri="{FF2B5EF4-FFF2-40B4-BE49-F238E27FC236}">
                <a16:creationId xmlns:a16="http://schemas.microsoft.com/office/drawing/2014/main" id="{3102DD07-A4E1-5123-8123-947F5313B3EF}"/>
              </a:ext>
            </a:extLst>
          </p:cNvPr>
          <p:cNvPicPr>
            <a:picLocks noChangeAspect="1"/>
          </p:cNvPicPr>
          <p:nvPr/>
        </p:nvPicPr>
        <p:blipFill rotWithShape="1">
          <a:blip r:embed="rId4"/>
          <a:srcRect b="20019"/>
          <a:stretch/>
        </p:blipFill>
        <p:spPr>
          <a:xfrm>
            <a:off x="6552008" y="2828068"/>
            <a:ext cx="3279587" cy="35926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CA43-8F50-E693-7328-353E428920C9}"/>
              </a:ext>
            </a:extLst>
          </p:cNvPr>
          <p:cNvSpPr>
            <a:spLocks noGrp="1"/>
          </p:cNvSpPr>
          <p:nvPr>
            <p:ph type="title"/>
          </p:nvPr>
        </p:nvSpPr>
        <p:spPr/>
        <p:txBody>
          <a:bodyPr/>
          <a:lstStyle/>
          <a:p>
            <a:r>
              <a:rPr lang="en-GB"/>
              <a:t>Extra Slides</a:t>
            </a:r>
          </a:p>
        </p:txBody>
      </p:sp>
      <p:sp>
        <p:nvSpPr>
          <p:cNvPr id="3" name="Text Placeholder 2">
            <a:extLst>
              <a:ext uri="{FF2B5EF4-FFF2-40B4-BE49-F238E27FC236}">
                <a16:creationId xmlns:a16="http://schemas.microsoft.com/office/drawing/2014/main" id="{CA2F4B71-B766-186C-B10D-7BAE14F951D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109543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49C1-B0C2-58ED-8A57-A17ACC28E986}"/>
              </a:ext>
            </a:extLst>
          </p:cNvPr>
          <p:cNvSpPr>
            <a:spLocks noGrp="1"/>
          </p:cNvSpPr>
          <p:nvPr>
            <p:ph type="title"/>
          </p:nvPr>
        </p:nvSpPr>
        <p:spPr>
          <a:xfrm>
            <a:off x="659780" y="275916"/>
            <a:ext cx="10515600" cy="662781"/>
          </a:xfrm>
        </p:spPr>
        <p:txBody>
          <a:bodyPr>
            <a:normAutofit/>
          </a:bodyPr>
          <a:lstStyle/>
          <a:p>
            <a:r>
              <a:rPr lang="en-US" sz="2800" dirty="0"/>
              <a:t>21-year moving window trends, 20Cv3 and the reconstruction</a:t>
            </a:r>
          </a:p>
        </p:txBody>
      </p:sp>
      <p:pic>
        <p:nvPicPr>
          <p:cNvPr id="5" name="Content Placeholder 4" descr="A graph of a graph showing the growth of a window&#10;&#10;Description automatically generated with medium confidence">
            <a:extLst>
              <a:ext uri="{FF2B5EF4-FFF2-40B4-BE49-F238E27FC236}">
                <a16:creationId xmlns:a16="http://schemas.microsoft.com/office/drawing/2014/main" id="{3F3B4644-F5BB-A7E0-F36D-53B0C74D950C}"/>
              </a:ext>
            </a:extLst>
          </p:cNvPr>
          <p:cNvPicPr>
            <a:picLocks noGrp="1" noChangeAspect="1"/>
          </p:cNvPicPr>
          <p:nvPr>
            <p:ph idx="1"/>
          </p:nvPr>
        </p:nvPicPr>
        <p:blipFill>
          <a:blip r:embed="rId2"/>
          <a:stretch>
            <a:fillRect/>
          </a:stretch>
        </p:blipFill>
        <p:spPr>
          <a:xfrm>
            <a:off x="1254444" y="693369"/>
            <a:ext cx="7631288" cy="4351339"/>
          </a:xfrm>
        </p:spPr>
      </p:pic>
      <p:sp>
        <p:nvSpPr>
          <p:cNvPr id="6" name="TextBox 5">
            <a:extLst>
              <a:ext uri="{FF2B5EF4-FFF2-40B4-BE49-F238E27FC236}">
                <a16:creationId xmlns:a16="http://schemas.microsoft.com/office/drawing/2014/main" id="{F7530B12-D244-4629-0A63-2EF41E2B6596}"/>
              </a:ext>
            </a:extLst>
          </p:cNvPr>
          <p:cNvSpPr txBox="1"/>
          <p:nvPr/>
        </p:nvSpPr>
        <p:spPr>
          <a:xfrm>
            <a:off x="1594625" y="5441795"/>
            <a:ext cx="10346358" cy="1200329"/>
          </a:xfrm>
          <a:prstGeom prst="rect">
            <a:avLst/>
          </a:prstGeom>
          <a:noFill/>
        </p:spPr>
        <p:txBody>
          <a:bodyPr wrap="none" rtlCol="0">
            <a:spAutoFit/>
          </a:bodyPr>
          <a:lstStyle/>
          <a:p>
            <a:pPr marL="285744" indent="-285744">
              <a:buFont typeface="Arial" panose="020B0604020202020204" pitchFamily="34" charset="0"/>
              <a:buChar char="•"/>
            </a:pPr>
            <a:r>
              <a:rPr lang="en-US" dirty="0"/>
              <a:t>Generally in phase </a:t>
            </a:r>
            <a:r>
              <a:rPr lang="en-US" dirty="0" err="1"/>
              <a:t>decreses</a:t>
            </a:r>
            <a:r>
              <a:rPr lang="en-US" dirty="0"/>
              <a:t> and increases in trend especially pre-1970</a:t>
            </a:r>
          </a:p>
          <a:p>
            <a:pPr marL="285744" indent="-285744">
              <a:buFont typeface="Arial" panose="020B0604020202020204" pitchFamily="34" charset="0"/>
              <a:buChar char="•"/>
            </a:pPr>
            <a:r>
              <a:rPr lang="en-US" dirty="0"/>
              <a:t>20Cv3 dominated by negative trends, at least in part due to early high-pressure bias</a:t>
            </a:r>
          </a:p>
          <a:p>
            <a:pPr marL="285744" indent="-285744">
              <a:buFont typeface="Arial" panose="020B0604020202020204" pitchFamily="34" charset="0"/>
              <a:buChar char="•"/>
            </a:pPr>
            <a:r>
              <a:rPr lang="en-US" dirty="0"/>
              <a:t>Most negative trends for 20Cv3 are around 1950, whereas for the reconstruction they are in the most</a:t>
            </a:r>
          </a:p>
          <a:p>
            <a:pPr marL="285744" indent="-285744">
              <a:buFont typeface="Arial" panose="020B0604020202020204" pitchFamily="34" charset="0"/>
              <a:buChar char="•"/>
            </a:pPr>
            <a:r>
              <a:rPr lang="en-US" dirty="0"/>
              <a:t>Recent period</a:t>
            </a:r>
          </a:p>
        </p:txBody>
      </p:sp>
    </p:spTree>
    <p:extLst>
      <p:ext uri="{BB962C8B-B14F-4D97-AF65-F5344CB8AC3E}">
        <p14:creationId xmlns:p14="http://schemas.microsoft.com/office/powerpoint/2010/main" val="3180362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8246E47-89EC-1CC9-D911-A65472E90D14}"/>
              </a:ext>
            </a:extLst>
          </p:cNvPr>
          <p:cNvGraphicFramePr>
            <a:graphicFrameLocks noGrp="1"/>
          </p:cNvGraphicFramePr>
          <p:nvPr>
            <p:extLst>
              <p:ext uri="{D42A27DB-BD31-4B8C-83A1-F6EECF244321}">
                <p14:modId xmlns:p14="http://schemas.microsoft.com/office/powerpoint/2010/main" val="1256866715"/>
              </p:ext>
            </p:extLst>
          </p:nvPr>
        </p:nvGraphicFramePr>
        <p:xfrm>
          <a:off x="4303752" y="3079325"/>
          <a:ext cx="7526577" cy="3413550"/>
        </p:xfrm>
        <a:graphic>
          <a:graphicData uri="http://schemas.openxmlformats.org/drawingml/2006/table">
            <a:tbl>
              <a:tblPr firstRow="1" bandRow="1">
                <a:tableStyleId>{5C22544A-7EE6-4342-B048-85BDC9FD1C3A}</a:tableStyleId>
              </a:tblPr>
              <a:tblGrid>
                <a:gridCol w="1731769">
                  <a:extLst>
                    <a:ext uri="{9D8B030D-6E8A-4147-A177-3AD203B41FA5}">
                      <a16:colId xmlns:a16="http://schemas.microsoft.com/office/drawing/2014/main" val="1823309237"/>
                    </a:ext>
                  </a:extLst>
                </a:gridCol>
                <a:gridCol w="1278863">
                  <a:extLst>
                    <a:ext uri="{9D8B030D-6E8A-4147-A177-3AD203B41FA5}">
                      <a16:colId xmlns:a16="http://schemas.microsoft.com/office/drawing/2014/main" val="2874516905"/>
                    </a:ext>
                  </a:extLst>
                </a:gridCol>
                <a:gridCol w="1505315">
                  <a:extLst>
                    <a:ext uri="{9D8B030D-6E8A-4147-A177-3AD203B41FA5}">
                      <a16:colId xmlns:a16="http://schemas.microsoft.com/office/drawing/2014/main" val="1403160203"/>
                    </a:ext>
                  </a:extLst>
                </a:gridCol>
                <a:gridCol w="1505315">
                  <a:extLst>
                    <a:ext uri="{9D8B030D-6E8A-4147-A177-3AD203B41FA5}">
                      <a16:colId xmlns:a16="http://schemas.microsoft.com/office/drawing/2014/main" val="3399854173"/>
                    </a:ext>
                  </a:extLst>
                </a:gridCol>
                <a:gridCol w="1505315">
                  <a:extLst>
                    <a:ext uri="{9D8B030D-6E8A-4147-A177-3AD203B41FA5}">
                      <a16:colId xmlns:a16="http://schemas.microsoft.com/office/drawing/2014/main" val="1434084630"/>
                    </a:ext>
                  </a:extLst>
                </a:gridCol>
              </a:tblGrid>
              <a:tr h="341355">
                <a:tc>
                  <a:txBody>
                    <a:bodyPr/>
                    <a:lstStyle/>
                    <a:p>
                      <a:pPr algn="ctr"/>
                      <a:r>
                        <a:rPr lang="en-US" sz="1500" dirty="0"/>
                        <a:t>model</a:t>
                      </a:r>
                    </a:p>
                  </a:txBody>
                  <a:tcPr/>
                </a:tc>
                <a:tc>
                  <a:txBody>
                    <a:bodyPr/>
                    <a:lstStyle/>
                    <a:p>
                      <a:pPr algn="ctr"/>
                      <a:r>
                        <a:rPr lang="en-US" sz="1500" dirty="0"/>
                        <a:t>R</a:t>
                      </a:r>
                      <a:r>
                        <a:rPr lang="en-US" sz="1500" baseline="30000" dirty="0"/>
                        <a:t>2</a:t>
                      </a:r>
                      <a:endParaRPr lang="en-US" sz="1500" dirty="0"/>
                    </a:p>
                  </a:txBody>
                  <a:tcPr/>
                </a:tc>
                <a:tc>
                  <a:txBody>
                    <a:bodyPr/>
                    <a:lstStyle/>
                    <a:p>
                      <a:pPr algn="ctr"/>
                      <a:r>
                        <a:rPr lang="en-US" sz="1500" dirty="0"/>
                        <a:t>correlation</a:t>
                      </a:r>
                    </a:p>
                  </a:txBody>
                  <a:tcPr/>
                </a:tc>
                <a:tc>
                  <a:txBody>
                    <a:bodyPr/>
                    <a:lstStyle/>
                    <a:p>
                      <a:pPr algn="ctr"/>
                      <a:r>
                        <a:rPr lang="en-US" sz="1500" dirty="0"/>
                        <a:t>MAE</a:t>
                      </a:r>
                    </a:p>
                  </a:txBody>
                  <a:tcPr/>
                </a:tc>
                <a:tc>
                  <a:txBody>
                    <a:bodyPr/>
                    <a:lstStyle/>
                    <a:p>
                      <a:pPr algn="ctr"/>
                      <a:r>
                        <a:rPr lang="en-US" sz="1500" dirty="0"/>
                        <a:t>RMSE</a:t>
                      </a:r>
                    </a:p>
                  </a:txBody>
                  <a:tcPr/>
                </a:tc>
                <a:extLst>
                  <a:ext uri="{0D108BD9-81ED-4DB2-BD59-A6C34878D82A}">
                    <a16:rowId xmlns:a16="http://schemas.microsoft.com/office/drawing/2014/main" val="2078811657"/>
                  </a:ext>
                </a:extLst>
              </a:tr>
              <a:tr h="341355">
                <a:tc>
                  <a:txBody>
                    <a:bodyPr/>
                    <a:lstStyle/>
                    <a:p>
                      <a:pPr algn="ctr"/>
                      <a:r>
                        <a:rPr lang="en-US" sz="1500" dirty="0"/>
                        <a:t>1957 p&lt;0.1</a:t>
                      </a:r>
                    </a:p>
                  </a:txBody>
                  <a:tcPr/>
                </a:tc>
                <a:tc>
                  <a:txBody>
                    <a:bodyPr/>
                    <a:lstStyle/>
                    <a:p>
                      <a:pPr algn="ctr" fontAlgn="b"/>
                      <a:r>
                        <a:rPr lang="en-GB" sz="1500" b="0" i="0" u="none" strike="noStrike" dirty="0">
                          <a:solidFill>
                            <a:srgbClr val="000000"/>
                          </a:solidFill>
                          <a:effectLst/>
                          <a:latin typeface="+mn-lt"/>
                        </a:rPr>
                        <a:t>0.16</a:t>
                      </a:r>
                    </a:p>
                  </a:txBody>
                  <a:tcPr marL="9525" marR="9525" marT="9525" marB="0" anchor="b"/>
                </a:tc>
                <a:tc>
                  <a:txBody>
                    <a:bodyPr/>
                    <a:lstStyle/>
                    <a:p>
                      <a:pPr algn="ctr" fontAlgn="b"/>
                      <a:r>
                        <a:rPr lang="en-GB" sz="1500" b="0" i="0" u="none" strike="noStrike" dirty="0">
                          <a:solidFill>
                            <a:srgbClr val="000000"/>
                          </a:solidFill>
                          <a:effectLst/>
                          <a:latin typeface="+mn-lt"/>
                        </a:rPr>
                        <a:t>0.41</a:t>
                      </a:r>
                    </a:p>
                  </a:txBody>
                  <a:tcPr marL="9525" marR="9525" marT="9525" marB="0" anchor="b"/>
                </a:tc>
                <a:tc>
                  <a:txBody>
                    <a:bodyPr/>
                    <a:lstStyle/>
                    <a:p>
                      <a:pPr algn="ctr" fontAlgn="b"/>
                      <a:r>
                        <a:rPr lang="en-GB" sz="1500" b="0" i="0" u="none" strike="noStrike" dirty="0">
                          <a:solidFill>
                            <a:srgbClr val="000000"/>
                          </a:solidFill>
                          <a:effectLst/>
                          <a:latin typeface="+mn-lt"/>
                        </a:rPr>
                        <a:t>0.75</a:t>
                      </a:r>
                    </a:p>
                  </a:txBody>
                  <a:tcPr marL="9525" marR="9525" marT="9525" marB="0" anchor="b"/>
                </a:tc>
                <a:tc>
                  <a:txBody>
                    <a:bodyPr/>
                    <a:lstStyle/>
                    <a:p>
                      <a:pPr algn="ctr" fontAlgn="b"/>
                      <a:r>
                        <a:rPr lang="en-GB" sz="1500" b="0" i="0" u="none" strike="noStrike" dirty="0">
                          <a:solidFill>
                            <a:srgbClr val="000000"/>
                          </a:solidFill>
                          <a:effectLst/>
                          <a:latin typeface="+mn-lt"/>
                        </a:rPr>
                        <a:t>0.91</a:t>
                      </a:r>
                    </a:p>
                  </a:txBody>
                  <a:tcPr marL="9525" marR="9525" marT="9525" marB="0" anchor="b"/>
                </a:tc>
                <a:extLst>
                  <a:ext uri="{0D108BD9-81ED-4DB2-BD59-A6C34878D82A}">
                    <a16:rowId xmlns:a16="http://schemas.microsoft.com/office/drawing/2014/main" val="2703980653"/>
                  </a:ext>
                </a:extLst>
              </a:tr>
              <a:tr h="341355">
                <a:tc>
                  <a:txBody>
                    <a:bodyPr/>
                    <a:lstStyle/>
                    <a:p>
                      <a:pPr algn="ctr"/>
                      <a:r>
                        <a:rPr lang="en-US" sz="1500" dirty="0"/>
                        <a:t>1957 p&lt;0.05</a:t>
                      </a:r>
                    </a:p>
                  </a:txBody>
                  <a:tcPr/>
                </a:tc>
                <a:tc>
                  <a:txBody>
                    <a:bodyPr/>
                    <a:lstStyle/>
                    <a:p>
                      <a:pPr algn="ctr" fontAlgn="b"/>
                      <a:r>
                        <a:rPr lang="en-GB" sz="1500" b="0" i="0" u="none" strike="noStrike" dirty="0">
                          <a:solidFill>
                            <a:srgbClr val="000000"/>
                          </a:solidFill>
                          <a:effectLst/>
                          <a:latin typeface="+mn-lt"/>
                        </a:rPr>
                        <a:t>0.17</a:t>
                      </a:r>
                    </a:p>
                  </a:txBody>
                  <a:tcPr marL="9525" marR="9525" marT="9525" marB="0" anchor="b"/>
                </a:tc>
                <a:tc>
                  <a:txBody>
                    <a:bodyPr/>
                    <a:lstStyle/>
                    <a:p>
                      <a:pPr algn="ctr" fontAlgn="b"/>
                      <a:r>
                        <a:rPr lang="en-GB" sz="1500" b="0" i="0" u="none" strike="noStrike" dirty="0">
                          <a:solidFill>
                            <a:srgbClr val="000000"/>
                          </a:solidFill>
                          <a:effectLst/>
                          <a:latin typeface="+mn-lt"/>
                        </a:rPr>
                        <a:t>0.42</a:t>
                      </a:r>
                    </a:p>
                  </a:txBody>
                  <a:tcPr marL="9525" marR="9525" marT="9525" marB="0" anchor="b"/>
                </a:tc>
                <a:tc>
                  <a:txBody>
                    <a:bodyPr/>
                    <a:lstStyle/>
                    <a:p>
                      <a:pPr algn="ctr" fontAlgn="b"/>
                      <a:r>
                        <a:rPr lang="en-GB" sz="1500" b="0" i="0" u="none" strike="noStrike" dirty="0">
                          <a:solidFill>
                            <a:srgbClr val="000000"/>
                          </a:solidFill>
                          <a:effectLst/>
                          <a:latin typeface="+mn-lt"/>
                        </a:rPr>
                        <a:t>0.74</a:t>
                      </a:r>
                    </a:p>
                  </a:txBody>
                  <a:tcPr marL="9525" marR="9525" marT="9525" marB="0" anchor="b"/>
                </a:tc>
                <a:tc>
                  <a:txBody>
                    <a:bodyPr/>
                    <a:lstStyle/>
                    <a:p>
                      <a:pPr algn="ctr" fontAlgn="b"/>
                      <a:r>
                        <a:rPr lang="en-GB" sz="1500" b="0" i="0" u="none" strike="noStrike" dirty="0">
                          <a:solidFill>
                            <a:srgbClr val="000000"/>
                          </a:solidFill>
                          <a:effectLst/>
                          <a:latin typeface="+mn-lt"/>
                        </a:rPr>
                        <a:t>0.9</a:t>
                      </a:r>
                    </a:p>
                  </a:txBody>
                  <a:tcPr marL="9525" marR="9525" marT="9525" marB="0" anchor="b"/>
                </a:tc>
                <a:extLst>
                  <a:ext uri="{0D108BD9-81ED-4DB2-BD59-A6C34878D82A}">
                    <a16:rowId xmlns:a16="http://schemas.microsoft.com/office/drawing/2014/main" val="1906498279"/>
                  </a:ext>
                </a:extLst>
              </a:tr>
              <a:tr h="341355">
                <a:tc>
                  <a:txBody>
                    <a:bodyPr/>
                    <a:lstStyle/>
                    <a:p>
                      <a:pPr algn="ctr"/>
                      <a:r>
                        <a:rPr lang="en-US" sz="1500" dirty="0"/>
                        <a:t>1957 ANT p&lt;0.1</a:t>
                      </a:r>
                    </a:p>
                  </a:txBody>
                  <a:tcPr/>
                </a:tc>
                <a:tc>
                  <a:txBody>
                    <a:bodyPr/>
                    <a:lstStyle/>
                    <a:p>
                      <a:pPr algn="ctr" fontAlgn="b"/>
                      <a:r>
                        <a:rPr lang="en-GB" sz="1500" b="0" i="0" u="none" strike="noStrike" dirty="0">
                          <a:solidFill>
                            <a:srgbClr val="000000"/>
                          </a:solidFill>
                          <a:effectLst/>
                          <a:highlight>
                            <a:srgbClr val="FFFF00"/>
                          </a:highlight>
                          <a:latin typeface="+mn-lt"/>
                        </a:rPr>
                        <a:t>0.39</a:t>
                      </a:r>
                    </a:p>
                  </a:txBody>
                  <a:tcPr marL="9525" marR="9525" marT="9525" marB="0" anchor="b"/>
                </a:tc>
                <a:tc>
                  <a:txBody>
                    <a:bodyPr/>
                    <a:lstStyle/>
                    <a:p>
                      <a:pPr algn="ctr" fontAlgn="b"/>
                      <a:r>
                        <a:rPr lang="en-GB" sz="1500" b="0" i="0" u="none" strike="noStrike" dirty="0">
                          <a:solidFill>
                            <a:srgbClr val="000000"/>
                          </a:solidFill>
                          <a:effectLst/>
                          <a:highlight>
                            <a:srgbClr val="FFFF00"/>
                          </a:highlight>
                          <a:latin typeface="+mn-lt"/>
                        </a:rPr>
                        <a:t>0.62</a:t>
                      </a:r>
                    </a:p>
                  </a:txBody>
                  <a:tcPr marL="9525" marR="9525" marT="9525" marB="0" anchor="b"/>
                </a:tc>
                <a:tc>
                  <a:txBody>
                    <a:bodyPr/>
                    <a:lstStyle/>
                    <a:p>
                      <a:pPr algn="ctr" fontAlgn="b"/>
                      <a:r>
                        <a:rPr lang="en-GB" sz="1500" b="0" i="0" u="none" strike="noStrike" dirty="0">
                          <a:solidFill>
                            <a:srgbClr val="000000"/>
                          </a:solidFill>
                          <a:effectLst/>
                          <a:highlight>
                            <a:srgbClr val="FFFF00"/>
                          </a:highlight>
                          <a:latin typeface="+mn-lt"/>
                        </a:rPr>
                        <a:t>0.64</a:t>
                      </a:r>
                    </a:p>
                  </a:txBody>
                  <a:tcPr marL="9525" marR="9525" marT="9525" marB="0" anchor="b"/>
                </a:tc>
                <a:tc>
                  <a:txBody>
                    <a:bodyPr/>
                    <a:lstStyle/>
                    <a:p>
                      <a:pPr algn="ctr" fontAlgn="b"/>
                      <a:r>
                        <a:rPr lang="en-GB" sz="1500" b="0" i="0" u="none" strike="noStrike" dirty="0">
                          <a:solidFill>
                            <a:srgbClr val="000000"/>
                          </a:solidFill>
                          <a:effectLst/>
                          <a:highlight>
                            <a:srgbClr val="FFFF00"/>
                          </a:highlight>
                          <a:latin typeface="+mn-lt"/>
                        </a:rPr>
                        <a:t>0.77</a:t>
                      </a:r>
                    </a:p>
                  </a:txBody>
                  <a:tcPr marL="9525" marR="9525" marT="9525" marB="0" anchor="b"/>
                </a:tc>
                <a:extLst>
                  <a:ext uri="{0D108BD9-81ED-4DB2-BD59-A6C34878D82A}">
                    <a16:rowId xmlns:a16="http://schemas.microsoft.com/office/drawing/2014/main" val="3885407728"/>
                  </a:ext>
                </a:extLst>
              </a:tr>
              <a:tr h="341355">
                <a:tc>
                  <a:txBody>
                    <a:bodyPr/>
                    <a:lstStyle/>
                    <a:p>
                      <a:pPr algn="ctr"/>
                      <a:r>
                        <a:rPr lang="en-US" sz="1500" dirty="0"/>
                        <a:t>1957 ANT p,0.05</a:t>
                      </a:r>
                    </a:p>
                  </a:txBody>
                  <a:tcPr/>
                </a:tc>
                <a:tc>
                  <a:txBody>
                    <a:bodyPr/>
                    <a:lstStyle/>
                    <a:p>
                      <a:pPr algn="ctr" fontAlgn="b"/>
                      <a:r>
                        <a:rPr lang="en-GB" sz="1500" b="0" i="0" u="none" strike="noStrike" dirty="0">
                          <a:solidFill>
                            <a:srgbClr val="000000"/>
                          </a:solidFill>
                          <a:effectLst/>
                          <a:latin typeface="+mn-lt"/>
                        </a:rPr>
                        <a:t>0.44</a:t>
                      </a:r>
                    </a:p>
                  </a:txBody>
                  <a:tcPr marL="9525" marR="9525" marT="9525" marB="0" anchor="b"/>
                </a:tc>
                <a:tc>
                  <a:txBody>
                    <a:bodyPr/>
                    <a:lstStyle/>
                    <a:p>
                      <a:pPr algn="ctr" fontAlgn="b"/>
                      <a:r>
                        <a:rPr lang="en-GB" sz="1500" b="0" i="0" u="none" strike="noStrike" dirty="0">
                          <a:solidFill>
                            <a:srgbClr val="000000"/>
                          </a:solidFill>
                          <a:effectLst/>
                          <a:latin typeface="+mn-lt"/>
                        </a:rPr>
                        <a:t>0.66</a:t>
                      </a:r>
                    </a:p>
                  </a:txBody>
                  <a:tcPr marL="9525" marR="9525" marT="9525" marB="0" anchor="b"/>
                </a:tc>
                <a:tc>
                  <a:txBody>
                    <a:bodyPr/>
                    <a:lstStyle/>
                    <a:p>
                      <a:pPr algn="ctr" fontAlgn="b"/>
                      <a:r>
                        <a:rPr lang="en-GB" sz="1500" b="0" i="0" u="none" strike="noStrike" dirty="0">
                          <a:solidFill>
                            <a:srgbClr val="000000"/>
                          </a:solidFill>
                          <a:effectLst/>
                          <a:latin typeface="+mn-lt"/>
                        </a:rPr>
                        <a:t>0.59</a:t>
                      </a:r>
                    </a:p>
                  </a:txBody>
                  <a:tcPr marL="9525" marR="9525" marT="9525" marB="0" anchor="b"/>
                </a:tc>
                <a:tc>
                  <a:txBody>
                    <a:bodyPr/>
                    <a:lstStyle/>
                    <a:p>
                      <a:pPr algn="ctr" fontAlgn="b"/>
                      <a:r>
                        <a:rPr lang="en-GB" sz="1500" b="0" i="0" u="none" strike="noStrike" dirty="0">
                          <a:solidFill>
                            <a:srgbClr val="000000"/>
                          </a:solidFill>
                          <a:effectLst/>
                          <a:latin typeface="+mn-lt"/>
                        </a:rPr>
                        <a:t>0.74</a:t>
                      </a:r>
                    </a:p>
                  </a:txBody>
                  <a:tcPr marL="9525" marR="9525" marT="9525" marB="0" anchor="b"/>
                </a:tc>
                <a:extLst>
                  <a:ext uri="{0D108BD9-81ED-4DB2-BD59-A6C34878D82A}">
                    <a16:rowId xmlns:a16="http://schemas.microsoft.com/office/drawing/2014/main" val="353070094"/>
                  </a:ext>
                </a:extLst>
              </a:tr>
              <a:tr h="341355">
                <a:tc>
                  <a:txBody>
                    <a:bodyPr/>
                    <a:lstStyle/>
                    <a:p>
                      <a:pPr algn="ctr"/>
                      <a:r>
                        <a:rPr lang="en-US" sz="1500" dirty="0"/>
                        <a:t>1941 p&lt;0.1</a:t>
                      </a:r>
                    </a:p>
                  </a:txBody>
                  <a:tcPr/>
                </a:tc>
                <a:tc>
                  <a:txBody>
                    <a:bodyPr/>
                    <a:lstStyle/>
                    <a:p>
                      <a:pPr algn="ctr" fontAlgn="b"/>
                      <a:r>
                        <a:rPr lang="en-GB" sz="1500" b="0" i="0" u="none" strike="noStrike" dirty="0">
                          <a:solidFill>
                            <a:srgbClr val="000000"/>
                          </a:solidFill>
                          <a:effectLst/>
                          <a:latin typeface="+mn-lt"/>
                        </a:rPr>
                        <a:t>0.23</a:t>
                      </a:r>
                    </a:p>
                  </a:txBody>
                  <a:tcPr marL="9525" marR="9525" marT="9525" marB="0" anchor="b"/>
                </a:tc>
                <a:tc>
                  <a:txBody>
                    <a:bodyPr/>
                    <a:lstStyle/>
                    <a:p>
                      <a:pPr algn="ctr" fontAlgn="b"/>
                      <a:r>
                        <a:rPr lang="en-GB" sz="1500" b="0" i="0" u="none" strike="noStrike" dirty="0">
                          <a:solidFill>
                            <a:srgbClr val="000000"/>
                          </a:solidFill>
                          <a:effectLst/>
                          <a:latin typeface="+mn-lt"/>
                        </a:rPr>
                        <a:t>0.48</a:t>
                      </a:r>
                    </a:p>
                  </a:txBody>
                  <a:tcPr marL="9525" marR="9525" marT="9525" marB="0" anchor="b"/>
                </a:tc>
                <a:tc>
                  <a:txBody>
                    <a:bodyPr/>
                    <a:lstStyle/>
                    <a:p>
                      <a:pPr algn="ctr" fontAlgn="b"/>
                      <a:r>
                        <a:rPr lang="en-GB" sz="1500" b="0" i="0" u="none" strike="noStrike" dirty="0">
                          <a:solidFill>
                            <a:srgbClr val="000000"/>
                          </a:solidFill>
                          <a:effectLst/>
                          <a:latin typeface="+mn-lt"/>
                        </a:rPr>
                        <a:t>0.72</a:t>
                      </a:r>
                    </a:p>
                  </a:txBody>
                  <a:tcPr marL="9525" marR="9525" marT="9525" marB="0" anchor="b"/>
                </a:tc>
                <a:tc>
                  <a:txBody>
                    <a:bodyPr/>
                    <a:lstStyle/>
                    <a:p>
                      <a:pPr algn="ctr" fontAlgn="b"/>
                      <a:r>
                        <a:rPr lang="en-GB" sz="1500" b="0" i="0" u="none" strike="noStrike" dirty="0">
                          <a:solidFill>
                            <a:srgbClr val="000000"/>
                          </a:solidFill>
                          <a:effectLst/>
                          <a:latin typeface="+mn-lt"/>
                        </a:rPr>
                        <a:t>0.87</a:t>
                      </a:r>
                    </a:p>
                  </a:txBody>
                  <a:tcPr marL="9525" marR="9525" marT="9525" marB="0" anchor="b"/>
                </a:tc>
                <a:extLst>
                  <a:ext uri="{0D108BD9-81ED-4DB2-BD59-A6C34878D82A}">
                    <a16:rowId xmlns:a16="http://schemas.microsoft.com/office/drawing/2014/main" val="3389292899"/>
                  </a:ext>
                </a:extLst>
              </a:tr>
              <a:tr h="341355">
                <a:tc>
                  <a:txBody>
                    <a:bodyPr/>
                    <a:lstStyle/>
                    <a:p>
                      <a:pPr algn="ctr"/>
                      <a:r>
                        <a:rPr lang="en-US" sz="1500" dirty="0"/>
                        <a:t>1941 p&lt;0.05</a:t>
                      </a:r>
                    </a:p>
                  </a:txBody>
                  <a:tcPr/>
                </a:tc>
                <a:tc>
                  <a:txBody>
                    <a:bodyPr/>
                    <a:lstStyle/>
                    <a:p>
                      <a:pPr algn="ctr" fontAlgn="b"/>
                      <a:r>
                        <a:rPr lang="en-GB" sz="1500" b="0" i="0" u="none" strike="noStrike" dirty="0">
                          <a:solidFill>
                            <a:srgbClr val="000000"/>
                          </a:solidFill>
                          <a:effectLst/>
                          <a:latin typeface="+mn-lt"/>
                        </a:rPr>
                        <a:t>0.18</a:t>
                      </a:r>
                    </a:p>
                  </a:txBody>
                  <a:tcPr marL="9525" marR="9525" marT="9525" marB="0" anchor="b"/>
                </a:tc>
                <a:tc>
                  <a:txBody>
                    <a:bodyPr/>
                    <a:lstStyle/>
                    <a:p>
                      <a:pPr algn="ctr" fontAlgn="b"/>
                      <a:r>
                        <a:rPr lang="en-GB" sz="1500" b="0" i="0" u="none" strike="noStrike" dirty="0">
                          <a:solidFill>
                            <a:srgbClr val="000000"/>
                          </a:solidFill>
                          <a:effectLst/>
                          <a:latin typeface="+mn-lt"/>
                        </a:rPr>
                        <a:t>0.43</a:t>
                      </a:r>
                    </a:p>
                  </a:txBody>
                  <a:tcPr marL="9525" marR="9525" marT="9525" marB="0" anchor="b"/>
                </a:tc>
                <a:tc>
                  <a:txBody>
                    <a:bodyPr/>
                    <a:lstStyle/>
                    <a:p>
                      <a:pPr algn="ctr" fontAlgn="b"/>
                      <a:r>
                        <a:rPr lang="en-GB" sz="1500" b="0" i="0" u="none" strike="noStrike" dirty="0">
                          <a:solidFill>
                            <a:srgbClr val="000000"/>
                          </a:solidFill>
                          <a:effectLst/>
                          <a:latin typeface="+mn-lt"/>
                        </a:rPr>
                        <a:t>0.73</a:t>
                      </a:r>
                    </a:p>
                  </a:txBody>
                  <a:tcPr marL="9525" marR="9525" marT="9525" marB="0" anchor="b"/>
                </a:tc>
                <a:tc>
                  <a:txBody>
                    <a:bodyPr/>
                    <a:lstStyle/>
                    <a:p>
                      <a:pPr algn="ctr" fontAlgn="b"/>
                      <a:r>
                        <a:rPr lang="en-GB" sz="1500" b="0" i="0" u="none" strike="noStrike" dirty="0">
                          <a:solidFill>
                            <a:srgbClr val="000000"/>
                          </a:solidFill>
                          <a:effectLst/>
                          <a:latin typeface="+mn-lt"/>
                        </a:rPr>
                        <a:t>0.9</a:t>
                      </a:r>
                    </a:p>
                  </a:txBody>
                  <a:tcPr marL="9525" marR="9525" marT="9525" marB="0" anchor="b"/>
                </a:tc>
                <a:extLst>
                  <a:ext uri="{0D108BD9-81ED-4DB2-BD59-A6C34878D82A}">
                    <a16:rowId xmlns:a16="http://schemas.microsoft.com/office/drawing/2014/main" val="3582092070"/>
                  </a:ext>
                </a:extLst>
              </a:tr>
              <a:tr h="341355">
                <a:tc>
                  <a:txBody>
                    <a:bodyPr/>
                    <a:lstStyle/>
                    <a:p>
                      <a:pPr algn="ctr"/>
                      <a:r>
                        <a:rPr lang="en-US" sz="1500" dirty="0"/>
                        <a:t>1905 p&lt;0.1</a:t>
                      </a:r>
                    </a:p>
                  </a:txBody>
                  <a:tcPr/>
                </a:tc>
                <a:tc>
                  <a:txBody>
                    <a:bodyPr/>
                    <a:lstStyle/>
                    <a:p>
                      <a:pPr algn="ctr" fontAlgn="b"/>
                      <a:r>
                        <a:rPr lang="en-GB" sz="1500" b="0" i="0" u="none" strike="noStrike" dirty="0">
                          <a:solidFill>
                            <a:srgbClr val="000000"/>
                          </a:solidFill>
                          <a:effectLst/>
                          <a:latin typeface="+mn-lt"/>
                        </a:rPr>
                        <a:t>0.23</a:t>
                      </a:r>
                    </a:p>
                  </a:txBody>
                  <a:tcPr marL="9525" marR="9525" marT="9525" marB="0" anchor="b"/>
                </a:tc>
                <a:tc>
                  <a:txBody>
                    <a:bodyPr/>
                    <a:lstStyle/>
                    <a:p>
                      <a:pPr algn="ctr" fontAlgn="b"/>
                      <a:r>
                        <a:rPr lang="en-GB" sz="1500" b="0" i="0" u="none" strike="noStrike" dirty="0">
                          <a:solidFill>
                            <a:srgbClr val="000000"/>
                          </a:solidFill>
                          <a:effectLst/>
                          <a:latin typeface="+mn-lt"/>
                        </a:rPr>
                        <a:t>0.48</a:t>
                      </a:r>
                    </a:p>
                  </a:txBody>
                  <a:tcPr marL="9525" marR="9525" marT="9525" marB="0" anchor="b"/>
                </a:tc>
                <a:tc>
                  <a:txBody>
                    <a:bodyPr/>
                    <a:lstStyle/>
                    <a:p>
                      <a:pPr algn="ctr" fontAlgn="b"/>
                      <a:r>
                        <a:rPr lang="en-GB" sz="1500" b="0" i="0" u="none" strike="noStrike" dirty="0">
                          <a:solidFill>
                            <a:srgbClr val="000000"/>
                          </a:solidFill>
                          <a:effectLst/>
                          <a:latin typeface="+mn-lt"/>
                        </a:rPr>
                        <a:t>0.71</a:t>
                      </a:r>
                    </a:p>
                  </a:txBody>
                  <a:tcPr marL="9525" marR="9525" marT="9525" marB="0" anchor="b"/>
                </a:tc>
                <a:tc>
                  <a:txBody>
                    <a:bodyPr/>
                    <a:lstStyle/>
                    <a:p>
                      <a:pPr algn="ctr" fontAlgn="b"/>
                      <a:r>
                        <a:rPr lang="en-GB" sz="1500" b="0" i="0" u="none" strike="noStrike" dirty="0">
                          <a:solidFill>
                            <a:srgbClr val="000000"/>
                          </a:solidFill>
                          <a:effectLst/>
                          <a:latin typeface="+mn-lt"/>
                        </a:rPr>
                        <a:t>0.87</a:t>
                      </a:r>
                    </a:p>
                  </a:txBody>
                  <a:tcPr marL="9525" marR="9525" marT="9525" marB="0" anchor="b"/>
                </a:tc>
                <a:extLst>
                  <a:ext uri="{0D108BD9-81ED-4DB2-BD59-A6C34878D82A}">
                    <a16:rowId xmlns:a16="http://schemas.microsoft.com/office/drawing/2014/main" val="2680641627"/>
                  </a:ext>
                </a:extLst>
              </a:tr>
              <a:tr h="341355">
                <a:tc>
                  <a:txBody>
                    <a:bodyPr/>
                    <a:lstStyle/>
                    <a:p>
                      <a:pPr algn="ctr"/>
                      <a:r>
                        <a:rPr lang="en-US" sz="1500" dirty="0"/>
                        <a:t>1905 p&lt;0.05</a:t>
                      </a:r>
                    </a:p>
                  </a:txBody>
                  <a:tcPr>
                    <a:lnB w="12700" cap="flat" cmpd="sng" algn="ctr">
                      <a:solidFill>
                        <a:schemeClr val="tx1"/>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mn-lt"/>
                        </a:rPr>
                        <a:t>0.2</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mn-lt"/>
                        </a:rPr>
                        <a:t>0.45</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mn-lt"/>
                        </a:rPr>
                        <a:t>0.72</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GB" sz="1500" b="0" i="0" u="none" strike="noStrike" dirty="0">
                          <a:solidFill>
                            <a:srgbClr val="000000"/>
                          </a:solidFill>
                          <a:effectLst/>
                          <a:latin typeface="+mn-lt"/>
                        </a:rPr>
                        <a:t>0.89</a:t>
                      </a: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8984895"/>
                  </a:ext>
                </a:extLst>
              </a:tr>
              <a:tr h="341355">
                <a:tc>
                  <a:txBody>
                    <a:bodyPr/>
                    <a:lstStyle/>
                    <a:p>
                      <a:pPr algn="ctr"/>
                      <a:r>
                        <a:rPr lang="en-US" sz="1500" dirty="0"/>
                        <a:t>range</a:t>
                      </a:r>
                    </a:p>
                  </a:txBody>
                  <a:tcPr>
                    <a:lnT w="12700" cap="flat" cmpd="sng" algn="ctr">
                      <a:solidFill>
                        <a:schemeClr val="tx1"/>
                      </a:solidFill>
                      <a:prstDash val="solid"/>
                      <a:round/>
                      <a:headEnd type="none" w="med" len="med"/>
                      <a:tailEnd type="none" w="med" len="med"/>
                    </a:lnT>
                  </a:tcPr>
                </a:tc>
                <a:tc>
                  <a:txBody>
                    <a:bodyPr/>
                    <a:lstStyle/>
                    <a:p>
                      <a:pPr algn="ctr"/>
                      <a:r>
                        <a:rPr lang="en-US" sz="1500" dirty="0">
                          <a:latin typeface="+mn-lt"/>
                        </a:rPr>
                        <a:t>0.16-0.44</a:t>
                      </a:r>
                    </a:p>
                  </a:txBody>
                  <a:tcPr>
                    <a:lnT w="12700" cap="flat" cmpd="sng" algn="ctr">
                      <a:solidFill>
                        <a:schemeClr val="tx1"/>
                      </a:solidFill>
                      <a:prstDash val="solid"/>
                      <a:round/>
                      <a:headEnd type="none" w="med" len="med"/>
                      <a:tailEnd type="none" w="med" len="med"/>
                    </a:lnT>
                  </a:tcPr>
                </a:tc>
                <a:tc>
                  <a:txBody>
                    <a:bodyPr/>
                    <a:lstStyle/>
                    <a:p>
                      <a:pPr algn="ctr"/>
                      <a:r>
                        <a:rPr lang="en-US" sz="1500" dirty="0">
                          <a:latin typeface="+mn-lt"/>
                        </a:rPr>
                        <a:t>0.41-0.66</a:t>
                      </a:r>
                    </a:p>
                  </a:txBody>
                  <a:tcPr>
                    <a:lnT w="12700" cap="flat" cmpd="sng" algn="ctr">
                      <a:solidFill>
                        <a:schemeClr val="tx1"/>
                      </a:solidFill>
                      <a:prstDash val="solid"/>
                      <a:round/>
                      <a:headEnd type="none" w="med" len="med"/>
                      <a:tailEnd type="none" w="med" len="med"/>
                    </a:lnT>
                  </a:tcPr>
                </a:tc>
                <a:tc>
                  <a:txBody>
                    <a:bodyPr/>
                    <a:lstStyle/>
                    <a:p>
                      <a:pPr algn="ctr"/>
                      <a:r>
                        <a:rPr lang="en-US" sz="1500" dirty="0">
                          <a:latin typeface="+mn-lt"/>
                        </a:rPr>
                        <a:t>0.36-0.56</a:t>
                      </a:r>
                    </a:p>
                  </a:txBody>
                  <a:tcPr>
                    <a:lnT w="12700" cap="flat" cmpd="sng" algn="ctr">
                      <a:solidFill>
                        <a:schemeClr val="tx1"/>
                      </a:solidFill>
                      <a:prstDash val="solid"/>
                      <a:round/>
                      <a:headEnd type="none" w="med" len="med"/>
                      <a:tailEnd type="none" w="med" len="med"/>
                    </a:lnT>
                  </a:tcPr>
                </a:tc>
                <a:tc>
                  <a:txBody>
                    <a:bodyPr/>
                    <a:lstStyle/>
                    <a:p>
                      <a:pPr algn="ctr"/>
                      <a:r>
                        <a:rPr lang="en-US" sz="1500" dirty="0">
                          <a:latin typeface="+mn-lt"/>
                        </a:rPr>
                        <a:t>0.49-0.72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77863297"/>
                  </a:ext>
                </a:extLst>
              </a:tr>
            </a:tbl>
          </a:graphicData>
        </a:graphic>
      </p:graphicFrame>
      <p:pic>
        <p:nvPicPr>
          <p:cNvPr id="5" name="Picture 4" descr="A graph showing the evolution of a sound wave&#10;&#10;Description automatically generated with medium confidence">
            <a:extLst>
              <a:ext uri="{FF2B5EF4-FFF2-40B4-BE49-F238E27FC236}">
                <a16:creationId xmlns:a16="http://schemas.microsoft.com/office/drawing/2014/main" id="{7117EC6A-5772-BB11-F123-D5DCD06A342A}"/>
              </a:ext>
            </a:extLst>
          </p:cNvPr>
          <p:cNvPicPr>
            <a:picLocks noChangeAspect="1"/>
          </p:cNvPicPr>
          <p:nvPr/>
        </p:nvPicPr>
        <p:blipFill rotWithShape="1">
          <a:blip r:embed="rId2"/>
          <a:srcRect l="7951" t="5907" r="6888" b="4484"/>
          <a:stretch/>
        </p:blipFill>
        <p:spPr>
          <a:xfrm>
            <a:off x="5616498" y="15450"/>
            <a:ext cx="6017047" cy="2949108"/>
          </a:xfrm>
          <a:prstGeom prst="rect">
            <a:avLst/>
          </a:prstGeom>
        </p:spPr>
      </p:pic>
      <p:sp>
        <p:nvSpPr>
          <p:cNvPr id="6" name="TextBox 5">
            <a:extLst>
              <a:ext uri="{FF2B5EF4-FFF2-40B4-BE49-F238E27FC236}">
                <a16:creationId xmlns:a16="http://schemas.microsoft.com/office/drawing/2014/main" id="{C12A6FFA-B889-89D2-8553-1D0AD9884DC9}"/>
              </a:ext>
            </a:extLst>
          </p:cNvPr>
          <p:cNvSpPr txBox="1"/>
          <p:nvPr/>
        </p:nvSpPr>
        <p:spPr>
          <a:xfrm>
            <a:off x="249963" y="1050030"/>
            <a:ext cx="3839278" cy="2123658"/>
          </a:xfrm>
          <a:prstGeom prst="rect">
            <a:avLst/>
          </a:prstGeom>
          <a:noFill/>
        </p:spPr>
        <p:txBody>
          <a:bodyPr wrap="square" rtlCol="0">
            <a:spAutoFit/>
          </a:bodyPr>
          <a:lstStyle/>
          <a:p>
            <a:r>
              <a:rPr lang="en-US" sz="2400" b="1" dirty="0">
                <a:solidFill>
                  <a:srgbClr val="0070C0"/>
                </a:solidFill>
              </a:rPr>
              <a:t>(b) Latitude</a:t>
            </a:r>
          </a:p>
          <a:p>
            <a:pPr marL="285744" indent="-285744">
              <a:buFont typeface="Arial" panose="020B0604020202020204" pitchFamily="34" charset="0"/>
              <a:buChar char="•"/>
            </a:pPr>
            <a:r>
              <a:rPr lang="en-US" dirty="0"/>
              <a:t>Even lower r</a:t>
            </a:r>
            <a:r>
              <a:rPr lang="en-US" baseline="30000" dirty="0"/>
              <a:t>2</a:t>
            </a:r>
            <a:r>
              <a:rPr lang="en-US" dirty="0"/>
              <a:t> than longitude except where Antarctic stations included</a:t>
            </a:r>
          </a:p>
          <a:p>
            <a:pPr marL="285744" indent="-285744">
              <a:buFont typeface="Arial" panose="020B0604020202020204" pitchFamily="34" charset="0"/>
              <a:buChar char="•"/>
            </a:pPr>
            <a:r>
              <a:rPr lang="en-US" dirty="0"/>
              <a:t>When Antarctic included, </a:t>
            </a:r>
            <a:br>
              <a:rPr lang="en-US" dirty="0"/>
            </a:br>
            <a:r>
              <a:rPr lang="en-US" dirty="0"/>
              <a:t>statistics are similar to some of the area-averaged models</a:t>
            </a:r>
          </a:p>
        </p:txBody>
      </p:sp>
      <p:sp>
        <p:nvSpPr>
          <p:cNvPr id="7" name="TextBox 6">
            <a:extLst>
              <a:ext uri="{FF2B5EF4-FFF2-40B4-BE49-F238E27FC236}">
                <a16:creationId xmlns:a16="http://schemas.microsoft.com/office/drawing/2014/main" id="{E89F06F0-2037-3163-65FE-EC1F970BDBF7}"/>
              </a:ext>
            </a:extLst>
          </p:cNvPr>
          <p:cNvSpPr txBox="1"/>
          <p:nvPr/>
        </p:nvSpPr>
        <p:spPr>
          <a:xfrm>
            <a:off x="35451" y="3826291"/>
            <a:ext cx="4362284" cy="2308324"/>
          </a:xfrm>
          <a:prstGeom prst="rect">
            <a:avLst/>
          </a:prstGeom>
          <a:noFill/>
        </p:spPr>
        <p:txBody>
          <a:bodyPr wrap="none" rtlCol="0">
            <a:spAutoFit/>
          </a:bodyPr>
          <a:lstStyle/>
          <a:p>
            <a:r>
              <a:rPr lang="en-US" dirty="0"/>
              <a:t>From a first look, it appears that</a:t>
            </a:r>
            <a:br>
              <a:rPr lang="en-US" dirty="0"/>
            </a:br>
            <a:r>
              <a:rPr lang="en-US" dirty="0"/>
              <a:t>Southern </a:t>
            </a:r>
            <a:r>
              <a:rPr lang="en-US" dirty="0" err="1"/>
              <a:t>Hemsiphere</a:t>
            </a:r>
            <a:r>
              <a:rPr lang="en-US" dirty="0"/>
              <a:t> station SLP data</a:t>
            </a:r>
          </a:p>
          <a:p>
            <a:r>
              <a:rPr lang="en-US" dirty="0"/>
              <a:t>Does not allow for robust reconstruction </a:t>
            </a:r>
            <a:br>
              <a:rPr lang="en-US" dirty="0"/>
            </a:br>
            <a:r>
              <a:rPr lang="en-US" dirty="0"/>
              <a:t>of the ASL latitude and longitude indices.</a:t>
            </a:r>
          </a:p>
          <a:p>
            <a:endParaRPr lang="en-US" dirty="0"/>
          </a:p>
          <a:p>
            <a:r>
              <a:rPr lang="en-US" dirty="0"/>
              <a:t>While the teleconnections explain a small </a:t>
            </a:r>
            <a:br>
              <a:rPr lang="en-US" dirty="0"/>
            </a:br>
            <a:r>
              <a:rPr lang="en-US" dirty="0"/>
              <a:t>part of the variability, other  unknown </a:t>
            </a:r>
            <a:br>
              <a:rPr lang="en-US" dirty="0"/>
            </a:br>
            <a:r>
              <a:rPr lang="en-US" dirty="0"/>
              <a:t>factors are more relevant</a:t>
            </a:r>
          </a:p>
        </p:txBody>
      </p:sp>
    </p:spTree>
    <p:extLst>
      <p:ext uri="{BB962C8B-B14F-4D97-AF65-F5344CB8AC3E}">
        <p14:creationId xmlns:p14="http://schemas.microsoft.com/office/powerpoint/2010/main" val="389214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BEC0-96CB-1033-FAA3-3DF9C83A7EF0}"/>
              </a:ext>
            </a:extLst>
          </p:cNvPr>
          <p:cNvSpPr>
            <a:spLocks noGrp="1"/>
          </p:cNvSpPr>
          <p:nvPr>
            <p:ph type="title"/>
          </p:nvPr>
        </p:nvSpPr>
        <p:spPr>
          <a:xfrm>
            <a:off x="838200" y="365125"/>
            <a:ext cx="10515600" cy="579755"/>
          </a:xfrm>
        </p:spPr>
        <p:txBody>
          <a:bodyPr>
            <a:normAutofit/>
          </a:bodyPr>
          <a:lstStyle/>
          <a:p>
            <a:r>
              <a:rPr lang="en-US" sz="2800" dirty="0"/>
              <a:t>Stability of significant correlations over time</a:t>
            </a:r>
          </a:p>
        </p:txBody>
      </p:sp>
      <p:pic>
        <p:nvPicPr>
          <p:cNvPr id="5" name="Content Placeholder 4">
            <a:extLst>
              <a:ext uri="{FF2B5EF4-FFF2-40B4-BE49-F238E27FC236}">
                <a16:creationId xmlns:a16="http://schemas.microsoft.com/office/drawing/2014/main" id="{CE381FE7-3F58-E2BF-F9B1-EAA28A64E8F1}"/>
              </a:ext>
            </a:extLst>
          </p:cNvPr>
          <p:cNvPicPr>
            <a:picLocks noGrp="1" noChangeAspect="1"/>
          </p:cNvPicPr>
          <p:nvPr>
            <p:ph idx="1"/>
          </p:nvPr>
        </p:nvPicPr>
        <p:blipFill rotWithShape="1">
          <a:blip r:embed="rId2"/>
          <a:srcRect l="12606" t="49284" r="51585" b="8489"/>
          <a:stretch/>
        </p:blipFill>
        <p:spPr>
          <a:xfrm>
            <a:off x="508001" y="1131821"/>
            <a:ext cx="4922643" cy="4594361"/>
          </a:xfrm>
        </p:spPr>
      </p:pic>
      <p:sp>
        <p:nvSpPr>
          <p:cNvPr id="6" name="TextBox 5">
            <a:extLst>
              <a:ext uri="{FF2B5EF4-FFF2-40B4-BE49-F238E27FC236}">
                <a16:creationId xmlns:a16="http://schemas.microsoft.com/office/drawing/2014/main" id="{24674AA3-B460-83DE-2F17-07275CBC95D6}"/>
              </a:ext>
            </a:extLst>
          </p:cNvPr>
          <p:cNvSpPr txBox="1"/>
          <p:nvPr/>
        </p:nvSpPr>
        <p:spPr>
          <a:xfrm>
            <a:off x="5811520" y="1737360"/>
            <a:ext cx="5273040" cy="2031325"/>
          </a:xfrm>
          <a:prstGeom prst="rect">
            <a:avLst/>
          </a:prstGeom>
          <a:noFill/>
        </p:spPr>
        <p:txBody>
          <a:bodyPr wrap="square" rtlCol="0">
            <a:spAutoFit/>
          </a:bodyPr>
          <a:lstStyle/>
          <a:p>
            <a:pPr marL="285744" indent="-285744">
              <a:buFont typeface="Arial" panose="020B0604020202020204" pitchFamily="34" charset="0"/>
              <a:buChar char="•"/>
            </a:pPr>
            <a:r>
              <a:rPr lang="en-US" dirty="0"/>
              <a:t>At each grid point a 31-year moving-window </a:t>
            </a:r>
            <a:br>
              <a:rPr lang="en-US" dirty="0"/>
            </a:br>
            <a:r>
              <a:rPr lang="en-US" dirty="0"/>
              <a:t>correlations are calculated</a:t>
            </a:r>
          </a:p>
          <a:p>
            <a:pPr marL="285744" indent="-285744">
              <a:buFont typeface="Arial" panose="020B0604020202020204" pitchFamily="34" charset="0"/>
              <a:buChar char="•"/>
            </a:pPr>
            <a:r>
              <a:rPr lang="en-US" dirty="0"/>
              <a:t>The red contour encloses the region where 70% of running correlations are significant (p&lt;0.1) for at least 7 of the models</a:t>
            </a:r>
          </a:p>
          <a:p>
            <a:pPr marL="285744" indent="-285744">
              <a:buFont typeface="Arial" panose="020B0604020202020204" pitchFamily="34" charset="0"/>
              <a:buChar char="•"/>
            </a:pPr>
            <a:r>
              <a:rPr lang="en-US" dirty="0"/>
              <a:t>Stations are shown that occur within the regions of stable correlations</a:t>
            </a:r>
          </a:p>
        </p:txBody>
      </p:sp>
      <p:sp>
        <p:nvSpPr>
          <p:cNvPr id="7" name="TextBox 6">
            <a:extLst>
              <a:ext uri="{FF2B5EF4-FFF2-40B4-BE49-F238E27FC236}">
                <a16:creationId xmlns:a16="http://schemas.microsoft.com/office/drawing/2014/main" id="{14E4B4BA-801A-E36B-1788-B0D6101C1C09}"/>
              </a:ext>
            </a:extLst>
          </p:cNvPr>
          <p:cNvSpPr txBox="1"/>
          <p:nvPr/>
        </p:nvSpPr>
        <p:spPr>
          <a:xfrm>
            <a:off x="5923280" y="4724402"/>
            <a:ext cx="5950540" cy="646331"/>
          </a:xfrm>
          <a:prstGeom prst="rect">
            <a:avLst/>
          </a:prstGeom>
          <a:noFill/>
        </p:spPr>
        <p:txBody>
          <a:bodyPr wrap="none" rtlCol="0">
            <a:spAutoFit/>
          </a:bodyPr>
          <a:lstStyle/>
          <a:p>
            <a:r>
              <a:rPr lang="en-US" dirty="0"/>
              <a:t>A next step is to calculate some reconstructions based on </a:t>
            </a:r>
            <a:br>
              <a:rPr lang="en-US" dirty="0"/>
            </a:br>
            <a:r>
              <a:rPr lang="en-US" dirty="0"/>
              <a:t>‘stable’ stations only</a:t>
            </a:r>
          </a:p>
        </p:txBody>
      </p:sp>
    </p:spTree>
    <p:extLst>
      <p:ext uri="{BB962C8B-B14F-4D97-AF65-F5344CB8AC3E}">
        <p14:creationId xmlns:p14="http://schemas.microsoft.com/office/powerpoint/2010/main" val="2136415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7CE3-4A12-001B-2FD7-A93492D670CB}"/>
              </a:ext>
            </a:extLst>
          </p:cNvPr>
          <p:cNvSpPr>
            <a:spLocks noGrp="1"/>
          </p:cNvSpPr>
          <p:nvPr>
            <p:ph type="title"/>
          </p:nvPr>
        </p:nvSpPr>
        <p:spPr>
          <a:xfrm>
            <a:off x="838200" y="160258"/>
            <a:ext cx="10515600" cy="549275"/>
          </a:xfrm>
        </p:spPr>
        <p:txBody>
          <a:bodyPr>
            <a:normAutofit fontScale="90000"/>
          </a:bodyPr>
          <a:lstStyle/>
          <a:p>
            <a:pPr algn="ctr"/>
            <a:r>
              <a:rPr lang="en-US" b="1" dirty="0">
                <a:solidFill>
                  <a:srgbClr val="0070C0"/>
                </a:solidFill>
              </a:rPr>
              <a:t>Time-varying trends</a:t>
            </a:r>
          </a:p>
        </p:txBody>
      </p:sp>
      <p:pic>
        <p:nvPicPr>
          <p:cNvPr id="5" name="Content Placeholder 4">
            <a:extLst>
              <a:ext uri="{FF2B5EF4-FFF2-40B4-BE49-F238E27FC236}">
                <a16:creationId xmlns:a16="http://schemas.microsoft.com/office/drawing/2014/main" id="{A468AFD6-F384-596F-0A32-AD39239E8754}"/>
              </a:ext>
            </a:extLst>
          </p:cNvPr>
          <p:cNvPicPr>
            <a:picLocks noGrp="1" noChangeAspect="1"/>
          </p:cNvPicPr>
          <p:nvPr>
            <p:ph idx="1"/>
          </p:nvPr>
        </p:nvPicPr>
        <p:blipFill rotWithShape="1">
          <a:blip r:embed="rId2"/>
          <a:srcRect l="6877" t="19717" r="4442" b="31150"/>
          <a:stretch/>
        </p:blipFill>
        <p:spPr>
          <a:xfrm>
            <a:off x="110059" y="914401"/>
            <a:ext cx="7683188" cy="5508703"/>
          </a:xfrm>
        </p:spPr>
      </p:pic>
      <p:pic>
        <p:nvPicPr>
          <p:cNvPr id="4" name="Picture 3">
            <a:extLst>
              <a:ext uri="{FF2B5EF4-FFF2-40B4-BE49-F238E27FC236}">
                <a16:creationId xmlns:a16="http://schemas.microsoft.com/office/drawing/2014/main" id="{85093917-4748-0101-9338-4D284D950A04}"/>
              </a:ext>
            </a:extLst>
          </p:cNvPr>
          <p:cNvPicPr>
            <a:picLocks noChangeAspect="1"/>
          </p:cNvPicPr>
          <p:nvPr/>
        </p:nvPicPr>
        <p:blipFill>
          <a:blip r:embed="rId3"/>
          <a:stretch>
            <a:fillRect/>
          </a:stretch>
        </p:blipFill>
        <p:spPr>
          <a:xfrm>
            <a:off x="7722924" y="4051555"/>
            <a:ext cx="4359017" cy="2371549"/>
          </a:xfrm>
          <a:prstGeom prst="rect">
            <a:avLst/>
          </a:prstGeom>
        </p:spPr>
      </p:pic>
      <p:sp>
        <p:nvSpPr>
          <p:cNvPr id="6" name="TextBox 5">
            <a:extLst>
              <a:ext uri="{FF2B5EF4-FFF2-40B4-BE49-F238E27FC236}">
                <a16:creationId xmlns:a16="http://schemas.microsoft.com/office/drawing/2014/main" id="{285795EE-45F1-3A52-C555-A45C5743288B}"/>
              </a:ext>
            </a:extLst>
          </p:cNvPr>
          <p:cNvSpPr txBox="1"/>
          <p:nvPr/>
        </p:nvSpPr>
        <p:spPr>
          <a:xfrm>
            <a:off x="8133735" y="2086897"/>
            <a:ext cx="3716594" cy="1015663"/>
          </a:xfrm>
          <a:prstGeom prst="rect">
            <a:avLst/>
          </a:prstGeom>
          <a:noFill/>
        </p:spPr>
        <p:txBody>
          <a:bodyPr wrap="square" rtlCol="0">
            <a:spAutoFit/>
          </a:bodyPr>
          <a:lstStyle/>
          <a:p>
            <a:r>
              <a:rPr lang="en-GB" sz="2000" dirty="0"/>
              <a:t>Systematically more positive reanalysis ASL results in mostly negative trends</a:t>
            </a:r>
          </a:p>
        </p:txBody>
      </p:sp>
    </p:spTree>
    <p:extLst>
      <p:ext uri="{BB962C8B-B14F-4D97-AF65-F5344CB8AC3E}">
        <p14:creationId xmlns:p14="http://schemas.microsoft.com/office/powerpoint/2010/main" val="149397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Box 1">
            <a:extLst>
              <a:ext uri="{FF2B5EF4-FFF2-40B4-BE49-F238E27FC236}">
                <a16:creationId xmlns:a16="http://schemas.microsoft.com/office/drawing/2014/main" id="{6760B4E3-BDE3-B666-BFC8-F48FFD48175C}"/>
              </a:ext>
            </a:extLst>
          </p:cNvPr>
          <p:cNvSpPr txBox="1">
            <a:spLocks noChangeArrowheads="1"/>
          </p:cNvSpPr>
          <p:nvPr/>
        </p:nvSpPr>
        <p:spPr bwMode="auto">
          <a:xfrm>
            <a:off x="1548497" y="134015"/>
            <a:ext cx="99253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800" b="1" dirty="0">
                <a:solidFill>
                  <a:srgbClr val="0070C0"/>
                </a:solidFill>
              </a:rPr>
              <a:t>The Amundsen Sea Low: what is it and why are we interested?</a:t>
            </a:r>
          </a:p>
        </p:txBody>
      </p:sp>
      <p:sp>
        <p:nvSpPr>
          <p:cNvPr id="4" name="TextBox 3">
            <a:extLst>
              <a:ext uri="{FF2B5EF4-FFF2-40B4-BE49-F238E27FC236}">
                <a16:creationId xmlns:a16="http://schemas.microsoft.com/office/drawing/2014/main" id="{53AB475B-6B6E-EFBD-998B-7AD9E5B1039A}"/>
              </a:ext>
            </a:extLst>
          </p:cNvPr>
          <p:cNvSpPr txBox="1">
            <a:spLocks noChangeArrowheads="1"/>
          </p:cNvSpPr>
          <p:nvPr/>
        </p:nvSpPr>
        <p:spPr bwMode="auto">
          <a:xfrm>
            <a:off x="273190" y="4360695"/>
            <a:ext cx="4527412"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a:solidFill>
                  <a:srgbClr val="0070C0"/>
                </a:solidFill>
              </a:rPr>
              <a:t>SON MSLP in the ABS region (Hosking et al. 2013)</a:t>
            </a:r>
          </a:p>
        </p:txBody>
      </p:sp>
      <p:pic>
        <p:nvPicPr>
          <p:cNvPr id="5" name="Picture 4">
            <a:extLst>
              <a:ext uri="{FF2B5EF4-FFF2-40B4-BE49-F238E27FC236}">
                <a16:creationId xmlns:a16="http://schemas.microsoft.com/office/drawing/2014/main" id="{D4F33B06-5BA7-A383-AEBA-A2BBA2C51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093" y="1519846"/>
            <a:ext cx="2430566" cy="273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F50384B4-99D5-D63A-614C-B72EB961C37D}"/>
              </a:ext>
            </a:extLst>
          </p:cNvPr>
          <p:cNvCxnSpPr/>
          <p:nvPr/>
        </p:nvCxnSpPr>
        <p:spPr>
          <a:xfrm flipV="1">
            <a:off x="4800602" y="4797426"/>
            <a:ext cx="790575" cy="2159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4F013F7-2528-3C9C-DAAB-217D245259EF}"/>
              </a:ext>
            </a:extLst>
          </p:cNvPr>
          <p:cNvCxnSpPr/>
          <p:nvPr/>
        </p:nvCxnSpPr>
        <p:spPr>
          <a:xfrm flipH="1">
            <a:off x="5880102" y="5732466"/>
            <a:ext cx="576263" cy="49688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0FF43D9-FCD8-6EDD-9B2F-68069436B0B0}"/>
              </a:ext>
            </a:extLst>
          </p:cNvPr>
          <p:cNvSpPr txBox="1">
            <a:spLocks noChangeArrowheads="1"/>
          </p:cNvSpPr>
          <p:nvPr/>
        </p:nvSpPr>
        <p:spPr bwMode="auto">
          <a:xfrm>
            <a:off x="4376951" y="1808079"/>
            <a:ext cx="1637876" cy="1477328"/>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a:t>Cold, dry air advection,</a:t>
            </a:r>
          </a:p>
          <a:p>
            <a:pPr eaLnBrk="1" hangingPunct="1">
              <a:spcBef>
                <a:spcPct val="0"/>
              </a:spcBef>
              <a:buFontTx/>
              <a:buNone/>
            </a:pPr>
            <a:r>
              <a:rPr lang="en-GB" altLang="en-US" sz="1800" b="1" dirty="0"/>
              <a:t>northward  movement of sea ice</a:t>
            </a:r>
          </a:p>
        </p:txBody>
      </p:sp>
      <p:sp>
        <p:nvSpPr>
          <p:cNvPr id="9" name="TextBox 8">
            <a:extLst>
              <a:ext uri="{FF2B5EF4-FFF2-40B4-BE49-F238E27FC236}">
                <a16:creationId xmlns:a16="http://schemas.microsoft.com/office/drawing/2014/main" id="{F9112A7F-F078-6E88-FB4A-BFCD426FF408}"/>
              </a:ext>
            </a:extLst>
          </p:cNvPr>
          <p:cNvSpPr txBox="1">
            <a:spLocks noChangeArrowheads="1"/>
          </p:cNvSpPr>
          <p:nvPr/>
        </p:nvSpPr>
        <p:spPr bwMode="auto">
          <a:xfrm>
            <a:off x="5111" y="1953514"/>
            <a:ext cx="1845982" cy="1477328"/>
          </a:xfrm>
          <a:prstGeom prst="rect">
            <a:avLst/>
          </a:prstGeom>
          <a:solidFill>
            <a:schemeClr val="bg1"/>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b="1" dirty="0"/>
              <a:t>Warm, moist air advection,</a:t>
            </a:r>
          </a:p>
          <a:p>
            <a:pPr eaLnBrk="1" hangingPunct="1">
              <a:spcBef>
                <a:spcPct val="0"/>
              </a:spcBef>
              <a:buFontTx/>
              <a:buNone/>
            </a:pPr>
            <a:r>
              <a:rPr lang="en-GB" altLang="en-US" sz="1800" b="1" dirty="0"/>
              <a:t>southward  movement of sea ice</a:t>
            </a:r>
          </a:p>
        </p:txBody>
      </p:sp>
      <p:cxnSp>
        <p:nvCxnSpPr>
          <p:cNvPr id="11" name="Straight Arrow Connector 10"/>
          <p:cNvCxnSpPr>
            <a:cxnSpLocks/>
          </p:cNvCxnSpPr>
          <p:nvPr/>
        </p:nvCxnSpPr>
        <p:spPr>
          <a:xfrm flipV="1">
            <a:off x="2275800" y="2163410"/>
            <a:ext cx="732871" cy="38333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595594" y="2896495"/>
            <a:ext cx="485009" cy="38891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9D6B03F-4B78-42B7-336A-80934B506B23}"/>
              </a:ext>
            </a:extLst>
          </p:cNvPr>
          <p:cNvSpPr txBox="1"/>
          <p:nvPr/>
        </p:nvSpPr>
        <p:spPr>
          <a:xfrm>
            <a:off x="6511169" y="1609800"/>
            <a:ext cx="5460521" cy="1631216"/>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As well as influencing </a:t>
            </a:r>
            <a:r>
              <a:rPr lang="en-GB" sz="2000" b="1" dirty="0">
                <a:latin typeface="Arial" panose="020B0604020202020204" pitchFamily="34" charset="0"/>
                <a:cs typeface="Arial" panose="020B0604020202020204" pitchFamily="34" charset="0"/>
              </a:rPr>
              <a:t>temperature </a:t>
            </a:r>
            <a:r>
              <a:rPr lang="en-GB" sz="2000" dirty="0">
                <a:latin typeface="Arial" panose="020B0604020202020204" pitchFamily="34" charset="0"/>
                <a:cs typeface="Arial" panose="020B0604020202020204" pitchFamily="34" charset="0"/>
              </a:rPr>
              <a:t>and </a:t>
            </a:r>
            <a:r>
              <a:rPr lang="en-GB" sz="2000" b="1" dirty="0">
                <a:latin typeface="Arial" panose="020B0604020202020204" pitchFamily="34" charset="0"/>
                <a:cs typeface="Arial" panose="020B0604020202020204" pitchFamily="34" charset="0"/>
              </a:rPr>
              <a:t>sea ice</a:t>
            </a:r>
            <a:r>
              <a:rPr lang="en-GB" sz="2000" dirty="0">
                <a:latin typeface="Arial" panose="020B0604020202020204" pitchFamily="34" charset="0"/>
                <a:cs typeface="Arial" panose="020B0604020202020204" pitchFamily="34" charset="0"/>
              </a:rPr>
              <a:t> in West Antarctica, winds along the ice shelf in the Amundsen Sea linked to inflow strength of warm circumpolar deep water on to the ice shelf, influencing </a:t>
            </a:r>
            <a:r>
              <a:rPr lang="en-GB" sz="2000" b="1" dirty="0">
                <a:latin typeface="Arial" panose="020B0604020202020204" pitchFamily="34" charset="0"/>
                <a:cs typeface="Arial" panose="020B0604020202020204" pitchFamily="34" charset="0"/>
              </a:rPr>
              <a:t>ice-shelf mass </a:t>
            </a:r>
            <a:r>
              <a:rPr lang="en-GB" sz="2000" dirty="0">
                <a:latin typeface="Arial" panose="020B0604020202020204" pitchFamily="34" charset="0"/>
                <a:cs typeface="Arial" panose="020B0604020202020204" pitchFamily="34" charset="0"/>
              </a:rPr>
              <a:t>loss</a:t>
            </a:r>
          </a:p>
        </p:txBody>
      </p:sp>
      <p:pic>
        <p:nvPicPr>
          <p:cNvPr id="13" name="Picture 12">
            <a:extLst>
              <a:ext uri="{FF2B5EF4-FFF2-40B4-BE49-F238E27FC236}">
                <a16:creationId xmlns:a16="http://schemas.microsoft.com/office/drawing/2014/main" id="{F1D7DB02-B719-6768-3946-1440957B619E}"/>
              </a:ext>
            </a:extLst>
          </p:cNvPr>
          <p:cNvPicPr>
            <a:picLocks noChangeAspect="1"/>
          </p:cNvPicPr>
          <p:nvPr/>
        </p:nvPicPr>
        <p:blipFill rotWithShape="1">
          <a:blip r:embed="rId4"/>
          <a:srcRect/>
          <a:stretch/>
        </p:blipFill>
        <p:spPr>
          <a:xfrm>
            <a:off x="6600825" y="3640880"/>
            <a:ext cx="4756210" cy="2732291"/>
          </a:xfrm>
          <a:prstGeom prst="rect">
            <a:avLst/>
          </a:prstGeom>
        </p:spPr>
      </p:pic>
    </p:spTree>
    <p:extLst>
      <p:ext uri="{BB962C8B-B14F-4D97-AF65-F5344CB8AC3E}">
        <p14:creationId xmlns:p14="http://schemas.microsoft.com/office/powerpoint/2010/main" val="1891807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46E96-0D46-6871-CA9C-3D07BA6F71DB}"/>
              </a:ext>
            </a:extLst>
          </p:cNvPr>
          <p:cNvSpPr>
            <a:spLocks noGrp="1"/>
          </p:cNvSpPr>
          <p:nvPr>
            <p:ph idx="1"/>
          </p:nvPr>
        </p:nvSpPr>
        <p:spPr>
          <a:xfrm>
            <a:off x="204018" y="631005"/>
            <a:ext cx="6912079" cy="4351339"/>
          </a:xfrm>
        </p:spPr>
        <p:txBody>
          <a:bodyPr>
            <a:noAutofit/>
          </a:bodyPr>
          <a:lstStyle/>
          <a:p>
            <a:pPr marL="0" indent="0">
              <a:buNone/>
            </a:pPr>
            <a:endParaRPr lang="en-GB" sz="1800" dirty="0"/>
          </a:p>
          <a:p>
            <a:r>
              <a:rPr lang="en-GB" sz="1800" dirty="0"/>
              <a:t>NERC project </a:t>
            </a:r>
            <a:r>
              <a:rPr lang="en-GB" sz="1800" dirty="0" err="1"/>
              <a:t>DecADes</a:t>
            </a:r>
            <a:r>
              <a:rPr lang="en-GB" sz="1800" dirty="0"/>
              <a:t> (Decadal Changes in the Amundsen Sea)  - PI Adrian Jenkins, Northumbria University</a:t>
            </a:r>
          </a:p>
          <a:p>
            <a:r>
              <a:rPr lang="en-GB" sz="1800" dirty="0"/>
              <a:t>The project is exploring the hypothesis that ice sheet change in the Amundsen Sea sector is an accumulating response to a series of oceanic warm episodes (1940s and 1990s) when rapid ice-sheet loss was initiated</a:t>
            </a:r>
          </a:p>
          <a:p>
            <a:r>
              <a:rPr lang="en-GB" sz="1800" dirty="0"/>
              <a:t>Holland et al. (2022) suggest these caused by anticyclonic wind anomalies during these decades</a:t>
            </a:r>
          </a:p>
          <a:p>
            <a:r>
              <a:rPr lang="en-GB" sz="1800" dirty="0"/>
              <a:t>So we are exploring ways to extend the record of the ASL back through time.  </a:t>
            </a:r>
            <a:r>
              <a:rPr lang="en-GB" sz="1800" b="1" dirty="0">
                <a:solidFill>
                  <a:srgbClr val="0070C0"/>
                </a:solidFill>
              </a:rPr>
              <a:t>Can we use tropical-extratropical teleconnections with station pressure observations at lower latitudes to reconstruct the ASL?</a:t>
            </a:r>
          </a:p>
          <a:p>
            <a:r>
              <a:rPr lang="en-GB" sz="1800" b="1" dirty="0"/>
              <a:t>To do this we need</a:t>
            </a:r>
          </a:p>
          <a:p>
            <a:pPr marL="0" indent="0">
              <a:buNone/>
            </a:pPr>
            <a:r>
              <a:rPr lang="en-GB" sz="1800" b="1" dirty="0"/>
              <a:t>           1) Data</a:t>
            </a:r>
          </a:p>
          <a:p>
            <a:pPr marL="0" indent="0">
              <a:buNone/>
            </a:pPr>
            <a:r>
              <a:rPr lang="en-GB" sz="1800" b="1" dirty="0"/>
              <a:t>           2) Data in locations where SLP is related to the ASL</a:t>
            </a:r>
          </a:p>
          <a:p>
            <a:pPr marL="0" indent="0">
              <a:buNone/>
            </a:pPr>
            <a:r>
              <a:rPr lang="en-GB" sz="1800" b="1" dirty="0"/>
              <a:t>           3) An idea of whether the teleconnections are likely to be</a:t>
            </a:r>
          </a:p>
          <a:p>
            <a:pPr marL="0" indent="0">
              <a:buNone/>
            </a:pPr>
            <a:r>
              <a:rPr lang="en-GB" sz="1800" b="1" dirty="0"/>
              <a:t>                stable through time</a:t>
            </a:r>
          </a:p>
        </p:txBody>
      </p:sp>
      <p:pic>
        <p:nvPicPr>
          <p:cNvPr id="4" name="Picture 3">
            <a:extLst>
              <a:ext uri="{FF2B5EF4-FFF2-40B4-BE49-F238E27FC236}">
                <a16:creationId xmlns:a16="http://schemas.microsoft.com/office/drawing/2014/main" id="{BF12E5D5-B178-BFB7-25BB-985DE6976565}"/>
              </a:ext>
            </a:extLst>
          </p:cNvPr>
          <p:cNvPicPr>
            <a:picLocks noChangeAspect="1"/>
          </p:cNvPicPr>
          <p:nvPr/>
        </p:nvPicPr>
        <p:blipFill>
          <a:blip r:embed="rId3"/>
          <a:stretch>
            <a:fillRect/>
          </a:stretch>
        </p:blipFill>
        <p:spPr>
          <a:xfrm>
            <a:off x="7184173" y="807028"/>
            <a:ext cx="4920553" cy="3160288"/>
          </a:xfrm>
          <a:prstGeom prst="rect">
            <a:avLst/>
          </a:prstGeom>
        </p:spPr>
      </p:pic>
      <p:pic>
        <p:nvPicPr>
          <p:cNvPr id="6" name="Picture 5">
            <a:extLst>
              <a:ext uri="{FF2B5EF4-FFF2-40B4-BE49-F238E27FC236}">
                <a16:creationId xmlns:a16="http://schemas.microsoft.com/office/drawing/2014/main" id="{64AD88D4-CD97-7FFB-9478-0FE7DDBBD51B}"/>
              </a:ext>
            </a:extLst>
          </p:cNvPr>
          <p:cNvPicPr>
            <a:picLocks noChangeAspect="1"/>
          </p:cNvPicPr>
          <p:nvPr/>
        </p:nvPicPr>
        <p:blipFill>
          <a:blip r:embed="rId4"/>
          <a:stretch>
            <a:fillRect/>
          </a:stretch>
        </p:blipFill>
        <p:spPr>
          <a:xfrm>
            <a:off x="8511663" y="4255984"/>
            <a:ext cx="2247900" cy="2505075"/>
          </a:xfrm>
          <a:prstGeom prst="rect">
            <a:avLst/>
          </a:prstGeom>
        </p:spPr>
      </p:pic>
      <p:sp>
        <p:nvSpPr>
          <p:cNvPr id="2" name="TextBox 1">
            <a:extLst>
              <a:ext uri="{FF2B5EF4-FFF2-40B4-BE49-F238E27FC236}">
                <a16:creationId xmlns:a16="http://schemas.microsoft.com/office/drawing/2014/main" id="{6DCBB613-02DE-1AA2-9908-4CB8CF8FAE0A}"/>
              </a:ext>
            </a:extLst>
          </p:cNvPr>
          <p:cNvSpPr txBox="1"/>
          <p:nvPr/>
        </p:nvSpPr>
        <p:spPr>
          <a:xfrm>
            <a:off x="1821425" y="169340"/>
            <a:ext cx="7742904" cy="461665"/>
          </a:xfrm>
          <a:prstGeom prst="rect">
            <a:avLst/>
          </a:prstGeom>
          <a:noFill/>
        </p:spPr>
        <p:txBody>
          <a:bodyPr wrap="square" rtlCol="0">
            <a:spAutoFit/>
          </a:bodyPr>
          <a:lstStyle/>
          <a:p>
            <a:pPr algn="ctr"/>
            <a:r>
              <a:rPr lang="en-GB" sz="2400" b="1" dirty="0" err="1">
                <a:solidFill>
                  <a:srgbClr val="0070C0"/>
                </a:solidFill>
                <a:latin typeface="Arial" panose="020B0604020202020204" pitchFamily="34" charset="0"/>
                <a:cs typeface="Arial" panose="020B0604020202020204" pitchFamily="34" charset="0"/>
              </a:rPr>
              <a:t>DecADeS</a:t>
            </a:r>
            <a:r>
              <a:rPr lang="en-GB" sz="2400" b="1" dirty="0">
                <a:solidFill>
                  <a:srgbClr val="0070C0"/>
                </a:solidFill>
                <a:latin typeface="Arial" panose="020B0604020202020204" pitchFamily="34" charset="0"/>
                <a:cs typeface="Arial" panose="020B0604020202020204" pitchFamily="34" charset="0"/>
              </a:rPr>
              <a:t> (Decadal Changes in the Amundsen Sea)</a:t>
            </a:r>
          </a:p>
        </p:txBody>
      </p:sp>
    </p:spTree>
    <p:extLst>
      <p:ext uri="{BB962C8B-B14F-4D97-AF65-F5344CB8AC3E}">
        <p14:creationId xmlns:p14="http://schemas.microsoft.com/office/powerpoint/2010/main" val="395073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724B-D34C-C4AF-1D93-35B2DEB06F6D}"/>
              </a:ext>
            </a:extLst>
          </p:cNvPr>
          <p:cNvSpPr>
            <a:spLocks noGrp="1"/>
          </p:cNvSpPr>
          <p:nvPr>
            <p:ph type="title"/>
          </p:nvPr>
        </p:nvSpPr>
        <p:spPr>
          <a:xfrm>
            <a:off x="838200" y="111125"/>
            <a:ext cx="10515600" cy="488315"/>
          </a:xfrm>
        </p:spPr>
        <p:txBody>
          <a:bodyPr>
            <a:normAutofit/>
          </a:bodyPr>
          <a:lstStyle/>
          <a:p>
            <a:pPr algn="ctr"/>
            <a:r>
              <a:rPr lang="en-US" sz="2800" b="1" dirty="0">
                <a:solidFill>
                  <a:schemeClr val="accent4"/>
                </a:solidFill>
                <a:latin typeface="Arial" panose="020B0604020202020204" pitchFamily="34" charset="0"/>
                <a:cs typeface="Arial" panose="020B0604020202020204" pitchFamily="34" charset="0"/>
              </a:rPr>
              <a:t>The Station SLP data</a:t>
            </a:r>
          </a:p>
        </p:txBody>
      </p:sp>
      <p:sp>
        <p:nvSpPr>
          <p:cNvPr id="3" name="Content Placeholder 2">
            <a:extLst>
              <a:ext uri="{FF2B5EF4-FFF2-40B4-BE49-F238E27FC236}">
                <a16:creationId xmlns:a16="http://schemas.microsoft.com/office/drawing/2014/main" id="{3D00B702-0B8F-E32D-6DAE-33A3B7788562}"/>
              </a:ext>
            </a:extLst>
          </p:cNvPr>
          <p:cNvSpPr>
            <a:spLocks noGrp="1"/>
          </p:cNvSpPr>
          <p:nvPr>
            <p:ph idx="1"/>
          </p:nvPr>
        </p:nvSpPr>
        <p:spPr>
          <a:xfrm>
            <a:off x="655320" y="748665"/>
            <a:ext cx="11341211" cy="4351339"/>
          </a:xfrm>
        </p:spPr>
        <p:txBody>
          <a:bodyPr>
            <a:noAutofit/>
          </a:bodyPr>
          <a:lstStyle/>
          <a:p>
            <a:pPr marL="0" indent="0">
              <a:buNone/>
            </a:pPr>
            <a:r>
              <a:rPr lang="en-US" sz="1400" dirty="0">
                <a:latin typeface="Arial" panose="020B0604020202020204" pitchFamily="34" charset="0"/>
                <a:cs typeface="Arial" panose="020B0604020202020204" pitchFamily="34" charset="0"/>
              </a:rPr>
              <a:t>Ryan </a:t>
            </a:r>
            <a:r>
              <a:rPr lang="en-US" sz="1400" dirty="0" err="1">
                <a:latin typeface="Arial" panose="020B0604020202020204" pitchFamily="34" charset="0"/>
                <a:cs typeface="Arial" panose="020B0604020202020204" pitchFamily="34" charset="0"/>
              </a:rPr>
              <a:t>Fogt</a:t>
            </a:r>
            <a:r>
              <a:rPr lang="en-US" sz="1400" dirty="0">
                <a:latin typeface="Arial" panose="020B0604020202020204" pitchFamily="34" charset="0"/>
                <a:cs typeface="Arial" panose="020B0604020202020204" pitchFamily="34" charset="0"/>
              </a:rPr>
              <a:t> provided monthly series for 62 southern hemisphere stations and a further 15 Antarctic stations, predominantly using RDA-NCAR ds570.0. Patching has been conducted on these data, however gaps still exist. In addition we include data from Isla de Pascua (Easter Island), which fits in a large data gap in the Pacific, also READER database. </a:t>
            </a:r>
          </a:p>
          <a:p>
            <a:pPr marL="0" indent="0">
              <a:buNone/>
            </a:pPr>
            <a:r>
              <a:rPr lang="en-US" sz="1400" dirty="0">
                <a:latin typeface="Arial" panose="020B0604020202020204" pitchFamily="34" charset="0"/>
                <a:cs typeface="Arial" panose="020B0604020202020204" pitchFamily="34" charset="0"/>
              </a:rPr>
              <a:t>Additional patching has been carried out using: </a:t>
            </a:r>
          </a:p>
          <a:p>
            <a:pPr marL="0" indent="0">
              <a:buNone/>
            </a:pPr>
            <a:r>
              <a:rPr lang="en-US" sz="1400" dirty="0">
                <a:latin typeface="Arial" panose="020B0604020202020204" pitchFamily="34" charset="0"/>
                <a:cs typeface="Arial" panose="020B0604020202020204" pitchFamily="34" charset="0"/>
              </a:rPr>
              <a:t>           - Ds570 from KNMI Climate Explorer which sometimes contains additional months</a:t>
            </a:r>
          </a:p>
          <a:p>
            <a:pPr marL="0" indent="0">
              <a:buNone/>
            </a:pPr>
            <a:r>
              <a:rPr lang="en-US" sz="1400" dirty="0">
                <a:latin typeface="Arial" panose="020B0604020202020204" pitchFamily="34" charset="0"/>
                <a:cs typeface="Arial" panose="020B0604020202020204" pitchFamily="34" charset="0"/>
              </a:rPr>
              <a:t>           - ISPDv4 contains </a:t>
            </a:r>
            <a:r>
              <a:rPr lang="en-US" sz="1400" dirty="0" err="1">
                <a:latin typeface="Arial" panose="020B0604020202020204" pitchFamily="34" charset="0"/>
                <a:cs typeface="Arial" panose="020B0604020202020204" pitchFamily="34" charset="0"/>
              </a:rPr>
              <a:t>subdaily</a:t>
            </a:r>
            <a:r>
              <a:rPr lang="en-US" sz="1400" dirty="0">
                <a:latin typeface="Arial" panose="020B0604020202020204" pitchFamily="34" charset="0"/>
                <a:cs typeface="Arial" panose="020B0604020202020204" pitchFamily="34" charset="0"/>
              </a:rPr>
              <a:t> data. We process this to create monthly mean data, only for months where &gt;50% of days have a daily     mean value. We remove extreme outliers (+/-5SD) datapoints prior to processing</a:t>
            </a:r>
          </a:p>
          <a:p>
            <a:r>
              <a:rPr lang="en-US" sz="1400" dirty="0">
                <a:latin typeface="Arial" panose="020B0604020202020204" pitchFamily="34" charset="0"/>
                <a:cs typeface="Arial" panose="020B0604020202020204" pitchFamily="34" charset="0"/>
              </a:rPr>
              <a:t>HadSLP2 data for stations</a:t>
            </a:r>
          </a:p>
          <a:p>
            <a:r>
              <a:rPr lang="en-US" sz="1400" dirty="0" err="1">
                <a:latin typeface="Arial" panose="020B0604020202020204" pitchFamily="34" charset="0"/>
                <a:cs typeface="Arial" panose="020B0604020202020204" pitchFamily="34" charset="0"/>
              </a:rPr>
              <a:t>Meteostat</a:t>
            </a:r>
            <a:r>
              <a:rPr lang="en-US" sz="1400" dirty="0">
                <a:latin typeface="Arial" panose="020B0604020202020204" pitchFamily="34" charset="0"/>
                <a:cs typeface="Arial" panose="020B0604020202020204" pitchFamily="34" charset="0"/>
              </a:rPr>
              <a:t> python package allows direct access to </a:t>
            </a:r>
            <a:r>
              <a:rPr lang="en-US" sz="1400" dirty="0" err="1">
                <a:latin typeface="Arial" panose="020B0604020202020204" pitchFamily="34" charset="0"/>
                <a:cs typeface="Arial" panose="020B0604020202020204" pitchFamily="34" charset="0"/>
              </a:rPr>
              <a:t>subdaily</a:t>
            </a:r>
            <a:r>
              <a:rPr lang="en-US" sz="1400" dirty="0">
                <a:latin typeface="Arial" panose="020B0604020202020204" pitchFamily="34" charset="0"/>
                <a:cs typeface="Arial" panose="020B0604020202020204" pitchFamily="34" charset="0"/>
              </a:rPr>
              <a:t>, daily and monthly data from WMO stations. Here we calculate daily averages, and monthly data as for ISPDv4.</a:t>
            </a:r>
          </a:p>
          <a:p>
            <a:r>
              <a:rPr lang="en-US" sz="1400" dirty="0">
                <a:latin typeface="Arial" panose="020B0604020202020204" pitchFamily="34" charset="0"/>
                <a:cs typeface="Arial" panose="020B0604020202020204" pitchFamily="34" charset="0"/>
              </a:rPr>
              <a:t>Patching is only applied if the patch data fit the patterns overlapping  either side of the gap in the timeseries.</a:t>
            </a:r>
          </a:p>
          <a:p>
            <a:pPr marL="0" indent="0">
              <a:buNone/>
            </a:pPr>
            <a:endParaRPr lang="en-US" dirty="0">
              <a:latin typeface="Arial" panose="020B0604020202020204" pitchFamily="34" charset="0"/>
              <a:cs typeface="Arial" panose="020B0604020202020204" pitchFamily="34" charset="0"/>
            </a:endParaRPr>
          </a:p>
        </p:txBody>
      </p:sp>
      <p:pic>
        <p:nvPicPr>
          <p:cNvPr id="5" name="Picture 4" descr="A graph showing a number of data&#10;&#10;Description automatically generated with medium confidence">
            <a:extLst>
              <a:ext uri="{FF2B5EF4-FFF2-40B4-BE49-F238E27FC236}">
                <a16:creationId xmlns:a16="http://schemas.microsoft.com/office/drawing/2014/main" id="{C87A1874-06EA-337B-0B21-E3D48E708D46}"/>
              </a:ext>
            </a:extLst>
          </p:cNvPr>
          <p:cNvPicPr>
            <a:picLocks noChangeAspect="1"/>
          </p:cNvPicPr>
          <p:nvPr/>
        </p:nvPicPr>
        <p:blipFill>
          <a:blip r:embed="rId3"/>
          <a:stretch>
            <a:fillRect/>
          </a:stretch>
        </p:blipFill>
        <p:spPr>
          <a:xfrm>
            <a:off x="162150" y="3893575"/>
            <a:ext cx="8007655" cy="2853301"/>
          </a:xfrm>
          <a:prstGeom prst="rect">
            <a:avLst/>
          </a:prstGeom>
        </p:spPr>
      </p:pic>
      <p:sp>
        <p:nvSpPr>
          <p:cNvPr id="6" name="TextBox 5">
            <a:extLst>
              <a:ext uri="{FF2B5EF4-FFF2-40B4-BE49-F238E27FC236}">
                <a16:creationId xmlns:a16="http://schemas.microsoft.com/office/drawing/2014/main" id="{02C1C576-93A5-3343-21A7-B380AB80F43D}"/>
              </a:ext>
            </a:extLst>
          </p:cNvPr>
          <p:cNvSpPr txBox="1"/>
          <p:nvPr/>
        </p:nvSpPr>
        <p:spPr>
          <a:xfrm>
            <a:off x="8298064" y="4446112"/>
            <a:ext cx="3570208" cy="1477328"/>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An example of patching the </a:t>
            </a:r>
          </a:p>
          <a:p>
            <a:r>
              <a:rPr lang="en-US" dirty="0">
                <a:latin typeface="Arial" panose="020B0604020202020204" pitchFamily="34" charset="0"/>
                <a:cs typeface="Arial" panose="020B0604020202020204" pitchFamily="34" charset="0"/>
              </a:rPr>
              <a:t>station data. The ISPD daily data</a:t>
            </a:r>
          </a:p>
          <a:p>
            <a:r>
              <a:rPr lang="en-US" dirty="0">
                <a:latin typeface="Arial" panose="020B0604020202020204" pitchFamily="34" charset="0"/>
                <a:cs typeface="Arial" panose="020B0604020202020204" pitchFamily="34" charset="0"/>
              </a:rPr>
              <a:t>when processed closely matches</a:t>
            </a:r>
          </a:p>
          <a:p>
            <a:r>
              <a:rPr lang="en-US" dirty="0">
                <a:latin typeface="Arial" panose="020B0604020202020204" pitchFamily="34" charset="0"/>
                <a:cs typeface="Arial" panose="020B0604020202020204" pitchFamily="34" charset="0"/>
              </a:rPr>
              <a:t>the monthly timeseries and fills </a:t>
            </a:r>
          </a:p>
          <a:p>
            <a:r>
              <a:rPr lang="en-US" dirty="0">
                <a:latin typeface="Arial" panose="020B0604020202020204" pitchFamily="34" charset="0"/>
                <a:cs typeface="Arial" panose="020B0604020202020204" pitchFamily="34" charset="0"/>
              </a:rPr>
              <a:t>the gaps.</a:t>
            </a:r>
          </a:p>
        </p:txBody>
      </p:sp>
    </p:spTree>
    <p:extLst>
      <p:ext uri="{BB962C8B-B14F-4D97-AF65-F5344CB8AC3E}">
        <p14:creationId xmlns:p14="http://schemas.microsoft.com/office/powerpoint/2010/main" val="2752869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6C8B-E953-92A6-FFF4-D40E5FFFAECC}"/>
              </a:ext>
            </a:extLst>
          </p:cNvPr>
          <p:cNvSpPr>
            <a:spLocks noGrp="1"/>
          </p:cNvSpPr>
          <p:nvPr>
            <p:ph type="title"/>
          </p:nvPr>
        </p:nvSpPr>
        <p:spPr>
          <a:xfrm>
            <a:off x="727587" y="-241337"/>
            <a:ext cx="10515600" cy="1325563"/>
          </a:xfrm>
        </p:spPr>
        <p:txBody>
          <a:bodyPr/>
          <a:lstStyle/>
          <a:p>
            <a:pPr algn="ctr"/>
            <a:r>
              <a:rPr lang="en-US" dirty="0">
                <a:solidFill>
                  <a:srgbClr val="0070C0"/>
                </a:solidFill>
              </a:rPr>
              <a:t>ASL Indices</a:t>
            </a:r>
          </a:p>
        </p:txBody>
      </p:sp>
      <p:pic>
        <p:nvPicPr>
          <p:cNvPr id="5" name="Content Placeholder 4" descr="A blue circle with a black line on it&#10;&#10;Description automatically generated">
            <a:extLst>
              <a:ext uri="{FF2B5EF4-FFF2-40B4-BE49-F238E27FC236}">
                <a16:creationId xmlns:a16="http://schemas.microsoft.com/office/drawing/2014/main" id="{EEF2C31D-89AB-B5A3-5512-CD52EAE3AE49}"/>
              </a:ext>
            </a:extLst>
          </p:cNvPr>
          <p:cNvPicPr>
            <a:picLocks noGrp="1" noChangeAspect="1"/>
          </p:cNvPicPr>
          <p:nvPr>
            <p:ph idx="1"/>
          </p:nvPr>
        </p:nvPicPr>
        <p:blipFill>
          <a:blip r:embed="rId2"/>
          <a:stretch>
            <a:fillRect/>
          </a:stretch>
        </p:blipFill>
        <p:spPr>
          <a:xfrm>
            <a:off x="113071" y="778654"/>
            <a:ext cx="3754511" cy="5169100"/>
          </a:xfrm>
        </p:spPr>
      </p:pic>
      <p:sp>
        <p:nvSpPr>
          <p:cNvPr id="6" name="TextBox 5">
            <a:extLst>
              <a:ext uri="{FF2B5EF4-FFF2-40B4-BE49-F238E27FC236}">
                <a16:creationId xmlns:a16="http://schemas.microsoft.com/office/drawing/2014/main" id="{BF7B7AF9-62BC-1261-5E8B-210FCC54E7E0}"/>
              </a:ext>
            </a:extLst>
          </p:cNvPr>
          <p:cNvSpPr txBox="1"/>
          <p:nvPr/>
        </p:nvSpPr>
        <p:spPr>
          <a:xfrm>
            <a:off x="4102344" y="1084226"/>
            <a:ext cx="5744497" cy="4924425"/>
          </a:xfrm>
          <a:prstGeom prst="rect">
            <a:avLst/>
          </a:prstGeom>
          <a:noFill/>
        </p:spPr>
        <p:txBody>
          <a:bodyPr wrap="square" rtlCol="0">
            <a:spAutoFit/>
          </a:bodyPr>
          <a:lstStyle/>
          <a:p>
            <a:r>
              <a:rPr lang="en-US" b="1" dirty="0"/>
              <a:t>Area-averaged ASL </a:t>
            </a:r>
            <a:r>
              <a:rPr lang="en-US" dirty="0"/>
              <a:t>as defined in O’Connor et al (2021):180-310</a:t>
            </a:r>
            <a:r>
              <a:rPr lang="en-US" baseline="30000" dirty="0"/>
              <a:t>o</a:t>
            </a:r>
            <a:r>
              <a:rPr lang="en-US" dirty="0"/>
              <a:t> E, 60-75</a:t>
            </a:r>
            <a:r>
              <a:rPr lang="en-US" baseline="30000" dirty="0"/>
              <a:t>o</a:t>
            </a:r>
            <a:r>
              <a:rPr lang="en-US" dirty="0"/>
              <a:t> S (left hand figure)</a:t>
            </a:r>
          </a:p>
          <a:p>
            <a:endParaRPr lang="en-US" dirty="0"/>
          </a:p>
          <a:p>
            <a:r>
              <a:rPr lang="en-US" b="1" dirty="0"/>
              <a:t>Relative Central Pressure (</a:t>
            </a:r>
            <a:r>
              <a:rPr lang="en-GB" b="1" dirty="0"/>
              <a:t>RCP): </a:t>
            </a:r>
            <a:r>
              <a:rPr lang="en-GB" dirty="0"/>
              <a:t>anomalies relative to seasonal average background pressure as in Hosking et al. (2013), -60-75</a:t>
            </a:r>
            <a:r>
              <a:rPr lang="en-US" baseline="30000" dirty="0"/>
              <a:t>o</a:t>
            </a:r>
            <a:r>
              <a:rPr lang="en-GB" dirty="0"/>
              <a:t>S, 170-290</a:t>
            </a:r>
            <a:r>
              <a:rPr lang="en-US" baseline="30000" dirty="0"/>
              <a:t>o</a:t>
            </a:r>
            <a:r>
              <a:rPr lang="en-GB" dirty="0"/>
              <a:t>E (right hand figure)</a:t>
            </a:r>
            <a:endParaRPr lang="en-US" dirty="0"/>
          </a:p>
          <a:p>
            <a:endParaRPr lang="en-US" dirty="0"/>
          </a:p>
          <a:p>
            <a:r>
              <a:rPr lang="en-US" b="1" dirty="0"/>
              <a:t>ASL Latitude: </a:t>
            </a:r>
            <a:r>
              <a:rPr lang="en-US" dirty="0"/>
              <a:t>latitude of minimum pressure in a given season</a:t>
            </a:r>
          </a:p>
          <a:p>
            <a:endParaRPr lang="en-US" b="1" dirty="0"/>
          </a:p>
          <a:p>
            <a:r>
              <a:rPr lang="en-US" b="1" dirty="0"/>
              <a:t>ASL Longitude: </a:t>
            </a:r>
            <a:r>
              <a:rPr lang="en-US" dirty="0"/>
              <a:t>longitude of minimum pressure in a given season</a:t>
            </a:r>
          </a:p>
          <a:p>
            <a:endParaRPr lang="en-US" dirty="0"/>
          </a:p>
          <a:p>
            <a:r>
              <a:rPr lang="en-US" sz="2000" b="1" dirty="0">
                <a:solidFill>
                  <a:srgbClr val="0070C0"/>
                </a:solidFill>
              </a:rPr>
              <a:t>To explore which of these indices may be best to reconstruct from a practical perspective, calculated regression maps between these indices (from ERA5) and ERA5 SLP </a:t>
            </a:r>
          </a:p>
        </p:txBody>
      </p:sp>
      <p:pic>
        <p:nvPicPr>
          <p:cNvPr id="3" name="Picture 2">
            <a:extLst>
              <a:ext uri="{FF2B5EF4-FFF2-40B4-BE49-F238E27FC236}">
                <a16:creationId xmlns:a16="http://schemas.microsoft.com/office/drawing/2014/main" id="{EDDF60AF-7B2F-AA39-A363-00ABBD6AD202}"/>
              </a:ext>
            </a:extLst>
          </p:cNvPr>
          <p:cNvPicPr>
            <a:picLocks noChangeAspect="1"/>
          </p:cNvPicPr>
          <p:nvPr/>
        </p:nvPicPr>
        <p:blipFill rotWithShape="1">
          <a:blip r:embed="rId3"/>
          <a:srcRect l="72257" t="51728" r="3998"/>
          <a:stretch/>
        </p:blipFill>
        <p:spPr>
          <a:xfrm>
            <a:off x="9896168" y="1325564"/>
            <a:ext cx="2066048" cy="2169804"/>
          </a:xfrm>
          <a:prstGeom prst="rect">
            <a:avLst/>
          </a:prstGeom>
        </p:spPr>
      </p:pic>
      <p:sp>
        <p:nvSpPr>
          <p:cNvPr id="4" name="TextBox 3">
            <a:extLst>
              <a:ext uri="{FF2B5EF4-FFF2-40B4-BE49-F238E27FC236}">
                <a16:creationId xmlns:a16="http://schemas.microsoft.com/office/drawing/2014/main" id="{94A1F60F-2185-0FC6-1BDA-D4C93F967BF9}"/>
              </a:ext>
            </a:extLst>
          </p:cNvPr>
          <p:cNvSpPr txBox="1"/>
          <p:nvPr/>
        </p:nvSpPr>
        <p:spPr>
          <a:xfrm>
            <a:off x="10154099" y="3429000"/>
            <a:ext cx="1924830" cy="1200329"/>
          </a:xfrm>
          <a:prstGeom prst="rect">
            <a:avLst/>
          </a:prstGeom>
          <a:noFill/>
        </p:spPr>
        <p:txBody>
          <a:bodyPr wrap="square" rtlCol="0">
            <a:spAutoFit/>
          </a:bodyPr>
          <a:lstStyle/>
          <a:p>
            <a:r>
              <a:rPr lang="en-GB" dirty="0">
                <a:solidFill>
                  <a:srgbClr val="0070C0"/>
                </a:solidFill>
              </a:rPr>
              <a:t>SON relative central pressure (Hosking et al. 2013)</a:t>
            </a:r>
          </a:p>
        </p:txBody>
      </p:sp>
    </p:spTree>
    <p:extLst>
      <p:ext uri="{BB962C8B-B14F-4D97-AF65-F5344CB8AC3E}">
        <p14:creationId xmlns:p14="http://schemas.microsoft.com/office/powerpoint/2010/main" val="24657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FA87-7064-789B-A208-A21BCE3FA573}"/>
              </a:ext>
            </a:extLst>
          </p:cNvPr>
          <p:cNvSpPr>
            <a:spLocks noGrp="1"/>
          </p:cNvSpPr>
          <p:nvPr>
            <p:ph type="title"/>
          </p:nvPr>
        </p:nvSpPr>
        <p:spPr>
          <a:xfrm>
            <a:off x="548363" y="137757"/>
            <a:ext cx="10515600" cy="695809"/>
          </a:xfrm>
        </p:spPr>
        <p:txBody>
          <a:bodyPr>
            <a:normAutofit fontScale="90000"/>
          </a:bodyPr>
          <a:lstStyle/>
          <a:p>
            <a:pPr algn="ctr"/>
            <a:r>
              <a:rPr lang="en-US" sz="2400" b="1" dirty="0">
                <a:solidFill>
                  <a:srgbClr val="0070C0"/>
                </a:solidFill>
                <a:latin typeface="Arial" panose="020B0604020202020204" pitchFamily="34" charset="0"/>
                <a:cs typeface="Arial" panose="020B0604020202020204" pitchFamily="34" charset="0"/>
              </a:rPr>
              <a:t>Need to do analysis seasonally, as there are shifts in latitude and longitude of the ASL with season</a:t>
            </a:r>
          </a:p>
        </p:txBody>
      </p:sp>
      <p:pic>
        <p:nvPicPr>
          <p:cNvPr id="5" name="Content Placeholder 4" descr="A diagram of the weather&#10;&#10;Description automatically generated with medium confidence">
            <a:extLst>
              <a:ext uri="{FF2B5EF4-FFF2-40B4-BE49-F238E27FC236}">
                <a16:creationId xmlns:a16="http://schemas.microsoft.com/office/drawing/2014/main" id="{07ADCCAD-8762-2FAC-62EA-D5A583DEB7BC}"/>
              </a:ext>
            </a:extLst>
          </p:cNvPr>
          <p:cNvPicPr>
            <a:picLocks noGrp="1" noChangeAspect="1"/>
          </p:cNvPicPr>
          <p:nvPr>
            <p:ph idx="1"/>
          </p:nvPr>
        </p:nvPicPr>
        <p:blipFill>
          <a:blip r:embed="rId2"/>
          <a:stretch>
            <a:fillRect/>
          </a:stretch>
        </p:blipFill>
        <p:spPr>
          <a:xfrm>
            <a:off x="260443" y="1048166"/>
            <a:ext cx="8263845" cy="4269348"/>
          </a:xfrm>
        </p:spPr>
      </p:pic>
      <p:sp>
        <p:nvSpPr>
          <p:cNvPr id="6" name="TextBox 5">
            <a:extLst>
              <a:ext uri="{FF2B5EF4-FFF2-40B4-BE49-F238E27FC236}">
                <a16:creationId xmlns:a16="http://schemas.microsoft.com/office/drawing/2014/main" id="{A6B259B6-71A2-E73D-B6B2-F0364E22C0BC}"/>
              </a:ext>
            </a:extLst>
          </p:cNvPr>
          <p:cNvSpPr txBox="1"/>
          <p:nvPr/>
        </p:nvSpPr>
        <p:spPr>
          <a:xfrm>
            <a:off x="260443" y="5645845"/>
            <a:ext cx="7971798" cy="830997"/>
          </a:xfrm>
          <a:prstGeom prst="rect">
            <a:avLst/>
          </a:prstGeom>
          <a:noFill/>
        </p:spPr>
        <p:txBody>
          <a:bodyPr wrap="none" rtlCol="0">
            <a:spAutoFit/>
          </a:bodyPr>
          <a:lstStyle/>
          <a:p>
            <a:pPr marL="342891" indent="-342891">
              <a:buAutoNum type="alphaLcParenBoth"/>
            </a:pPr>
            <a:r>
              <a:rPr lang="en-US" sz="1600" dirty="0">
                <a:solidFill>
                  <a:srgbClr val="0070C0"/>
                </a:solidFill>
                <a:latin typeface="Arial" panose="020B0604020202020204" pitchFamily="34" charset="0"/>
                <a:cs typeface="Arial" panose="020B0604020202020204" pitchFamily="34" charset="0"/>
              </a:rPr>
              <a:t>–(d) seasonal mean SLP (</a:t>
            </a:r>
            <a:r>
              <a:rPr lang="en-US" sz="1600" dirty="0" err="1">
                <a:solidFill>
                  <a:srgbClr val="0070C0"/>
                </a:solidFill>
                <a:latin typeface="Arial" panose="020B0604020202020204" pitchFamily="34" charset="0"/>
                <a:cs typeface="Arial" panose="020B0604020202020204" pitchFamily="34" charset="0"/>
              </a:rPr>
              <a:t>hPa</a:t>
            </a:r>
            <a:r>
              <a:rPr lang="en-US" sz="1600" dirty="0">
                <a:solidFill>
                  <a:srgbClr val="0070C0"/>
                </a:solidFill>
                <a:latin typeface="Arial" panose="020B0604020202020204" pitchFamily="34" charset="0"/>
                <a:cs typeface="Arial" panose="020B0604020202020204" pitchFamily="34" charset="0"/>
              </a:rPr>
              <a:t>) for the different seasons, ERA-Interim, 1979-2011.</a:t>
            </a:r>
          </a:p>
          <a:p>
            <a:r>
              <a:rPr lang="en-US" sz="1600" dirty="0">
                <a:solidFill>
                  <a:srgbClr val="0070C0"/>
                </a:solidFill>
                <a:latin typeface="Arial" panose="020B0604020202020204" pitchFamily="34" charset="0"/>
                <a:cs typeface="Arial" panose="020B0604020202020204" pitchFamily="34" charset="0"/>
              </a:rPr>
              <a:t>(e)-h), the relative central pressure in the ASL sector. The area averaged SLP is </a:t>
            </a:r>
            <a:br>
              <a:rPr lang="en-US" sz="1600" dirty="0">
                <a:solidFill>
                  <a:srgbClr val="0070C0"/>
                </a:solidFill>
                <a:latin typeface="Arial" panose="020B0604020202020204" pitchFamily="34" charset="0"/>
                <a:cs typeface="Arial" panose="020B0604020202020204" pitchFamily="34" charset="0"/>
              </a:rPr>
            </a:br>
            <a:r>
              <a:rPr lang="en-US" sz="1600" dirty="0">
                <a:solidFill>
                  <a:srgbClr val="0070C0"/>
                </a:solidFill>
                <a:latin typeface="Arial" panose="020B0604020202020204" pitchFamily="34" charset="0"/>
                <a:cs typeface="Arial" panose="020B0604020202020204" pitchFamily="34" charset="0"/>
              </a:rPr>
              <a:t>subtracted from the seasonal MSLP field. (Hosking et al., 2013).</a:t>
            </a:r>
          </a:p>
        </p:txBody>
      </p:sp>
      <p:sp>
        <p:nvSpPr>
          <p:cNvPr id="3" name="TextBox 2"/>
          <p:cNvSpPr txBox="1"/>
          <p:nvPr/>
        </p:nvSpPr>
        <p:spPr>
          <a:xfrm>
            <a:off x="8524288" y="1437443"/>
            <a:ext cx="3495647" cy="3170099"/>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Centred west of Antarctic Peninsula in summer, moves westward to Ross Sea by winter</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Farthest north (south) in summer (winter)</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Reconstructions need to be done seasonally</a:t>
            </a:r>
          </a:p>
        </p:txBody>
      </p:sp>
    </p:spTree>
    <p:extLst>
      <p:ext uri="{BB962C8B-B14F-4D97-AF65-F5344CB8AC3E}">
        <p14:creationId xmlns:p14="http://schemas.microsoft.com/office/powerpoint/2010/main" val="2063785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047AC-2079-E630-3674-8FAAA275256A}"/>
              </a:ext>
            </a:extLst>
          </p:cNvPr>
          <p:cNvSpPr>
            <a:spLocks noGrp="1"/>
          </p:cNvSpPr>
          <p:nvPr>
            <p:ph type="title"/>
          </p:nvPr>
        </p:nvSpPr>
        <p:spPr>
          <a:xfrm>
            <a:off x="838200" y="-136315"/>
            <a:ext cx="10515600" cy="1325563"/>
          </a:xfrm>
        </p:spPr>
        <p:txBody>
          <a:bodyPr>
            <a:normAutofit/>
          </a:bodyPr>
          <a:lstStyle/>
          <a:p>
            <a:pPr algn="ctr"/>
            <a:r>
              <a:rPr lang="en-US" sz="3200" b="1" dirty="0">
                <a:solidFill>
                  <a:srgbClr val="0070C0"/>
                </a:solidFill>
              </a:rPr>
              <a:t>Correlation maps between ASL indices and ERA5 SLP  </a:t>
            </a:r>
          </a:p>
        </p:txBody>
      </p:sp>
      <p:pic>
        <p:nvPicPr>
          <p:cNvPr id="4" name="Picture 3" descr="A screenshot of a graph&#10;&#10;Description automatically generated">
            <a:extLst>
              <a:ext uri="{FF2B5EF4-FFF2-40B4-BE49-F238E27FC236}">
                <a16:creationId xmlns:a16="http://schemas.microsoft.com/office/drawing/2014/main" id="{8E5BFC8C-3B87-AD7C-4B7D-31BA79C38D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94" t="8331" r="10186"/>
          <a:stretch/>
        </p:blipFill>
        <p:spPr>
          <a:xfrm>
            <a:off x="327524" y="811173"/>
            <a:ext cx="6672819" cy="6046827"/>
          </a:xfrm>
          <a:prstGeom prst="rect">
            <a:avLst/>
          </a:prstGeom>
        </p:spPr>
      </p:pic>
      <p:sp>
        <p:nvSpPr>
          <p:cNvPr id="5" name="TextBox 4">
            <a:extLst>
              <a:ext uri="{FF2B5EF4-FFF2-40B4-BE49-F238E27FC236}">
                <a16:creationId xmlns:a16="http://schemas.microsoft.com/office/drawing/2014/main" id="{4EAEE262-F00A-6F10-FA0D-65703B0C8662}"/>
              </a:ext>
            </a:extLst>
          </p:cNvPr>
          <p:cNvSpPr txBox="1"/>
          <p:nvPr/>
        </p:nvSpPr>
        <p:spPr>
          <a:xfrm>
            <a:off x="6993327" y="5461795"/>
            <a:ext cx="4871151" cy="1323439"/>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Significant correlations between seasonal</a:t>
            </a:r>
            <a:br>
              <a:rPr lang="en-US" sz="1600" dirty="0">
                <a:solidFill>
                  <a:srgbClr val="0070C0"/>
                </a:solidFill>
                <a:latin typeface="Arial" panose="020B0604020202020204" pitchFamily="34" charset="0"/>
                <a:cs typeface="Arial" panose="020B0604020202020204" pitchFamily="34" charset="0"/>
              </a:rPr>
            </a:br>
            <a:r>
              <a:rPr lang="en-US" sz="1600" dirty="0">
                <a:solidFill>
                  <a:srgbClr val="0070C0"/>
                </a:solidFill>
                <a:latin typeface="Arial" panose="020B0604020202020204" pitchFamily="34" charset="0"/>
                <a:cs typeface="Arial" panose="020B0604020202020204" pitchFamily="34" charset="0"/>
              </a:rPr>
              <a:t>mean SLP and various ASL indices, ERA5, </a:t>
            </a:r>
          </a:p>
          <a:p>
            <a:r>
              <a:rPr lang="en-US" sz="1600" dirty="0">
                <a:solidFill>
                  <a:srgbClr val="0070C0"/>
                </a:solidFill>
                <a:latin typeface="Arial" panose="020B0604020202020204" pitchFamily="34" charset="0"/>
                <a:cs typeface="Arial" panose="020B0604020202020204" pitchFamily="34" charset="0"/>
              </a:rPr>
              <a:t>1979-2023. Only significant (p&lt;0.1) </a:t>
            </a:r>
            <a:br>
              <a:rPr lang="en-US" sz="1600" dirty="0">
                <a:solidFill>
                  <a:srgbClr val="0070C0"/>
                </a:solidFill>
                <a:latin typeface="Arial" panose="020B0604020202020204" pitchFamily="34" charset="0"/>
                <a:cs typeface="Arial" panose="020B0604020202020204" pitchFamily="34" charset="0"/>
              </a:rPr>
            </a:br>
            <a:r>
              <a:rPr lang="en-US" sz="1600" dirty="0">
                <a:solidFill>
                  <a:srgbClr val="0070C0"/>
                </a:solidFill>
                <a:latin typeface="Arial" panose="020B0604020202020204" pitchFamily="34" charset="0"/>
                <a:cs typeface="Arial" panose="020B0604020202020204" pitchFamily="34" charset="0"/>
              </a:rPr>
              <a:t>correlations are shown. ASL = area-averaged </a:t>
            </a:r>
            <a:br>
              <a:rPr lang="en-US" sz="1600" dirty="0">
                <a:solidFill>
                  <a:srgbClr val="0070C0"/>
                </a:solidFill>
                <a:latin typeface="Arial" panose="020B0604020202020204" pitchFamily="34" charset="0"/>
                <a:cs typeface="Arial" panose="020B0604020202020204" pitchFamily="34" charset="0"/>
              </a:rPr>
            </a:br>
            <a:r>
              <a:rPr lang="en-US" sz="1600" dirty="0">
                <a:solidFill>
                  <a:srgbClr val="0070C0"/>
                </a:solidFill>
                <a:latin typeface="Arial" panose="020B0604020202020204" pitchFamily="34" charset="0"/>
                <a:cs typeface="Arial" panose="020B0604020202020204" pitchFamily="34" charset="0"/>
              </a:rPr>
              <a:t>index, RCP = Relative Central Pressure</a:t>
            </a:r>
          </a:p>
        </p:txBody>
      </p:sp>
      <p:sp>
        <p:nvSpPr>
          <p:cNvPr id="6" name="TextBox 5">
            <a:extLst>
              <a:ext uri="{FF2B5EF4-FFF2-40B4-BE49-F238E27FC236}">
                <a16:creationId xmlns:a16="http://schemas.microsoft.com/office/drawing/2014/main" id="{7BED6182-4EC6-BD7A-6447-257EE7CD033B}"/>
              </a:ext>
            </a:extLst>
          </p:cNvPr>
          <p:cNvSpPr txBox="1"/>
          <p:nvPr/>
        </p:nvSpPr>
        <p:spPr>
          <a:xfrm>
            <a:off x="7155792" y="946922"/>
            <a:ext cx="4871151"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Area-averaged ASL looks most promising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Relative central pressure cannot be reconstructed using SLP station data</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Longitude and latitude indices may be worth trying, especially in SON, but note correlations are weaker</a:t>
            </a:r>
          </a:p>
        </p:txBody>
      </p:sp>
      <p:pic>
        <p:nvPicPr>
          <p:cNvPr id="7" name="Picture 6">
            <a:extLst>
              <a:ext uri="{FF2B5EF4-FFF2-40B4-BE49-F238E27FC236}">
                <a16:creationId xmlns:a16="http://schemas.microsoft.com/office/drawing/2014/main" id="{510B2F12-2565-F2EF-A3DE-2D529E1C62B7}"/>
              </a:ext>
            </a:extLst>
          </p:cNvPr>
          <p:cNvPicPr>
            <a:picLocks noChangeAspect="1"/>
          </p:cNvPicPr>
          <p:nvPr/>
        </p:nvPicPr>
        <p:blipFill>
          <a:blip r:embed="rId3"/>
          <a:stretch>
            <a:fillRect/>
          </a:stretch>
        </p:blipFill>
        <p:spPr>
          <a:xfrm>
            <a:off x="8033705" y="3855947"/>
            <a:ext cx="3115327" cy="2950720"/>
          </a:xfrm>
          <a:prstGeom prst="rect">
            <a:avLst/>
          </a:prstGeom>
        </p:spPr>
      </p:pic>
      <p:sp>
        <p:nvSpPr>
          <p:cNvPr id="8" name="Oval 7">
            <a:extLst>
              <a:ext uri="{FF2B5EF4-FFF2-40B4-BE49-F238E27FC236}">
                <a16:creationId xmlns:a16="http://schemas.microsoft.com/office/drawing/2014/main" id="{F8A0AA3D-698F-5C81-D02A-FFFA09AF629C}"/>
              </a:ext>
            </a:extLst>
          </p:cNvPr>
          <p:cNvSpPr/>
          <p:nvPr/>
        </p:nvSpPr>
        <p:spPr>
          <a:xfrm>
            <a:off x="386667" y="3429000"/>
            <a:ext cx="1607575" cy="1644445"/>
          </a:xfrm>
          <a:prstGeom prst="ellipse">
            <a:avLst/>
          </a:prstGeom>
          <a:noFill/>
          <a:ln w="34925">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485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EE8A-F044-303E-B320-9FA3DDF78D22}"/>
              </a:ext>
            </a:extLst>
          </p:cNvPr>
          <p:cNvSpPr>
            <a:spLocks noGrp="1"/>
          </p:cNvSpPr>
          <p:nvPr>
            <p:ph type="title"/>
          </p:nvPr>
        </p:nvSpPr>
        <p:spPr>
          <a:xfrm>
            <a:off x="838200" y="80647"/>
            <a:ext cx="10515600" cy="471216"/>
          </a:xfrm>
        </p:spPr>
        <p:txBody>
          <a:bodyPr>
            <a:noAutofit/>
          </a:bodyPr>
          <a:lstStyle/>
          <a:p>
            <a:pPr algn="ctr"/>
            <a:r>
              <a:rPr lang="en-US" sz="3200" b="1" dirty="0">
                <a:solidFill>
                  <a:srgbClr val="0070C0"/>
                </a:solidFill>
                <a:latin typeface="Arial" panose="020B0604020202020204" pitchFamily="34" charset="0"/>
                <a:cs typeface="Arial" panose="020B0604020202020204" pitchFamily="34" charset="0"/>
              </a:rPr>
              <a:t>Method</a:t>
            </a:r>
          </a:p>
        </p:txBody>
      </p:sp>
      <p:sp>
        <p:nvSpPr>
          <p:cNvPr id="3" name="Content Placeholder 2">
            <a:extLst>
              <a:ext uri="{FF2B5EF4-FFF2-40B4-BE49-F238E27FC236}">
                <a16:creationId xmlns:a16="http://schemas.microsoft.com/office/drawing/2014/main" id="{08185A0F-62A2-C038-F27C-959D0C6CA087}"/>
              </a:ext>
            </a:extLst>
          </p:cNvPr>
          <p:cNvSpPr>
            <a:spLocks noGrp="1"/>
          </p:cNvSpPr>
          <p:nvPr>
            <p:ph idx="1"/>
          </p:nvPr>
        </p:nvSpPr>
        <p:spPr>
          <a:xfrm>
            <a:off x="373626" y="898088"/>
            <a:ext cx="11211231" cy="4351339"/>
          </a:xfrm>
        </p:spPr>
        <p:txBody>
          <a:bodyPr>
            <a:noAutofit/>
          </a:bodyPr>
          <a:lstStyle/>
          <a:p>
            <a:r>
              <a:rPr lang="en-US" sz="2000" dirty="0">
                <a:latin typeface="Arial" panose="020B0604020202020204" pitchFamily="34" charset="0"/>
                <a:cs typeface="Arial" panose="020B0604020202020204" pitchFamily="34" charset="0"/>
              </a:rPr>
              <a:t>Calculate seasonal means of station SLP and ASL area-averaged index (seasonal mean is only calculated if &gt;= 2 months have data).</a:t>
            </a:r>
          </a:p>
          <a:p>
            <a:r>
              <a:rPr lang="en-US" sz="2000" dirty="0">
                <a:latin typeface="Arial" panose="020B0604020202020204" pitchFamily="34" charset="0"/>
                <a:cs typeface="Arial" panose="020B0604020202020204" pitchFamily="34" charset="0"/>
              </a:rPr>
              <a:t>Correlate stations with ASL for each season (1979-2023). Select only those that are significant at certain (p&lt;0.1; p&lt;0.05) thresholds</a:t>
            </a:r>
          </a:p>
          <a:p>
            <a:r>
              <a:rPr lang="en-US" sz="2000" dirty="0">
                <a:latin typeface="Arial" panose="020B0604020202020204" pitchFamily="34" charset="0"/>
                <a:cs typeface="Arial" panose="020B0604020202020204" pitchFamily="34" charset="0"/>
              </a:rPr>
              <a:t>Calculate the EOFs of these stations </a:t>
            </a:r>
          </a:p>
          <a:p>
            <a:r>
              <a:rPr lang="en-US" sz="2000" dirty="0">
                <a:latin typeface="Arial" panose="020B0604020202020204" pitchFamily="34" charset="0"/>
                <a:cs typeface="Arial" panose="020B0604020202020204" pitchFamily="34" charset="0"/>
              </a:rPr>
              <a:t>Correlate the principal components (PCs) of the EOFs with the ASL. Only retain those that show significant (p&lt;0.1;p&lt;0.05) correlations with ASL. </a:t>
            </a:r>
          </a:p>
          <a:p>
            <a:r>
              <a:rPr lang="en-US" sz="2000" dirty="0">
                <a:latin typeface="Arial" panose="020B0604020202020204" pitchFamily="34" charset="0"/>
                <a:cs typeface="Arial" panose="020B0604020202020204" pitchFamily="34" charset="0"/>
              </a:rPr>
              <a:t>Use retained PCs in </a:t>
            </a:r>
            <a:r>
              <a:rPr lang="en-US" sz="2000" b="1" dirty="0">
                <a:latin typeface="Arial" panose="020B0604020202020204" pitchFamily="34" charset="0"/>
                <a:cs typeface="Arial" panose="020B0604020202020204" pitchFamily="34" charset="0"/>
              </a:rPr>
              <a:t>Principal Component Regression</a:t>
            </a:r>
            <a:r>
              <a:rPr lang="en-US" sz="2000" dirty="0">
                <a:latin typeface="Arial" panose="020B0604020202020204" pitchFamily="34" charset="0"/>
                <a:cs typeface="Arial" panose="020B0604020202020204" pitchFamily="34" charset="0"/>
              </a:rPr>
              <a:t>, for the fitting period 1979-2023. Leave-one-out cross-validation is used, leaving out two points either side of the validation timestep to guard against autocorrelation</a:t>
            </a:r>
          </a:p>
          <a:p>
            <a:r>
              <a:rPr lang="en-US" sz="2000" dirty="0">
                <a:latin typeface="Arial" panose="020B0604020202020204" pitchFamily="34" charset="0"/>
                <a:cs typeface="Arial" panose="020B0604020202020204" pitchFamily="34" charset="0"/>
              </a:rPr>
              <a:t>We repeat the procedure for different subsets of stations, according to length of record:  start dates are 1905, 1941 and 1957. We also repeat the 1957 models with and without Antarctic stations.</a:t>
            </a:r>
          </a:p>
        </p:txBody>
      </p:sp>
    </p:spTree>
    <p:extLst>
      <p:ext uri="{BB962C8B-B14F-4D97-AF65-F5344CB8AC3E}">
        <p14:creationId xmlns:p14="http://schemas.microsoft.com/office/powerpoint/2010/main" val="26740869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2021</TotalTime>
  <Words>2454</Words>
  <Application>Microsoft Office PowerPoint</Application>
  <PresentationFormat>Widescreen</PresentationFormat>
  <Paragraphs>325</Paragraphs>
  <Slides>24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Aptos Display</vt:lpstr>
      <vt:lpstr>Arial</vt:lpstr>
      <vt:lpstr>Office Theme</vt:lpstr>
      <vt:lpstr>Towards Twentieth Century station-based reconstructions of the Amundsen Sea Low</vt:lpstr>
      <vt:lpstr>PowerPoint Presentation</vt:lpstr>
      <vt:lpstr>PowerPoint Presentation</vt:lpstr>
      <vt:lpstr>PowerPoint Presentation</vt:lpstr>
      <vt:lpstr>The Station SLP data</vt:lpstr>
      <vt:lpstr>ASL Indices</vt:lpstr>
      <vt:lpstr>Need to do analysis seasonally, as there are shifts in latitude and longitude of the ASL with season</vt:lpstr>
      <vt:lpstr>Correlation maps between ASL indices and ERA5 SLP  </vt:lpstr>
      <vt:lpstr>Method</vt:lpstr>
      <vt:lpstr>Station loading patterns for SON, p&lt;0.1, significant EOFs only (no Antarctic stations)</vt:lpstr>
      <vt:lpstr>Validation statistics for fitting period (1979-2023), using LOOCV</vt:lpstr>
      <vt:lpstr>PowerPoint Presentation</vt:lpstr>
      <vt:lpstr>SON ASL Time-varying trends</vt:lpstr>
      <vt:lpstr>PowerPoint Presentation</vt:lpstr>
      <vt:lpstr>Looking at stability of SLP-ASL associations over time using the CESM2 Pacific Pacemaker Ensemble</vt:lpstr>
      <vt:lpstr>Stability of significant correlations over time</vt:lpstr>
      <vt:lpstr>A first look at the longitude and latitude indices</vt:lpstr>
      <vt:lpstr>Summary and next steps</vt:lpstr>
      <vt:lpstr>PowerPoint Presentation</vt:lpstr>
      <vt:lpstr>Extra Slides</vt:lpstr>
      <vt:lpstr>21-year moving window trends, 20Cv3 and the reconstruction</vt:lpstr>
      <vt:lpstr>PowerPoint Presentation</vt:lpstr>
      <vt:lpstr>Stability of significant correlations over time</vt:lpstr>
      <vt:lpstr>Time-varying trends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Hall</dc:creator>
  <cp:lastModifiedBy>Julie Jones</cp:lastModifiedBy>
  <cp:revision>43</cp:revision>
  <dcterms:created xsi:type="dcterms:W3CDTF">2024-09-23T11:19:17Z</dcterms:created>
  <dcterms:modified xsi:type="dcterms:W3CDTF">2024-09-26T06:50:05Z</dcterms:modified>
</cp:coreProperties>
</file>