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1" r:id="rId7"/>
    <p:sldMasterId id="2147483733" r:id="rId8"/>
    <p:sldMasterId id="2147483745" r:id="rId9"/>
    <p:sldMasterId id="2147483757" r:id="rId10"/>
  </p:sldMasterIdLst>
  <p:sldIdLst>
    <p:sldId id="256" r:id="rId11"/>
    <p:sldId id="257" r:id="rId12"/>
    <p:sldId id="258" r:id="rId13"/>
    <p:sldId id="259" r:id="rId14"/>
    <p:sldId id="330" r:id="rId15"/>
    <p:sldId id="304" r:id="rId16"/>
    <p:sldId id="328" r:id="rId17"/>
    <p:sldId id="329" r:id="rId18"/>
    <p:sldId id="331" r:id="rId19"/>
    <p:sldId id="297" r:id="rId20"/>
    <p:sldId id="267" r:id="rId21"/>
    <p:sldId id="321" r:id="rId22"/>
    <p:sldId id="322" r:id="rId23"/>
    <p:sldId id="323" r:id="rId24"/>
    <p:sldId id="324" r:id="rId25"/>
    <p:sldId id="334" r:id="rId26"/>
    <p:sldId id="335" r:id="rId27"/>
    <p:sldId id="353" r:id="rId28"/>
    <p:sldId id="1325" r:id="rId29"/>
    <p:sldId id="1326" r:id="rId30"/>
    <p:sldId id="1348" r:id="rId31"/>
    <p:sldId id="1308" r:id="rId32"/>
    <p:sldId id="1349" r:id="rId33"/>
    <p:sldId id="1350" r:id="rId34"/>
    <p:sldId id="1351" r:id="rId35"/>
    <p:sldId id="288" r:id="rId36"/>
    <p:sldId id="289" r:id="rId37"/>
    <p:sldId id="263" r:id="rId38"/>
    <p:sldId id="264" r:id="rId39"/>
    <p:sldId id="265" r:id="rId40"/>
    <p:sldId id="266" r:id="rId41"/>
    <p:sldId id="268" r:id="rId42"/>
    <p:sldId id="269" r:id="rId43"/>
    <p:sldId id="286" r:id="rId44"/>
    <p:sldId id="287" r:id="rId4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603"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F348A3-2CE8-8FCE-D751-A8D1CAB6E72B}"/>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FB82AC2-56CD-55DC-2C47-07797A064C5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EC46F34-B69E-DEF6-553D-500B3E73FD62}"/>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8B770504-588E-D9C4-87B4-AB5C64DE81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E1871A-9996-6E83-4C19-34CAEF691F3F}"/>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143316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BA90A-BE82-CC6F-35B8-CE8B5F645B7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FFDC35A-2BE4-4DDF-3132-E7944AD0278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700936-D0A6-55E8-C803-17B3AEFBFCC3}"/>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8A179C43-28CB-0954-F88C-40B1283789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6EB3F4-095D-F132-3AA1-101E0F707762}"/>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150461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45"/>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745"/>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037318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A6215CEF-13F1-4728-B299-1812F17C0647}" type="datetime1">
              <a:rPr kumimoji="1" lang="ja-JP" altLang="en-US" smtClean="0"/>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1633087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A6F05F2-5DF1-4215-99D1-F615C0861F1D}" type="datetime1">
              <a:rPr kumimoji="1" lang="ja-JP" altLang="en-US" smtClean="0"/>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889494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8CA495D0-F71E-4E7D-9438-0FB87A38CFBD}" type="datetime1">
              <a:rPr kumimoji="1" lang="ja-JP" altLang="en-US" smtClean="0"/>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5063941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DED0A4D3-FFDC-416B-903E-C02AC44BA5E1}" type="datetime1">
              <a:rPr kumimoji="1" lang="ja-JP" altLang="en-US" smtClean="0"/>
              <a:t>2024/9/26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86430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D6EB38F-EE57-49E1-A7DB-FC610DE40300}" type="datetime1">
              <a:rPr kumimoji="1" lang="ja-JP" altLang="en-US" smtClean="0"/>
              <a:t>2024/9/26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444033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7EE1EC52-4C5A-41CD-805A-A0841C5F45F7}" type="datetime1">
              <a:rPr kumimoji="1" lang="ja-JP" altLang="en-US" smtClean="0"/>
              <a:t>2024/9/26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252859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BFFB58A-52DD-4249-95D1-26C117DDFA5D}" type="datetime1">
              <a:rPr kumimoji="1" lang="ja-JP" altLang="en-US" smtClean="0"/>
              <a:t>2024/9/26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3389793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D9E4FD7-5328-448D-8A3C-16D766617DEE}" type="datetime1">
              <a:rPr kumimoji="1" lang="ja-JP" altLang="en-US" smtClean="0"/>
              <a:t>2024/9/26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2028029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116834F-C0EF-4F8F-808C-514169CCCDBC}" type="datetime1">
              <a:rPr kumimoji="1" lang="ja-JP" altLang="en-US" smtClean="0"/>
              <a:t>2024/9/26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488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DFA050A-B829-2336-63C1-98A69D518191}"/>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21739E-A4FD-CD28-7CF7-8C38BBB0D0AE}"/>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53C5E3-1198-E2A4-39B2-48037268F8EA}"/>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40755333-EBE0-6548-BB45-B79008447C4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27F4FF-9CA7-FDBF-C72D-64D90FBA662F}"/>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14309414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210B8D6-27CC-4142-AA93-82A4A238AD53}" type="datetime1">
              <a:rPr kumimoji="1" lang="ja-JP" altLang="en-US" smtClean="0"/>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109678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13C1D42-A1FB-4144-BFE9-0FB4615DAE5E}" type="datetime1">
              <a:rPr kumimoji="1" lang="ja-JP" altLang="en-US" smtClean="0"/>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66391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09F48-A106-4DA9-9BB1-D71AE4161C2E}"/>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B51632D9-3B1D-40C4-ADB1-4EAA89076D6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75F83B5-B0BB-44D1-B81D-DC240B212029}"/>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E34D703D-BB2E-4134-8308-547F037591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7AE5C7-3395-46F5-AECE-3275C8B0E723}"/>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423284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3AAC3-06EA-4733-A545-871D1CC5194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928459-B005-4A03-BF7F-347FA47E1EA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D9A73D-FFB9-4911-AD1E-86D02F612CC1}"/>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55A72B7E-8868-420F-92E0-D13D313CBA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483FD2-64A4-4D73-9D5E-BFDBEF2CC9DA}"/>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1662584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CB389-23CE-4C6D-84C8-CEF7618916EC}"/>
              </a:ext>
            </a:extLst>
          </p:cNvPr>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0E56830-3F88-46CB-855F-C9EB4BF8CAC5}"/>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58B2969-A341-401C-BBF0-D545E21F68B7}"/>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90C348C6-E432-4544-8D32-AFF083301E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E47B98-5A99-4DAF-A7F3-CAABE09A66B5}"/>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2640235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B562C1-EE9D-4D28-93F7-6465F4D149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B080AE-2127-4B7E-B5C5-7B2B085CF02B}"/>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90EFCFB-07CF-48AE-84E2-4316FBC66CF8}"/>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5D38744-7BAD-495E-A0F9-4CA4214DBD2D}"/>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2CE7A773-D849-42D0-8891-50071958858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9D3E5A-6B99-458A-BD29-8C02D0F3A6B2}"/>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3996482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56E692-594F-4822-A20D-FFBB7EAC8D14}"/>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B0077F-1300-4915-94A2-2A51D04D82B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D092DF2-3A2B-4247-9EBB-0F4126D22794}"/>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F5EED40-CA28-4BE7-AA76-9B3141BC353F}"/>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A281121-E830-4C2B-8D53-045E5F8BFC48}"/>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1498E41-17E1-48AD-922D-CDA126BAB90C}"/>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8" name="フッター プレースホルダー 7">
            <a:extLst>
              <a:ext uri="{FF2B5EF4-FFF2-40B4-BE49-F238E27FC236}">
                <a16:creationId xmlns:a16="http://schemas.microsoft.com/office/drawing/2014/main" id="{C60F09B6-7929-4434-B768-48FF8463E59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B368D90-EDD4-4000-8874-2A1EE447CBCE}"/>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1767026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3C7C6-F242-4BB4-AE40-340417C2AC9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FD82A23-28DD-4D30-A303-E7DCFDD100FA}"/>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4" name="フッター プレースホルダー 3">
            <a:extLst>
              <a:ext uri="{FF2B5EF4-FFF2-40B4-BE49-F238E27FC236}">
                <a16:creationId xmlns:a16="http://schemas.microsoft.com/office/drawing/2014/main" id="{261520C3-6EE6-418E-89AE-D2B34A033E2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E07C995-DE2A-447D-9BF2-74248563079F}"/>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113854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C4DCA11-5654-402A-BA78-5573AA965AC4}"/>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3" name="フッター プレースホルダー 2">
            <a:extLst>
              <a:ext uri="{FF2B5EF4-FFF2-40B4-BE49-F238E27FC236}">
                <a16:creationId xmlns:a16="http://schemas.microsoft.com/office/drawing/2014/main" id="{16AB1603-23EB-414C-81F7-F95EDBB4460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F4BA878-5BEC-4C87-9820-02A0683ED150}"/>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1775183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1854D-A199-4FB6-A566-471C89B07707}"/>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0A17CDB-7061-4EF7-9484-F0CF38DDA94E}"/>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6FB8E2D-8CA1-4F7A-A1FF-32BA79AC49A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FC2F93B-00DB-4E23-94FD-5D14403173B1}"/>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76EE6727-5811-49F6-B298-91AE833E0F1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C874BF5-A863-4A3F-84DA-EC71AF53D046}"/>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1983593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FE05FE-6542-0B0B-EC5A-3028AA338F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AC8A72-8E6B-3879-3844-D444B1D5B86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5F5B7B-5301-E553-7F51-3E98BF8B230F}"/>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010449F6-1197-5C82-DED9-AB7BC46478D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3A1682-EEB9-D1B5-628C-D65FAA37AE5C}"/>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2939332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74B5E-3070-4BF7-8D25-261F75B1456B}"/>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372DC1B-64C5-4DDB-9BC3-7B59413CF163}"/>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1750C7B-A351-4BEB-800C-61E34752109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41B9D9-B9AA-46AB-8742-67070568FFA0}"/>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68C65EC5-2641-4706-BDCE-C9697C1C912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090F02-37A5-46D5-A8F6-F0A08B64A6C4}"/>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149316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EF792F-3B18-47DB-AD84-52E3FF9ED7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DAF4C9C-4067-4B4F-AB79-AC260E60770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831D39-8D5D-4A1E-BDE6-866169A92C66}"/>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1CAC3112-C917-4AE9-BE58-EA3088AEAE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49553B-7A68-49D5-8185-B9AD0AF068BC}"/>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1775669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F14B57-25E0-42CE-8BAE-4C44B97952C0}"/>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1E80C0-6CBD-4A49-BD6A-27CEE320ED00}"/>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27009D-39CA-4D72-85D3-E12D3FE09BE7}"/>
              </a:ext>
            </a:extLst>
          </p:cNvPr>
          <p:cNvSpPr>
            <a:spLocks noGrp="1"/>
          </p:cNvSpPr>
          <p:nvPr>
            <p:ph type="dt" sz="half" idx="10"/>
          </p:nvPr>
        </p:nvSpPr>
        <p:spPr/>
        <p:txBody>
          <a:bodyPr/>
          <a:lstStyle/>
          <a:p>
            <a:fld id="{7E28AB48-2522-4863-B19F-8E9517B44924}"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F180B6E5-C73F-46E4-B80B-4C9FE0A9F12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FD4E00-8D96-44CE-862B-177552FEF5AB}"/>
              </a:ext>
            </a:extLst>
          </p:cNvPr>
          <p:cNvSpPr>
            <a:spLocks noGrp="1"/>
          </p:cNvSpPr>
          <p:nvPr>
            <p:ph type="sldNum" sz="quarter" idx="12"/>
          </p:nvPr>
        </p:nvSpPr>
        <p:spPr/>
        <p:txBody>
          <a:body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2745707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2411542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2752901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25234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3213339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2131847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180698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1115101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6F21A-DA9F-069F-A7A9-F2411BA17A94}"/>
              </a:ext>
            </a:extLst>
          </p:cNvPr>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95B50D7-8CCE-CA3A-36DD-1A10A8316830}"/>
              </a:ext>
            </a:extLst>
          </p:cNvPr>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A8BCE65-4565-ED41-7B7A-1E9588D8977F}"/>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70A097CE-23A3-F845-63D0-EB3F9A58E0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B0731EE-003B-9A98-2205-043763FD6381}"/>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1548071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713263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3512426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3085684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3FFC26-D759-4F6F-8161-17BC8536D560}" type="datetimeFigureOut">
              <a:rPr kumimoji="1" lang="ja-JP" altLang="en-US" smtClean="0"/>
              <a:t>2024/9/26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3899483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1762345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999558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4118846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71487" y="1825625"/>
            <a:ext cx="29003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86150" y="1825625"/>
            <a:ext cx="29003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2966466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224256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357578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E36585-E546-9E18-486D-39D6D62F302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098A16A-21C2-6CC3-68FA-58F28A886EA7}"/>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7744784-2839-D124-D080-F48A35F3B438}"/>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5BD4724-E79D-08CE-002D-EDD2FEA792D7}"/>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6674E1C6-C245-BFB8-72A0-3DD8A73C4A1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F6248C9-C6D7-FAF9-E459-9FCEA4418A83}"/>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3104181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852841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1038334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1099209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3447374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7" y="365125"/>
            <a:ext cx="1478756"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71488" y="365125"/>
            <a:ext cx="432196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6ED267-BD7D-4AE6-9A89-D883289BD52F}" type="datetimeFigureOut">
              <a:rPr kumimoji="1" lang="ja-JP" altLang="en-US" smtClean="0"/>
              <a:t>2024/9/26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692837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90"/>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506" indent="0" algn="ctr">
              <a:buNone/>
              <a:defRPr>
                <a:solidFill>
                  <a:schemeClr val="tx1">
                    <a:tint val="75000"/>
                  </a:schemeClr>
                </a:solidFill>
              </a:defRPr>
            </a:lvl2pPr>
            <a:lvl3pPr marL="685052" indent="0" algn="ctr">
              <a:buNone/>
              <a:defRPr>
                <a:solidFill>
                  <a:schemeClr val="tx1">
                    <a:tint val="75000"/>
                  </a:schemeClr>
                </a:solidFill>
              </a:defRPr>
            </a:lvl3pPr>
            <a:lvl4pPr marL="1027578" indent="0" algn="ctr">
              <a:buNone/>
              <a:defRPr>
                <a:solidFill>
                  <a:schemeClr val="tx1">
                    <a:tint val="75000"/>
                  </a:schemeClr>
                </a:solidFill>
              </a:defRPr>
            </a:lvl4pPr>
            <a:lvl5pPr marL="1370104" indent="0" algn="ctr">
              <a:buNone/>
              <a:defRPr>
                <a:solidFill>
                  <a:schemeClr val="tx1">
                    <a:tint val="75000"/>
                  </a:schemeClr>
                </a:solidFill>
              </a:defRPr>
            </a:lvl5pPr>
            <a:lvl6pPr marL="1712651" indent="0" algn="ctr">
              <a:buNone/>
              <a:defRPr>
                <a:solidFill>
                  <a:schemeClr val="tx1">
                    <a:tint val="75000"/>
                  </a:schemeClr>
                </a:solidFill>
              </a:defRPr>
            </a:lvl6pPr>
            <a:lvl7pPr marL="2055155" indent="0" algn="ctr">
              <a:buNone/>
              <a:defRPr>
                <a:solidFill>
                  <a:schemeClr val="tx1">
                    <a:tint val="75000"/>
                  </a:schemeClr>
                </a:solidFill>
              </a:defRPr>
            </a:lvl7pPr>
            <a:lvl8pPr marL="2397660" indent="0" algn="ctr">
              <a:buNone/>
              <a:defRPr>
                <a:solidFill>
                  <a:schemeClr val="tx1">
                    <a:tint val="75000"/>
                  </a:schemeClr>
                </a:solidFill>
              </a:defRPr>
            </a:lvl8pPr>
            <a:lvl9pPr marL="2740166"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2698165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2523958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06"/>
            <a:ext cx="7772400" cy="1362075"/>
          </a:xfrm>
        </p:spPr>
        <p:txBody>
          <a:bodyPr anchor="t"/>
          <a:lstStyle>
            <a:lvl1pPr algn="l">
              <a:defRPr sz="3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506" indent="0">
              <a:buNone/>
              <a:defRPr sz="1425">
                <a:solidFill>
                  <a:schemeClr val="tx1">
                    <a:tint val="75000"/>
                  </a:schemeClr>
                </a:solidFill>
              </a:defRPr>
            </a:lvl2pPr>
            <a:lvl3pPr marL="685052" indent="0">
              <a:buNone/>
              <a:defRPr sz="1200">
                <a:solidFill>
                  <a:schemeClr val="tx1">
                    <a:tint val="75000"/>
                  </a:schemeClr>
                </a:solidFill>
              </a:defRPr>
            </a:lvl3pPr>
            <a:lvl4pPr marL="1027578" indent="0">
              <a:buNone/>
              <a:defRPr sz="1125">
                <a:solidFill>
                  <a:schemeClr val="tx1">
                    <a:tint val="75000"/>
                  </a:schemeClr>
                </a:solidFill>
              </a:defRPr>
            </a:lvl4pPr>
            <a:lvl5pPr marL="1370104" indent="0">
              <a:buNone/>
              <a:defRPr sz="1125">
                <a:solidFill>
                  <a:schemeClr val="tx1">
                    <a:tint val="75000"/>
                  </a:schemeClr>
                </a:solidFill>
              </a:defRPr>
            </a:lvl5pPr>
            <a:lvl6pPr marL="1712651" indent="0">
              <a:buNone/>
              <a:defRPr sz="1125">
                <a:solidFill>
                  <a:schemeClr val="tx1">
                    <a:tint val="75000"/>
                  </a:schemeClr>
                </a:solidFill>
              </a:defRPr>
            </a:lvl6pPr>
            <a:lvl7pPr marL="2055155" indent="0">
              <a:buNone/>
              <a:defRPr sz="1125">
                <a:solidFill>
                  <a:schemeClr val="tx1">
                    <a:tint val="75000"/>
                  </a:schemeClr>
                </a:solidFill>
              </a:defRPr>
            </a:lvl7pPr>
            <a:lvl8pPr marL="2397660" indent="0">
              <a:buNone/>
              <a:defRPr sz="1125">
                <a:solidFill>
                  <a:schemeClr val="tx1">
                    <a:tint val="75000"/>
                  </a:schemeClr>
                </a:solidFill>
              </a:defRPr>
            </a:lvl8pPr>
            <a:lvl9pPr marL="2740166" indent="0">
              <a:buNone/>
              <a:defRPr sz="1125">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2533845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325028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4"/>
            <a:ext cx="4040188" cy="639763"/>
          </a:xfrm>
        </p:spPr>
        <p:txBody>
          <a:bodyPr anchor="b"/>
          <a:lstStyle>
            <a:lvl1pPr marL="0" indent="0">
              <a:buNone/>
              <a:defRPr sz="1800" b="1"/>
            </a:lvl1pPr>
            <a:lvl2pPr marL="342506" indent="0">
              <a:buNone/>
              <a:defRPr sz="1500" b="1"/>
            </a:lvl2pPr>
            <a:lvl3pPr marL="685052" indent="0">
              <a:buNone/>
              <a:defRPr sz="1425" b="1"/>
            </a:lvl3pPr>
            <a:lvl4pPr marL="1027578" indent="0">
              <a:buNone/>
              <a:defRPr sz="1200" b="1"/>
            </a:lvl4pPr>
            <a:lvl5pPr marL="1370104" indent="0">
              <a:buNone/>
              <a:defRPr sz="1200" b="1"/>
            </a:lvl5pPr>
            <a:lvl6pPr marL="1712651" indent="0">
              <a:buNone/>
              <a:defRPr sz="1200" b="1"/>
            </a:lvl6pPr>
            <a:lvl7pPr marL="2055155" indent="0">
              <a:buNone/>
              <a:defRPr sz="1200" b="1"/>
            </a:lvl7pPr>
            <a:lvl8pPr marL="2397660" indent="0">
              <a:buNone/>
              <a:defRPr sz="1200" b="1"/>
            </a:lvl8pPr>
            <a:lvl9pPr marL="2740166" indent="0">
              <a:buNone/>
              <a:defRPr sz="12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122" y="1535114"/>
            <a:ext cx="4041775" cy="639763"/>
          </a:xfrm>
        </p:spPr>
        <p:txBody>
          <a:bodyPr anchor="b"/>
          <a:lstStyle>
            <a:lvl1pPr marL="0" indent="0">
              <a:buNone/>
              <a:defRPr sz="1800" b="1"/>
            </a:lvl1pPr>
            <a:lvl2pPr marL="342506" indent="0">
              <a:buNone/>
              <a:defRPr sz="1500" b="1"/>
            </a:lvl2pPr>
            <a:lvl3pPr marL="685052" indent="0">
              <a:buNone/>
              <a:defRPr sz="1425" b="1"/>
            </a:lvl3pPr>
            <a:lvl4pPr marL="1027578" indent="0">
              <a:buNone/>
              <a:defRPr sz="1200" b="1"/>
            </a:lvl4pPr>
            <a:lvl5pPr marL="1370104" indent="0">
              <a:buNone/>
              <a:defRPr sz="1200" b="1"/>
            </a:lvl5pPr>
            <a:lvl6pPr marL="1712651" indent="0">
              <a:buNone/>
              <a:defRPr sz="1200" b="1"/>
            </a:lvl6pPr>
            <a:lvl7pPr marL="2055155" indent="0">
              <a:buNone/>
              <a:defRPr sz="1200" b="1"/>
            </a:lvl7pPr>
            <a:lvl8pPr marL="2397660" indent="0">
              <a:buNone/>
              <a:defRPr sz="1200" b="1"/>
            </a:lvl8pPr>
            <a:lvl9pPr marL="2740166" indent="0">
              <a:buNone/>
              <a:defRPr sz="12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122" y="2174875"/>
            <a:ext cx="4041775"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76350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4D7A16-4BED-7FF0-1403-2574F3500EA7}"/>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F8CCD92-0E3E-F0A6-79DF-77DA4C138EF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8036040-6781-89F9-2E13-76E51C49E65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7BD9C8E-8C74-4908-8FBD-FD40D0DE2D7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B847314-965D-1EF7-4F46-591FEC38A49D}"/>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6195BCF-A813-B154-403F-563C6D5A2130}"/>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8" name="フッター プレースホルダー 7">
            <a:extLst>
              <a:ext uri="{FF2B5EF4-FFF2-40B4-BE49-F238E27FC236}">
                <a16:creationId xmlns:a16="http://schemas.microsoft.com/office/drawing/2014/main" id="{A98828D0-D87D-9807-EDF8-288A9AD939B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44DA123-13B5-FD17-F0DB-D0AE5D1400DB}"/>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10471040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4174185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1226412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1"/>
          </a:xfrm>
        </p:spPr>
        <p:txBody>
          <a:bodyPr anchor="b"/>
          <a:lstStyle>
            <a:lvl1pPr algn="l">
              <a:defRPr sz="15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215"/>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2" y="1435104"/>
            <a:ext cx="3008313" cy="4691063"/>
          </a:xfrm>
        </p:spPr>
        <p:txBody>
          <a:bodyPr/>
          <a:lstStyle>
            <a:lvl1pPr marL="0" indent="0">
              <a:buNone/>
              <a:defRPr sz="1125"/>
            </a:lvl1pPr>
            <a:lvl2pPr marL="342506" indent="0">
              <a:buNone/>
              <a:defRPr sz="900"/>
            </a:lvl2pPr>
            <a:lvl3pPr marL="685052" indent="0">
              <a:buNone/>
              <a:defRPr sz="825"/>
            </a:lvl3pPr>
            <a:lvl4pPr marL="1027578" indent="0">
              <a:buNone/>
              <a:defRPr sz="675"/>
            </a:lvl4pPr>
            <a:lvl5pPr marL="1370104" indent="0">
              <a:buNone/>
              <a:defRPr sz="675"/>
            </a:lvl5pPr>
            <a:lvl6pPr marL="1712651" indent="0">
              <a:buNone/>
              <a:defRPr sz="675"/>
            </a:lvl6pPr>
            <a:lvl7pPr marL="2055155" indent="0">
              <a:buNone/>
              <a:defRPr sz="675"/>
            </a:lvl7pPr>
            <a:lvl8pPr marL="2397660" indent="0">
              <a:buNone/>
              <a:defRPr sz="675"/>
            </a:lvl8pPr>
            <a:lvl9pPr marL="2740166"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1228893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15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400"/>
            </a:lvl1pPr>
            <a:lvl2pPr marL="342506" indent="0">
              <a:buNone/>
              <a:defRPr sz="2100"/>
            </a:lvl2pPr>
            <a:lvl3pPr marL="685052" indent="0">
              <a:buNone/>
              <a:defRPr sz="1800"/>
            </a:lvl3pPr>
            <a:lvl4pPr marL="1027578" indent="0">
              <a:buNone/>
              <a:defRPr sz="1500"/>
            </a:lvl4pPr>
            <a:lvl5pPr marL="1370104" indent="0">
              <a:buNone/>
              <a:defRPr sz="1500"/>
            </a:lvl5pPr>
            <a:lvl6pPr marL="1712651" indent="0">
              <a:buNone/>
              <a:defRPr sz="1500"/>
            </a:lvl6pPr>
            <a:lvl7pPr marL="2055155" indent="0">
              <a:buNone/>
              <a:defRPr sz="1500"/>
            </a:lvl7pPr>
            <a:lvl8pPr marL="2397660" indent="0">
              <a:buNone/>
              <a:defRPr sz="1500"/>
            </a:lvl8pPr>
            <a:lvl9pPr marL="2740166" indent="0">
              <a:buNone/>
              <a:defRPr sz="1500"/>
            </a:lvl9pPr>
          </a:lstStyle>
          <a:p>
            <a:endParaRPr kumimoji="1" lang="ja-JP" altLang="en-US"/>
          </a:p>
        </p:txBody>
      </p:sp>
      <p:sp>
        <p:nvSpPr>
          <p:cNvPr id="4" name="テキスト プレースホルダ 3"/>
          <p:cNvSpPr>
            <a:spLocks noGrp="1"/>
          </p:cNvSpPr>
          <p:nvPr>
            <p:ph type="body" sz="half" idx="2"/>
          </p:nvPr>
        </p:nvSpPr>
        <p:spPr>
          <a:xfrm>
            <a:off x="1792288" y="5367396"/>
            <a:ext cx="5486400" cy="804863"/>
          </a:xfrm>
        </p:spPr>
        <p:txBody>
          <a:bodyPr/>
          <a:lstStyle>
            <a:lvl1pPr marL="0" indent="0">
              <a:buNone/>
              <a:defRPr sz="1125"/>
            </a:lvl1pPr>
            <a:lvl2pPr marL="342506" indent="0">
              <a:buNone/>
              <a:defRPr sz="900"/>
            </a:lvl2pPr>
            <a:lvl3pPr marL="685052" indent="0">
              <a:buNone/>
              <a:defRPr sz="825"/>
            </a:lvl3pPr>
            <a:lvl4pPr marL="1027578" indent="0">
              <a:buNone/>
              <a:defRPr sz="675"/>
            </a:lvl4pPr>
            <a:lvl5pPr marL="1370104" indent="0">
              <a:buNone/>
              <a:defRPr sz="675"/>
            </a:lvl5pPr>
            <a:lvl6pPr marL="1712651" indent="0">
              <a:buNone/>
              <a:defRPr sz="675"/>
            </a:lvl6pPr>
            <a:lvl7pPr marL="2055155" indent="0">
              <a:buNone/>
              <a:defRPr sz="675"/>
            </a:lvl7pPr>
            <a:lvl8pPr marL="2397660" indent="0">
              <a:buNone/>
              <a:defRPr sz="675"/>
            </a:lvl8pPr>
            <a:lvl9pPr marL="2740166"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3352582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160275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45"/>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745"/>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2024/9/26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3583350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41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3" name="PlaceHolder 2"/>
          <p:cNvSpPr>
            <a:spLocks noGrp="1"/>
          </p:cNvSpPr>
          <p:nvPr>
            <p:ph type="subTitle"/>
          </p:nvPr>
        </p:nvSpPr>
        <p:spPr>
          <a:xfrm>
            <a:off x="456901" y="1604537"/>
            <a:ext cx="8229128" cy="3977195"/>
          </a:xfrm>
          <a:prstGeom prst="rect">
            <a:avLst/>
          </a:prstGeom>
        </p:spPr>
        <p:txBody>
          <a:bodyPr lIns="0" tIns="0" rIns="0" bIns="0" anchor="ctr"/>
          <a:lstStyle/>
          <a:p>
            <a:pPr algn="ctr"/>
            <a:endParaRPr lang="en-US" sz="2100" b="0" strike="noStrike" spc="-1">
              <a:latin typeface="Arial"/>
            </a:endParaRPr>
          </a:p>
        </p:txBody>
      </p:sp>
    </p:spTree>
    <p:extLst>
      <p:ext uri="{BB962C8B-B14F-4D97-AF65-F5344CB8AC3E}">
        <p14:creationId xmlns:p14="http://schemas.microsoft.com/office/powerpoint/2010/main" val="1032626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5" name="PlaceHolder 2"/>
          <p:cNvSpPr>
            <a:spLocks noGrp="1"/>
          </p:cNvSpPr>
          <p:nvPr>
            <p:ph type="body"/>
          </p:nvPr>
        </p:nvSpPr>
        <p:spPr>
          <a:xfrm>
            <a:off x="456901" y="1604537"/>
            <a:ext cx="8229128" cy="3977195"/>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460058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7" name="PlaceHolder 2"/>
          <p:cNvSpPr>
            <a:spLocks noGrp="1"/>
          </p:cNvSpPr>
          <p:nvPr>
            <p:ph type="body"/>
          </p:nvPr>
        </p:nvSpPr>
        <p:spPr>
          <a:xfrm>
            <a:off x="456912" y="1604537"/>
            <a:ext cx="4015733" cy="3977195"/>
          </a:xfrm>
          <a:prstGeom prst="rect">
            <a:avLst/>
          </a:prstGeom>
        </p:spPr>
        <p:txBody>
          <a:bodyPr lIns="0" tIns="0" rIns="0" bIns="0">
            <a:normAutofit/>
          </a:bodyPr>
          <a:lstStyle/>
          <a:p>
            <a:endParaRPr lang="en-US" sz="2100" b="0" strike="noStrike" spc="-1">
              <a:latin typeface="Arial"/>
            </a:endParaRPr>
          </a:p>
        </p:txBody>
      </p:sp>
      <p:sp>
        <p:nvSpPr>
          <p:cNvPr id="8" name="PlaceHolder 3"/>
          <p:cNvSpPr>
            <a:spLocks noGrp="1"/>
          </p:cNvSpPr>
          <p:nvPr>
            <p:ph type="body"/>
          </p:nvPr>
        </p:nvSpPr>
        <p:spPr>
          <a:xfrm>
            <a:off x="4673781" y="1604537"/>
            <a:ext cx="4015733" cy="3977195"/>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134870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3D39A9-78C8-B1EE-9026-FDEA85ABBB9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2054169-1770-417E-DFC6-E2F07CDF1180}"/>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4" name="フッター プレースホルダー 3">
            <a:extLst>
              <a:ext uri="{FF2B5EF4-FFF2-40B4-BE49-F238E27FC236}">
                <a16:creationId xmlns:a16="http://schemas.microsoft.com/office/drawing/2014/main" id="{51DCC967-D9A2-1016-0BA7-37F3D06C3D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874DDFF-46AA-444D-79FF-417453EC0BCB}"/>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1593915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Tree>
    <p:extLst>
      <p:ext uri="{BB962C8B-B14F-4D97-AF65-F5344CB8AC3E}">
        <p14:creationId xmlns:p14="http://schemas.microsoft.com/office/powerpoint/2010/main" val="3560289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6901" y="273634"/>
            <a:ext cx="8229128" cy="5307937"/>
          </a:xfrm>
          <a:prstGeom prst="rect">
            <a:avLst/>
          </a:prstGeom>
        </p:spPr>
        <p:txBody>
          <a:bodyPr lIns="0" tIns="0" rIns="0" bIns="0" anchor="ctr"/>
          <a:lstStyle/>
          <a:p>
            <a:pPr algn="ctr"/>
            <a:endParaRPr lang="en-US" sz="2100" b="0" strike="noStrike" spc="-1">
              <a:latin typeface="Arial"/>
            </a:endParaRPr>
          </a:p>
        </p:txBody>
      </p:sp>
    </p:spTree>
    <p:extLst>
      <p:ext uri="{BB962C8B-B14F-4D97-AF65-F5344CB8AC3E}">
        <p14:creationId xmlns:p14="http://schemas.microsoft.com/office/powerpoint/2010/main" val="3185396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12" name="PlaceHolder 2"/>
          <p:cNvSpPr>
            <a:spLocks noGrp="1"/>
          </p:cNvSpPr>
          <p:nvPr>
            <p:ph type="body"/>
          </p:nvPr>
        </p:nvSpPr>
        <p:spPr>
          <a:xfrm>
            <a:off x="456912" y="1604535"/>
            <a:ext cx="4015733" cy="1896952"/>
          </a:xfrm>
          <a:prstGeom prst="rect">
            <a:avLst/>
          </a:prstGeom>
        </p:spPr>
        <p:txBody>
          <a:bodyPr lIns="0" tIns="0" rIns="0" bIns="0">
            <a:normAutofit/>
          </a:bodyPr>
          <a:lstStyle/>
          <a:p>
            <a:endParaRPr lang="en-US" sz="2100" b="0" strike="noStrike" spc="-1">
              <a:latin typeface="Arial"/>
            </a:endParaRPr>
          </a:p>
        </p:txBody>
      </p:sp>
      <p:sp>
        <p:nvSpPr>
          <p:cNvPr id="13" name="PlaceHolder 3"/>
          <p:cNvSpPr>
            <a:spLocks noGrp="1"/>
          </p:cNvSpPr>
          <p:nvPr>
            <p:ph type="body"/>
          </p:nvPr>
        </p:nvSpPr>
        <p:spPr>
          <a:xfrm>
            <a:off x="4673781" y="1604537"/>
            <a:ext cx="4015733" cy="3977195"/>
          </a:xfrm>
          <a:prstGeom prst="rect">
            <a:avLst/>
          </a:prstGeom>
        </p:spPr>
        <p:txBody>
          <a:bodyPr lIns="0" tIns="0" rIns="0" bIns="0">
            <a:normAutofit/>
          </a:bodyPr>
          <a:lstStyle/>
          <a:p>
            <a:endParaRPr lang="en-US" sz="2100" b="0" strike="noStrike" spc="-1">
              <a:latin typeface="Arial"/>
            </a:endParaRPr>
          </a:p>
        </p:txBody>
      </p:sp>
      <p:sp>
        <p:nvSpPr>
          <p:cNvPr id="14" name="PlaceHolder 4"/>
          <p:cNvSpPr>
            <a:spLocks noGrp="1"/>
          </p:cNvSpPr>
          <p:nvPr>
            <p:ph type="body"/>
          </p:nvPr>
        </p:nvSpPr>
        <p:spPr>
          <a:xfrm>
            <a:off x="456912" y="3682165"/>
            <a:ext cx="4015733" cy="1896952"/>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859751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16" name="PlaceHolder 2"/>
          <p:cNvSpPr>
            <a:spLocks noGrp="1"/>
          </p:cNvSpPr>
          <p:nvPr>
            <p:ph type="body"/>
          </p:nvPr>
        </p:nvSpPr>
        <p:spPr>
          <a:xfrm>
            <a:off x="456912" y="1604537"/>
            <a:ext cx="4015733" cy="3977195"/>
          </a:xfrm>
          <a:prstGeom prst="rect">
            <a:avLst/>
          </a:prstGeom>
        </p:spPr>
        <p:txBody>
          <a:bodyPr lIns="0" tIns="0" rIns="0" bIns="0">
            <a:normAutofit/>
          </a:bodyPr>
          <a:lstStyle/>
          <a:p>
            <a:endParaRPr lang="en-US" sz="2100" b="0" strike="noStrike" spc="-1">
              <a:latin typeface="Arial"/>
            </a:endParaRPr>
          </a:p>
        </p:txBody>
      </p:sp>
      <p:sp>
        <p:nvSpPr>
          <p:cNvPr id="17" name="PlaceHolder 3"/>
          <p:cNvSpPr>
            <a:spLocks noGrp="1"/>
          </p:cNvSpPr>
          <p:nvPr>
            <p:ph type="body"/>
          </p:nvPr>
        </p:nvSpPr>
        <p:spPr>
          <a:xfrm>
            <a:off x="4673781" y="1604535"/>
            <a:ext cx="4015733" cy="1896952"/>
          </a:xfrm>
          <a:prstGeom prst="rect">
            <a:avLst/>
          </a:prstGeom>
        </p:spPr>
        <p:txBody>
          <a:bodyPr lIns="0" tIns="0" rIns="0" bIns="0">
            <a:normAutofit/>
          </a:bodyPr>
          <a:lstStyle/>
          <a:p>
            <a:endParaRPr lang="en-US" sz="2100" b="0" strike="noStrike" spc="-1">
              <a:latin typeface="Arial"/>
            </a:endParaRPr>
          </a:p>
        </p:txBody>
      </p:sp>
      <p:sp>
        <p:nvSpPr>
          <p:cNvPr id="18" name="PlaceHolder 4"/>
          <p:cNvSpPr>
            <a:spLocks noGrp="1"/>
          </p:cNvSpPr>
          <p:nvPr>
            <p:ph type="body"/>
          </p:nvPr>
        </p:nvSpPr>
        <p:spPr>
          <a:xfrm>
            <a:off x="4673781" y="3682165"/>
            <a:ext cx="4015733" cy="1896952"/>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1681370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20" name="PlaceHolder 2"/>
          <p:cNvSpPr>
            <a:spLocks noGrp="1"/>
          </p:cNvSpPr>
          <p:nvPr>
            <p:ph type="body"/>
          </p:nvPr>
        </p:nvSpPr>
        <p:spPr>
          <a:xfrm>
            <a:off x="456912" y="1604535"/>
            <a:ext cx="4015733" cy="1896952"/>
          </a:xfrm>
          <a:prstGeom prst="rect">
            <a:avLst/>
          </a:prstGeom>
        </p:spPr>
        <p:txBody>
          <a:bodyPr lIns="0" tIns="0" rIns="0" bIns="0">
            <a:normAutofit/>
          </a:bodyPr>
          <a:lstStyle/>
          <a:p>
            <a:endParaRPr lang="en-US" sz="2100" b="0" strike="noStrike" spc="-1">
              <a:latin typeface="Arial"/>
            </a:endParaRPr>
          </a:p>
        </p:txBody>
      </p:sp>
      <p:sp>
        <p:nvSpPr>
          <p:cNvPr id="21" name="PlaceHolder 3"/>
          <p:cNvSpPr>
            <a:spLocks noGrp="1"/>
          </p:cNvSpPr>
          <p:nvPr>
            <p:ph type="body"/>
          </p:nvPr>
        </p:nvSpPr>
        <p:spPr>
          <a:xfrm>
            <a:off x="4673781" y="1604535"/>
            <a:ext cx="4015733" cy="1896952"/>
          </a:xfrm>
          <a:prstGeom prst="rect">
            <a:avLst/>
          </a:prstGeom>
        </p:spPr>
        <p:txBody>
          <a:bodyPr lIns="0" tIns="0" rIns="0" bIns="0">
            <a:normAutofit/>
          </a:bodyPr>
          <a:lstStyle/>
          <a:p>
            <a:endParaRPr lang="en-US" sz="2100" b="0" strike="noStrike" spc="-1">
              <a:latin typeface="Arial"/>
            </a:endParaRPr>
          </a:p>
        </p:txBody>
      </p:sp>
      <p:sp>
        <p:nvSpPr>
          <p:cNvPr id="22" name="PlaceHolder 4"/>
          <p:cNvSpPr>
            <a:spLocks noGrp="1"/>
          </p:cNvSpPr>
          <p:nvPr>
            <p:ph type="body"/>
          </p:nvPr>
        </p:nvSpPr>
        <p:spPr>
          <a:xfrm>
            <a:off x="456901" y="3682165"/>
            <a:ext cx="8229128" cy="1896952"/>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804274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24" name="PlaceHolder 2"/>
          <p:cNvSpPr>
            <a:spLocks noGrp="1"/>
          </p:cNvSpPr>
          <p:nvPr>
            <p:ph type="body"/>
          </p:nvPr>
        </p:nvSpPr>
        <p:spPr>
          <a:xfrm>
            <a:off x="456901" y="1604535"/>
            <a:ext cx="8229128" cy="1896952"/>
          </a:xfrm>
          <a:prstGeom prst="rect">
            <a:avLst/>
          </a:prstGeom>
        </p:spPr>
        <p:txBody>
          <a:bodyPr lIns="0" tIns="0" rIns="0" bIns="0">
            <a:normAutofit/>
          </a:bodyPr>
          <a:lstStyle/>
          <a:p>
            <a:endParaRPr lang="en-US" sz="2100" b="0" strike="noStrike" spc="-1">
              <a:latin typeface="Arial"/>
            </a:endParaRPr>
          </a:p>
        </p:txBody>
      </p:sp>
      <p:sp>
        <p:nvSpPr>
          <p:cNvPr id="25" name="PlaceHolder 3"/>
          <p:cNvSpPr>
            <a:spLocks noGrp="1"/>
          </p:cNvSpPr>
          <p:nvPr>
            <p:ph type="body"/>
          </p:nvPr>
        </p:nvSpPr>
        <p:spPr>
          <a:xfrm>
            <a:off x="456901" y="3682165"/>
            <a:ext cx="8229128" cy="1896952"/>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755331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27" name="PlaceHolder 2"/>
          <p:cNvSpPr>
            <a:spLocks noGrp="1"/>
          </p:cNvSpPr>
          <p:nvPr>
            <p:ph type="body"/>
          </p:nvPr>
        </p:nvSpPr>
        <p:spPr>
          <a:xfrm>
            <a:off x="456912" y="1604535"/>
            <a:ext cx="4015733" cy="1896952"/>
          </a:xfrm>
          <a:prstGeom prst="rect">
            <a:avLst/>
          </a:prstGeom>
        </p:spPr>
        <p:txBody>
          <a:bodyPr lIns="0" tIns="0" rIns="0" bIns="0">
            <a:normAutofit/>
          </a:bodyPr>
          <a:lstStyle/>
          <a:p>
            <a:endParaRPr lang="en-US" sz="2100" b="0" strike="noStrike" spc="-1">
              <a:latin typeface="Arial"/>
            </a:endParaRPr>
          </a:p>
        </p:txBody>
      </p:sp>
      <p:sp>
        <p:nvSpPr>
          <p:cNvPr id="28" name="PlaceHolder 3"/>
          <p:cNvSpPr>
            <a:spLocks noGrp="1"/>
          </p:cNvSpPr>
          <p:nvPr>
            <p:ph type="body"/>
          </p:nvPr>
        </p:nvSpPr>
        <p:spPr>
          <a:xfrm>
            <a:off x="4673781" y="1604535"/>
            <a:ext cx="4015733" cy="1896952"/>
          </a:xfrm>
          <a:prstGeom prst="rect">
            <a:avLst/>
          </a:prstGeom>
        </p:spPr>
        <p:txBody>
          <a:bodyPr lIns="0" tIns="0" rIns="0" bIns="0">
            <a:normAutofit/>
          </a:bodyPr>
          <a:lstStyle/>
          <a:p>
            <a:endParaRPr lang="en-US" sz="2100" b="0" strike="noStrike" spc="-1">
              <a:latin typeface="Arial"/>
            </a:endParaRPr>
          </a:p>
        </p:txBody>
      </p:sp>
      <p:sp>
        <p:nvSpPr>
          <p:cNvPr id="29" name="PlaceHolder 4"/>
          <p:cNvSpPr>
            <a:spLocks noGrp="1"/>
          </p:cNvSpPr>
          <p:nvPr>
            <p:ph type="body"/>
          </p:nvPr>
        </p:nvSpPr>
        <p:spPr>
          <a:xfrm>
            <a:off x="456912" y="3682165"/>
            <a:ext cx="4015733" cy="1896952"/>
          </a:xfrm>
          <a:prstGeom prst="rect">
            <a:avLst/>
          </a:prstGeom>
        </p:spPr>
        <p:txBody>
          <a:bodyPr lIns="0" tIns="0" rIns="0" bIns="0">
            <a:normAutofit/>
          </a:bodyPr>
          <a:lstStyle/>
          <a:p>
            <a:endParaRPr lang="en-US" sz="2100" b="0" strike="noStrike" spc="-1">
              <a:latin typeface="Arial"/>
            </a:endParaRPr>
          </a:p>
        </p:txBody>
      </p:sp>
      <p:sp>
        <p:nvSpPr>
          <p:cNvPr id="30" name="PlaceHolder 5"/>
          <p:cNvSpPr>
            <a:spLocks noGrp="1"/>
          </p:cNvSpPr>
          <p:nvPr>
            <p:ph type="body"/>
          </p:nvPr>
        </p:nvSpPr>
        <p:spPr>
          <a:xfrm>
            <a:off x="4673781" y="3682165"/>
            <a:ext cx="4015733" cy="1896952"/>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357609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6901" y="273467"/>
            <a:ext cx="8229128" cy="1144836"/>
          </a:xfrm>
          <a:prstGeom prst="rect">
            <a:avLst/>
          </a:prstGeom>
        </p:spPr>
        <p:txBody>
          <a:bodyPr lIns="0" tIns="0" rIns="0" bIns="0" anchor="ctr"/>
          <a:lstStyle/>
          <a:p>
            <a:pPr algn="ctr"/>
            <a:endParaRPr lang="en-US" sz="2925" b="0" strike="noStrike" spc="-1">
              <a:latin typeface="Arial"/>
            </a:endParaRPr>
          </a:p>
        </p:txBody>
      </p:sp>
      <p:sp>
        <p:nvSpPr>
          <p:cNvPr id="32" name="PlaceHolder 2"/>
          <p:cNvSpPr>
            <a:spLocks noGrp="1"/>
          </p:cNvSpPr>
          <p:nvPr>
            <p:ph type="body"/>
          </p:nvPr>
        </p:nvSpPr>
        <p:spPr>
          <a:xfrm>
            <a:off x="456902" y="1604535"/>
            <a:ext cx="2649651" cy="1896952"/>
          </a:xfrm>
          <a:prstGeom prst="rect">
            <a:avLst/>
          </a:prstGeom>
        </p:spPr>
        <p:txBody>
          <a:bodyPr lIns="0" tIns="0" rIns="0" bIns="0">
            <a:normAutofit/>
          </a:bodyPr>
          <a:lstStyle/>
          <a:p>
            <a:endParaRPr lang="en-US" sz="2100" b="0" strike="noStrike" spc="-1">
              <a:latin typeface="Arial"/>
            </a:endParaRPr>
          </a:p>
        </p:txBody>
      </p:sp>
      <p:sp>
        <p:nvSpPr>
          <p:cNvPr id="33" name="PlaceHolder 3"/>
          <p:cNvSpPr>
            <a:spLocks noGrp="1"/>
          </p:cNvSpPr>
          <p:nvPr>
            <p:ph type="body"/>
          </p:nvPr>
        </p:nvSpPr>
        <p:spPr>
          <a:xfrm>
            <a:off x="3239249" y="1604535"/>
            <a:ext cx="2649651" cy="1896952"/>
          </a:xfrm>
          <a:prstGeom prst="rect">
            <a:avLst/>
          </a:prstGeom>
        </p:spPr>
        <p:txBody>
          <a:bodyPr lIns="0" tIns="0" rIns="0" bIns="0">
            <a:normAutofit/>
          </a:bodyPr>
          <a:lstStyle/>
          <a:p>
            <a:endParaRPr lang="en-US" sz="2100" b="0" strike="noStrike" spc="-1">
              <a:latin typeface="Arial"/>
            </a:endParaRPr>
          </a:p>
        </p:txBody>
      </p:sp>
      <p:sp>
        <p:nvSpPr>
          <p:cNvPr id="34" name="PlaceHolder 4"/>
          <p:cNvSpPr>
            <a:spLocks noGrp="1"/>
          </p:cNvSpPr>
          <p:nvPr>
            <p:ph type="body"/>
          </p:nvPr>
        </p:nvSpPr>
        <p:spPr>
          <a:xfrm>
            <a:off x="6021908" y="1604535"/>
            <a:ext cx="2649651" cy="1896952"/>
          </a:xfrm>
          <a:prstGeom prst="rect">
            <a:avLst/>
          </a:prstGeom>
        </p:spPr>
        <p:txBody>
          <a:bodyPr lIns="0" tIns="0" rIns="0" bIns="0">
            <a:normAutofit/>
          </a:bodyPr>
          <a:lstStyle/>
          <a:p>
            <a:endParaRPr lang="en-US" sz="2100" b="0" strike="noStrike" spc="-1">
              <a:latin typeface="Arial"/>
            </a:endParaRPr>
          </a:p>
        </p:txBody>
      </p:sp>
      <p:sp>
        <p:nvSpPr>
          <p:cNvPr id="35" name="PlaceHolder 5"/>
          <p:cNvSpPr>
            <a:spLocks noGrp="1"/>
          </p:cNvSpPr>
          <p:nvPr>
            <p:ph type="body"/>
          </p:nvPr>
        </p:nvSpPr>
        <p:spPr>
          <a:xfrm>
            <a:off x="456902" y="3682165"/>
            <a:ext cx="2649651" cy="1896952"/>
          </a:xfrm>
          <a:prstGeom prst="rect">
            <a:avLst/>
          </a:prstGeom>
        </p:spPr>
        <p:txBody>
          <a:bodyPr lIns="0" tIns="0" rIns="0" bIns="0">
            <a:normAutofit/>
          </a:bodyPr>
          <a:lstStyle/>
          <a:p>
            <a:endParaRPr lang="en-US" sz="2100" b="0" strike="noStrike" spc="-1">
              <a:latin typeface="Arial"/>
            </a:endParaRPr>
          </a:p>
        </p:txBody>
      </p:sp>
      <p:sp>
        <p:nvSpPr>
          <p:cNvPr id="36" name="PlaceHolder 6"/>
          <p:cNvSpPr>
            <a:spLocks noGrp="1"/>
          </p:cNvSpPr>
          <p:nvPr>
            <p:ph type="body"/>
          </p:nvPr>
        </p:nvSpPr>
        <p:spPr>
          <a:xfrm>
            <a:off x="3239249" y="3682165"/>
            <a:ext cx="2649651" cy="1896952"/>
          </a:xfrm>
          <a:prstGeom prst="rect">
            <a:avLst/>
          </a:prstGeom>
        </p:spPr>
        <p:txBody>
          <a:bodyPr lIns="0" tIns="0" rIns="0" bIns="0">
            <a:normAutofit/>
          </a:bodyPr>
          <a:lstStyle/>
          <a:p>
            <a:endParaRPr lang="en-US" sz="2100" b="0" strike="noStrike" spc="-1">
              <a:latin typeface="Arial"/>
            </a:endParaRPr>
          </a:p>
        </p:txBody>
      </p:sp>
      <p:sp>
        <p:nvSpPr>
          <p:cNvPr id="37" name="PlaceHolder 7"/>
          <p:cNvSpPr>
            <a:spLocks noGrp="1"/>
          </p:cNvSpPr>
          <p:nvPr>
            <p:ph type="body"/>
          </p:nvPr>
        </p:nvSpPr>
        <p:spPr>
          <a:xfrm>
            <a:off x="6021908" y="3682165"/>
            <a:ext cx="2649651" cy="1896952"/>
          </a:xfrm>
          <a:prstGeom prst="rect">
            <a:avLst/>
          </a:prstGeom>
        </p:spPr>
        <p:txBody>
          <a:bodyPr lIns="0" tIns="0" rIns="0" bIns="0">
            <a:normAutofit/>
          </a:bodyPr>
          <a:lstStyle/>
          <a:p>
            <a:endParaRPr lang="en-US" sz="2100" b="0" strike="noStrike" spc="-1">
              <a:latin typeface="Arial"/>
            </a:endParaRPr>
          </a:p>
        </p:txBody>
      </p:sp>
    </p:spTree>
    <p:extLst>
      <p:ext uri="{BB962C8B-B14F-4D97-AF65-F5344CB8AC3E}">
        <p14:creationId xmlns:p14="http://schemas.microsoft.com/office/powerpoint/2010/main" val="2466988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9BF96-EC99-0A42-9844-D2D640AC6EAB}"/>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53A26D1-C2CC-DB4E-ACD2-569C84D4E18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1F558EF-A3B1-1843-A367-4FA573147EC0}"/>
              </a:ext>
            </a:extLst>
          </p:cNvPr>
          <p:cNvSpPr>
            <a:spLocks noGrp="1"/>
          </p:cNvSpPr>
          <p:nvPr>
            <p:ph type="dt" sz="half" idx="10"/>
          </p:nvPr>
        </p:nvSpPr>
        <p:spPr/>
        <p:txBody>
          <a:bodyPr/>
          <a:lstStyle/>
          <a:p>
            <a:fld id="{9BEB3C5B-E2F2-3C41-BC9C-5D1E886BC8A5}" type="datetime1">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7735E88D-6ABE-8443-8BF5-D4E35FAA08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DE9290-E538-684B-AECF-6701FFC37604}"/>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1410695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A338C-0458-1443-B6BA-7F0D6CB7ED8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FB7B9C1-AD07-2748-91A0-A00B45BB9E54}"/>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CE69852-050C-C241-ABCC-EA82934F03F3}"/>
              </a:ext>
            </a:extLst>
          </p:cNvPr>
          <p:cNvSpPr>
            <a:spLocks noGrp="1"/>
          </p:cNvSpPr>
          <p:nvPr>
            <p:ph type="dt" sz="half" idx="10"/>
          </p:nvPr>
        </p:nvSpPr>
        <p:spPr/>
        <p:txBody>
          <a:bodyPr/>
          <a:lstStyle/>
          <a:p>
            <a:fld id="{8AACC61A-69F0-9647-A064-0992D093BCA8}" type="datetime1">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364E7A4C-59AF-0649-B06A-26411201BA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A2C0A4-AE56-824F-BAF3-163205F9E8A1}"/>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306983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D156492-4E0A-4796-9738-C792435069CE}"/>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3" name="フッター プレースホルダー 2">
            <a:extLst>
              <a:ext uri="{FF2B5EF4-FFF2-40B4-BE49-F238E27FC236}">
                <a16:creationId xmlns:a16="http://schemas.microsoft.com/office/drawing/2014/main" id="{52D5B764-DDC7-6CFB-4672-FABC9ED35CE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A7F41AB-B565-273E-B280-FA8F3BBB7B41}"/>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16605686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86ACEC-CD85-1742-8397-AC10BE9E5F13}"/>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F596FAE-F303-1F48-8FCF-105CD05A870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5DD6B1-5C30-0940-85AE-39193436B673}"/>
              </a:ext>
            </a:extLst>
          </p:cNvPr>
          <p:cNvSpPr>
            <a:spLocks noGrp="1"/>
          </p:cNvSpPr>
          <p:nvPr>
            <p:ph type="dt" sz="half" idx="10"/>
          </p:nvPr>
        </p:nvSpPr>
        <p:spPr/>
        <p:txBody>
          <a:bodyPr/>
          <a:lstStyle/>
          <a:p>
            <a:fld id="{6E4F9D60-BB3C-F34A-8712-D21C0E10DDAA}" type="datetime1">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29DC87C2-0BE0-8940-BA9C-51C6AC9E8B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AD0FAB8-E2D4-7D49-AF33-C2F4B0B7BA16}"/>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322631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8E7A6-4F0E-6E4F-8F9F-FD0822CD725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F118F4F-3046-2341-8154-F50E8865A2F8}"/>
              </a:ext>
            </a:extLst>
          </p:cNvPr>
          <p:cNvSpPr>
            <a:spLocks noGrp="1"/>
          </p:cNvSpPr>
          <p:nvPr>
            <p:ph sz="half" idx="1"/>
          </p:nvPr>
        </p:nvSpPr>
        <p:spPr>
          <a:xfrm>
            <a:off x="628650" y="1825625"/>
            <a:ext cx="38862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106F2AD-03E5-7D40-A3B7-784F7D27DB5C}"/>
              </a:ext>
            </a:extLst>
          </p:cNvPr>
          <p:cNvSpPr>
            <a:spLocks noGrp="1"/>
          </p:cNvSpPr>
          <p:nvPr>
            <p:ph sz="half" idx="2"/>
          </p:nvPr>
        </p:nvSpPr>
        <p:spPr>
          <a:xfrm>
            <a:off x="4629150" y="1825625"/>
            <a:ext cx="38862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6DA821-8E7E-8A4E-A9B8-49DEE4595A61}"/>
              </a:ext>
            </a:extLst>
          </p:cNvPr>
          <p:cNvSpPr>
            <a:spLocks noGrp="1"/>
          </p:cNvSpPr>
          <p:nvPr>
            <p:ph type="dt" sz="half" idx="10"/>
          </p:nvPr>
        </p:nvSpPr>
        <p:spPr/>
        <p:txBody>
          <a:bodyPr/>
          <a:lstStyle/>
          <a:p>
            <a:fld id="{F2237624-A50A-BC4E-AD3A-66C062F36DAA}" type="datetime1">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28BE6689-2E13-D146-86B5-0DD65E5180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AE8F99-B780-1646-A6D5-596585F16B0F}"/>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2287946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096C6-263D-8246-951F-D3C93A04D840}"/>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95062C5-7784-FC4B-976E-424A0883346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76EF27-1237-FC44-BC75-CE920A65CDFE}"/>
              </a:ext>
            </a:extLst>
          </p:cNvPr>
          <p:cNvSpPr>
            <a:spLocks noGrp="1"/>
          </p:cNvSpPr>
          <p:nvPr>
            <p:ph sz="half" idx="2"/>
          </p:nvPr>
        </p:nvSpPr>
        <p:spPr>
          <a:xfrm>
            <a:off x="629842" y="2505075"/>
            <a:ext cx="3868340"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F6212DC-F615-254E-A98E-BC870DB02C0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F1E0D1D8-AB14-3640-9297-B22FF48ED766}"/>
              </a:ext>
            </a:extLst>
          </p:cNvPr>
          <p:cNvSpPr>
            <a:spLocks noGrp="1"/>
          </p:cNvSpPr>
          <p:nvPr>
            <p:ph sz="quarter" idx="4"/>
          </p:nvPr>
        </p:nvSpPr>
        <p:spPr>
          <a:xfrm>
            <a:off x="4629150" y="2505075"/>
            <a:ext cx="3887391"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E96C939-1E49-124D-98CE-3027C282D4FA}"/>
              </a:ext>
            </a:extLst>
          </p:cNvPr>
          <p:cNvSpPr>
            <a:spLocks noGrp="1"/>
          </p:cNvSpPr>
          <p:nvPr>
            <p:ph type="dt" sz="half" idx="10"/>
          </p:nvPr>
        </p:nvSpPr>
        <p:spPr/>
        <p:txBody>
          <a:bodyPr/>
          <a:lstStyle/>
          <a:p>
            <a:fld id="{97551A87-9711-354A-A3A1-E75AF0D208D9}" type="datetime1">
              <a:rPr kumimoji="1" lang="ja-JP" altLang="en-US" smtClean="0"/>
              <a:t>2024/9/26</a:t>
            </a:fld>
            <a:endParaRPr kumimoji="1" lang="ja-JP" altLang="en-US"/>
          </a:p>
        </p:txBody>
      </p:sp>
      <p:sp>
        <p:nvSpPr>
          <p:cNvPr id="8" name="フッター プレースホルダー 7">
            <a:extLst>
              <a:ext uri="{FF2B5EF4-FFF2-40B4-BE49-F238E27FC236}">
                <a16:creationId xmlns:a16="http://schemas.microsoft.com/office/drawing/2014/main" id="{0FABA546-CF92-2941-B63D-D3E84F1613A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8A72A37-9744-9F4F-8926-CCDD129880C1}"/>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2506807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294A4E-C203-A945-9E6A-B7603EEF4F2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413BA17-9A95-0E4E-AB60-E906174CA8A3}"/>
              </a:ext>
            </a:extLst>
          </p:cNvPr>
          <p:cNvSpPr>
            <a:spLocks noGrp="1"/>
          </p:cNvSpPr>
          <p:nvPr>
            <p:ph type="dt" sz="half" idx="10"/>
          </p:nvPr>
        </p:nvSpPr>
        <p:spPr/>
        <p:txBody>
          <a:bodyPr/>
          <a:lstStyle/>
          <a:p>
            <a:fld id="{3896F717-82B1-3044-90D0-805CB6148312}" type="datetime1">
              <a:rPr kumimoji="1" lang="ja-JP" altLang="en-US" smtClean="0"/>
              <a:t>2024/9/26</a:t>
            </a:fld>
            <a:endParaRPr kumimoji="1" lang="ja-JP" altLang="en-US"/>
          </a:p>
        </p:txBody>
      </p:sp>
      <p:sp>
        <p:nvSpPr>
          <p:cNvPr id="4" name="フッター プレースホルダー 3">
            <a:extLst>
              <a:ext uri="{FF2B5EF4-FFF2-40B4-BE49-F238E27FC236}">
                <a16:creationId xmlns:a16="http://schemas.microsoft.com/office/drawing/2014/main" id="{C698DA73-1C52-3846-80D8-701314232A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8456CD7-4279-804E-94B4-B8F74C0EBA27}"/>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22739698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D3CC5F0-9D76-A24D-A3E4-AABDEC5406A6}"/>
              </a:ext>
            </a:extLst>
          </p:cNvPr>
          <p:cNvSpPr>
            <a:spLocks noGrp="1"/>
          </p:cNvSpPr>
          <p:nvPr>
            <p:ph type="dt" sz="half" idx="10"/>
          </p:nvPr>
        </p:nvSpPr>
        <p:spPr/>
        <p:txBody>
          <a:bodyPr/>
          <a:lstStyle/>
          <a:p>
            <a:fld id="{6F1549B7-667D-3B45-BE92-1400E51AD65A}" type="datetime1">
              <a:rPr kumimoji="1" lang="ja-JP" altLang="en-US" smtClean="0"/>
              <a:t>2024/9/26</a:t>
            </a:fld>
            <a:endParaRPr kumimoji="1" lang="ja-JP" altLang="en-US"/>
          </a:p>
        </p:txBody>
      </p:sp>
      <p:sp>
        <p:nvSpPr>
          <p:cNvPr id="3" name="フッター プレースホルダー 2">
            <a:extLst>
              <a:ext uri="{FF2B5EF4-FFF2-40B4-BE49-F238E27FC236}">
                <a16:creationId xmlns:a16="http://schemas.microsoft.com/office/drawing/2014/main" id="{E1E65C89-F59F-E643-B97D-85DF1C7E6B0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68CC9D2-C932-964A-8292-B5921950EB12}"/>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2476745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B72632-6F0D-8841-905A-A79B6E190A70}"/>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537637A-86C8-7A48-BF22-1F116D75192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2CE4FF-6B86-714F-8790-2B3843BD8B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167EEC-FF5A-664F-9947-7CAF6F599DF9}"/>
              </a:ext>
            </a:extLst>
          </p:cNvPr>
          <p:cNvSpPr>
            <a:spLocks noGrp="1"/>
          </p:cNvSpPr>
          <p:nvPr>
            <p:ph type="dt" sz="half" idx="10"/>
          </p:nvPr>
        </p:nvSpPr>
        <p:spPr/>
        <p:txBody>
          <a:bodyPr/>
          <a:lstStyle/>
          <a:p>
            <a:fld id="{13173E39-4A3D-0E45-946D-A1849457C143}" type="datetime1">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2D729AC2-E73C-4945-A5C3-BBD3F6AB5F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0968164-AEE0-0B42-AC70-2046B292BB58}"/>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1025743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C69790-05C1-354B-8223-49298FF62970}"/>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66D4955-47B3-B04D-9D43-4436746371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36AE3946-97E8-9A41-A727-8B8FE4AA03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4E2AAF7-2DF4-F943-83E7-5B3F205C11D3}"/>
              </a:ext>
            </a:extLst>
          </p:cNvPr>
          <p:cNvSpPr>
            <a:spLocks noGrp="1"/>
          </p:cNvSpPr>
          <p:nvPr>
            <p:ph type="dt" sz="half" idx="10"/>
          </p:nvPr>
        </p:nvSpPr>
        <p:spPr/>
        <p:txBody>
          <a:bodyPr/>
          <a:lstStyle/>
          <a:p>
            <a:fld id="{D764CA2A-FA0E-C743-8669-1C7B2B7E78C7}" type="datetime1">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CC6B6B40-79C0-AD49-99C8-B7DBDD6F2D1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6C6451-001C-E841-A210-58650F9687E6}"/>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3408389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EF5DB9-43C2-DE4B-B509-F82E8D9F463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6057C43-554D-C644-A467-ABE43144FA31}"/>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5E1349-DFDC-EB4C-8913-337E6A2314CF}"/>
              </a:ext>
            </a:extLst>
          </p:cNvPr>
          <p:cNvSpPr>
            <a:spLocks noGrp="1"/>
          </p:cNvSpPr>
          <p:nvPr>
            <p:ph type="dt" sz="half" idx="10"/>
          </p:nvPr>
        </p:nvSpPr>
        <p:spPr/>
        <p:txBody>
          <a:bodyPr/>
          <a:lstStyle/>
          <a:p>
            <a:fld id="{418887D8-6E22-A349-8C7F-300591F4998C}" type="datetime1">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A7CA4979-AD22-3C45-ADE8-388605318A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0B557A-CD5C-A24A-820C-04E479024F9B}"/>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16108683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059FAAD-3102-1945-BE72-7110EEA4B03A}"/>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A7016E8-51C2-1844-9FE5-907777324370}"/>
              </a:ext>
            </a:extLst>
          </p:cNvPr>
          <p:cNvSpPr>
            <a:spLocks noGrp="1"/>
          </p:cNvSpPr>
          <p:nvPr>
            <p:ph type="body" orient="vert" idx="1"/>
          </p:nvPr>
        </p:nvSpPr>
        <p:spPr>
          <a:xfrm>
            <a:off x="628650" y="365125"/>
            <a:ext cx="5800725"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D67995-9952-C44B-B65F-9031F08F56D7}"/>
              </a:ext>
            </a:extLst>
          </p:cNvPr>
          <p:cNvSpPr>
            <a:spLocks noGrp="1"/>
          </p:cNvSpPr>
          <p:nvPr>
            <p:ph type="dt" sz="half" idx="10"/>
          </p:nvPr>
        </p:nvSpPr>
        <p:spPr/>
        <p:txBody>
          <a:bodyPr/>
          <a:lstStyle/>
          <a:p>
            <a:fld id="{8C614365-63A7-D344-B9C6-5BE8B387F777}" type="datetime1">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3B67DF02-EA3A-424C-AF98-EF60FCEA33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D09127-72E9-0848-8AD5-4AA9820D4DA3}"/>
              </a:ext>
            </a:extLst>
          </p:cNvPr>
          <p:cNvSpPr>
            <a:spLocks noGrp="1"/>
          </p:cNvSpPr>
          <p:nvPr>
            <p:ph type="sldNum" sz="quarter" idx="12"/>
          </p:nvPr>
        </p:nvSpPr>
        <p:spPr/>
        <p:txBody>
          <a:body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9296501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5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506" indent="0" algn="ctr">
              <a:buNone/>
              <a:defRPr>
                <a:solidFill>
                  <a:schemeClr val="tx1">
                    <a:tint val="75000"/>
                  </a:schemeClr>
                </a:solidFill>
              </a:defRPr>
            </a:lvl2pPr>
            <a:lvl3pPr marL="685052" indent="0" algn="ctr">
              <a:buNone/>
              <a:defRPr>
                <a:solidFill>
                  <a:schemeClr val="tx1">
                    <a:tint val="75000"/>
                  </a:schemeClr>
                </a:solidFill>
              </a:defRPr>
            </a:lvl3pPr>
            <a:lvl4pPr marL="1027578" indent="0" algn="ctr">
              <a:buNone/>
              <a:defRPr>
                <a:solidFill>
                  <a:schemeClr val="tx1">
                    <a:tint val="75000"/>
                  </a:schemeClr>
                </a:solidFill>
              </a:defRPr>
            </a:lvl4pPr>
            <a:lvl5pPr marL="1370104" indent="0" algn="ctr">
              <a:buNone/>
              <a:defRPr>
                <a:solidFill>
                  <a:schemeClr val="tx1">
                    <a:tint val="75000"/>
                  </a:schemeClr>
                </a:solidFill>
              </a:defRPr>
            </a:lvl5pPr>
            <a:lvl6pPr marL="1712651" indent="0" algn="ctr">
              <a:buNone/>
              <a:defRPr>
                <a:solidFill>
                  <a:schemeClr val="tx1">
                    <a:tint val="75000"/>
                  </a:schemeClr>
                </a:solidFill>
              </a:defRPr>
            </a:lvl6pPr>
            <a:lvl7pPr marL="2055155" indent="0" algn="ctr">
              <a:buNone/>
              <a:defRPr>
                <a:solidFill>
                  <a:schemeClr val="tx1">
                    <a:tint val="75000"/>
                  </a:schemeClr>
                </a:solidFill>
              </a:defRPr>
            </a:lvl7pPr>
            <a:lvl8pPr marL="2397660" indent="0" algn="ctr">
              <a:buNone/>
              <a:defRPr>
                <a:solidFill>
                  <a:schemeClr val="tx1">
                    <a:tint val="75000"/>
                  </a:schemeClr>
                </a:solidFill>
              </a:defRPr>
            </a:lvl8pPr>
            <a:lvl9pPr marL="2740166"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8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52BAE-EA9A-657D-DAB2-DBDF9D58E413}"/>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28AED5-D61C-7AC1-57F7-1262E443C152}"/>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9DA1C62-6F79-ACCD-1E02-EECB3C9B529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6D2635D-B9FA-D92C-A044-24B2E4544C15}"/>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144B7F54-A824-128F-5DEA-03FF78C8F7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89E9EB-EF69-623A-736E-5BB1B4258779}"/>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3129299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75734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73"/>
            <a:ext cx="7772400" cy="1362075"/>
          </a:xfrm>
        </p:spPr>
        <p:txBody>
          <a:bodyPr anchor="t"/>
          <a:lstStyle>
            <a:lvl1pPr algn="l">
              <a:defRPr sz="3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506" indent="0">
              <a:buNone/>
              <a:defRPr sz="1425">
                <a:solidFill>
                  <a:schemeClr val="tx1">
                    <a:tint val="75000"/>
                  </a:schemeClr>
                </a:solidFill>
              </a:defRPr>
            </a:lvl2pPr>
            <a:lvl3pPr marL="685052" indent="0">
              <a:buNone/>
              <a:defRPr sz="1200">
                <a:solidFill>
                  <a:schemeClr val="tx1">
                    <a:tint val="75000"/>
                  </a:schemeClr>
                </a:solidFill>
              </a:defRPr>
            </a:lvl3pPr>
            <a:lvl4pPr marL="1027578" indent="0">
              <a:buNone/>
              <a:defRPr sz="1125">
                <a:solidFill>
                  <a:schemeClr val="tx1">
                    <a:tint val="75000"/>
                  </a:schemeClr>
                </a:solidFill>
              </a:defRPr>
            </a:lvl4pPr>
            <a:lvl5pPr marL="1370104" indent="0">
              <a:buNone/>
              <a:defRPr sz="1125">
                <a:solidFill>
                  <a:schemeClr val="tx1">
                    <a:tint val="75000"/>
                  </a:schemeClr>
                </a:solidFill>
              </a:defRPr>
            </a:lvl5pPr>
            <a:lvl6pPr marL="1712651" indent="0">
              <a:buNone/>
              <a:defRPr sz="1125">
                <a:solidFill>
                  <a:schemeClr val="tx1">
                    <a:tint val="75000"/>
                  </a:schemeClr>
                </a:solidFill>
              </a:defRPr>
            </a:lvl6pPr>
            <a:lvl7pPr marL="2055155" indent="0">
              <a:buNone/>
              <a:defRPr sz="1125">
                <a:solidFill>
                  <a:schemeClr val="tx1">
                    <a:tint val="75000"/>
                  </a:schemeClr>
                </a:solidFill>
              </a:defRPr>
            </a:lvl7pPr>
            <a:lvl8pPr marL="2397660" indent="0">
              <a:buNone/>
              <a:defRPr sz="1125">
                <a:solidFill>
                  <a:schemeClr val="tx1">
                    <a:tint val="75000"/>
                  </a:schemeClr>
                </a:solidFill>
              </a:defRPr>
            </a:lvl8pPr>
            <a:lvl9pPr marL="2740166" indent="0">
              <a:buNone/>
              <a:defRPr sz="1125">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6712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75329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4"/>
            <a:ext cx="4040188" cy="639763"/>
          </a:xfrm>
        </p:spPr>
        <p:txBody>
          <a:bodyPr anchor="b"/>
          <a:lstStyle>
            <a:lvl1pPr marL="0" indent="0">
              <a:buNone/>
              <a:defRPr sz="1800" b="1"/>
            </a:lvl1pPr>
            <a:lvl2pPr marL="342506" indent="0">
              <a:buNone/>
              <a:defRPr sz="1500" b="1"/>
            </a:lvl2pPr>
            <a:lvl3pPr marL="685052" indent="0">
              <a:buNone/>
              <a:defRPr sz="1425" b="1"/>
            </a:lvl3pPr>
            <a:lvl4pPr marL="1027578" indent="0">
              <a:buNone/>
              <a:defRPr sz="1200" b="1"/>
            </a:lvl4pPr>
            <a:lvl5pPr marL="1370104" indent="0">
              <a:buNone/>
              <a:defRPr sz="1200" b="1"/>
            </a:lvl5pPr>
            <a:lvl6pPr marL="1712651" indent="0">
              <a:buNone/>
              <a:defRPr sz="1200" b="1"/>
            </a:lvl6pPr>
            <a:lvl7pPr marL="2055155" indent="0">
              <a:buNone/>
              <a:defRPr sz="1200" b="1"/>
            </a:lvl7pPr>
            <a:lvl8pPr marL="2397660" indent="0">
              <a:buNone/>
              <a:defRPr sz="1200" b="1"/>
            </a:lvl8pPr>
            <a:lvl9pPr marL="2740166" indent="0">
              <a:buNone/>
              <a:defRPr sz="12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105" y="1535114"/>
            <a:ext cx="4041775" cy="639763"/>
          </a:xfrm>
        </p:spPr>
        <p:txBody>
          <a:bodyPr anchor="b"/>
          <a:lstStyle>
            <a:lvl1pPr marL="0" indent="0">
              <a:buNone/>
              <a:defRPr sz="1800" b="1"/>
            </a:lvl1pPr>
            <a:lvl2pPr marL="342506" indent="0">
              <a:buNone/>
              <a:defRPr sz="1500" b="1"/>
            </a:lvl2pPr>
            <a:lvl3pPr marL="685052" indent="0">
              <a:buNone/>
              <a:defRPr sz="1425" b="1"/>
            </a:lvl3pPr>
            <a:lvl4pPr marL="1027578" indent="0">
              <a:buNone/>
              <a:defRPr sz="1200" b="1"/>
            </a:lvl4pPr>
            <a:lvl5pPr marL="1370104" indent="0">
              <a:buNone/>
              <a:defRPr sz="1200" b="1"/>
            </a:lvl5pPr>
            <a:lvl6pPr marL="1712651" indent="0">
              <a:buNone/>
              <a:defRPr sz="1200" b="1"/>
            </a:lvl6pPr>
            <a:lvl7pPr marL="2055155" indent="0">
              <a:buNone/>
              <a:defRPr sz="1200" b="1"/>
            </a:lvl7pPr>
            <a:lvl8pPr marL="2397660" indent="0">
              <a:buNone/>
              <a:defRPr sz="1200" b="1"/>
            </a:lvl8pPr>
            <a:lvl9pPr marL="2740166" indent="0">
              <a:buNone/>
              <a:defRPr sz="12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105" y="2174875"/>
            <a:ext cx="4041775"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4664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28655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4783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1"/>
          </a:xfrm>
        </p:spPr>
        <p:txBody>
          <a:bodyPr anchor="b"/>
          <a:lstStyle>
            <a:lvl1pPr algn="l">
              <a:defRPr sz="15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18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2" y="1435104"/>
            <a:ext cx="3008313" cy="4691063"/>
          </a:xfrm>
        </p:spPr>
        <p:txBody>
          <a:bodyPr/>
          <a:lstStyle>
            <a:lvl1pPr marL="0" indent="0">
              <a:buNone/>
              <a:defRPr sz="1125"/>
            </a:lvl1pPr>
            <a:lvl2pPr marL="342506" indent="0">
              <a:buNone/>
              <a:defRPr sz="900"/>
            </a:lvl2pPr>
            <a:lvl3pPr marL="685052" indent="0">
              <a:buNone/>
              <a:defRPr sz="825"/>
            </a:lvl3pPr>
            <a:lvl4pPr marL="1027578" indent="0">
              <a:buNone/>
              <a:defRPr sz="675"/>
            </a:lvl4pPr>
            <a:lvl5pPr marL="1370104" indent="0">
              <a:buNone/>
              <a:defRPr sz="675"/>
            </a:lvl5pPr>
            <a:lvl6pPr marL="1712651" indent="0">
              <a:buNone/>
              <a:defRPr sz="675"/>
            </a:lvl6pPr>
            <a:lvl7pPr marL="2055155" indent="0">
              <a:buNone/>
              <a:defRPr sz="675"/>
            </a:lvl7pPr>
            <a:lvl8pPr marL="2397660" indent="0">
              <a:buNone/>
              <a:defRPr sz="675"/>
            </a:lvl8pPr>
            <a:lvl9pPr marL="2740166"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17459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15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400"/>
            </a:lvl1pPr>
            <a:lvl2pPr marL="342506" indent="0">
              <a:buNone/>
              <a:defRPr sz="2100"/>
            </a:lvl2pPr>
            <a:lvl3pPr marL="685052" indent="0">
              <a:buNone/>
              <a:defRPr sz="1800"/>
            </a:lvl3pPr>
            <a:lvl4pPr marL="1027578" indent="0">
              <a:buNone/>
              <a:defRPr sz="1500"/>
            </a:lvl4pPr>
            <a:lvl5pPr marL="1370104" indent="0">
              <a:buNone/>
              <a:defRPr sz="1500"/>
            </a:lvl5pPr>
            <a:lvl6pPr marL="1712651" indent="0">
              <a:buNone/>
              <a:defRPr sz="1500"/>
            </a:lvl6pPr>
            <a:lvl7pPr marL="2055155" indent="0">
              <a:buNone/>
              <a:defRPr sz="1500"/>
            </a:lvl7pPr>
            <a:lvl8pPr marL="2397660" indent="0">
              <a:buNone/>
              <a:defRPr sz="1500"/>
            </a:lvl8pPr>
            <a:lvl9pPr marL="2740166" indent="0">
              <a:buNone/>
              <a:defRPr sz="1500"/>
            </a:lvl9pPr>
          </a:lstStyle>
          <a:p>
            <a:endParaRPr kumimoji="1" lang="ja-JP" altLang="en-US"/>
          </a:p>
        </p:txBody>
      </p:sp>
      <p:sp>
        <p:nvSpPr>
          <p:cNvPr id="4" name="テキスト プレースホルダ 3"/>
          <p:cNvSpPr>
            <a:spLocks noGrp="1"/>
          </p:cNvSpPr>
          <p:nvPr>
            <p:ph type="body" sz="half" idx="2"/>
          </p:nvPr>
        </p:nvSpPr>
        <p:spPr>
          <a:xfrm>
            <a:off x="1792288" y="5367396"/>
            <a:ext cx="5486400" cy="804863"/>
          </a:xfrm>
        </p:spPr>
        <p:txBody>
          <a:bodyPr/>
          <a:lstStyle>
            <a:lvl1pPr marL="0" indent="0">
              <a:buNone/>
              <a:defRPr sz="1125"/>
            </a:lvl1pPr>
            <a:lvl2pPr marL="342506" indent="0">
              <a:buNone/>
              <a:defRPr sz="900"/>
            </a:lvl2pPr>
            <a:lvl3pPr marL="685052" indent="0">
              <a:buNone/>
              <a:defRPr sz="825"/>
            </a:lvl3pPr>
            <a:lvl4pPr marL="1027578" indent="0">
              <a:buNone/>
              <a:defRPr sz="675"/>
            </a:lvl4pPr>
            <a:lvl5pPr marL="1370104" indent="0">
              <a:buNone/>
              <a:defRPr sz="675"/>
            </a:lvl5pPr>
            <a:lvl6pPr marL="1712651" indent="0">
              <a:buNone/>
              <a:defRPr sz="675"/>
            </a:lvl6pPr>
            <a:lvl7pPr marL="2055155" indent="0">
              <a:buNone/>
              <a:defRPr sz="675"/>
            </a:lvl7pPr>
            <a:lvl8pPr marL="2397660" indent="0">
              <a:buNone/>
              <a:defRPr sz="675"/>
            </a:lvl8pPr>
            <a:lvl9pPr marL="2740166"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72135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38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13"/>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71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8703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74F175-B01A-1697-6BBC-5AAD11A6225F}"/>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AC729A8-3E36-79E8-FE81-3B9E22856DD0}"/>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380C136-7AAF-F50A-85FB-873E3B1C45F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1C67C88-F006-5A9F-C631-A08CE53A19C7}"/>
              </a:ext>
            </a:extLst>
          </p:cNvPr>
          <p:cNvSpPr>
            <a:spLocks noGrp="1"/>
          </p:cNvSpPr>
          <p:nvPr>
            <p:ph type="dt" sz="half" idx="10"/>
          </p:nvPr>
        </p:nvSpPr>
        <p:spPr/>
        <p:txBody>
          <a:bodyPr/>
          <a:lstStyle/>
          <a:p>
            <a:fld id="{19F4F12A-6639-4FA9-B039-F2C8A0B27F8A}" type="datetimeFigureOut">
              <a:rPr kumimoji="1" lang="ja-JP" altLang="en-US" smtClean="0"/>
              <a:t>2024/9/26</a:t>
            </a:fld>
            <a:endParaRPr kumimoji="1" lang="ja-JP" altLang="en-US"/>
          </a:p>
        </p:txBody>
      </p:sp>
      <p:sp>
        <p:nvSpPr>
          <p:cNvPr id="6" name="フッター プレースホルダー 5">
            <a:extLst>
              <a:ext uri="{FF2B5EF4-FFF2-40B4-BE49-F238E27FC236}">
                <a16:creationId xmlns:a16="http://schemas.microsoft.com/office/drawing/2014/main" id="{9C44E4FA-D9A7-3143-54BD-59B77E4E98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B87586-0C55-D5FC-34BB-CA393F9DBCC7}"/>
              </a:ext>
            </a:extLst>
          </p:cNvPr>
          <p:cNvSpPr>
            <a:spLocks noGrp="1"/>
          </p:cNvSpPr>
          <p:nvPr>
            <p:ph type="sldNum" sz="quarter" idx="12"/>
          </p:nvPr>
        </p:nvSpPr>
        <p:spPr/>
        <p:txBody>
          <a:body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3087887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90"/>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506" indent="0" algn="ctr">
              <a:buNone/>
              <a:defRPr>
                <a:solidFill>
                  <a:schemeClr val="tx1">
                    <a:tint val="75000"/>
                  </a:schemeClr>
                </a:solidFill>
              </a:defRPr>
            </a:lvl2pPr>
            <a:lvl3pPr marL="685052" indent="0" algn="ctr">
              <a:buNone/>
              <a:defRPr>
                <a:solidFill>
                  <a:schemeClr val="tx1">
                    <a:tint val="75000"/>
                  </a:schemeClr>
                </a:solidFill>
              </a:defRPr>
            </a:lvl3pPr>
            <a:lvl4pPr marL="1027578" indent="0" algn="ctr">
              <a:buNone/>
              <a:defRPr>
                <a:solidFill>
                  <a:schemeClr val="tx1">
                    <a:tint val="75000"/>
                  </a:schemeClr>
                </a:solidFill>
              </a:defRPr>
            </a:lvl4pPr>
            <a:lvl5pPr marL="1370104" indent="0" algn="ctr">
              <a:buNone/>
              <a:defRPr>
                <a:solidFill>
                  <a:schemeClr val="tx1">
                    <a:tint val="75000"/>
                  </a:schemeClr>
                </a:solidFill>
              </a:defRPr>
            </a:lvl5pPr>
            <a:lvl6pPr marL="1712651" indent="0" algn="ctr">
              <a:buNone/>
              <a:defRPr>
                <a:solidFill>
                  <a:schemeClr val="tx1">
                    <a:tint val="75000"/>
                  </a:schemeClr>
                </a:solidFill>
              </a:defRPr>
            </a:lvl6pPr>
            <a:lvl7pPr marL="2055155" indent="0" algn="ctr">
              <a:buNone/>
              <a:defRPr>
                <a:solidFill>
                  <a:schemeClr val="tx1">
                    <a:tint val="75000"/>
                  </a:schemeClr>
                </a:solidFill>
              </a:defRPr>
            </a:lvl7pPr>
            <a:lvl8pPr marL="2397660" indent="0" algn="ctr">
              <a:buNone/>
              <a:defRPr>
                <a:solidFill>
                  <a:schemeClr val="tx1">
                    <a:tint val="75000"/>
                  </a:schemeClr>
                </a:solidFill>
              </a:defRPr>
            </a:lvl8pPr>
            <a:lvl9pPr marL="2740166"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7952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92590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06"/>
            <a:ext cx="7772400" cy="1362075"/>
          </a:xfrm>
        </p:spPr>
        <p:txBody>
          <a:bodyPr anchor="t"/>
          <a:lstStyle>
            <a:lvl1pPr algn="l">
              <a:defRPr sz="3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506" indent="0">
              <a:buNone/>
              <a:defRPr sz="1425">
                <a:solidFill>
                  <a:schemeClr val="tx1">
                    <a:tint val="75000"/>
                  </a:schemeClr>
                </a:solidFill>
              </a:defRPr>
            </a:lvl2pPr>
            <a:lvl3pPr marL="685052" indent="0">
              <a:buNone/>
              <a:defRPr sz="1200">
                <a:solidFill>
                  <a:schemeClr val="tx1">
                    <a:tint val="75000"/>
                  </a:schemeClr>
                </a:solidFill>
              </a:defRPr>
            </a:lvl3pPr>
            <a:lvl4pPr marL="1027578" indent="0">
              <a:buNone/>
              <a:defRPr sz="1125">
                <a:solidFill>
                  <a:schemeClr val="tx1">
                    <a:tint val="75000"/>
                  </a:schemeClr>
                </a:solidFill>
              </a:defRPr>
            </a:lvl4pPr>
            <a:lvl5pPr marL="1370104" indent="0">
              <a:buNone/>
              <a:defRPr sz="1125">
                <a:solidFill>
                  <a:schemeClr val="tx1">
                    <a:tint val="75000"/>
                  </a:schemeClr>
                </a:solidFill>
              </a:defRPr>
            </a:lvl5pPr>
            <a:lvl6pPr marL="1712651" indent="0">
              <a:buNone/>
              <a:defRPr sz="1125">
                <a:solidFill>
                  <a:schemeClr val="tx1">
                    <a:tint val="75000"/>
                  </a:schemeClr>
                </a:solidFill>
              </a:defRPr>
            </a:lvl6pPr>
            <a:lvl7pPr marL="2055155" indent="0">
              <a:buNone/>
              <a:defRPr sz="1125">
                <a:solidFill>
                  <a:schemeClr val="tx1">
                    <a:tint val="75000"/>
                  </a:schemeClr>
                </a:solidFill>
              </a:defRPr>
            </a:lvl7pPr>
            <a:lvl8pPr marL="2397660" indent="0">
              <a:buNone/>
              <a:defRPr sz="1125">
                <a:solidFill>
                  <a:schemeClr val="tx1">
                    <a:tint val="75000"/>
                  </a:schemeClr>
                </a:solidFill>
              </a:defRPr>
            </a:lvl8pPr>
            <a:lvl9pPr marL="2740166" indent="0">
              <a:buNone/>
              <a:defRPr sz="1125">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4911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19052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4"/>
            <a:ext cx="4040188" cy="639763"/>
          </a:xfrm>
        </p:spPr>
        <p:txBody>
          <a:bodyPr anchor="b"/>
          <a:lstStyle>
            <a:lvl1pPr marL="0" indent="0">
              <a:buNone/>
              <a:defRPr sz="1800" b="1"/>
            </a:lvl1pPr>
            <a:lvl2pPr marL="342506" indent="0">
              <a:buNone/>
              <a:defRPr sz="1500" b="1"/>
            </a:lvl2pPr>
            <a:lvl3pPr marL="685052" indent="0">
              <a:buNone/>
              <a:defRPr sz="1425" b="1"/>
            </a:lvl3pPr>
            <a:lvl4pPr marL="1027578" indent="0">
              <a:buNone/>
              <a:defRPr sz="1200" b="1"/>
            </a:lvl4pPr>
            <a:lvl5pPr marL="1370104" indent="0">
              <a:buNone/>
              <a:defRPr sz="1200" b="1"/>
            </a:lvl5pPr>
            <a:lvl6pPr marL="1712651" indent="0">
              <a:buNone/>
              <a:defRPr sz="1200" b="1"/>
            </a:lvl6pPr>
            <a:lvl7pPr marL="2055155" indent="0">
              <a:buNone/>
              <a:defRPr sz="1200" b="1"/>
            </a:lvl7pPr>
            <a:lvl8pPr marL="2397660" indent="0">
              <a:buNone/>
              <a:defRPr sz="1200" b="1"/>
            </a:lvl8pPr>
            <a:lvl9pPr marL="2740166" indent="0">
              <a:buNone/>
              <a:defRPr sz="12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122" y="1535114"/>
            <a:ext cx="4041775" cy="639763"/>
          </a:xfrm>
        </p:spPr>
        <p:txBody>
          <a:bodyPr anchor="b"/>
          <a:lstStyle>
            <a:lvl1pPr marL="0" indent="0">
              <a:buNone/>
              <a:defRPr sz="1800" b="1"/>
            </a:lvl1pPr>
            <a:lvl2pPr marL="342506" indent="0">
              <a:buNone/>
              <a:defRPr sz="1500" b="1"/>
            </a:lvl2pPr>
            <a:lvl3pPr marL="685052" indent="0">
              <a:buNone/>
              <a:defRPr sz="1425" b="1"/>
            </a:lvl3pPr>
            <a:lvl4pPr marL="1027578" indent="0">
              <a:buNone/>
              <a:defRPr sz="1200" b="1"/>
            </a:lvl4pPr>
            <a:lvl5pPr marL="1370104" indent="0">
              <a:buNone/>
              <a:defRPr sz="1200" b="1"/>
            </a:lvl5pPr>
            <a:lvl6pPr marL="1712651" indent="0">
              <a:buNone/>
              <a:defRPr sz="1200" b="1"/>
            </a:lvl6pPr>
            <a:lvl7pPr marL="2055155" indent="0">
              <a:buNone/>
              <a:defRPr sz="1200" b="1"/>
            </a:lvl7pPr>
            <a:lvl8pPr marL="2397660" indent="0">
              <a:buNone/>
              <a:defRPr sz="1200" b="1"/>
            </a:lvl8pPr>
            <a:lvl9pPr marL="2740166" indent="0">
              <a:buNone/>
              <a:defRPr sz="12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122" y="2174875"/>
            <a:ext cx="4041775"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6120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11854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5229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1"/>
          </a:xfrm>
        </p:spPr>
        <p:txBody>
          <a:bodyPr anchor="b"/>
          <a:lstStyle>
            <a:lvl1pPr algn="l">
              <a:defRPr sz="15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215"/>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2" y="1435104"/>
            <a:ext cx="3008313" cy="4691063"/>
          </a:xfrm>
        </p:spPr>
        <p:txBody>
          <a:bodyPr/>
          <a:lstStyle>
            <a:lvl1pPr marL="0" indent="0">
              <a:buNone/>
              <a:defRPr sz="1125"/>
            </a:lvl1pPr>
            <a:lvl2pPr marL="342506" indent="0">
              <a:buNone/>
              <a:defRPr sz="900"/>
            </a:lvl2pPr>
            <a:lvl3pPr marL="685052" indent="0">
              <a:buNone/>
              <a:defRPr sz="825"/>
            </a:lvl3pPr>
            <a:lvl4pPr marL="1027578" indent="0">
              <a:buNone/>
              <a:defRPr sz="675"/>
            </a:lvl4pPr>
            <a:lvl5pPr marL="1370104" indent="0">
              <a:buNone/>
              <a:defRPr sz="675"/>
            </a:lvl5pPr>
            <a:lvl6pPr marL="1712651" indent="0">
              <a:buNone/>
              <a:defRPr sz="675"/>
            </a:lvl6pPr>
            <a:lvl7pPr marL="2055155" indent="0">
              <a:buNone/>
              <a:defRPr sz="675"/>
            </a:lvl7pPr>
            <a:lvl8pPr marL="2397660" indent="0">
              <a:buNone/>
              <a:defRPr sz="675"/>
            </a:lvl8pPr>
            <a:lvl9pPr marL="2740166"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00068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15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400"/>
            </a:lvl1pPr>
            <a:lvl2pPr marL="342506" indent="0">
              <a:buNone/>
              <a:defRPr sz="2100"/>
            </a:lvl2pPr>
            <a:lvl3pPr marL="685052" indent="0">
              <a:buNone/>
              <a:defRPr sz="1800"/>
            </a:lvl3pPr>
            <a:lvl4pPr marL="1027578" indent="0">
              <a:buNone/>
              <a:defRPr sz="1500"/>
            </a:lvl4pPr>
            <a:lvl5pPr marL="1370104" indent="0">
              <a:buNone/>
              <a:defRPr sz="1500"/>
            </a:lvl5pPr>
            <a:lvl6pPr marL="1712651" indent="0">
              <a:buNone/>
              <a:defRPr sz="1500"/>
            </a:lvl6pPr>
            <a:lvl7pPr marL="2055155" indent="0">
              <a:buNone/>
              <a:defRPr sz="1500"/>
            </a:lvl7pPr>
            <a:lvl8pPr marL="2397660" indent="0">
              <a:buNone/>
              <a:defRPr sz="1500"/>
            </a:lvl8pPr>
            <a:lvl9pPr marL="2740166" indent="0">
              <a:buNone/>
              <a:defRPr sz="1500"/>
            </a:lvl9pPr>
          </a:lstStyle>
          <a:p>
            <a:endParaRPr kumimoji="1" lang="ja-JP" altLang="en-US"/>
          </a:p>
        </p:txBody>
      </p:sp>
      <p:sp>
        <p:nvSpPr>
          <p:cNvPr id="4" name="テキスト プレースホルダ 3"/>
          <p:cNvSpPr>
            <a:spLocks noGrp="1"/>
          </p:cNvSpPr>
          <p:nvPr>
            <p:ph type="body" sz="half" idx="2"/>
          </p:nvPr>
        </p:nvSpPr>
        <p:spPr>
          <a:xfrm>
            <a:off x="1792288" y="5367396"/>
            <a:ext cx="5486400" cy="804863"/>
          </a:xfrm>
        </p:spPr>
        <p:txBody>
          <a:bodyPr/>
          <a:lstStyle>
            <a:lvl1pPr marL="0" indent="0">
              <a:buNone/>
              <a:defRPr sz="1125"/>
            </a:lvl1pPr>
            <a:lvl2pPr marL="342506" indent="0">
              <a:buNone/>
              <a:defRPr sz="900"/>
            </a:lvl2pPr>
            <a:lvl3pPr marL="685052" indent="0">
              <a:buNone/>
              <a:defRPr sz="825"/>
            </a:lvl3pPr>
            <a:lvl4pPr marL="1027578" indent="0">
              <a:buNone/>
              <a:defRPr sz="675"/>
            </a:lvl4pPr>
            <a:lvl5pPr marL="1370104" indent="0">
              <a:buNone/>
              <a:defRPr sz="675"/>
            </a:lvl5pPr>
            <a:lvl6pPr marL="1712651" indent="0">
              <a:buNone/>
              <a:defRPr sz="675"/>
            </a:lvl6pPr>
            <a:lvl7pPr marL="2055155" indent="0">
              <a:buNone/>
              <a:defRPr sz="675"/>
            </a:lvl7pPr>
            <a:lvl8pPr marL="2397660" indent="0">
              <a:buNone/>
              <a:defRPr sz="675"/>
            </a:lvl8pPr>
            <a:lvl9pPr marL="2740166"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561125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44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CA55F2C-B02F-1F79-5E12-97EF4CAA688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FB3010-005A-D889-F826-A49C3AE3DD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744FC2-351E-2AF0-F0B7-1A3E18F30C1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F4F12A-6639-4FA9-B039-F2C8A0B27F8A}"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D20D796B-924A-9DEE-0468-1E5B643F953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14EC7E6-4917-2C1A-DDC3-207486F177D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0C08C9-1495-4076-974E-7F97CE21FC06}" type="slidenum">
              <a:rPr kumimoji="1" lang="ja-JP" altLang="en-US" smtClean="0"/>
              <a:t>‹#›</a:t>
            </a:fld>
            <a:endParaRPr kumimoji="1" lang="ja-JP" altLang="en-US"/>
          </a:p>
        </p:txBody>
      </p:sp>
    </p:spTree>
    <p:extLst>
      <p:ext uri="{BB962C8B-B14F-4D97-AF65-F5344CB8AC3E}">
        <p14:creationId xmlns:p14="http://schemas.microsoft.com/office/powerpoint/2010/main" val="80673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60235-A3BC-430A-B4DD-9C43C80AB1CB}" type="datetime1">
              <a:rPr kumimoji="1" lang="ja-JP" altLang="en-US" smtClean="0"/>
              <a:t>2024/9/26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14087840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159DB20-9A66-4510-9A25-D8C048E5D01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3A40C6B-DC89-497B-BE64-116FD79071A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B23689-F9A2-4931-B234-0C2243CE7C7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8AB48-2522-4863-B19F-8E9517B44924}" type="datetimeFigureOut">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B304FEB5-09E4-4580-8F27-B297EBBB70C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9F22727-16B0-4238-BCE1-4F399DC934C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2D3E8-EFFD-4F6E-AD2A-3C9BB14C3A78}" type="slidenum">
              <a:rPr kumimoji="1" lang="ja-JP" altLang="en-US" smtClean="0"/>
              <a:t>‹#›</a:t>
            </a:fld>
            <a:endParaRPr kumimoji="1" lang="ja-JP" altLang="en-US"/>
          </a:p>
        </p:txBody>
      </p:sp>
    </p:spTree>
    <p:extLst>
      <p:ext uri="{BB962C8B-B14F-4D97-AF65-F5344CB8AC3E}">
        <p14:creationId xmlns:p14="http://schemas.microsoft.com/office/powerpoint/2010/main" val="29346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FFC26-D759-4F6F-8161-17BC8536D560}" type="datetimeFigureOut">
              <a:rPr kumimoji="1" lang="ja-JP" altLang="en-US" smtClean="0"/>
              <a:t>2024/9/26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C94BD-0BED-4715-81C5-95122176CA8A}" type="slidenum">
              <a:rPr kumimoji="1" lang="ja-JP" altLang="en-US" smtClean="0"/>
              <a:t>‹#›</a:t>
            </a:fld>
            <a:endParaRPr kumimoji="1" lang="ja-JP" altLang="en-US"/>
          </a:p>
        </p:txBody>
      </p:sp>
    </p:spTree>
    <p:extLst>
      <p:ext uri="{BB962C8B-B14F-4D97-AF65-F5344CB8AC3E}">
        <p14:creationId xmlns:p14="http://schemas.microsoft.com/office/powerpoint/2010/main" val="31766872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46ED267-BD7D-4AE6-9A89-D883289BD52F}" type="datetimeFigureOut">
              <a:rPr kumimoji="1" lang="ja-JP" altLang="en-US" smtClean="0"/>
              <a:t>2024/9/26</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1C56F2-7A0D-4723-BCD6-E4E9F5B4FDD8}" type="slidenum">
              <a:rPr kumimoji="1" lang="ja-JP" altLang="en-US" smtClean="0"/>
              <a:t>‹#›</a:t>
            </a:fld>
            <a:endParaRPr kumimoji="1" lang="ja-JP" altLang="en-US"/>
          </a:p>
        </p:txBody>
      </p:sp>
    </p:spTree>
    <p:extLst>
      <p:ext uri="{BB962C8B-B14F-4D97-AF65-F5344CB8AC3E}">
        <p14:creationId xmlns:p14="http://schemas.microsoft.com/office/powerpoint/2010/main" val="143708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9"/>
            <a:ext cx="8229600" cy="1143000"/>
          </a:xfrm>
          <a:prstGeom prst="rect">
            <a:avLst/>
          </a:prstGeom>
        </p:spPr>
        <p:txBody>
          <a:bodyPr vert="horz" lIns="91352" tIns="45718" rIns="91352" bIns="45718"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6"/>
            <a:ext cx="8229600" cy="4525963"/>
          </a:xfrm>
          <a:prstGeom prst="rect">
            <a:avLst/>
          </a:prstGeom>
        </p:spPr>
        <p:txBody>
          <a:bodyPr vert="horz" lIns="91352" tIns="45718" rIns="91352" bIns="4571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457"/>
            <a:ext cx="2133600" cy="365125"/>
          </a:xfrm>
          <a:prstGeom prst="rect">
            <a:avLst/>
          </a:prstGeom>
        </p:spPr>
        <p:txBody>
          <a:bodyPr vert="horz" lIns="91352" tIns="45718" rIns="91352" bIns="45718" rtlCol="0" anchor="ctr"/>
          <a:lstStyle>
            <a:lvl1pPr algn="l">
              <a:defRPr sz="900">
                <a:solidFill>
                  <a:schemeClr val="tx1">
                    <a:tint val="75000"/>
                  </a:schemeClr>
                </a:solidFill>
              </a:defRPr>
            </a:lvl1pPr>
          </a:lstStyle>
          <a:p>
            <a:fld id="{E90ED720-0104-4369-84BC-D37694168613}" type="datetimeFigureOut">
              <a:rPr kumimoji="1" lang="ja-JP" altLang="en-US" smtClean="0"/>
              <a:pPr/>
              <a:t>2024/9/26</a:t>
            </a:fld>
            <a:endParaRPr kumimoji="1" lang="ja-JP" altLang="en-US"/>
          </a:p>
        </p:txBody>
      </p:sp>
      <p:sp>
        <p:nvSpPr>
          <p:cNvPr id="5" name="フッター プレースホルダ 4"/>
          <p:cNvSpPr>
            <a:spLocks noGrp="1"/>
          </p:cNvSpPr>
          <p:nvPr>
            <p:ph type="ftr" sz="quarter" idx="3"/>
          </p:nvPr>
        </p:nvSpPr>
        <p:spPr>
          <a:xfrm>
            <a:off x="3124200" y="6356457"/>
            <a:ext cx="2895600" cy="365125"/>
          </a:xfrm>
          <a:prstGeom prst="rect">
            <a:avLst/>
          </a:prstGeom>
        </p:spPr>
        <p:txBody>
          <a:bodyPr vert="horz" lIns="91352" tIns="45718" rIns="91352" bIns="45718"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457"/>
            <a:ext cx="2133600" cy="365125"/>
          </a:xfrm>
          <a:prstGeom prst="rect">
            <a:avLst/>
          </a:prstGeom>
        </p:spPr>
        <p:txBody>
          <a:bodyPr vert="horz" lIns="91352" tIns="45718" rIns="91352" bIns="45718" rtlCol="0" anchor="ctr"/>
          <a:lstStyle>
            <a:lvl1pPr algn="r">
              <a:defRPr sz="900">
                <a:solidFill>
                  <a:schemeClr val="tx1">
                    <a:tint val="75000"/>
                  </a:schemeClr>
                </a:solidFill>
              </a:defRPr>
            </a:lvl1p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22923098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052" rtl="0" eaLnBrk="1" latinLnBrk="0" hangingPunct="1">
        <a:spcBef>
          <a:spcPct val="0"/>
        </a:spcBef>
        <a:buNone/>
        <a:defRPr kumimoji="1" sz="3300" kern="1200">
          <a:solidFill>
            <a:schemeClr val="tx1"/>
          </a:solidFill>
          <a:latin typeface="+mj-lt"/>
          <a:ea typeface="+mj-ea"/>
          <a:cs typeface="+mj-cs"/>
        </a:defRPr>
      </a:lvl1pPr>
    </p:titleStyle>
    <p:bodyStyle>
      <a:lvl1pPr marL="256910" indent="-256910" algn="l" defTabSz="685052"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556597" indent="-214093" algn="l" defTabSz="685052"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856325" indent="-171274" algn="l" defTabSz="685052"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198830"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1336"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3882"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6408"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934"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1481"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052" rtl="0" eaLnBrk="1" latinLnBrk="0" hangingPunct="1">
        <a:defRPr kumimoji="1" sz="1425" kern="1200">
          <a:solidFill>
            <a:schemeClr val="tx1"/>
          </a:solidFill>
          <a:latin typeface="+mn-lt"/>
          <a:ea typeface="+mn-ea"/>
          <a:cs typeface="+mn-cs"/>
        </a:defRPr>
      </a:lvl1pPr>
      <a:lvl2pPr marL="342506" algn="l" defTabSz="685052" rtl="0" eaLnBrk="1" latinLnBrk="0" hangingPunct="1">
        <a:defRPr kumimoji="1" sz="1425" kern="1200">
          <a:solidFill>
            <a:schemeClr val="tx1"/>
          </a:solidFill>
          <a:latin typeface="+mn-lt"/>
          <a:ea typeface="+mn-ea"/>
          <a:cs typeface="+mn-cs"/>
        </a:defRPr>
      </a:lvl2pPr>
      <a:lvl3pPr marL="685052" algn="l" defTabSz="685052" rtl="0" eaLnBrk="1" latinLnBrk="0" hangingPunct="1">
        <a:defRPr kumimoji="1" sz="1425" kern="1200">
          <a:solidFill>
            <a:schemeClr val="tx1"/>
          </a:solidFill>
          <a:latin typeface="+mn-lt"/>
          <a:ea typeface="+mn-ea"/>
          <a:cs typeface="+mn-cs"/>
        </a:defRPr>
      </a:lvl3pPr>
      <a:lvl4pPr marL="1027578" algn="l" defTabSz="685052" rtl="0" eaLnBrk="1" latinLnBrk="0" hangingPunct="1">
        <a:defRPr kumimoji="1" sz="1425" kern="1200">
          <a:solidFill>
            <a:schemeClr val="tx1"/>
          </a:solidFill>
          <a:latin typeface="+mn-lt"/>
          <a:ea typeface="+mn-ea"/>
          <a:cs typeface="+mn-cs"/>
        </a:defRPr>
      </a:lvl4pPr>
      <a:lvl5pPr marL="1370104" algn="l" defTabSz="685052" rtl="0" eaLnBrk="1" latinLnBrk="0" hangingPunct="1">
        <a:defRPr kumimoji="1" sz="1425" kern="1200">
          <a:solidFill>
            <a:schemeClr val="tx1"/>
          </a:solidFill>
          <a:latin typeface="+mn-lt"/>
          <a:ea typeface="+mn-ea"/>
          <a:cs typeface="+mn-cs"/>
        </a:defRPr>
      </a:lvl5pPr>
      <a:lvl6pPr marL="1712651" algn="l" defTabSz="685052" rtl="0" eaLnBrk="1" latinLnBrk="0" hangingPunct="1">
        <a:defRPr kumimoji="1" sz="1425" kern="1200">
          <a:solidFill>
            <a:schemeClr val="tx1"/>
          </a:solidFill>
          <a:latin typeface="+mn-lt"/>
          <a:ea typeface="+mn-ea"/>
          <a:cs typeface="+mn-cs"/>
        </a:defRPr>
      </a:lvl6pPr>
      <a:lvl7pPr marL="2055155" algn="l" defTabSz="685052" rtl="0" eaLnBrk="1" latinLnBrk="0" hangingPunct="1">
        <a:defRPr kumimoji="1" sz="1425" kern="1200">
          <a:solidFill>
            <a:schemeClr val="tx1"/>
          </a:solidFill>
          <a:latin typeface="+mn-lt"/>
          <a:ea typeface="+mn-ea"/>
          <a:cs typeface="+mn-cs"/>
        </a:defRPr>
      </a:lvl7pPr>
      <a:lvl8pPr marL="2397660" algn="l" defTabSz="685052" rtl="0" eaLnBrk="1" latinLnBrk="0" hangingPunct="1">
        <a:defRPr kumimoji="1" sz="1425" kern="1200">
          <a:solidFill>
            <a:schemeClr val="tx1"/>
          </a:solidFill>
          <a:latin typeface="+mn-lt"/>
          <a:ea typeface="+mn-ea"/>
          <a:cs typeface="+mn-cs"/>
        </a:defRPr>
      </a:lvl8pPr>
      <a:lvl9pPr marL="2740166" algn="l" defTabSz="685052" rtl="0" eaLnBrk="1" latinLnBrk="0" hangingPunct="1">
        <a:defRPr kumimoji="1" sz="14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520" y="275100"/>
            <a:ext cx="8228205" cy="1141896"/>
          </a:xfrm>
          <a:prstGeom prst="rect">
            <a:avLst/>
          </a:prstGeom>
        </p:spPr>
        <p:txBody>
          <a:bodyPr lIns="0" tIns="0" rIns="0" bIns="0" anchor="ctr"/>
          <a:lstStyle/>
          <a:p>
            <a:r>
              <a:rPr lang="en-US" sz="1200" b="0" strike="noStrike" spc="-1">
                <a:latin typeface="Arial"/>
              </a:rPr>
              <a:t>タイトルテキストの書式を編集するにはクリックします。</a:t>
            </a:r>
          </a:p>
        </p:txBody>
      </p:sp>
      <p:sp>
        <p:nvSpPr>
          <p:cNvPr id="3" name="PlaceHolder 2"/>
          <p:cNvSpPr>
            <a:spLocks noGrp="1"/>
          </p:cNvSpPr>
          <p:nvPr>
            <p:ph type="body"/>
          </p:nvPr>
        </p:nvSpPr>
        <p:spPr>
          <a:xfrm>
            <a:off x="456901" y="1604537"/>
            <a:ext cx="8229128" cy="3977195"/>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100" b="0" strike="noStrike" spc="-1">
                <a:latin typeface="Arial"/>
              </a:rPr>
              <a:t>アウトラインテキストの書式を編集するにはクリックします。</a:t>
            </a:r>
          </a:p>
          <a:p>
            <a:pPr marL="567535" lvl="1" indent="-212836">
              <a:spcBef>
                <a:spcPts val="746"/>
              </a:spcBef>
              <a:buClr>
                <a:srgbClr val="000000"/>
              </a:buClr>
              <a:buSzPct val="75000"/>
              <a:buFont typeface="Symbol" charset="2"/>
              <a:buChar char=""/>
            </a:pPr>
            <a:r>
              <a:rPr lang="en-US" sz="1875" b="0" strike="noStrike" spc="-1">
                <a:latin typeface="Arial"/>
              </a:rPr>
              <a:t>2レベル目のアウトライン</a:t>
            </a:r>
          </a:p>
          <a:p>
            <a:pPr marL="851302" lvl="2" indent="-189185">
              <a:spcBef>
                <a:spcPts val="559"/>
              </a:spcBef>
              <a:buClr>
                <a:srgbClr val="000000"/>
              </a:buClr>
              <a:buSzPct val="45000"/>
              <a:buFont typeface="Wingdings" charset="2"/>
              <a:buChar char=""/>
            </a:pPr>
            <a:r>
              <a:rPr lang="en-US" sz="1575" b="0" strike="noStrike" spc="-1">
                <a:latin typeface="Arial"/>
              </a:rPr>
              <a:t>3レベル目のアウトライン</a:t>
            </a:r>
          </a:p>
          <a:p>
            <a:pPr marL="1135046" lvl="3" indent="-141905">
              <a:spcBef>
                <a:spcPts val="373"/>
              </a:spcBef>
              <a:buClr>
                <a:srgbClr val="000000"/>
              </a:buClr>
              <a:buSzPct val="75000"/>
              <a:buFont typeface="Symbol" charset="2"/>
              <a:buChar char=""/>
            </a:pPr>
            <a:r>
              <a:rPr lang="en-US" sz="1425" b="0" strike="noStrike" spc="-1">
                <a:latin typeface="Arial"/>
              </a:rPr>
              <a:t>4レベル目のアウトライン</a:t>
            </a:r>
          </a:p>
          <a:p>
            <a:pPr marL="1418795" lvl="4" indent="-141905">
              <a:spcBef>
                <a:spcPts val="186"/>
              </a:spcBef>
              <a:buClr>
                <a:srgbClr val="000000"/>
              </a:buClr>
              <a:buSzPct val="45000"/>
              <a:buFont typeface="Wingdings" charset="2"/>
              <a:buChar char=""/>
            </a:pPr>
            <a:r>
              <a:rPr lang="en-US" sz="1425" b="0" strike="noStrike" spc="-1">
                <a:latin typeface="Arial"/>
              </a:rPr>
              <a:t>5レベル目のアウトライン</a:t>
            </a:r>
          </a:p>
          <a:p>
            <a:pPr marL="1702604" lvl="5" indent="-141905">
              <a:spcBef>
                <a:spcPts val="186"/>
              </a:spcBef>
              <a:buClr>
                <a:srgbClr val="000000"/>
              </a:buClr>
              <a:buSzPct val="45000"/>
              <a:buFont typeface="Wingdings" charset="2"/>
              <a:buChar char=""/>
            </a:pPr>
            <a:r>
              <a:rPr lang="en-US" sz="1425" b="0" strike="noStrike" spc="-1">
                <a:latin typeface="Arial"/>
              </a:rPr>
              <a:t>6レベル目のアウトライン</a:t>
            </a:r>
          </a:p>
          <a:p>
            <a:pPr marL="1986350" lvl="6" indent="-141905">
              <a:spcBef>
                <a:spcPts val="186"/>
              </a:spcBef>
              <a:buClr>
                <a:srgbClr val="000000"/>
              </a:buClr>
              <a:buSzPct val="45000"/>
              <a:buFont typeface="Wingdings" charset="2"/>
              <a:buChar char=""/>
            </a:pPr>
            <a:r>
              <a:rPr lang="en-US" sz="1425" b="0" strike="noStrike" spc="-1">
                <a:latin typeface="Arial"/>
              </a:rPr>
              <a:t>7レベル目のアウトライン</a:t>
            </a:r>
          </a:p>
        </p:txBody>
      </p:sp>
    </p:spTree>
    <p:extLst>
      <p:ext uri="{BB962C8B-B14F-4D97-AF65-F5344CB8AC3E}">
        <p14:creationId xmlns:p14="http://schemas.microsoft.com/office/powerpoint/2010/main" val="28925667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ftr="0" dt="0"/>
  <p:txStyles>
    <p:titleStyle/>
    <p:bodyStyle>
      <a:lvl1pPr marL="324000" indent="-243000">
        <a:spcBef>
          <a:spcPts val="1063"/>
        </a:spcBef>
        <a:buClr>
          <a:srgbClr val="000000"/>
        </a:buClr>
        <a:buSzPct val="45000"/>
        <a:buFont typeface="Wingdings" charset="2"/>
        <a:buChar char=""/>
        <a:defRPr/>
      </a:lvl1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492068F-B12E-FB46-9989-36988A11842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1229183-F84B-AD41-AD5D-703FA8C612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641A55F-245F-4342-A234-F1B40D551B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D1A3A6-65A2-6D4B-BE17-870447104463}" type="datetime1">
              <a:rPr kumimoji="1" lang="ja-JP" altLang="en-US" smtClean="0"/>
              <a:t>2024/9/26</a:t>
            </a:fld>
            <a:endParaRPr kumimoji="1" lang="ja-JP" altLang="en-US"/>
          </a:p>
        </p:txBody>
      </p:sp>
      <p:sp>
        <p:nvSpPr>
          <p:cNvPr id="5" name="フッター プレースホルダー 4">
            <a:extLst>
              <a:ext uri="{FF2B5EF4-FFF2-40B4-BE49-F238E27FC236}">
                <a16:creationId xmlns:a16="http://schemas.microsoft.com/office/drawing/2014/main" id="{3F284DCD-D13B-A345-9412-4BEDC94CE09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3493E66-5643-DB40-A846-0CF9885398D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63998D-D08D-A240-8C1C-01F7657B0CDB}" type="slidenum">
              <a:rPr kumimoji="1" lang="ja-JP" altLang="en-US" smtClean="0"/>
              <a:t>‹#›</a:t>
            </a:fld>
            <a:endParaRPr kumimoji="1" lang="ja-JP" altLang="en-US"/>
          </a:p>
        </p:txBody>
      </p:sp>
    </p:spTree>
    <p:extLst>
      <p:ext uri="{BB962C8B-B14F-4D97-AF65-F5344CB8AC3E}">
        <p14:creationId xmlns:p14="http://schemas.microsoft.com/office/powerpoint/2010/main" val="381114331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9"/>
            <a:ext cx="8229600" cy="1143000"/>
          </a:xfrm>
          <a:prstGeom prst="rect">
            <a:avLst/>
          </a:prstGeom>
        </p:spPr>
        <p:txBody>
          <a:bodyPr vert="horz" lIns="91352" tIns="45718" rIns="91352" bIns="45718"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6"/>
            <a:ext cx="8229600" cy="4525963"/>
          </a:xfrm>
          <a:prstGeom prst="rect">
            <a:avLst/>
          </a:prstGeom>
        </p:spPr>
        <p:txBody>
          <a:bodyPr vert="horz" lIns="91352" tIns="45718" rIns="91352" bIns="4571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425"/>
            <a:ext cx="2133600" cy="365125"/>
          </a:xfrm>
          <a:prstGeom prst="rect">
            <a:avLst/>
          </a:prstGeom>
        </p:spPr>
        <p:txBody>
          <a:bodyPr vert="horz" lIns="91352" tIns="45718" rIns="91352" bIns="45718" rtlCol="0" anchor="ctr"/>
          <a:lstStyle>
            <a:lvl1pPr algn="l">
              <a:defRPr sz="900">
                <a:solidFill>
                  <a:schemeClr val="tx1">
                    <a:tint val="75000"/>
                  </a:schemeClr>
                </a:solidFill>
              </a:defRPr>
            </a:lvl1p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425"/>
            <a:ext cx="2895600" cy="365125"/>
          </a:xfrm>
          <a:prstGeom prst="rect">
            <a:avLst/>
          </a:prstGeom>
        </p:spPr>
        <p:txBody>
          <a:bodyPr vert="horz" lIns="91352" tIns="45718" rIns="91352" bIns="45718"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425"/>
            <a:ext cx="2133600" cy="365125"/>
          </a:xfrm>
          <a:prstGeom prst="rect">
            <a:avLst/>
          </a:prstGeom>
        </p:spPr>
        <p:txBody>
          <a:bodyPr vert="horz" lIns="91352" tIns="45718" rIns="91352" bIns="45718" rtlCol="0" anchor="ctr"/>
          <a:lstStyle>
            <a:lvl1pPr algn="r">
              <a:defRPr sz="9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15559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685052" rtl="0" eaLnBrk="1" latinLnBrk="0" hangingPunct="1">
        <a:spcBef>
          <a:spcPct val="0"/>
        </a:spcBef>
        <a:buNone/>
        <a:defRPr kumimoji="1" sz="3300" kern="1200">
          <a:solidFill>
            <a:schemeClr val="tx1"/>
          </a:solidFill>
          <a:latin typeface="+mj-lt"/>
          <a:ea typeface="+mj-ea"/>
          <a:cs typeface="+mj-cs"/>
        </a:defRPr>
      </a:lvl1pPr>
    </p:titleStyle>
    <p:bodyStyle>
      <a:lvl1pPr marL="256910" indent="-256910" algn="l" defTabSz="685052"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556597" indent="-214093" algn="l" defTabSz="685052"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856325" indent="-171274" algn="l" defTabSz="685052"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198830"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1336"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3882"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6408"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934"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1481"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052" rtl="0" eaLnBrk="1" latinLnBrk="0" hangingPunct="1">
        <a:defRPr kumimoji="1" sz="1425" kern="1200">
          <a:solidFill>
            <a:schemeClr val="tx1"/>
          </a:solidFill>
          <a:latin typeface="+mn-lt"/>
          <a:ea typeface="+mn-ea"/>
          <a:cs typeface="+mn-cs"/>
        </a:defRPr>
      </a:lvl1pPr>
      <a:lvl2pPr marL="342506" algn="l" defTabSz="685052" rtl="0" eaLnBrk="1" latinLnBrk="0" hangingPunct="1">
        <a:defRPr kumimoji="1" sz="1425" kern="1200">
          <a:solidFill>
            <a:schemeClr val="tx1"/>
          </a:solidFill>
          <a:latin typeface="+mn-lt"/>
          <a:ea typeface="+mn-ea"/>
          <a:cs typeface="+mn-cs"/>
        </a:defRPr>
      </a:lvl2pPr>
      <a:lvl3pPr marL="685052" algn="l" defTabSz="685052" rtl="0" eaLnBrk="1" latinLnBrk="0" hangingPunct="1">
        <a:defRPr kumimoji="1" sz="1425" kern="1200">
          <a:solidFill>
            <a:schemeClr val="tx1"/>
          </a:solidFill>
          <a:latin typeface="+mn-lt"/>
          <a:ea typeface="+mn-ea"/>
          <a:cs typeface="+mn-cs"/>
        </a:defRPr>
      </a:lvl3pPr>
      <a:lvl4pPr marL="1027578" algn="l" defTabSz="685052" rtl="0" eaLnBrk="1" latinLnBrk="0" hangingPunct="1">
        <a:defRPr kumimoji="1" sz="1425" kern="1200">
          <a:solidFill>
            <a:schemeClr val="tx1"/>
          </a:solidFill>
          <a:latin typeface="+mn-lt"/>
          <a:ea typeface="+mn-ea"/>
          <a:cs typeface="+mn-cs"/>
        </a:defRPr>
      </a:lvl4pPr>
      <a:lvl5pPr marL="1370104" algn="l" defTabSz="685052" rtl="0" eaLnBrk="1" latinLnBrk="0" hangingPunct="1">
        <a:defRPr kumimoji="1" sz="1425" kern="1200">
          <a:solidFill>
            <a:schemeClr val="tx1"/>
          </a:solidFill>
          <a:latin typeface="+mn-lt"/>
          <a:ea typeface="+mn-ea"/>
          <a:cs typeface="+mn-cs"/>
        </a:defRPr>
      </a:lvl5pPr>
      <a:lvl6pPr marL="1712651" algn="l" defTabSz="685052" rtl="0" eaLnBrk="1" latinLnBrk="0" hangingPunct="1">
        <a:defRPr kumimoji="1" sz="1425" kern="1200">
          <a:solidFill>
            <a:schemeClr val="tx1"/>
          </a:solidFill>
          <a:latin typeface="+mn-lt"/>
          <a:ea typeface="+mn-ea"/>
          <a:cs typeface="+mn-cs"/>
        </a:defRPr>
      </a:lvl6pPr>
      <a:lvl7pPr marL="2055155" algn="l" defTabSz="685052" rtl="0" eaLnBrk="1" latinLnBrk="0" hangingPunct="1">
        <a:defRPr kumimoji="1" sz="1425" kern="1200">
          <a:solidFill>
            <a:schemeClr val="tx1"/>
          </a:solidFill>
          <a:latin typeface="+mn-lt"/>
          <a:ea typeface="+mn-ea"/>
          <a:cs typeface="+mn-cs"/>
        </a:defRPr>
      </a:lvl7pPr>
      <a:lvl8pPr marL="2397660" algn="l" defTabSz="685052" rtl="0" eaLnBrk="1" latinLnBrk="0" hangingPunct="1">
        <a:defRPr kumimoji="1" sz="1425" kern="1200">
          <a:solidFill>
            <a:schemeClr val="tx1"/>
          </a:solidFill>
          <a:latin typeface="+mn-lt"/>
          <a:ea typeface="+mn-ea"/>
          <a:cs typeface="+mn-cs"/>
        </a:defRPr>
      </a:lvl8pPr>
      <a:lvl9pPr marL="2740166" algn="l" defTabSz="685052" rtl="0" eaLnBrk="1" latinLnBrk="0" hangingPunct="1">
        <a:defRPr kumimoji="1" sz="142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9"/>
            <a:ext cx="8229600" cy="1143000"/>
          </a:xfrm>
          <a:prstGeom prst="rect">
            <a:avLst/>
          </a:prstGeom>
        </p:spPr>
        <p:txBody>
          <a:bodyPr vert="horz" lIns="91352" tIns="45718" rIns="91352" bIns="45718"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6"/>
            <a:ext cx="8229600" cy="4525963"/>
          </a:xfrm>
          <a:prstGeom prst="rect">
            <a:avLst/>
          </a:prstGeom>
        </p:spPr>
        <p:txBody>
          <a:bodyPr vert="horz" lIns="91352" tIns="45718" rIns="91352" bIns="4571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457"/>
            <a:ext cx="2133600" cy="365125"/>
          </a:xfrm>
          <a:prstGeom prst="rect">
            <a:avLst/>
          </a:prstGeom>
        </p:spPr>
        <p:txBody>
          <a:bodyPr vert="horz" lIns="91352" tIns="45718" rIns="91352" bIns="45718" rtlCol="0" anchor="ctr"/>
          <a:lstStyle>
            <a:lvl1pPr algn="l">
              <a:defRPr sz="900">
                <a:solidFill>
                  <a:schemeClr val="tx1">
                    <a:tint val="75000"/>
                  </a:schemeClr>
                </a:solidFill>
              </a:defRPr>
            </a:lvl1pPr>
          </a:lstStyle>
          <a:p>
            <a:fld id="{E90ED720-0104-4369-84BC-D37694168613}" type="datetimeFigureOut">
              <a:rPr lang="ja-JP" altLang="en-US" smtClean="0">
                <a:solidFill>
                  <a:prstClr val="black">
                    <a:tint val="75000"/>
                  </a:prstClr>
                </a:solidFill>
              </a:rPr>
              <a:pPr/>
              <a:t>2024/9/26</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457"/>
            <a:ext cx="2895600" cy="365125"/>
          </a:xfrm>
          <a:prstGeom prst="rect">
            <a:avLst/>
          </a:prstGeom>
        </p:spPr>
        <p:txBody>
          <a:bodyPr vert="horz" lIns="91352" tIns="45718" rIns="91352" bIns="45718"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457"/>
            <a:ext cx="2133600" cy="365125"/>
          </a:xfrm>
          <a:prstGeom prst="rect">
            <a:avLst/>
          </a:prstGeom>
        </p:spPr>
        <p:txBody>
          <a:bodyPr vert="horz" lIns="91352" tIns="45718" rIns="91352" bIns="45718" rtlCol="0" anchor="ctr"/>
          <a:lstStyle>
            <a:lvl1pPr algn="r">
              <a:defRPr sz="9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87452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85052" rtl="0" eaLnBrk="1" latinLnBrk="0" hangingPunct="1">
        <a:spcBef>
          <a:spcPct val="0"/>
        </a:spcBef>
        <a:buNone/>
        <a:defRPr kumimoji="1" sz="3300" kern="1200">
          <a:solidFill>
            <a:schemeClr val="tx1"/>
          </a:solidFill>
          <a:latin typeface="+mj-lt"/>
          <a:ea typeface="+mj-ea"/>
          <a:cs typeface="+mj-cs"/>
        </a:defRPr>
      </a:lvl1pPr>
    </p:titleStyle>
    <p:bodyStyle>
      <a:lvl1pPr marL="256910" indent="-256910" algn="l" defTabSz="685052"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556597" indent="-214093" algn="l" defTabSz="685052"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856325" indent="-171274" algn="l" defTabSz="685052"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198830"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1336"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3882"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6408"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934"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1481"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052" rtl="0" eaLnBrk="1" latinLnBrk="0" hangingPunct="1">
        <a:defRPr kumimoji="1" sz="1425" kern="1200">
          <a:solidFill>
            <a:schemeClr val="tx1"/>
          </a:solidFill>
          <a:latin typeface="+mn-lt"/>
          <a:ea typeface="+mn-ea"/>
          <a:cs typeface="+mn-cs"/>
        </a:defRPr>
      </a:lvl1pPr>
      <a:lvl2pPr marL="342506" algn="l" defTabSz="685052" rtl="0" eaLnBrk="1" latinLnBrk="0" hangingPunct="1">
        <a:defRPr kumimoji="1" sz="1425" kern="1200">
          <a:solidFill>
            <a:schemeClr val="tx1"/>
          </a:solidFill>
          <a:latin typeface="+mn-lt"/>
          <a:ea typeface="+mn-ea"/>
          <a:cs typeface="+mn-cs"/>
        </a:defRPr>
      </a:lvl2pPr>
      <a:lvl3pPr marL="685052" algn="l" defTabSz="685052" rtl="0" eaLnBrk="1" latinLnBrk="0" hangingPunct="1">
        <a:defRPr kumimoji="1" sz="1425" kern="1200">
          <a:solidFill>
            <a:schemeClr val="tx1"/>
          </a:solidFill>
          <a:latin typeface="+mn-lt"/>
          <a:ea typeface="+mn-ea"/>
          <a:cs typeface="+mn-cs"/>
        </a:defRPr>
      </a:lvl3pPr>
      <a:lvl4pPr marL="1027578" algn="l" defTabSz="685052" rtl="0" eaLnBrk="1" latinLnBrk="0" hangingPunct="1">
        <a:defRPr kumimoji="1" sz="1425" kern="1200">
          <a:solidFill>
            <a:schemeClr val="tx1"/>
          </a:solidFill>
          <a:latin typeface="+mn-lt"/>
          <a:ea typeface="+mn-ea"/>
          <a:cs typeface="+mn-cs"/>
        </a:defRPr>
      </a:lvl4pPr>
      <a:lvl5pPr marL="1370104" algn="l" defTabSz="685052" rtl="0" eaLnBrk="1" latinLnBrk="0" hangingPunct="1">
        <a:defRPr kumimoji="1" sz="1425" kern="1200">
          <a:solidFill>
            <a:schemeClr val="tx1"/>
          </a:solidFill>
          <a:latin typeface="+mn-lt"/>
          <a:ea typeface="+mn-ea"/>
          <a:cs typeface="+mn-cs"/>
        </a:defRPr>
      </a:lvl5pPr>
      <a:lvl6pPr marL="1712651" algn="l" defTabSz="685052" rtl="0" eaLnBrk="1" latinLnBrk="0" hangingPunct="1">
        <a:defRPr kumimoji="1" sz="1425" kern="1200">
          <a:solidFill>
            <a:schemeClr val="tx1"/>
          </a:solidFill>
          <a:latin typeface="+mn-lt"/>
          <a:ea typeface="+mn-ea"/>
          <a:cs typeface="+mn-cs"/>
        </a:defRPr>
      </a:lvl6pPr>
      <a:lvl7pPr marL="2055155" algn="l" defTabSz="685052" rtl="0" eaLnBrk="1" latinLnBrk="0" hangingPunct="1">
        <a:defRPr kumimoji="1" sz="1425" kern="1200">
          <a:solidFill>
            <a:schemeClr val="tx1"/>
          </a:solidFill>
          <a:latin typeface="+mn-lt"/>
          <a:ea typeface="+mn-ea"/>
          <a:cs typeface="+mn-cs"/>
        </a:defRPr>
      </a:lvl7pPr>
      <a:lvl8pPr marL="2397660" algn="l" defTabSz="685052" rtl="0" eaLnBrk="1" latinLnBrk="0" hangingPunct="1">
        <a:defRPr kumimoji="1" sz="1425" kern="1200">
          <a:solidFill>
            <a:schemeClr val="tx1"/>
          </a:solidFill>
          <a:latin typeface="+mn-lt"/>
          <a:ea typeface="+mn-ea"/>
          <a:cs typeface="+mn-cs"/>
        </a:defRPr>
      </a:lvl8pPr>
      <a:lvl9pPr marL="2740166" algn="l" defTabSz="685052" rtl="0" eaLnBrk="1" latinLnBrk="0" hangingPunct="1">
        <a:defRPr kumimoji="1"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21.jp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6.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0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B45504-19C2-3A20-55FE-A45A11C2D376}"/>
              </a:ext>
            </a:extLst>
          </p:cNvPr>
          <p:cNvSpPr>
            <a:spLocks noGrp="1"/>
          </p:cNvSpPr>
          <p:nvPr>
            <p:ph type="ctrTitle"/>
          </p:nvPr>
        </p:nvSpPr>
        <p:spPr/>
        <p:txBody>
          <a:bodyPr>
            <a:noAutofit/>
          </a:bodyPr>
          <a:lstStyle/>
          <a:p>
            <a:r>
              <a:rPr kumimoji="1" lang="en-US" altLang="ja-JP" sz="3600" dirty="0">
                <a:latin typeface="Calibri" panose="020F0502020204030204" pitchFamily="34" charset="0"/>
                <a:ea typeface="Calibri" panose="020F0502020204030204" pitchFamily="34" charset="0"/>
                <a:cs typeface="Calibri" panose="020F0502020204030204" pitchFamily="34" charset="0"/>
              </a:rPr>
              <a:t>Activities of ACRE Japan 2023-2024</a:t>
            </a:r>
            <a:br>
              <a:rPr kumimoji="1" lang="en-US" altLang="ja-JP" sz="3600" dirty="0">
                <a:latin typeface="Calibri" panose="020F0502020204030204" pitchFamily="34" charset="0"/>
                <a:ea typeface="Calibri" panose="020F0502020204030204" pitchFamily="34" charset="0"/>
                <a:cs typeface="Calibri" panose="020F0502020204030204" pitchFamily="34" charset="0"/>
              </a:rPr>
            </a:br>
            <a:r>
              <a:rPr kumimoji="1" lang="en-US" altLang="ja-JP" sz="2800" dirty="0">
                <a:latin typeface="Calibri" panose="020F0502020204030204" pitchFamily="34" charset="0"/>
                <a:ea typeface="Calibri" panose="020F0502020204030204" pitchFamily="34" charset="0"/>
                <a:cs typeface="Calibri" panose="020F0502020204030204" pitchFamily="34" charset="0"/>
              </a:rPr>
              <a:t>-Ships around Japanese waters during the 18</a:t>
            </a:r>
            <a:r>
              <a:rPr kumimoji="1" lang="en-US" altLang="ja-JP" sz="2800" baseline="30000" dirty="0">
                <a:latin typeface="Calibri" panose="020F0502020204030204" pitchFamily="34" charset="0"/>
                <a:ea typeface="Calibri" panose="020F0502020204030204" pitchFamily="34" charset="0"/>
                <a:cs typeface="Calibri" panose="020F0502020204030204" pitchFamily="34" charset="0"/>
              </a:rPr>
              <a:t>th</a:t>
            </a:r>
            <a:r>
              <a:rPr kumimoji="1" lang="en-US" altLang="ja-JP" sz="2800" dirty="0">
                <a:latin typeface="Calibri" panose="020F0502020204030204" pitchFamily="34" charset="0"/>
                <a:ea typeface="Calibri" panose="020F0502020204030204" pitchFamily="34" charset="0"/>
                <a:cs typeface="Calibri" panose="020F0502020204030204" pitchFamily="34" charset="0"/>
              </a:rPr>
              <a:t> and 19</a:t>
            </a:r>
            <a:r>
              <a:rPr kumimoji="1" lang="en-US" altLang="ja-JP" sz="2800" baseline="30000" dirty="0">
                <a:latin typeface="Calibri" panose="020F0502020204030204" pitchFamily="34" charset="0"/>
                <a:ea typeface="Calibri" panose="020F0502020204030204" pitchFamily="34" charset="0"/>
                <a:cs typeface="Calibri" panose="020F0502020204030204" pitchFamily="34" charset="0"/>
              </a:rPr>
              <a:t>th</a:t>
            </a:r>
            <a:r>
              <a:rPr kumimoji="1" lang="en-US" altLang="ja-JP" sz="2800" dirty="0">
                <a:latin typeface="Calibri" panose="020F0502020204030204" pitchFamily="34" charset="0"/>
                <a:ea typeface="Calibri" panose="020F0502020204030204" pitchFamily="34" charset="0"/>
                <a:cs typeface="Calibri" panose="020F0502020204030204" pitchFamily="34" charset="0"/>
              </a:rPr>
              <a:t> centuries and new climate reanalysis “OCADA”-</a:t>
            </a:r>
            <a:endParaRPr kumimoji="1" lang="ja-JP" altLang="en-US" sz="2800" dirty="0">
              <a:latin typeface="Calibri" panose="020F0502020204030204" pitchFamily="34" charset="0"/>
              <a:cs typeface="Calibri" panose="020F0502020204030204" pitchFamily="34" charset="0"/>
            </a:endParaRPr>
          </a:p>
        </p:txBody>
      </p:sp>
      <p:sp>
        <p:nvSpPr>
          <p:cNvPr id="3" name="字幕 2">
            <a:extLst>
              <a:ext uri="{FF2B5EF4-FFF2-40B4-BE49-F238E27FC236}">
                <a16:creationId xmlns:a16="http://schemas.microsoft.com/office/drawing/2014/main" id="{CFDF5B8B-090C-7B37-F9B6-2A79A1302658}"/>
              </a:ext>
            </a:extLst>
          </p:cNvPr>
          <p:cNvSpPr>
            <a:spLocks noGrp="1"/>
          </p:cNvSpPr>
          <p:nvPr>
            <p:ph type="subTitle" idx="1"/>
          </p:nvPr>
        </p:nvSpPr>
        <p:spPr>
          <a:xfrm>
            <a:off x="1143000" y="3897602"/>
            <a:ext cx="6858000" cy="1655762"/>
          </a:xfrm>
        </p:spPr>
        <p:txBody>
          <a:bodyPr/>
          <a:lstStyle/>
          <a:p>
            <a:pPr>
              <a:lnSpc>
                <a:spcPct val="70000"/>
              </a:lnSpc>
            </a:pPr>
            <a:r>
              <a:rPr kumimoji="1" lang="en-US" altLang="ja-JP" dirty="0" err="1">
                <a:latin typeface="Calibri" panose="020F0502020204030204" pitchFamily="34" charset="0"/>
                <a:ea typeface="Calibri" panose="020F0502020204030204" pitchFamily="34" charset="0"/>
                <a:cs typeface="Calibri" panose="020F0502020204030204" pitchFamily="34" charset="0"/>
              </a:rPr>
              <a:t>Hisayuki</a:t>
            </a:r>
            <a:r>
              <a:rPr kumimoji="1" lang="en-US" altLang="ja-JP" dirty="0">
                <a:latin typeface="Calibri" panose="020F0502020204030204" pitchFamily="34" charset="0"/>
                <a:ea typeface="Calibri" panose="020F0502020204030204" pitchFamily="34" charset="0"/>
                <a:cs typeface="Calibri" panose="020F0502020204030204" pitchFamily="34" charset="0"/>
              </a:rPr>
              <a:t> Kubota (Hokkaido University) </a:t>
            </a:r>
          </a:p>
          <a:p>
            <a:pPr>
              <a:lnSpc>
                <a:spcPct val="70000"/>
              </a:lnSpc>
            </a:pPr>
            <a:r>
              <a:rPr kumimoji="1" lang="en-US" altLang="ja-JP" dirty="0">
                <a:latin typeface="Calibri" panose="020F0502020204030204" pitchFamily="34" charset="0"/>
                <a:ea typeface="Calibri" panose="020F0502020204030204" pitchFamily="34" charset="0"/>
                <a:cs typeface="Calibri" panose="020F0502020204030204" pitchFamily="34" charset="0"/>
              </a:rPr>
              <a:t>and </a:t>
            </a:r>
          </a:p>
          <a:p>
            <a:pPr>
              <a:lnSpc>
                <a:spcPct val="70000"/>
              </a:lnSpc>
            </a:pPr>
            <a:r>
              <a:rPr kumimoji="1" lang="en-US" altLang="ja-JP" dirty="0">
                <a:latin typeface="Calibri" panose="020F0502020204030204" pitchFamily="34" charset="0"/>
                <a:ea typeface="Calibri" panose="020F0502020204030204" pitchFamily="34" charset="0"/>
                <a:cs typeface="Calibri" panose="020F0502020204030204" pitchFamily="34" charset="0"/>
              </a:rPr>
              <a:t>Masayoshi Ishii (Meteorological Research Institute)</a:t>
            </a:r>
            <a:endParaRPr kumimoji="1" lang="ja-JP"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718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44" y="1066336"/>
            <a:ext cx="5019490" cy="2144087"/>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479" y="3778552"/>
            <a:ext cx="1289803" cy="1336705"/>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43" y="3739784"/>
            <a:ext cx="3476322" cy="2198308"/>
          </a:xfrm>
          <a:prstGeom prst="rect">
            <a:avLst/>
          </a:prstGeom>
        </p:spPr>
      </p:pic>
      <p:sp>
        <p:nvSpPr>
          <p:cNvPr id="6" name="テキスト ボックス 5"/>
          <p:cNvSpPr txBox="1"/>
          <p:nvPr/>
        </p:nvSpPr>
        <p:spPr>
          <a:xfrm>
            <a:off x="206643" y="154416"/>
            <a:ext cx="57557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Black</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Ships arrival to Japan in 1853 and 1854</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テキスト ボックス 6"/>
          <p:cNvSpPr txBox="1"/>
          <p:nvPr/>
        </p:nvSpPr>
        <p:spPr>
          <a:xfrm>
            <a:off x="184609" y="782271"/>
            <a:ext cx="24298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Ship logs of Perry’s fleet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テキスト ボックス 7"/>
          <p:cNvSpPr txBox="1"/>
          <p:nvPr/>
        </p:nvSpPr>
        <p:spPr>
          <a:xfrm>
            <a:off x="184609" y="3186710"/>
            <a:ext cx="46191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Courtesy of Dr. </a:t>
            </a:r>
            <a:r>
              <a:rPr kumimoji="1" lang="en-GB"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Mark </a:t>
            </a:r>
            <a:r>
              <a:rPr kumimoji="1" lang="en-GB" altLang="ja-JP" sz="14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Mollan</a:t>
            </a:r>
            <a:r>
              <a:rPr kumimoji="1" lang="en-GB"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Kevin Wood, and Philip </a:t>
            </a:r>
            <a:r>
              <a:rPr kumimoji="1" lang="en-GB" altLang="ja-JP" sz="14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Broham</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p:cNvSpPr txBox="1"/>
          <p:nvPr/>
        </p:nvSpPr>
        <p:spPr>
          <a:xfrm>
            <a:off x="3696354" y="5130788"/>
            <a:ext cx="6797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Perry</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184609" y="6029500"/>
            <a:ext cx="1668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Yokohama 1854</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7648" y="638087"/>
            <a:ext cx="3711490" cy="6020073"/>
          </a:xfrm>
          <a:prstGeom prst="rect">
            <a:avLst/>
          </a:prstGeom>
        </p:spPr>
      </p:pic>
      <p:sp>
        <p:nvSpPr>
          <p:cNvPr id="13" name="テキスト ボックス 12"/>
          <p:cNvSpPr txBox="1"/>
          <p:nvPr/>
        </p:nvSpPr>
        <p:spPr>
          <a:xfrm>
            <a:off x="3791770" y="6003884"/>
            <a:ext cx="160813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USS Mississippi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Jul. 8, 1853</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C8647748-F3A0-4B17-8114-D55852B3ED3A}"/>
              </a:ext>
            </a:extLst>
          </p:cNvPr>
          <p:cNvSpPr txBox="1"/>
          <p:nvPr/>
        </p:nvSpPr>
        <p:spPr>
          <a:xfrm>
            <a:off x="6344747" y="2710150"/>
            <a:ext cx="2522807" cy="73866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3131FF"/>
                </a:solidFill>
                <a:effectLst/>
                <a:uLnTx/>
                <a:uFillTx/>
                <a:latin typeface="Calibri" panose="020F0502020204030204"/>
                <a:ea typeface="ＭＳ Ｐゴシック" panose="020B0600070205080204" pitchFamily="50" charset="-128"/>
                <a:cs typeface="+mn-cs"/>
              </a:rPr>
              <a:t>  ↑　   ↑↑ ↑</a:t>
            </a:r>
            <a:endParaRPr kumimoji="1" lang="en-US" altLang="ja-JP" sz="1400" b="0" i="0" u="none" strike="noStrike" kern="1200" cap="none" spc="0" normalizeH="0" baseline="0" noProof="0" dirty="0">
              <a:ln>
                <a:noFill/>
              </a:ln>
              <a:solidFill>
                <a:srgbClr val="3131FF"/>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3131FF"/>
                </a:solidFill>
                <a:effectLst/>
                <a:uLnTx/>
                <a:uFillTx/>
                <a:latin typeface="Calibri" panose="020F0502020204030204"/>
                <a:ea typeface="ＭＳ Ｐゴシック" panose="020B0600070205080204" pitchFamily="50" charset="-128"/>
                <a:cs typeface="+mn-cs"/>
              </a:rPr>
              <a:t>W</a:t>
            </a:r>
            <a:r>
              <a:rPr kumimoji="1" lang="en-US" altLang="ja-JP" sz="1400" b="1" i="0" u="none" strike="noStrike" kern="1200" cap="none" spc="0" normalizeH="0" baseline="0" noProof="0" dirty="0" err="1">
                <a:ln>
                  <a:noFill/>
                </a:ln>
                <a:solidFill>
                  <a:srgbClr val="3131FF"/>
                </a:solidFill>
                <a:effectLst/>
                <a:uLnTx/>
                <a:uFillTx/>
                <a:latin typeface="Calibri" panose="020F0502020204030204"/>
                <a:ea typeface="ＭＳ Ｐゴシック" panose="020B0600070205080204" pitchFamily="50" charset="-128"/>
                <a:cs typeface="+mn-cs"/>
              </a:rPr>
              <a:t>ind</a:t>
            </a:r>
            <a:r>
              <a:rPr kumimoji="1" lang="en-US" altLang="ja-JP" sz="1400" b="1" i="0" u="none" strike="noStrike" kern="1200" cap="none" spc="0" normalizeH="0" baseline="0" noProof="0" dirty="0">
                <a:ln>
                  <a:noFill/>
                </a:ln>
                <a:solidFill>
                  <a:srgbClr val="3131FF"/>
                </a:solidFill>
                <a:effectLst/>
                <a:uLnTx/>
                <a:uFillTx/>
                <a:latin typeface="Calibri" panose="020F0502020204030204"/>
                <a:ea typeface="ＭＳ Ｐゴシック" panose="020B0600070205080204" pitchFamily="50" charset="-128"/>
                <a:cs typeface="+mn-cs"/>
              </a:rPr>
              <a:t>, Weather, Temp,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3131FF"/>
                </a:solidFill>
                <a:effectLst/>
                <a:uLnTx/>
                <a:uFillTx/>
                <a:latin typeface="Calibri" panose="020F0502020204030204"/>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3131FF"/>
                </a:solidFill>
                <a:effectLst/>
                <a:uLnTx/>
                <a:uFillTx/>
                <a:latin typeface="Calibri" panose="020F0502020204030204"/>
                <a:ea typeface="ＭＳ Ｐゴシック" panose="020B0600070205080204" pitchFamily="50" charset="-128"/>
                <a:cs typeface="+mn-cs"/>
              </a:rPr>
              <a:t>Atmos</a:t>
            </a:r>
            <a:r>
              <a:rPr kumimoji="1" lang="en-US" altLang="ja-JP" sz="1400" b="1" i="0" u="none" strike="noStrike" kern="1200" cap="none" spc="0" normalizeH="0" baseline="0" noProof="0" dirty="0">
                <a:ln>
                  <a:noFill/>
                </a:ln>
                <a:solidFill>
                  <a:srgbClr val="3131FF"/>
                </a:solidFill>
                <a:effectLst/>
                <a:uLnTx/>
                <a:uFillTx/>
                <a:latin typeface="Calibri" panose="020F0502020204030204"/>
                <a:ea typeface="ＭＳ Ｐゴシック" panose="020B0600070205080204" pitchFamily="50" charset="-128"/>
                <a:cs typeface="+mn-cs"/>
              </a:rPr>
              <a:t>, SST</a:t>
            </a:r>
            <a:r>
              <a:rPr kumimoji="1" lang="ja-JP" altLang="en-US" sz="1400" b="1" i="0" u="none" strike="noStrike" kern="1200" cap="none" spc="0" normalizeH="0" baseline="0" noProof="0" dirty="0">
                <a:ln>
                  <a:noFill/>
                </a:ln>
                <a:solidFill>
                  <a:srgbClr val="3131FF"/>
                </a:solidFill>
                <a:effectLst/>
                <a:uLnTx/>
                <a:uFillTx/>
                <a:latin typeface="Calibri" panose="020F0502020204030204"/>
                <a:ea typeface="ＭＳ Ｐゴシック" panose="020B0600070205080204" pitchFamily="50" charset="-128"/>
                <a:cs typeface="+mn-cs"/>
              </a:rPr>
              <a:t>）</a:t>
            </a:r>
          </a:p>
        </p:txBody>
      </p:sp>
      <p:sp>
        <p:nvSpPr>
          <p:cNvPr id="5" name="テキスト ボックス 4">
            <a:extLst>
              <a:ext uri="{FF2B5EF4-FFF2-40B4-BE49-F238E27FC236}">
                <a16:creationId xmlns:a16="http://schemas.microsoft.com/office/drawing/2014/main" id="{9E95C34A-6E49-2BFA-7CE4-A1F9777DB456}"/>
              </a:ext>
            </a:extLst>
          </p:cNvPr>
          <p:cNvSpPr txBox="1"/>
          <p:nvPr/>
        </p:nvSpPr>
        <p:spPr>
          <a:xfrm>
            <a:off x="1399557" y="6316027"/>
            <a:ext cx="2031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Kubota et al. (2021)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1EF6250B-ABB0-4734-CB71-E7035F63766C}"/>
              </a:ext>
            </a:extLst>
          </p:cNvPr>
          <p:cNvSpPr txBox="1"/>
          <p:nvPr/>
        </p:nvSpPr>
        <p:spPr>
          <a:xfrm>
            <a:off x="2795145" y="5919204"/>
            <a:ext cx="9012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(Wikipedia)</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080BE04A-0FC4-E7A7-2A89-37D3ED768548}"/>
              </a:ext>
            </a:extLst>
          </p:cNvPr>
          <p:cNvSpPr txBox="1"/>
          <p:nvPr/>
        </p:nvSpPr>
        <p:spPr>
          <a:xfrm>
            <a:off x="4459380" y="5176954"/>
            <a:ext cx="9012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(Wikipedia)</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67121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7C05FAB-AEE8-4C5A-A735-9F24C93FC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41" y="1315149"/>
            <a:ext cx="5614374" cy="2472949"/>
          </a:xfrm>
          <a:prstGeom prst="rect">
            <a:avLst/>
          </a:prstGeom>
        </p:spPr>
      </p:pic>
      <p:pic>
        <p:nvPicPr>
          <p:cNvPr id="7" name="図 6">
            <a:extLst>
              <a:ext uri="{FF2B5EF4-FFF2-40B4-BE49-F238E27FC236}">
                <a16:creationId xmlns:a16="http://schemas.microsoft.com/office/drawing/2014/main" id="{87A71F99-D207-4C4C-ACEF-645282EC9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413" y="1220056"/>
            <a:ext cx="3300043" cy="3336880"/>
          </a:xfrm>
          <a:prstGeom prst="rect">
            <a:avLst/>
          </a:prstGeom>
        </p:spPr>
      </p:pic>
      <p:sp>
        <p:nvSpPr>
          <p:cNvPr id="2" name="テキスト ボックス 1">
            <a:extLst>
              <a:ext uri="{FF2B5EF4-FFF2-40B4-BE49-F238E27FC236}">
                <a16:creationId xmlns:a16="http://schemas.microsoft.com/office/drawing/2014/main" id="{4FAC5E59-267A-D005-77FB-8D001BDC634F}"/>
              </a:ext>
            </a:extLst>
          </p:cNvPr>
          <p:cNvSpPr txBox="1"/>
          <p:nvPr/>
        </p:nvSpPr>
        <p:spPr>
          <a:xfrm>
            <a:off x="169866" y="224287"/>
            <a:ext cx="38946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panose="020B0609070205080204" pitchFamily="49" charset="-128"/>
                <a:cs typeface="Calibri" panose="020F0502020204030204" pitchFamily="34" charset="0"/>
              </a:rPr>
              <a:t>USS Mississippi ship track</a:t>
            </a:r>
            <a:endParaRPr kumimoji="1" lang="ja-JP" altLang="en-US"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5" name="テキスト ボックス 4">
            <a:extLst>
              <a:ext uri="{FF2B5EF4-FFF2-40B4-BE49-F238E27FC236}">
                <a16:creationId xmlns:a16="http://schemas.microsoft.com/office/drawing/2014/main" id="{8375F031-D211-A6E7-5C6A-08D6DD36CD4E}"/>
              </a:ext>
            </a:extLst>
          </p:cNvPr>
          <p:cNvSpPr txBox="1"/>
          <p:nvPr/>
        </p:nvSpPr>
        <p:spPr>
          <a:xfrm>
            <a:off x="169866" y="820459"/>
            <a:ext cx="6367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Left New York in 1852, sailed to Japan and returned in 1855</a:t>
            </a:r>
          </a:p>
        </p:txBody>
      </p:sp>
      <p:sp>
        <p:nvSpPr>
          <p:cNvPr id="3" name="テキスト ボックス 2">
            <a:extLst>
              <a:ext uri="{FF2B5EF4-FFF2-40B4-BE49-F238E27FC236}">
                <a16:creationId xmlns:a16="http://schemas.microsoft.com/office/drawing/2014/main" id="{336CD16D-7315-19FE-2B01-F7C19D2FF8B1}"/>
              </a:ext>
            </a:extLst>
          </p:cNvPr>
          <p:cNvSpPr txBox="1"/>
          <p:nvPr/>
        </p:nvSpPr>
        <p:spPr>
          <a:xfrm>
            <a:off x="6322579" y="5852875"/>
            <a:ext cx="2031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Kubota et al. (2021)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7792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E91B3AD-0DCE-4185-A255-31C7D77BB786}"/>
              </a:ext>
            </a:extLst>
          </p:cNvPr>
          <p:cNvSpPr txBox="1"/>
          <p:nvPr/>
        </p:nvSpPr>
        <p:spPr>
          <a:xfrm>
            <a:off x="519193" y="356461"/>
            <a:ext cx="856997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Observed tropical cyclone in East China Sea</a:t>
            </a: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July 21‐25, 1853</a:t>
            </a: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p>
        </p:txBody>
      </p:sp>
      <p:sp>
        <p:nvSpPr>
          <p:cNvPr id="2" name="テキスト ボックス 1">
            <a:extLst>
              <a:ext uri="{FF2B5EF4-FFF2-40B4-BE49-F238E27FC236}">
                <a16:creationId xmlns:a16="http://schemas.microsoft.com/office/drawing/2014/main" id="{40E44E37-7B36-E1FB-2ECA-B0E9A408DDDF}"/>
              </a:ext>
            </a:extLst>
          </p:cNvPr>
          <p:cNvSpPr txBox="1"/>
          <p:nvPr/>
        </p:nvSpPr>
        <p:spPr>
          <a:xfrm>
            <a:off x="6072225" y="6014023"/>
            <a:ext cx="2031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Kubota et al. (2021)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6" name="図 5" descr="ダイアグラム&#10;&#10;自動的に生成された説明">
            <a:extLst>
              <a:ext uri="{FF2B5EF4-FFF2-40B4-BE49-F238E27FC236}">
                <a16:creationId xmlns:a16="http://schemas.microsoft.com/office/drawing/2014/main" id="{0BE6C5D8-F5B5-3C7B-9595-EC264BD26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03" y="1035161"/>
            <a:ext cx="5009052" cy="5099337"/>
          </a:xfrm>
          <a:prstGeom prst="rect">
            <a:avLst/>
          </a:prstGeom>
        </p:spPr>
      </p:pic>
    </p:spTree>
    <p:extLst>
      <p:ext uri="{BB962C8B-B14F-4D97-AF65-F5344CB8AC3E}">
        <p14:creationId xmlns:p14="http://schemas.microsoft.com/office/powerpoint/2010/main" val="1038603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DECD018B-09FB-04B5-EFF5-AB06A5EBC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00" y="1072083"/>
            <a:ext cx="4951269" cy="5030720"/>
          </a:xfrm>
          <a:prstGeom prst="rect">
            <a:avLst/>
          </a:prstGeom>
        </p:spPr>
      </p:pic>
      <p:pic>
        <p:nvPicPr>
          <p:cNvPr id="7" name="図 6">
            <a:extLst>
              <a:ext uri="{FF2B5EF4-FFF2-40B4-BE49-F238E27FC236}">
                <a16:creationId xmlns:a16="http://schemas.microsoft.com/office/drawing/2014/main" id="{9D8C6F53-7DEB-4009-9428-1729A186F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724" y="1936066"/>
            <a:ext cx="4138276" cy="2097367"/>
          </a:xfrm>
          <a:prstGeom prst="rect">
            <a:avLst/>
          </a:prstGeom>
        </p:spPr>
      </p:pic>
      <p:sp>
        <p:nvSpPr>
          <p:cNvPr id="8" name="テキスト ボックス 7">
            <a:extLst>
              <a:ext uri="{FF2B5EF4-FFF2-40B4-BE49-F238E27FC236}">
                <a16:creationId xmlns:a16="http://schemas.microsoft.com/office/drawing/2014/main" id="{E33DB790-37E1-49AE-B62E-7C67F4EFFA9C}"/>
              </a:ext>
            </a:extLst>
          </p:cNvPr>
          <p:cNvSpPr txBox="1"/>
          <p:nvPr/>
        </p:nvSpPr>
        <p:spPr>
          <a:xfrm>
            <a:off x="5623984" y="1517613"/>
            <a:ext cx="28171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50" charset="-128"/>
                <a:cs typeface="Calibri" panose="020F0502020204030204" pitchFamily="34" charset="0"/>
              </a:rPr>
              <a:t>USS Supply pressure</a:t>
            </a:r>
            <a:r>
              <a:rPr kumimoji="1" lang="ja-JP" altLang="en-US" sz="1800" b="0"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50" charset="-128"/>
                <a:cs typeface="Calibri" panose="020F0502020204030204" pitchFamily="34" charset="0"/>
              </a:rPr>
              <a:t>(Naha</a:t>
            </a:r>
            <a:r>
              <a:rPr kumimoji="1" lang="ja-JP" altLang="en-US" sz="1800" b="0"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p>
        </p:txBody>
      </p:sp>
      <p:sp>
        <p:nvSpPr>
          <p:cNvPr id="2" name="テキスト ボックス 1">
            <a:extLst>
              <a:ext uri="{FF2B5EF4-FFF2-40B4-BE49-F238E27FC236}">
                <a16:creationId xmlns:a16="http://schemas.microsoft.com/office/drawing/2014/main" id="{5F03E123-2776-4C00-ADD7-CEFE2AA2E2F6}"/>
              </a:ext>
            </a:extLst>
          </p:cNvPr>
          <p:cNvSpPr txBox="1"/>
          <p:nvPr/>
        </p:nvSpPr>
        <p:spPr>
          <a:xfrm>
            <a:off x="3573949" y="4119833"/>
            <a:ext cx="2326278" cy="369332"/>
          </a:xfrm>
          <a:prstGeom prst="rect">
            <a:avLst/>
          </a:prstGeom>
          <a:noFill/>
          <a:ln>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Tropical cyclone track</a:t>
            </a:r>
            <a:endParaRPr kumimoji="1" lang="ja-JP" altLang="en-US" sz="18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F87F00E8-7EA9-115C-6FA7-4B1C2A4DAFCD}"/>
              </a:ext>
            </a:extLst>
          </p:cNvPr>
          <p:cNvSpPr txBox="1"/>
          <p:nvPr/>
        </p:nvSpPr>
        <p:spPr>
          <a:xfrm>
            <a:off x="519193" y="356461"/>
            <a:ext cx="856997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Observed tropical cyclone in East China Sea</a:t>
            </a: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July 21‐25, 1853</a:t>
            </a: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p>
        </p:txBody>
      </p:sp>
      <p:sp>
        <p:nvSpPr>
          <p:cNvPr id="4" name="テキスト ボックス 3">
            <a:extLst>
              <a:ext uri="{FF2B5EF4-FFF2-40B4-BE49-F238E27FC236}">
                <a16:creationId xmlns:a16="http://schemas.microsoft.com/office/drawing/2014/main" id="{2249D9F2-3587-CFA9-8C82-C89D001A5E1C}"/>
              </a:ext>
            </a:extLst>
          </p:cNvPr>
          <p:cNvSpPr txBox="1"/>
          <p:nvPr/>
        </p:nvSpPr>
        <p:spPr>
          <a:xfrm>
            <a:off x="6072225" y="6014023"/>
            <a:ext cx="2031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Kubota et al. (2021)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01180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2E7B75-A6FE-455E-9B7F-3AF5D649A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74" y="1040224"/>
            <a:ext cx="5876544" cy="2628661"/>
          </a:xfrm>
          <a:prstGeom prst="rect">
            <a:avLst/>
          </a:prstGeom>
        </p:spPr>
      </p:pic>
      <p:sp>
        <p:nvSpPr>
          <p:cNvPr id="4" name="テキスト ボックス 3">
            <a:extLst>
              <a:ext uri="{FF2B5EF4-FFF2-40B4-BE49-F238E27FC236}">
                <a16:creationId xmlns:a16="http://schemas.microsoft.com/office/drawing/2014/main" id="{3A641A88-B151-4C74-BD73-194F8A0882BE}"/>
              </a:ext>
            </a:extLst>
          </p:cNvPr>
          <p:cNvSpPr txBox="1"/>
          <p:nvPr/>
        </p:nvSpPr>
        <p:spPr>
          <a:xfrm>
            <a:off x="216976" y="209227"/>
            <a:ext cx="86496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Ship logs of UK Navy participated in Bombardment of Kagoshima and Shimonoseki War</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13360127-57F0-496E-96FC-55E98EEFB3A0}"/>
              </a:ext>
            </a:extLst>
          </p:cNvPr>
          <p:cNvSpPr txBox="1"/>
          <p:nvPr/>
        </p:nvSpPr>
        <p:spPr>
          <a:xfrm>
            <a:off x="5872481" y="763225"/>
            <a:ext cx="245772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UK Hydrographic Office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UK National Archives</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49422ED1-44ED-4BD6-B197-00D361EECF6C}"/>
              </a:ext>
            </a:extLst>
          </p:cNvPr>
          <p:cNvSpPr txBox="1"/>
          <p:nvPr/>
        </p:nvSpPr>
        <p:spPr>
          <a:xfrm>
            <a:off x="1186571" y="3533031"/>
            <a:ext cx="257474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Bombardment of Kagoshima</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F37289A-27EA-4E2F-AE5E-068A449CF10D}"/>
              </a:ext>
            </a:extLst>
          </p:cNvPr>
          <p:cNvSpPr txBox="1"/>
          <p:nvPr/>
        </p:nvSpPr>
        <p:spPr>
          <a:xfrm>
            <a:off x="3945050" y="3554027"/>
            <a:ext cx="16353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Shimonoseki War</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図 7" descr="テキスト, 木製 が含まれている画像&#10;&#10;高い精度で生成された説明">
            <a:extLst>
              <a:ext uri="{FF2B5EF4-FFF2-40B4-BE49-F238E27FC236}">
                <a16:creationId xmlns:a16="http://schemas.microsoft.com/office/drawing/2014/main" id="{F0A55037-E110-41E4-AE97-0C5A7D0D8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63" y="4224292"/>
            <a:ext cx="3227429" cy="2420572"/>
          </a:xfrm>
          <a:prstGeom prst="rect">
            <a:avLst/>
          </a:prstGeom>
        </p:spPr>
      </p:pic>
      <p:sp>
        <p:nvSpPr>
          <p:cNvPr id="9" name="テキスト ボックス 8">
            <a:extLst>
              <a:ext uri="{FF2B5EF4-FFF2-40B4-BE49-F238E27FC236}">
                <a16:creationId xmlns:a16="http://schemas.microsoft.com/office/drawing/2014/main" id="{4C947E8B-2783-452D-9194-B5FAE1C63FA7}"/>
              </a:ext>
            </a:extLst>
          </p:cNvPr>
          <p:cNvSpPr txBox="1"/>
          <p:nvPr/>
        </p:nvSpPr>
        <p:spPr>
          <a:xfrm>
            <a:off x="3601601" y="5931989"/>
            <a:ext cx="25058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HMS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Euryalus</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Sketch of Mt. Sakurajima</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1" name="図 10">
            <a:extLst>
              <a:ext uri="{FF2B5EF4-FFF2-40B4-BE49-F238E27FC236}">
                <a16:creationId xmlns:a16="http://schemas.microsoft.com/office/drawing/2014/main" id="{BB362672-D5E9-41D2-A7FD-94C292840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09075" y="2601598"/>
            <a:ext cx="3837144" cy="2877858"/>
          </a:xfrm>
          <a:prstGeom prst="rect">
            <a:avLst/>
          </a:prstGeom>
        </p:spPr>
      </p:pic>
      <p:sp>
        <p:nvSpPr>
          <p:cNvPr id="12" name="テキスト ボックス 11">
            <a:extLst>
              <a:ext uri="{FF2B5EF4-FFF2-40B4-BE49-F238E27FC236}">
                <a16:creationId xmlns:a16="http://schemas.microsoft.com/office/drawing/2014/main" id="{F60D6ED0-CFD6-4B41-B18C-98200F1D4FC2}"/>
              </a:ext>
            </a:extLst>
          </p:cNvPr>
          <p:cNvSpPr txBox="1"/>
          <p:nvPr/>
        </p:nvSpPr>
        <p:spPr>
          <a:xfrm>
            <a:off x="5872481" y="1752623"/>
            <a:ext cx="312066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HMS </a:t>
            </a:r>
            <a:r>
              <a:rPr kumimoji="1" lang="en-US" altLang="ja-JP"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Euryalus</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Aug. 13-14, 1863</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 name="テキスト ボックス 1">
            <a:extLst>
              <a:ext uri="{FF2B5EF4-FFF2-40B4-BE49-F238E27FC236}">
                <a16:creationId xmlns:a16="http://schemas.microsoft.com/office/drawing/2014/main" id="{4B6D2F25-39FC-2E16-C3B9-723A417DDDDC}"/>
              </a:ext>
            </a:extLst>
          </p:cNvPr>
          <p:cNvSpPr txBox="1"/>
          <p:nvPr/>
        </p:nvSpPr>
        <p:spPr>
          <a:xfrm>
            <a:off x="6652857" y="6208988"/>
            <a:ext cx="2031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Kubota et al. (2021)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16864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BD281B3-E4BE-4637-8FDC-B714E4262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8948"/>
            <a:ext cx="5019429" cy="5083429"/>
          </a:xfrm>
          <a:prstGeom prst="rect">
            <a:avLst/>
          </a:prstGeom>
        </p:spPr>
      </p:pic>
      <p:sp>
        <p:nvSpPr>
          <p:cNvPr id="5" name="テキスト ボックス 4">
            <a:extLst>
              <a:ext uri="{FF2B5EF4-FFF2-40B4-BE49-F238E27FC236}">
                <a16:creationId xmlns:a16="http://schemas.microsoft.com/office/drawing/2014/main" id="{71D06382-1548-4E74-B075-D227498B37DE}"/>
              </a:ext>
            </a:extLst>
          </p:cNvPr>
          <p:cNvSpPr txBox="1"/>
          <p:nvPr/>
        </p:nvSpPr>
        <p:spPr>
          <a:xfrm>
            <a:off x="231516" y="314733"/>
            <a:ext cx="791261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Observed tropical cyclone during Bombardment of Kagoshima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Aug. 15-16, 1863</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C6EC1F3F-323C-491C-965C-52399F921345}"/>
              </a:ext>
            </a:extLst>
          </p:cNvPr>
          <p:cNvSpPr txBox="1"/>
          <p:nvPr/>
        </p:nvSpPr>
        <p:spPr>
          <a:xfrm>
            <a:off x="5019429" y="1145730"/>
            <a:ext cx="34708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50" charset="-128"/>
                <a:cs typeface="+mn-cs"/>
              </a:rPr>
              <a:t>×</a:t>
            </a:r>
            <a:r>
              <a:rPr kumimoji="1" lang="ja-JP" altLang="en-US" sz="18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50" charset="-128"/>
                <a:cs typeface="+mn-cs"/>
              </a:rPr>
              <a:t>：</a:t>
            </a:r>
            <a:r>
              <a:rPr kumimoji="1" lang="en-US" altLang="ja-JP" sz="18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50" charset="-128"/>
                <a:cs typeface="+mn-cs"/>
              </a:rPr>
              <a:t>Location of 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Minimum pressure</a:t>
            </a: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a:t>
            </a:r>
            <a:r>
              <a:rPr kumimoji="1" lang="en-US" altLang="ja-JP"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Local t</a:t>
            </a:r>
            <a:r>
              <a:rPr kumimoji="1" lang="en-US" altLang="ja-JP" sz="1800" b="0" i="0" u="none" strike="noStrike" kern="1200" cap="none" spc="0" normalizeH="0" baseline="0" noProof="0" dirty="0" err="1">
                <a:ln>
                  <a:noFill/>
                </a:ln>
                <a:solidFill>
                  <a:srgbClr val="00B050"/>
                </a:solidFill>
                <a:effectLst/>
                <a:uLnTx/>
                <a:uFillTx/>
                <a:latin typeface="Calibri" panose="020F0502020204030204"/>
                <a:ea typeface="ＭＳ Ｐゴシック" panose="020B0600070205080204" pitchFamily="50" charset="-128"/>
                <a:cs typeface="+mn-cs"/>
              </a:rPr>
              <a:t>ime</a:t>
            </a: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Wind direction change</a:t>
            </a:r>
            <a:endParaRPr kumimoji="1" lang="ja-JP" altLang="en-US"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endParaRPr>
          </a:p>
        </p:txBody>
      </p:sp>
      <p:sp>
        <p:nvSpPr>
          <p:cNvPr id="7" name="フリーフォーム: 図形 6">
            <a:extLst>
              <a:ext uri="{FF2B5EF4-FFF2-40B4-BE49-F238E27FC236}">
                <a16:creationId xmlns:a16="http://schemas.microsoft.com/office/drawing/2014/main" id="{F73D91AE-8447-4EBC-83A4-5AD2FB7C0C70}"/>
              </a:ext>
            </a:extLst>
          </p:cNvPr>
          <p:cNvSpPr/>
          <p:nvPr/>
        </p:nvSpPr>
        <p:spPr>
          <a:xfrm>
            <a:off x="5373877" y="2162642"/>
            <a:ext cx="1155940" cy="45719"/>
          </a:xfrm>
          <a:custGeom>
            <a:avLst/>
            <a:gdLst>
              <a:gd name="connsiteX0" fmla="*/ 0 w 1155940"/>
              <a:gd name="connsiteY0" fmla="*/ 26924 h 26924"/>
              <a:gd name="connsiteX1" fmla="*/ 319177 w 1155940"/>
              <a:gd name="connsiteY1" fmla="*/ 18297 h 26924"/>
              <a:gd name="connsiteX2" fmla="*/ 491706 w 1155940"/>
              <a:gd name="connsiteY2" fmla="*/ 9671 h 26924"/>
              <a:gd name="connsiteX3" fmla="*/ 612476 w 1155940"/>
              <a:gd name="connsiteY3" fmla="*/ 1045 h 26924"/>
              <a:gd name="connsiteX4" fmla="*/ 1155940 w 1155940"/>
              <a:gd name="connsiteY4" fmla="*/ 1045 h 2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940" h="26924">
                <a:moveTo>
                  <a:pt x="0" y="26924"/>
                </a:moveTo>
                <a:lnTo>
                  <a:pt x="319177" y="18297"/>
                </a:lnTo>
                <a:cubicBezTo>
                  <a:pt x="376723" y="16278"/>
                  <a:pt x="434224" y="13052"/>
                  <a:pt x="491706" y="9671"/>
                </a:cubicBezTo>
                <a:cubicBezTo>
                  <a:pt x="531996" y="7301"/>
                  <a:pt x="572120" y="1569"/>
                  <a:pt x="612476" y="1045"/>
                </a:cubicBezTo>
                <a:cubicBezTo>
                  <a:pt x="793615" y="-1307"/>
                  <a:pt x="974785" y="1045"/>
                  <a:pt x="1155940" y="1045"/>
                </a:cubicBezTo>
              </a:path>
            </a:pathLst>
          </a:custGeom>
          <a:noFill/>
          <a:ln w="69850" cap="flat" cmpd="sng" algn="ctr">
            <a:solidFill>
              <a:srgbClr val="FF0000"/>
            </a:solidFill>
            <a:prstDash val="sysDash"/>
            <a:miter lim="800000"/>
            <a:tailEnd type="triangle"/>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F475F260-6F81-4D99-9805-DF43AEC59234}"/>
              </a:ext>
            </a:extLst>
          </p:cNvPr>
          <p:cNvSpPr txBox="1"/>
          <p:nvPr/>
        </p:nvSpPr>
        <p:spPr>
          <a:xfrm>
            <a:off x="5213660" y="2293913"/>
            <a:ext cx="2479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Estimated typhoon track</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6AF66A60-95FA-7557-B695-B6C457AB8C41}"/>
              </a:ext>
            </a:extLst>
          </p:cNvPr>
          <p:cNvSpPr txBox="1"/>
          <p:nvPr/>
        </p:nvSpPr>
        <p:spPr>
          <a:xfrm>
            <a:off x="6072225" y="6014023"/>
            <a:ext cx="2031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Kubota et al. (2021)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75675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2C4BA87-E614-4206-A90F-04BFBE118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81" y="373897"/>
            <a:ext cx="3564670" cy="3770459"/>
          </a:xfrm>
          <a:prstGeom prst="rect">
            <a:avLst/>
          </a:prstGeom>
        </p:spPr>
      </p:pic>
      <p:pic>
        <p:nvPicPr>
          <p:cNvPr id="5" name="図 4">
            <a:extLst>
              <a:ext uri="{FF2B5EF4-FFF2-40B4-BE49-F238E27FC236}">
                <a16:creationId xmlns:a16="http://schemas.microsoft.com/office/drawing/2014/main" id="{63454091-D8C4-4FB6-9744-71F15BF99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81" y="4206500"/>
            <a:ext cx="5277741" cy="2413310"/>
          </a:xfrm>
          <a:prstGeom prst="rect">
            <a:avLst/>
          </a:prstGeom>
        </p:spPr>
      </p:pic>
      <p:sp>
        <p:nvSpPr>
          <p:cNvPr id="6" name="テキスト ボックス 5">
            <a:extLst>
              <a:ext uri="{FF2B5EF4-FFF2-40B4-BE49-F238E27FC236}">
                <a16:creationId xmlns:a16="http://schemas.microsoft.com/office/drawing/2014/main" id="{5484DFDB-9B2A-4B74-BB5B-7528D9524308}"/>
              </a:ext>
            </a:extLst>
          </p:cNvPr>
          <p:cNvSpPr txBox="1"/>
          <p:nvPr/>
        </p:nvSpPr>
        <p:spPr>
          <a:xfrm>
            <a:off x="3764451" y="167313"/>
            <a:ext cx="517976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Ansei</a:t>
            </a: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-Edo typhoon observed by Dutch navy ship Medusa  (Sep. 24, 1856)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(Suffered strong wind and storm surge in Tokyo)</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B3D2A4C5-CB31-4012-A320-FD619363F5E9}"/>
              </a:ext>
            </a:extLst>
          </p:cNvPr>
          <p:cNvSpPr txBox="1"/>
          <p:nvPr/>
        </p:nvSpPr>
        <p:spPr>
          <a:xfrm>
            <a:off x="4172505" y="2291831"/>
            <a:ext cx="33314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Ship track during Sep 18-28, 1856</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9" name="直線コネクタ 8">
            <a:extLst>
              <a:ext uri="{FF2B5EF4-FFF2-40B4-BE49-F238E27FC236}">
                <a16:creationId xmlns:a16="http://schemas.microsoft.com/office/drawing/2014/main" id="{17B39650-B322-4512-9714-9257B3FA35E7}"/>
              </a:ext>
            </a:extLst>
          </p:cNvPr>
          <p:cNvCxnSpPr/>
          <p:nvPr/>
        </p:nvCxnSpPr>
        <p:spPr>
          <a:xfrm>
            <a:off x="3897297" y="2457966"/>
            <a:ext cx="230820" cy="0"/>
          </a:xfrm>
          <a:prstGeom prst="line">
            <a:avLst/>
          </a:prstGeom>
          <a:ln w="25400">
            <a:solidFill>
              <a:srgbClr val="290CFC"/>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1B1A6A3-8EFA-4445-975A-EF829E8AFEDD}"/>
              </a:ext>
            </a:extLst>
          </p:cNvPr>
          <p:cNvCxnSpPr/>
          <p:nvPr/>
        </p:nvCxnSpPr>
        <p:spPr>
          <a:xfrm>
            <a:off x="3897297" y="2851952"/>
            <a:ext cx="23082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F9636E6-401A-40E7-B915-12765DD03D0F}"/>
              </a:ext>
            </a:extLst>
          </p:cNvPr>
          <p:cNvSpPr txBox="1"/>
          <p:nvPr/>
        </p:nvSpPr>
        <p:spPr>
          <a:xfrm>
            <a:off x="4172505" y="2661163"/>
            <a:ext cx="35899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Estimated </a:t>
            </a:r>
            <a:r>
              <a:rPr kumimoji="1" lang="en-US" altLang="ja-JP"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Ansei</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-Edo typhoon track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Hirano and </a:t>
            </a:r>
            <a:r>
              <a:rPr kumimoji="1" lang="en-US" altLang="ja-JP"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Zaiki</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2020</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p>
        </p:txBody>
      </p:sp>
      <p:sp>
        <p:nvSpPr>
          <p:cNvPr id="13" name="テキスト ボックス 12">
            <a:extLst>
              <a:ext uri="{FF2B5EF4-FFF2-40B4-BE49-F238E27FC236}">
                <a16:creationId xmlns:a16="http://schemas.microsoft.com/office/drawing/2014/main" id="{F65293B3-4EE8-4B95-8528-9037E7479CD5}"/>
              </a:ext>
            </a:extLst>
          </p:cNvPr>
          <p:cNvSpPr txBox="1"/>
          <p:nvPr/>
        </p:nvSpPr>
        <p:spPr>
          <a:xfrm>
            <a:off x="3849340" y="3268427"/>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14" name="テキスト ボックス 13">
            <a:extLst>
              <a:ext uri="{FF2B5EF4-FFF2-40B4-BE49-F238E27FC236}">
                <a16:creationId xmlns:a16="http://schemas.microsoft.com/office/drawing/2014/main" id="{E0A98CFC-B86D-456C-A540-C717BAC1B8FF}"/>
              </a:ext>
            </a:extLst>
          </p:cNvPr>
          <p:cNvSpPr txBox="1"/>
          <p:nvPr/>
        </p:nvSpPr>
        <p:spPr>
          <a:xfrm>
            <a:off x="4185329" y="3268427"/>
            <a:ext cx="41972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Ship location on midnight on Sep. 24, 1856</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5" name="テキスト ボックス 14">
            <a:extLst>
              <a:ext uri="{FF2B5EF4-FFF2-40B4-BE49-F238E27FC236}">
                <a16:creationId xmlns:a16="http://schemas.microsoft.com/office/drawing/2014/main" id="{859406B0-61AF-4B99-9B28-E4DB5174B42F}"/>
              </a:ext>
            </a:extLst>
          </p:cNvPr>
          <p:cNvSpPr txBox="1"/>
          <p:nvPr/>
        </p:nvSpPr>
        <p:spPr>
          <a:xfrm>
            <a:off x="5282745" y="4245023"/>
            <a:ext cx="35301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Time series during Sep. 22-25, 1856</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16" name="直線コネクタ 15">
            <a:extLst>
              <a:ext uri="{FF2B5EF4-FFF2-40B4-BE49-F238E27FC236}">
                <a16:creationId xmlns:a16="http://schemas.microsoft.com/office/drawing/2014/main" id="{F38F3DA6-84DC-4AC4-9F8F-446B0D672C50}"/>
              </a:ext>
            </a:extLst>
          </p:cNvPr>
          <p:cNvCxnSpPr/>
          <p:nvPr/>
        </p:nvCxnSpPr>
        <p:spPr>
          <a:xfrm>
            <a:off x="5483126" y="4883049"/>
            <a:ext cx="230820" cy="0"/>
          </a:xfrm>
          <a:prstGeom prst="line">
            <a:avLst/>
          </a:prstGeom>
          <a:ln w="25400">
            <a:solidFill>
              <a:srgbClr val="290CFC"/>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4615997-6B36-4699-A976-5C97F1D38AF9}"/>
              </a:ext>
            </a:extLst>
          </p:cNvPr>
          <p:cNvSpPr txBox="1"/>
          <p:nvPr/>
        </p:nvSpPr>
        <p:spPr>
          <a:xfrm>
            <a:off x="5779363" y="4698383"/>
            <a:ext cx="1016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pressure</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18" name="直線コネクタ 17">
            <a:extLst>
              <a:ext uri="{FF2B5EF4-FFF2-40B4-BE49-F238E27FC236}">
                <a16:creationId xmlns:a16="http://schemas.microsoft.com/office/drawing/2014/main" id="{4B625302-9CBE-4C0D-B40E-1BD037CEFD4C}"/>
              </a:ext>
            </a:extLst>
          </p:cNvPr>
          <p:cNvCxnSpPr/>
          <p:nvPr/>
        </p:nvCxnSpPr>
        <p:spPr>
          <a:xfrm>
            <a:off x="5477522" y="5206014"/>
            <a:ext cx="23082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683218A4-2DDC-482E-A123-BE42CFB658A8}"/>
              </a:ext>
            </a:extLst>
          </p:cNvPr>
          <p:cNvSpPr txBox="1"/>
          <p:nvPr/>
        </p:nvSpPr>
        <p:spPr>
          <a:xfrm>
            <a:off x="5779363" y="5021348"/>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temperature</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21" name="直線矢印コネクタ 20">
            <a:extLst>
              <a:ext uri="{FF2B5EF4-FFF2-40B4-BE49-F238E27FC236}">
                <a16:creationId xmlns:a16="http://schemas.microsoft.com/office/drawing/2014/main" id="{CA872128-7109-4E66-BD44-106358612BCB}"/>
              </a:ext>
            </a:extLst>
          </p:cNvPr>
          <p:cNvCxnSpPr/>
          <p:nvPr/>
        </p:nvCxnSpPr>
        <p:spPr>
          <a:xfrm>
            <a:off x="5534416" y="5584054"/>
            <a:ext cx="24494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CB688267-1D11-4ADD-9BD4-D0FDDEFAC35E}"/>
              </a:ext>
            </a:extLst>
          </p:cNvPr>
          <p:cNvSpPr txBox="1"/>
          <p:nvPr/>
        </p:nvSpPr>
        <p:spPr>
          <a:xfrm>
            <a:off x="5779363" y="5379823"/>
            <a:ext cx="31167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Wind speed and wind direction</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4" name="直線コネクタ 3">
            <a:extLst>
              <a:ext uri="{FF2B5EF4-FFF2-40B4-BE49-F238E27FC236}">
                <a16:creationId xmlns:a16="http://schemas.microsoft.com/office/drawing/2014/main" id="{72A8F8FE-DD01-4224-810D-DA533D844A1B}"/>
              </a:ext>
            </a:extLst>
          </p:cNvPr>
          <p:cNvCxnSpPr/>
          <p:nvPr/>
        </p:nvCxnSpPr>
        <p:spPr>
          <a:xfrm>
            <a:off x="2396971" y="2851952"/>
            <a:ext cx="6835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F54CF76-FC49-4FAE-8641-BD4AD54127CE}"/>
              </a:ext>
            </a:extLst>
          </p:cNvPr>
          <p:cNvSpPr txBox="1"/>
          <p:nvPr/>
        </p:nvSpPr>
        <p:spPr>
          <a:xfrm>
            <a:off x="3644676" y="1358806"/>
            <a:ext cx="56338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50" charset="-128"/>
                <a:cs typeface="Calibri" panose="020F0502020204030204" pitchFamily="34" charset="0"/>
              </a:rPr>
              <a:t>Estimated 1000hPa radius of </a:t>
            </a:r>
            <a:r>
              <a:rPr kumimoji="1" lang="en-US" altLang="ja-JP" sz="1800" b="0" i="0" u="none" strike="noStrike" kern="1200" cap="none" spc="0" normalizeH="0" baseline="0" noProof="0" dirty="0" err="1">
                <a:ln>
                  <a:noFill/>
                </a:ln>
                <a:solidFill>
                  <a:srgbClr val="00B050"/>
                </a:solidFill>
                <a:effectLst/>
                <a:uLnTx/>
                <a:uFillTx/>
                <a:latin typeface="Calibri" panose="020F0502020204030204" pitchFamily="34" charset="0"/>
                <a:ea typeface="ＭＳ Ｐゴシック" panose="020B0600070205080204" pitchFamily="50" charset="-128"/>
                <a:cs typeface="Calibri" panose="020F0502020204030204" pitchFamily="34" charset="0"/>
              </a:rPr>
              <a:t>Ansei</a:t>
            </a:r>
            <a:r>
              <a:rPr kumimoji="1" lang="en-US" altLang="ja-JP" sz="1800" b="0"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50" charset="-128"/>
                <a:cs typeface="Calibri" panose="020F0502020204030204" pitchFamily="34" charset="0"/>
              </a:rPr>
              <a:t>-Edo typhoon as 359km</a:t>
            </a:r>
            <a:endParaRPr kumimoji="1" lang="ja-JP" altLang="en-US" sz="1800" b="0" i="0" u="none" strike="noStrike" kern="1200" cap="none" spc="0" normalizeH="0" baseline="0" noProof="0" dirty="0">
              <a:ln>
                <a:noFill/>
              </a:ln>
              <a:solidFill>
                <a:srgbClr val="00B050"/>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10A23C1-B625-51BA-27DB-392C32E4B3A9}"/>
              </a:ext>
            </a:extLst>
          </p:cNvPr>
          <p:cNvSpPr txBox="1"/>
          <p:nvPr/>
        </p:nvSpPr>
        <p:spPr>
          <a:xfrm>
            <a:off x="4264838" y="6312622"/>
            <a:ext cx="14948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pitchFamily="34" charset="0"/>
                <a:ea typeface="ＭＳ ゴシック" panose="020B0609070205080204" pitchFamily="49" charset="-128"/>
                <a:cs typeface="Calibri" panose="020F0502020204030204" pitchFamily="34" charset="0"/>
              </a:rPr>
              <a:t>date(local time)</a:t>
            </a:r>
            <a:endParaRPr kumimoji="1" lang="ja-JP" altLang="en-US" sz="1600" b="0" i="0" u="none" strike="noStrike" kern="1200" cap="none" spc="0" normalizeH="0" baseline="0" noProof="0" dirty="0">
              <a:ln>
                <a:noFill/>
              </a:ln>
              <a:solidFill>
                <a:prstClr val="black"/>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63C4F957-F266-7C63-C739-4342162A2E16}"/>
              </a:ext>
            </a:extLst>
          </p:cNvPr>
          <p:cNvSpPr txBox="1"/>
          <p:nvPr/>
        </p:nvSpPr>
        <p:spPr>
          <a:xfrm>
            <a:off x="6072225" y="6014023"/>
            <a:ext cx="2084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Kubota et al. (2023)</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9229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FC3D76B-328C-2AC6-8E72-AFB9ADFC92D1}"/>
              </a:ext>
            </a:extLst>
          </p:cNvPr>
          <p:cNvSpPr txBox="1"/>
          <p:nvPr/>
        </p:nvSpPr>
        <p:spPr>
          <a:xfrm>
            <a:off x="424873" y="1403927"/>
            <a:ext cx="5138330" cy="1446550"/>
          </a:xfrm>
          <a:prstGeom prst="rect">
            <a:avLst/>
          </a:prstGeom>
          <a:noFill/>
        </p:spPr>
        <p:txBody>
          <a:bodyPr wrap="none" rtlCol="0">
            <a:spAutoFit/>
          </a:bodyPr>
          <a:lstStyle/>
          <a:p>
            <a:r>
              <a:rPr kumimoji="1" lang="en-US" altLang="ja-JP" sz="2400" dirty="0">
                <a:latin typeface="Calibri" panose="020F0502020204030204" pitchFamily="34" charset="0"/>
                <a:ea typeface="Calibri" panose="020F0502020204030204" pitchFamily="34" charset="0"/>
                <a:cs typeface="Calibri" panose="020F0502020204030204" pitchFamily="34" charset="0"/>
              </a:rPr>
              <a:t>New climate reanalysis “OCADA”</a:t>
            </a:r>
          </a:p>
          <a:p>
            <a:endParaRPr kumimoji="1" lang="en-US" altLang="ja-JP" sz="2400" dirty="0">
              <a:latin typeface="Calibri" panose="020F0502020204030204" pitchFamily="34" charset="0"/>
              <a:ea typeface="Calibri" panose="020F0502020204030204" pitchFamily="34" charset="0"/>
              <a:cs typeface="Calibri" panose="020F0502020204030204" pitchFamily="34" charset="0"/>
            </a:endParaRPr>
          </a:p>
          <a:p>
            <a:r>
              <a:rPr lang="en-US" altLang="ja-JP" sz="2000" dirty="0">
                <a:solidFill>
                  <a:srgbClr val="FF0000"/>
                </a:solidFill>
                <a:latin typeface="Calibri" panose="020F0502020204030204" pitchFamily="34" charset="0"/>
                <a:ea typeface="Calibri" panose="020F0502020204030204" pitchFamily="34" charset="0"/>
                <a:cs typeface="Calibri" panose="020F0502020204030204" pitchFamily="34" charset="0"/>
              </a:rPr>
              <a:t>O</a:t>
            </a:r>
            <a:r>
              <a:rPr lang="en-US" altLang="ja-JP" sz="2000" dirty="0">
                <a:latin typeface="Calibri" panose="020F0502020204030204" pitchFamily="34" charset="0"/>
                <a:ea typeface="Calibri" panose="020F0502020204030204" pitchFamily="34" charset="0"/>
                <a:cs typeface="Calibri" panose="020F0502020204030204" pitchFamily="34" charset="0"/>
              </a:rPr>
              <a:t>ver-</a:t>
            </a:r>
            <a:r>
              <a:rPr lang="en-US" altLang="ja-JP" sz="2000" dirty="0">
                <a:solidFill>
                  <a:srgbClr val="FF0000"/>
                </a:solidFill>
                <a:latin typeface="Calibri" panose="020F0502020204030204" pitchFamily="34" charset="0"/>
                <a:ea typeface="Calibri" panose="020F0502020204030204" pitchFamily="34" charset="0"/>
                <a:cs typeface="Calibri" panose="020F0502020204030204" pitchFamily="34" charset="0"/>
              </a:rPr>
              <a:t>C</a:t>
            </a:r>
            <a:r>
              <a:rPr lang="en-US" altLang="ja-JP" sz="2000" dirty="0">
                <a:latin typeface="Calibri" panose="020F0502020204030204" pitchFamily="34" charset="0"/>
                <a:ea typeface="Calibri" panose="020F0502020204030204" pitchFamily="34" charset="0"/>
                <a:cs typeface="Calibri" panose="020F0502020204030204" pitchFamily="34" charset="0"/>
              </a:rPr>
              <a:t>entennial </a:t>
            </a:r>
            <a:r>
              <a:rPr lang="en-US" altLang="ja-JP" sz="2000" dirty="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en-US" altLang="ja-JP" sz="2000" dirty="0">
                <a:latin typeface="Calibri" panose="020F0502020204030204" pitchFamily="34" charset="0"/>
                <a:ea typeface="Calibri" panose="020F0502020204030204" pitchFamily="34" charset="0"/>
                <a:cs typeface="Calibri" panose="020F0502020204030204" pitchFamily="34" charset="0"/>
              </a:rPr>
              <a:t>tmospheric </a:t>
            </a:r>
            <a:r>
              <a:rPr lang="en-US" altLang="ja-JP" sz="2000" dirty="0">
                <a:solidFill>
                  <a:srgbClr val="FF0000"/>
                </a:solidFill>
                <a:latin typeface="Calibri" panose="020F0502020204030204" pitchFamily="34" charset="0"/>
                <a:ea typeface="Calibri" panose="020F0502020204030204" pitchFamily="34" charset="0"/>
                <a:cs typeface="Calibri" panose="020F0502020204030204" pitchFamily="34" charset="0"/>
              </a:rPr>
              <a:t>D</a:t>
            </a:r>
            <a:r>
              <a:rPr lang="en-US" altLang="ja-JP" sz="2000" dirty="0">
                <a:latin typeface="Calibri" panose="020F0502020204030204" pitchFamily="34" charset="0"/>
                <a:ea typeface="Calibri" panose="020F0502020204030204" pitchFamily="34" charset="0"/>
                <a:cs typeface="Calibri" panose="020F0502020204030204" pitchFamily="34" charset="0"/>
              </a:rPr>
              <a:t>ata </a:t>
            </a:r>
            <a:r>
              <a:rPr lang="en-US" altLang="ja-JP" sz="2000" dirty="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en-US" altLang="ja-JP" sz="2000" dirty="0">
                <a:latin typeface="Calibri" panose="020F0502020204030204" pitchFamily="34" charset="0"/>
                <a:ea typeface="Calibri" panose="020F0502020204030204" pitchFamily="34" charset="0"/>
                <a:cs typeface="Calibri" panose="020F0502020204030204" pitchFamily="34" charset="0"/>
              </a:rPr>
              <a:t>ssimilation</a:t>
            </a:r>
          </a:p>
          <a:p>
            <a:r>
              <a:rPr lang="en-US" altLang="ja-JP" sz="2000" dirty="0">
                <a:latin typeface="Calibri" panose="020F0502020204030204" pitchFamily="34" charset="0"/>
                <a:ea typeface="Calibri" panose="020F0502020204030204" pitchFamily="34" charset="0"/>
                <a:cs typeface="Calibri" panose="020F0502020204030204" pitchFamily="34" charset="0"/>
              </a:rPr>
              <a:t>n</a:t>
            </a:r>
            <a:r>
              <a:rPr kumimoji="1" lang="en-US" altLang="ja-JP" sz="2000" dirty="0">
                <a:latin typeface="Calibri" panose="020F0502020204030204" pitchFamily="34" charset="0"/>
                <a:ea typeface="Calibri" panose="020F0502020204030204" pitchFamily="34" charset="0"/>
                <a:cs typeface="Calibri" panose="020F0502020204030204" pitchFamily="34" charset="0"/>
              </a:rPr>
              <a:t>amed by the former JMA director general</a:t>
            </a:r>
            <a:endParaRPr kumimoji="1" lang="ja-JP" altLang="en-US"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AD42E29-2A5A-576B-D530-48732B272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052" y="2811299"/>
            <a:ext cx="3186330" cy="239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77FECEA3-B810-B3CE-1111-A65F04BDBC64}"/>
              </a:ext>
            </a:extLst>
          </p:cNvPr>
          <p:cNvSpPr txBox="1"/>
          <p:nvPr/>
        </p:nvSpPr>
        <p:spPr>
          <a:xfrm>
            <a:off x="5774068" y="5371526"/>
            <a:ext cx="2020297" cy="707886"/>
          </a:xfrm>
          <a:prstGeom prst="rect">
            <a:avLst/>
          </a:prstGeom>
          <a:noFill/>
        </p:spPr>
        <p:txBody>
          <a:bodyPr wrap="none" rtlCol="0">
            <a:spAutoFit/>
          </a:bodyPr>
          <a:lstStyle/>
          <a:p>
            <a:r>
              <a:rPr kumimoji="1" lang="en-US" altLang="ja-JP" sz="2000" dirty="0" err="1">
                <a:latin typeface="Calibri" panose="020F0502020204030204" pitchFamily="34" charset="0"/>
                <a:ea typeface="Calibri" panose="020F0502020204030204" pitchFamily="34" charset="0"/>
                <a:cs typeface="Calibri" panose="020F0502020204030204" pitchFamily="34" charset="0"/>
              </a:rPr>
              <a:t>Takematsu</a:t>
            </a:r>
            <a:r>
              <a:rPr kumimoji="1" lang="en-US" altLang="ja-JP" sz="2000" dirty="0">
                <a:latin typeface="Calibri" panose="020F0502020204030204" pitchFamily="34" charset="0"/>
                <a:ea typeface="Calibri" panose="020F0502020204030204" pitchFamily="34" charset="0"/>
                <a:cs typeface="Calibri" panose="020F0502020204030204" pitchFamily="34" charset="0"/>
              </a:rPr>
              <a:t> Okada</a:t>
            </a:r>
          </a:p>
          <a:p>
            <a:r>
              <a:rPr lang="en-US" altLang="ja-JP" sz="2000" dirty="0">
                <a:latin typeface="Calibri" panose="020F0502020204030204" pitchFamily="34" charset="0"/>
                <a:ea typeface="Calibri" panose="020F0502020204030204" pitchFamily="34" charset="0"/>
                <a:cs typeface="Calibri" panose="020F0502020204030204" pitchFamily="34" charset="0"/>
              </a:rPr>
              <a:t>1874-1956</a:t>
            </a:r>
            <a:endParaRPr kumimoji="1" lang="ja-JP"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0057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7514" y="944725"/>
            <a:ext cx="1789956" cy="583574"/>
          </a:xfrm>
        </p:spPr>
        <p:txBody>
          <a:bodyPr>
            <a:normAutofit fontScale="90000"/>
          </a:bodyPr>
          <a:lstStyle/>
          <a:p>
            <a:r>
              <a:rPr kumimoji="1" lang="en-US" altLang="ja-JP">
                <a:latin typeface="Arial Black" panose="020B0A04020102020204" pitchFamily="34" charset="0"/>
              </a:rPr>
              <a:t>OCADA</a:t>
            </a:r>
            <a:endParaRPr kumimoji="1" lang="ja-JP" altLang="en-US" dirty="0">
              <a:latin typeface="Arial Black" panose="020B0A04020102020204" pitchFamily="34" charset="0"/>
            </a:endParaRPr>
          </a:p>
        </p:txBody>
      </p:sp>
      <p:sp>
        <p:nvSpPr>
          <p:cNvPr id="10" name="テキスト ボックス 9">
            <a:extLst>
              <a:ext uri="{FF2B5EF4-FFF2-40B4-BE49-F238E27FC236}">
                <a16:creationId xmlns:a16="http://schemas.microsoft.com/office/drawing/2014/main" id="{9FE10582-1613-3284-B3F9-6F595C36AD78}"/>
              </a:ext>
            </a:extLst>
          </p:cNvPr>
          <p:cNvSpPr txBox="1"/>
          <p:nvPr/>
        </p:nvSpPr>
        <p:spPr>
          <a:xfrm>
            <a:off x="2104818" y="1139952"/>
            <a:ext cx="2904490" cy="346247"/>
          </a:xfrm>
          <a:prstGeom prst="rect">
            <a:avLst/>
          </a:prstGeom>
          <a:noFill/>
        </p:spPr>
        <p:txBody>
          <a:bodyPr wrap="square" lIns="68514" tIns="34289" rIns="68514" bIns="34289" rtlCol="0">
            <a:spAutoFit/>
          </a:bodyPr>
          <a:lstStyle/>
          <a:p>
            <a:pPr defTabSz="685052"/>
            <a:r>
              <a:rPr lang="en-US" altLang="ja-JP" dirty="0">
                <a:solidFill>
                  <a:prstClr val="black"/>
                </a:solidFill>
                <a:latin typeface="Calibri"/>
                <a:ea typeface="ＭＳ Ｐゴシック" panose="020B0600070205080204" pitchFamily="50" charset="-128"/>
              </a:rPr>
              <a:t>Ishii</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et al. (2024)</a:t>
            </a:r>
            <a:endParaRPr lang="ja-JP" altLang="en-US" dirty="0">
              <a:solidFill>
                <a:prstClr val="black"/>
              </a:solidFill>
              <a:latin typeface="Calibri"/>
              <a:ea typeface="ＭＳ Ｐゴシック" panose="020B0600070205080204" pitchFamily="50" charset="-128"/>
            </a:endParaRPr>
          </a:p>
        </p:txBody>
      </p:sp>
      <p:grpSp>
        <p:nvGrpSpPr>
          <p:cNvPr id="75" name="グループ化 74"/>
          <p:cNvGrpSpPr/>
          <p:nvPr/>
        </p:nvGrpSpPr>
        <p:grpSpPr>
          <a:xfrm>
            <a:off x="5192370" y="1052762"/>
            <a:ext cx="3942438" cy="2255839"/>
            <a:chOff x="3791744" y="188640"/>
            <a:chExt cx="4536504" cy="2726040"/>
          </a:xfrm>
        </p:grpSpPr>
        <p:grpSp>
          <p:nvGrpSpPr>
            <p:cNvPr id="8" name="グループ化 7"/>
            <p:cNvGrpSpPr/>
            <p:nvPr/>
          </p:nvGrpSpPr>
          <p:grpSpPr>
            <a:xfrm>
              <a:off x="3791744" y="188640"/>
              <a:ext cx="4536504" cy="2376264"/>
              <a:chOff x="4110206" y="92003"/>
              <a:chExt cx="4936770" cy="2260779"/>
            </a:xfrm>
          </p:grpSpPr>
          <p:grpSp>
            <p:nvGrpSpPr>
              <p:cNvPr id="9" name="グループ化 8"/>
              <p:cNvGrpSpPr/>
              <p:nvPr/>
            </p:nvGrpSpPr>
            <p:grpSpPr>
              <a:xfrm>
                <a:off x="4110206" y="92003"/>
                <a:ext cx="4936770" cy="2199021"/>
                <a:chOff x="3207553" y="654711"/>
                <a:chExt cx="4936770" cy="2199021"/>
              </a:xfrm>
            </p:grpSpPr>
            <p:pic>
              <p:nvPicPr>
                <p:cNvPr id="1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262" y="1097098"/>
                  <a:ext cx="2087541" cy="17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p:cNvGrpSpPr/>
                <p:nvPr/>
              </p:nvGrpSpPr>
              <p:grpSpPr>
                <a:xfrm>
                  <a:off x="3207553" y="654711"/>
                  <a:ext cx="2391078" cy="2085087"/>
                  <a:chOff x="3207553" y="654711"/>
                  <a:chExt cx="2391078" cy="2085087"/>
                </a:xfrm>
              </p:grpSpPr>
              <p:sp>
                <p:nvSpPr>
                  <p:cNvPr id="17" name="Freeform 33"/>
                  <p:cNvSpPr>
                    <a:spLocks/>
                  </p:cNvSpPr>
                  <p:nvPr/>
                </p:nvSpPr>
                <p:spPr bwMode="auto">
                  <a:xfrm>
                    <a:off x="3427641" y="1119358"/>
                    <a:ext cx="1620440" cy="539354"/>
                  </a:xfrm>
                  <a:custGeom>
                    <a:avLst/>
                    <a:gdLst>
                      <a:gd name="T0" fmla="*/ 0 w 1361"/>
                      <a:gd name="T1" fmla="*/ 2147483647 h 453"/>
                      <a:gd name="T2" fmla="*/ 2147483647 w 1361"/>
                      <a:gd name="T3" fmla="*/ 2147483647 h 453"/>
                      <a:gd name="T4" fmla="*/ 2147483647 w 1361"/>
                      <a:gd name="T5" fmla="*/ 0 h 453"/>
                      <a:gd name="T6" fmla="*/ 2147483647 w 1361"/>
                      <a:gd name="T7" fmla="*/ 0 h 453"/>
                      <a:gd name="T8" fmla="*/ 0 w 1361"/>
                      <a:gd name="T9" fmla="*/ 2147483647 h 453"/>
                      <a:gd name="T10" fmla="*/ 0 60000 65536"/>
                      <a:gd name="T11" fmla="*/ 0 60000 65536"/>
                      <a:gd name="T12" fmla="*/ 0 60000 65536"/>
                      <a:gd name="T13" fmla="*/ 0 60000 65536"/>
                      <a:gd name="T14" fmla="*/ 0 60000 65536"/>
                      <a:gd name="T15" fmla="*/ 0 w 1361"/>
                      <a:gd name="T16" fmla="*/ 0 h 453"/>
                      <a:gd name="T17" fmla="*/ 1361 w 1361"/>
                      <a:gd name="T18" fmla="*/ 453 h 453"/>
                    </a:gdLst>
                    <a:ahLst/>
                    <a:cxnLst>
                      <a:cxn ang="T10">
                        <a:pos x="T0" y="T1"/>
                      </a:cxn>
                      <a:cxn ang="T11">
                        <a:pos x="T2" y="T3"/>
                      </a:cxn>
                      <a:cxn ang="T12">
                        <a:pos x="T4" y="T5"/>
                      </a:cxn>
                      <a:cxn ang="T13">
                        <a:pos x="T6" y="T7"/>
                      </a:cxn>
                      <a:cxn ang="T14">
                        <a:pos x="T8" y="T9"/>
                      </a:cxn>
                    </a:cxnLst>
                    <a:rect l="T15" t="T16" r="T17" b="T18"/>
                    <a:pathLst>
                      <a:path w="1361" h="453">
                        <a:moveTo>
                          <a:pt x="0" y="453"/>
                        </a:moveTo>
                        <a:lnTo>
                          <a:pt x="908" y="453"/>
                        </a:lnTo>
                        <a:lnTo>
                          <a:pt x="1361" y="0"/>
                        </a:lnTo>
                        <a:lnTo>
                          <a:pt x="454" y="0"/>
                        </a:lnTo>
                        <a:lnTo>
                          <a:pt x="0" y="453"/>
                        </a:lnTo>
                        <a:close/>
                      </a:path>
                    </a:pathLst>
                  </a:custGeom>
                  <a:solidFill>
                    <a:srgbClr val="80A0F0"/>
                  </a:solid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18" name="Freeform 34"/>
                  <p:cNvSpPr>
                    <a:spLocks/>
                  </p:cNvSpPr>
                  <p:nvPr/>
                </p:nvSpPr>
                <p:spPr bwMode="auto">
                  <a:xfrm>
                    <a:off x="4508728" y="1119358"/>
                    <a:ext cx="539353" cy="1403747"/>
                  </a:xfrm>
                  <a:custGeom>
                    <a:avLst/>
                    <a:gdLst>
                      <a:gd name="T0" fmla="*/ 0 w 453"/>
                      <a:gd name="T1" fmla="*/ 2147483647 h 1179"/>
                      <a:gd name="T2" fmla="*/ 2147483647 w 453"/>
                      <a:gd name="T3" fmla="*/ 2147483647 h 1179"/>
                      <a:gd name="T4" fmla="*/ 2147483647 w 453"/>
                      <a:gd name="T5" fmla="*/ 0 h 1179"/>
                      <a:gd name="T6" fmla="*/ 0 w 453"/>
                      <a:gd name="T7" fmla="*/ 2147483647 h 1179"/>
                      <a:gd name="T8" fmla="*/ 0 w 453"/>
                      <a:gd name="T9" fmla="*/ 2147483647 h 1179"/>
                      <a:gd name="T10" fmla="*/ 0 60000 65536"/>
                      <a:gd name="T11" fmla="*/ 0 60000 65536"/>
                      <a:gd name="T12" fmla="*/ 0 60000 65536"/>
                      <a:gd name="T13" fmla="*/ 0 60000 65536"/>
                      <a:gd name="T14" fmla="*/ 0 60000 65536"/>
                      <a:gd name="T15" fmla="*/ 0 w 453"/>
                      <a:gd name="T16" fmla="*/ 0 h 1179"/>
                      <a:gd name="T17" fmla="*/ 453 w 453"/>
                      <a:gd name="T18" fmla="*/ 1179 h 1179"/>
                    </a:gdLst>
                    <a:ahLst/>
                    <a:cxnLst>
                      <a:cxn ang="T10">
                        <a:pos x="T0" y="T1"/>
                      </a:cxn>
                      <a:cxn ang="T11">
                        <a:pos x="T2" y="T3"/>
                      </a:cxn>
                      <a:cxn ang="T12">
                        <a:pos x="T4" y="T5"/>
                      </a:cxn>
                      <a:cxn ang="T13">
                        <a:pos x="T6" y="T7"/>
                      </a:cxn>
                      <a:cxn ang="T14">
                        <a:pos x="T8" y="T9"/>
                      </a:cxn>
                    </a:cxnLst>
                    <a:rect l="T15" t="T16" r="T17" b="T18"/>
                    <a:pathLst>
                      <a:path w="453" h="1179">
                        <a:moveTo>
                          <a:pt x="0" y="1179"/>
                        </a:moveTo>
                        <a:lnTo>
                          <a:pt x="453" y="726"/>
                        </a:lnTo>
                        <a:lnTo>
                          <a:pt x="453" y="0"/>
                        </a:lnTo>
                        <a:lnTo>
                          <a:pt x="0" y="453"/>
                        </a:lnTo>
                        <a:cubicBezTo>
                          <a:pt x="0" y="695"/>
                          <a:pt x="0" y="937"/>
                          <a:pt x="0" y="1179"/>
                        </a:cubicBezTo>
                        <a:close/>
                      </a:path>
                    </a:pathLst>
                  </a:custGeom>
                  <a:solidFill>
                    <a:srgbClr val="80A0F0"/>
                  </a:solid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19" name="Line 35"/>
                  <p:cNvSpPr>
                    <a:spLocks noChangeShapeType="1"/>
                  </p:cNvSpPr>
                  <p:nvPr/>
                </p:nvSpPr>
                <p:spPr bwMode="auto">
                  <a:xfrm>
                    <a:off x="5048081" y="1983751"/>
                    <a:ext cx="1191" cy="21550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0" name="Rectangle 36"/>
                  <p:cNvSpPr>
                    <a:spLocks noChangeArrowheads="1"/>
                  </p:cNvSpPr>
                  <p:nvPr/>
                </p:nvSpPr>
                <p:spPr bwMode="auto">
                  <a:xfrm>
                    <a:off x="3427641" y="2523105"/>
                    <a:ext cx="1079896" cy="215503"/>
                  </a:xfrm>
                  <a:prstGeom prst="rect">
                    <a:avLst/>
                  </a:prstGeom>
                  <a:solidFill>
                    <a:srgbClr val="FF99CC"/>
                  </a:solidFill>
                  <a:ln w="9525">
                    <a:solidFill>
                      <a:schemeClr val="tx1"/>
                    </a:solidFill>
                    <a:miter lim="800000"/>
                    <a:headEnd/>
                    <a:tailEnd/>
                  </a:ln>
                </p:spPr>
                <p:txBody>
                  <a:bodyPr wrap="none" anchor="ct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1" name="Rectangle 37"/>
                  <p:cNvSpPr>
                    <a:spLocks noChangeArrowheads="1"/>
                  </p:cNvSpPr>
                  <p:nvPr/>
                </p:nvSpPr>
                <p:spPr bwMode="auto">
                  <a:xfrm>
                    <a:off x="3427641" y="1658711"/>
                    <a:ext cx="1079896" cy="865584"/>
                  </a:xfrm>
                  <a:prstGeom prst="rect">
                    <a:avLst/>
                  </a:prstGeom>
                  <a:solidFill>
                    <a:srgbClr val="80A0F0"/>
                  </a:solidFill>
                  <a:ln w="9525">
                    <a:solidFill>
                      <a:schemeClr val="tx1"/>
                    </a:solidFill>
                    <a:miter lim="800000"/>
                    <a:headEnd/>
                    <a:tailEnd/>
                  </a:ln>
                </p:spPr>
                <p:txBody>
                  <a:bodyPr wrap="none" anchor="ct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2" name="Line 38"/>
                  <p:cNvSpPr>
                    <a:spLocks noChangeShapeType="1"/>
                  </p:cNvSpPr>
                  <p:nvPr/>
                </p:nvSpPr>
                <p:spPr bwMode="auto">
                  <a:xfrm flipV="1">
                    <a:off x="3968184" y="1119358"/>
                    <a:ext cx="540544" cy="53935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3" name="Line 39"/>
                  <p:cNvSpPr>
                    <a:spLocks noChangeShapeType="1"/>
                  </p:cNvSpPr>
                  <p:nvPr/>
                </p:nvSpPr>
                <p:spPr bwMode="auto">
                  <a:xfrm>
                    <a:off x="3427641" y="2090908"/>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4" name="Line 40"/>
                  <p:cNvSpPr>
                    <a:spLocks noChangeShapeType="1"/>
                  </p:cNvSpPr>
                  <p:nvPr/>
                </p:nvSpPr>
                <p:spPr bwMode="auto">
                  <a:xfrm>
                    <a:off x="4246791" y="1662283"/>
                    <a:ext cx="5953" cy="869156"/>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5" name="Line 41"/>
                  <p:cNvSpPr>
                    <a:spLocks noChangeShapeType="1"/>
                  </p:cNvSpPr>
                  <p:nvPr/>
                </p:nvSpPr>
                <p:spPr bwMode="auto">
                  <a:xfrm flipH="1">
                    <a:off x="4638506" y="1534886"/>
                    <a:ext cx="1191" cy="86558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6" name="Line 42"/>
                  <p:cNvSpPr>
                    <a:spLocks noChangeShapeType="1"/>
                  </p:cNvSpPr>
                  <p:nvPr/>
                </p:nvSpPr>
                <p:spPr bwMode="auto">
                  <a:xfrm>
                    <a:off x="3697912" y="1389630"/>
                    <a:ext cx="1079897" cy="1190"/>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7" name="Line 43"/>
                  <p:cNvSpPr>
                    <a:spLocks noChangeShapeType="1"/>
                  </p:cNvSpPr>
                  <p:nvPr/>
                </p:nvSpPr>
                <p:spPr bwMode="auto">
                  <a:xfrm>
                    <a:off x="3563372" y="1524170"/>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8" name="Line 44"/>
                  <p:cNvSpPr>
                    <a:spLocks noChangeShapeType="1"/>
                  </p:cNvSpPr>
                  <p:nvPr/>
                </p:nvSpPr>
                <p:spPr bwMode="auto">
                  <a:xfrm>
                    <a:off x="3836025" y="1252708"/>
                    <a:ext cx="1079897"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29" name="Line 45"/>
                  <p:cNvSpPr>
                    <a:spLocks noChangeShapeType="1"/>
                  </p:cNvSpPr>
                  <p:nvPr/>
                </p:nvSpPr>
                <p:spPr bwMode="auto">
                  <a:xfrm flipH="1">
                    <a:off x="4777809" y="1389630"/>
                    <a:ext cx="1190" cy="86558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0" name="Line 46"/>
                  <p:cNvSpPr>
                    <a:spLocks noChangeShapeType="1"/>
                  </p:cNvSpPr>
                  <p:nvPr/>
                </p:nvSpPr>
                <p:spPr bwMode="auto">
                  <a:xfrm flipH="1">
                    <a:off x="4913540" y="1264614"/>
                    <a:ext cx="1190" cy="865585"/>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1" name="Line 47"/>
                  <p:cNvSpPr>
                    <a:spLocks noChangeShapeType="1"/>
                  </p:cNvSpPr>
                  <p:nvPr/>
                </p:nvSpPr>
                <p:spPr bwMode="auto">
                  <a:xfrm flipV="1">
                    <a:off x="4242028" y="1114595"/>
                    <a:ext cx="540544" cy="53935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2" name="Line 48"/>
                  <p:cNvSpPr>
                    <a:spLocks noChangeShapeType="1"/>
                  </p:cNvSpPr>
                  <p:nvPr/>
                </p:nvSpPr>
                <p:spPr bwMode="auto">
                  <a:xfrm flipV="1">
                    <a:off x="3697912" y="1119358"/>
                    <a:ext cx="540544" cy="53935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3" name="Line 49"/>
                  <p:cNvSpPr>
                    <a:spLocks noChangeShapeType="1"/>
                  </p:cNvSpPr>
                  <p:nvPr/>
                </p:nvSpPr>
                <p:spPr bwMode="auto">
                  <a:xfrm>
                    <a:off x="3968184" y="1658711"/>
                    <a:ext cx="5953" cy="869156"/>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4" name="Line 50"/>
                  <p:cNvSpPr>
                    <a:spLocks noChangeShapeType="1"/>
                  </p:cNvSpPr>
                  <p:nvPr/>
                </p:nvSpPr>
                <p:spPr bwMode="auto">
                  <a:xfrm>
                    <a:off x="3697912" y="1658711"/>
                    <a:ext cx="5953" cy="869156"/>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5" name="Line 51"/>
                  <p:cNvSpPr>
                    <a:spLocks noChangeShapeType="1"/>
                  </p:cNvSpPr>
                  <p:nvPr/>
                </p:nvSpPr>
                <p:spPr bwMode="auto">
                  <a:xfrm>
                    <a:off x="3427641" y="2307601"/>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6" name="Line 52"/>
                  <p:cNvSpPr>
                    <a:spLocks noChangeShapeType="1"/>
                  </p:cNvSpPr>
                  <p:nvPr/>
                </p:nvSpPr>
                <p:spPr bwMode="auto">
                  <a:xfrm>
                    <a:off x="3427641" y="1875405"/>
                    <a:ext cx="1079896" cy="1190"/>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7" name="Line 53"/>
                  <p:cNvSpPr>
                    <a:spLocks noChangeShapeType="1"/>
                  </p:cNvSpPr>
                  <p:nvPr/>
                </p:nvSpPr>
                <p:spPr bwMode="auto">
                  <a:xfrm flipV="1">
                    <a:off x="4508728" y="1767058"/>
                    <a:ext cx="539353" cy="54054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8" name="Line 54"/>
                  <p:cNvSpPr>
                    <a:spLocks noChangeShapeType="1"/>
                  </p:cNvSpPr>
                  <p:nvPr/>
                </p:nvSpPr>
                <p:spPr bwMode="auto">
                  <a:xfrm flipV="1">
                    <a:off x="4508728" y="1551555"/>
                    <a:ext cx="539353" cy="54054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39" name="Line 55"/>
                  <p:cNvSpPr>
                    <a:spLocks noChangeShapeType="1"/>
                  </p:cNvSpPr>
                  <p:nvPr/>
                </p:nvSpPr>
                <p:spPr bwMode="auto">
                  <a:xfrm flipV="1">
                    <a:off x="4508728" y="1334861"/>
                    <a:ext cx="539353" cy="54054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0" name="Freeform 56"/>
                  <p:cNvSpPr>
                    <a:spLocks/>
                  </p:cNvSpPr>
                  <p:nvPr/>
                </p:nvSpPr>
                <p:spPr bwMode="auto">
                  <a:xfrm>
                    <a:off x="4508728" y="1983751"/>
                    <a:ext cx="539353" cy="756047"/>
                  </a:xfrm>
                  <a:custGeom>
                    <a:avLst/>
                    <a:gdLst>
                      <a:gd name="T0" fmla="*/ 0 w 453"/>
                      <a:gd name="T1" fmla="*/ 2147483647 h 635"/>
                      <a:gd name="T2" fmla="*/ 2147483647 w 453"/>
                      <a:gd name="T3" fmla="*/ 0 h 635"/>
                      <a:gd name="T4" fmla="*/ 2147483647 w 453"/>
                      <a:gd name="T5" fmla="*/ 2147483647 h 635"/>
                      <a:gd name="T6" fmla="*/ 0 w 453"/>
                      <a:gd name="T7" fmla="*/ 2147483647 h 635"/>
                      <a:gd name="T8" fmla="*/ 0 w 453"/>
                      <a:gd name="T9" fmla="*/ 2147483647 h 635"/>
                      <a:gd name="T10" fmla="*/ 0 60000 65536"/>
                      <a:gd name="T11" fmla="*/ 0 60000 65536"/>
                      <a:gd name="T12" fmla="*/ 0 60000 65536"/>
                      <a:gd name="T13" fmla="*/ 0 60000 65536"/>
                      <a:gd name="T14" fmla="*/ 0 60000 65536"/>
                      <a:gd name="T15" fmla="*/ 0 w 453"/>
                      <a:gd name="T16" fmla="*/ 0 h 635"/>
                      <a:gd name="T17" fmla="*/ 453 w 453"/>
                      <a:gd name="T18" fmla="*/ 635 h 635"/>
                    </a:gdLst>
                    <a:ahLst/>
                    <a:cxnLst>
                      <a:cxn ang="T10">
                        <a:pos x="T0" y="T1"/>
                      </a:cxn>
                      <a:cxn ang="T11">
                        <a:pos x="T2" y="T3"/>
                      </a:cxn>
                      <a:cxn ang="T12">
                        <a:pos x="T4" y="T5"/>
                      </a:cxn>
                      <a:cxn ang="T13">
                        <a:pos x="T6" y="T7"/>
                      </a:cxn>
                      <a:cxn ang="T14">
                        <a:pos x="T8" y="T9"/>
                      </a:cxn>
                    </a:cxnLst>
                    <a:rect l="T15" t="T16" r="T17" b="T18"/>
                    <a:pathLst>
                      <a:path w="453" h="635">
                        <a:moveTo>
                          <a:pt x="0" y="453"/>
                        </a:moveTo>
                        <a:lnTo>
                          <a:pt x="453" y="0"/>
                        </a:lnTo>
                        <a:lnTo>
                          <a:pt x="453" y="181"/>
                        </a:lnTo>
                        <a:lnTo>
                          <a:pt x="0" y="635"/>
                        </a:lnTo>
                        <a:lnTo>
                          <a:pt x="0" y="453"/>
                        </a:lnTo>
                        <a:close/>
                      </a:path>
                    </a:pathLst>
                  </a:custGeom>
                  <a:solidFill>
                    <a:srgbClr val="FF99CC"/>
                  </a:solid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1" name="Line 58"/>
                  <p:cNvSpPr>
                    <a:spLocks noChangeShapeType="1"/>
                  </p:cNvSpPr>
                  <p:nvPr/>
                </p:nvSpPr>
                <p:spPr bwMode="auto">
                  <a:xfrm flipV="1">
                    <a:off x="3821737" y="1109833"/>
                    <a:ext cx="551260" cy="547688"/>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2" name="Line 59"/>
                  <p:cNvSpPr>
                    <a:spLocks noChangeShapeType="1"/>
                  </p:cNvSpPr>
                  <p:nvPr/>
                </p:nvSpPr>
                <p:spPr bwMode="auto">
                  <a:xfrm flipV="1">
                    <a:off x="4103916" y="1114595"/>
                    <a:ext cx="540544" cy="53935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3" name="Line 60"/>
                  <p:cNvSpPr>
                    <a:spLocks noChangeShapeType="1"/>
                  </p:cNvSpPr>
                  <p:nvPr/>
                </p:nvSpPr>
                <p:spPr bwMode="auto">
                  <a:xfrm flipV="1">
                    <a:off x="4375378" y="1119358"/>
                    <a:ext cx="540544" cy="53935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4" name="Line 61"/>
                  <p:cNvSpPr>
                    <a:spLocks noChangeShapeType="1"/>
                  </p:cNvSpPr>
                  <p:nvPr/>
                </p:nvSpPr>
                <p:spPr bwMode="auto">
                  <a:xfrm flipV="1">
                    <a:off x="3556228" y="1114595"/>
                    <a:ext cx="540544" cy="53935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5" name="Line 62"/>
                  <p:cNvSpPr>
                    <a:spLocks noChangeShapeType="1"/>
                  </p:cNvSpPr>
                  <p:nvPr/>
                </p:nvSpPr>
                <p:spPr bwMode="auto">
                  <a:xfrm>
                    <a:off x="4380140" y="1662283"/>
                    <a:ext cx="5953" cy="869156"/>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6" name="Line 63"/>
                  <p:cNvSpPr>
                    <a:spLocks noChangeShapeType="1"/>
                  </p:cNvSpPr>
                  <p:nvPr/>
                </p:nvSpPr>
                <p:spPr bwMode="auto">
                  <a:xfrm>
                    <a:off x="3832453" y="1671808"/>
                    <a:ext cx="5953" cy="869156"/>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7" name="Line 64"/>
                  <p:cNvSpPr>
                    <a:spLocks noChangeShapeType="1"/>
                  </p:cNvSpPr>
                  <p:nvPr/>
                </p:nvSpPr>
                <p:spPr bwMode="auto">
                  <a:xfrm>
                    <a:off x="4108678" y="1662283"/>
                    <a:ext cx="5953" cy="869156"/>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8" name="Line 65"/>
                  <p:cNvSpPr>
                    <a:spLocks noChangeShapeType="1"/>
                  </p:cNvSpPr>
                  <p:nvPr/>
                </p:nvSpPr>
                <p:spPr bwMode="auto">
                  <a:xfrm>
                    <a:off x="3560991" y="1662283"/>
                    <a:ext cx="5953" cy="869156"/>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49" name="Line 66"/>
                  <p:cNvSpPr>
                    <a:spLocks noChangeShapeType="1"/>
                  </p:cNvSpPr>
                  <p:nvPr/>
                </p:nvSpPr>
                <p:spPr bwMode="auto">
                  <a:xfrm>
                    <a:off x="3491934" y="1595608"/>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0" name="Line 67"/>
                  <p:cNvSpPr>
                    <a:spLocks noChangeShapeType="1"/>
                  </p:cNvSpPr>
                  <p:nvPr/>
                </p:nvSpPr>
                <p:spPr bwMode="auto">
                  <a:xfrm>
                    <a:off x="3763397" y="1324145"/>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1" name="Line 68"/>
                  <p:cNvSpPr>
                    <a:spLocks noChangeShapeType="1"/>
                  </p:cNvSpPr>
                  <p:nvPr/>
                </p:nvSpPr>
                <p:spPr bwMode="auto">
                  <a:xfrm>
                    <a:off x="3634809" y="1462258"/>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2" name="Line 69"/>
                  <p:cNvSpPr>
                    <a:spLocks noChangeShapeType="1"/>
                  </p:cNvSpPr>
                  <p:nvPr/>
                </p:nvSpPr>
                <p:spPr bwMode="auto">
                  <a:xfrm>
                    <a:off x="3896747" y="1186033"/>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3" name="Line 70"/>
                  <p:cNvSpPr>
                    <a:spLocks noChangeShapeType="1"/>
                  </p:cNvSpPr>
                  <p:nvPr/>
                </p:nvSpPr>
                <p:spPr bwMode="auto">
                  <a:xfrm flipH="1">
                    <a:off x="4714706" y="1468211"/>
                    <a:ext cx="1191" cy="851297"/>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4" name="Line 71"/>
                  <p:cNvSpPr>
                    <a:spLocks noChangeShapeType="1"/>
                  </p:cNvSpPr>
                  <p:nvPr/>
                </p:nvSpPr>
                <p:spPr bwMode="auto">
                  <a:xfrm flipH="1">
                    <a:off x="4843293" y="1330099"/>
                    <a:ext cx="1191" cy="86558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5" name="Line 72"/>
                  <p:cNvSpPr>
                    <a:spLocks noChangeShapeType="1"/>
                  </p:cNvSpPr>
                  <p:nvPr/>
                </p:nvSpPr>
                <p:spPr bwMode="auto">
                  <a:xfrm flipH="1">
                    <a:off x="4976643" y="1191986"/>
                    <a:ext cx="1191" cy="86558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6" name="Line 73"/>
                  <p:cNvSpPr>
                    <a:spLocks noChangeShapeType="1"/>
                  </p:cNvSpPr>
                  <p:nvPr/>
                </p:nvSpPr>
                <p:spPr bwMode="auto">
                  <a:xfrm flipH="1">
                    <a:off x="4571831" y="1606324"/>
                    <a:ext cx="1191" cy="86558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7" name="Text Box 76"/>
                  <p:cNvSpPr txBox="1">
                    <a:spLocks noChangeArrowheads="1"/>
                  </p:cNvSpPr>
                  <p:nvPr/>
                </p:nvSpPr>
                <p:spPr bwMode="auto">
                  <a:xfrm>
                    <a:off x="3207553" y="654711"/>
                    <a:ext cx="2391078" cy="627058"/>
                  </a:xfrm>
                  <a:prstGeom prst="rect">
                    <a:avLst/>
                  </a:prstGeom>
                  <a:noFill/>
                  <a:ln w="9525">
                    <a:noFill/>
                    <a:miter lim="800000"/>
                    <a:headEnd/>
                    <a:tailEnd/>
                  </a:ln>
                </p:spPr>
                <p:txBody>
                  <a:bodyPr wrap="square">
                    <a:spAutoFit/>
                  </a:bodyPr>
                  <a:lstStyle/>
                  <a:p>
                    <a:pPr defTabSz="685052">
                      <a:lnSpc>
                        <a:spcPts val="1125"/>
                      </a:lnSpc>
                      <a:spcBef>
                        <a:spcPct val="50000"/>
                      </a:spcBef>
                      <a:defRPr/>
                    </a:pPr>
                    <a:r>
                      <a:rPr lang="en-US" altLang="ja-JP" sz="1200"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rPr>
                      <a:t>60km AGCM</a:t>
                    </a:r>
                  </a:p>
                  <a:p>
                    <a:pPr defTabSz="685052">
                      <a:lnSpc>
                        <a:spcPts val="675"/>
                      </a:lnSpc>
                      <a:spcBef>
                        <a:spcPct val="50000"/>
                      </a:spcBef>
                      <a:defRPr/>
                    </a:pPr>
                    <a:r>
                      <a:rPr lang="en-US" altLang="ja-JP" sz="825"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rPr>
                      <a:t>MRI-AGCM3.2</a:t>
                    </a:r>
                    <a:r>
                      <a:rPr lang="ja-JP" altLang="en-US" sz="825"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rPr>
                      <a:t> </a:t>
                    </a:r>
                    <a:r>
                      <a:rPr lang="en-US" altLang="ja-JP" sz="825" b="1" dirty="0">
                        <a:solidFill>
                          <a:srgbClr val="000000"/>
                        </a:solidFill>
                        <a:latin typeface="Calibri"/>
                        <a:ea typeface="ＭＳ Ｐゴシック" panose="020B0600070205080204" pitchFamily="50" charset="-128"/>
                      </a:rPr>
                      <a:t>(Mizuta et al. 2012)</a:t>
                    </a:r>
                    <a:endParaRPr lang="ja-JP" altLang="en-US" sz="825" b="1" dirty="0">
                      <a:solidFill>
                        <a:srgbClr val="000000"/>
                      </a:solidFill>
                      <a:latin typeface="Calibri"/>
                      <a:ea typeface="ＭＳ Ｐゴシック" panose="020B0600070205080204" pitchFamily="50" charset="-128"/>
                    </a:endParaRPr>
                  </a:p>
                  <a:p>
                    <a:pPr defTabSz="685052">
                      <a:lnSpc>
                        <a:spcPts val="675"/>
                      </a:lnSpc>
                      <a:spcBef>
                        <a:spcPct val="50000"/>
                      </a:spcBef>
                      <a:defRPr/>
                    </a:pPr>
                    <a:endParaRPr lang="en-US" altLang="ja-JP" sz="825"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endParaRPr>
                  </a:p>
                </p:txBody>
              </p:sp>
              <p:sp>
                <p:nvSpPr>
                  <p:cNvPr id="58" name="Line 77"/>
                  <p:cNvSpPr>
                    <a:spLocks noChangeShapeType="1"/>
                  </p:cNvSpPr>
                  <p:nvPr/>
                </p:nvSpPr>
                <p:spPr bwMode="auto">
                  <a:xfrm>
                    <a:off x="3427641" y="1983751"/>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59" name="Line 78"/>
                  <p:cNvSpPr>
                    <a:spLocks noChangeShapeType="1"/>
                  </p:cNvSpPr>
                  <p:nvPr/>
                </p:nvSpPr>
                <p:spPr bwMode="auto">
                  <a:xfrm>
                    <a:off x="3427641" y="2199255"/>
                    <a:ext cx="1079896" cy="1190"/>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0" name="Line 79"/>
                  <p:cNvSpPr>
                    <a:spLocks noChangeShapeType="1"/>
                  </p:cNvSpPr>
                  <p:nvPr/>
                </p:nvSpPr>
                <p:spPr bwMode="auto">
                  <a:xfrm>
                    <a:off x="3427641" y="2414758"/>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1" name="Line 80"/>
                  <p:cNvSpPr>
                    <a:spLocks noChangeShapeType="1"/>
                  </p:cNvSpPr>
                  <p:nvPr/>
                </p:nvSpPr>
                <p:spPr bwMode="auto">
                  <a:xfrm>
                    <a:off x="3427641" y="1767058"/>
                    <a:ext cx="1079896" cy="1191"/>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2" name="Line 81"/>
                  <p:cNvSpPr>
                    <a:spLocks noChangeShapeType="1"/>
                  </p:cNvSpPr>
                  <p:nvPr/>
                </p:nvSpPr>
                <p:spPr bwMode="auto">
                  <a:xfrm flipV="1">
                    <a:off x="4508728" y="1227705"/>
                    <a:ext cx="539353" cy="54054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3" name="Line 82"/>
                  <p:cNvSpPr>
                    <a:spLocks noChangeShapeType="1"/>
                  </p:cNvSpPr>
                  <p:nvPr/>
                </p:nvSpPr>
                <p:spPr bwMode="auto">
                  <a:xfrm flipV="1">
                    <a:off x="4508728" y="1443208"/>
                    <a:ext cx="539353" cy="54054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4" name="Line 83"/>
                  <p:cNvSpPr>
                    <a:spLocks noChangeShapeType="1"/>
                  </p:cNvSpPr>
                  <p:nvPr/>
                </p:nvSpPr>
                <p:spPr bwMode="auto">
                  <a:xfrm flipV="1">
                    <a:off x="4508728" y="1658711"/>
                    <a:ext cx="539353" cy="54054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5" name="Line 84"/>
                  <p:cNvSpPr>
                    <a:spLocks noChangeShapeType="1"/>
                  </p:cNvSpPr>
                  <p:nvPr/>
                </p:nvSpPr>
                <p:spPr bwMode="auto">
                  <a:xfrm flipV="1">
                    <a:off x="4508728" y="1875405"/>
                    <a:ext cx="539353" cy="540544"/>
                  </a:xfrm>
                  <a:prstGeom prst="line">
                    <a:avLst/>
                  </a:prstGeom>
                  <a:noFill/>
                  <a:ln w="9525">
                    <a:solidFill>
                      <a:schemeClr val="tx1"/>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6" name="AutoShape 86"/>
                  <p:cNvSpPr>
                    <a:spLocks noChangeArrowheads="1"/>
                  </p:cNvSpPr>
                  <p:nvPr/>
                </p:nvSpPr>
                <p:spPr bwMode="auto">
                  <a:xfrm>
                    <a:off x="3968184" y="1281283"/>
                    <a:ext cx="594121" cy="161925"/>
                  </a:xfrm>
                  <a:prstGeom prst="parallelogram">
                    <a:avLst>
                      <a:gd name="adj" fmla="val 91728"/>
                    </a:avLst>
                  </a:prstGeom>
                  <a:noFill/>
                  <a:ln w="38100">
                    <a:solidFill>
                      <a:srgbClr val="002060"/>
                    </a:solidFill>
                    <a:miter lim="800000"/>
                    <a:headEnd/>
                    <a:tailEnd/>
                  </a:ln>
                </p:spPr>
                <p:txBody>
                  <a:bodyPr wrap="none" anchor="ct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7" name="Text Box 110"/>
                  <p:cNvSpPr txBox="1">
                    <a:spLocks noChangeArrowheads="1"/>
                  </p:cNvSpPr>
                  <p:nvPr/>
                </p:nvSpPr>
                <p:spPr bwMode="auto">
                  <a:xfrm>
                    <a:off x="3563950" y="2567446"/>
                    <a:ext cx="837230" cy="128796"/>
                  </a:xfrm>
                  <a:prstGeom prst="rect">
                    <a:avLst/>
                  </a:prstGeom>
                  <a:noFill/>
                  <a:ln w="9525">
                    <a:noFill/>
                    <a:miter lim="800000"/>
                    <a:headEnd/>
                    <a:tailEnd/>
                  </a:ln>
                </p:spPr>
                <p:txBody>
                  <a:bodyPr wrap="square" lIns="13500" tIns="8100" rIns="13500" bIns="8100">
                    <a:spAutoFit/>
                  </a:bodyPr>
                  <a:lstStyle/>
                  <a:p>
                    <a:pPr algn="ctr" defTabSz="685052">
                      <a:lnSpc>
                        <a:spcPct val="65000"/>
                      </a:lnSpc>
                      <a:spcBef>
                        <a:spcPct val="50000"/>
                      </a:spcBef>
                      <a:defRPr/>
                    </a:pPr>
                    <a:r>
                      <a:rPr lang="en-US" altLang="ja-JP" sz="900" b="1">
                        <a:solidFill>
                          <a:srgbClr val="FFFF00"/>
                        </a:solidFill>
                        <a:effectLst>
                          <a:outerShdw blurRad="38100" dist="38100" dir="2700000" algn="tl">
                            <a:srgbClr val="C0C0C0"/>
                          </a:outerShdw>
                        </a:effectLst>
                        <a:latin typeface="Arial Black" pitchFamily="34" charset="0"/>
                        <a:ea typeface="ＭＳ Ｐゴシック" panose="020B0600070205080204" pitchFamily="50" charset="-128"/>
                      </a:rPr>
                      <a:t>SST</a:t>
                    </a:r>
                    <a:r>
                      <a:rPr lang="ja-JP" altLang="en-US" sz="900" b="1">
                        <a:solidFill>
                          <a:srgbClr val="FFFF00"/>
                        </a:solidFill>
                        <a:effectLst>
                          <a:outerShdw blurRad="38100" dist="38100" dir="2700000" algn="tl">
                            <a:srgbClr val="C0C0C0"/>
                          </a:outerShdw>
                        </a:effectLst>
                        <a:latin typeface="Arial Black" pitchFamily="34" charset="0"/>
                        <a:ea typeface="ＭＳ Ｐゴシック" panose="020B0600070205080204" pitchFamily="50" charset="-128"/>
                      </a:rPr>
                      <a:t>・海氷</a:t>
                    </a:r>
                    <a:endParaRPr lang="en-US" altLang="ja-JP" sz="900" b="1" dirty="0">
                      <a:solidFill>
                        <a:srgbClr val="FFFF00"/>
                      </a:solidFill>
                      <a:effectLst>
                        <a:outerShdw blurRad="38100" dist="38100" dir="2700000" algn="tl">
                          <a:srgbClr val="C0C0C0"/>
                        </a:outerShdw>
                      </a:effectLst>
                      <a:latin typeface="Arial Black" pitchFamily="34" charset="0"/>
                      <a:ea typeface="ＭＳ Ｐゴシック" panose="020B0600070205080204" pitchFamily="50" charset="-128"/>
                    </a:endParaRPr>
                  </a:p>
                </p:txBody>
              </p:sp>
              <p:sp>
                <p:nvSpPr>
                  <p:cNvPr id="68" name="AutoShape 111"/>
                  <p:cNvSpPr>
                    <a:spLocks noChangeArrowheads="1"/>
                  </p:cNvSpPr>
                  <p:nvPr/>
                </p:nvSpPr>
                <p:spPr bwMode="auto">
                  <a:xfrm>
                    <a:off x="3968184" y="2152820"/>
                    <a:ext cx="594121" cy="161925"/>
                  </a:xfrm>
                  <a:prstGeom prst="parallelogram">
                    <a:avLst>
                      <a:gd name="adj" fmla="val 91728"/>
                    </a:avLst>
                  </a:prstGeom>
                  <a:noFill/>
                  <a:ln w="38100">
                    <a:solidFill>
                      <a:srgbClr val="002060"/>
                    </a:solidFill>
                    <a:prstDash val="sysDot"/>
                    <a:miter lim="800000"/>
                    <a:headEnd/>
                    <a:tailEnd/>
                  </a:ln>
                </p:spPr>
                <p:txBody>
                  <a:bodyPr wrap="none" anchor="ct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69" name="Line 112"/>
                  <p:cNvSpPr>
                    <a:spLocks noChangeShapeType="1"/>
                  </p:cNvSpPr>
                  <p:nvPr/>
                </p:nvSpPr>
                <p:spPr bwMode="auto">
                  <a:xfrm>
                    <a:off x="3968184" y="1431301"/>
                    <a:ext cx="1190" cy="857250"/>
                  </a:xfrm>
                  <a:prstGeom prst="line">
                    <a:avLst/>
                  </a:prstGeom>
                  <a:noFill/>
                  <a:ln w="38100">
                    <a:solidFill>
                      <a:srgbClr val="002060"/>
                    </a:solidFill>
                    <a:prstDash val="sysDot"/>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70" name="Line 113"/>
                  <p:cNvSpPr>
                    <a:spLocks noChangeShapeType="1"/>
                  </p:cNvSpPr>
                  <p:nvPr/>
                </p:nvSpPr>
                <p:spPr bwMode="auto">
                  <a:xfrm>
                    <a:off x="4139634" y="1274139"/>
                    <a:ext cx="1190" cy="857250"/>
                  </a:xfrm>
                  <a:prstGeom prst="line">
                    <a:avLst/>
                  </a:prstGeom>
                  <a:noFill/>
                  <a:ln w="38100">
                    <a:solidFill>
                      <a:srgbClr val="002060"/>
                    </a:solidFill>
                    <a:prstDash val="sysDot"/>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71" name="Line 114"/>
                  <p:cNvSpPr>
                    <a:spLocks noChangeShapeType="1"/>
                  </p:cNvSpPr>
                  <p:nvPr/>
                </p:nvSpPr>
                <p:spPr bwMode="auto">
                  <a:xfrm>
                    <a:off x="4561115" y="1281283"/>
                    <a:ext cx="1190" cy="857250"/>
                  </a:xfrm>
                  <a:prstGeom prst="line">
                    <a:avLst/>
                  </a:prstGeom>
                  <a:noFill/>
                  <a:ln w="38100">
                    <a:solidFill>
                      <a:srgbClr val="002060"/>
                    </a:solidFill>
                    <a:prstDash val="sysDot"/>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72" name="Line 115"/>
                  <p:cNvSpPr>
                    <a:spLocks noChangeShapeType="1"/>
                  </p:cNvSpPr>
                  <p:nvPr/>
                </p:nvSpPr>
                <p:spPr bwMode="auto">
                  <a:xfrm>
                    <a:off x="4411097" y="1481308"/>
                    <a:ext cx="1190" cy="857250"/>
                  </a:xfrm>
                  <a:prstGeom prst="line">
                    <a:avLst/>
                  </a:prstGeom>
                  <a:noFill/>
                  <a:ln w="38100">
                    <a:solidFill>
                      <a:srgbClr val="002060"/>
                    </a:solidFill>
                    <a:prstDash val="sysDot"/>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73" name="Text Box 116"/>
                  <p:cNvSpPr txBox="1">
                    <a:spLocks noChangeArrowheads="1"/>
                  </p:cNvSpPr>
                  <p:nvPr/>
                </p:nvSpPr>
                <p:spPr bwMode="auto">
                  <a:xfrm>
                    <a:off x="3644333" y="1875405"/>
                    <a:ext cx="863202" cy="371545"/>
                  </a:xfrm>
                  <a:prstGeom prst="rect">
                    <a:avLst/>
                  </a:prstGeom>
                  <a:noFill/>
                  <a:ln w="9525">
                    <a:noFill/>
                    <a:miter lim="800000"/>
                    <a:headEnd/>
                    <a:tailEnd/>
                  </a:ln>
                </p:spPr>
                <p:txBody>
                  <a:bodyPr>
                    <a:spAutoFit/>
                  </a:bodyPr>
                  <a:lstStyle/>
                  <a:p>
                    <a:pPr defTabSz="685052">
                      <a:spcBef>
                        <a:spcPct val="50000"/>
                      </a:spcBef>
                      <a:defRPr/>
                    </a:pPr>
                    <a:r>
                      <a:rPr lang="ja-JP" altLang="en-US" sz="1500" b="1"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rPr>
                      <a:t>大気</a:t>
                    </a:r>
                    <a:endParaRPr lang="en-US" altLang="ja-JP" sz="1500" b="1"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grpSp>
            <p:sp>
              <p:nvSpPr>
                <p:cNvPr id="14" name="Line 124"/>
                <p:cNvSpPr>
                  <a:spLocks noChangeShapeType="1"/>
                </p:cNvSpPr>
                <p:nvPr/>
              </p:nvSpPr>
              <p:spPr bwMode="auto">
                <a:xfrm flipH="1">
                  <a:off x="4573022" y="1119358"/>
                  <a:ext cx="1285240" cy="1033462"/>
                </a:xfrm>
                <a:prstGeom prst="line">
                  <a:avLst/>
                </a:prstGeom>
                <a:noFill/>
                <a:ln w="19050">
                  <a:solidFill>
                    <a:srgbClr val="002060"/>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15" name="Line 125"/>
                <p:cNvSpPr>
                  <a:spLocks noChangeShapeType="1"/>
                </p:cNvSpPr>
                <p:nvPr/>
              </p:nvSpPr>
              <p:spPr bwMode="auto">
                <a:xfrm flipH="1" flipV="1">
                  <a:off x="4412282" y="2322894"/>
                  <a:ext cx="1476051" cy="530838"/>
                </a:xfrm>
                <a:prstGeom prst="line">
                  <a:avLst/>
                </a:prstGeom>
                <a:noFill/>
                <a:ln w="19050">
                  <a:solidFill>
                    <a:srgbClr val="002060"/>
                  </a:solidFill>
                  <a:round/>
                  <a:headEnd/>
                  <a:tailEnd/>
                </a:ln>
              </p:spPr>
              <p:txBody>
                <a:bodyPr/>
                <a:lstStyle/>
                <a:p>
                  <a:pPr defTabSz="685052">
                    <a:defRPr/>
                  </a:pPr>
                  <a:endParaRPr lang="ja-JP" altLang="en-US" sz="1125" dirty="0">
                    <a:solidFill>
                      <a:srgbClr val="FFFF00"/>
                    </a:solidFill>
                    <a:effectLst>
                      <a:outerShdw blurRad="38100" dist="38100" dir="2700000" algn="tl">
                        <a:srgbClr val="000000">
                          <a:alpha val="43137"/>
                        </a:srgbClr>
                      </a:outerShdw>
                    </a:effectLst>
                    <a:latin typeface="Arial Black" pitchFamily="34" charset="0"/>
                    <a:ea typeface="ＭＳ Ｐゴシック" panose="020B0600070205080204" pitchFamily="50" charset="-128"/>
                  </a:endParaRPr>
                </a:p>
              </p:txBody>
            </p:sp>
            <p:sp>
              <p:nvSpPr>
                <p:cNvPr id="16" name="Text Box 76"/>
                <p:cNvSpPr txBox="1">
                  <a:spLocks noChangeArrowheads="1"/>
                </p:cNvSpPr>
                <p:nvPr/>
              </p:nvSpPr>
              <p:spPr bwMode="auto">
                <a:xfrm>
                  <a:off x="5864144" y="684855"/>
                  <a:ext cx="2280179" cy="608628"/>
                </a:xfrm>
                <a:prstGeom prst="rect">
                  <a:avLst/>
                </a:prstGeom>
                <a:noFill/>
                <a:ln w="9525">
                  <a:noFill/>
                  <a:miter lim="800000"/>
                  <a:headEnd/>
                  <a:tailEnd/>
                </a:ln>
              </p:spPr>
              <p:txBody>
                <a:bodyPr wrap="square">
                  <a:spAutoFit/>
                </a:bodyPr>
                <a:lstStyle/>
                <a:p>
                  <a:pPr defTabSz="685052">
                    <a:lnSpc>
                      <a:spcPts val="750"/>
                    </a:lnSpc>
                    <a:spcBef>
                      <a:spcPct val="50000"/>
                    </a:spcBef>
                    <a:defRPr/>
                  </a:pPr>
                  <a:r>
                    <a:rPr lang="en-US" altLang="ja-JP" sz="1125"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rPr>
                    <a:t>20kmregional model</a:t>
                  </a:r>
                </a:p>
                <a:p>
                  <a:pPr defTabSz="685052">
                    <a:lnSpc>
                      <a:spcPts val="750"/>
                    </a:lnSpc>
                    <a:spcBef>
                      <a:spcPct val="50000"/>
                    </a:spcBef>
                    <a:defRPr/>
                  </a:pPr>
                  <a:r>
                    <a:rPr lang="en-US" altLang="ja-JP" sz="825"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rPr>
                    <a:t>NHRCM</a:t>
                  </a:r>
                  <a:r>
                    <a:rPr lang="ja-JP" altLang="en-US" sz="825"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rPr>
                    <a:t> </a:t>
                  </a:r>
                  <a:r>
                    <a:rPr lang="en-US" altLang="ja-JP" sz="825" b="1" dirty="0">
                      <a:solidFill>
                        <a:srgbClr val="000000"/>
                      </a:solidFill>
                      <a:latin typeface="Calibri"/>
                      <a:ea typeface="ＭＳ Ｐゴシック" panose="020B0600070205080204" pitchFamily="50" charset="-128"/>
                    </a:rPr>
                    <a:t>(Sasaki et al. 2012)</a:t>
                  </a:r>
                  <a:endParaRPr lang="ja-JP" altLang="en-US" sz="825" b="1" dirty="0">
                    <a:solidFill>
                      <a:srgbClr val="000000"/>
                    </a:solidFill>
                    <a:latin typeface="Calibri"/>
                    <a:ea typeface="ＭＳ Ｐゴシック" panose="020B0600070205080204" pitchFamily="50" charset="-128"/>
                  </a:endParaRPr>
                </a:p>
                <a:p>
                  <a:pPr defTabSz="685052">
                    <a:lnSpc>
                      <a:spcPts val="750"/>
                    </a:lnSpc>
                    <a:spcBef>
                      <a:spcPct val="50000"/>
                    </a:spcBef>
                    <a:defRPr/>
                  </a:pPr>
                  <a:endParaRPr lang="en-US" altLang="ja-JP" sz="825" b="1" dirty="0">
                    <a:solidFill>
                      <a:srgbClr val="000000"/>
                    </a:solidFill>
                    <a:effectLst>
                      <a:outerShdw blurRad="38100" dist="38100" dir="2700000" algn="tl">
                        <a:srgbClr val="000000">
                          <a:alpha val="43137"/>
                        </a:srgbClr>
                      </a:outerShdw>
                    </a:effectLst>
                    <a:latin typeface="Calibri"/>
                    <a:ea typeface="ＭＳ Ｐゴシック" panose="020B0600070205080204" pitchFamily="50" charset="-128"/>
                    <a:cs typeface="Arial" pitchFamily="34" charset="0"/>
                  </a:endParaRPr>
                </a:p>
              </p:txBody>
            </p:sp>
          </p:grpSp>
          <p:sp>
            <p:nvSpPr>
              <p:cNvPr id="11" name="テキスト ボックス 10"/>
              <p:cNvSpPr txBox="1"/>
              <p:nvPr/>
            </p:nvSpPr>
            <p:spPr>
              <a:xfrm>
                <a:off x="6098870" y="523982"/>
                <a:ext cx="404671" cy="1828800"/>
              </a:xfrm>
              <a:prstGeom prst="rect">
                <a:avLst/>
              </a:prstGeom>
              <a:solidFill>
                <a:schemeClr val="bg1"/>
              </a:solidFill>
            </p:spPr>
            <p:txBody>
              <a:bodyPr vert="eaVert" wrap="square" rtlCol="0">
                <a:spAutoFit/>
              </a:bodyPr>
              <a:lstStyle/>
              <a:p>
                <a:pPr defTabSz="685052"/>
                <a:r>
                  <a:rPr lang="en-US" altLang="ja-JP" sz="900" b="1" dirty="0">
                    <a:solidFill>
                      <a:srgbClr val="000000"/>
                    </a:solidFill>
                    <a:latin typeface="Calibri"/>
                    <a:ea typeface="ＭＳ Ｐゴシック" panose="020B0600070205080204" pitchFamily="50" charset="-128"/>
                  </a:rPr>
                  <a:t>downscaling</a:t>
                </a:r>
                <a:endParaRPr lang="ja-JP" altLang="en-US" sz="900" b="1" dirty="0">
                  <a:solidFill>
                    <a:srgbClr val="000000"/>
                  </a:solidFill>
                  <a:latin typeface="Calibri"/>
                  <a:ea typeface="ＭＳ Ｐゴシック" panose="020B0600070205080204" pitchFamily="50" charset="-128"/>
                </a:endParaRPr>
              </a:p>
            </p:txBody>
          </p:sp>
        </p:grpSp>
        <p:sp>
          <p:nvSpPr>
            <p:cNvPr id="3" name="正方形/長方形 2"/>
            <p:cNvSpPr/>
            <p:nvPr/>
          </p:nvSpPr>
          <p:spPr>
            <a:xfrm>
              <a:off x="5190786" y="2538102"/>
              <a:ext cx="1910512" cy="376578"/>
            </a:xfrm>
            <a:prstGeom prst="rect">
              <a:avLst/>
            </a:prstGeom>
          </p:spPr>
          <p:txBody>
            <a:bodyPr wrap="none">
              <a:spAutoFit/>
            </a:bodyPr>
            <a:lstStyle/>
            <a:p>
              <a:pPr defTabSz="685052"/>
              <a:r>
                <a:rPr lang="en-US" altLang="ja-JP" sz="1425" b="1">
                  <a:solidFill>
                    <a:srgbClr val="0070C0"/>
                  </a:solidFill>
                  <a:latin typeface="Calibri"/>
                  <a:ea typeface="ＭＳ Ｐゴシック" panose="020B0600070205080204" pitchFamily="50" charset="-128"/>
                </a:rPr>
                <a:t>Mizuta et al. (2012)</a:t>
              </a:r>
              <a:endParaRPr lang="ja-JP" altLang="en-US" sz="1425">
                <a:solidFill>
                  <a:prstClr val="black"/>
                </a:solidFill>
                <a:latin typeface="Calibri"/>
                <a:ea typeface="ＭＳ Ｐゴシック" panose="020B0600070205080204" pitchFamily="50" charset="-128"/>
              </a:endParaRPr>
            </a:p>
          </p:txBody>
        </p:sp>
      </p:grpSp>
      <p:grpSp>
        <p:nvGrpSpPr>
          <p:cNvPr id="4" name="グループ化 3"/>
          <p:cNvGrpSpPr/>
          <p:nvPr/>
        </p:nvGrpSpPr>
        <p:grpSpPr>
          <a:xfrm>
            <a:off x="5922152" y="3915133"/>
            <a:ext cx="2430270" cy="1881065"/>
            <a:chOff x="8616280" y="188640"/>
            <a:chExt cx="3240360" cy="2508087"/>
          </a:xfrm>
        </p:grpSpPr>
        <p:pic>
          <p:nvPicPr>
            <p:cNvPr id="5" name="Picture 2" descr="\\vmware-host\Shared Folders\Fedora\doc\togo\d4pdf\LOGO\背景なしロゴ\d4PDFロゴアップデート3+.png">
              <a:extLst>
                <a:ext uri="{FF2B5EF4-FFF2-40B4-BE49-F238E27FC236}">
                  <a16:creationId xmlns:a16="http://schemas.microsoft.com/office/drawing/2014/main" id="{A60465F5-D019-FDAA-4F19-4B55D48B0C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40" t="22721" r="4556" b="14190"/>
            <a:stretch/>
          </p:blipFill>
          <p:spPr bwMode="auto">
            <a:xfrm>
              <a:off x="8616280" y="188640"/>
              <a:ext cx="3240360" cy="1804938"/>
            </a:xfrm>
            <a:prstGeom prst="rect">
              <a:avLst/>
            </a:prstGeom>
            <a:noFill/>
            <a:extLst>
              <a:ext uri="{909E8E84-426E-40DD-AFC4-6F175D3DCCD1}">
                <a14:hiddenFill xmlns:a14="http://schemas.microsoft.com/office/drawing/2010/main">
                  <a:solidFill>
                    <a:srgbClr val="FFFFFF"/>
                  </a:solidFill>
                </a14:hiddenFill>
              </a:ext>
            </a:extLst>
          </p:spPr>
        </p:pic>
        <p:sp>
          <p:nvSpPr>
            <p:cNvPr id="74" name="正方形/長方形 73"/>
            <p:cNvSpPr/>
            <p:nvPr/>
          </p:nvSpPr>
          <p:spPr>
            <a:xfrm>
              <a:off x="9120336" y="1988840"/>
              <a:ext cx="2345087" cy="707887"/>
            </a:xfrm>
            <a:prstGeom prst="rect">
              <a:avLst/>
            </a:prstGeom>
          </p:spPr>
          <p:txBody>
            <a:bodyPr wrap="none">
              <a:spAutoFit/>
            </a:bodyPr>
            <a:lstStyle/>
            <a:p>
              <a:pPr defTabSz="685052"/>
              <a:r>
                <a:rPr lang="en-US" altLang="ja-JP" sz="1425" b="1">
                  <a:solidFill>
                    <a:srgbClr val="0070C0"/>
                  </a:solidFill>
                  <a:latin typeface="Calibri"/>
                  <a:ea typeface="ＭＳ Ｐゴシック" panose="020B0600070205080204" pitchFamily="50" charset="-128"/>
                </a:rPr>
                <a:t>Mizuta et al. (2017)</a:t>
              </a:r>
            </a:p>
            <a:p>
              <a:pPr defTabSz="685052"/>
              <a:r>
                <a:rPr lang="en-US" altLang="ja-JP" sz="1425" b="1">
                  <a:solidFill>
                    <a:srgbClr val="0070C0"/>
                  </a:solidFill>
                  <a:latin typeface="Calibri"/>
                  <a:ea typeface="ＭＳ Ｐゴシック" panose="020B0600070205080204" pitchFamily="50" charset="-128"/>
                </a:rPr>
                <a:t>Ishii and Mori (2020)</a:t>
              </a:r>
              <a:endParaRPr lang="ja-JP" altLang="en-US" sz="1425" b="1">
                <a:solidFill>
                  <a:srgbClr val="0070C0"/>
                </a:solidFill>
                <a:latin typeface="Calibri"/>
                <a:ea typeface="ＭＳ Ｐゴシック" panose="020B0600070205080204" pitchFamily="50" charset="-128"/>
              </a:endParaRPr>
            </a:p>
          </p:txBody>
        </p:sp>
      </p:grpSp>
      <p:sp>
        <p:nvSpPr>
          <p:cNvPr id="76" name="テキスト ボックス 75"/>
          <p:cNvSpPr txBox="1"/>
          <p:nvPr/>
        </p:nvSpPr>
        <p:spPr>
          <a:xfrm>
            <a:off x="5792175" y="3346913"/>
            <a:ext cx="2484276" cy="727120"/>
          </a:xfrm>
          <a:prstGeom prst="rect">
            <a:avLst/>
          </a:prstGeom>
          <a:noFill/>
        </p:spPr>
        <p:txBody>
          <a:bodyPr wrap="square" lIns="68514" tIns="34289" rIns="68514" bIns="34289" rtlCol="0">
            <a:spAutoFit/>
          </a:bodyPr>
          <a:lstStyle/>
          <a:p>
            <a:pPr defTabSz="685052"/>
            <a:r>
              <a:rPr lang="en-US" altLang="ja-JP" sz="1425" dirty="0">
                <a:solidFill>
                  <a:prstClr val="black"/>
                </a:solidFill>
                <a:latin typeface="Calibri"/>
                <a:ea typeface="ＭＳ Ｐゴシック" panose="020B0600070205080204" pitchFamily="50" charset="-128"/>
              </a:rPr>
              <a:t>database for Policy Decision making for Future climate change (d4PDF)</a:t>
            </a:r>
            <a:endParaRPr lang="ja-JP" altLang="en-US" sz="1425" dirty="0">
              <a:solidFill>
                <a:prstClr val="black"/>
              </a:solidFill>
              <a:latin typeface="Calibri"/>
              <a:ea typeface="ＭＳ Ｐゴシック" panose="020B0600070205080204" pitchFamily="50" charset="-128"/>
            </a:endParaRPr>
          </a:p>
        </p:txBody>
      </p:sp>
      <p:sp>
        <p:nvSpPr>
          <p:cNvPr id="77" name="正方形/長方形 76"/>
          <p:cNvSpPr/>
          <p:nvPr/>
        </p:nvSpPr>
        <p:spPr>
          <a:xfrm>
            <a:off x="359532" y="1700809"/>
            <a:ext cx="4752528" cy="2553005"/>
          </a:xfrm>
          <a:prstGeom prst="rect">
            <a:avLst/>
          </a:prstGeom>
          <a:solidFill>
            <a:schemeClr val="accent4">
              <a:lumMod val="20000"/>
              <a:lumOff val="80000"/>
            </a:schemeClr>
          </a:solidFill>
          <a:ln>
            <a:solidFill>
              <a:srgbClr val="7030A0"/>
            </a:solidFill>
          </a:ln>
        </p:spPr>
        <p:txBody>
          <a:bodyPr wrap="square" lIns="68514" tIns="34289" rIns="68514" bIns="34289">
            <a:spAutoFit/>
          </a:bodyPr>
          <a:lstStyle/>
          <a:p>
            <a:pPr marL="0" lvl="1" defTabSz="685052">
              <a:lnSpc>
                <a:spcPct val="120000"/>
              </a:lnSpc>
            </a:pPr>
            <a:r>
              <a:rPr lang="en-US" altLang="ja-JP" sz="1500" b="1" dirty="0">
                <a:solidFill>
                  <a:prstClr val="black"/>
                </a:solidFill>
                <a:latin typeface="メイリオ" panose="020B0604030504040204" pitchFamily="50" charset="-128"/>
                <a:ea typeface="メイリオ" panose="020B0604030504040204" pitchFamily="50" charset="-128"/>
              </a:rPr>
              <a:t>Specifications</a:t>
            </a:r>
          </a:p>
          <a:p>
            <a:pPr marL="214093" lvl="1" indent="-214093" defTabSz="685052">
              <a:lnSpc>
                <a:spcPct val="120000"/>
              </a:lnSpc>
              <a:buFont typeface="Wingdings" panose="05000000000000000000" pitchFamily="2" charset="2"/>
              <a:buChar char="l"/>
            </a:pPr>
            <a:r>
              <a:rPr lang="en-US" altLang="ja-JP" sz="1200" b="1" dirty="0">
                <a:solidFill>
                  <a:prstClr val="black"/>
                </a:solidFill>
                <a:latin typeface="メイリオ" panose="020B0604030504040204" pitchFamily="50" charset="-128"/>
                <a:ea typeface="メイリオ" panose="020B0604030504040204" pitchFamily="50" charset="-128"/>
              </a:rPr>
              <a:t>LETKF</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(Hunt</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et</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al.</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2007)</a:t>
            </a:r>
          </a:p>
          <a:p>
            <a:pPr marL="214093" lvl="1" indent="-214093" defTabSz="685052">
              <a:lnSpc>
                <a:spcPct val="120000"/>
              </a:lnSpc>
              <a:buFont typeface="Wingdings" panose="05000000000000000000" pitchFamily="2" charset="2"/>
              <a:buChar char="l"/>
            </a:pPr>
            <a:r>
              <a:rPr lang="en-US" altLang="ja-JP" sz="1200" b="1" dirty="0">
                <a:solidFill>
                  <a:prstClr val="black"/>
                </a:solidFill>
                <a:latin typeface="メイリオ" panose="020B0604030504040204" pitchFamily="50" charset="-128"/>
                <a:ea typeface="メイリオ" panose="020B0604030504040204" pitchFamily="50" charset="-128"/>
              </a:rPr>
              <a:t>MRI-AGCM3.2 (Mizuta et al. 2012)</a:t>
            </a:r>
          </a:p>
          <a:p>
            <a:pPr marL="214093" lvl="1" indent="-214093" defTabSz="685052">
              <a:lnSpc>
                <a:spcPct val="120000"/>
              </a:lnSpc>
              <a:buFont typeface="Wingdings" panose="05000000000000000000" pitchFamily="2" charset="2"/>
              <a:buChar char="l"/>
            </a:pPr>
            <a:r>
              <a:rPr lang="en-US" altLang="ja-JP" sz="1200" b="1" dirty="0">
                <a:solidFill>
                  <a:prstClr val="black"/>
                </a:solidFill>
                <a:latin typeface="メイリオ" panose="020B0604030504040204" pitchFamily="50" charset="-128"/>
                <a:ea typeface="メイリオ" panose="020B0604030504040204" pitchFamily="50" charset="-128"/>
              </a:rPr>
              <a:t>Data assimilation</a:t>
            </a:r>
            <a:r>
              <a:rPr lang="ja-JP" altLang="en-US" sz="1200" b="1" dirty="0">
                <a:solidFill>
                  <a:prstClr val="black"/>
                </a:solidFill>
                <a:latin typeface="メイリオ" panose="020B0604030504040204" pitchFamily="50" charset="-128"/>
                <a:ea typeface="メイリオ" panose="020B0604030504040204" pitchFamily="50" charset="-128"/>
              </a:rPr>
              <a:t>、</a:t>
            </a:r>
            <a:r>
              <a:rPr lang="en-US" altLang="ja-JP" sz="1200" b="1" dirty="0">
                <a:solidFill>
                  <a:prstClr val="black"/>
                </a:solidFill>
                <a:latin typeface="メイリオ" panose="020B0604030504040204" pitchFamily="50" charset="-128"/>
                <a:ea typeface="メイリオ" panose="020B0604030504040204" pitchFamily="50" charset="-128"/>
              </a:rPr>
              <a:t>3 hourly</a:t>
            </a:r>
            <a:r>
              <a:rPr lang="ja-JP" altLang="en-US" sz="1200" b="1" dirty="0">
                <a:solidFill>
                  <a:prstClr val="black"/>
                </a:solidFill>
                <a:latin typeface="メイリオ" panose="020B0604030504040204" pitchFamily="50" charset="-128"/>
                <a:ea typeface="メイリオ" panose="020B0604030504040204" pitchFamily="50" charset="-128"/>
              </a:rPr>
              <a:t>、</a:t>
            </a:r>
            <a:r>
              <a:rPr lang="en-US" altLang="ja-JP" sz="1200" b="1" dirty="0">
                <a:solidFill>
                  <a:prstClr val="black"/>
                </a:solidFill>
                <a:latin typeface="メイリオ" panose="020B0604030504040204" pitchFamily="50" charset="-128"/>
                <a:ea typeface="メイリオ" panose="020B0604030504040204" pitchFamily="50" charset="-128"/>
              </a:rPr>
              <a:t>Ps, U, V, T, q</a:t>
            </a:r>
          </a:p>
          <a:p>
            <a:pPr marL="214093" lvl="1" indent="-214093" algn="just" defTabSz="685052">
              <a:lnSpc>
                <a:spcPct val="120000"/>
              </a:lnSpc>
              <a:buFont typeface="Wingdings" panose="05000000000000000000" pitchFamily="2" charset="2"/>
              <a:buChar char="l"/>
            </a:pPr>
            <a:r>
              <a:rPr lang="en-US" altLang="ja-JP" sz="1200" b="1" dirty="0">
                <a:solidFill>
                  <a:prstClr val="black"/>
                </a:solidFill>
                <a:latin typeface="メイリオ" panose="020B0604030504040204" pitchFamily="50" charset="-128"/>
                <a:ea typeface="メイリオ" panose="020B0604030504040204" pitchFamily="50" charset="-128"/>
              </a:rPr>
              <a:t>Period</a:t>
            </a:r>
            <a:r>
              <a:rPr lang="ja-JP" altLang="en-US" sz="1200" b="1" dirty="0">
                <a:solidFill>
                  <a:prstClr val="black"/>
                </a:solidFill>
                <a:latin typeface="メイリオ" panose="020B0604030504040204" pitchFamily="50" charset="-128"/>
                <a:ea typeface="メイリオ" panose="020B0604030504040204" pitchFamily="50" charset="-128"/>
              </a:rPr>
              <a:t>：</a:t>
            </a:r>
            <a:r>
              <a:rPr lang="en-US" altLang="ja-JP" sz="1200" b="1" dirty="0">
                <a:solidFill>
                  <a:prstClr val="black"/>
                </a:solidFill>
                <a:latin typeface="メイリオ" panose="020B0604030504040204" pitchFamily="50" charset="-128"/>
                <a:ea typeface="メイリオ" panose="020B0604030504040204" pitchFamily="50" charset="-128"/>
              </a:rPr>
              <a:t>1845</a:t>
            </a:r>
            <a:r>
              <a:rPr lang="ja-JP" altLang="en-US" sz="1200" b="1" dirty="0">
                <a:solidFill>
                  <a:prstClr val="black"/>
                </a:solidFill>
                <a:latin typeface="メイリオ" panose="020B0604030504040204" pitchFamily="50" charset="-128"/>
                <a:ea typeface="メイリオ" panose="020B0604030504040204" pitchFamily="50" charset="-128"/>
              </a:rPr>
              <a:t> ～ </a:t>
            </a:r>
            <a:r>
              <a:rPr lang="en-US" altLang="ja-JP" sz="1200" b="1" dirty="0">
                <a:solidFill>
                  <a:prstClr val="black"/>
                </a:solidFill>
                <a:latin typeface="メイリオ" panose="020B0604030504040204" pitchFamily="50" charset="-128"/>
                <a:ea typeface="メイリオ" panose="020B0604030504040204" pitchFamily="50" charset="-128"/>
              </a:rPr>
              <a:t>2015</a:t>
            </a:r>
          </a:p>
          <a:p>
            <a:pPr marL="214093" lvl="1" indent="-214093" defTabSz="685052">
              <a:lnSpc>
                <a:spcPct val="120000"/>
              </a:lnSpc>
              <a:buFont typeface="Wingdings" panose="05000000000000000000" pitchFamily="2" charset="2"/>
              <a:buChar char="l"/>
            </a:pPr>
            <a:r>
              <a:rPr lang="en-US" altLang="ja-JP" sz="1200" b="1" dirty="0">
                <a:solidFill>
                  <a:prstClr val="black"/>
                </a:solidFill>
                <a:latin typeface="メイリオ" panose="020B0604030504040204" pitchFamily="50" charset="-128"/>
                <a:ea typeface="メイリオ" panose="020B0604030504040204" pitchFamily="50" charset="-128"/>
              </a:rPr>
              <a:t>Observation data</a:t>
            </a:r>
          </a:p>
          <a:p>
            <a:pPr marL="556597" lvl="2" indent="-214093" defTabSz="685052">
              <a:lnSpc>
                <a:spcPct val="120000"/>
              </a:lnSpc>
              <a:buFont typeface="Wingdings" panose="05000000000000000000" pitchFamily="2" charset="2"/>
              <a:buChar char="p"/>
            </a:pPr>
            <a:r>
              <a:rPr lang="en-US" altLang="ja-JP" sz="1200" b="1" dirty="0">
                <a:solidFill>
                  <a:prstClr val="black"/>
                </a:solidFill>
                <a:latin typeface="メイリオ" panose="020B0604030504040204" pitchFamily="50" charset="-128"/>
                <a:ea typeface="メイリオ" panose="020B0604030504040204" pitchFamily="50" charset="-128"/>
              </a:rPr>
              <a:t>Sea level pressure</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(ISPD</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v.4.7; Compo et al. 2019)</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α</a:t>
            </a:r>
          </a:p>
          <a:p>
            <a:pPr marL="556597" lvl="2" indent="-214093" defTabSz="685052">
              <a:lnSpc>
                <a:spcPct val="120000"/>
              </a:lnSpc>
              <a:buFont typeface="Wingdings" panose="05000000000000000000" pitchFamily="2" charset="2"/>
              <a:buChar char="p"/>
            </a:pPr>
            <a:r>
              <a:rPr lang="en-US" altLang="ja-JP" sz="1200" b="1" dirty="0" err="1">
                <a:solidFill>
                  <a:prstClr val="black"/>
                </a:solidFill>
                <a:latin typeface="メイリオ" panose="020B0604030504040204" pitchFamily="50" charset="-128"/>
                <a:ea typeface="メイリオ" panose="020B0604030504040204" pitchFamily="50" charset="-128"/>
              </a:rPr>
              <a:t>TCtracks</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a:t>
            </a:r>
            <a:r>
              <a:rPr lang="en-US" altLang="ja-JP" sz="1200" b="1" dirty="0" err="1">
                <a:solidFill>
                  <a:prstClr val="black"/>
                </a:solidFill>
                <a:latin typeface="メイリオ" panose="020B0604030504040204" pitchFamily="50" charset="-128"/>
                <a:ea typeface="メイリオ" panose="020B0604030504040204" pitchFamily="50" charset="-128"/>
              </a:rPr>
              <a:t>IBTrACS</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v04r00)</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α</a:t>
            </a:r>
          </a:p>
          <a:p>
            <a:pPr marL="556597" lvl="2" indent="-214093" defTabSz="685052">
              <a:lnSpc>
                <a:spcPct val="120000"/>
              </a:lnSpc>
              <a:buFont typeface="Wingdings" panose="05000000000000000000" pitchFamily="2" charset="2"/>
              <a:buChar char="p"/>
            </a:pPr>
            <a:r>
              <a:rPr lang="en-US" altLang="ja-JP" sz="1200" b="1" dirty="0">
                <a:solidFill>
                  <a:prstClr val="black"/>
                </a:solidFill>
                <a:latin typeface="メイリオ" panose="020B0604030504040204" pitchFamily="50" charset="-128"/>
                <a:ea typeface="メイリオ" panose="020B0604030504040204" pitchFamily="50" charset="-128"/>
              </a:rPr>
              <a:t>COBE-SST2</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a:t>
            </a:r>
            <a:r>
              <a:rPr lang="en-US" altLang="ja-JP" sz="1200" b="1" dirty="0" err="1">
                <a:solidFill>
                  <a:prstClr val="black"/>
                </a:solidFill>
                <a:latin typeface="メイリオ" panose="020B0604030504040204" pitchFamily="50" charset="-128"/>
                <a:ea typeface="メイリオ" panose="020B0604030504040204" pitchFamily="50" charset="-128"/>
              </a:rPr>
              <a:t>Hirahara</a:t>
            </a:r>
            <a:r>
              <a:rPr lang="en-US" altLang="ja-JP" sz="1200" b="1" dirty="0">
                <a:solidFill>
                  <a:prstClr val="black"/>
                </a:solidFill>
                <a:latin typeface="メイリオ" panose="020B0604030504040204" pitchFamily="50" charset="-128"/>
                <a:ea typeface="メイリオ" panose="020B0604030504040204" pitchFamily="50" charset="-128"/>
              </a:rPr>
              <a:t> et al. 2014) +</a:t>
            </a:r>
            <a:r>
              <a:rPr lang="ja-JP" altLang="en-US" sz="1200" b="1" dirty="0">
                <a:solidFill>
                  <a:prstClr val="black"/>
                </a:solidFill>
                <a:latin typeface="メイリオ" panose="020B0604030504040204" pitchFamily="50" charset="-128"/>
                <a:ea typeface="メイリオ" panose="020B0604030504040204" pitchFamily="50" charset="-128"/>
              </a:rPr>
              <a:t> </a:t>
            </a:r>
            <a:r>
              <a:rPr lang="en-US" altLang="ja-JP" sz="1200" b="1" dirty="0">
                <a:solidFill>
                  <a:prstClr val="black"/>
                </a:solidFill>
                <a:latin typeface="メイリオ" panose="020B0604030504040204" pitchFamily="50" charset="-128"/>
                <a:ea typeface="メイリオ" panose="020B0604030504040204" pitchFamily="50" charset="-128"/>
              </a:rPr>
              <a:t>SST perturbation</a:t>
            </a:r>
          </a:p>
        </p:txBody>
      </p:sp>
      <p:sp>
        <p:nvSpPr>
          <p:cNvPr id="6" name="テキスト ボックス 5">
            <a:extLst>
              <a:ext uri="{FF2B5EF4-FFF2-40B4-BE49-F238E27FC236}">
                <a16:creationId xmlns:a16="http://schemas.microsoft.com/office/drawing/2014/main" id="{4DCECFC1-4085-2716-C4EB-4034504E7EF9}"/>
              </a:ext>
            </a:extLst>
          </p:cNvPr>
          <p:cNvSpPr txBox="1"/>
          <p:nvPr/>
        </p:nvSpPr>
        <p:spPr>
          <a:xfrm>
            <a:off x="5799800" y="6234545"/>
            <a:ext cx="839653" cy="369332"/>
          </a:xfrm>
          <a:prstGeom prst="rect">
            <a:avLst/>
          </a:prstGeom>
          <a:noFill/>
        </p:spPr>
        <p:txBody>
          <a:bodyPr wrap="none" rtlCol="0">
            <a:spAutoFit/>
          </a:bodyPr>
          <a:lstStyle/>
          <a:p>
            <a:r>
              <a:rPr kumimoji="1" lang="en-US" altLang="ja-JP" dirty="0"/>
              <a:t>By Ishii</a:t>
            </a:r>
            <a:endParaRPr kumimoji="1" lang="ja-JP" altLang="en-US" dirty="0"/>
          </a:p>
        </p:txBody>
      </p:sp>
    </p:spTree>
    <p:extLst>
      <p:ext uri="{BB962C8B-B14F-4D97-AF65-F5344CB8AC3E}">
        <p14:creationId xmlns:p14="http://schemas.microsoft.com/office/powerpoint/2010/main" val="416044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4006" y="681631"/>
            <a:ext cx="7760983" cy="476440"/>
          </a:xfrm>
        </p:spPr>
        <p:txBody>
          <a:bodyPr/>
          <a:lstStyle/>
          <a:p>
            <a:r>
              <a:rPr kumimoji="1" lang="en-US" altLang="ja-JP" sz="3000" dirty="0"/>
              <a:t>Comparison between other reanalysis data</a:t>
            </a:r>
            <a:endParaRPr kumimoji="1" lang="ja-JP" altLang="en-US" sz="3000" dirty="0"/>
          </a:p>
        </p:txBody>
      </p:sp>
      <p:graphicFrame>
        <p:nvGraphicFramePr>
          <p:cNvPr id="4" name="表 3"/>
          <p:cNvGraphicFramePr>
            <a:graphicFrameLocks noGrp="1"/>
          </p:cNvGraphicFramePr>
          <p:nvPr>
            <p:extLst>
              <p:ext uri="{D42A27DB-BD31-4B8C-83A1-F6EECF244321}">
                <p14:modId xmlns:p14="http://schemas.microsoft.com/office/powerpoint/2010/main" val="1274974675"/>
              </p:ext>
            </p:extLst>
          </p:nvPr>
        </p:nvGraphicFramePr>
        <p:xfrm>
          <a:off x="251520" y="1485334"/>
          <a:ext cx="8748972" cy="4571124"/>
        </p:xfrm>
        <a:graphic>
          <a:graphicData uri="http://schemas.openxmlformats.org/drawingml/2006/table">
            <a:tbl>
              <a:tblPr firstRow="1" bandRow="1">
                <a:tableStyleId>{5C22544A-7EE6-4342-B048-85BDC9FD1C3A}</a:tableStyleId>
              </a:tblPr>
              <a:tblGrid>
                <a:gridCol w="2044152">
                  <a:extLst>
                    <a:ext uri="{9D8B030D-6E8A-4147-A177-3AD203B41FA5}">
                      <a16:colId xmlns:a16="http://schemas.microsoft.com/office/drawing/2014/main" val="20000"/>
                    </a:ext>
                  </a:extLst>
                </a:gridCol>
                <a:gridCol w="2438346">
                  <a:extLst>
                    <a:ext uri="{9D8B030D-6E8A-4147-A177-3AD203B41FA5}">
                      <a16:colId xmlns:a16="http://schemas.microsoft.com/office/drawing/2014/main" val="20001"/>
                    </a:ext>
                  </a:extLst>
                </a:gridCol>
                <a:gridCol w="2324077">
                  <a:extLst>
                    <a:ext uri="{9D8B030D-6E8A-4147-A177-3AD203B41FA5}">
                      <a16:colId xmlns:a16="http://schemas.microsoft.com/office/drawing/2014/main" val="20002"/>
                    </a:ext>
                  </a:extLst>
                </a:gridCol>
                <a:gridCol w="1942397">
                  <a:extLst>
                    <a:ext uri="{9D8B030D-6E8A-4147-A177-3AD203B41FA5}">
                      <a16:colId xmlns:a16="http://schemas.microsoft.com/office/drawing/2014/main" val="20003"/>
                    </a:ext>
                  </a:extLst>
                </a:gridCol>
              </a:tblGrid>
              <a:tr h="411261">
                <a:tc>
                  <a:txBody>
                    <a:bodyPr/>
                    <a:lstStyle/>
                    <a:p>
                      <a:pPr algn="ctr"/>
                      <a:endParaRPr kumimoji="1" lang="ja-JP" altLang="en-US" sz="1800"/>
                    </a:p>
                  </a:txBody>
                  <a:tcPr marL="68580" marR="68580" marT="34290" marB="34290" anchor="ctr">
                    <a:solidFill>
                      <a:schemeClr val="accent2"/>
                    </a:solidFill>
                  </a:tcPr>
                </a:tc>
                <a:tc>
                  <a:txBody>
                    <a:bodyPr/>
                    <a:lstStyle/>
                    <a:p>
                      <a:pPr algn="ctr"/>
                      <a:r>
                        <a:rPr kumimoji="1" lang="en-US" altLang="ja-JP" sz="1800"/>
                        <a:t>OCADA</a:t>
                      </a:r>
                      <a:endParaRPr kumimoji="1" lang="ja-JP" altLang="en-US" sz="1800"/>
                    </a:p>
                  </a:txBody>
                  <a:tcPr marL="68580" marR="68580" marT="34290" marB="34290" anchor="ctr">
                    <a:solidFill>
                      <a:schemeClr val="accent2"/>
                    </a:solidFill>
                  </a:tcPr>
                </a:tc>
                <a:tc>
                  <a:txBody>
                    <a:bodyPr/>
                    <a:lstStyle/>
                    <a:p>
                      <a:pPr algn="ctr"/>
                      <a:r>
                        <a:rPr kumimoji="1" lang="en-US" altLang="ja-JP" sz="1800"/>
                        <a:t>20CR</a:t>
                      </a:r>
                      <a:endParaRPr kumimoji="1" lang="ja-JP" altLang="en-US" sz="1800"/>
                    </a:p>
                  </a:txBody>
                  <a:tcPr marL="68580" marR="68580" marT="34290" marB="34290" anchor="ctr">
                    <a:solidFill>
                      <a:schemeClr val="accent2"/>
                    </a:solidFill>
                  </a:tcPr>
                </a:tc>
                <a:tc>
                  <a:txBody>
                    <a:bodyPr/>
                    <a:lstStyle/>
                    <a:p>
                      <a:pPr algn="ctr"/>
                      <a:r>
                        <a:rPr kumimoji="1" lang="en-US" altLang="ja-JP" sz="1800"/>
                        <a:t>EARA-20C</a:t>
                      </a:r>
                      <a:endParaRPr kumimoji="1" lang="ja-JP" altLang="en-US" sz="1800"/>
                    </a:p>
                  </a:txBody>
                  <a:tcPr marL="68580" marR="68580" marT="34290" marB="34290" anchor="ctr">
                    <a:solidFill>
                      <a:schemeClr val="accent2"/>
                    </a:solidFill>
                  </a:tcPr>
                </a:tc>
                <a:extLst>
                  <a:ext uri="{0D108BD9-81ED-4DB2-BD59-A6C34878D82A}">
                    <a16:rowId xmlns:a16="http://schemas.microsoft.com/office/drawing/2014/main" val="10000"/>
                  </a:ext>
                </a:extLst>
              </a:tr>
              <a:tr h="411261">
                <a:tc>
                  <a:txBody>
                    <a:bodyPr/>
                    <a:lstStyle/>
                    <a:p>
                      <a:r>
                        <a:rPr kumimoji="1" lang="en-US" altLang="ja-JP" sz="1800" b="1"/>
                        <a:t>Model</a:t>
                      </a:r>
                      <a:endParaRPr kumimoji="1" lang="ja-JP" altLang="en-US" sz="1800" b="1"/>
                    </a:p>
                  </a:txBody>
                  <a:tcPr marL="68580" marR="68580" marT="34290" marB="34290" anchor="ctr"/>
                </a:tc>
                <a:tc>
                  <a:txBody>
                    <a:bodyPr/>
                    <a:lstStyle/>
                    <a:p>
                      <a:pPr algn="ctr"/>
                      <a:r>
                        <a:rPr kumimoji="1" lang="en-US" altLang="ja-JP" sz="1500" b="1"/>
                        <a:t>AGCM</a:t>
                      </a:r>
                      <a:endParaRPr kumimoji="1" lang="ja-JP" altLang="en-US" sz="1500" b="1"/>
                    </a:p>
                  </a:txBody>
                  <a:tcPr marL="68580" marR="68580" marT="34290" marB="34290" anchor="ctr"/>
                </a:tc>
                <a:tc>
                  <a:txBody>
                    <a:bodyPr/>
                    <a:lstStyle/>
                    <a:p>
                      <a:pPr algn="ctr"/>
                      <a:r>
                        <a:rPr kumimoji="1" lang="en-US" altLang="ja-JP" sz="1500" b="1"/>
                        <a:t>AGCM</a:t>
                      </a:r>
                      <a:endParaRPr kumimoji="1" lang="ja-JP" altLang="en-US" sz="1500" b="1"/>
                    </a:p>
                  </a:txBody>
                  <a:tcPr marL="68580" marR="68580" marT="34290" marB="34290" anchor="ctr"/>
                </a:tc>
                <a:tc>
                  <a:txBody>
                    <a:bodyPr/>
                    <a:lstStyle/>
                    <a:p>
                      <a:pPr algn="ctr"/>
                      <a:r>
                        <a:rPr kumimoji="1" lang="en-US" altLang="ja-JP" sz="1500" b="1"/>
                        <a:t>AGCM</a:t>
                      </a:r>
                      <a:endParaRPr kumimoji="1" lang="ja-JP" altLang="en-US" sz="1500" b="1"/>
                    </a:p>
                  </a:txBody>
                  <a:tcPr marL="68580" marR="68580" marT="34290" marB="34290" anchor="ctr"/>
                </a:tc>
                <a:extLst>
                  <a:ext uri="{0D108BD9-81ED-4DB2-BD59-A6C34878D82A}">
                    <a16:rowId xmlns:a16="http://schemas.microsoft.com/office/drawing/2014/main" val="10001"/>
                  </a:ext>
                </a:extLst>
              </a:tr>
              <a:tr h="525780">
                <a:tc>
                  <a:txBody>
                    <a:bodyPr/>
                    <a:lstStyle/>
                    <a:p>
                      <a:r>
                        <a:rPr kumimoji="1" lang="en-US" altLang="ja-JP" sz="1800" b="1"/>
                        <a:t>Resolution</a:t>
                      </a:r>
                      <a:endParaRPr kumimoji="1" lang="ja-JP" altLang="en-US" sz="1800" b="1"/>
                    </a:p>
                  </a:txBody>
                  <a:tcPr marL="68580" marR="68580" marT="34290" marB="34290" anchor="ctr"/>
                </a:tc>
                <a:tc>
                  <a:txBody>
                    <a:bodyPr/>
                    <a:lstStyle/>
                    <a:p>
                      <a:pPr algn="ctr"/>
                      <a:r>
                        <a:rPr kumimoji="1" lang="en-US" altLang="ja-JP" sz="1500" b="1"/>
                        <a:t>60 km, </a:t>
                      </a:r>
                      <a:r>
                        <a:rPr kumimoji="1" lang="ja-JP" altLang="en-US" sz="1500" b="1"/>
                        <a:t> </a:t>
                      </a:r>
                      <a:r>
                        <a:rPr kumimoji="1" lang="en-US" altLang="ja-JP" sz="1500" b="1"/>
                        <a:t>64 levs</a:t>
                      </a:r>
                      <a:r>
                        <a:rPr kumimoji="1" lang="ja-JP" altLang="en-US" sz="1500" b="1"/>
                        <a:t> </a:t>
                      </a:r>
                      <a:endParaRPr kumimoji="1" lang="en-US" altLang="ja-JP" sz="1500" b="1"/>
                    </a:p>
                    <a:p>
                      <a:pPr algn="ctr"/>
                      <a:r>
                        <a:rPr kumimoji="1" lang="en-US" altLang="ja-JP" sz="1500" b="1"/>
                        <a:t>(0.01</a:t>
                      </a:r>
                      <a:r>
                        <a:rPr kumimoji="1" lang="ja-JP" altLang="en-US" sz="1500" b="1"/>
                        <a:t> </a:t>
                      </a:r>
                      <a:r>
                        <a:rPr kumimoji="1" lang="en-US" altLang="ja-JP" sz="1500" b="1"/>
                        <a:t>hPa)</a:t>
                      </a:r>
                      <a:endParaRPr kumimoji="1" lang="ja-JP" altLang="en-US" sz="1500" b="1"/>
                    </a:p>
                  </a:txBody>
                  <a:tcPr marL="68580" marR="68580" marT="34290" marB="34290" anchor="ctr"/>
                </a:tc>
                <a:tc>
                  <a:txBody>
                    <a:bodyPr/>
                    <a:lstStyle/>
                    <a:p>
                      <a:pPr algn="ctr"/>
                      <a:r>
                        <a:rPr kumimoji="1" lang="en-US" altLang="ja-JP" sz="1500" b="1"/>
                        <a:t>60 km, 64 levs</a:t>
                      </a:r>
                      <a:r>
                        <a:rPr kumimoji="1" lang="ja-JP" altLang="en-US" sz="1500" b="1"/>
                        <a:t> </a:t>
                      </a:r>
                      <a:endParaRPr kumimoji="1" lang="en-US" altLang="ja-JP" sz="1500" b="1"/>
                    </a:p>
                    <a:p>
                      <a:pPr algn="ctr"/>
                      <a:r>
                        <a:rPr kumimoji="1" lang="en-US" altLang="ja-JP" sz="1500" b="1"/>
                        <a:t>(0.3hPa)</a:t>
                      </a:r>
                      <a:endParaRPr kumimoji="1" lang="ja-JP" altLang="en-US" sz="1500" b="1"/>
                    </a:p>
                  </a:txBody>
                  <a:tcPr marL="68580" marR="68580" marT="34290" marB="34290" anchor="ctr"/>
                </a:tc>
                <a:tc>
                  <a:txBody>
                    <a:bodyPr/>
                    <a:lstStyle/>
                    <a:p>
                      <a:pPr algn="ctr"/>
                      <a:r>
                        <a:rPr kumimoji="1" lang="en-US" altLang="ja-JP" sz="1500" b="1"/>
                        <a:t>30</a:t>
                      </a:r>
                      <a:r>
                        <a:rPr kumimoji="1" lang="ja-JP" altLang="en-US" sz="1500" b="1"/>
                        <a:t> </a:t>
                      </a:r>
                      <a:r>
                        <a:rPr kumimoji="1" lang="en-US" altLang="ja-JP" sz="1500" b="1"/>
                        <a:t>km, 91</a:t>
                      </a:r>
                      <a:r>
                        <a:rPr kumimoji="1" lang="ja-JP" altLang="en-US" sz="1500" b="1"/>
                        <a:t> </a:t>
                      </a:r>
                      <a:r>
                        <a:rPr kumimoji="1" lang="en-US" altLang="ja-JP" sz="1500" b="1"/>
                        <a:t>levs</a:t>
                      </a:r>
                      <a:r>
                        <a:rPr kumimoji="1" lang="ja-JP" altLang="en-US" sz="1500" b="1"/>
                        <a:t> </a:t>
                      </a:r>
                      <a:r>
                        <a:rPr kumimoji="1" lang="en-US" altLang="ja-JP" sz="1500" b="1"/>
                        <a:t>(0.01hPa)</a:t>
                      </a:r>
                      <a:endParaRPr kumimoji="1" lang="ja-JP" altLang="en-US" sz="1500" b="1"/>
                    </a:p>
                  </a:txBody>
                  <a:tcPr marL="68580" marR="68580" marT="34290" marB="34290" anchor="ctr"/>
                </a:tc>
                <a:extLst>
                  <a:ext uri="{0D108BD9-81ED-4DB2-BD59-A6C34878D82A}">
                    <a16:rowId xmlns:a16="http://schemas.microsoft.com/office/drawing/2014/main" val="10002"/>
                  </a:ext>
                </a:extLst>
              </a:tr>
              <a:tr h="525780">
                <a:tc>
                  <a:txBody>
                    <a:bodyPr/>
                    <a:lstStyle/>
                    <a:p>
                      <a:r>
                        <a:rPr kumimoji="1" lang="en-US" altLang="ja-JP" sz="1800" b="1"/>
                        <a:t>D. A.</a:t>
                      </a:r>
                      <a:endParaRPr kumimoji="1" lang="ja-JP" altLang="en-US" sz="1800" b="1"/>
                    </a:p>
                  </a:txBody>
                  <a:tcPr marL="68580" marR="68580" marT="34290" marB="34290" anchor="ctr"/>
                </a:tc>
                <a:tc>
                  <a:txBody>
                    <a:bodyPr/>
                    <a:lstStyle/>
                    <a:p>
                      <a:pPr algn="ctr"/>
                      <a:r>
                        <a:rPr kumimoji="1" lang="en-US" altLang="ja-JP" sz="1500" b="1"/>
                        <a:t>EnKF (Hunt</a:t>
                      </a:r>
                      <a:r>
                        <a:rPr kumimoji="1" lang="ja-JP" altLang="en-US" sz="1500" b="1"/>
                        <a:t>  </a:t>
                      </a:r>
                      <a:r>
                        <a:rPr kumimoji="1" lang="en-US" altLang="ja-JP" sz="1500" b="1"/>
                        <a:t>et al. 2007)</a:t>
                      </a:r>
                      <a:endParaRPr kumimoji="1" lang="ja-JP" altLang="en-US" sz="1500" b="1"/>
                    </a:p>
                  </a:txBody>
                  <a:tcPr marL="68580" marR="68580" marT="34290" marB="34290" anchor="ctr"/>
                </a:tc>
                <a:tc>
                  <a:txBody>
                    <a:bodyPr/>
                    <a:lstStyle/>
                    <a:p>
                      <a:pPr algn="ctr"/>
                      <a:r>
                        <a:rPr kumimoji="1" lang="en-US" altLang="ja-JP" sz="1500" b="1"/>
                        <a:t>EnKF (Whitaker et al. 2004)</a:t>
                      </a:r>
                      <a:endParaRPr kumimoji="1" lang="ja-JP" altLang="en-US" sz="1500" b="1"/>
                    </a:p>
                  </a:txBody>
                  <a:tcPr marL="68580" marR="68580" marT="34290" marB="34290" anchor="ctr"/>
                </a:tc>
                <a:tc>
                  <a:txBody>
                    <a:bodyPr/>
                    <a:lstStyle/>
                    <a:p>
                      <a:pPr algn="ctr"/>
                      <a:r>
                        <a:rPr kumimoji="1" lang="en-US" altLang="ja-JP" sz="1500" b="1"/>
                        <a:t>4DVAR, EDA</a:t>
                      </a:r>
                      <a:endParaRPr kumimoji="1" lang="ja-JP" altLang="en-US" sz="1500" b="1"/>
                    </a:p>
                  </a:txBody>
                  <a:tcPr marL="68580" marR="68580" marT="34290" marB="34290" anchor="ctr"/>
                </a:tc>
                <a:extLst>
                  <a:ext uri="{0D108BD9-81ED-4DB2-BD59-A6C34878D82A}">
                    <a16:rowId xmlns:a16="http://schemas.microsoft.com/office/drawing/2014/main" val="10003"/>
                  </a:ext>
                </a:extLst>
              </a:tr>
              <a:tr h="411261">
                <a:tc>
                  <a:txBody>
                    <a:bodyPr/>
                    <a:lstStyle/>
                    <a:p>
                      <a:r>
                        <a:rPr kumimoji="1" lang="en-US" altLang="ja-JP" sz="1800" b="1"/>
                        <a:t>Period</a:t>
                      </a:r>
                      <a:endParaRPr kumimoji="1" lang="ja-JP" altLang="en-US" sz="1800" b="1"/>
                    </a:p>
                  </a:txBody>
                  <a:tcPr marL="68580" marR="68580" marT="34290" marB="34290" anchor="ctr"/>
                </a:tc>
                <a:tc>
                  <a:txBody>
                    <a:bodyPr/>
                    <a:lstStyle/>
                    <a:p>
                      <a:pPr algn="ctr"/>
                      <a:r>
                        <a:rPr kumimoji="1" lang="en-US" altLang="ja-JP" sz="1500" b="1"/>
                        <a:t>1850 - 2015</a:t>
                      </a:r>
                      <a:endParaRPr kumimoji="1" lang="ja-JP" altLang="en-US" sz="1500" b="1"/>
                    </a:p>
                  </a:txBody>
                  <a:tcPr marL="68580" marR="68580" marT="34290" marB="34290" anchor="ctr"/>
                </a:tc>
                <a:tc>
                  <a:txBody>
                    <a:bodyPr/>
                    <a:lstStyle/>
                    <a:p>
                      <a:pPr algn="ctr"/>
                      <a:r>
                        <a:rPr kumimoji="1" lang="en-US" altLang="ja-JP" sz="1500" b="1"/>
                        <a:t>1836</a:t>
                      </a:r>
                      <a:r>
                        <a:rPr kumimoji="1" lang="en-US" altLang="ja-JP" sz="1500" b="1" baseline="0"/>
                        <a:t> - 2015</a:t>
                      </a:r>
                      <a:endParaRPr kumimoji="1" lang="ja-JP" altLang="en-US" sz="1500" b="1"/>
                    </a:p>
                  </a:txBody>
                  <a:tcPr marL="68580" marR="68580" marT="34290" marB="34290" anchor="ctr"/>
                </a:tc>
                <a:tc>
                  <a:txBody>
                    <a:bodyPr/>
                    <a:lstStyle/>
                    <a:p>
                      <a:pPr algn="ctr"/>
                      <a:r>
                        <a:rPr kumimoji="1" lang="en-US" altLang="ja-JP" sz="1500" b="1"/>
                        <a:t>1900 - 2010</a:t>
                      </a:r>
                      <a:endParaRPr kumimoji="1" lang="ja-JP" altLang="en-US" sz="1500" b="1"/>
                    </a:p>
                  </a:txBody>
                  <a:tcPr marL="68580" marR="68580" marT="34290" marB="34290" anchor="ctr"/>
                </a:tc>
                <a:extLst>
                  <a:ext uri="{0D108BD9-81ED-4DB2-BD59-A6C34878D82A}">
                    <a16:rowId xmlns:a16="http://schemas.microsoft.com/office/drawing/2014/main" val="10004"/>
                  </a:ext>
                </a:extLst>
              </a:tr>
              <a:tr h="617220">
                <a:tc>
                  <a:txBody>
                    <a:bodyPr/>
                    <a:lstStyle/>
                    <a:p>
                      <a:r>
                        <a:rPr kumimoji="1" lang="en-US" altLang="ja-JP" sz="1800" b="1"/>
                        <a:t>Atm.</a:t>
                      </a:r>
                      <a:r>
                        <a:rPr kumimoji="1" lang="ja-JP" altLang="en-US" sz="1800" b="1"/>
                        <a:t> </a:t>
                      </a:r>
                      <a:r>
                        <a:rPr kumimoji="1" lang="en-US" altLang="ja-JP" sz="1800" b="1"/>
                        <a:t>Observations</a:t>
                      </a:r>
                      <a:endParaRPr kumimoji="1" lang="ja-JP" altLang="en-US" sz="1800" b="1"/>
                    </a:p>
                  </a:txBody>
                  <a:tcPr marL="68580" marR="68580" marT="34290" marB="34290" anchor="ctr"/>
                </a:tc>
                <a:tc>
                  <a:txBody>
                    <a:bodyPr/>
                    <a:lstStyle/>
                    <a:p>
                      <a:pPr algn="ctr"/>
                      <a:r>
                        <a:rPr kumimoji="1" lang="en-US" altLang="ja-JP" sz="1500" b="1"/>
                        <a:t>Ps, Best Track</a:t>
                      </a:r>
                      <a:endParaRPr kumimoji="1" lang="ja-JP" altLang="en-US" sz="1500" b="1"/>
                    </a:p>
                  </a:txBody>
                  <a:tcPr marL="68580" marR="68580" marT="34290" marB="34290" anchor="ctr"/>
                </a:tc>
                <a:tc>
                  <a:txBody>
                    <a:bodyPr/>
                    <a:lstStyle/>
                    <a:p>
                      <a:pPr algn="ctr"/>
                      <a:r>
                        <a:rPr kumimoji="1" lang="en-US" altLang="ja-JP" sz="1500" b="1"/>
                        <a:t>Ps (incl.</a:t>
                      </a:r>
                      <a:r>
                        <a:rPr kumimoji="1" lang="en-US" altLang="ja-JP" sz="1500" b="1" baseline="0"/>
                        <a:t> Best Track Pc)</a:t>
                      </a:r>
                      <a:endParaRPr kumimoji="1" lang="ja-JP" altLang="en-US" sz="1500" b="1"/>
                    </a:p>
                  </a:txBody>
                  <a:tcPr marL="68580" marR="68580" marT="34290" marB="34290" anchor="ctr"/>
                </a:tc>
                <a:tc>
                  <a:txBody>
                    <a:bodyPr/>
                    <a:lstStyle/>
                    <a:p>
                      <a:pPr algn="ctr"/>
                      <a:r>
                        <a:rPr kumimoji="1" lang="en-US" altLang="ja-JP" sz="1500" b="1"/>
                        <a:t>Ps,</a:t>
                      </a:r>
                      <a:r>
                        <a:rPr kumimoji="1" lang="ja-JP" altLang="en-US" sz="1500" b="1"/>
                        <a:t> </a:t>
                      </a:r>
                      <a:r>
                        <a:rPr kumimoji="1" lang="en-US" altLang="ja-JP" sz="1500" b="1"/>
                        <a:t>U</a:t>
                      </a:r>
                      <a:endParaRPr kumimoji="1" lang="ja-JP" altLang="en-US" sz="1500" b="1"/>
                    </a:p>
                  </a:txBody>
                  <a:tcPr marL="68580" marR="68580" marT="34290" marB="34290" anchor="ctr"/>
                </a:tc>
                <a:extLst>
                  <a:ext uri="{0D108BD9-81ED-4DB2-BD59-A6C34878D82A}">
                    <a16:rowId xmlns:a16="http://schemas.microsoft.com/office/drawing/2014/main" val="10005"/>
                  </a:ext>
                </a:extLst>
              </a:tr>
              <a:tr h="754380">
                <a:tc>
                  <a:txBody>
                    <a:bodyPr/>
                    <a:lstStyle/>
                    <a:p>
                      <a:r>
                        <a:rPr kumimoji="1" lang="en-US" altLang="ja-JP" sz="1800" b="1"/>
                        <a:t>SST</a:t>
                      </a:r>
                      <a:endParaRPr kumimoji="1" lang="ja-JP" altLang="en-US" sz="1800" b="1"/>
                    </a:p>
                  </a:txBody>
                  <a:tcPr marL="68580" marR="68580" marT="34290" marB="34290" anchor="ctr"/>
                </a:tc>
                <a:tc>
                  <a:txBody>
                    <a:bodyPr/>
                    <a:lstStyle/>
                    <a:p>
                      <a:pPr algn="ctr"/>
                      <a:r>
                        <a:rPr kumimoji="1" lang="en-US" altLang="ja-JP" sz="1500" b="1"/>
                        <a:t>COBE-SST2,</a:t>
                      </a:r>
                    </a:p>
                    <a:p>
                      <a:pPr algn="ctr"/>
                      <a:r>
                        <a:rPr kumimoji="1" lang="en-US" altLang="ja-JP" sz="1500" b="1"/>
                        <a:t>80 ptb.s</a:t>
                      </a:r>
                      <a:endParaRPr kumimoji="1" lang="ja-JP" altLang="en-US" sz="1500" b="1"/>
                    </a:p>
                  </a:txBody>
                  <a:tcPr marL="68580" marR="68580" marT="34290" marB="34290" anchor="ctr"/>
                </a:tc>
                <a:tc>
                  <a:txBody>
                    <a:bodyPr/>
                    <a:lstStyle/>
                    <a:p>
                      <a:pPr algn="ctr"/>
                      <a:r>
                        <a:rPr kumimoji="1" lang="en-US" altLang="ja-JP" sz="1500" b="1"/>
                        <a:t>HadISST2.3</a:t>
                      </a:r>
                      <a:r>
                        <a:rPr kumimoji="1" lang="ja-JP" altLang="en-US" sz="1500" b="1"/>
                        <a:t> </a:t>
                      </a:r>
                      <a:r>
                        <a:rPr kumimoji="1" lang="en-US" altLang="ja-JP" sz="1200" b="1"/>
                        <a:t>(1981-2015)</a:t>
                      </a:r>
                      <a:r>
                        <a:rPr kumimoji="1" lang="en-US" altLang="ja-JP" sz="1500" b="1"/>
                        <a:t>,</a:t>
                      </a:r>
                      <a:r>
                        <a:rPr kumimoji="1" lang="en-US" altLang="ja-JP" sz="1500" b="1" baseline="0"/>
                        <a:t> </a:t>
                      </a:r>
                      <a:r>
                        <a:rPr kumimoji="1" lang="en-US" altLang="ja-JP" sz="1500" b="1"/>
                        <a:t>SODAsi.3 </a:t>
                      </a:r>
                      <a:r>
                        <a:rPr kumimoji="1" lang="en-US" altLang="ja-JP" sz="1200" b="1"/>
                        <a:t>(1836-1980),</a:t>
                      </a:r>
                      <a:r>
                        <a:rPr kumimoji="1" lang="en-US" altLang="ja-JP" sz="1500" b="1"/>
                        <a:t> </a:t>
                      </a:r>
                    </a:p>
                    <a:p>
                      <a:pPr algn="ctr"/>
                      <a:r>
                        <a:rPr kumimoji="1" lang="en-US" altLang="ja-JP" sz="1500" b="1"/>
                        <a:t>8 ptb.s</a:t>
                      </a:r>
                      <a:endParaRPr kumimoji="1" lang="ja-JP" altLang="en-US" sz="2100" b="1"/>
                    </a:p>
                  </a:txBody>
                  <a:tcPr marL="68580" marR="68580" marT="34290" marB="34290" anchor="ctr"/>
                </a:tc>
                <a:tc>
                  <a:txBody>
                    <a:bodyPr/>
                    <a:lstStyle/>
                    <a:p>
                      <a:pPr algn="ctr"/>
                      <a:r>
                        <a:rPr kumimoji="1" lang="en-US" altLang="ja-JP" sz="1500" b="1"/>
                        <a:t>HadISST</a:t>
                      </a:r>
                      <a:r>
                        <a:rPr kumimoji="1" lang="en-US" altLang="ja-JP" sz="1500" b="1" baseline="0"/>
                        <a:t> 2.1.0.0,</a:t>
                      </a:r>
                    </a:p>
                    <a:p>
                      <a:pPr algn="ctr"/>
                      <a:r>
                        <a:rPr kumimoji="1" lang="en-US" altLang="ja-JP" sz="1500" b="1" baseline="0"/>
                        <a:t>Hirahara’s ptb.s</a:t>
                      </a:r>
                      <a:endParaRPr kumimoji="1" lang="ja-JP" altLang="en-US" sz="1500" b="1"/>
                    </a:p>
                  </a:txBody>
                  <a:tcPr marL="68580" marR="68580" marT="34290" marB="34290" anchor="ctr"/>
                </a:tc>
                <a:extLst>
                  <a:ext uri="{0D108BD9-81ED-4DB2-BD59-A6C34878D82A}">
                    <a16:rowId xmlns:a16="http://schemas.microsoft.com/office/drawing/2014/main" val="10008"/>
                  </a:ext>
                </a:extLst>
              </a:tr>
              <a:tr h="411261">
                <a:tc>
                  <a:txBody>
                    <a:bodyPr/>
                    <a:lstStyle/>
                    <a:p>
                      <a:r>
                        <a:rPr kumimoji="1" lang="en-US" altLang="ja-JP" sz="1800" b="1"/>
                        <a:t>Outputs</a:t>
                      </a:r>
                      <a:endParaRPr kumimoji="1" lang="ja-JP" altLang="en-US" sz="1800" b="1"/>
                    </a:p>
                  </a:txBody>
                  <a:tcPr marL="68580" marR="68580" marT="34290" marB="34290" anchor="ctr"/>
                </a:tc>
                <a:tc>
                  <a:txBody>
                    <a:bodyPr/>
                    <a:lstStyle/>
                    <a:p>
                      <a:pPr algn="ctr"/>
                      <a:r>
                        <a:rPr kumimoji="1" lang="en-US" altLang="ja-JP" sz="1500" b="1"/>
                        <a:t>6 hrly</a:t>
                      </a:r>
                      <a:endParaRPr kumimoji="1" lang="ja-JP" altLang="en-US" sz="1500" b="1"/>
                    </a:p>
                  </a:txBody>
                  <a:tcPr marL="68580" marR="68580" marT="34290" marB="34290" anchor="ctr"/>
                </a:tc>
                <a:tc>
                  <a:txBody>
                    <a:bodyPr/>
                    <a:lstStyle/>
                    <a:p>
                      <a:pPr algn="ctr"/>
                      <a:r>
                        <a:rPr kumimoji="1" lang="en-US" altLang="ja-JP" sz="1500" b="1"/>
                        <a:t>3 hrly</a:t>
                      </a:r>
                      <a:endParaRPr kumimoji="1" lang="ja-JP" altLang="en-US" sz="1500" b="1"/>
                    </a:p>
                  </a:txBody>
                  <a:tcPr marL="68580" marR="68580" marT="34290" marB="34290" anchor="ctr"/>
                </a:tc>
                <a:tc>
                  <a:txBody>
                    <a:bodyPr/>
                    <a:lstStyle/>
                    <a:p>
                      <a:pPr algn="ctr"/>
                      <a:r>
                        <a:rPr kumimoji="1" lang="en-US" altLang="ja-JP" sz="1500" b="1"/>
                        <a:t>3 hrly</a:t>
                      </a:r>
                      <a:endParaRPr kumimoji="1" lang="ja-JP" altLang="en-US" sz="1500" b="1"/>
                    </a:p>
                  </a:txBody>
                  <a:tcPr marL="68580" marR="68580" marT="34290" marB="34290" anchor="ctr"/>
                </a:tc>
                <a:extLst>
                  <a:ext uri="{0D108BD9-81ED-4DB2-BD59-A6C34878D82A}">
                    <a16:rowId xmlns:a16="http://schemas.microsoft.com/office/drawing/2014/main" val="10006"/>
                  </a:ext>
                </a:extLst>
              </a:tr>
              <a:tr h="502920">
                <a:tc>
                  <a:txBody>
                    <a:bodyPr/>
                    <a:lstStyle/>
                    <a:p>
                      <a:r>
                        <a:rPr kumimoji="1" lang="en-US" altLang="ja-JP" sz="1800" b="1"/>
                        <a:t>Note</a:t>
                      </a:r>
                      <a:endParaRPr kumimoji="1" lang="ja-JP" altLang="en-US" sz="1800" b="1"/>
                    </a:p>
                  </a:txBody>
                  <a:tcPr marL="68580" marR="68580" marT="34290" marB="34290" anchor="ctr"/>
                </a:tc>
                <a:tc>
                  <a:txBody>
                    <a:bodyPr/>
                    <a:lstStyle/>
                    <a:p>
                      <a:pPr algn="ctr"/>
                      <a:r>
                        <a:rPr kumimoji="1" lang="en-US" altLang="ja-JP" sz="1400" b="1" dirty="0"/>
                        <a:t>Ishii et al. (2024)</a:t>
                      </a:r>
                      <a:endParaRPr kumimoji="1" lang="ja-JP" altLang="en-US" sz="1400" b="1" dirty="0"/>
                    </a:p>
                  </a:txBody>
                  <a:tcPr marL="68580" marR="68580" marT="34290" marB="34290" anchor="ctr"/>
                </a:tc>
                <a:tc>
                  <a:txBody>
                    <a:bodyPr/>
                    <a:lstStyle/>
                    <a:p>
                      <a:pPr algn="ctr"/>
                      <a:r>
                        <a:rPr kumimoji="1" lang="en-US" altLang="ja-JP" sz="1400" b="1"/>
                        <a:t>Slivinski et al. (2019a,b)</a:t>
                      </a:r>
                      <a:endParaRPr kumimoji="1" lang="ja-JP" altLang="en-US" sz="1400" b="1"/>
                    </a:p>
                  </a:txBody>
                  <a:tcPr marL="68580" marR="68580" marT="34290" marB="34290" anchor="ctr"/>
                </a:tc>
                <a:tc>
                  <a:txBody>
                    <a:bodyPr/>
                    <a:lstStyle/>
                    <a:p>
                      <a:pPr algn="ctr"/>
                      <a:r>
                        <a:rPr kumimoji="1" lang="en-US" altLang="ja-JP" sz="1400" b="1" dirty="0"/>
                        <a:t>Poli et al.  (2016)</a:t>
                      </a:r>
                      <a:endParaRPr kumimoji="1" lang="ja-JP" altLang="en-US" sz="1400" b="1" dirty="0"/>
                    </a:p>
                  </a:txBody>
                  <a:tcPr marL="68580" marR="68580" marT="34290" marB="34290" anchor="ctr"/>
                </a:tc>
                <a:extLst>
                  <a:ext uri="{0D108BD9-81ED-4DB2-BD59-A6C34878D82A}">
                    <a16:rowId xmlns:a16="http://schemas.microsoft.com/office/drawing/2014/main" val="10007"/>
                  </a:ext>
                </a:extLst>
              </a:tr>
            </a:tbl>
          </a:graphicData>
        </a:graphic>
      </p:graphicFrame>
      <p:sp>
        <p:nvSpPr>
          <p:cNvPr id="3" name="テキスト ボックス 2">
            <a:extLst>
              <a:ext uri="{FF2B5EF4-FFF2-40B4-BE49-F238E27FC236}">
                <a16:creationId xmlns:a16="http://schemas.microsoft.com/office/drawing/2014/main" id="{22515620-6E62-6748-A3D8-2761F1B9DEE9}"/>
              </a:ext>
            </a:extLst>
          </p:cNvPr>
          <p:cNvSpPr txBox="1"/>
          <p:nvPr/>
        </p:nvSpPr>
        <p:spPr>
          <a:xfrm>
            <a:off x="5799800" y="6234545"/>
            <a:ext cx="839653" cy="369332"/>
          </a:xfrm>
          <a:prstGeom prst="rect">
            <a:avLst/>
          </a:prstGeom>
          <a:noFill/>
        </p:spPr>
        <p:txBody>
          <a:bodyPr wrap="none" rtlCol="0">
            <a:spAutoFit/>
          </a:bodyPr>
          <a:lstStyle/>
          <a:p>
            <a:r>
              <a:rPr kumimoji="1" lang="en-US" altLang="ja-JP" dirty="0"/>
              <a:t>By Ishii</a:t>
            </a:r>
            <a:endParaRPr kumimoji="1" lang="ja-JP" altLang="en-US" dirty="0"/>
          </a:p>
        </p:txBody>
      </p:sp>
    </p:spTree>
    <p:extLst>
      <p:ext uri="{BB962C8B-B14F-4D97-AF65-F5344CB8AC3E}">
        <p14:creationId xmlns:p14="http://schemas.microsoft.com/office/powerpoint/2010/main" val="3565651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B6A425-5161-497E-9C17-E6E7F47BD0C5}"/>
              </a:ext>
            </a:extLst>
          </p:cNvPr>
          <p:cNvSpPr txBox="1"/>
          <p:nvPr/>
        </p:nvSpPr>
        <p:spPr>
          <a:xfrm>
            <a:off x="258793" y="874455"/>
            <a:ext cx="828998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 joint network of Japanese Universities and Institutes aims to expand the understanding of climate change and variability in the Asian monsoon region through the data rescue of instrumental meteorological observations since the 19th century.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Digitized meteorological data have been provided to ISPD (The International Surface Pressure Databank) and contributed to the improvement of the 20th century reanalysis dataset. Japan-Asia Climate Data Program (JCDP) is one of the active programs under ACRE Japan.</a:t>
            </a:r>
          </a:p>
        </p:txBody>
      </p:sp>
      <p:sp>
        <p:nvSpPr>
          <p:cNvPr id="3" name="テキスト ボックス 2">
            <a:extLst>
              <a:ext uri="{FF2B5EF4-FFF2-40B4-BE49-F238E27FC236}">
                <a16:creationId xmlns:a16="http://schemas.microsoft.com/office/drawing/2014/main" id="{EA46BF04-C732-4B86-8BB1-34DB8525D1F1}"/>
              </a:ext>
            </a:extLst>
          </p:cNvPr>
          <p:cNvSpPr txBox="1"/>
          <p:nvPr/>
        </p:nvSpPr>
        <p:spPr>
          <a:xfrm>
            <a:off x="336430" y="301925"/>
            <a:ext cx="18683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ACRE Japan</a:t>
            </a:r>
            <a:endParaRPr kumimoji="1" lang="ja-JP" altLang="en-US" sz="2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4" name="Picture 9" descr="Japan.png">
            <a:extLst>
              <a:ext uri="{FF2B5EF4-FFF2-40B4-BE49-F238E27FC236}">
                <a16:creationId xmlns:a16="http://schemas.microsoft.com/office/drawing/2014/main" id="{6CD39024-9BC6-43B7-AA65-C1E500017A92}"/>
              </a:ext>
            </a:extLst>
          </p:cNvPr>
          <p:cNvPicPr>
            <a:picLocks noChangeAspect="1"/>
          </p:cNvPicPr>
          <p:nvPr/>
        </p:nvPicPr>
        <p:blipFill>
          <a:blip r:embed="rId2" cstate="print"/>
          <a:stretch>
            <a:fillRect/>
          </a:stretch>
        </p:blipFill>
        <p:spPr>
          <a:xfrm>
            <a:off x="2204827" y="181155"/>
            <a:ext cx="762660" cy="772920"/>
          </a:xfrm>
          <a:prstGeom prst="rect">
            <a:avLst/>
          </a:prstGeom>
        </p:spPr>
      </p:pic>
      <p:pic>
        <p:nvPicPr>
          <p:cNvPr id="5" name="図 4">
            <a:extLst>
              <a:ext uri="{FF2B5EF4-FFF2-40B4-BE49-F238E27FC236}">
                <a16:creationId xmlns:a16="http://schemas.microsoft.com/office/drawing/2014/main" id="{A577B9E8-BCB6-4E19-97CD-D9CBCF97D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9" y="3537435"/>
            <a:ext cx="4496071" cy="3139410"/>
          </a:xfrm>
          <a:prstGeom prst="rect">
            <a:avLst/>
          </a:prstGeom>
        </p:spPr>
      </p:pic>
      <p:sp>
        <p:nvSpPr>
          <p:cNvPr id="6" name="テキスト ボックス 5">
            <a:extLst>
              <a:ext uri="{FF2B5EF4-FFF2-40B4-BE49-F238E27FC236}">
                <a16:creationId xmlns:a16="http://schemas.microsoft.com/office/drawing/2014/main" id="{AB971815-E3F6-4B0D-A230-841A9B583925}"/>
              </a:ext>
            </a:extLst>
          </p:cNvPr>
          <p:cNvSpPr txBox="1"/>
          <p:nvPr/>
        </p:nvSpPr>
        <p:spPr>
          <a:xfrm>
            <a:off x="4572000" y="5737571"/>
            <a:ext cx="4121888"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Station pressure data contributed to ISPD (1901-1941)</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091A62DC-345C-498D-9146-952C38014762}"/>
              </a:ext>
            </a:extLst>
          </p:cNvPr>
          <p:cNvSpPr txBox="1"/>
          <p:nvPr/>
        </p:nvSpPr>
        <p:spPr>
          <a:xfrm>
            <a:off x="4572000" y="3402516"/>
            <a:ext cx="4399472" cy="181588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altLang="ja-JP" sz="16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Japanese KAKENHI Project: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altLang="ja-JP" sz="1600" b="0" i="1"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Asian monsoon variability during the past 120 years  (PI: Jun Matsumoto)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Accelerating international research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(PI: Hisayuki Kubota)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Recovery of Lighthouse observation in 19</a:t>
            </a:r>
            <a:r>
              <a:rPr kumimoji="1" lang="en-US" altLang="ja-JP" sz="1600" b="0" i="1" u="none" strike="noStrike" kern="1200" cap="none" spc="0" normalizeH="0" baseline="3000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th</a:t>
            </a:r>
            <a:r>
              <a:rPr kumimoji="1" lang="en-US" altLang="ja-JP" sz="1600" b="0" i="1"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century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(PI: Masumi </a:t>
            </a:r>
            <a:r>
              <a:rPr kumimoji="1" lang="en-US" altLang="ja-JP" sz="1600" b="0" i="1" u="none" strike="noStrike" kern="1200" cap="none" spc="0" normalizeH="0" baseline="0" noProof="0" dirty="0" err="1">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Zaiki</a:t>
            </a:r>
            <a:r>
              <a:rPr kumimoji="1" lang="en-US" altLang="ja-JP" sz="1600" b="0" i="1"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a:t>
            </a:r>
            <a:endParaRPr kumimoji="1" lang="ja-JP" altLang="en-US" sz="1600" b="0" i="1"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8" name="正方形/長方形 7">
            <a:extLst>
              <a:ext uri="{FF2B5EF4-FFF2-40B4-BE49-F238E27FC236}">
                <a16:creationId xmlns:a16="http://schemas.microsoft.com/office/drawing/2014/main" id="{116C4E40-F1E7-B22E-DE54-94A2C5323A06}"/>
              </a:ext>
            </a:extLst>
          </p:cNvPr>
          <p:cNvSpPr/>
          <p:nvPr/>
        </p:nvSpPr>
        <p:spPr>
          <a:xfrm>
            <a:off x="3758689" y="4489290"/>
            <a:ext cx="454903" cy="188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1CD5D6B-848E-DA56-5976-EAE3118DE516}"/>
              </a:ext>
            </a:extLst>
          </p:cNvPr>
          <p:cNvSpPr txBox="1"/>
          <p:nvPr/>
        </p:nvSpPr>
        <p:spPr>
          <a:xfrm>
            <a:off x="3680868" y="4407143"/>
            <a:ext cx="409086" cy="246221"/>
          </a:xfrm>
          <a:prstGeom prst="rect">
            <a:avLst/>
          </a:prstGeom>
          <a:noFill/>
        </p:spPr>
        <p:txBody>
          <a:bodyPr wrap="none" rtlCol="0">
            <a:spAutoFit/>
          </a:bodyPr>
          <a:lstStyle/>
          <a:p>
            <a:r>
              <a:rPr kumimoji="1" lang="en-US" altLang="ja-JP" sz="1000" dirty="0">
                <a:latin typeface="Calibri" panose="020F0502020204030204" pitchFamily="34" charset="0"/>
                <a:ea typeface="Calibri" panose="020F0502020204030204" pitchFamily="34" charset="0"/>
                <a:cs typeface="Calibri" panose="020F0502020204030204" pitchFamily="34" charset="0"/>
              </a:rPr>
              <a:t>sent</a:t>
            </a:r>
            <a:endParaRPr kumimoji="1" lang="ja-JP" altLang="en-US" sz="1000" dirty="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78EEA125-0484-137E-543B-6AF62AB79740}"/>
              </a:ext>
            </a:extLst>
          </p:cNvPr>
          <p:cNvSpPr txBox="1"/>
          <p:nvPr/>
        </p:nvSpPr>
        <p:spPr>
          <a:xfrm>
            <a:off x="3673047" y="4525389"/>
            <a:ext cx="409086" cy="246221"/>
          </a:xfrm>
          <a:prstGeom prst="rect">
            <a:avLst/>
          </a:prstGeom>
          <a:noFill/>
        </p:spPr>
        <p:txBody>
          <a:bodyPr wrap="none" rtlCol="0">
            <a:spAutoFit/>
          </a:bodyPr>
          <a:lstStyle/>
          <a:p>
            <a:r>
              <a:rPr kumimoji="1" lang="en-US" altLang="ja-JP" sz="1000" dirty="0">
                <a:latin typeface="Calibri" panose="020F0502020204030204" pitchFamily="34" charset="0"/>
                <a:ea typeface="Calibri" panose="020F0502020204030204" pitchFamily="34" charset="0"/>
                <a:cs typeface="Calibri" panose="020F0502020204030204" pitchFamily="34" charset="0"/>
              </a:rPr>
              <a:t>sent</a:t>
            </a:r>
            <a:endParaRPr kumimoji="1" lang="ja-JP" alt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0861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3820C8-7929-0A4E-9A13-04C282781B34}"/>
              </a:ext>
            </a:extLst>
          </p:cNvPr>
          <p:cNvSpPr>
            <a:spLocks noGrp="1"/>
          </p:cNvSpPr>
          <p:nvPr>
            <p:ph type="title"/>
          </p:nvPr>
        </p:nvSpPr>
        <p:spPr>
          <a:xfrm>
            <a:off x="612321" y="951480"/>
            <a:ext cx="7886700" cy="805834"/>
          </a:xfrm>
        </p:spPr>
        <p:txBody>
          <a:bodyPr>
            <a:normAutofit/>
          </a:bodyPr>
          <a:lstStyle/>
          <a:p>
            <a:pPr algn="ctr"/>
            <a:r>
              <a:rPr lang="en-US" altLang="ja-JP" sz="2400" dirty="0">
                <a:latin typeface="Calibri" panose="020F0502020204030204" pitchFamily="34" charset="0"/>
                <a:ea typeface="Calibri" panose="020F0502020204030204" pitchFamily="34" charset="0"/>
                <a:cs typeface="Calibri" panose="020F0502020204030204" pitchFamily="34" charset="0"/>
              </a:rPr>
              <a:t>Increase observation data for data assimilation</a:t>
            </a:r>
            <a:endParaRPr kumimoji="1" lang="ja-JP" altLang="en-US" sz="2400" dirty="0">
              <a:latin typeface="Calibri" panose="020F0502020204030204" pitchFamily="34" charset="0"/>
              <a:cs typeface="Calibri" panose="020F0502020204030204" pitchFamily="34" charset="0"/>
            </a:endParaRPr>
          </a:p>
        </p:txBody>
      </p:sp>
      <p:pic>
        <p:nvPicPr>
          <p:cNvPr id="4" name="図 3">
            <a:extLst>
              <a:ext uri="{FF2B5EF4-FFF2-40B4-BE49-F238E27FC236}">
                <a16:creationId xmlns:a16="http://schemas.microsoft.com/office/drawing/2014/main" id="{527919E5-1317-8F9D-7B87-F8951F380746}"/>
              </a:ext>
            </a:extLst>
          </p:cNvPr>
          <p:cNvPicPr>
            <a:picLocks noChangeAspect="1"/>
          </p:cNvPicPr>
          <p:nvPr/>
        </p:nvPicPr>
        <p:blipFill>
          <a:blip r:embed="rId2"/>
          <a:stretch>
            <a:fillRect/>
          </a:stretch>
        </p:blipFill>
        <p:spPr>
          <a:xfrm>
            <a:off x="1190578" y="2793939"/>
            <a:ext cx="6501586" cy="2912897"/>
          </a:xfrm>
          <a:prstGeom prst="rect">
            <a:avLst/>
          </a:prstGeom>
        </p:spPr>
      </p:pic>
      <p:sp>
        <p:nvSpPr>
          <p:cNvPr id="5" name="左中かっこ 4">
            <a:extLst>
              <a:ext uri="{FF2B5EF4-FFF2-40B4-BE49-F238E27FC236}">
                <a16:creationId xmlns:a16="http://schemas.microsoft.com/office/drawing/2014/main" id="{84463F12-25BD-5F4A-84B6-366291BC8F21}"/>
              </a:ext>
            </a:extLst>
          </p:cNvPr>
          <p:cNvSpPr/>
          <p:nvPr/>
        </p:nvSpPr>
        <p:spPr>
          <a:xfrm rot="5400000">
            <a:off x="3779187" y="2417507"/>
            <a:ext cx="238519" cy="514350"/>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ja-JP" altLang="en-US" sz="1350">
              <a:solidFill>
                <a:prstClr val="black"/>
              </a:solidFill>
              <a:latin typeface="游ゴシック" panose="020F0502020204030204"/>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939C290B-0185-5346-AC86-471D03052EB1}"/>
              </a:ext>
            </a:extLst>
          </p:cNvPr>
          <p:cNvSpPr txBox="1"/>
          <p:nvPr/>
        </p:nvSpPr>
        <p:spPr>
          <a:xfrm>
            <a:off x="3626702" y="2219129"/>
            <a:ext cx="1160895" cy="300082"/>
          </a:xfrm>
          <a:prstGeom prst="rect">
            <a:avLst/>
          </a:prstGeom>
          <a:noFill/>
        </p:spPr>
        <p:txBody>
          <a:bodyPr wrap="none" rtlCol="0">
            <a:spAutoFit/>
          </a:bodyPr>
          <a:lstStyle/>
          <a:p>
            <a:pPr defTabSz="685800"/>
            <a:r>
              <a:rPr lang="en-US" altLang="ja-JP" sz="1350" dirty="0">
                <a:solidFill>
                  <a:prstClr val="black"/>
                </a:solidFill>
                <a:latin typeface="游ゴシック" panose="020F0502020204030204"/>
                <a:ea typeface="游ゴシック" panose="020B0400000000000000" pitchFamily="50" charset="-128"/>
              </a:rPr>
              <a:t>Lighthouses</a:t>
            </a:r>
            <a:endParaRPr lang="ja-JP" altLang="en-US" sz="1350" dirty="0">
              <a:solidFill>
                <a:prstClr val="black"/>
              </a:solidFill>
              <a:latin typeface="游ゴシック" panose="020F0502020204030204"/>
              <a:ea typeface="游ゴシック" panose="020B0400000000000000" pitchFamily="50" charset="-128"/>
            </a:endParaRPr>
          </a:p>
        </p:txBody>
      </p:sp>
      <p:sp>
        <p:nvSpPr>
          <p:cNvPr id="7" name="左中かっこ 6">
            <a:extLst>
              <a:ext uri="{FF2B5EF4-FFF2-40B4-BE49-F238E27FC236}">
                <a16:creationId xmlns:a16="http://schemas.microsoft.com/office/drawing/2014/main" id="{6CD4F60A-BDCA-EB4C-80E7-DEDB2CB5F321}"/>
              </a:ext>
            </a:extLst>
          </p:cNvPr>
          <p:cNvSpPr/>
          <p:nvPr/>
        </p:nvSpPr>
        <p:spPr>
          <a:xfrm rot="5400000">
            <a:off x="5518181" y="1364314"/>
            <a:ext cx="238519" cy="2620736"/>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ja-JP" altLang="en-US" sz="1350">
              <a:solidFill>
                <a:prstClr val="black"/>
              </a:solidFill>
              <a:latin typeface="游ゴシック" panose="020F0502020204030204"/>
              <a:ea typeface="游ゴシック" panose="020B0400000000000000" pitchFamily="50" charset="-128"/>
            </a:endParaRPr>
          </a:p>
        </p:txBody>
      </p:sp>
      <p:sp>
        <p:nvSpPr>
          <p:cNvPr id="8" name="左中かっこ 7">
            <a:extLst>
              <a:ext uri="{FF2B5EF4-FFF2-40B4-BE49-F238E27FC236}">
                <a16:creationId xmlns:a16="http://schemas.microsoft.com/office/drawing/2014/main" id="{147492FA-1D85-9B45-87DE-47DF80F2A939}"/>
              </a:ext>
            </a:extLst>
          </p:cNvPr>
          <p:cNvSpPr/>
          <p:nvPr/>
        </p:nvSpPr>
        <p:spPr>
          <a:xfrm rot="5400000">
            <a:off x="2723601" y="1966079"/>
            <a:ext cx="238519" cy="1417208"/>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ja-JP" altLang="en-US" sz="1350">
              <a:solidFill>
                <a:prstClr val="black"/>
              </a:solidFill>
              <a:latin typeface="游ゴシック" panose="020F050202020403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74BC2191-30B8-0448-A82C-82FCC7DFCF43}"/>
              </a:ext>
            </a:extLst>
          </p:cNvPr>
          <p:cNvSpPr txBox="1"/>
          <p:nvPr/>
        </p:nvSpPr>
        <p:spPr>
          <a:xfrm>
            <a:off x="4787597" y="2064195"/>
            <a:ext cx="3770027" cy="507831"/>
          </a:xfrm>
          <a:prstGeom prst="rect">
            <a:avLst/>
          </a:prstGeom>
          <a:noFill/>
        </p:spPr>
        <p:txBody>
          <a:bodyPr wrap="square" rtlCol="0">
            <a:spAutoFit/>
          </a:bodyPr>
          <a:lstStyle/>
          <a:p>
            <a:pPr defTabSz="685800"/>
            <a:r>
              <a:rPr lang="en-US" altLang="ja-JP" sz="1350" dirty="0">
                <a:solidFill>
                  <a:prstClr val="black"/>
                </a:solidFill>
                <a:latin typeface="游ゴシック" panose="020F0502020204030204"/>
                <a:ea typeface="游ゴシック" panose="020B0400000000000000" pitchFamily="50" charset="-128"/>
              </a:rPr>
              <a:t>Central Meteorological Observatory of Tokyo Japan</a:t>
            </a:r>
            <a:r>
              <a:rPr lang="ja-JP" altLang="en-US" sz="1350" dirty="0">
                <a:solidFill>
                  <a:prstClr val="black"/>
                </a:solidFill>
                <a:latin typeface="游ゴシック" panose="020F0502020204030204"/>
                <a:ea typeface="游ゴシック" panose="020B0400000000000000" pitchFamily="50" charset="-128"/>
              </a:rPr>
              <a:t>・</a:t>
            </a:r>
            <a:r>
              <a:rPr lang="en-US" altLang="ja-JP" sz="1350" dirty="0">
                <a:solidFill>
                  <a:prstClr val="black"/>
                </a:solidFill>
                <a:latin typeface="游ゴシック" panose="020F0502020204030204"/>
                <a:ea typeface="游ゴシック" panose="020B0400000000000000" pitchFamily="50" charset="-128"/>
              </a:rPr>
              <a:t>South Seas Bureau</a:t>
            </a:r>
            <a:r>
              <a:rPr lang="ja-JP" altLang="en-US" sz="1350" dirty="0">
                <a:solidFill>
                  <a:prstClr val="black"/>
                </a:solidFill>
                <a:latin typeface="游ゴシック" panose="020F0502020204030204"/>
                <a:ea typeface="游ゴシック" panose="020B0400000000000000" pitchFamily="50" charset="-128"/>
              </a:rPr>
              <a:t>・</a:t>
            </a:r>
            <a:r>
              <a:rPr lang="en-US" altLang="ja-JP" sz="1350" dirty="0">
                <a:solidFill>
                  <a:prstClr val="black"/>
                </a:solidFill>
                <a:latin typeface="游ゴシック" panose="020F0502020204030204"/>
                <a:ea typeface="游ゴシック" panose="020B0400000000000000" pitchFamily="50" charset="-128"/>
              </a:rPr>
              <a:t>Philippines</a:t>
            </a:r>
            <a:endParaRPr lang="ja-JP" altLang="en-US" sz="1350" dirty="0">
              <a:solidFill>
                <a:prstClr val="black"/>
              </a:solidFill>
              <a:latin typeface="游ゴシック"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A1CA2B2-3B34-7A40-B1D2-0728367DB4CE}"/>
              </a:ext>
            </a:extLst>
          </p:cNvPr>
          <p:cNvSpPr txBox="1"/>
          <p:nvPr/>
        </p:nvSpPr>
        <p:spPr>
          <a:xfrm>
            <a:off x="2051831" y="2099704"/>
            <a:ext cx="1661032" cy="507831"/>
          </a:xfrm>
          <a:prstGeom prst="rect">
            <a:avLst/>
          </a:prstGeom>
          <a:noFill/>
        </p:spPr>
        <p:txBody>
          <a:bodyPr wrap="none" rtlCol="0">
            <a:spAutoFit/>
          </a:bodyPr>
          <a:lstStyle/>
          <a:p>
            <a:pPr defTabSz="685800"/>
            <a:r>
              <a:rPr lang="en-US" altLang="ja-JP" sz="1350" dirty="0">
                <a:solidFill>
                  <a:prstClr val="black"/>
                </a:solidFill>
                <a:latin typeface="游ゴシック" panose="020F0502020204030204"/>
                <a:ea typeface="游ゴシック" panose="020B0400000000000000" pitchFamily="50" charset="-128"/>
              </a:rPr>
              <a:t>Edo</a:t>
            </a:r>
            <a:r>
              <a:rPr lang="ja-JP" altLang="en-US" sz="1350" dirty="0">
                <a:solidFill>
                  <a:prstClr val="black"/>
                </a:solidFill>
                <a:latin typeface="游ゴシック" panose="020F0502020204030204"/>
                <a:ea typeface="游ゴシック" panose="020B0400000000000000" pitchFamily="50" charset="-128"/>
              </a:rPr>
              <a:t>・</a:t>
            </a:r>
            <a:r>
              <a:rPr lang="en-US" altLang="ja-JP" sz="1350" dirty="0">
                <a:solidFill>
                  <a:prstClr val="black"/>
                </a:solidFill>
                <a:latin typeface="游ゴシック" panose="020F0502020204030204"/>
                <a:ea typeface="游ゴシック" panose="020B0400000000000000" pitchFamily="50" charset="-128"/>
              </a:rPr>
              <a:t>Yokohama</a:t>
            </a:r>
          </a:p>
          <a:p>
            <a:pPr defTabSz="685800"/>
            <a:r>
              <a:rPr lang="en-US" altLang="ja-JP" sz="1350" dirty="0" err="1">
                <a:solidFill>
                  <a:prstClr val="black"/>
                </a:solidFill>
                <a:latin typeface="游ゴシック" panose="020F0502020204030204"/>
                <a:ea typeface="游ゴシック" panose="020B0400000000000000" pitchFamily="50" charset="-128"/>
              </a:rPr>
              <a:t>Dejima</a:t>
            </a:r>
            <a:r>
              <a:rPr lang="ja-JP" altLang="en-US" sz="1350" dirty="0">
                <a:solidFill>
                  <a:prstClr val="black"/>
                </a:solidFill>
                <a:latin typeface="游ゴシック" panose="020F0502020204030204"/>
                <a:ea typeface="游ゴシック" panose="020B0400000000000000" pitchFamily="50" charset="-128"/>
              </a:rPr>
              <a:t>・</a:t>
            </a:r>
            <a:r>
              <a:rPr lang="en-US" altLang="ja-JP" sz="1350" dirty="0">
                <a:solidFill>
                  <a:prstClr val="black"/>
                </a:solidFill>
                <a:latin typeface="游ゴシック" panose="020F0502020204030204"/>
                <a:ea typeface="游ゴシック" panose="020B0400000000000000" pitchFamily="50" charset="-128"/>
              </a:rPr>
              <a:t>Nagasaki</a:t>
            </a:r>
            <a:endParaRPr lang="ja-JP" altLang="en-US" sz="1350" dirty="0">
              <a:solidFill>
                <a:prstClr val="black"/>
              </a:solidFill>
              <a:latin typeface="游ゴシック" panose="020F0502020204030204"/>
              <a:ea typeface="游ゴシック" panose="020B0400000000000000" pitchFamily="50" charset="-128"/>
            </a:endParaRPr>
          </a:p>
        </p:txBody>
      </p:sp>
      <p:sp>
        <p:nvSpPr>
          <p:cNvPr id="9" name="スライド番号プレースホルダー 8">
            <a:extLst>
              <a:ext uri="{FF2B5EF4-FFF2-40B4-BE49-F238E27FC236}">
                <a16:creationId xmlns:a16="http://schemas.microsoft.com/office/drawing/2014/main" id="{17D8A1E6-492E-3749-81B9-97E26BD62C1C}"/>
              </a:ext>
            </a:extLst>
          </p:cNvPr>
          <p:cNvSpPr>
            <a:spLocks noGrp="1"/>
          </p:cNvSpPr>
          <p:nvPr>
            <p:ph type="sldNum" sz="quarter" idx="12"/>
          </p:nvPr>
        </p:nvSpPr>
        <p:spPr/>
        <p:txBody>
          <a:bodyPr/>
          <a:lstStyle/>
          <a:p>
            <a:pPr defTabSz="685800"/>
            <a:fld id="{2B63998D-D08D-A240-8C1C-01F7657B0CDB}" type="slidenum">
              <a:rPr lang="ja-JP" altLang="en-US" sz="1200">
                <a:solidFill>
                  <a:prstClr val="black">
                    <a:tint val="75000"/>
                  </a:prstClr>
                </a:solidFill>
                <a:latin typeface="游ゴシック" panose="020F0502020204030204"/>
                <a:ea typeface="游ゴシック" panose="020B0400000000000000" pitchFamily="50" charset="-128"/>
              </a:rPr>
              <a:pPr defTabSz="685800"/>
              <a:t>20</a:t>
            </a:fld>
            <a:endParaRPr lang="ja-JP" altLang="en-US" sz="1200">
              <a:solidFill>
                <a:prstClr val="black">
                  <a:tint val="75000"/>
                </a:prstClr>
              </a:solidFill>
              <a:latin typeface="游ゴシック" panose="020F0502020204030204"/>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E955B709-6231-B092-4785-89FAABEC5F1F}"/>
              </a:ext>
            </a:extLst>
          </p:cNvPr>
          <p:cNvSpPr txBox="1"/>
          <p:nvPr/>
        </p:nvSpPr>
        <p:spPr>
          <a:xfrm>
            <a:off x="5799800" y="6234545"/>
            <a:ext cx="1363194" cy="369332"/>
          </a:xfrm>
          <a:prstGeom prst="rect">
            <a:avLst/>
          </a:prstGeom>
          <a:no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By </a:t>
            </a:r>
            <a:r>
              <a:rPr kumimoji="1" lang="en-US" altLang="ja-JP" dirty="0" err="1">
                <a:latin typeface="Calibri" panose="020F0502020204030204" pitchFamily="34" charset="0"/>
                <a:ea typeface="Calibri" panose="020F0502020204030204" pitchFamily="34" charset="0"/>
                <a:cs typeface="Calibri" panose="020F0502020204030204" pitchFamily="34" charset="0"/>
              </a:rPr>
              <a:t>Kamahori</a:t>
            </a:r>
            <a:endParaRPr kumimoji="1" lang="ja-JP" altLang="en-US" dirty="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DFC91487-A3D1-846B-13D5-40741A78F035}"/>
              </a:ext>
            </a:extLst>
          </p:cNvPr>
          <p:cNvSpPr txBox="1"/>
          <p:nvPr/>
        </p:nvSpPr>
        <p:spPr>
          <a:xfrm>
            <a:off x="6457950" y="5706836"/>
            <a:ext cx="1598899" cy="369332"/>
          </a:xfrm>
          <a:prstGeom prst="rect">
            <a:avLst/>
          </a:prstGeom>
          <a:no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Ishii et al. 2024</a:t>
            </a:r>
            <a:endParaRPr kumimoji="1" lang="ja-JP"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9309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1484785"/>
            <a:ext cx="8046894" cy="443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タイトル 1"/>
          <p:cNvSpPr txBox="1">
            <a:spLocks/>
          </p:cNvSpPr>
          <p:nvPr/>
        </p:nvSpPr>
        <p:spPr>
          <a:xfrm>
            <a:off x="143508" y="901210"/>
            <a:ext cx="1789956" cy="583574"/>
          </a:xfrm>
          <a:prstGeom prst="rect">
            <a:avLst/>
          </a:prstGeom>
        </p:spPr>
        <p:txBody>
          <a:bodyPr vert="horz" lIns="68514" tIns="34289" rIns="68514" bIns="34289"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685800"/>
            <a:r>
              <a:rPr lang="en-US" altLang="ja-JP" sz="3300">
                <a:solidFill>
                  <a:prstClr val="black"/>
                </a:solidFill>
                <a:latin typeface="Arial Black" panose="020B0A04020102020204" pitchFamily="34" charset="0"/>
                <a:ea typeface="ＭＳ Ｐゴシック" panose="020B0600070205080204" pitchFamily="50" charset="-128"/>
              </a:rPr>
              <a:t>OCADA</a:t>
            </a:r>
            <a:endParaRPr lang="ja-JP" altLang="en-US" sz="3300" dirty="0">
              <a:solidFill>
                <a:prstClr val="black"/>
              </a:solidFill>
              <a:latin typeface="Arial Black" panose="020B0A04020102020204" pitchFamily="34" charset="0"/>
              <a:ea typeface="ＭＳ Ｐゴシック" panose="020B0600070205080204" pitchFamily="50" charset="-128"/>
            </a:endParaRPr>
          </a:p>
        </p:txBody>
      </p:sp>
      <p:sp>
        <p:nvSpPr>
          <p:cNvPr id="2" name="テキスト ボックス 1"/>
          <p:cNvSpPr txBox="1"/>
          <p:nvPr/>
        </p:nvSpPr>
        <p:spPr>
          <a:xfrm>
            <a:off x="1979712" y="567787"/>
            <a:ext cx="6858762" cy="807911"/>
          </a:xfrm>
          <a:prstGeom prst="rect">
            <a:avLst/>
          </a:prstGeom>
          <a:noFill/>
        </p:spPr>
        <p:txBody>
          <a:bodyPr wrap="square" lIns="68514" tIns="34289" rIns="68514" bIns="34289" rtlCol="0">
            <a:spAutoFit/>
          </a:bodyPr>
          <a:lstStyle/>
          <a:p>
            <a:pPr algn="just" defTabSz="685052"/>
            <a:r>
              <a:rPr lang="en-US" altLang="ja-JP" sz="2400" b="1" dirty="0">
                <a:solidFill>
                  <a:prstClr val="black"/>
                </a:solidFill>
                <a:latin typeface="Calibri"/>
                <a:ea typeface="ＭＳ Ｐゴシック" panose="020B0600070205080204" pitchFamily="50" charset="-128"/>
              </a:rPr>
              <a:t>Land air temperature</a:t>
            </a:r>
            <a:r>
              <a:rPr lang="ja-JP" altLang="en-US" sz="2400" b="1" dirty="0">
                <a:solidFill>
                  <a:prstClr val="black"/>
                </a:solidFill>
                <a:latin typeface="Calibri"/>
                <a:ea typeface="ＭＳ Ｐゴシック" panose="020B0600070205080204" pitchFamily="50" charset="-128"/>
              </a:rPr>
              <a:t> </a:t>
            </a:r>
            <a:r>
              <a:rPr lang="en-US" altLang="ja-JP" sz="2400" b="1" dirty="0">
                <a:solidFill>
                  <a:prstClr val="black"/>
                </a:solidFill>
                <a:latin typeface="Calibri"/>
                <a:ea typeface="ＭＳ Ｐゴシック" panose="020B0600070205080204" pitchFamily="50" charset="-128"/>
              </a:rPr>
              <a:t>(left)</a:t>
            </a:r>
            <a:r>
              <a:rPr lang="ja-JP" altLang="en-US" sz="2400" b="1" dirty="0">
                <a:solidFill>
                  <a:prstClr val="black"/>
                </a:solidFill>
                <a:latin typeface="Calibri"/>
                <a:ea typeface="ＭＳ Ｐゴシック" panose="020B0600070205080204" pitchFamily="50" charset="-128"/>
              </a:rPr>
              <a:t> </a:t>
            </a:r>
            <a:r>
              <a:rPr lang="en-US" altLang="ja-JP" sz="2400" b="1" dirty="0">
                <a:solidFill>
                  <a:prstClr val="black"/>
                </a:solidFill>
                <a:latin typeface="Calibri"/>
                <a:ea typeface="ＭＳ Ｐゴシック" panose="020B0600070205080204" pitchFamily="50" charset="-128"/>
              </a:rPr>
              <a:t>and land precipitation</a:t>
            </a:r>
            <a:r>
              <a:rPr lang="ja-JP" altLang="en-US" sz="2400" b="1" dirty="0">
                <a:solidFill>
                  <a:prstClr val="black"/>
                </a:solidFill>
                <a:latin typeface="Calibri"/>
                <a:ea typeface="ＭＳ Ｐゴシック" panose="020B0600070205080204" pitchFamily="50" charset="-128"/>
              </a:rPr>
              <a:t> </a:t>
            </a:r>
            <a:r>
              <a:rPr lang="en-US" altLang="ja-JP" sz="2400" b="1" dirty="0">
                <a:solidFill>
                  <a:prstClr val="black"/>
                </a:solidFill>
                <a:latin typeface="Calibri"/>
                <a:ea typeface="ＭＳ Ｐゴシック" panose="020B0600070205080204" pitchFamily="50" charset="-128"/>
              </a:rPr>
              <a:t>(right)</a:t>
            </a:r>
            <a:r>
              <a:rPr lang="ja-JP" altLang="en-US" sz="2400" b="1" dirty="0">
                <a:solidFill>
                  <a:prstClr val="black"/>
                </a:solidFill>
                <a:latin typeface="Calibri"/>
                <a:ea typeface="ＭＳ Ｐゴシック" panose="020B0600070205080204" pitchFamily="50" charset="-128"/>
              </a:rPr>
              <a:t>        </a:t>
            </a:r>
            <a:r>
              <a:rPr lang="en-US" altLang="ja-JP" b="1" dirty="0">
                <a:solidFill>
                  <a:prstClr val="black"/>
                </a:solidFill>
                <a:latin typeface="Calibri"/>
                <a:ea typeface="ＭＳ Ｐゴシック" panose="020B0600070205080204" pitchFamily="50" charset="-128"/>
              </a:rPr>
              <a:t>grey: spread</a:t>
            </a:r>
            <a:endParaRPr lang="ja-JP" altLang="en-US" b="1" dirty="0">
              <a:solidFill>
                <a:prstClr val="black"/>
              </a:solidFill>
              <a:latin typeface="Calibri"/>
              <a:ea typeface="ＭＳ Ｐゴシック" panose="020B0600070205080204" pitchFamily="50" charset="-128"/>
            </a:endParaRPr>
          </a:p>
        </p:txBody>
      </p:sp>
      <p:sp>
        <p:nvSpPr>
          <p:cNvPr id="17" name="テキスト ボックス 16"/>
          <p:cNvSpPr txBox="1"/>
          <p:nvPr/>
        </p:nvSpPr>
        <p:spPr>
          <a:xfrm>
            <a:off x="1385646" y="1700809"/>
            <a:ext cx="594066" cy="253914"/>
          </a:xfrm>
          <a:prstGeom prst="rect">
            <a:avLst/>
          </a:prstGeom>
          <a:solidFill>
            <a:schemeClr val="accent5">
              <a:lumMod val="20000"/>
              <a:lumOff val="80000"/>
            </a:schemeClr>
          </a:solidFill>
        </p:spPr>
        <p:txBody>
          <a:bodyPr wrap="square" lIns="68514" tIns="34289" rIns="68514" bIns="34289" rtlCol="0">
            <a:spAutoFit/>
          </a:bodyPr>
          <a:lstStyle/>
          <a:p>
            <a:pPr algn="ctr" defTabSz="685052"/>
            <a:r>
              <a:rPr lang="en-US" altLang="ja-JP" sz="1200" b="1" dirty="0">
                <a:solidFill>
                  <a:srgbClr val="FF0000"/>
                </a:solidFill>
                <a:latin typeface="Calibri"/>
                <a:ea typeface="ＭＳ Ｐゴシック" panose="020B0600070205080204" pitchFamily="50" charset="-128"/>
              </a:rPr>
              <a:t>Global</a:t>
            </a:r>
            <a:endParaRPr lang="ja-JP" altLang="en-US" sz="1200" b="1" dirty="0">
              <a:solidFill>
                <a:srgbClr val="FF0000"/>
              </a:solidFill>
              <a:latin typeface="Calibri"/>
              <a:ea typeface="ＭＳ Ｐゴシック" panose="020B0600070205080204" pitchFamily="50" charset="-128"/>
            </a:endParaRPr>
          </a:p>
        </p:txBody>
      </p:sp>
      <p:sp>
        <p:nvSpPr>
          <p:cNvPr id="18" name="テキスト ボックス 17"/>
          <p:cNvSpPr txBox="1"/>
          <p:nvPr/>
        </p:nvSpPr>
        <p:spPr>
          <a:xfrm>
            <a:off x="5220072" y="1700809"/>
            <a:ext cx="594066" cy="253914"/>
          </a:xfrm>
          <a:prstGeom prst="rect">
            <a:avLst/>
          </a:prstGeom>
          <a:solidFill>
            <a:schemeClr val="accent5">
              <a:lumMod val="20000"/>
              <a:lumOff val="80000"/>
            </a:schemeClr>
          </a:solidFill>
        </p:spPr>
        <p:txBody>
          <a:bodyPr wrap="square" lIns="68514" tIns="34289" rIns="68514" bIns="34289" rtlCol="0">
            <a:spAutoFit/>
          </a:bodyPr>
          <a:lstStyle/>
          <a:p>
            <a:pPr algn="ctr" defTabSz="685052"/>
            <a:r>
              <a:rPr lang="en-US" altLang="ja-JP" sz="1200" b="1" dirty="0">
                <a:solidFill>
                  <a:srgbClr val="FF0000"/>
                </a:solidFill>
                <a:latin typeface="Calibri"/>
                <a:ea typeface="ＭＳ Ｐゴシック" panose="020B0600070205080204" pitchFamily="50" charset="-128"/>
              </a:rPr>
              <a:t>Global</a:t>
            </a:r>
            <a:endParaRPr lang="ja-JP" altLang="en-US" sz="1200" b="1" dirty="0">
              <a:solidFill>
                <a:srgbClr val="FF0000"/>
              </a:solidFill>
              <a:latin typeface="Calibri"/>
              <a:ea typeface="ＭＳ Ｐゴシック" panose="020B0600070205080204" pitchFamily="50" charset="-128"/>
            </a:endParaRPr>
          </a:p>
        </p:txBody>
      </p:sp>
      <p:sp>
        <p:nvSpPr>
          <p:cNvPr id="19" name="テキスト ボックス 18"/>
          <p:cNvSpPr txBox="1"/>
          <p:nvPr/>
        </p:nvSpPr>
        <p:spPr>
          <a:xfrm>
            <a:off x="1655676" y="3915055"/>
            <a:ext cx="594066" cy="253914"/>
          </a:xfrm>
          <a:prstGeom prst="rect">
            <a:avLst/>
          </a:prstGeom>
          <a:solidFill>
            <a:schemeClr val="accent5">
              <a:lumMod val="20000"/>
              <a:lumOff val="80000"/>
            </a:schemeClr>
          </a:solidFill>
        </p:spPr>
        <p:txBody>
          <a:bodyPr wrap="square" lIns="68514" tIns="34289" rIns="68514" bIns="34289" rtlCol="0">
            <a:spAutoFit/>
          </a:bodyPr>
          <a:lstStyle/>
          <a:p>
            <a:pPr algn="ctr" defTabSz="685052"/>
            <a:r>
              <a:rPr lang="en-US" altLang="ja-JP" sz="1200" b="1" dirty="0">
                <a:solidFill>
                  <a:srgbClr val="FF0000"/>
                </a:solidFill>
                <a:latin typeface="Calibri"/>
                <a:ea typeface="ＭＳ Ｐゴシック" panose="020B0600070205080204" pitchFamily="50" charset="-128"/>
              </a:rPr>
              <a:t>Europe</a:t>
            </a:r>
            <a:endParaRPr lang="ja-JP" altLang="en-US" sz="1200" b="1" dirty="0">
              <a:solidFill>
                <a:srgbClr val="FF0000"/>
              </a:solidFill>
              <a:latin typeface="Calibri"/>
              <a:ea typeface="ＭＳ Ｐゴシック" panose="020B0600070205080204" pitchFamily="50" charset="-128"/>
            </a:endParaRPr>
          </a:p>
        </p:txBody>
      </p:sp>
      <p:sp>
        <p:nvSpPr>
          <p:cNvPr id="22" name="テキスト ボックス 21"/>
          <p:cNvSpPr txBox="1"/>
          <p:nvPr/>
        </p:nvSpPr>
        <p:spPr>
          <a:xfrm>
            <a:off x="5760132" y="3158971"/>
            <a:ext cx="594066" cy="253914"/>
          </a:xfrm>
          <a:prstGeom prst="rect">
            <a:avLst/>
          </a:prstGeom>
          <a:solidFill>
            <a:schemeClr val="accent5">
              <a:lumMod val="20000"/>
              <a:lumOff val="80000"/>
            </a:schemeClr>
          </a:solidFill>
        </p:spPr>
        <p:txBody>
          <a:bodyPr wrap="square" lIns="68514" tIns="34289" rIns="68514" bIns="34289" rtlCol="0">
            <a:spAutoFit/>
          </a:bodyPr>
          <a:lstStyle/>
          <a:p>
            <a:pPr algn="ctr" defTabSz="685052"/>
            <a:r>
              <a:rPr lang="en-US" altLang="ja-JP" sz="1200" b="1" dirty="0">
                <a:solidFill>
                  <a:srgbClr val="FF0000"/>
                </a:solidFill>
                <a:latin typeface="Calibri"/>
                <a:ea typeface="ＭＳ Ｐゴシック" panose="020B0600070205080204" pitchFamily="50" charset="-128"/>
              </a:rPr>
              <a:t>Europe</a:t>
            </a:r>
            <a:endParaRPr lang="ja-JP" altLang="en-US" sz="1200" b="1" dirty="0">
              <a:solidFill>
                <a:srgbClr val="FF0000"/>
              </a:solidFill>
              <a:latin typeface="Calibri"/>
              <a:ea typeface="ＭＳ Ｐゴシック" panose="020B0600070205080204" pitchFamily="50" charset="-128"/>
            </a:endParaRPr>
          </a:p>
        </p:txBody>
      </p:sp>
      <p:sp>
        <p:nvSpPr>
          <p:cNvPr id="23" name="テキスト ボックス 22"/>
          <p:cNvSpPr txBox="1"/>
          <p:nvPr/>
        </p:nvSpPr>
        <p:spPr>
          <a:xfrm>
            <a:off x="1979712" y="5481651"/>
            <a:ext cx="756084" cy="253914"/>
          </a:xfrm>
          <a:prstGeom prst="rect">
            <a:avLst/>
          </a:prstGeom>
          <a:solidFill>
            <a:schemeClr val="accent5">
              <a:lumMod val="20000"/>
              <a:lumOff val="80000"/>
            </a:schemeClr>
          </a:solidFill>
        </p:spPr>
        <p:txBody>
          <a:bodyPr wrap="square" lIns="68514" tIns="34289" rIns="68514" bIns="34289" rtlCol="0">
            <a:spAutoFit/>
          </a:bodyPr>
          <a:lstStyle/>
          <a:p>
            <a:pPr algn="ctr" defTabSz="685052"/>
            <a:r>
              <a:rPr lang="en-US" altLang="ja-JP" sz="1200" b="1" dirty="0">
                <a:solidFill>
                  <a:srgbClr val="FF0000"/>
                </a:solidFill>
                <a:latin typeface="Calibri"/>
                <a:ea typeface="ＭＳ Ｐゴシック" panose="020B0600070205080204" pitchFamily="50" charset="-128"/>
              </a:rPr>
              <a:t>East Asia</a:t>
            </a:r>
            <a:endParaRPr lang="ja-JP" altLang="en-US" sz="1200" b="1" dirty="0">
              <a:solidFill>
                <a:srgbClr val="FF0000"/>
              </a:solidFill>
              <a:latin typeface="Calibri"/>
              <a:ea typeface="ＭＳ Ｐゴシック" panose="020B0600070205080204" pitchFamily="50" charset="-128"/>
            </a:endParaRPr>
          </a:p>
        </p:txBody>
      </p:sp>
      <p:sp>
        <p:nvSpPr>
          <p:cNvPr id="24" name="テキスト ボックス 23"/>
          <p:cNvSpPr txBox="1"/>
          <p:nvPr/>
        </p:nvSpPr>
        <p:spPr>
          <a:xfrm>
            <a:off x="5382090" y="5481651"/>
            <a:ext cx="756084" cy="253914"/>
          </a:xfrm>
          <a:prstGeom prst="rect">
            <a:avLst/>
          </a:prstGeom>
          <a:solidFill>
            <a:schemeClr val="accent5">
              <a:lumMod val="20000"/>
              <a:lumOff val="80000"/>
            </a:schemeClr>
          </a:solidFill>
        </p:spPr>
        <p:txBody>
          <a:bodyPr wrap="square" lIns="68514" tIns="34289" rIns="68514" bIns="34289" rtlCol="0">
            <a:spAutoFit/>
          </a:bodyPr>
          <a:lstStyle/>
          <a:p>
            <a:pPr algn="ctr" defTabSz="685052"/>
            <a:r>
              <a:rPr lang="en-US" altLang="ja-JP" sz="1200" b="1" dirty="0">
                <a:solidFill>
                  <a:srgbClr val="FF0000"/>
                </a:solidFill>
                <a:latin typeface="Calibri"/>
                <a:ea typeface="ＭＳ Ｐゴシック" panose="020B0600070205080204" pitchFamily="50" charset="-128"/>
              </a:rPr>
              <a:t>East Asia</a:t>
            </a:r>
            <a:endParaRPr lang="ja-JP" altLang="en-US" sz="1200" b="1" dirty="0">
              <a:solidFill>
                <a:srgbClr val="FF0000"/>
              </a:solidFill>
              <a:latin typeface="Calibri"/>
              <a:ea typeface="ＭＳ Ｐゴシック" panose="020B0600070205080204" pitchFamily="50" charset="-128"/>
            </a:endParaRPr>
          </a:p>
        </p:txBody>
      </p:sp>
      <p:sp>
        <p:nvSpPr>
          <p:cNvPr id="3" name="テキスト ボックス 2"/>
          <p:cNvSpPr txBox="1"/>
          <p:nvPr/>
        </p:nvSpPr>
        <p:spPr>
          <a:xfrm>
            <a:off x="2195780" y="2186877"/>
            <a:ext cx="138431" cy="288539"/>
          </a:xfrm>
          <a:prstGeom prst="rect">
            <a:avLst/>
          </a:prstGeom>
          <a:noFill/>
        </p:spPr>
        <p:txBody>
          <a:bodyPr wrap="none" lIns="68514" tIns="34289" rIns="68514" bIns="34289" rtlCol="0">
            <a:spAutoFit/>
          </a:bodyPr>
          <a:lstStyle/>
          <a:p>
            <a:pPr defTabSz="685052"/>
            <a:endParaRPr lang="ja-JP" altLang="en-US" sz="1425">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02088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869" y="1754814"/>
            <a:ext cx="3379132" cy="496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1277634" y="555619"/>
            <a:ext cx="6172200" cy="583574"/>
          </a:xfrm>
        </p:spPr>
        <p:txBody>
          <a:bodyPr>
            <a:normAutofit fontScale="90000"/>
          </a:bodyPr>
          <a:lstStyle/>
          <a:p>
            <a:r>
              <a:rPr kumimoji="1" lang="en-US" altLang="ja-JP" dirty="0" err="1"/>
              <a:t>Muroto</a:t>
            </a:r>
            <a:r>
              <a:rPr kumimoji="1" lang="en-US" altLang="ja-JP" dirty="0"/>
              <a:t> typhoon</a:t>
            </a:r>
            <a:r>
              <a:rPr kumimoji="1" lang="ja-JP" altLang="en-US" dirty="0"/>
              <a:t>  </a:t>
            </a:r>
            <a:r>
              <a:rPr kumimoji="1" lang="en-US" altLang="ja-JP" dirty="0"/>
              <a:t>Sep. 1934</a:t>
            </a:r>
            <a:endParaRPr kumimoji="1" lang="ja-JP" altLang="en-US" dirty="0"/>
          </a:p>
        </p:txBody>
      </p:sp>
      <p:sp>
        <p:nvSpPr>
          <p:cNvPr id="5" name="テキスト ボックス 4"/>
          <p:cNvSpPr txBox="1"/>
          <p:nvPr/>
        </p:nvSpPr>
        <p:spPr>
          <a:xfrm>
            <a:off x="1277634" y="5643287"/>
            <a:ext cx="2808312" cy="507829"/>
          </a:xfrm>
          <a:prstGeom prst="rect">
            <a:avLst/>
          </a:prstGeom>
          <a:noFill/>
        </p:spPr>
        <p:txBody>
          <a:bodyPr wrap="square" lIns="68514" tIns="34289" rIns="68514" bIns="34289" rtlCol="0">
            <a:spAutoFit/>
          </a:bodyPr>
          <a:lstStyle/>
          <a:p>
            <a:pPr defTabSz="685052"/>
            <a:r>
              <a:rPr lang="en-US" altLang="ja-JP" sz="1425" dirty="0">
                <a:solidFill>
                  <a:prstClr val="black"/>
                </a:solidFill>
                <a:latin typeface="Calibri"/>
                <a:ea typeface="ＭＳ Ｐゴシック" panose="020B0600070205080204" pitchFamily="50" charset="-128"/>
              </a:rPr>
              <a:t>Before landfall</a:t>
            </a:r>
            <a:r>
              <a:rPr lang="ja-JP" altLang="en-US" sz="1425" dirty="0">
                <a:solidFill>
                  <a:prstClr val="black"/>
                </a:solidFill>
                <a:latin typeface="Calibri"/>
                <a:ea typeface="ＭＳ Ｐゴシック" panose="020B0600070205080204" pitchFamily="50" charset="-128"/>
              </a:rPr>
              <a:t>： </a:t>
            </a:r>
            <a:r>
              <a:rPr lang="en-US" altLang="ja-JP" sz="1425" dirty="0">
                <a:solidFill>
                  <a:prstClr val="black"/>
                </a:solidFill>
                <a:latin typeface="Calibri"/>
                <a:ea typeface="ＭＳ Ｐゴシック" panose="020B0600070205080204" pitchFamily="50" charset="-128"/>
              </a:rPr>
              <a:t>960</a:t>
            </a:r>
            <a:r>
              <a:rPr lang="ja-JP" altLang="en-US" sz="1425" dirty="0">
                <a:solidFill>
                  <a:prstClr val="black"/>
                </a:solidFill>
                <a:latin typeface="Calibri"/>
                <a:ea typeface="ＭＳ Ｐゴシック" panose="020B0600070205080204" pitchFamily="50" charset="-128"/>
              </a:rPr>
              <a:t> </a:t>
            </a:r>
            <a:r>
              <a:rPr lang="en-US" altLang="ja-JP" sz="1425" dirty="0" err="1">
                <a:solidFill>
                  <a:prstClr val="black"/>
                </a:solidFill>
                <a:latin typeface="Calibri"/>
                <a:ea typeface="ＭＳ Ｐゴシック" panose="020B0600070205080204" pitchFamily="50" charset="-128"/>
              </a:rPr>
              <a:t>hPa</a:t>
            </a:r>
            <a:r>
              <a:rPr lang="en-US" altLang="ja-JP" sz="1425" dirty="0">
                <a:solidFill>
                  <a:prstClr val="black"/>
                </a:solidFill>
                <a:latin typeface="Calibri"/>
                <a:ea typeface="ＭＳ Ｐゴシック" panose="020B0600070205080204" pitchFamily="50" charset="-128"/>
              </a:rPr>
              <a:t>   1934/9/20  18Z</a:t>
            </a:r>
            <a:endParaRPr lang="ja-JP" altLang="en-US" sz="1125" dirty="0">
              <a:solidFill>
                <a:prstClr val="black"/>
              </a:solidFill>
              <a:latin typeface="Calibri"/>
              <a:ea typeface="ＭＳ Ｐゴシック" panose="020B0600070205080204" pitchFamily="50" charset="-128"/>
            </a:endParaRPr>
          </a:p>
        </p:txBody>
      </p:sp>
      <p:pic>
        <p:nvPicPr>
          <p:cNvPr id="9" name="図 8">
            <a:extLst>
              <a:ext uri="{FF2B5EF4-FFF2-40B4-BE49-F238E27FC236}">
                <a16:creationId xmlns:a16="http://schemas.microsoft.com/office/drawing/2014/main" id="{E9C46AB0-97D9-4738-B31A-8532BF73C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868" y="1800404"/>
            <a:ext cx="3404277" cy="3723005"/>
          </a:xfrm>
          <a:prstGeom prst="rect">
            <a:avLst/>
          </a:prstGeom>
        </p:spPr>
      </p:pic>
      <p:sp>
        <p:nvSpPr>
          <p:cNvPr id="3" name="コンテンツ プレースホルダー 2"/>
          <p:cNvSpPr>
            <a:spLocks noGrp="1"/>
          </p:cNvSpPr>
          <p:nvPr>
            <p:ph idx="1"/>
          </p:nvPr>
        </p:nvSpPr>
        <p:spPr>
          <a:xfrm>
            <a:off x="4596819" y="2024844"/>
            <a:ext cx="3304541" cy="3032796"/>
          </a:xfrm>
          <a:solidFill>
            <a:schemeClr val="bg2"/>
          </a:solidFill>
        </p:spPr>
        <p:txBody>
          <a:bodyPr>
            <a:normAutofit fontScale="47500" lnSpcReduction="20000"/>
          </a:bodyPr>
          <a:lstStyle/>
          <a:p>
            <a:pPr marL="61847" indent="-61847"/>
            <a:endPar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endParaRPr>
          </a:p>
          <a:p>
            <a:pPr marL="61847" indent="-61847"/>
            <a:r>
              <a:rPr lang="ja-JP" altLang="en-US" sz="2175" b="1" dirty="0">
                <a:latin typeface="ＭＳ ゴシック" panose="020B0609070205080204" pitchFamily="49" charset="-128"/>
                <a:ea typeface="ＭＳ ゴシック" panose="020B0609070205080204" pitchFamily="49" charset="-128"/>
                <a:cs typeface="Ebrima" panose="02000000000000000000" pitchFamily="2" charset="0"/>
              </a:rPr>
              <a:t> </a:t>
            </a:r>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1934  9 19  9   23.5  128.5    967    76</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1934  9 19 12   24.0  128.5    967    76</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1934  9 19 21   26.0  129.0    966    77</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1934  9 20  0   26.8  129.3    967    76</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1934  9 20  3   27.4  130.0    967    76</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1934  9 20  4   28.2  130.3    960    83</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1934  9 20  9   29.5  130.6    960    83</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1934  9 20 12   30.6  131.2    960    83</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1934  9 20 15   31.5  132.0    947    97</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a:t>
            </a:r>
            <a:r>
              <a:rPr lang="en-US" altLang="ja-JP" sz="2175" b="1" dirty="0">
                <a:solidFill>
                  <a:srgbClr val="FF0000"/>
                </a:solidFill>
                <a:latin typeface="ＭＳ ゴシック" panose="020B0609070205080204" pitchFamily="49" charset="-128"/>
                <a:ea typeface="ＭＳ ゴシック" panose="020B0609070205080204" pitchFamily="49" charset="-128"/>
                <a:cs typeface="Ebrima" panose="02000000000000000000" pitchFamily="2" charset="0"/>
              </a:rPr>
              <a:t>1934  9 20 18   32.6  133.2    920   122</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1934  9 20 21   34.0  134.8    939   105</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1934  9 21  0   35.4  136.0    959    84</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1934  9 21  3   37.9  138.5    971    71</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1934  9 21  9   40.0  142.0    976    65</a:t>
            </a:r>
          </a:p>
          <a:p>
            <a:pPr marL="61847" indent="-61847"/>
            <a:r>
              <a:rPr lang="en-US" altLang="ja-JP" sz="2175" b="1" dirty="0">
                <a:latin typeface="ＭＳ ゴシック" panose="020B0609070205080204" pitchFamily="49" charset="-128"/>
                <a:ea typeface="ＭＳ ゴシック" panose="020B0609070205080204" pitchFamily="49" charset="-128"/>
                <a:cs typeface="Ebrima" panose="02000000000000000000" pitchFamily="2" charset="0"/>
              </a:rPr>
              <a:t> 1934  9 21 21   42.0  150.0    983    56</a:t>
            </a:r>
          </a:p>
          <a:p>
            <a:endParaRPr kumimoji="1" lang="ja-JP" altLang="en-US" dirty="0"/>
          </a:p>
        </p:txBody>
      </p:sp>
      <p:pic>
        <p:nvPicPr>
          <p:cNvPr id="3074" name="Picture 2" descr="\\vmware-host\Shared Folders\Fedora\doc\Data_Rescue\paper\figs\work\japan_map_muro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628" y="1808820"/>
            <a:ext cx="3407395" cy="372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29FB66-2FCF-AB7C-5589-6390A4ACE079}"/>
              </a:ext>
            </a:extLst>
          </p:cNvPr>
          <p:cNvSpPr txBox="1"/>
          <p:nvPr/>
        </p:nvSpPr>
        <p:spPr>
          <a:xfrm>
            <a:off x="298559" y="391642"/>
            <a:ext cx="6148030" cy="461665"/>
          </a:xfrm>
          <a:prstGeom prst="rect">
            <a:avLst/>
          </a:prstGeom>
          <a:noFill/>
        </p:spPr>
        <p:txBody>
          <a:bodyPr wrap="none" rtlCol="0">
            <a:spAutoFit/>
          </a:bodyPr>
          <a:lstStyle/>
          <a:p>
            <a:r>
              <a:rPr kumimoji="1" lang="en-US" altLang="ja-JP" sz="2400" dirty="0"/>
              <a:t>Cold period in Asia during the early 20</a:t>
            </a:r>
            <a:r>
              <a:rPr kumimoji="1" lang="en-US" altLang="ja-JP" sz="2400" baseline="30000" dirty="0"/>
              <a:t>th</a:t>
            </a:r>
            <a:r>
              <a:rPr kumimoji="1" lang="en-US" altLang="ja-JP" sz="2400" dirty="0"/>
              <a:t> century</a:t>
            </a:r>
            <a:endParaRPr kumimoji="1" lang="ja-JP" altLang="en-US" sz="2400" dirty="0"/>
          </a:p>
        </p:txBody>
      </p:sp>
      <p:pic>
        <p:nvPicPr>
          <p:cNvPr id="4" name="図 3" descr="グラフ&#10;&#10;自動的に生成された説明">
            <a:extLst>
              <a:ext uri="{FF2B5EF4-FFF2-40B4-BE49-F238E27FC236}">
                <a16:creationId xmlns:a16="http://schemas.microsoft.com/office/drawing/2014/main" id="{407F67E2-1DCD-DA7E-F71E-3400BCA20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20" y="1782466"/>
            <a:ext cx="4760633" cy="3768590"/>
          </a:xfrm>
          <a:prstGeom prst="rect">
            <a:avLst/>
          </a:prstGeom>
        </p:spPr>
      </p:pic>
      <p:pic>
        <p:nvPicPr>
          <p:cNvPr id="6" name="図 5" descr="ダイアグラム&#10;&#10;自動的に生成された説明">
            <a:extLst>
              <a:ext uri="{FF2B5EF4-FFF2-40B4-BE49-F238E27FC236}">
                <a16:creationId xmlns:a16="http://schemas.microsoft.com/office/drawing/2014/main" id="{1D0649ED-235D-D928-CC73-1B1802C77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057" y="2066741"/>
            <a:ext cx="3131775" cy="3576679"/>
          </a:xfrm>
          <a:prstGeom prst="rect">
            <a:avLst/>
          </a:prstGeom>
        </p:spPr>
      </p:pic>
      <p:sp>
        <p:nvSpPr>
          <p:cNvPr id="7" name="テキスト ボックス 6">
            <a:extLst>
              <a:ext uri="{FF2B5EF4-FFF2-40B4-BE49-F238E27FC236}">
                <a16:creationId xmlns:a16="http://schemas.microsoft.com/office/drawing/2014/main" id="{F9F5C403-6E4F-0AE7-A407-95703452EF72}"/>
              </a:ext>
            </a:extLst>
          </p:cNvPr>
          <p:cNvSpPr txBox="1"/>
          <p:nvPr/>
        </p:nvSpPr>
        <p:spPr>
          <a:xfrm>
            <a:off x="2669309" y="5929745"/>
            <a:ext cx="2290692" cy="369332"/>
          </a:xfrm>
          <a:prstGeom prst="rect">
            <a:avLst/>
          </a:prstGeom>
          <a:noFill/>
        </p:spPr>
        <p:txBody>
          <a:bodyPr wrap="none" rtlCol="0">
            <a:spAutoFit/>
          </a:bodyPr>
          <a:lstStyle/>
          <a:p>
            <a:r>
              <a:rPr kumimoji="1" lang="en-US" altLang="ja-JP" dirty="0" err="1"/>
              <a:t>Zaiki</a:t>
            </a:r>
            <a:r>
              <a:rPr kumimoji="1" lang="en-US" altLang="ja-JP" dirty="0"/>
              <a:t> and </a:t>
            </a:r>
            <a:r>
              <a:rPr kumimoji="1" lang="en-US" altLang="ja-JP" dirty="0" err="1"/>
              <a:t>Mikami</a:t>
            </a:r>
            <a:r>
              <a:rPr kumimoji="1" lang="en-US" altLang="ja-JP" dirty="0"/>
              <a:t> 2013</a:t>
            </a:r>
            <a:endParaRPr kumimoji="1" lang="ja-JP" altLang="en-US" dirty="0"/>
          </a:p>
        </p:txBody>
      </p:sp>
      <p:sp>
        <p:nvSpPr>
          <p:cNvPr id="8" name="テキスト ボックス 7">
            <a:extLst>
              <a:ext uri="{FF2B5EF4-FFF2-40B4-BE49-F238E27FC236}">
                <a16:creationId xmlns:a16="http://schemas.microsoft.com/office/drawing/2014/main" id="{EC426FDF-A12B-5518-FEE0-D20CB201B7B7}"/>
              </a:ext>
            </a:extLst>
          </p:cNvPr>
          <p:cNvSpPr txBox="1"/>
          <p:nvPr/>
        </p:nvSpPr>
        <p:spPr>
          <a:xfrm>
            <a:off x="230420" y="1450109"/>
            <a:ext cx="3799117" cy="369332"/>
          </a:xfrm>
          <a:prstGeom prst="rect">
            <a:avLst/>
          </a:prstGeom>
          <a:noFill/>
        </p:spPr>
        <p:txBody>
          <a:bodyPr wrap="none" rtlCol="0">
            <a:spAutoFit/>
          </a:bodyPr>
          <a:lstStyle/>
          <a:p>
            <a:r>
              <a:rPr kumimoji="1" lang="en-US" altLang="ja-JP" dirty="0"/>
              <a:t>Tokyo temperature in July (1721-2011)</a:t>
            </a:r>
            <a:endParaRPr kumimoji="1" lang="ja-JP" altLang="en-US" dirty="0"/>
          </a:p>
        </p:txBody>
      </p:sp>
      <p:sp>
        <p:nvSpPr>
          <p:cNvPr id="9" name="テキスト ボックス 8">
            <a:extLst>
              <a:ext uri="{FF2B5EF4-FFF2-40B4-BE49-F238E27FC236}">
                <a16:creationId xmlns:a16="http://schemas.microsoft.com/office/drawing/2014/main" id="{F52A1EB8-A142-094B-E4C6-5EB3321470C7}"/>
              </a:ext>
            </a:extLst>
          </p:cNvPr>
          <p:cNvSpPr txBox="1"/>
          <p:nvPr/>
        </p:nvSpPr>
        <p:spPr>
          <a:xfrm>
            <a:off x="5421746" y="1042652"/>
            <a:ext cx="3454399" cy="923330"/>
          </a:xfrm>
          <a:prstGeom prst="rect">
            <a:avLst/>
          </a:prstGeom>
          <a:noFill/>
        </p:spPr>
        <p:txBody>
          <a:bodyPr wrap="square" rtlCol="0">
            <a:spAutoFit/>
          </a:bodyPr>
          <a:lstStyle/>
          <a:p>
            <a:r>
              <a:rPr kumimoji="1" lang="en-US" altLang="ja-JP" dirty="0"/>
              <a:t>Difference of air temperature during 1901-1910 from 1850-1900 (pre-industrial revolution)</a:t>
            </a:r>
            <a:endParaRPr kumimoji="1" lang="ja-JP" altLang="en-US" dirty="0"/>
          </a:p>
        </p:txBody>
      </p:sp>
    </p:spTree>
    <p:extLst>
      <p:ext uri="{BB962C8B-B14F-4D97-AF65-F5344CB8AC3E}">
        <p14:creationId xmlns:p14="http://schemas.microsoft.com/office/powerpoint/2010/main" val="2653773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 が含まれている画像&#10;&#10;自動的に生成された説明">
            <a:extLst>
              <a:ext uri="{FF2B5EF4-FFF2-40B4-BE49-F238E27FC236}">
                <a16:creationId xmlns:a16="http://schemas.microsoft.com/office/drawing/2014/main" id="{1B750218-FB6F-95ED-4C49-6F80D14EA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23" y="1292014"/>
            <a:ext cx="3690514" cy="2679040"/>
          </a:xfrm>
          <a:prstGeom prst="rect">
            <a:avLst/>
          </a:prstGeom>
        </p:spPr>
      </p:pic>
      <p:pic>
        <p:nvPicPr>
          <p:cNvPr id="5" name="図 4" descr="ダイアグラム&#10;&#10;中程度の精度で自動的に生成された説明">
            <a:extLst>
              <a:ext uri="{FF2B5EF4-FFF2-40B4-BE49-F238E27FC236}">
                <a16:creationId xmlns:a16="http://schemas.microsoft.com/office/drawing/2014/main" id="{393A332A-82BD-4BF5-D1E0-5BE77B5BA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06" y="3938372"/>
            <a:ext cx="3692617" cy="2634880"/>
          </a:xfrm>
          <a:prstGeom prst="rect">
            <a:avLst/>
          </a:prstGeom>
        </p:spPr>
      </p:pic>
      <p:sp>
        <p:nvSpPr>
          <p:cNvPr id="6" name="テキスト ボックス 5">
            <a:extLst>
              <a:ext uri="{FF2B5EF4-FFF2-40B4-BE49-F238E27FC236}">
                <a16:creationId xmlns:a16="http://schemas.microsoft.com/office/drawing/2014/main" id="{0DA25922-9DA6-E7B1-27C0-D7BB91249E3A}"/>
              </a:ext>
            </a:extLst>
          </p:cNvPr>
          <p:cNvSpPr txBox="1"/>
          <p:nvPr/>
        </p:nvSpPr>
        <p:spPr>
          <a:xfrm>
            <a:off x="81103" y="1151853"/>
            <a:ext cx="865750" cy="369332"/>
          </a:xfrm>
          <a:prstGeom prst="rect">
            <a:avLst/>
          </a:prstGeom>
          <a:noFill/>
        </p:spPr>
        <p:txBody>
          <a:bodyPr wrap="none" rtlCol="0">
            <a:spAutoFit/>
          </a:bodyPr>
          <a:lstStyle/>
          <a:p>
            <a:r>
              <a:rPr kumimoji="1" lang="en-US" altLang="ja-JP" dirty="0"/>
              <a:t>OCADA</a:t>
            </a:r>
            <a:endParaRPr kumimoji="1" lang="ja-JP" altLang="en-US" dirty="0"/>
          </a:p>
        </p:txBody>
      </p:sp>
      <p:sp>
        <p:nvSpPr>
          <p:cNvPr id="7" name="テキスト ボックス 6">
            <a:extLst>
              <a:ext uri="{FF2B5EF4-FFF2-40B4-BE49-F238E27FC236}">
                <a16:creationId xmlns:a16="http://schemas.microsoft.com/office/drawing/2014/main" id="{0C98BA71-74B7-A3C6-711C-E4883E4F704E}"/>
              </a:ext>
            </a:extLst>
          </p:cNvPr>
          <p:cNvSpPr txBox="1"/>
          <p:nvPr/>
        </p:nvSpPr>
        <p:spPr>
          <a:xfrm>
            <a:off x="81103" y="3660916"/>
            <a:ext cx="1078757" cy="369332"/>
          </a:xfrm>
          <a:prstGeom prst="rect">
            <a:avLst/>
          </a:prstGeom>
          <a:noFill/>
        </p:spPr>
        <p:txBody>
          <a:bodyPr wrap="none" rtlCol="0">
            <a:spAutoFit/>
          </a:bodyPr>
          <a:lstStyle/>
          <a:p>
            <a:r>
              <a:rPr kumimoji="1" lang="en-US" altLang="ja-JP" dirty="0"/>
              <a:t>20CRver3</a:t>
            </a:r>
            <a:endParaRPr kumimoji="1" lang="ja-JP" altLang="en-US" dirty="0"/>
          </a:p>
        </p:txBody>
      </p:sp>
      <p:sp>
        <p:nvSpPr>
          <p:cNvPr id="8" name="テキスト ボックス 7">
            <a:extLst>
              <a:ext uri="{FF2B5EF4-FFF2-40B4-BE49-F238E27FC236}">
                <a16:creationId xmlns:a16="http://schemas.microsoft.com/office/drawing/2014/main" id="{5D8D5287-0893-BCD8-B78A-32E112DE0C30}"/>
              </a:ext>
            </a:extLst>
          </p:cNvPr>
          <p:cNvSpPr txBox="1"/>
          <p:nvPr/>
        </p:nvSpPr>
        <p:spPr>
          <a:xfrm>
            <a:off x="255772" y="129255"/>
            <a:ext cx="8648363" cy="830997"/>
          </a:xfrm>
          <a:prstGeom prst="rect">
            <a:avLst/>
          </a:prstGeom>
          <a:noFill/>
        </p:spPr>
        <p:txBody>
          <a:bodyPr wrap="square" rtlCol="0">
            <a:spAutoFit/>
          </a:bodyPr>
          <a:lstStyle/>
          <a:p>
            <a:r>
              <a:rPr kumimoji="1" lang="en-US" altLang="ja-JP" sz="2400" dirty="0"/>
              <a:t>Difference of air temperature during 1901-1910 from 1850-1900 (pre-industrial revolution)</a:t>
            </a:r>
            <a:endParaRPr kumimoji="1" lang="ja-JP" altLang="en-US" sz="2400" dirty="0"/>
          </a:p>
        </p:txBody>
      </p:sp>
      <p:pic>
        <p:nvPicPr>
          <p:cNvPr id="10" name="図 9" descr="グラフ, ヒストグラム&#10;&#10;自動的に生成された説明">
            <a:extLst>
              <a:ext uri="{FF2B5EF4-FFF2-40B4-BE49-F238E27FC236}">
                <a16:creationId xmlns:a16="http://schemas.microsoft.com/office/drawing/2014/main" id="{2FA7E23A-4AE1-4908-FFEC-562C806F8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077" y="1297775"/>
            <a:ext cx="3661074" cy="2159634"/>
          </a:xfrm>
          <a:prstGeom prst="rect">
            <a:avLst/>
          </a:prstGeom>
        </p:spPr>
      </p:pic>
      <p:cxnSp>
        <p:nvCxnSpPr>
          <p:cNvPr id="12" name="直線コネクタ 11">
            <a:extLst>
              <a:ext uri="{FF2B5EF4-FFF2-40B4-BE49-F238E27FC236}">
                <a16:creationId xmlns:a16="http://schemas.microsoft.com/office/drawing/2014/main" id="{2E033857-A6D6-6626-1F02-636CD475BD04}"/>
              </a:ext>
            </a:extLst>
          </p:cNvPr>
          <p:cNvCxnSpPr/>
          <p:nvPr/>
        </p:nvCxnSpPr>
        <p:spPr>
          <a:xfrm>
            <a:off x="7039097" y="2750221"/>
            <a:ext cx="274478" cy="0"/>
          </a:xfrm>
          <a:prstGeom prst="line">
            <a:avLst/>
          </a:prstGeom>
          <a:ln w="19050">
            <a:solidFill>
              <a:srgbClr val="1B0AFC"/>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223F47F-1FE7-052C-B0F3-B476DB4DA620}"/>
              </a:ext>
            </a:extLst>
          </p:cNvPr>
          <p:cNvCxnSpPr/>
          <p:nvPr/>
        </p:nvCxnSpPr>
        <p:spPr>
          <a:xfrm>
            <a:off x="7038325" y="2966294"/>
            <a:ext cx="2744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5C98B32-F4A8-FB00-B4C5-0987BD0E2CA0}"/>
              </a:ext>
            </a:extLst>
          </p:cNvPr>
          <p:cNvSpPr txBox="1"/>
          <p:nvPr/>
        </p:nvSpPr>
        <p:spPr>
          <a:xfrm>
            <a:off x="7292796" y="2522145"/>
            <a:ext cx="946285" cy="369332"/>
          </a:xfrm>
          <a:prstGeom prst="rect">
            <a:avLst/>
          </a:prstGeom>
          <a:noFill/>
        </p:spPr>
        <p:txBody>
          <a:bodyPr wrap="none" rtlCol="0">
            <a:spAutoFit/>
          </a:bodyPr>
          <a:lstStyle/>
          <a:p>
            <a:r>
              <a:rPr kumimoji="1" lang="en-US" altLang="ja-JP" dirty="0"/>
              <a:t>regiona</a:t>
            </a:r>
            <a:r>
              <a:rPr lang="en-US" altLang="ja-JP" dirty="0"/>
              <a:t>l</a:t>
            </a:r>
            <a:endParaRPr kumimoji="1" lang="ja-JP" altLang="en-US" dirty="0"/>
          </a:p>
        </p:txBody>
      </p:sp>
      <p:sp>
        <p:nvSpPr>
          <p:cNvPr id="15" name="テキスト ボックス 14">
            <a:extLst>
              <a:ext uri="{FF2B5EF4-FFF2-40B4-BE49-F238E27FC236}">
                <a16:creationId xmlns:a16="http://schemas.microsoft.com/office/drawing/2014/main" id="{9B70B8CF-07E8-6FAE-4669-7E257B61C823}"/>
              </a:ext>
            </a:extLst>
          </p:cNvPr>
          <p:cNvSpPr txBox="1"/>
          <p:nvPr/>
        </p:nvSpPr>
        <p:spPr>
          <a:xfrm>
            <a:off x="7290393" y="2761622"/>
            <a:ext cx="1279517" cy="369332"/>
          </a:xfrm>
          <a:prstGeom prst="rect">
            <a:avLst/>
          </a:prstGeom>
          <a:noFill/>
        </p:spPr>
        <p:txBody>
          <a:bodyPr wrap="none" rtlCol="0">
            <a:spAutoFit/>
          </a:bodyPr>
          <a:lstStyle/>
          <a:p>
            <a:r>
              <a:rPr lang="en-US" altLang="ja-JP" dirty="0"/>
              <a:t>g</a:t>
            </a:r>
            <a:r>
              <a:rPr kumimoji="1" lang="en-US" altLang="ja-JP" dirty="0"/>
              <a:t>lobal +10C</a:t>
            </a:r>
            <a:endParaRPr kumimoji="1" lang="ja-JP" altLang="en-US" dirty="0"/>
          </a:p>
        </p:txBody>
      </p:sp>
      <p:pic>
        <p:nvPicPr>
          <p:cNvPr id="17" name="図 16" descr="グラフ, ヒストグラム&#10;&#10;自動的に生成された説明">
            <a:extLst>
              <a:ext uri="{FF2B5EF4-FFF2-40B4-BE49-F238E27FC236}">
                <a16:creationId xmlns:a16="http://schemas.microsoft.com/office/drawing/2014/main" id="{CCFECECC-73F4-9C32-E7D5-7F4A39761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401" y="3936363"/>
            <a:ext cx="3652663" cy="2170148"/>
          </a:xfrm>
          <a:prstGeom prst="rect">
            <a:avLst/>
          </a:prstGeom>
        </p:spPr>
      </p:pic>
      <p:sp>
        <p:nvSpPr>
          <p:cNvPr id="18" name="テキスト ボックス 17">
            <a:extLst>
              <a:ext uri="{FF2B5EF4-FFF2-40B4-BE49-F238E27FC236}">
                <a16:creationId xmlns:a16="http://schemas.microsoft.com/office/drawing/2014/main" id="{2B3D6FAC-0258-5762-8D27-3081BE845902}"/>
              </a:ext>
            </a:extLst>
          </p:cNvPr>
          <p:cNvSpPr txBox="1"/>
          <p:nvPr/>
        </p:nvSpPr>
        <p:spPr>
          <a:xfrm>
            <a:off x="4160037" y="995133"/>
            <a:ext cx="865750" cy="369332"/>
          </a:xfrm>
          <a:prstGeom prst="rect">
            <a:avLst/>
          </a:prstGeom>
          <a:noFill/>
        </p:spPr>
        <p:txBody>
          <a:bodyPr wrap="none" rtlCol="0">
            <a:spAutoFit/>
          </a:bodyPr>
          <a:lstStyle/>
          <a:p>
            <a:r>
              <a:rPr kumimoji="1" lang="en-US" altLang="ja-JP" dirty="0"/>
              <a:t>OCADA</a:t>
            </a:r>
            <a:endParaRPr kumimoji="1" lang="ja-JP" altLang="en-US" dirty="0"/>
          </a:p>
        </p:txBody>
      </p:sp>
      <p:sp>
        <p:nvSpPr>
          <p:cNvPr id="19" name="テキスト ボックス 18">
            <a:extLst>
              <a:ext uri="{FF2B5EF4-FFF2-40B4-BE49-F238E27FC236}">
                <a16:creationId xmlns:a16="http://schemas.microsoft.com/office/drawing/2014/main" id="{3ABBFBED-C6E7-5385-D89A-942B9CA3A112}"/>
              </a:ext>
            </a:extLst>
          </p:cNvPr>
          <p:cNvSpPr txBox="1"/>
          <p:nvPr/>
        </p:nvSpPr>
        <p:spPr>
          <a:xfrm>
            <a:off x="4260566" y="3660916"/>
            <a:ext cx="1078757" cy="369332"/>
          </a:xfrm>
          <a:prstGeom prst="rect">
            <a:avLst/>
          </a:prstGeom>
          <a:noFill/>
        </p:spPr>
        <p:txBody>
          <a:bodyPr wrap="none" rtlCol="0">
            <a:spAutoFit/>
          </a:bodyPr>
          <a:lstStyle/>
          <a:p>
            <a:r>
              <a:rPr kumimoji="1" lang="en-US" altLang="ja-JP" dirty="0"/>
              <a:t>20CRver3</a:t>
            </a:r>
            <a:endParaRPr kumimoji="1" lang="ja-JP" altLang="en-US" dirty="0"/>
          </a:p>
        </p:txBody>
      </p:sp>
      <p:cxnSp>
        <p:nvCxnSpPr>
          <p:cNvPr id="21" name="直線コネクタ 20">
            <a:extLst>
              <a:ext uri="{FF2B5EF4-FFF2-40B4-BE49-F238E27FC236}">
                <a16:creationId xmlns:a16="http://schemas.microsoft.com/office/drawing/2014/main" id="{B72EFB5E-231E-E135-3D59-115FCF7DBFE9}"/>
              </a:ext>
            </a:extLst>
          </p:cNvPr>
          <p:cNvCxnSpPr>
            <a:cxnSpLocks/>
          </p:cNvCxnSpPr>
          <p:nvPr/>
        </p:nvCxnSpPr>
        <p:spPr>
          <a:xfrm>
            <a:off x="6071751" y="1585574"/>
            <a:ext cx="0" cy="15974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28EF5D9-0A37-7099-6312-0C0670F41F9D}"/>
              </a:ext>
            </a:extLst>
          </p:cNvPr>
          <p:cNvCxnSpPr>
            <a:cxnSpLocks/>
          </p:cNvCxnSpPr>
          <p:nvPr/>
        </p:nvCxnSpPr>
        <p:spPr>
          <a:xfrm>
            <a:off x="6290117" y="1594811"/>
            <a:ext cx="0" cy="15743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8F645E43-5422-0BFF-C4A0-D25B85A9789B}"/>
              </a:ext>
            </a:extLst>
          </p:cNvPr>
          <p:cNvCxnSpPr>
            <a:cxnSpLocks/>
          </p:cNvCxnSpPr>
          <p:nvPr/>
        </p:nvCxnSpPr>
        <p:spPr>
          <a:xfrm>
            <a:off x="6143661" y="4230483"/>
            <a:ext cx="0" cy="15974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8CF7C65-034A-75BA-2514-1D141DF48D18}"/>
              </a:ext>
            </a:extLst>
          </p:cNvPr>
          <p:cNvCxnSpPr>
            <a:cxnSpLocks/>
          </p:cNvCxnSpPr>
          <p:nvPr/>
        </p:nvCxnSpPr>
        <p:spPr>
          <a:xfrm>
            <a:off x="6360930" y="4238185"/>
            <a:ext cx="0" cy="15974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0DCFCEB8-A474-A41C-BD19-67E3A265503E}"/>
              </a:ext>
            </a:extLst>
          </p:cNvPr>
          <p:cNvSpPr txBox="1"/>
          <p:nvPr/>
        </p:nvSpPr>
        <p:spPr>
          <a:xfrm>
            <a:off x="5458354" y="1644068"/>
            <a:ext cx="652743" cy="369332"/>
          </a:xfrm>
          <a:prstGeom prst="rect">
            <a:avLst/>
          </a:prstGeom>
          <a:noFill/>
        </p:spPr>
        <p:txBody>
          <a:bodyPr wrap="none" rtlCol="0">
            <a:spAutoFit/>
          </a:bodyPr>
          <a:lstStyle/>
          <a:p>
            <a:r>
              <a:rPr kumimoji="1" lang="en-US" altLang="ja-JP" dirty="0"/>
              <a:t>1901</a:t>
            </a:r>
            <a:endParaRPr kumimoji="1" lang="ja-JP" altLang="en-US" dirty="0"/>
          </a:p>
        </p:txBody>
      </p:sp>
      <p:sp>
        <p:nvSpPr>
          <p:cNvPr id="29" name="テキスト ボックス 28">
            <a:extLst>
              <a:ext uri="{FF2B5EF4-FFF2-40B4-BE49-F238E27FC236}">
                <a16:creationId xmlns:a16="http://schemas.microsoft.com/office/drawing/2014/main" id="{7B8645B6-FB68-F65D-2F67-AC88DAF89EC9}"/>
              </a:ext>
            </a:extLst>
          </p:cNvPr>
          <p:cNvSpPr txBox="1"/>
          <p:nvPr/>
        </p:nvSpPr>
        <p:spPr>
          <a:xfrm>
            <a:off x="6245559" y="1644063"/>
            <a:ext cx="652743" cy="369332"/>
          </a:xfrm>
          <a:prstGeom prst="rect">
            <a:avLst/>
          </a:prstGeom>
          <a:noFill/>
        </p:spPr>
        <p:txBody>
          <a:bodyPr wrap="none" rtlCol="0">
            <a:spAutoFit/>
          </a:bodyPr>
          <a:lstStyle/>
          <a:p>
            <a:r>
              <a:rPr kumimoji="1" lang="en-US" altLang="ja-JP" dirty="0"/>
              <a:t>1910</a:t>
            </a:r>
            <a:endParaRPr kumimoji="1" lang="ja-JP" altLang="en-US" dirty="0"/>
          </a:p>
        </p:txBody>
      </p:sp>
      <p:sp>
        <p:nvSpPr>
          <p:cNvPr id="30" name="楕円 29">
            <a:extLst>
              <a:ext uri="{FF2B5EF4-FFF2-40B4-BE49-F238E27FC236}">
                <a16:creationId xmlns:a16="http://schemas.microsoft.com/office/drawing/2014/main" id="{830FB4B2-B97D-C663-2829-EEEA428DCE1F}"/>
              </a:ext>
            </a:extLst>
          </p:cNvPr>
          <p:cNvSpPr/>
          <p:nvPr/>
        </p:nvSpPr>
        <p:spPr>
          <a:xfrm>
            <a:off x="4799945" y="4131812"/>
            <a:ext cx="1417975" cy="970059"/>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E7DADB-B77D-C437-C89B-56172254CF0C}"/>
              </a:ext>
            </a:extLst>
          </p:cNvPr>
          <p:cNvSpPr txBox="1"/>
          <p:nvPr/>
        </p:nvSpPr>
        <p:spPr>
          <a:xfrm>
            <a:off x="4224769" y="2217930"/>
            <a:ext cx="308098" cy="369332"/>
          </a:xfrm>
          <a:prstGeom prst="rect">
            <a:avLst/>
          </a:prstGeom>
          <a:noFill/>
        </p:spPr>
        <p:txBody>
          <a:bodyPr wrap="none" rtlCol="0">
            <a:spAutoFit/>
          </a:bodyPr>
          <a:lstStyle/>
          <a:p>
            <a:r>
              <a:rPr kumimoji="1" lang="en-US" altLang="ja-JP" dirty="0"/>
              <a:t>C</a:t>
            </a:r>
            <a:endParaRPr kumimoji="1" lang="ja-JP" altLang="en-US" dirty="0"/>
          </a:p>
        </p:txBody>
      </p:sp>
      <p:sp>
        <p:nvSpPr>
          <p:cNvPr id="9" name="テキスト ボックス 8">
            <a:extLst>
              <a:ext uri="{FF2B5EF4-FFF2-40B4-BE49-F238E27FC236}">
                <a16:creationId xmlns:a16="http://schemas.microsoft.com/office/drawing/2014/main" id="{A45C3BBC-2F24-C3F6-FDD5-05D55811FF57}"/>
              </a:ext>
            </a:extLst>
          </p:cNvPr>
          <p:cNvSpPr txBox="1"/>
          <p:nvPr/>
        </p:nvSpPr>
        <p:spPr>
          <a:xfrm>
            <a:off x="4276079" y="4837845"/>
            <a:ext cx="308098" cy="369332"/>
          </a:xfrm>
          <a:prstGeom prst="rect">
            <a:avLst/>
          </a:prstGeom>
          <a:noFill/>
        </p:spPr>
        <p:txBody>
          <a:bodyPr wrap="none" rtlCol="0">
            <a:spAutoFit/>
          </a:bodyPr>
          <a:lstStyle/>
          <a:p>
            <a:r>
              <a:rPr kumimoji="1" lang="en-US" altLang="ja-JP" dirty="0"/>
              <a:t>C</a:t>
            </a:r>
            <a:endParaRPr kumimoji="1" lang="ja-JP" altLang="en-US" dirty="0"/>
          </a:p>
        </p:txBody>
      </p:sp>
    </p:spTree>
    <p:extLst>
      <p:ext uri="{BB962C8B-B14F-4D97-AF65-F5344CB8AC3E}">
        <p14:creationId xmlns:p14="http://schemas.microsoft.com/office/powerpoint/2010/main" val="12621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B9112C-C68C-42D1-A13D-E375C0726EB8}"/>
              </a:ext>
            </a:extLst>
          </p:cNvPr>
          <p:cNvSpPr>
            <a:spLocks noGrp="1"/>
          </p:cNvSpPr>
          <p:nvPr>
            <p:ph type="title"/>
          </p:nvPr>
        </p:nvSpPr>
        <p:spPr>
          <a:xfrm>
            <a:off x="628650" y="365127"/>
            <a:ext cx="7886700" cy="549274"/>
          </a:xfrm>
        </p:spPr>
        <p:txBody>
          <a:bodyPr>
            <a:normAutofit fontScale="90000"/>
          </a:bodyPr>
          <a:lstStyle/>
          <a:p>
            <a:r>
              <a:rPr kumimoji="1" lang="en-US" altLang="ja-JP" sz="3600" dirty="0">
                <a:latin typeface="ＭＳ Ｐゴシック" panose="020B0600070205080204" pitchFamily="50" charset="-128"/>
                <a:ea typeface="ＭＳ Ｐゴシック" panose="020B0600070205080204" pitchFamily="50" charset="-128"/>
              </a:rPr>
              <a:t>Summary</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922182A3-81FE-42F7-92A6-082307F5F8E5}"/>
              </a:ext>
            </a:extLst>
          </p:cNvPr>
          <p:cNvSpPr>
            <a:spLocks noGrp="1"/>
          </p:cNvSpPr>
          <p:nvPr>
            <p:ph idx="1"/>
          </p:nvPr>
        </p:nvSpPr>
        <p:spPr>
          <a:xfrm>
            <a:off x="628650" y="1000664"/>
            <a:ext cx="7886700" cy="5176299"/>
          </a:xfrm>
        </p:spPr>
        <p:txBody>
          <a:bodyPr>
            <a:normAutofit/>
          </a:bodyPr>
          <a:lstStyle/>
          <a:p>
            <a:pPr algn="just"/>
            <a:r>
              <a:rPr lang="en-US" altLang="ja-JP" sz="2000" dirty="0">
                <a:latin typeface="Calibri" panose="020F0502020204030204" pitchFamily="34" charset="0"/>
                <a:ea typeface="ＭＳ Ｐゴシック" panose="020B0600070205080204" pitchFamily="50" charset="-128"/>
                <a:cs typeface="Calibri" panose="020F0502020204030204" pitchFamily="34" charset="0"/>
              </a:rPr>
              <a:t>ACRE Japan activities during 2023-2024, we recovered meteorological observation data around Japan by US, UK and Netherlands navy ship logs records during the 1850s and 1860s. </a:t>
            </a:r>
          </a:p>
          <a:p>
            <a:pPr algn="just"/>
            <a:r>
              <a:rPr lang="en-US" altLang="ja-JP" sz="2000" dirty="0">
                <a:latin typeface="Calibri" panose="020F0502020204030204" pitchFamily="34" charset="0"/>
                <a:ea typeface="ＭＳ Ｐゴシック" panose="020B0600070205080204" pitchFamily="50" charset="-128"/>
                <a:cs typeface="Calibri" panose="020F0502020204030204" pitchFamily="34" charset="0"/>
              </a:rPr>
              <a:t>We focused on three tropical cyclone (TC) events in the vicinity of Japan during the period from 21 to 25 July 1853 observed by seven US Naval Japan Expedition of Perry’s fleet, on 23 and 24 September 1856 observed by Medusa of Dutch Navy ship, and on 15 and 16 August 1863 during the bombardment of Kagoshima in Japan observed by eleven UK Navy ships. Tracks of TCs are analyzed based on the ship log weather records.</a:t>
            </a:r>
          </a:p>
          <a:p>
            <a:pPr algn="just"/>
            <a:r>
              <a:rPr lang="en-US" altLang="ja-JP" sz="2000" dirty="0">
                <a:latin typeface="Calibri" panose="020F0502020204030204" pitchFamily="34" charset="0"/>
                <a:ea typeface="ＭＳ Ｐゴシック" panose="020B0600070205080204" pitchFamily="50" charset="-128"/>
                <a:cs typeface="Calibri" panose="020F0502020204030204" pitchFamily="34" charset="0"/>
              </a:rPr>
              <a:t> A new climate reanalysis called over-centennial atmospheric data assimilation (OCADA) was created using an atmospheric general circulation model assimilating surface pressure observations archived in international databases from 1850 to 2015. </a:t>
            </a:r>
            <a:endParaRPr kumimoji="1" lang="ja-JP" altLang="en-US" sz="2000" dirty="0">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3049483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CA449E9-CA96-4052-85C4-BB295CCB3F74}"/>
              </a:ext>
            </a:extLst>
          </p:cNvPr>
          <p:cNvSpPr txBox="1"/>
          <p:nvPr/>
        </p:nvSpPr>
        <p:spPr>
          <a:xfrm>
            <a:off x="90068" y="191974"/>
            <a:ext cx="8636060" cy="707886"/>
          </a:xfrm>
          <a:prstGeom prst="rect">
            <a:avLst/>
          </a:prstGeom>
          <a:solidFill>
            <a:schemeClr val="accent5">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1. Data rescue of daily rainfall data in Japan, East, Southeast and South  Asian countries back to the late 19th century for Asian monsoon researches.</a:t>
            </a:r>
          </a:p>
        </p:txBody>
      </p:sp>
      <p:pic>
        <p:nvPicPr>
          <p:cNvPr id="5" name="図 4" descr="テキスト&#10;&#10;自動的に生成された説明">
            <a:extLst>
              <a:ext uri="{FF2B5EF4-FFF2-40B4-BE49-F238E27FC236}">
                <a16:creationId xmlns:a16="http://schemas.microsoft.com/office/drawing/2014/main" id="{03F3282B-4211-C699-F5BD-7FB2368F6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82" y="1094509"/>
            <a:ext cx="7684655" cy="5763491"/>
          </a:xfrm>
          <a:prstGeom prst="rect">
            <a:avLst/>
          </a:prstGeom>
        </p:spPr>
      </p:pic>
    </p:spTree>
    <p:extLst>
      <p:ext uri="{BB962C8B-B14F-4D97-AF65-F5344CB8AC3E}">
        <p14:creationId xmlns:p14="http://schemas.microsoft.com/office/powerpoint/2010/main" val="3715578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6A552C-2C38-43DC-8B97-4034056EF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8" y="2619606"/>
            <a:ext cx="6284853" cy="3152564"/>
          </a:xfrm>
          <a:prstGeom prst="rect">
            <a:avLst/>
          </a:prstGeom>
        </p:spPr>
      </p:pic>
      <p:pic>
        <p:nvPicPr>
          <p:cNvPr id="5" name="図 4">
            <a:extLst>
              <a:ext uri="{FF2B5EF4-FFF2-40B4-BE49-F238E27FC236}">
                <a16:creationId xmlns:a16="http://schemas.microsoft.com/office/drawing/2014/main" id="{822C67A7-5C26-47D9-ACE7-3AD8783E4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537" y="1400458"/>
            <a:ext cx="2504131" cy="2438297"/>
          </a:xfrm>
          <a:prstGeom prst="rect">
            <a:avLst/>
          </a:prstGeom>
        </p:spPr>
      </p:pic>
      <p:sp>
        <p:nvSpPr>
          <p:cNvPr id="6" name="テキスト ボックス 5">
            <a:extLst>
              <a:ext uri="{FF2B5EF4-FFF2-40B4-BE49-F238E27FC236}">
                <a16:creationId xmlns:a16="http://schemas.microsoft.com/office/drawing/2014/main" id="{B4642A2B-864C-4AAA-92D7-8DFB36F03B7C}"/>
              </a:ext>
            </a:extLst>
          </p:cNvPr>
          <p:cNvSpPr txBox="1"/>
          <p:nvPr/>
        </p:nvSpPr>
        <p:spPr>
          <a:xfrm>
            <a:off x="176332" y="1612424"/>
            <a:ext cx="5249684" cy="707886"/>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Philippine summer monsoon onset defined by daily rainfall data</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6E1C9BA9-C6EF-43CF-9A12-B8EAB611A56A}"/>
              </a:ext>
            </a:extLst>
          </p:cNvPr>
          <p:cNvSpPr txBox="1"/>
          <p:nvPr/>
        </p:nvSpPr>
        <p:spPr>
          <a:xfrm>
            <a:off x="90068" y="191974"/>
            <a:ext cx="8636060" cy="707886"/>
          </a:xfrm>
          <a:prstGeom prst="rect">
            <a:avLst/>
          </a:prstGeom>
          <a:solidFill>
            <a:schemeClr val="accent5">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1. Data rescue of daily rainfall data in Japan, East, Southeast and South  Asian countries back to the late 19th century for Asian monsoon researches.</a:t>
            </a:r>
          </a:p>
        </p:txBody>
      </p:sp>
      <p:sp>
        <p:nvSpPr>
          <p:cNvPr id="8" name="テキスト ボックス 7">
            <a:extLst>
              <a:ext uri="{FF2B5EF4-FFF2-40B4-BE49-F238E27FC236}">
                <a16:creationId xmlns:a16="http://schemas.microsoft.com/office/drawing/2014/main" id="{CF527310-BCE5-4185-8847-97BA8013CDD9}"/>
              </a:ext>
            </a:extLst>
          </p:cNvPr>
          <p:cNvSpPr txBox="1"/>
          <p:nvPr/>
        </p:nvSpPr>
        <p:spPr>
          <a:xfrm>
            <a:off x="6245524" y="6193766"/>
            <a:ext cx="24565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Kubota et al., PEPS 2017</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2713515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E59F62-3F06-4DF8-871C-DAD1D47B9749}"/>
              </a:ext>
            </a:extLst>
          </p:cNvPr>
          <p:cNvSpPr txBox="1"/>
          <p:nvPr/>
        </p:nvSpPr>
        <p:spPr>
          <a:xfrm>
            <a:off x="138022" y="150264"/>
            <a:ext cx="8435210" cy="1323439"/>
          </a:xfrm>
          <a:prstGeom prst="rect">
            <a:avLst/>
          </a:prstGeom>
          <a:solidFill>
            <a:schemeClr val="accent6">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2. Data rescue of meteorological data in stations since the 1860s and ship logs sailing along the coastal region of East and Southeast Asia since the 1780s including the tropical cyclone tracks since the 1880s for tropical cyclone researches.</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20" name="図 19">
            <a:extLst>
              <a:ext uri="{FF2B5EF4-FFF2-40B4-BE49-F238E27FC236}">
                <a16:creationId xmlns:a16="http://schemas.microsoft.com/office/drawing/2014/main" id="{3444BC09-E0C6-4EA9-8EE0-FF40CE493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079" y="1473703"/>
            <a:ext cx="7915184" cy="5936388"/>
          </a:xfrm>
          <a:prstGeom prst="rect">
            <a:avLst/>
          </a:prstGeom>
        </p:spPr>
      </p:pic>
    </p:spTree>
    <p:extLst>
      <p:ext uri="{BB962C8B-B14F-4D97-AF65-F5344CB8AC3E}">
        <p14:creationId xmlns:p14="http://schemas.microsoft.com/office/powerpoint/2010/main" val="3148678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 ヒストグラム&#10;&#10;自動的に生成された説明">
            <a:extLst>
              <a:ext uri="{FF2B5EF4-FFF2-40B4-BE49-F238E27FC236}">
                <a16:creationId xmlns:a16="http://schemas.microsoft.com/office/drawing/2014/main" id="{37D9337A-4D64-E425-D9FB-9065C5F80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40" y="1626621"/>
            <a:ext cx="7811457" cy="5858593"/>
          </a:xfrm>
          <a:prstGeom prst="rect">
            <a:avLst/>
          </a:prstGeom>
        </p:spPr>
      </p:pic>
      <p:sp>
        <p:nvSpPr>
          <p:cNvPr id="2" name="テキスト ボックス 1">
            <a:extLst>
              <a:ext uri="{FF2B5EF4-FFF2-40B4-BE49-F238E27FC236}">
                <a16:creationId xmlns:a16="http://schemas.microsoft.com/office/drawing/2014/main" id="{9FC3EF5B-1584-4872-B292-CE350F6B7C27}"/>
              </a:ext>
            </a:extLst>
          </p:cNvPr>
          <p:cNvSpPr txBox="1"/>
          <p:nvPr/>
        </p:nvSpPr>
        <p:spPr>
          <a:xfrm>
            <a:off x="138022" y="150264"/>
            <a:ext cx="8435210" cy="1323439"/>
          </a:xfrm>
          <a:prstGeom prst="rect">
            <a:avLst/>
          </a:prstGeom>
          <a:solidFill>
            <a:schemeClr val="accent6">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2. Data rescue of meteorological data in stations since the 1860s and ship logs sailing along the coastal region of East and Southeast Asia since the 1780s including the tropical cyclone tracks since the 1880s for tropical cyclone researches.</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3686BAD3-21FC-9F2F-B9A0-DC06F06576E4}"/>
              </a:ext>
            </a:extLst>
          </p:cNvPr>
          <p:cNvSpPr txBox="1"/>
          <p:nvPr/>
        </p:nvSpPr>
        <p:spPr>
          <a:xfrm>
            <a:off x="5437739" y="6326763"/>
            <a:ext cx="2248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Kubota et al., CC 2021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5366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D0758A-2963-B335-42BB-FF5174ACCDAB}"/>
              </a:ext>
            </a:extLst>
          </p:cNvPr>
          <p:cNvPicPr>
            <a:picLocks noChangeAspect="1"/>
          </p:cNvPicPr>
          <p:nvPr/>
        </p:nvPicPr>
        <p:blipFill>
          <a:blip r:embed="rId2"/>
          <a:stretch>
            <a:fillRect/>
          </a:stretch>
        </p:blipFill>
        <p:spPr>
          <a:xfrm>
            <a:off x="483963" y="0"/>
            <a:ext cx="8176074" cy="6858000"/>
          </a:xfrm>
          <a:prstGeom prst="rect">
            <a:avLst/>
          </a:prstGeom>
        </p:spPr>
      </p:pic>
      <p:sp>
        <p:nvSpPr>
          <p:cNvPr id="4" name="正方形/長方形 3">
            <a:extLst>
              <a:ext uri="{FF2B5EF4-FFF2-40B4-BE49-F238E27FC236}">
                <a16:creationId xmlns:a16="http://schemas.microsoft.com/office/drawing/2014/main" id="{98E14A1B-74D4-F07B-0D9E-1CA4EB8EF547}"/>
              </a:ext>
            </a:extLst>
          </p:cNvPr>
          <p:cNvSpPr/>
          <p:nvPr/>
        </p:nvSpPr>
        <p:spPr>
          <a:xfrm>
            <a:off x="443345" y="0"/>
            <a:ext cx="8220364" cy="230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2224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589F1D3-1EFD-4554-B334-FBA9B677A663}"/>
              </a:ext>
            </a:extLst>
          </p:cNvPr>
          <p:cNvSpPr txBox="1"/>
          <p:nvPr/>
        </p:nvSpPr>
        <p:spPr>
          <a:xfrm>
            <a:off x="138022" y="150264"/>
            <a:ext cx="8435210" cy="1323439"/>
          </a:xfrm>
          <a:prstGeom prst="rect">
            <a:avLst/>
          </a:prstGeom>
          <a:solidFill>
            <a:schemeClr val="accent6">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2. Data rescue of meteorological data in stations since the 1860s and ship logs sailing along the coastal region of East and Southeast Asia since the 1780s including the tropical cyclone tracks since the 1880s for tropical cyclone researches.</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4" name="図 3">
            <a:extLst>
              <a:ext uri="{FF2B5EF4-FFF2-40B4-BE49-F238E27FC236}">
                <a16:creationId xmlns:a16="http://schemas.microsoft.com/office/drawing/2014/main" id="{70E37F84-2C82-48CB-8488-0C72873FA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34" y="1473703"/>
            <a:ext cx="7151298" cy="5363474"/>
          </a:xfrm>
          <a:prstGeom prst="rect">
            <a:avLst/>
          </a:prstGeom>
        </p:spPr>
      </p:pic>
    </p:spTree>
    <p:extLst>
      <p:ext uri="{BB962C8B-B14F-4D97-AF65-F5344CB8AC3E}">
        <p14:creationId xmlns:p14="http://schemas.microsoft.com/office/powerpoint/2010/main" val="2237652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6D83A76-6E8F-440C-9575-11066912259C}"/>
              </a:ext>
            </a:extLst>
          </p:cNvPr>
          <p:cNvSpPr txBox="1"/>
          <p:nvPr/>
        </p:nvSpPr>
        <p:spPr>
          <a:xfrm>
            <a:off x="207033" y="317378"/>
            <a:ext cx="8435211" cy="1323439"/>
          </a:xfrm>
          <a:prstGeom prst="rect">
            <a:avLst/>
          </a:prstGeom>
          <a:solidFill>
            <a:schemeClr val="accent4">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3. Data rescue of instrumental meteorological data observed in Japan by lighthouses and individual personnel before the official weather station were operated for climate studies in the 19th century. That of former local observatories of the current JMA since the 1880s.</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3" name="コンテンツ プレースホルダー 3">
            <a:extLst>
              <a:ext uri="{FF2B5EF4-FFF2-40B4-BE49-F238E27FC236}">
                <a16:creationId xmlns:a16="http://schemas.microsoft.com/office/drawing/2014/main" id="{EDA7456A-5550-43CE-8D9A-D4D9B6A1FD1E}"/>
              </a:ext>
            </a:extLst>
          </p:cNvPr>
          <p:cNvPicPr>
            <a:picLocks noChangeAspect="1"/>
          </p:cNvPicPr>
          <p:nvPr/>
        </p:nvPicPr>
        <p:blipFill rotWithShape="1">
          <a:blip r:embed="rId2"/>
          <a:srcRect l="21164" r="17925"/>
          <a:stretch/>
        </p:blipFill>
        <p:spPr>
          <a:xfrm>
            <a:off x="6063920" y="2130502"/>
            <a:ext cx="3149091" cy="3571559"/>
          </a:xfrm>
          <a:prstGeom prst="rect">
            <a:avLst/>
          </a:prstGeom>
        </p:spPr>
      </p:pic>
      <p:pic>
        <p:nvPicPr>
          <p:cNvPr id="5" name="図 4">
            <a:extLst>
              <a:ext uri="{FF2B5EF4-FFF2-40B4-BE49-F238E27FC236}">
                <a16:creationId xmlns:a16="http://schemas.microsoft.com/office/drawing/2014/main" id="{F43B2B88-F7C5-4F8E-B091-D3491397E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75" y="1733798"/>
            <a:ext cx="6326037" cy="4744528"/>
          </a:xfrm>
          <a:prstGeom prst="rect">
            <a:avLst/>
          </a:prstGeom>
        </p:spPr>
      </p:pic>
      <p:sp>
        <p:nvSpPr>
          <p:cNvPr id="6" name="テキスト ボックス 5">
            <a:extLst>
              <a:ext uri="{FF2B5EF4-FFF2-40B4-BE49-F238E27FC236}">
                <a16:creationId xmlns:a16="http://schemas.microsoft.com/office/drawing/2014/main" id="{6DB4964A-E7D9-44A4-B1B7-1B09E448E73C}"/>
              </a:ext>
            </a:extLst>
          </p:cNvPr>
          <p:cNvSpPr txBox="1"/>
          <p:nvPr/>
        </p:nvSpPr>
        <p:spPr>
          <a:xfrm>
            <a:off x="6530196" y="6400800"/>
            <a:ext cx="16506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Zaiki</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et al. 2018</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3490451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4B7915-5A88-40A0-9F76-C55C745E91ED}"/>
              </a:ext>
            </a:extLst>
          </p:cNvPr>
          <p:cNvSpPr txBox="1"/>
          <p:nvPr/>
        </p:nvSpPr>
        <p:spPr>
          <a:xfrm>
            <a:off x="163022" y="242919"/>
            <a:ext cx="8435211" cy="707886"/>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4. Data rescue of upper air observations in Japan, East, Southeast Asia and Western North Pacific Islands since the 1920s. </a:t>
            </a:r>
          </a:p>
        </p:txBody>
      </p:sp>
      <p:pic>
        <p:nvPicPr>
          <p:cNvPr id="4" name="図 3">
            <a:extLst>
              <a:ext uri="{FF2B5EF4-FFF2-40B4-BE49-F238E27FC236}">
                <a16:creationId xmlns:a16="http://schemas.microsoft.com/office/drawing/2014/main" id="{62FF5CDB-28BB-4958-BA15-CE2D4280E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6710"/>
            <a:ext cx="9144000" cy="6858000"/>
          </a:xfrm>
          <a:prstGeom prst="rect">
            <a:avLst/>
          </a:prstGeom>
        </p:spPr>
      </p:pic>
    </p:spTree>
    <p:extLst>
      <p:ext uri="{BB962C8B-B14F-4D97-AF65-F5344CB8AC3E}">
        <p14:creationId xmlns:p14="http://schemas.microsoft.com/office/powerpoint/2010/main" val="2737536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5B8F57-43D8-401E-A793-170B4237952C}"/>
              </a:ext>
            </a:extLst>
          </p:cNvPr>
          <p:cNvSpPr txBox="1"/>
          <p:nvPr/>
        </p:nvSpPr>
        <p:spPr>
          <a:xfrm>
            <a:off x="163022" y="242919"/>
            <a:ext cx="8435211" cy="707886"/>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4. Data rescue of upper air observations in Japan, East, Southeast Asia and Western North Pacific Islands since the 1920s. </a:t>
            </a:r>
          </a:p>
        </p:txBody>
      </p:sp>
      <p:pic>
        <p:nvPicPr>
          <p:cNvPr id="5" name="図 4" descr="マップ&#10;&#10;低い精度で自動的に生成された説明">
            <a:extLst>
              <a:ext uri="{FF2B5EF4-FFF2-40B4-BE49-F238E27FC236}">
                <a16:creationId xmlns:a16="http://schemas.microsoft.com/office/drawing/2014/main" id="{9FC4891E-8D96-FA38-E18B-6513F3D0B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82" y="1043709"/>
            <a:ext cx="7527636" cy="5645727"/>
          </a:xfrm>
          <a:prstGeom prst="rect">
            <a:avLst/>
          </a:prstGeom>
        </p:spPr>
      </p:pic>
    </p:spTree>
    <p:extLst>
      <p:ext uri="{BB962C8B-B14F-4D97-AF65-F5344CB8AC3E}">
        <p14:creationId xmlns:p14="http://schemas.microsoft.com/office/powerpoint/2010/main" val="3094044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514" y="1307917"/>
            <a:ext cx="3757813" cy="2504230"/>
          </a:xfrm>
          <a:prstGeom prst="rect">
            <a:avLst/>
          </a:prstGeom>
        </p:spPr>
      </p:pic>
      <p:sp>
        <p:nvSpPr>
          <p:cNvPr id="3" name="テキスト ボックス 2"/>
          <p:cNvSpPr txBox="1"/>
          <p:nvPr/>
        </p:nvSpPr>
        <p:spPr>
          <a:xfrm>
            <a:off x="178673" y="1395736"/>
            <a:ext cx="2999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Japanese Carrier </a:t>
            </a: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Akagi</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73" y="2033336"/>
            <a:ext cx="4888025" cy="3557623"/>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698" y="3952041"/>
            <a:ext cx="3824071" cy="2745487"/>
          </a:xfrm>
          <a:prstGeom prst="rect">
            <a:avLst/>
          </a:prstGeom>
        </p:spPr>
      </p:pic>
      <p:sp>
        <p:nvSpPr>
          <p:cNvPr id="6" name="テキスト ボックス 5">
            <a:extLst>
              <a:ext uri="{FF2B5EF4-FFF2-40B4-BE49-F238E27FC236}">
                <a16:creationId xmlns:a16="http://schemas.microsoft.com/office/drawing/2014/main" id="{F3F5CC26-4118-4B19-B2A6-898DA66F4985}"/>
              </a:ext>
            </a:extLst>
          </p:cNvPr>
          <p:cNvSpPr txBox="1"/>
          <p:nvPr/>
        </p:nvSpPr>
        <p:spPr>
          <a:xfrm>
            <a:off x="119889" y="119124"/>
            <a:ext cx="8435211" cy="1015663"/>
          </a:xfrm>
          <a:prstGeom prst="rect">
            <a:avLst/>
          </a:prstGeom>
          <a:solidFill>
            <a:schemeClr val="accent3">
              <a:lumMod val="40000"/>
              <a:lumOff val="60000"/>
            </a:schemeClr>
          </a:solid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Data rescue of civil and military meteorological observations and their history and background during World War II including their historical perspective.</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458311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非常に高い精度で生成された説明">
            <a:extLst>
              <a:ext uri="{FF2B5EF4-FFF2-40B4-BE49-F238E27FC236}">
                <a16:creationId xmlns:a16="http://schemas.microsoft.com/office/drawing/2014/main" id="{127DD84C-9D62-43D6-894C-1C2AAF24D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17" y="930128"/>
            <a:ext cx="5535426" cy="8100607"/>
          </a:xfrm>
          <a:prstGeom prst="rect">
            <a:avLst/>
          </a:prstGeom>
        </p:spPr>
      </p:pic>
      <p:sp>
        <p:nvSpPr>
          <p:cNvPr id="4" name="テキスト ボックス 3">
            <a:extLst>
              <a:ext uri="{FF2B5EF4-FFF2-40B4-BE49-F238E27FC236}">
                <a16:creationId xmlns:a16="http://schemas.microsoft.com/office/drawing/2014/main" id="{5C1A068C-2E39-4E03-A281-BA458C1A877D}"/>
              </a:ext>
            </a:extLst>
          </p:cNvPr>
          <p:cNvSpPr txBox="1"/>
          <p:nvPr/>
        </p:nvSpPr>
        <p:spPr>
          <a:xfrm>
            <a:off x="188425" y="1092738"/>
            <a:ext cx="464877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Von </a:t>
            </a:r>
            <a:r>
              <a:rPr kumimoji="1" lang="en-US" altLang="ja-JP" sz="2400" b="0" i="0" u="none" strike="noStrike" kern="1200" cap="none" spc="0" normalizeH="0" baseline="0" noProof="0" dirty="0" err="1">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Siebolt</a:t>
            </a: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observation at Nagasaki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1819-1828</a:t>
            </a:r>
            <a:endPar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5" name="テキスト ボックス 4">
            <a:extLst>
              <a:ext uri="{FF2B5EF4-FFF2-40B4-BE49-F238E27FC236}">
                <a16:creationId xmlns:a16="http://schemas.microsoft.com/office/drawing/2014/main" id="{54A368A1-13BB-4E89-B950-C98D897F90BC}"/>
              </a:ext>
            </a:extLst>
          </p:cNvPr>
          <p:cNvSpPr txBox="1"/>
          <p:nvPr/>
        </p:nvSpPr>
        <p:spPr>
          <a:xfrm>
            <a:off x="146647" y="137497"/>
            <a:ext cx="8435211" cy="707886"/>
          </a:xfrm>
          <a:prstGeom prst="rect">
            <a:avLst/>
          </a:prstGeom>
          <a:solidFill>
            <a:srgbClr val="CEA9CF"/>
          </a:solid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Investigation of early instrumental meteorological observation in Japan deployed by foreign visitors since the 18th century.</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7" name="四角形: 角を丸くする 6">
            <a:extLst>
              <a:ext uri="{FF2B5EF4-FFF2-40B4-BE49-F238E27FC236}">
                <a16:creationId xmlns:a16="http://schemas.microsoft.com/office/drawing/2014/main" id="{B5D21AD1-5A30-475C-9B5C-CCA05F6FEE53}"/>
              </a:ext>
            </a:extLst>
          </p:cNvPr>
          <p:cNvSpPr/>
          <p:nvPr/>
        </p:nvSpPr>
        <p:spPr>
          <a:xfrm>
            <a:off x="0" y="6327483"/>
            <a:ext cx="5287992" cy="11473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図 8" descr="テキスト, 地図 が含まれている画像&#10;&#10;非常に高い精度で生成された説明">
            <a:extLst>
              <a:ext uri="{FF2B5EF4-FFF2-40B4-BE49-F238E27FC236}">
                <a16:creationId xmlns:a16="http://schemas.microsoft.com/office/drawing/2014/main" id="{06AA071D-6E34-4684-AED2-B154E6023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480" y="1873860"/>
            <a:ext cx="4109434" cy="3351814"/>
          </a:xfrm>
          <a:prstGeom prst="rect">
            <a:avLst/>
          </a:prstGeom>
        </p:spPr>
      </p:pic>
      <p:sp>
        <p:nvSpPr>
          <p:cNvPr id="6" name="テキスト ボックス 5">
            <a:extLst>
              <a:ext uri="{FF2B5EF4-FFF2-40B4-BE49-F238E27FC236}">
                <a16:creationId xmlns:a16="http://schemas.microsoft.com/office/drawing/2014/main" id="{D9D21D3E-5C9B-4BCA-8481-F2E4B5CABDB2}"/>
              </a:ext>
            </a:extLst>
          </p:cNvPr>
          <p:cNvSpPr txBox="1"/>
          <p:nvPr/>
        </p:nvSpPr>
        <p:spPr>
          <a:xfrm>
            <a:off x="3787685" y="6254151"/>
            <a:ext cx="17917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Zaiki</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et al. (2002)</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0F8A70C9-A138-4541-88D4-EEC19EBDDEB0}"/>
              </a:ext>
            </a:extLst>
          </p:cNvPr>
          <p:cNvSpPr txBox="1"/>
          <p:nvPr/>
        </p:nvSpPr>
        <p:spPr>
          <a:xfrm>
            <a:off x="5287992" y="1302754"/>
            <a:ext cx="28030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Typhoon passage in 1828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(Fatalities up to 10,000)</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D9598C7E-17B4-4243-BFEC-3E47A9A365BB}"/>
              </a:ext>
            </a:extLst>
          </p:cNvPr>
          <p:cNvSpPr txBox="1"/>
          <p:nvPr/>
        </p:nvSpPr>
        <p:spPr>
          <a:xfrm>
            <a:off x="7228936" y="5185914"/>
            <a:ext cx="15238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Konishi</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(2010)</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4152409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1FF962-DF34-45AC-848E-5CF2B0F5FC1E}"/>
              </a:ext>
            </a:extLst>
          </p:cNvPr>
          <p:cNvSpPr txBox="1"/>
          <p:nvPr/>
        </p:nvSpPr>
        <p:spPr>
          <a:xfrm>
            <a:off x="181155" y="96758"/>
            <a:ext cx="4822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Target activities are:</a:t>
            </a:r>
          </a:p>
        </p:txBody>
      </p:sp>
      <p:sp>
        <p:nvSpPr>
          <p:cNvPr id="3" name="テキスト ボックス 2">
            <a:extLst>
              <a:ext uri="{FF2B5EF4-FFF2-40B4-BE49-F238E27FC236}">
                <a16:creationId xmlns:a16="http://schemas.microsoft.com/office/drawing/2014/main" id="{572C3629-D511-4688-9E6E-41B23FB97CC4}"/>
              </a:ext>
            </a:extLst>
          </p:cNvPr>
          <p:cNvSpPr txBox="1"/>
          <p:nvPr/>
        </p:nvSpPr>
        <p:spPr>
          <a:xfrm>
            <a:off x="181154" y="553998"/>
            <a:ext cx="8435209" cy="707886"/>
          </a:xfrm>
          <a:prstGeom prst="rect">
            <a:avLst/>
          </a:prstGeom>
          <a:solidFill>
            <a:schemeClr val="accent5">
              <a:lumMod val="40000"/>
              <a:lumOff val="60000"/>
            </a:schemeClr>
          </a:solid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Data rescue of daily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rainfall data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in Japan, East, Southeast and South Asian countries back to the late 19th century for Asian monsoon researches.</a:t>
            </a:r>
          </a:p>
        </p:txBody>
      </p:sp>
      <p:sp>
        <p:nvSpPr>
          <p:cNvPr id="4" name="テキスト ボックス 3">
            <a:extLst>
              <a:ext uri="{FF2B5EF4-FFF2-40B4-BE49-F238E27FC236}">
                <a16:creationId xmlns:a16="http://schemas.microsoft.com/office/drawing/2014/main" id="{2F57ECB6-3843-45C8-A4BB-8372336C34FD}"/>
              </a:ext>
            </a:extLst>
          </p:cNvPr>
          <p:cNvSpPr txBox="1"/>
          <p:nvPr/>
        </p:nvSpPr>
        <p:spPr>
          <a:xfrm>
            <a:off x="181154" y="1334782"/>
            <a:ext cx="8435210" cy="1323439"/>
          </a:xfrm>
          <a:prstGeom prst="rect">
            <a:avLst/>
          </a:prstGeom>
          <a:solidFill>
            <a:schemeClr val="accent6">
              <a:lumMod val="40000"/>
              <a:lumOff val="60000"/>
            </a:schemeClr>
          </a:solid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Data rescue of meteorological data in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stations</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since the 1860s and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ship logs</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sailing along the coastal region of East and Southeast Asia since the 1780s including the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tropical cyclone tracks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since the 1880s for tropical cyclone researches.</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5" name="テキスト ボックス 4">
            <a:extLst>
              <a:ext uri="{FF2B5EF4-FFF2-40B4-BE49-F238E27FC236}">
                <a16:creationId xmlns:a16="http://schemas.microsoft.com/office/drawing/2014/main" id="{CB18EA21-7317-4A64-BCA8-ED9E723EBDF0}"/>
              </a:ext>
            </a:extLst>
          </p:cNvPr>
          <p:cNvSpPr txBox="1"/>
          <p:nvPr/>
        </p:nvSpPr>
        <p:spPr>
          <a:xfrm>
            <a:off x="181153" y="2767280"/>
            <a:ext cx="8435211" cy="1323439"/>
          </a:xfrm>
          <a:prstGeom prst="rect">
            <a:avLst/>
          </a:prstGeom>
          <a:solidFill>
            <a:schemeClr val="accent4">
              <a:lumMod val="40000"/>
              <a:lumOff val="60000"/>
            </a:schemeClr>
          </a:solid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Data rescue of instrumental meteorological data observed in Japan by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lighthouses and individual personnel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before the official weather station were operated for climate studies in the 19th century. That of former local observatories of the current JMA since the 1880s.</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6" name="テキスト ボックス 5">
            <a:extLst>
              <a:ext uri="{FF2B5EF4-FFF2-40B4-BE49-F238E27FC236}">
                <a16:creationId xmlns:a16="http://schemas.microsoft.com/office/drawing/2014/main" id="{0A72251F-1F68-408C-9A42-2B902554B9C1}"/>
              </a:ext>
            </a:extLst>
          </p:cNvPr>
          <p:cNvSpPr txBox="1"/>
          <p:nvPr/>
        </p:nvSpPr>
        <p:spPr>
          <a:xfrm>
            <a:off x="188901" y="4193817"/>
            <a:ext cx="8435211" cy="707886"/>
          </a:xfrm>
          <a:prstGeom prst="rect">
            <a:avLst/>
          </a:prstGeom>
          <a:solidFill>
            <a:schemeClr val="accent2">
              <a:lumMod val="40000"/>
              <a:lumOff val="6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Data rescue of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upper air observations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in Japan, East, Southeast Asia and Western North Pacific Islands since the 1920s. </a:t>
            </a:r>
          </a:p>
        </p:txBody>
      </p:sp>
      <p:sp>
        <p:nvSpPr>
          <p:cNvPr id="7" name="テキスト ボックス 6">
            <a:extLst>
              <a:ext uri="{FF2B5EF4-FFF2-40B4-BE49-F238E27FC236}">
                <a16:creationId xmlns:a16="http://schemas.microsoft.com/office/drawing/2014/main" id="{8B553597-CF2F-4402-84FC-B5B5C4CC2E1A}"/>
              </a:ext>
            </a:extLst>
          </p:cNvPr>
          <p:cNvSpPr txBox="1"/>
          <p:nvPr/>
        </p:nvSpPr>
        <p:spPr>
          <a:xfrm>
            <a:off x="188900" y="4949916"/>
            <a:ext cx="8435211" cy="1015663"/>
          </a:xfrm>
          <a:prstGeom prst="rect">
            <a:avLst/>
          </a:prstGeom>
          <a:solidFill>
            <a:schemeClr val="accent3">
              <a:lumMod val="40000"/>
              <a:lumOff val="60000"/>
            </a:schemeClr>
          </a:solid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Data rescue of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civil and military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meteorological observations and their history and background during World War II including their historical perspective.</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8" name="テキスト ボックス 7">
            <a:extLst>
              <a:ext uri="{FF2B5EF4-FFF2-40B4-BE49-F238E27FC236}">
                <a16:creationId xmlns:a16="http://schemas.microsoft.com/office/drawing/2014/main" id="{E4D87AD1-403C-4011-9C55-2266B5B92DEE}"/>
              </a:ext>
            </a:extLst>
          </p:cNvPr>
          <p:cNvSpPr txBox="1"/>
          <p:nvPr/>
        </p:nvSpPr>
        <p:spPr>
          <a:xfrm>
            <a:off x="181153" y="6037965"/>
            <a:ext cx="8435211" cy="707886"/>
          </a:xfrm>
          <a:prstGeom prst="rect">
            <a:avLst/>
          </a:prstGeom>
          <a:solidFill>
            <a:srgbClr val="CEA9CF"/>
          </a:solid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Investigation of </a:t>
            </a:r>
            <a:r>
              <a:rPr kumimoji="1" lang="en-US" altLang="ja-JP" sz="2000" b="0" i="0" u="none" strike="noStrike" kern="1200" cap="none" spc="0" normalizeH="0" baseline="0" noProof="0" dirty="0">
                <a:ln>
                  <a:noFill/>
                </a:ln>
                <a:solidFill>
                  <a:srgbClr val="0000FF"/>
                </a:solidFill>
                <a:effectLst/>
                <a:uLnTx/>
                <a:uFillTx/>
                <a:latin typeface="Calibri" panose="020F0502020204030204" pitchFamily="34" charset="0"/>
                <a:ea typeface="游ゴシック" panose="020B0400000000000000" pitchFamily="50" charset="-128"/>
                <a:cs typeface="Calibri" panose="020F0502020204030204" pitchFamily="34" charset="0"/>
              </a:rPr>
              <a:t>early instrumental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meteorological observation in Japan deployed by foreign visitors since the 18th century.</a:t>
            </a:r>
            <a:endParaRPr kumimoji="1" lang="ja-JP" altLang="en-US" sz="2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1402982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8800CC3-39A0-3589-0574-D3B6E5251FEF}"/>
              </a:ext>
            </a:extLst>
          </p:cNvPr>
          <p:cNvSpPr txBox="1"/>
          <p:nvPr/>
        </p:nvSpPr>
        <p:spPr>
          <a:xfrm>
            <a:off x="415636" y="1173018"/>
            <a:ext cx="8169031" cy="461665"/>
          </a:xfrm>
          <a:prstGeom prst="rect">
            <a:avLst/>
          </a:prstGeom>
          <a:noFill/>
        </p:spPr>
        <p:txBody>
          <a:bodyPr wrap="none" rtlCol="0">
            <a:spAutoFit/>
          </a:bodyPr>
          <a:lstStyle/>
          <a:p>
            <a:r>
              <a:rPr kumimoji="1" lang="en-US" altLang="ja-JP" sz="2400" dirty="0">
                <a:latin typeface="Calibri" panose="020F0502020204030204" pitchFamily="34" charset="0"/>
                <a:ea typeface="Calibri" panose="020F0502020204030204" pitchFamily="34" charset="0"/>
                <a:cs typeface="Calibri" panose="020F0502020204030204" pitchFamily="34" charset="0"/>
              </a:rPr>
              <a:t>Ships around Japanese waters during the 18</a:t>
            </a:r>
            <a:r>
              <a:rPr kumimoji="1" lang="en-US" altLang="ja-JP" sz="2400" baseline="30000" dirty="0">
                <a:latin typeface="Calibri" panose="020F0502020204030204" pitchFamily="34" charset="0"/>
                <a:ea typeface="Calibri" panose="020F0502020204030204" pitchFamily="34" charset="0"/>
                <a:cs typeface="Calibri" panose="020F0502020204030204" pitchFamily="34" charset="0"/>
              </a:rPr>
              <a:t>th</a:t>
            </a:r>
            <a:r>
              <a:rPr kumimoji="1" lang="en-US" altLang="ja-JP" sz="2400" dirty="0">
                <a:latin typeface="Calibri" panose="020F0502020204030204" pitchFamily="34" charset="0"/>
                <a:ea typeface="Calibri" panose="020F0502020204030204" pitchFamily="34" charset="0"/>
                <a:cs typeface="Calibri" panose="020F0502020204030204" pitchFamily="34" charset="0"/>
              </a:rPr>
              <a:t> and 19</a:t>
            </a:r>
            <a:r>
              <a:rPr kumimoji="1" lang="en-US" altLang="ja-JP" sz="2400" baseline="30000" dirty="0">
                <a:latin typeface="Calibri" panose="020F0502020204030204" pitchFamily="34" charset="0"/>
                <a:ea typeface="Calibri" panose="020F0502020204030204" pitchFamily="34" charset="0"/>
                <a:cs typeface="Calibri" panose="020F0502020204030204" pitchFamily="34" charset="0"/>
              </a:rPr>
              <a:t>th</a:t>
            </a:r>
            <a:r>
              <a:rPr kumimoji="1" lang="en-US" altLang="ja-JP" sz="2400" dirty="0">
                <a:latin typeface="Calibri" panose="020F0502020204030204" pitchFamily="34" charset="0"/>
                <a:ea typeface="Calibri" panose="020F0502020204030204" pitchFamily="34" charset="0"/>
                <a:cs typeface="Calibri" panose="020F0502020204030204" pitchFamily="34" charset="0"/>
              </a:rPr>
              <a:t> centuries</a:t>
            </a:r>
            <a:endParaRPr kumimoji="1" lang="ja-JP"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752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9737" y="219265"/>
            <a:ext cx="8229600" cy="1143000"/>
          </a:xfrm>
        </p:spPr>
        <p:txBody>
          <a:bodyPr>
            <a:normAutofit/>
          </a:bodyPr>
          <a:lstStyle/>
          <a:p>
            <a:pPr algn="l"/>
            <a:r>
              <a:rPr kumimoji="1" lang="en-US" altLang="ja-JP" sz="2800" dirty="0"/>
              <a:t>Early meteorological observation in East and Southeast Asia</a:t>
            </a:r>
            <a:endParaRPr kumimoji="1" lang="ja-JP" altLang="en-US" sz="2800" dirty="0"/>
          </a:p>
        </p:txBody>
      </p:sp>
      <p:sp>
        <p:nvSpPr>
          <p:cNvPr id="3" name="テキスト ボックス 2"/>
          <p:cNvSpPr txBox="1"/>
          <p:nvPr/>
        </p:nvSpPr>
        <p:spPr>
          <a:xfrm>
            <a:off x="3889259" y="4581128"/>
            <a:ext cx="1257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マニラ</a:t>
            </a:r>
            <a:r>
              <a:rPr kumimoji="1" lang="en-US" altLang="ja-JP"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1865</a:t>
            </a:r>
            <a:endParaRPr kumimoji="1" lang="ja-JP" altLang="en-US"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5715" y="1340768"/>
            <a:ext cx="4868474" cy="4769343"/>
          </a:xfrm>
          <a:prstGeom prst="rect">
            <a:avLst/>
          </a:prstGeom>
        </p:spPr>
      </p:pic>
      <p:sp>
        <p:nvSpPr>
          <p:cNvPr id="5" name="正方形/長方形 4"/>
          <p:cNvSpPr/>
          <p:nvPr/>
        </p:nvSpPr>
        <p:spPr>
          <a:xfrm>
            <a:off x="6732240" y="1844824"/>
            <a:ext cx="1546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Hakodate1872</a:t>
            </a:r>
          </a:p>
        </p:txBody>
      </p:sp>
      <p:sp>
        <p:nvSpPr>
          <p:cNvPr id="6" name="正方形/長方形 5"/>
          <p:cNvSpPr/>
          <p:nvPr/>
        </p:nvSpPr>
        <p:spPr>
          <a:xfrm>
            <a:off x="5062317" y="2930965"/>
            <a:ext cx="15600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Shanghai 1872</a:t>
            </a:r>
          </a:p>
        </p:txBody>
      </p:sp>
      <p:sp>
        <p:nvSpPr>
          <p:cNvPr id="7" name="正方形/長方形 6"/>
          <p:cNvSpPr/>
          <p:nvPr/>
        </p:nvSpPr>
        <p:spPr>
          <a:xfrm>
            <a:off x="5349291" y="3734128"/>
            <a:ext cx="17241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Hong Kong 1861</a:t>
            </a:r>
          </a:p>
        </p:txBody>
      </p:sp>
      <p:sp>
        <p:nvSpPr>
          <p:cNvPr id="8" name="テキスト ボックス 7"/>
          <p:cNvSpPr txBox="1"/>
          <p:nvPr/>
        </p:nvSpPr>
        <p:spPr>
          <a:xfrm>
            <a:off x="6483277" y="4391522"/>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Manila 1865</a:t>
            </a:r>
            <a:endParaRPr kumimoji="1" lang="ja-JP" altLang="en-US"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46" y="1169184"/>
            <a:ext cx="3262666" cy="503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4734368" y="3318401"/>
            <a:ext cx="1194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Amoy1873</a:t>
            </a:r>
            <a:endParaRPr kumimoji="1" lang="ja-JP" altLang="en-US" sz="18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517246" y="6232352"/>
            <a:ext cx="4409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China coast Meteorological Register 1873.8.6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9CF8F8F5-08F4-454F-A15F-1D3B22BAC49F}"/>
              </a:ext>
            </a:extLst>
          </p:cNvPr>
          <p:cNvSpPr txBox="1"/>
          <p:nvPr/>
        </p:nvSpPr>
        <p:spPr>
          <a:xfrm>
            <a:off x="-23355" y="2127518"/>
            <a:ext cx="989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Pressure</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3115335C-B235-48E9-8205-BFEF3698568D}"/>
              </a:ext>
            </a:extLst>
          </p:cNvPr>
          <p:cNvSpPr txBox="1"/>
          <p:nvPr/>
        </p:nvSpPr>
        <p:spPr>
          <a:xfrm>
            <a:off x="-76220" y="2787030"/>
            <a:ext cx="14414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Temperature</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8161531E-512A-4EBB-8F6D-2F3A86D399D8}"/>
              </a:ext>
            </a:extLst>
          </p:cNvPr>
          <p:cNvSpPr txBox="1"/>
          <p:nvPr/>
        </p:nvSpPr>
        <p:spPr>
          <a:xfrm>
            <a:off x="4888" y="2482095"/>
            <a:ext cx="686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Wind</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EFA59DBC-934D-472F-ABF1-959D7B12E223}"/>
              </a:ext>
            </a:extLst>
          </p:cNvPr>
          <p:cNvSpPr txBox="1"/>
          <p:nvPr/>
        </p:nvSpPr>
        <p:spPr>
          <a:xfrm>
            <a:off x="-47423" y="3111258"/>
            <a:ext cx="9996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Weather</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959D20EB-6215-42DA-8243-C6842D0CBF22}"/>
              </a:ext>
            </a:extLst>
          </p:cNvPr>
          <p:cNvSpPr txBox="1"/>
          <p:nvPr/>
        </p:nvSpPr>
        <p:spPr>
          <a:xfrm>
            <a:off x="771898" y="1559069"/>
            <a:ext cx="1203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Hong Kong</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テキスト ボックス 16">
            <a:extLst>
              <a:ext uri="{FF2B5EF4-FFF2-40B4-BE49-F238E27FC236}">
                <a16:creationId xmlns:a16="http://schemas.microsoft.com/office/drawing/2014/main" id="{9E42BF1A-B065-4790-8BC1-12BDDE754934}"/>
              </a:ext>
            </a:extLst>
          </p:cNvPr>
          <p:cNvSpPr txBox="1"/>
          <p:nvPr/>
        </p:nvSpPr>
        <p:spPr>
          <a:xfrm>
            <a:off x="2012691" y="1559069"/>
            <a:ext cx="726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Amoy</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517170B4-F2E3-486D-A254-E42B4865E41A}"/>
              </a:ext>
            </a:extLst>
          </p:cNvPr>
          <p:cNvSpPr txBox="1"/>
          <p:nvPr/>
        </p:nvSpPr>
        <p:spPr>
          <a:xfrm>
            <a:off x="2722080" y="1546790"/>
            <a:ext cx="1039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Shanghai</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スライド番号プレースホルダー 18">
            <a:extLst>
              <a:ext uri="{FF2B5EF4-FFF2-40B4-BE49-F238E27FC236}">
                <a16:creationId xmlns:a16="http://schemas.microsoft.com/office/drawing/2014/main" id="{DDE8223F-34D0-4930-8757-F20299D156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0" name="テキスト ボックス 19">
            <a:extLst>
              <a:ext uri="{FF2B5EF4-FFF2-40B4-BE49-F238E27FC236}">
                <a16:creationId xmlns:a16="http://schemas.microsoft.com/office/drawing/2014/main" id="{A40487A7-DB53-44AB-B6DB-027C2FE7EAA1}"/>
              </a:ext>
            </a:extLst>
          </p:cNvPr>
          <p:cNvSpPr txBox="1"/>
          <p:nvPr/>
        </p:nvSpPr>
        <p:spPr>
          <a:xfrm>
            <a:off x="6268508" y="5361861"/>
            <a:ext cx="22417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Jakarta (Batavia)</a:t>
            </a:r>
            <a:r>
              <a:rPr kumimoji="1" lang="ja-JP" altLang="en-US" sz="18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8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1866</a:t>
            </a:r>
            <a:endParaRPr kumimoji="1" lang="ja-JP" altLang="en-US" sz="18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2" name="図 21">
            <a:extLst>
              <a:ext uri="{FF2B5EF4-FFF2-40B4-BE49-F238E27FC236}">
                <a16:creationId xmlns:a16="http://schemas.microsoft.com/office/drawing/2014/main" id="{2437AACF-7689-470B-AF41-2027ACAD7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198" y="2713333"/>
            <a:ext cx="414282" cy="276188"/>
          </a:xfrm>
          <a:prstGeom prst="rect">
            <a:avLst/>
          </a:prstGeom>
        </p:spPr>
      </p:pic>
      <p:pic>
        <p:nvPicPr>
          <p:cNvPr id="24" name="図 23">
            <a:extLst>
              <a:ext uri="{FF2B5EF4-FFF2-40B4-BE49-F238E27FC236}">
                <a16:creationId xmlns:a16="http://schemas.microsoft.com/office/drawing/2014/main" id="{0EDA2CD0-DA64-46BA-BB1F-863A45FE5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339" y="4195597"/>
            <a:ext cx="458947" cy="229474"/>
          </a:xfrm>
          <a:prstGeom prst="rect">
            <a:avLst/>
          </a:prstGeom>
        </p:spPr>
      </p:pic>
      <p:pic>
        <p:nvPicPr>
          <p:cNvPr id="25" name="図 24">
            <a:extLst>
              <a:ext uri="{FF2B5EF4-FFF2-40B4-BE49-F238E27FC236}">
                <a16:creationId xmlns:a16="http://schemas.microsoft.com/office/drawing/2014/main" id="{A4D6D6A6-AF69-4CF4-96C9-9482A4023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544" y="3658031"/>
            <a:ext cx="517024" cy="258512"/>
          </a:xfrm>
          <a:prstGeom prst="rect">
            <a:avLst/>
          </a:prstGeom>
        </p:spPr>
      </p:pic>
      <p:pic>
        <p:nvPicPr>
          <p:cNvPr id="27" name="図 26">
            <a:extLst>
              <a:ext uri="{FF2B5EF4-FFF2-40B4-BE49-F238E27FC236}">
                <a16:creationId xmlns:a16="http://schemas.microsoft.com/office/drawing/2014/main" id="{657AEF86-D099-41D7-8793-E156A5F90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1331" y="4074923"/>
            <a:ext cx="525222" cy="350148"/>
          </a:xfrm>
          <a:prstGeom prst="rect">
            <a:avLst/>
          </a:prstGeom>
        </p:spPr>
      </p:pic>
      <p:pic>
        <p:nvPicPr>
          <p:cNvPr id="29" name="図 28">
            <a:extLst>
              <a:ext uri="{FF2B5EF4-FFF2-40B4-BE49-F238E27FC236}">
                <a16:creationId xmlns:a16="http://schemas.microsoft.com/office/drawing/2014/main" id="{25FC2946-2F9B-4E60-9422-7270FF9A55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3191" y="5049602"/>
            <a:ext cx="517246" cy="344831"/>
          </a:xfrm>
          <a:prstGeom prst="rect">
            <a:avLst/>
          </a:prstGeom>
        </p:spPr>
      </p:pic>
      <p:pic>
        <p:nvPicPr>
          <p:cNvPr id="31" name="図 30">
            <a:extLst>
              <a:ext uri="{FF2B5EF4-FFF2-40B4-BE49-F238E27FC236}">
                <a16:creationId xmlns:a16="http://schemas.microsoft.com/office/drawing/2014/main" id="{4DB84F0F-9288-4274-99D8-8975F8F918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0527" y="2197499"/>
            <a:ext cx="581851" cy="387901"/>
          </a:xfrm>
          <a:prstGeom prst="rect">
            <a:avLst/>
          </a:prstGeom>
          <a:ln>
            <a:solidFill>
              <a:schemeClr val="tx1"/>
            </a:solidFill>
          </a:ln>
        </p:spPr>
      </p:pic>
    </p:spTree>
    <p:extLst>
      <p:ext uri="{BB962C8B-B14F-4D97-AF65-F5344CB8AC3E}">
        <p14:creationId xmlns:p14="http://schemas.microsoft.com/office/powerpoint/2010/main" val="107468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C712923-E034-4720-8DE0-CA04B003D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1227" y="774105"/>
            <a:ext cx="4125947" cy="2922800"/>
          </a:xfrm>
          <a:prstGeom prst="rect">
            <a:avLst/>
          </a:prstGeom>
        </p:spPr>
      </p:pic>
      <p:pic>
        <p:nvPicPr>
          <p:cNvPr id="5" name="図 4" descr="テキスト, 地図 が含まれている画像&#10;&#10;非常に高い精度で生成された説明">
            <a:extLst>
              <a:ext uri="{FF2B5EF4-FFF2-40B4-BE49-F238E27FC236}">
                <a16:creationId xmlns:a16="http://schemas.microsoft.com/office/drawing/2014/main" id="{0DA4614E-0512-4E94-9B5F-BADE7F10E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36" y="1199973"/>
            <a:ext cx="3120443" cy="3215350"/>
          </a:xfrm>
          <a:prstGeom prst="rect">
            <a:avLst/>
          </a:prstGeom>
        </p:spPr>
      </p:pic>
      <p:pic>
        <p:nvPicPr>
          <p:cNvPr id="7" name="図 6" descr="テキスト, 地図, 凧 が含まれている画像&#10;&#10;非常に高い精度で生成された説明">
            <a:extLst>
              <a:ext uri="{FF2B5EF4-FFF2-40B4-BE49-F238E27FC236}">
                <a16:creationId xmlns:a16="http://schemas.microsoft.com/office/drawing/2014/main" id="{7402412E-2F22-4894-A264-A020D1605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02" y="4415323"/>
            <a:ext cx="4408098" cy="2209559"/>
          </a:xfrm>
          <a:prstGeom prst="rect">
            <a:avLst/>
          </a:prstGeom>
        </p:spPr>
      </p:pic>
      <p:pic>
        <p:nvPicPr>
          <p:cNvPr id="9" name="図 8" descr="テキスト, 地図 が含まれている画像&#10;&#10;非常に高い精度で生成された説明">
            <a:extLst>
              <a:ext uri="{FF2B5EF4-FFF2-40B4-BE49-F238E27FC236}">
                <a16:creationId xmlns:a16="http://schemas.microsoft.com/office/drawing/2014/main" id="{4F727B08-441B-4021-A4B4-D760C586B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4019" y="4481370"/>
            <a:ext cx="3886079" cy="2143512"/>
          </a:xfrm>
          <a:prstGeom prst="rect">
            <a:avLst/>
          </a:prstGeom>
        </p:spPr>
      </p:pic>
      <p:sp>
        <p:nvSpPr>
          <p:cNvPr id="10" name="テキスト ボックス 9">
            <a:extLst>
              <a:ext uri="{FF2B5EF4-FFF2-40B4-BE49-F238E27FC236}">
                <a16:creationId xmlns:a16="http://schemas.microsoft.com/office/drawing/2014/main" id="{1D15BF8B-B0A1-4D7F-BCB1-741F4B3EDCEB}"/>
              </a:ext>
            </a:extLst>
          </p:cNvPr>
          <p:cNvSpPr txBox="1"/>
          <p:nvPr/>
        </p:nvSpPr>
        <p:spPr>
          <a:xfrm>
            <a:off x="3471491" y="233118"/>
            <a:ext cx="32450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Voyages of Captain Cook</a:t>
            </a:r>
            <a:endPar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E940FFCF-B925-4119-A5DA-3535385B30BD}"/>
              </a:ext>
            </a:extLst>
          </p:cNvPr>
          <p:cNvSpPr txBox="1"/>
          <p:nvPr/>
        </p:nvSpPr>
        <p:spPr>
          <a:xfrm>
            <a:off x="3385366" y="1696411"/>
            <a:ext cx="22738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Third expedition after Cook passed away</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endParaRPr>
          </a:p>
        </p:txBody>
      </p:sp>
      <p:sp>
        <p:nvSpPr>
          <p:cNvPr id="8" name="テキスト ボックス 7">
            <a:extLst>
              <a:ext uri="{FF2B5EF4-FFF2-40B4-BE49-F238E27FC236}">
                <a16:creationId xmlns:a16="http://schemas.microsoft.com/office/drawing/2014/main" id="{ECD49ABA-2E85-4BE8-9655-A1678FB018DD}"/>
              </a:ext>
            </a:extLst>
          </p:cNvPr>
          <p:cNvSpPr txBox="1"/>
          <p:nvPr/>
        </p:nvSpPr>
        <p:spPr>
          <a:xfrm>
            <a:off x="4663783" y="6492608"/>
            <a:ext cx="19731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Courtesy of Rob Allan</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83405121-AB93-4360-B65D-8FE39015A708}"/>
              </a:ext>
            </a:extLst>
          </p:cNvPr>
          <p:cNvSpPr txBox="1"/>
          <p:nvPr/>
        </p:nvSpPr>
        <p:spPr>
          <a:xfrm>
            <a:off x="4980354" y="4333797"/>
            <a:ext cx="1045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Pressure</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endParaRPr>
          </a:p>
        </p:txBody>
      </p:sp>
      <p:sp>
        <p:nvSpPr>
          <p:cNvPr id="4" name="テキスト ボックス 3">
            <a:extLst>
              <a:ext uri="{FF2B5EF4-FFF2-40B4-BE49-F238E27FC236}">
                <a16:creationId xmlns:a16="http://schemas.microsoft.com/office/drawing/2014/main" id="{DB2B039A-20F2-49AF-91F3-12CC41CF871C}"/>
              </a:ext>
            </a:extLst>
          </p:cNvPr>
          <p:cNvSpPr txBox="1"/>
          <p:nvPr/>
        </p:nvSpPr>
        <p:spPr>
          <a:xfrm>
            <a:off x="3177047" y="3990702"/>
            <a:ext cx="11529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Foster (2016)</a:t>
            </a:r>
            <a:endParaRPr kumimoji="1" lang="ja-JP" altLang="en-US" sz="1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6" name="テキスト ボックス 5">
            <a:extLst>
              <a:ext uri="{FF2B5EF4-FFF2-40B4-BE49-F238E27FC236}">
                <a16:creationId xmlns:a16="http://schemas.microsoft.com/office/drawing/2014/main" id="{B62341AE-F0B8-454F-95B2-AFFFF36F0B1F}"/>
              </a:ext>
            </a:extLst>
          </p:cNvPr>
          <p:cNvSpPr txBox="1"/>
          <p:nvPr/>
        </p:nvSpPr>
        <p:spPr>
          <a:xfrm>
            <a:off x="4227045" y="6239035"/>
            <a:ext cx="9172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Wikipedia</a:t>
            </a:r>
            <a:endParaRPr kumimoji="1" lang="ja-JP" altLang="en-US" sz="1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cxnSp>
        <p:nvCxnSpPr>
          <p:cNvPr id="13" name="直線コネクタ 12">
            <a:extLst>
              <a:ext uri="{FF2B5EF4-FFF2-40B4-BE49-F238E27FC236}">
                <a16:creationId xmlns:a16="http://schemas.microsoft.com/office/drawing/2014/main" id="{D3179BC3-6DC0-4F80-8113-21B69239C20E}"/>
              </a:ext>
            </a:extLst>
          </p:cNvPr>
          <p:cNvCxnSpPr>
            <a:cxnSpLocks/>
          </p:cNvCxnSpPr>
          <p:nvPr/>
        </p:nvCxnSpPr>
        <p:spPr>
          <a:xfrm>
            <a:off x="583615" y="4703129"/>
            <a:ext cx="24200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FFE9C16-E5D3-4D8C-BA2F-D9B5E58575FE}"/>
              </a:ext>
            </a:extLst>
          </p:cNvPr>
          <p:cNvSpPr txBox="1"/>
          <p:nvPr/>
        </p:nvSpPr>
        <p:spPr>
          <a:xfrm>
            <a:off x="871517" y="4549240"/>
            <a:ext cx="61306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First</a:t>
            </a:r>
            <a:endParaRPr kumimoji="1" lang="ja-JP"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18" name="直線コネクタ 17">
            <a:extLst>
              <a:ext uri="{FF2B5EF4-FFF2-40B4-BE49-F238E27FC236}">
                <a16:creationId xmlns:a16="http://schemas.microsoft.com/office/drawing/2014/main" id="{A55B9B8B-CB72-4194-8355-B25331FA0FAE}"/>
              </a:ext>
            </a:extLst>
          </p:cNvPr>
          <p:cNvCxnSpPr>
            <a:cxnSpLocks/>
          </p:cNvCxnSpPr>
          <p:nvPr/>
        </p:nvCxnSpPr>
        <p:spPr>
          <a:xfrm>
            <a:off x="583615" y="4953184"/>
            <a:ext cx="24200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C4DDB472-D51F-480A-8DBD-CCDF40D289EB}"/>
              </a:ext>
            </a:extLst>
          </p:cNvPr>
          <p:cNvSpPr txBox="1"/>
          <p:nvPr/>
        </p:nvSpPr>
        <p:spPr>
          <a:xfrm>
            <a:off x="867699" y="4826239"/>
            <a:ext cx="638636"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Second</a:t>
            </a:r>
            <a:endParaRPr kumimoji="1" lang="ja-JP"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cxnSp>
        <p:nvCxnSpPr>
          <p:cNvPr id="20" name="直線コネクタ 19">
            <a:extLst>
              <a:ext uri="{FF2B5EF4-FFF2-40B4-BE49-F238E27FC236}">
                <a16:creationId xmlns:a16="http://schemas.microsoft.com/office/drawing/2014/main" id="{53741450-A0F4-4158-B6C7-57277F2E3A3F}"/>
              </a:ext>
            </a:extLst>
          </p:cNvPr>
          <p:cNvCxnSpPr>
            <a:cxnSpLocks/>
          </p:cNvCxnSpPr>
          <p:nvPr/>
        </p:nvCxnSpPr>
        <p:spPr>
          <a:xfrm>
            <a:off x="583615" y="5203239"/>
            <a:ext cx="242009" cy="0"/>
          </a:xfrm>
          <a:prstGeom prst="line">
            <a:avLst/>
          </a:prstGeom>
          <a:ln w="25400">
            <a:solidFill>
              <a:srgbClr val="290CFC"/>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5D7395E7-6E05-438D-9BFC-0E09D830FEDB}"/>
              </a:ext>
            </a:extLst>
          </p:cNvPr>
          <p:cNvSpPr txBox="1"/>
          <p:nvPr/>
        </p:nvSpPr>
        <p:spPr>
          <a:xfrm>
            <a:off x="862095" y="5103238"/>
            <a:ext cx="50635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Third</a:t>
            </a:r>
            <a:endParaRPr kumimoji="1" lang="ja-JP"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324073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E8B5892-BEDA-4020-8C31-8997FBFB511E}"/>
              </a:ext>
            </a:extLst>
          </p:cNvPr>
          <p:cNvSpPr txBox="1"/>
          <p:nvPr/>
        </p:nvSpPr>
        <p:spPr>
          <a:xfrm>
            <a:off x="257452" y="310718"/>
            <a:ext cx="776045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Foreign ships sailing along Japan waters before the 1880s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(Ship logs are collected and digitized the meteorological data</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3" name="テキスト ボックス 2">
            <a:extLst>
              <a:ext uri="{FF2B5EF4-FFF2-40B4-BE49-F238E27FC236}">
                <a16:creationId xmlns:a16="http://schemas.microsoft.com/office/drawing/2014/main" id="{B0BE9583-E513-4C45-9276-E8756F7E9B72}"/>
              </a:ext>
            </a:extLst>
          </p:cNvPr>
          <p:cNvSpPr txBox="1"/>
          <p:nvPr/>
        </p:nvSpPr>
        <p:spPr>
          <a:xfrm>
            <a:off x="139537" y="1358283"/>
            <a:ext cx="89182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1779</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Captain Cook </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UK</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(Sailed along Japan waters)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1786-1787</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La Perouse</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France</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Sailed Sea of Japan and found Soya strait</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1796-1797</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HMS Providence </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UK</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Arrived </a:t>
            </a:r>
            <a:r>
              <a:rPr kumimoji="1" lang="en-US" altLang="ja-JP"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Muroran</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of Hokkaido</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1837</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Morrison</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Arrived Tokyo Bay but bombarded</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lain" startAt="1846"/>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USS Vincennes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Arrived Tokyo Bay but failed to open the country</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1853-1854</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Perry’s 10 fleet</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Arrived Tokyo Bay and opened the country</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1853-1870</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Dutch 4 Naval ships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Netherlands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Participated in Shimonoseki War</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1855                </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USS John Hancock</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Sailed along Okhotsk Sea</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1863-1864</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UK 11 Naval ships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Participated in Bombardment of Kagoshima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Shimonoseki War</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1872-1877</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UK 10 Naval ships</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Arrived Japan</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a:t>
            </a:r>
          </a:p>
        </p:txBody>
      </p:sp>
      <p:pic>
        <p:nvPicPr>
          <p:cNvPr id="4" name="図 3" descr="草, 屋外, 水, セメント が含まれている画像&#10;&#10;自動的に生成された説明">
            <a:extLst>
              <a:ext uri="{FF2B5EF4-FFF2-40B4-BE49-F238E27FC236}">
                <a16:creationId xmlns:a16="http://schemas.microsoft.com/office/drawing/2014/main" id="{153EE15C-6148-0096-F388-DE15BAECA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30" y="4864289"/>
            <a:ext cx="2034746" cy="1526060"/>
          </a:xfrm>
          <a:prstGeom prst="rect">
            <a:avLst/>
          </a:prstGeom>
        </p:spPr>
      </p:pic>
      <p:pic>
        <p:nvPicPr>
          <p:cNvPr id="5" name="図 4" descr="屋外, 建物, 水, 座る が含まれている画像&#10;&#10;自動的に生成された説明">
            <a:extLst>
              <a:ext uri="{FF2B5EF4-FFF2-40B4-BE49-F238E27FC236}">
                <a16:creationId xmlns:a16="http://schemas.microsoft.com/office/drawing/2014/main" id="{7291FDF4-85BB-98CF-D5E0-B2B62B58C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660" y="4864289"/>
            <a:ext cx="1980780" cy="1485585"/>
          </a:xfrm>
          <a:prstGeom prst="rect">
            <a:avLst/>
          </a:prstGeom>
        </p:spPr>
      </p:pic>
      <p:sp>
        <p:nvSpPr>
          <p:cNvPr id="6" name="テキスト ボックス 5">
            <a:extLst>
              <a:ext uri="{FF2B5EF4-FFF2-40B4-BE49-F238E27FC236}">
                <a16:creationId xmlns:a16="http://schemas.microsoft.com/office/drawing/2014/main" id="{937FDA79-999A-3483-853C-958BEC40F3C3}"/>
              </a:ext>
            </a:extLst>
          </p:cNvPr>
          <p:cNvSpPr txBox="1"/>
          <p:nvPr/>
        </p:nvSpPr>
        <p:spPr>
          <a:xfrm>
            <a:off x="2458344" y="5840169"/>
            <a:ext cx="11930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La Perouse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Cape </a:t>
            </a:r>
            <a:r>
              <a:rPr kumimoji="1" lang="en-US" altLang="ja-JP" sz="16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Souya</a:t>
            </a:r>
            <a:r>
              <a:rPr kumimoji="1" lang="ja-JP" alt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 </a:t>
            </a:r>
          </a:p>
        </p:txBody>
      </p:sp>
      <p:sp>
        <p:nvSpPr>
          <p:cNvPr id="7" name="テキスト ボックス 6">
            <a:extLst>
              <a:ext uri="{FF2B5EF4-FFF2-40B4-BE49-F238E27FC236}">
                <a16:creationId xmlns:a16="http://schemas.microsoft.com/office/drawing/2014/main" id="{D8D281EA-60F5-8DF3-78DE-363801BE81FC}"/>
              </a:ext>
            </a:extLst>
          </p:cNvPr>
          <p:cNvSpPr txBox="1"/>
          <p:nvPr/>
        </p:nvSpPr>
        <p:spPr>
          <a:xfrm>
            <a:off x="6696440" y="5752988"/>
            <a:ext cx="2198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HMS Providence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Muroran</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4029340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14605BFB-28B6-C706-B718-DEA459326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35" y="850869"/>
            <a:ext cx="8040609" cy="2926803"/>
          </a:xfrm>
          <a:prstGeom prst="rect">
            <a:avLst/>
          </a:prstGeom>
        </p:spPr>
      </p:pic>
      <p:sp>
        <p:nvSpPr>
          <p:cNvPr id="4" name="テキスト ボックス 3">
            <a:extLst>
              <a:ext uri="{FF2B5EF4-FFF2-40B4-BE49-F238E27FC236}">
                <a16:creationId xmlns:a16="http://schemas.microsoft.com/office/drawing/2014/main" id="{F39C6C0B-1989-4F0E-3B5C-26417858FDD2}"/>
              </a:ext>
            </a:extLst>
          </p:cNvPr>
          <p:cNvSpPr txBox="1"/>
          <p:nvPr/>
        </p:nvSpPr>
        <p:spPr>
          <a:xfrm>
            <a:off x="277434" y="295564"/>
            <a:ext cx="60149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Ship logs during the 19</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th</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and early 20</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th</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century</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7547F7B7-12A0-0A3F-1ED1-897B8AC848A2}"/>
              </a:ext>
            </a:extLst>
          </p:cNvPr>
          <p:cNvSpPr txBox="1"/>
          <p:nvPr/>
        </p:nvSpPr>
        <p:spPr>
          <a:xfrm>
            <a:off x="277434" y="4943844"/>
            <a:ext cx="74841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Except for ICOADS,  Kobe collection, and </a:t>
            </a:r>
            <a:r>
              <a:rPr kumimoji="1" lang="en-US" altLang="ja-JP"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citizen sciences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(Oldweather.org etc.)</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ACADC8D5-C433-07CE-D0D5-DC3DC745D15B}"/>
              </a:ext>
            </a:extLst>
          </p:cNvPr>
          <p:cNvSpPr txBox="1"/>
          <p:nvPr/>
        </p:nvSpPr>
        <p:spPr>
          <a:xfrm>
            <a:off x="277434" y="5501438"/>
            <a:ext cx="65314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ICOADS (International Comprehensive Ocean-Atmosphere Data 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Digitized ship logs weather dataset 1662-present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Freeman et al. 2017</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55E81C3-4564-02CC-A1D8-BA087F05D5D1}"/>
              </a:ext>
            </a:extLst>
          </p:cNvPr>
          <p:cNvSpPr txBox="1"/>
          <p:nvPr/>
        </p:nvSpPr>
        <p:spPr>
          <a:xfrm>
            <a:off x="277434" y="3871783"/>
            <a:ext cx="82324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US Navy ship logs are contributed by Kevin Wood and Mark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Mollan</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UK ship logs are mostly contributed by Clive Wilkinson and Sally Wilkinson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67136238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2055</Words>
  <Application>Microsoft Office PowerPoint</Application>
  <PresentationFormat>画面に合わせる (4:3)</PresentationFormat>
  <Paragraphs>272</Paragraphs>
  <Slides>35</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10</vt:i4>
      </vt:variant>
      <vt:variant>
        <vt:lpstr>スライド タイトル</vt:lpstr>
      </vt:variant>
      <vt:variant>
        <vt:i4>35</vt:i4>
      </vt:variant>
    </vt:vector>
  </HeadingPairs>
  <TitlesOfParts>
    <vt:vector size="56" baseType="lpstr">
      <vt:lpstr>ＭＳ Ｐゴシック</vt:lpstr>
      <vt:lpstr>ＭＳ ゴシック</vt:lpstr>
      <vt:lpstr>メイリオ</vt:lpstr>
      <vt:lpstr>游ゴシック</vt:lpstr>
      <vt:lpstr>游ゴシック Light</vt:lpstr>
      <vt:lpstr>Arial</vt:lpstr>
      <vt:lpstr>Arial Black</vt:lpstr>
      <vt:lpstr>Calibri</vt:lpstr>
      <vt:lpstr>Calibri Light</vt:lpstr>
      <vt:lpstr>Symbol</vt:lpstr>
      <vt:lpstr>Wingdings</vt:lpstr>
      <vt:lpstr>Office テーマ</vt:lpstr>
      <vt:lpstr>1_Office テーマ</vt:lpstr>
      <vt:lpstr>2_Office テーマ</vt:lpstr>
      <vt:lpstr>5_Office テーマ</vt:lpstr>
      <vt:lpstr>3_Office テーマ</vt:lpstr>
      <vt:lpstr>Office Theme</vt:lpstr>
      <vt:lpstr>4_Office テーマ</vt:lpstr>
      <vt:lpstr>6_Office テーマ</vt:lpstr>
      <vt:lpstr>7_Office テーマ</vt:lpstr>
      <vt:lpstr>8_Office テーマ</vt:lpstr>
      <vt:lpstr>Activities of ACRE Japan 2023-2024 -Ships around Japanese waters during the 18th and 19th centuries and new climate reanalysis “OCADA”-</vt:lpstr>
      <vt:lpstr>PowerPoint プレゼンテーション</vt:lpstr>
      <vt:lpstr>PowerPoint プレゼンテーション</vt:lpstr>
      <vt:lpstr>PowerPoint プレゼンテーション</vt:lpstr>
      <vt:lpstr>PowerPoint プレゼンテーション</vt:lpstr>
      <vt:lpstr>Early meteorological observation in East and Southeast Asia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OCADA</vt:lpstr>
      <vt:lpstr>Comparison between other reanalysis data</vt:lpstr>
      <vt:lpstr>Increase observation data for data assimilation</vt:lpstr>
      <vt:lpstr>PowerPoint プレゼンテーション</vt:lpstr>
      <vt:lpstr>Muroto typhoon  Sep. 1934</vt:lpstr>
      <vt:lpstr>PowerPoint プレゼンテーション</vt:lpstr>
      <vt:lpstr>PowerPoint プレゼンテーション</vt:lpstr>
      <vt:lpstr>Summary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久保田　尚之</dc:creator>
  <cp:lastModifiedBy>尚之 久保田</cp:lastModifiedBy>
  <cp:revision>37</cp:revision>
  <dcterms:created xsi:type="dcterms:W3CDTF">2024-09-19T06:11:06Z</dcterms:created>
  <dcterms:modified xsi:type="dcterms:W3CDTF">2024-09-26T05:07:42Z</dcterms:modified>
</cp:coreProperties>
</file>