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48" r:id="rId2"/>
    <p:sldId id="382" r:id="rId3"/>
    <p:sldId id="385" r:id="rId4"/>
    <p:sldId id="421" r:id="rId5"/>
    <p:sldId id="386" r:id="rId6"/>
    <p:sldId id="384" r:id="rId7"/>
    <p:sldId id="379" r:id="rId8"/>
    <p:sldId id="349" r:id="rId9"/>
    <p:sldId id="387" r:id="rId10"/>
    <p:sldId id="378" r:id="rId11"/>
    <p:sldId id="376" r:id="rId12"/>
    <p:sldId id="346" r:id="rId13"/>
    <p:sldId id="351" r:id="rId14"/>
    <p:sldId id="402" r:id="rId15"/>
    <p:sldId id="422" r:id="rId16"/>
    <p:sldId id="403" r:id="rId17"/>
    <p:sldId id="423" r:id="rId18"/>
    <p:sldId id="347" r:id="rId19"/>
    <p:sldId id="388" r:id="rId20"/>
    <p:sldId id="404" r:id="rId21"/>
    <p:sldId id="405" r:id="rId22"/>
    <p:sldId id="406" r:id="rId23"/>
    <p:sldId id="407" r:id="rId24"/>
    <p:sldId id="408" r:id="rId25"/>
    <p:sldId id="409" r:id="rId26"/>
    <p:sldId id="410" r:id="rId27"/>
    <p:sldId id="411" r:id="rId28"/>
    <p:sldId id="412" r:id="rId29"/>
    <p:sldId id="413" r:id="rId30"/>
    <p:sldId id="414" r:id="rId31"/>
    <p:sldId id="415" r:id="rId32"/>
    <p:sldId id="374" r:id="rId33"/>
    <p:sldId id="375" r:id="rId34"/>
    <p:sldId id="380" r:id="rId35"/>
    <p:sldId id="400" r:id="rId36"/>
    <p:sldId id="399" r:id="rId37"/>
    <p:sldId id="397" r:id="rId38"/>
    <p:sldId id="398" r:id="rId39"/>
    <p:sldId id="416" r:id="rId40"/>
    <p:sldId id="417" r:id="rId41"/>
    <p:sldId id="419" r:id="rId42"/>
    <p:sldId id="418" r:id="rId43"/>
    <p:sldId id="420" r:id="rId44"/>
    <p:sldId id="362" r:id="rId45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7193"/>
    <a:srgbClr val="003399"/>
    <a:srgbClr val="80A331"/>
    <a:srgbClr val="99CC99"/>
    <a:srgbClr val="044971"/>
    <a:srgbClr val="FFFF00"/>
    <a:srgbClr val="92AB63"/>
    <a:srgbClr val="10222B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162" autoAdjust="0"/>
  </p:normalViewPr>
  <p:slideViewPr>
    <p:cSldViewPr>
      <p:cViewPr>
        <p:scale>
          <a:sx n="80" d="100"/>
          <a:sy n="80" d="100"/>
        </p:scale>
        <p:origin x="-62" y="-1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880"/>
        <p:guide pos="216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imitra\Desktop\eaa-old-(1852)\Temper-prec-stat-till-2020\Tmean-1858-2023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imitra\Desktop\eaa-old-(1852)\Temper-prec-stat-till-2020\Tmean-1858-2021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r>
              <a:rPr lang="en-US" b="1" i="0" baseline="0">
                <a:solidFill>
                  <a:srgbClr val="C00000"/>
                </a:solidFill>
              </a:rPr>
              <a:t>Annual temperature in Athens (NOA) </a:t>
            </a:r>
            <a:endParaRPr lang="el-GR" b="1" i="0" baseline="0">
              <a:solidFill>
                <a:srgbClr val="C00000"/>
              </a:solidFill>
            </a:endParaRPr>
          </a:p>
          <a:p>
            <a:pPr>
              <a:defRPr sz="1400" b="0" i="0" u="none" strike="noStrike" kern="1200" spc="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r>
              <a:rPr lang="el-GR" b="1" i="0" baseline="0">
                <a:solidFill>
                  <a:srgbClr val="C00000"/>
                </a:solidFill>
              </a:rPr>
              <a:t>1</a:t>
            </a:r>
            <a:r>
              <a:rPr lang="en-US" b="1" i="0" baseline="0">
                <a:solidFill>
                  <a:srgbClr val="C00000"/>
                </a:solidFill>
              </a:rPr>
              <a:t>858</a:t>
            </a:r>
            <a:r>
              <a:rPr lang="el-GR" b="1" i="0" baseline="0">
                <a:solidFill>
                  <a:srgbClr val="C00000"/>
                </a:solidFill>
              </a:rPr>
              <a:t>-202</a:t>
            </a:r>
            <a:r>
              <a:rPr lang="en-US" b="1" i="0" baseline="0">
                <a:solidFill>
                  <a:srgbClr val="C00000"/>
                </a:solidFill>
              </a:rPr>
              <a:t>3</a:t>
            </a: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3807264233170588"/>
          <c:y val="0.21386452614387702"/>
          <c:w val="0.80905126129980864"/>
          <c:h val="0.59302923705199961"/>
        </c:manualLayout>
      </c:layout>
      <c:scatterChart>
        <c:scatterStyle val="smoothMarker"/>
        <c:ser>
          <c:idx val="0"/>
          <c:order val="0"/>
          <c:tx>
            <c:strRef>
              <c:f>'T1858'!$C$1</c:f>
              <c:strCache>
                <c:ptCount val="1"/>
                <c:pt idx="0">
                  <c:v>Tcor</c:v>
                </c:pt>
              </c:strCache>
            </c:strRef>
          </c:tx>
          <c:spPr>
            <a:ln w="1905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'T1858'!$A$7:$A$167</c:f>
              <c:numCache>
                <c:formatCode>General</c:formatCode>
                <c:ptCount val="161"/>
                <c:pt idx="0">
                  <c:v>1863</c:v>
                </c:pt>
                <c:pt idx="1">
                  <c:v>1864</c:v>
                </c:pt>
                <c:pt idx="2">
                  <c:v>1865</c:v>
                </c:pt>
                <c:pt idx="3">
                  <c:v>1866</c:v>
                </c:pt>
                <c:pt idx="4">
                  <c:v>1867</c:v>
                </c:pt>
                <c:pt idx="5">
                  <c:v>1868</c:v>
                </c:pt>
                <c:pt idx="6">
                  <c:v>1869</c:v>
                </c:pt>
                <c:pt idx="7">
                  <c:v>1870</c:v>
                </c:pt>
                <c:pt idx="8">
                  <c:v>1871</c:v>
                </c:pt>
                <c:pt idx="9">
                  <c:v>1872</c:v>
                </c:pt>
                <c:pt idx="10">
                  <c:v>1873</c:v>
                </c:pt>
                <c:pt idx="11">
                  <c:v>1874</c:v>
                </c:pt>
                <c:pt idx="12">
                  <c:v>1875</c:v>
                </c:pt>
                <c:pt idx="13">
                  <c:v>1876</c:v>
                </c:pt>
                <c:pt idx="14">
                  <c:v>1877</c:v>
                </c:pt>
                <c:pt idx="15">
                  <c:v>1878</c:v>
                </c:pt>
                <c:pt idx="16">
                  <c:v>1879</c:v>
                </c:pt>
                <c:pt idx="17">
                  <c:v>1880</c:v>
                </c:pt>
                <c:pt idx="18">
                  <c:v>1881</c:v>
                </c:pt>
                <c:pt idx="19">
                  <c:v>1882</c:v>
                </c:pt>
                <c:pt idx="20">
                  <c:v>1883</c:v>
                </c:pt>
                <c:pt idx="21">
                  <c:v>1884</c:v>
                </c:pt>
                <c:pt idx="22">
                  <c:v>1885</c:v>
                </c:pt>
                <c:pt idx="23">
                  <c:v>1886</c:v>
                </c:pt>
                <c:pt idx="24">
                  <c:v>1887</c:v>
                </c:pt>
                <c:pt idx="25">
                  <c:v>1888</c:v>
                </c:pt>
                <c:pt idx="26">
                  <c:v>1889</c:v>
                </c:pt>
                <c:pt idx="27">
                  <c:v>1890</c:v>
                </c:pt>
                <c:pt idx="28">
                  <c:v>1891</c:v>
                </c:pt>
                <c:pt idx="29">
                  <c:v>1892</c:v>
                </c:pt>
                <c:pt idx="30">
                  <c:v>1893</c:v>
                </c:pt>
                <c:pt idx="31">
                  <c:v>1894</c:v>
                </c:pt>
                <c:pt idx="32">
                  <c:v>1895</c:v>
                </c:pt>
                <c:pt idx="33">
                  <c:v>1896</c:v>
                </c:pt>
                <c:pt idx="34">
                  <c:v>1897</c:v>
                </c:pt>
                <c:pt idx="35">
                  <c:v>1898</c:v>
                </c:pt>
                <c:pt idx="36">
                  <c:v>1899</c:v>
                </c:pt>
                <c:pt idx="37">
                  <c:v>1900</c:v>
                </c:pt>
                <c:pt idx="38">
                  <c:v>1901</c:v>
                </c:pt>
                <c:pt idx="39">
                  <c:v>1902</c:v>
                </c:pt>
                <c:pt idx="40">
                  <c:v>1903</c:v>
                </c:pt>
                <c:pt idx="41">
                  <c:v>1904</c:v>
                </c:pt>
                <c:pt idx="42">
                  <c:v>1905</c:v>
                </c:pt>
                <c:pt idx="43">
                  <c:v>1906</c:v>
                </c:pt>
                <c:pt idx="44">
                  <c:v>1907</c:v>
                </c:pt>
                <c:pt idx="45">
                  <c:v>1908</c:v>
                </c:pt>
                <c:pt idx="46">
                  <c:v>1909</c:v>
                </c:pt>
                <c:pt idx="47">
                  <c:v>1910</c:v>
                </c:pt>
                <c:pt idx="48">
                  <c:v>1911</c:v>
                </c:pt>
                <c:pt idx="49">
                  <c:v>1912</c:v>
                </c:pt>
                <c:pt idx="50">
                  <c:v>1913</c:v>
                </c:pt>
                <c:pt idx="51">
                  <c:v>1914</c:v>
                </c:pt>
                <c:pt idx="52">
                  <c:v>1915</c:v>
                </c:pt>
                <c:pt idx="53">
                  <c:v>1916</c:v>
                </c:pt>
                <c:pt idx="54">
                  <c:v>1917</c:v>
                </c:pt>
                <c:pt idx="55">
                  <c:v>1918</c:v>
                </c:pt>
                <c:pt idx="56">
                  <c:v>1919</c:v>
                </c:pt>
                <c:pt idx="57">
                  <c:v>1920</c:v>
                </c:pt>
                <c:pt idx="58">
                  <c:v>1921</c:v>
                </c:pt>
                <c:pt idx="59">
                  <c:v>1922</c:v>
                </c:pt>
                <c:pt idx="60">
                  <c:v>1923</c:v>
                </c:pt>
                <c:pt idx="61">
                  <c:v>1924</c:v>
                </c:pt>
                <c:pt idx="62">
                  <c:v>1925</c:v>
                </c:pt>
                <c:pt idx="63">
                  <c:v>1926</c:v>
                </c:pt>
                <c:pt idx="64">
                  <c:v>1927</c:v>
                </c:pt>
                <c:pt idx="65">
                  <c:v>1928</c:v>
                </c:pt>
                <c:pt idx="66">
                  <c:v>1929</c:v>
                </c:pt>
                <c:pt idx="67">
                  <c:v>1930</c:v>
                </c:pt>
                <c:pt idx="68">
                  <c:v>1931</c:v>
                </c:pt>
                <c:pt idx="69">
                  <c:v>1932</c:v>
                </c:pt>
                <c:pt idx="70">
                  <c:v>1933</c:v>
                </c:pt>
                <c:pt idx="71">
                  <c:v>1934</c:v>
                </c:pt>
                <c:pt idx="72">
                  <c:v>1935</c:v>
                </c:pt>
                <c:pt idx="73">
                  <c:v>1936</c:v>
                </c:pt>
                <c:pt idx="74">
                  <c:v>1937</c:v>
                </c:pt>
                <c:pt idx="75">
                  <c:v>1938</c:v>
                </c:pt>
                <c:pt idx="76">
                  <c:v>1939</c:v>
                </c:pt>
                <c:pt idx="77">
                  <c:v>1940</c:v>
                </c:pt>
                <c:pt idx="78">
                  <c:v>1941</c:v>
                </c:pt>
                <c:pt idx="79">
                  <c:v>1942</c:v>
                </c:pt>
                <c:pt idx="80">
                  <c:v>1943</c:v>
                </c:pt>
                <c:pt idx="81">
                  <c:v>1944</c:v>
                </c:pt>
                <c:pt idx="82">
                  <c:v>1945</c:v>
                </c:pt>
                <c:pt idx="83">
                  <c:v>1946</c:v>
                </c:pt>
                <c:pt idx="84">
                  <c:v>1947</c:v>
                </c:pt>
                <c:pt idx="85">
                  <c:v>1948</c:v>
                </c:pt>
                <c:pt idx="86">
                  <c:v>1949</c:v>
                </c:pt>
                <c:pt idx="87">
                  <c:v>1950</c:v>
                </c:pt>
                <c:pt idx="88">
                  <c:v>1951</c:v>
                </c:pt>
                <c:pt idx="89">
                  <c:v>1952</c:v>
                </c:pt>
                <c:pt idx="90">
                  <c:v>1953</c:v>
                </c:pt>
                <c:pt idx="91">
                  <c:v>1954</c:v>
                </c:pt>
                <c:pt idx="92">
                  <c:v>1955</c:v>
                </c:pt>
                <c:pt idx="93">
                  <c:v>1956</c:v>
                </c:pt>
                <c:pt idx="94">
                  <c:v>1957</c:v>
                </c:pt>
                <c:pt idx="95">
                  <c:v>1958</c:v>
                </c:pt>
                <c:pt idx="96">
                  <c:v>1959</c:v>
                </c:pt>
                <c:pt idx="97">
                  <c:v>1960</c:v>
                </c:pt>
                <c:pt idx="98">
                  <c:v>1961</c:v>
                </c:pt>
                <c:pt idx="99">
                  <c:v>1962</c:v>
                </c:pt>
                <c:pt idx="100">
                  <c:v>1963</c:v>
                </c:pt>
                <c:pt idx="101">
                  <c:v>1964</c:v>
                </c:pt>
                <c:pt idx="102">
                  <c:v>1965</c:v>
                </c:pt>
                <c:pt idx="103">
                  <c:v>1966</c:v>
                </c:pt>
                <c:pt idx="104">
                  <c:v>1967</c:v>
                </c:pt>
                <c:pt idx="105">
                  <c:v>1968</c:v>
                </c:pt>
                <c:pt idx="106">
                  <c:v>1969</c:v>
                </c:pt>
                <c:pt idx="107">
                  <c:v>1970</c:v>
                </c:pt>
                <c:pt idx="108">
                  <c:v>1971</c:v>
                </c:pt>
                <c:pt idx="109">
                  <c:v>1972</c:v>
                </c:pt>
                <c:pt idx="110">
                  <c:v>1973</c:v>
                </c:pt>
                <c:pt idx="111">
                  <c:v>1974</c:v>
                </c:pt>
                <c:pt idx="112">
                  <c:v>1975</c:v>
                </c:pt>
                <c:pt idx="113">
                  <c:v>1976</c:v>
                </c:pt>
                <c:pt idx="114">
                  <c:v>1977</c:v>
                </c:pt>
                <c:pt idx="115">
                  <c:v>1978</c:v>
                </c:pt>
                <c:pt idx="116">
                  <c:v>1979</c:v>
                </c:pt>
                <c:pt idx="117">
                  <c:v>1980</c:v>
                </c:pt>
                <c:pt idx="118">
                  <c:v>1981</c:v>
                </c:pt>
                <c:pt idx="119">
                  <c:v>1982</c:v>
                </c:pt>
                <c:pt idx="120">
                  <c:v>1983</c:v>
                </c:pt>
                <c:pt idx="121">
                  <c:v>1984</c:v>
                </c:pt>
                <c:pt idx="122">
                  <c:v>1985</c:v>
                </c:pt>
                <c:pt idx="123">
                  <c:v>1986</c:v>
                </c:pt>
                <c:pt idx="124">
                  <c:v>1987</c:v>
                </c:pt>
                <c:pt idx="125">
                  <c:v>1988</c:v>
                </c:pt>
                <c:pt idx="126">
                  <c:v>1989</c:v>
                </c:pt>
                <c:pt idx="127">
                  <c:v>1990</c:v>
                </c:pt>
                <c:pt idx="128">
                  <c:v>1991</c:v>
                </c:pt>
                <c:pt idx="129">
                  <c:v>1992</c:v>
                </c:pt>
                <c:pt idx="130">
                  <c:v>1993</c:v>
                </c:pt>
                <c:pt idx="131">
                  <c:v>1994</c:v>
                </c:pt>
                <c:pt idx="132">
                  <c:v>1995</c:v>
                </c:pt>
                <c:pt idx="133">
                  <c:v>1996</c:v>
                </c:pt>
                <c:pt idx="134">
                  <c:v>1997</c:v>
                </c:pt>
                <c:pt idx="135">
                  <c:v>1998</c:v>
                </c:pt>
                <c:pt idx="136">
                  <c:v>1999</c:v>
                </c:pt>
                <c:pt idx="137">
                  <c:v>2000</c:v>
                </c:pt>
                <c:pt idx="138">
                  <c:v>2001</c:v>
                </c:pt>
                <c:pt idx="139">
                  <c:v>2002</c:v>
                </c:pt>
                <c:pt idx="140">
                  <c:v>2003</c:v>
                </c:pt>
                <c:pt idx="141">
                  <c:v>2004</c:v>
                </c:pt>
                <c:pt idx="142">
                  <c:v>2005</c:v>
                </c:pt>
                <c:pt idx="143">
                  <c:v>2006</c:v>
                </c:pt>
                <c:pt idx="144">
                  <c:v>2007</c:v>
                </c:pt>
                <c:pt idx="145">
                  <c:v>2008</c:v>
                </c:pt>
                <c:pt idx="146">
                  <c:v>2009</c:v>
                </c:pt>
                <c:pt idx="147">
                  <c:v>2010</c:v>
                </c:pt>
                <c:pt idx="148">
                  <c:v>2011</c:v>
                </c:pt>
                <c:pt idx="149">
                  <c:v>2012</c:v>
                </c:pt>
                <c:pt idx="150">
                  <c:v>2013</c:v>
                </c:pt>
                <c:pt idx="151">
                  <c:v>2014</c:v>
                </c:pt>
                <c:pt idx="152">
                  <c:v>2015</c:v>
                </c:pt>
                <c:pt idx="153">
                  <c:v>2016</c:v>
                </c:pt>
                <c:pt idx="154">
                  <c:v>2017</c:v>
                </c:pt>
                <c:pt idx="155">
                  <c:v>2018</c:v>
                </c:pt>
                <c:pt idx="156">
                  <c:v>2019</c:v>
                </c:pt>
                <c:pt idx="157">
                  <c:v>2020</c:v>
                </c:pt>
                <c:pt idx="158">
                  <c:v>2021</c:v>
                </c:pt>
                <c:pt idx="159">
                  <c:v>2022</c:v>
                </c:pt>
                <c:pt idx="160">
                  <c:v>2023</c:v>
                </c:pt>
              </c:numCache>
            </c:numRef>
          </c:xVal>
          <c:yVal>
            <c:numRef>
              <c:f>'T1858'!$C$7:$C$167</c:f>
              <c:numCache>
                <c:formatCode>General</c:formatCode>
                <c:ptCount val="161"/>
                <c:pt idx="0">
                  <c:v>17.82</c:v>
                </c:pt>
                <c:pt idx="1">
                  <c:v>16.72</c:v>
                </c:pt>
                <c:pt idx="2">
                  <c:v>17.22</c:v>
                </c:pt>
                <c:pt idx="3">
                  <c:v>17.52</c:v>
                </c:pt>
                <c:pt idx="4">
                  <c:v>17.419999999999987</c:v>
                </c:pt>
                <c:pt idx="5">
                  <c:v>17.22</c:v>
                </c:pt>
                <c:pt idx="6">
                  <c:v>17.419999999999987</c:v>
                </c:pt>
                <c:pt idx="7">
                  <c:v>17.419999999999987</c:v>
                </c:pt>
                <c:pt idx="8">
                  <c:v>17.32</c:v>
                </c:pt>
                <c:pt idx="9">
                  <c:v>18.419999999999987</c:v>
                </c:pt>
                <c:pt idx="10">
                  <c:v>18.02</c:v>
                </c:pt>
                <c:pt idx="11">
                  <c:v>17.22</c:v>
                </c:pt>
                <c:pt idx="12">
                  <c:v>16.82</c:v>
                </c:pt>
                <c:pt idx="13">
                  <c:v>18.02</c:v>
                </c:pt>
                <c:pt idx="14">
                  <c:v>17.619999999999997</c:v>
                </c:pt>
                <c:pt idx="15">
                  <c:v>18.22</c:v>
                </c:pt>
                <c:pt idx="16">
                  <c:v>17.919999999999987</c:v>
                </c:pt>
                <c:pt idx="17">
                  <c:v>17.119999999999997</c:v>
                </c:pt>
                <c:pt idx="18">
                  <c:v>17.52</c:v>
                </c:pt>
                <c:pt idx="19">
                  <c:v>17.52</c:v>
                </c:pt>
                <c:pt idx="20">
                  <c:v>16.919999999999987</c:v>
                </c:pt>
                <c:pt idx="21">
                  <c:v>16.419999999999987</c:v>
                </c:pt>
                <c:pt idx="22">
                  <c:v>17.419999999999987</c:v>
                </c:pt>
                <c:pt idx="23">
                  <c:v>17.72</c:v>
                </c:pt>
                <c:pt idx="24">
                  <c:v>18.119999999999997</c:v>
                </c:pt>
                <c:pt idx="25">
                  <c:v>17.22</c:v>
                </c:pt>
                <c:pt idx="26">
                  <c:v>17.619999999999997</c:v>
                </c:pt>
                <c:pt idx="27">
                  <c:v>17.52</c:v>
                </c:pt>
                <c:pt idx="28">
                  <c:v>17.32</c:v>
                </c:pt>
                <c:pt idx="29">
                  <c:v>17.32</c:v>
                </c:pt>
                <c:pt idx="30">
                  <c:v>17.32</c:v>
                </c:pt>
                <c:pt idx="31">
                  <c:v>16.52</c:v>
                </c:pt>
                <c:pt idx="32">
                  <c:v>17.600000000000001</c:v>
                </c:pt>
                <c:pt idx="33">
                  <c:v>17.5</c:v>
                </c:pt>
                <c:pt idx="34">
                  <c:v>17.600000000000001</c:v>
                </c:pt>
                <c:pt idx="35">
                  <c:v>17.600000000000001</c:v>
                </c:pt>
                <c:pt idx="36">
                  <c:v>17.5</c:v>
                </c:pt>
                <c:pt idx="37">
                  <c:v>17.8</c:v>
                </c:pt>
                <c:pt idx="38">
                  <c:v>18.600000000000001</c:v>
                </c:pt>
                <c:pt idx="39">
                  <c:v>17.3</c:v>
                </c:pt>
                <c:pt idx="40">
                  <c:v>17.2</c:v>
                </c:pt>
                <c:pt idx="41">
                  <c:v>17</c:v>
                </c:pt>
                <c:pt idx="42">
                  <c:v>17.5</c:v>
                </c:pt>
                <c:pt idx="43">
                  <c:v>17.100000000000001</c:v>
                </c:pt>
                <c:pt idx="44">
                  <c:v>16.8</c:v>
                </c:pt>
                <c:pt idx="45">
                  <c:v>16.899999999999999</c:v>
                </c:pt>
                <c:pt idx="46">
                  <c:v>17.7</c:v>
                </c:pt>
                <c:pt idx="47">
                  <c:v>17.3</c:v>
                </c:pt>
                <c:pt idx="48">
                  <c:v>16.8</c:v>
                </c:pt>
                <c:pt idx="49">
                  <c:v>17.3</c:v>
                </c:pt>
                <c:pt idx="50">
                  <c:v>16.8</c:v>
                </c:pt>
                <c:pt idx="51">
                  <c:v>16.899999999999999</c:v>
                </c:pt>
                <c:pt idx="52">
                  <c:v>17.8</c:v>
                </c:pt>
                <c:pt idx="53">
                  <c:v>18.399999999999999</c:v>
                </c:pt>
                <c:pt idx="54">
                  <c:v>17.8</c:v>
                </c:pt>
                <c:pt idx="55">
                  <c:v>17.8</c:v>
                </c:pt>
                <c:pt idx="56">
                  <c:v>17.8</c:v>
                </c:pt>
                <c:pt idx="57">
                  <c:v>16.899999999999999</c:v>
                </c:pt>
                <c:pt idx="58">
                  <c:v>16.8</c:v>
                </c:pt>
                <c:pt idx="59">
                  <c:v>18.100000000000001</c:v>
                </c:pt>
                <c:pt idx="60">
                  <c:v>18.2</c:v>
                </c:pt>
                <c:pt idx="61">
                  <c:v>17.8</c:v>
                </c:pt>
                <c:pt idx="62">
                  <c:v>17.7</c:v>
                </c:pt>
                <c:pt idx="63">
                  <c:v>18.3</c:v>
                </c:pt>
                <c:pt idx="64">
                  <c:v>19</c:v>
                </c:pt>
                <c:pt idx="65">
                  <c:v>18</c:v>
                </c:pt>
                <c:pt idx="66">
                  <c:v>17.3</c:v>
                </c:pt>
                <c:pt idx="67">
                  <c:v>18.100000000000001</c:v>
                </c:pt>
                <c:pt idx="68">
                  <c:v>18.100000000000001</c:v>
                </c:pt>
                <c:pt idx="69">
                  <c:v>17.7</c:v>
                </c:pt>
                <c:pt idx="70">
                  <c:v>16.899999999999999</c:v>
                </c:pt>
                <c:pt idx="71">
                  <c:v>18.100000000000001</c:v>
                </c:pt>
                <c:pt idx="72">
                  <c:v>18.100000000000001</c:v>
                </c:pt>
                <c:pt idx="73">
                  <c:v>18</c:v>
                </c:pt>
                <c:pt idx="74">
                  <c:v>18.600000000000001</c:v>
                </c:pt>
                <c:pt idx="75">
                  <c:v>17.899999999999999</c:v>
                </c:pt>
                <c:pt idx="76">
                  <c:v>18.2</c:v>
                </c:pt>
                <c:pt idx="77">
                  <c:v>17.3</c:v>
                </c:pt>
                <c:pt idx="78">
                  <c:v>17.7</c:v>
                </c:pt>
                <c:pt idx="79">
                  <c:v>17.8</c:v>
                </c:pt>
                <c:pt idx="80">
                  <c:v>18</c:v>
                </c:pt>
                <c:pt idx="81">
                  <c:v>17.5</c:v>
                </c:pt>
                <c:pt idx="82">
                  <c:v>17.899999999999999</c:v>
                </c:pt>
                <c:pt idx="83">
                  <c:v>18.399999999999999</c:v>
                </c:pt>
                <c:pt idx="84">
                  <c:v>18.5</c:v>
                </c:pt>
                <c:pt idx="85">
                  <c:v>17.100000000000001</c:v>
                </c:pt>
                <c:pt idx="86">
                  <c:v>16.8</c:v>
                </c:pt>
                <c:pt idx="87">
                  <c:v>18.2</c:v>
                </c:pt>
                <c:pt idx="88">
                  <c:v>18.100000000000001</c:v>
                </c:pt>
                <c:pt idx="89">
                  <c:v>18.7</c:v>
                </c:pt>
                <c:pt idx="90">
                  <c:v>17</c:v>
                </c:pt>
                <c:pt idx="91">
                  <c:v>17.600000000000001</c:v>
                </c:pt>
                <c:pt idx="92">
                  <c:v>18.3</c:v>
                </c:pt>
                <c:pt idx="93">
                  <c:v>17.399999999999999</c:v>
                </c:pt>
                <c:pt idx="94">
                  <c:v>17.7</c:v>
                </c:pt>
                <c:pt idx="95">
                  <c:v>18.100000000000001</c:v>
                </c:pt>
                <c:pt idx="96">
                  <c:v>17.2</c:v>
                </c:pt>
                <c:pt idx="97">
                  <c:v>18.5</c:v>
                </c:pt>
                <c:pt idx="98">
                  <c:v>18.100000000000001</c:v>
                </c:pt>
                <c:pt idx="99">
                  <c:v>18.399999999999999</c:v>
                </c:pt>
                <c:pt idx="100">
                  <c:v>18.2</c:v>
                </c:pt>
                <c:pt idx="101">
                  <c:v>17.2</c:v>
                </c:pt>
                <c:pt idx="102">
                  <c:v>17.5</c:v>
                </c:pt>
                <c:pt idx="103">
                  <c:v>18.3</c:v>
                </c:pt>
                <c:pt idx="104">
                  <c:v>17.5</c:v>
                </c:pt>
                <c:pt idx="105">
                  <c:v>17.7</c:v>
                </c:pt>
                <c:pt idx="106">
                  <c:v>17.600000000000001</c:v>
                </c:pt>
                <c:pt idx="107">
                  <c:v>18</c:v>
                </c:pt>
                <c:pt idx="108">
                  <c:v>17.5</c:v>
                </c:pt>
                <c:pt idx="109">
                  <c:v>17.3</c:v>
                </c:pt>
                <c:pt idx="110">
                  <c:v>17.600000000000001</c:v>
                </c:pt>
                <c:pt idx="111">
                  <c:v>17.5</c:v>
                </c:pt>
                <c:pt idx="112">
                  <c:v>17.600000000000001</c:v>
                </c:pt>
                <c:pt idx="113">
                  <c:v>16.899999999999999</c:v>
                </c:pt>
                <c:pt idx="114">
                  <c:v>18.2</c:v>
                </c:pt>
                <c:pt idx="115">
                  <c:v>17.5</c:v>
                </c:pt>
                <c:pt idx="116">
                  <c:v>17.899999999999999</c:v>
                </c:pt>
                <c:pt idx="117">
                  <c:v>17.3</c:v>
                </c:pt>
                <c:pt idx="118">
                  <c:v>17.899999999999999</c:v>
                </c:pt>
                <c:pt idx="119">
                  <c:v>17.3</c:v>
                </c:pt>
                <c:pt idx="120">
                  <c:v>17.2</c:v>
                </c:pt>
                <c:pt idx="121">
                  <c:v>17.5</c:v>
                </c:pt>
                <c:pt idx="122">
                  <c:v>17.899999999999999</c:v>
                </c:pt>
                <c:pt idx="123">
                  <c:v>17.899999999999999</c:v>
                </c:pt>
                <c:pt idx="124">
                  <c:v>17.399999999999999</c:v>
                </c:pt>
                <c:pt idx="125">
                  <c:v>17.7</c:v>
                </c:pt>
                <c:pt idx="126">
                  <c:v>17.600000000000001</c:v>
                </c:pt>
                <c:pt idx="127">
                  <c:v>18.2</c:v>
                </c:pt>
                <c:pt idx="128">
                  <c:v>16.899999999999999</c:v>
                </c:pt>
                <c:pt idx="129">
                  <c:v>17.2</c:v>
                </c:pt>
                <c:pt idx="130">
                  <c:v>17.899999999999999</c:v>
                </c:pt>
                <c:pt idx="131">
                  <c:v>18.7</c:v>
                </c:pt>
                <c:pt idx="132">
                  <c:v>17.8</c:v>
                </c:pt>
                <c:pt idx="133">
                  <c:v>17.600000000000001</c:v>
                </c:pt>
                <c:pt idx="134">
                  <c:v>17.399999999999999</c:v>
                </c:pt>
                <c:pt idx="135">
                  <c:v>18.2</c:v>
                </c:pt>
                <c:pt idx="136">
                  <c:v>19</c:v>
                </c:pt>
                <c:pt idx="137">
                  <c:v>18.7</c:v>
                </c:pt>
                <c:pt idx="138">
                  <c:v>18.899999999999999</c:v>
                </c:pt>
                <c:pt idx="139">
                  <c:v>18.399999999999999</c:v>
                </c:pt>
                <c:pt idx="140">
                  <c:v>18.3</c:v>
                </c:pt>
                <c:pt idx="141">
                  <c:v>18.2</c:v>
                </c:pt>
                <c:pt idx="142">
                  <c:v>18</c:v>
                </c:pt>
                <c:pt idx="143">
                  <c:v>18</c:v>
                </c:pt>
                <c:pt idx="144">
                  <c:v>19</c:v>
                </c:pt>
                <c:pt idx="145">
                  <c:v>19</c:v>
                </c:pt>
                <c:pt idx="146">
                  <c:v>18.899999999999999</c:v>
                </c:pt>
                <c:pt idx="147">
                  <c:v>19.600000000000001</c:v>
                </c:pt>
                <c:pt idx="148">
                  <c:v>18.018829345703089</c:v>
                </c:pt>
                <c:pt idx="149">
                  <c:v>19.329397201538089</c:v>
                </c:pt>
                <c:pt idx="150">
                  <c:v>19.102237701416001</c:v>
                </c:pt>
                <c:pt idx="151">
                  <c:v>18.946142196655217</c:v>
                </c:pt>
                <c:pt idx="152">
                  <c:v>18.702753067016605</c:v>
                </c:pt>
                <c:pt idx="153">
                  <c:v>19.340925216674801</c:v>
                </c:pt>
                <c:pt idx="154">
                  <c:v>18.932418823242202</c:v>
                </c:pt>
                <c:pt idx="155">
                  <c:v>19.44754600524892</c:v>
                </c:pt>
                <c:pt idx="156">
                  <c:v>19.274269104003899</c:v>
                </c:pt>
                <c:pt idx="157">
                  <c:v>19.189458847045888</c:v>
                </c:pt>
                <c:pt idx="158">
                  <c:v>19.32</c:v>
                </c:pt>
                <c:pt idx="159">
                  <c:v>19.199166666666695</c:v>
                </c:pt>
                <c:pt idx="160">
                  <c:v>19.836666666666691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9A8C-4B85-8F56-6AA47E132A66}"/>
            </c:ext>
          </c:extLst>
        </c:ser>
        <c:ser>
          <c:idx val="1"/>
          <c:order val="1"/>
          <c:tx>
            <c:strRef>
              <c:f>'T1858'!$D$1</c:f>
              <c:strCache>
                <c:ptCount val="1"/>
                <c:pt idx="0">
                  <c:v>moov-avg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'T1858'!$A$2:$A$167</c:f>
              <c:numCache>
                <c:formatCode>General</c:formatCode>
                <c:ptCount val="166"/>
                <c:pt idx="0">
                  <c:v>1858</c:v>
                </c:pt>
                <c:pt idx="1">
                  <c:v>1859</c:v>
                </c:pt>
                <c:pt idx="2">
                  <c:v>1860</c:v>
                </c:pt>
                <c:pt idx="3">
                  <c:v>1861</c:v>
                </c:pt>
                <c:pt idx="4">
                  <c:v>1862</c:v>
                </c:pt>
                <c:pt idx="5">
                  <c:v>1863</c:v>
                </c:pt>
                <c:pt idx="6">
                  <c:v>1864</c:v>
                </c:pt>
                <c:pt idx="7">
                  <c:v>1865</c:v>
                </c:pt>
                <c:pt idx="8">
                  <c:v>1866</c:v>
                </c:pt>
                <c:pt idx="9">
                  <c:v>1867</c:v>
                </c:pt>
                <c:pt idx="10">
                  <c:v>1868</c:v>
                </c:pt>
                <c:pt idx="11">
                  <c:v>1869</c:v>
                </c:pt>
                <c:pt idx="12">
                  <c:v>1870</c:v>
                </c:pt>
                <c:pt idx="13">
                  <c:v>1871</c:v>
                </c:pt>
                <c:pt idx="14">
                  <c:v>1872</c:v>
                </c:pt>
                <c:pt idx="15">
                  <c:v>1873</c:v>
                </c:pt>
                <c:pt idx="16">
                  <c:v>1874</c:v>
                </c:pt>
                <c:pt idx="17">
                  <c:v>1875</c:v>
                </c:pt>
                <c:pt idx="18">
                  <c:v>1876</c:v>
                </c:pt>
                <c:pt idx="19">
                  <c:v>1877</c:v>
                </c:pt>
                <c:pt idx="20">
                  <c:v>1878</c:v>
                </c:pt>
                <c:pt idx="21">
                  <c:v>1879</c:v>
                </c:pt>
                <c:pt idx="22">
                  <c:v>1880</c:v>
                </c:pt>
                <c:pt idx="23">
                  <c:v>1881</c:v>
                </c:pt>
                <c:pt idx="24">
                  <c:v>1882</c:v>
                </c:pt>
                <c:pt idx="25">
                  <c:v>1883</c:v>
                </c:pt>
                <c:pt idx="26">
                  <c:v>1884</c:v>
                </c:pt>
                <c:pt idx="27">
                  <c:v>1885</c:v>
                </c:pt>
                <c:pt idx="28">
                  <c:v>1886</c:v>
                </c:pt>
                <c:pt idx="29">
                  <c:v>1887</c:v>
                </c:pt>
                <c:pt idx="30">
                  <c:v>1888</c:v>
                </c:pt>
                <c:pt idx="31">
                  <c:v>1889</c:v>
                </c:pt>
                <c:pt idx="32">
                  <c:v>1890</c:v>
                </c:pt>
                <c:pt idx="33">
                  <c:v>1891</c:v>
                </c:pt>
                <c:pt idx="34">
                  <c:v>1892</c:v>
                </c:pt>
                <c:pt idx="35">
                  <c:v>1893</c:v>
                </c:pt>
                <c:pt idx="36">
                  <c:v>1894</c:v>
                </c:pt>
                <c:pt idx="37">
                  <c:v>1895</c:v>
                </c:pt>
                <c:pt idx="38">
                  <c:v>1896</c:v>
                </c:pt>
                <c:pt idx="39">
                  <c:v>1897</c:v>
                </c:pt>
                <c:pt idx="40">
                  <c:v>1898</c:v>
                </c:pt>
                <c:pt idx="41">
                  <c:v>1899</c:v>
                </c:pt>
                <c:pt idx="42">
                  <c:v>1900</c:v>
                </c:pt>
                <c:pt idx="43">
                  <c:v>1901</c:v>
                </c:pt>
                <c:pt idx="44">
                  <c:v>1902</c:v>
                </c:pt>
                <c:pt idx="45">
                  <c:v>1903</c:v>
                </c:pt>
                <c:pt idx="46">
                  <c:v>1904</c:v>
                </c:pt>
                <c:pt idx="47">
                  <c:v>1905</c:v>
                </c:pt>
                <c:pt idx="48">
                  <c:v>1906</c:v>
                </c:pt>
                <c:pt idx="49">
                  <c:v>1907</c:v>
                </c:pt>
                <c:pt idx="50">
                  <c:v>1908</c:v>
                </c:pt>
                <c:pt idx="51">
                  <c:v>1909</c:v>
                </c:pt>
                <c:pt idx="52">
                  <c:v>1910</c:v>
                </c:pt>
                <c:pt idx="53">
                  <c:v>1911</c:v>
                </c:pt>
                <c:pt idx="54">
                  <c:v>1912</c:v>
                </c:pt>
                <c:pt idx="55">
                  <c:v>1913</c:v>
                </c:pt>
                <c:pt idx="56">
                  <c:v>1914</c:v>
                </c:pt>
                <c:pt idx="57">
                  <c:v>1915</c:v>
                </c:pt>
                <c:pt idx="58">
                  <c:v>1916</c:v>
                </c:pt>
                <c:pt idx="59">
                  <c:v>1917</c:v>
                </c:pt>
                <c:pt idx="60">
                  <c:v>1918</c:v>
                </c:pt>
                <c:pt idx="61">
                  <c:v>1919</c:v>
                </c:pt>
                <c:pt idx="62">
                  <c:v>1920</c:v>
                </c:pt>
                <c:pt idx="63">
                  <c:v>1921</c:v>
                </c:pt>
                <c:pt idx="64">
                  <c:v>1922</c:v>
                </c:pt>
                <c:pt idx="65">
                  <c:v>1923</c:v>
                </c:pt>
                <c:pt idx="66">
                  <c:v>1924</c:v>
                </c:pt>
                <c:pt idx="67">
                  <c:v>1925</c:v>
                </c:pt>
                <c:pt idx="68">
                  <c:v>1926</c:v>
                </c:pt>
                <c:pt idx="69">
                  <c:v>1927</c:v>
                </c:pt>
                <c:pt idx="70">
                  <c:v>1928</c:v>
                </c:pt>
                <c:pt idx="71">
                  <c:v>1929</c:v>
                </c:pt>
                <c:pt idx="72">
                  <c:v>1930</c:v>
                </c:pt>
                <c:pt idx="73">
                  <c:v>1931</c:v>
                </c:pt>
                <c:pt idx="74">
                  <c:v>1932</c:v>
                </c:pt>
                <c:pt idx="75">
                  <c:v>1933</c:v>
                </c:pt>
                <c:pt idx="76">
                  <c:v>1934</c:v>
                </c:pt>
                <c:pt idx="77">
                  <c:v>1935</c:v>
                </c:pt>
                <c:pt idx="78">
                  <c:v>1936</c:v>
                </c:pt>
                <c:pt idx="79">
                  <c:v>1937</c:v>
                </c:pt>
                <c:pt idx="80">
                  <c:v>1938</c:v>
                </c:pt>
                <c:pt idx="81">
                  <c:v>1939</c:v>
                </c:pt>
                <c:pt idx="82">
                  <c:v>1940</c:v>
                </c:pt>
                <c:pt idx="83">
                  <c:v>1941</c:v>
                </c:pt>
                <c:pt idx="84">
                  <c:v>1942</c:v>
                </c:pt>
                <c:pt idx="85">
                  <c:v>1943</c:v>
                </c:pt>
                <c:pt idx="86">
                  <c:v>1944</c:v>
                </c:pt>
                <c:pt idx="87">
                  <c:v>1945</c:v>
                </c:pt>
                <c:pt idx="88">
                  <c:v>1946</c:v>
                </c:pt>
                <c:pt idx="89">
                  <c:v>1947</c:v>
                </c:pt>
                <c:pt idx="90">
                  <c:v>1948</c:v>
                </c:pt>
                <c:pt idx="91">
                  <c:v>1949</c:v>
                </c:pt>
                <c:pt idx="92">
                  <c:v>1950</c:v>
                </c:pt>
                <c:pt idx="93">
                  <c:v>1951</c:v>
                </c:pt>
                <c:pt idx="94">
                  <c:v>1952</c:v>
                </c:pt>
                <c:pt idx="95">
                  <c:v>1953</c:v>
                </c:pt>
                <c:pt idx="96">
                  <c:v>1954</c:v>
                </c:pt>
                <c:pt idx="97">
                  <c:v>1955</c:v>
                </c:pt>
                <c:pt idx="98">
                  <c:v>1956</c:v>
                </c:pt>
                <c:pt idx="99">
                  <c:v>1957</c:v>
                </c:pt>
                <c:pt idx="100">
                  <c:v>1958</c:v>
                </c:pt>
                <c:pt idx="101">
                  <c:v>1959</c:v>
                </c:pt>
                <c:pt idx="102">
                  <c:v>1960</c:v>
                </c:pt>
                <c:pt idx="103">
                  <c:v>1961</c:v>
                </c:pt>
                <c:pt idx="104">
                  <c:v>1962</c:v>
                </c:pt>
                <c:pt idx="105">
                  <c:v>1963</c:v>
                </c:pt>
                <c:pt idx="106">
                  <c:v>1964</c:v>
                </c:pt>
                <c:pt idx="107">
                  <c:v>1965</c:v>
                </c:pt>
                <c:pt idx="108">
                  <c:v>1966</c:v>
                </c:pt>
                <c:pt idx="109">
                  <c:v>1967</c:v>
                </c:pt>
                <c:pt idx="110">
                  <c:v>1968</c:v>
                </c:pt>
                <c:pt idx="111">
                  <c:v>1969</c:v>
                </c:pt>
                <c:pt idx="112">
                  <c:v>1970</c:v>
                </c:pt>
                <c:pt idx="113">
                  <c:v>1971</c:v>
                </c:pt>
                <c:pt idx="114">
                  <c:v>1972</c:v>
                </c:pt>
                <c:pt idx="115">
                  <c:v>1973</c:v>
                </c:pt>
                <c:pt idx="116">
                  <c:v>1974</c:v>
                </c:pt>
                <c:pt idx="117">
                  <c:v>1975</c:v>
                </c:pt>
                <c:pt idx="118">
                  <c:v>1976</c:v>
                </c:pt>
                <c:pt idx="119">
                  <c:v>1977</c:v>
                </c:pt>
                <c:pt idx="120">
                  <c:v>1978</c:v>
                </c:pt>
                <c:pt idx="121">
                  <c:v>1979</c:v>
                </c:pt>
                <c:pt idx="122">
                  <c:v>1980</c:v>
                </c:pt>
                <c:pt idx="123">
                  <c:v>1981</c:v>
                </c:pt>
                <c:pt idx="124">
                  <c:v>1982</c:v>
                </c:pt>
                <c:pt idx="125">
                  <c:v>1983</c:v>
                </c:pt>
                <c:pt idx="126">
                  <c:v>1984</c:v>
                </c:pt>
                <c:pt idx="127">
                  <c:v>1985</c:v>
                </c:pt>
                <c:pt idx="128">
                  <c:v>1986</c:v>
                </c:pt>
                <c:pt idx="129">
                  <c:v>1987</c:v>
                </c:pt>
                <c:pt idx="130">
                  <c:v>1988</c:v>
                </c:pt>
                <c:pt idx="131">
                  <c:v>1989</c:v>
                </c:pt>
                <c:pt idx="132">
                  <c:v>1990</c:v>
                </c:pt>
                <c:pt idx="133">
                  <c:v>1991</c:v>
                </c:pt>
                <c:pt idx="134">
                  <c:v>1992</c:v>
                </c:pt>
                <c:pt idx="135">
                  <c:v>1993</c:v>
                </c:pt>
                <c:pt idx="136">
                  <c:v>1994</c:v>
                </c:pt>
                <c:pt idx="137">
                  <c:v>1995</c:v>
                </c:pt>
                <c:pt idx="138">
                  <c:v>1996</c:v>
                </c:pt>
                <c:pt idx="139">
                  <c:v>1997</c:v>
                </c:pt>
                <c:pt idx="140">
                  <c:v>1998</c:v>
                </c:pt>
                <c:pt idx="141">
                  <c:v>1999</c:v>
                </c:pt>
                <c:pt idx="142">
                  <c:v>2000</c:v>
                </c:pt>
                <c:pt idx="143">
                  <c:v>2001</c:v>
                </c:pt>
                <c:pt idx="144">
                  <c:v>2002</c:v>
                </c:pt>
                <c:pt idx="145">
                  <c:v>2003</c:v>
                </c:pt>
                <c:pt idx="146">
                  <c:v>2004</c:v>
                </c:pt>
                <c:pt idx="147">
                  <c:v>2005</c:v>
                </c:pt>
                <c:pt idx="148">
                  <c:v>2006</c:v>
                </c:pt>
                <c:pt idx="149">
                  <c:v>2007</c:v>
                </c:pt>
                <c:pt idx="150">
                  <c:v>2008</c:v>
                </c:pt>
                <c:pt idx="151">
                  <c:v>2009</c:v>
                </c:pt>
                <c:pt idx="152">
                  <c:v>2010</c:v>
                </c:pt>
                <c:pt idx="153">
                  <c:v>2011</c:v>
                </c:pt>
                <c:pt idx="154">
                  <c:v>2012</c:v>
                </c:pt>
                <c:pt idx="155">
                  <c:v>2013</c:v>
                </c:pt>
                <c:pt idx="156">
                  <c:v>2014</c:v>
                </c:pt>
                <c:pt idx="157">
                  <c:v>2015</c:v>
                </c:pt>
                <c:pt idx="158">
                  <c:v>2016</c:v>
                </c:pt>
                <c:pt idx="159">
                  <c:v>2017</c:v>
                </c:pt>
                <c:pt idx="160">
                  <c:v>2018</c:v>
                </c:pt>
                <c:pt idx="161">
                  <c:v>2019</c:v>
                </c:pt>
                <c:pt idx="162">
                  <c:v>2020</c:v>
                </c:pt>
                <c:pt idx="163">
                  <c:v>2021</c:v>
                </c:pt>
                <c:pt idx="164">
                  <c:v>2022</c:v>
                </c:pt>
                <c:pt idx="165">
                  <c:v>2023</c:v>
                </c:pt>
              </c:numCache>
            </c:numRef>
          </c:xVal>
          <c:yVal>
            <c:numRef>
              <c:f>'T1858'!$D$6:$D$166</c:f>
              <c:numCache>
                <c:formatCode>General</c:formatCode>
                <c:ptCount val="161"/>
                <c:pt idx="0">
                  <c:v>17.505714285714205</c:v>
                </c:pt>
                <c:pt idx="1">
                  <c:v>17.577142857142789</c:v>
                </c:pt>
                <c:pt idx="2">
                  <c:v>17.448571428571427</c:v>
                </c:pt>
                <c:pt idx="3">
                  <c:v>17.434285714285735</c:v>
                </c:pt>
                <c:pt idx="4">
                  <c:v>17.334285714285816</c:v>
                </c:pt>
                <c:pt idx="5">
                  <c:v>17.277142857142778</c:v>
                </c:pt>
                <c:pt idx="6">
                  <c:v>17.362857142857141</c:v>
                </c:pt>
                <c:pt idx="7">
                  <c:v>17.534285714285801</c:v>
                </c:pt>
                <c:pt idx="8">
                  <c:v>17.605714285714289</c:v>
                </c:pt>
                <c:pt idx="9">
                  <c:v>17.577142857142789</c:v>
                </c:pt>
                <c:pt idx="10">
                  <c:v>17.52</c:v>
                </c:pt>
                <c:pt idx="11">
                  <c:v>17.605714285714217</c:v>
                </c:pt>
                <c:pt idx="12">
                  <c:v>17.634285714285827</c:v>
                </c:pt>
                <c:pt idx="13">
                  <c:v>17.76285714285714</c:v>
                </c:pt>
                <c:pt idx="14">
                  <c:v>17.69142857142857</c:v>
                </c:pt>
                <c:pt idx="15">
                  <c:v>17.562857142857144</c:v>
                </c:pt>
                <c:pt idx="16">
                  <c:v>17.605714285714217</c:v>
                </c:pt>
                <c:pt idx="17">
                  <c:v>17.705714285714187</c:v>
                </c:pt>
                <c:pt idx="18">
                  <c:v>17.548571428571428</c:v>
                </c:pt>
                <c:pt idx="19">
                  <c:v>17.377142857142829</c:v>
                </c:pt>
                <c:pt idx="20">
                  <c:v>17.26285714285714</c:v>
                </c:pt>
                <c:pt idx="21">
                  <c:v>17.234285714285797</c:v>
                </c:pt>
                <c:pt idx="22">
                  <c:v>17.377142857142829</c:v>
                </c:pt>
                <c:pt idx="23">
                  <c:v>17.334285714285816</c:v>
                </c:pt>
                <c:pt idx="24">
                  <c:v>17.348571428571432</c:v>
                </c:pt>
                <c:pt idx="25">
                  <c:v>17.434285714285735</c:v>
                </c:pt>
                <c:pt idx="26">
                  <c:v>17.562857142857144</c:v>
                </c:pt>
                <c:pt idx="27">
                  <c:v>17.548571428571424</c:v>
                </c:pt>
                <c:pt idx="28">
                  <c:v>17.491428571428504</c:v>
                </c:pt>
                <c:pt idx="29">
                  <c:v>17.26285714285714</c:v>
                </c:pt>
                <c:pt idx="30">
                  <c:v>17.317142857142859</c:v>
                </c:pt>
                <c:pt idx="31">
                  <c:v>17.3</c:v>
                </c:pt>
                <c:pt idx="32">
                  <c:v>17.311428571428571</c:v>
                </c:pt>
                <c:pt idx="33">
                  <c:v>17.351428571428567</c:v>
                </c:pt>
                <c:pt idx="34">
                  <c:v>17.377142857142829</c:v>
                </c:pt>
                <c:pt idx="35">
                  <c:v>17.445714285714157</c:v>
                </c:pt>
                <c:pt idx="36">
                  <c:v>17.742857142857144</c:v>
                </c:pt>
                <c:pt idx="37">
                  <c:v>17.7</c:v>
                </c:pt>
                <c:pt idx="38">
                  <c:v>17.657142857142826</c:v>
                </c:pt>
                <c:pt idx="39">
                  <c:v>17.571428571428573</c:v>
                </c:pt>
                <c:pt idx="40">
                  <c:v>17.557142857142829</c:v>
                </c:pt>
                <c:pt idx="41">
                  <c:v>17.5</c:v>
                </c:pt>
                <c:pt idx="42">
                  <c:v>17.357142857142829</c:v>
                </c:pt>
                <c:pt idx="43">
                  <c:v>17.114285714285835</c:v>
                </c:pt>
                <c:pt idx="44">
                  <c:v>17.171428571428571</c:v>
                </c:pt>
                <c:pt idx="45">
                  <c:v>17.185714285714205</c:v>
                </c:pt>
                <c:pt idx="46">
                  <c:v>17.157142857142826</c:v>
                </c:pt>
                <c:pt idx="47">
                  <c:v>17.12857142857143</c:v>
                </c:pt>
                <c:pt idx="48">
                  <c:v>17.085714285714175</c:v>
                </c:pt>
                <c:pt idx="49">
                  <c:v>17.099999999999987</c:v>
                </c:pt>
                <c:pt idx="50">
                  <c:v>17.228571428571424</c:v>
                </c:pt>
                <c:pt idx="51">
                  <c:v>17.328571428571433</c:v>
                </c:pt>
                <c:pt idx="52">
                  <c:v>17.399999999999999</c:v>
                </c:pt>
                <c:pt idx="53">
                  <c:v>17.542857142857141</c:v>
                </c:pt>
                <c:pt idx="54">
                  <c:v>17.614285714285835</c:v>
                </c:pt>
                <c:pt idx="55">
                  <c:v>17.62857142857143</c:v>
                </c:pt>
                <c:pt idx="56">
                  <c:v>17.614285714285835</c:v>
                </c:pt>
                <c:pt idx="57">
                  <c:v>17.657142857142826</c:v>
                </c:pt>
                <c:pt idx="58">
                  <c:v>17.62857142857143</c:v>
                </c:pt>
                <c:pt idx="59">
                  <c:v>17.62857142857143</c:v>
                </c:pt>
                <c:pt idx="60">
                  <c:v>17.614285714285835</c:v>
                </c:pt>
                <c:pt idx="61">
                  <c:v>17.685714285714205</c:v>
                </c:pt>
                <c:pt idx="62">
                  <c:v>17.985714285714149</c:v>
                </c:pt>
                <c:pt idx="63">
                  <c:v>18.157142857142826</c:v>
                </c:pt>
                <c:pt idx="64">
                  <c:v>18.042857142857141</c:v>
                </c:pt>
                <c:pt idx="65">
                  <c:v>18.028571428571428</c:v>
                </c:pt>
                <c:pt idx="66">
                  <c:v>18.071428571428573</c:v>
                </c:pt>
                <c:pt idx="67">
                  <c:v>18.071428571428569</c:v>
                </c:pt>
                <c:pt idx="68">
                  <c:v>17.87142857142857</c:v>
                </c:pt>
                <c:pt idx="69">
                  <c:v>17.74285714285714</c:v>
                </c:pt>
                <c:pt idx="70">
                  <c:v>17.757142857142789</c:v>
                </c:pt>
                <c:pt idx="71">
                  <c:v>17.857142857142829</c:v>
                </c:pt>
                <c:pt idx="72">
                  <c:v>17.928571428571427</c:v>
                </c:pt>
                <c:pt idx="73">
                  <c:v>17.900000000000002</c:v>
                </c:pt>
                <c:pt idx="74">
                  <c:v>17.971428571428572</c:v>
                </c:pt>
                <c:pt idx="75">
                  <c:v>18.028571428571432</c:v>
                </c:pt>
                <c:pt idx="76">
                  <c:v>17.971428571428572</c:v>
                </c:pt>
                <c:pt idx="77">
                  <c:v>17.928571428571427</c:v>
                </c:pt>
                <c:pt idx="78">
                  <c:v>17.928571428571427</c:v>
                </c:pt>
                <c:pt idx="79">
                  <c:v>17.771428571428569</c:v>
                </c:pt>
                <c:pt idx="80">
                  <c:v>17.771428571428572</c:v>
                </c:pt>
                <c:pt idx="81">
                  <c:v>17.8</c:v>
                </c:pt>
                <c:pt idx="82">
                  <c:v>17.971428571428572</c:v>
                </c:pt>
                <c:pt idx="83">
                  <c:v>17.88571428571418</c:v>
                </c:pt>
                <c:pt idx="84">
                  <c:v>17.742857142857144</c:v>
                </c:pt>
                <c:pt idx="85">
                  <c:v>17.771428571428572</c:v>
                </c:pt>
                <c:pt idx="86">
                  <c:v>17.857142857142829</c:v>
                </c:pt>
                <c:pt idx="87">
                  <c:v>17.971428571428572</c:v>
                </c:pt>
                <c:pt idx="88">
                  <c:v>17.771428571428576</c:v>
                </c:pt>
                <c:pt idx="89">
                  <c:v>17.642857142857213</c:v>
                </c:pt>
                <c:pt idx="90">
                  <c:v>17.814285714285823</c:v>
                </c:pt>
                <c:pt idx="91">
                  <c:v>17.899999999999999</c:v>
                </c:pt>
                <c:pt idx="92">
                  <c:v>17.828571428571433</c:v>
                </c:pt>
                <c:pt idx="93">
                  <c:v>17.828571428571433</c:v>
                </c:pt>
                <c:pt idx="94">
                  <c:v>17.614285714285838</c:v>
                </c:pt>
                <c:pt idx="95">
                  <c:v>17.828571428571433</c:v>
                </c:pt>
                <c:pt idx="96">
                  <c:v>17.900000000000002</c:v>
                </c:pt>
                <c:pt idx="97">
                  <c:v>17.914285714285793</c:v>
                </c:pt>
                <c:pt idx="98">
                  <c:v>18.028571428571428</c:v>
                </c:pt>
                <c:pt idx="99">
                  <c:v>17.957142857142781</c:v>
                </c:pt>
                <c:pt idx="100">
                  <c:v>17.871428571428574</c:v>
                </c:pt>
                <c:pt idx="101">
                  <c:v>18.028571428571428</c:v>
                </c:pt>
                <c:pt idx="102">
                  <c:v>17.885714285714183</c:v>
                </c:pt>
                <c:pt idx="103">
                  <c:v>17.828571428571433</c:v>
                </c:pt>
                <c:pt idx="104">
                  <c:v>17.714285714285797</c:v>
                </c:pt>
                <c:pt idx="105">
                  <c:v>17.685714285714205</c:v>
                </c:pt>
                <c:pt idx="106">
                  <c:v>17.728571428571428</c:v>
                </c:pt>
                <c:pt idx="107">
                  <c:v>17.7</c:v>
                </c:pt>
                <c:pt idx="108">
                  <c:v>17.600000000000001</c:v>
                </c:pt>
                <c:pt idx="109">
                  <c:v>17.599999999999987</c:v>
                </c:pt>
                <c:pt idx="110">
                  <c:v>17.585714285714175</c:v>
                </c:pt>
                <c:pt idx="111">
                  <c:v>17.485714285714149</c:v>
                </c:pt>
                <c:pt idx="112">
                  <c:v>17.514285714285808</c:v>
                </c:pt>
                <c:pt idx="113">
                  <c:v>17.514285714285808</c:v>
                </c:pt>
                <c:pt idx="114">
                  <c:v>17.599999999999987</c:v>
                </c:pt>
                <c:pt idx="115">
                  <c:v>17.557142857142829</c:v>
                </c:pt>
                <c:pt idx="116">
                  <c:v>17.614285714285835</c:v>
                </c:pt>
                <c:pt idx="117">
                  <c:v>17.571428571428569</c:v>
                </c:pt>
                <c:pt idx="118">
                  <c:v>17.614285714285838</c:v>
                </c:pt>
                <c:pt idx="119">
                  <c:v>17.514285714285808</c:v>
                </c:pt>
                <c:pt idx="120">
                  <c:v>17.571428571428573</c:v>
                </c:pt>
                <c:pt idx="121">
                  <c:v>17.571428571428573</c:v>
                </c:pt>
                <c:pt idx="122">
                  <c:v>17.585714285714179</c:v>
                </c:pt>
                <c:pt idx="123">
                  <c:v>17.557142857142829</c:v>
                </c:pt>
                <c:pt idx="124">
                  <c:v>17.600000000000001</c:v>
                </c:pt>
                <c:pt idx="125">
                  <c:v>17.742857142857144</c:v>
                </c:pt>
                <c:pt idx="126">
                  <c:v>17.657142857142826</c:v>
                </c:pt>
                <c:pt idx="127">
                  <c:v>17.557142857142829</c:v>
                </c:pt>
                <c:pt idx="128">
                  <c:v>17.557142857142829</c:v>
                </c:pt>
                <c:pt idx="129">
                  <c:v>17.742857142857144</c:v>
                </c:pt>
                <c:pt idx="130">
                  <c:v>17.757142857142789</c:v>
                </c:pt>
                <c:pt idx="131">
                  <c:v>17.757142857142789</c:v>
                </c:pt>
                <c:pt idx="132">
                  <c:v>17.64285714285721</c:v>
                </c:pt>
                <c:pt idx="133">
                  <c:v>17.828571428571433</c:v>
                </c:pt>
                <c:pt idx="134">
                  <c:v>18.085714285714175</c:v>
                </c:pt>
                <c:pt idx="135">
                  <c:v>18.2</c:v>
                </c:pt>
                <c:pt idx="136">
                  <c:v>18.228571428571428</c:v>
                </c:pt>
                <c:pt idx="137">
                  <c:v>18.314285714285823</c:v>
                </c:pt>
                <c:pt idx="138">
                  <c:v>18.414285714285793</c:v>
                </c:pt>
                <c:pt idx="139">
                  <c:v>18.528571428571432</c:v>
                </c:pt>
                <c:pt idx="140">
                  <c:v>18.5</c:v>
                </c:pt>
                <c:pt idx="141">
                  <c:v>18.357142857142829</c:v>
                </c:pt>
                <c:pt idx="142">
                  <c:v>18.400000000000002</c:v>
                </c:pt>
                <c:pt idx="143">
                  <c:v>18.414285714285793</c:v>
                </c:pt>
                <c:pt idx="144">
                  <c:v>18.485714285714149</c:v>
                </c:pt>
                <c:pt idx="145">
                  <c:v>18.671428571428571</c:v>
                </c:pt>
                <c:pt idx="146">
                  <c:v>18.645547049386089</c:v>
                </c:pt>
                <c:pt idx="147">
                  <c:v>18.835460935320107</c:v>
                </c:pt>
                <c:pt idx="148">
                  <c:v>18.992923464093884</c:v>
                </c:pt>
                <c:pt idx="149">
                  <c:v>18.985229492187379</c:v>
                </c:pt>
                <c:pt idx="150">
                  <c:v>18.942765644618444</c:v>
                </c:pt>
                <c:pt idx="151">
                  <c:v>19.005754961286275</c:v>
                </c:pt>
                <c:pt idx="152">
                  <c:v>18.910386221749427</c:v>
                </c:pt>
                <c:pt idx="153">
                  <c:v>19.11448860168468</c:v>
                </c:pt>
                <c:pt idx="154">
                  <c:v>19.106613159179688</c:v>
                </c:pt>
                <c:pt idx="155">
                  <c:v>19.119073322841135</c:v>
                </c:pt>
                <c:pt idx="156">
                  <c:v>19.172481580461703</c:v>
                </c:pt>
                <c:pt idx="157">
                  <c:v>19.243397808983101</c:v>
                </c:pt>
                <c:pt idx="158">
                  <c:v>19.314218016124901</c:v>
                </c:pt>
                <c:pt idx="159">
                  <c:v>19.377851214938769</c:v>
                </c:pt>
                <c:pt idx="160">
                  <c:v>19.363912256876624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9A8C-4B85-8F56-6AA47E132A66}"/>
            </c:ext>
          </c:extLst>
        </c:ser>
        <c:axId val="118974720"/>
        <c:axId val="119128064"/>
      </c:scatterChart>
      <c:valAx>
        <c:axId val="118974720"/>
        <c:scaling>
          <c:orientation val="minMax"/>
          <c:max val="2030"/>
          <c:min val="1850"/>
        </c:scaling>
        <c:axPos val="b"/>
        <c:majorGridlines>
          <c:spPr>
            <a:ln w="0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27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128064"/>
        <c:crosses val="autoZero"/>
        <c:crossBetween val="midCat"/>
        <c:majorUnit val="10"/>
      </c:valAx>
      <c:valAx>
        <c:axId val="119128064"/>
        <c:scaling>
          <c:orientation val="minMax"/>
          <c:max val="20.5"/>
          <c:min val="16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Air temperature</a:t>
                </a:r>
                <a:r>
                  <a:rPr lang="el-GR" sz="1200" baseline="0"/>
                  <a:t> (</a:t>
                </a:r>
                <a:r>
                  <a:rPr lang="en-US" sz="1200" baseline="30000"/>
                  <a:t>0</a:t>
                </a:r>
                <a:r>
                  <a:rPr lang="en-US" sz="1200" baseline="0"/>
                  <a:t> C)</a:t>
                </a:r>
                <a:endParaRPr lang="en-US" sz="1200"/>
              </a:p>
            </c:rich>
          </c:tx>
          <c:layout/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974720"/>
        <c:crosses val="autoZero"/>
        <c:crossBetween val="midCat"/>
      </c:valAx>
      <c:spPr>
        <a:noFill/>
        <a:ln>
          <a:solidFill>
            <a:schemeClr val="bg1">
              <a:lumMod val="65000"/>
            </a:schemeClr>
          </a:solidFill>
        </a:ln>
        <a:effectLst/>
      </c:spPr>
    </c:plotArea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aseline="0"/>
            </a:pPr>
            <a:r>
              <a:rPr lang="en-US" sz="1400" baseline="0"/>
              <a:t>Temperature anomalies at NOA</a:t>
            </a:r>
          </a:p>
          <a:p>
            <a:pPr>
              <a:defRPr sz="1400" baseline="0"/>
            </a:pPr>
            <a:r>
              <a:rPr lang="en-US" sz="1400" baseline="0"/>
              <a:t> (1860-2020)</a:t>
            </a:r>
          </a:p>
        </c:rich>
      </c:tx>
      <c:layout>
        <c:manualLayout>
          <c:xMode val="edge"/>
          <c:yMode val="edge"/>
          <c:x val="0.26070822397200388"/>
          <c:y val="7.8703703703703831E-2"/>
        </c:manualLayout>
      </c:layout>
      <c:overlay val="1"/>
    </c:title>
    <c:plotArea>
      <c:layout/>
      <c:barChart>
        <c:barDir val="col"/>
        <c:grouping val="clustered"/>
        <c:ser>
          <c:idx val="0"/>
          <c:order val="0"/>
          <c:cat>
            <c:strRef>
              <c:f>decades!$F$3:$F$18</c:f>
              <c:strCache>
                <c:ptCount val="16"/>
                <c:pt idx="0">
                  <c:v>1861-1870</c:v>
                </c:pt>
                <c:pt idx="1">
                  <c:v>1871-1880</c:v>
                </c:pt>
                <c:pt idx="2">
                  <c:v>1881-1890</c:v>
                </c:pt>
                <c:pt idx="3">
                  <c:v>1891-1900</c:v>
                </c:pt>
                <c:pt idx="4">
                  <c:v>1901-1910</c:v>
                </c:pt>
                <c:pt idx="5">
                  <c:v>1911-1920</c:v>
                </c:pt>
                <c:pt idx="6">
                  <c:v>1921-1930</c:v>
                </c:pt>
                <c:pt idx="7">
                  <c:v>1931-1940</c:v>
                </c:pt>
                <c:pt idx="8">
                  <c:v>1941-1950</c:v>
                </c:pt>
                <c:pt idx="9">
                  <c:v>1951-1960</c:v>
                </c:pt>
                <c:pt idx="10">
                  <c:v>1961-1970</c:v>
                </c:pt>
                <c:pt idx="11">
                  <c:v>1971-1980</c:v>
                </c:pt>
                <c:pt idx="12">
                  <c:v>1981-1990</c:v>
                </c:pt>
                <c:pt idx="13">
                  <c:v>1991-2000</c:v>
                </c:pt>
                <c:pt idx="14">
                  <c:v>2001-2010</c:v>
                </c:pt>
                <c:pt idx="15">
                  <c:v>2011-2020</c:v>
                </c:pt>
              </c:strCache>
            </c:strRef>
          </c:cat>
          <c:val>
            <c:numRef>
              <c:f>decades!$K$3:$K$18</c:f>
              <c:numCache>
                <c:formatCode>General</c:formatCode>
                <c:ptCount val="16"/>
                <c:pt idx="0">
                  <c:v>-5.0000000000004312E-2</c:v>
                </c:pt>
                <c:pt idx="1">
                  <c:v>0.19999999999999743</c:v>
                </c:pt>
                <c:pt idx="2">
                  <c:v>-7.0000000000000423E-2</c:v>
                </c:pt>
                <c:pt idx="3">
                  <c:v>-6.1999999999997814E-2</c:v>
                </c:pt>
                <c:pt idx="4">
                  <c:v>-0.13</c:v>
                </c:pt>
                <c:pt idx="5">
                  <c:v>-3.9999999999999175E-2</c:v>
                </c:pt>
                <c:pt idx="6">
                  <c:v>0.46000000000000085</c:v>
                </c:pt>
                <c:pt idx="7">
                  <c:v>0.42000000000000182</c:v>
                </c:pt>
                <c:pt idx="8">
                  <c:v>0.32000000000000295</c:v>
                </c:pt>
                <c:pt idx="9">
                  <c:v>0.39000000000000323</c:v>
                </c:pt>
                <c:pt idx="10">
                  <c:v>0.38000000000000494</c:v>
                </c:pt>
                <c:pt idx="11">
                  <c:v>6.0000000000005903E-2</c:v>
                </c:pt>
                <c:pt idx="12">
                  <c:v>0.19000000000000131</c:v>
                </c:pt>
                <c:pt idx="13">
                  <c:v>0.47000000000000008</c:v>
                </c:pt>
                <c:pt idx="14">
                  <c:v>1.1600000000000041</c:v>
                </c:pt>
                <c:pt idx="15">
                  <c:v>1.5583977508544795</c:v>
                </c:pt>
              </c:numCache>
            </c:numRef>
          </c:val>
        </c:ser>
        <c:axId val="122567680"/>
        <c:axId val="122602240"/>
      </c:barChart>
      <c:catAx>
        <c:axId val="122567680"/>
        <c:scaling>
          <c:orientation val="minMax"/>
        </c:scaling>
        <c:axPos val="b"/>
        <c:tickLblPos val="low"/>
        <c:txPr>
          <a:bodyPr/>
          <a:lstStyle/>
          <a:p>
            <a:pPr>
              <a:defRPr sz="950" b="1" i="0" baseline="0"/>
            </a:pPr>
            <a:endParaRPr lang="en-US"/>
          </a:p>
        </c:txPr>
        <c:crossAx val="122602240"/>
        <c:crosses val="autoZero"/>
        <c:auto val="1"/>
        <c:lblAlgn val="ctr"/>
        <c:lblOffset val="100"/>
      </c:catAx>
      <c:valAx>
        <c:axId val="122602240"/>
        <c:scaling>
          <c:orientation val="minMax"/>
        </c:scaling>
        <c:axPos val="l"/>
        <c:majorGridlines>
          <c:spPr>
            <a:ln w="0">
              <a:solidFill>
                <a:schemeClr val="bg1">
                  <a:lumMod val="9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/>
                </a:pPr>
                <a:r>
                  <a:rPr lang="en-US" sz="1100"/>
                  <a:t>Temperature</a:t>
                </a:r>
                <a:r>
                  <a:rPr lang="en-US" sz="1100" baseline="0"/>
                  <a:t> anomalies  (</a:t>
                </a:r>
                <a:r>
                  <a:rPr lang="en-US" sz="1100" baseline="30000"/>
                  <a:t>0 </a:t>
                </a:r>
                <a:r>
                  <a:rPr lang="en-US" sz="1100" baseline="0"/>
                  <a:t>C) </a:t>
                </a:r>
                <a:endParaRPr lang="en-US" sz="1100"/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950" b="1" i="0" baseline="0"/>
            </a:pPr>
            <a:endParaRPr lang="en-US"/>
          </a:p>
        </c:txPr>
        <c:crossAx val="122567680"/>
        <c:crosses val="autoZero"/>
        <c:crossBetween val="between"/>
      </c:valAx>
      <c:spPr>
        <a:ln>
          <a:solidFill>
            <a:schemeClr val="bg1">
              <a:lumMod val="75000"/>
            </a:schemeClr>
          </a:solidFill>
        </a:ln>
      </c:spPr>
    </c:plotArea>
    <c:plotVisOnly val="1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35E244C6-BFCC-43F4-867C-2AE5EBE9AD89}" type="datetimeFigureOut">
              <a:rPr lang="el-GR"/>
              <a:pPr>
                <a:defRPr/>
              </a:pPr>
              <a:t>23/9/2024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l-GR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AD6BCE5-7B18-4E97-84AB-E6BDF3957D57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Academy of science of Austria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D6BCE5-7B18-4E97-84AB-E6BDF3957D57}" type="slidenum">
              <a:rPr lang="el-GR" altLang="en-US" smtClean="0"/>
              <a:pPr>
                <a:defRPr/>
              </a:pPr>
              <a:t>3</a:t>
            </a:fld>
            <a:endParaRPr lang="el-G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n-US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74D266-B178-4288-B26F-2850B03DF26D}" type="slidenum">
              <a:rPr lang="el-GR" altLang="en-US" smtClean="0"/>
              <a:pPr/>
              <a:t>17</a:t>
            </a:fld>
            <a:endParaRPr lang="el-GR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 of floods happen in November</a:t>
            </a:r>
          </a:p>
          <a:p>
            <a:r>
              <a:rPr lang="en-US" dirty="0" smtClean="0"/>
              <a:t>Recently in September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D6BCE5-7B18-4E97-84AB-E6BDF3957D57}" type="slidenum">
              <a:rPr lang="el-GR" altLang="en-US" smtClean="0"/>
              <a:pPr>
                <a:defRPr/>
              </a:pPr>
              <a:t>27</a:t>
            </a:fld>
            <a:endParaRPr lang="el-G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34E7F37-27A2-4022-9865-394D242E0FF1}" type="slidenum">
              <a:rPr lang="el-GR" altLang="en-US" smtClean="0"/>
              <a:pPr/>
              <a:t>44</a:t>
            </a:fld>
            <a:endParaRPr lang="el-GR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Imperial Academy of science of Austria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D6BCE5-7B18-4E97-84AB-E6BDF3957D57}" type="slidenum">
              <a:rPr lang="el-GR" altLang="en-US" smtClean="0"/>
              <a:pPr>
                <a:defRPr/>
              </a:pPr>
              <a:t>4</a:t>
            </a:fld>
            <a:endParaRPr lang="el-G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D6BCE5-7B18-4E97-84AB-E6BDF3957D57}" type="slidenum">
              <a:rPr lang="el-GR" altLang="en-US" smtClean="0"/>
              <a:pPr>
                <a:defRPr/>
              </a:pPr>
              <a:t>5</a:t>
            </a:fld>
            <a:endParaRPr lang="el-G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D6BCE5-7B18-4E97-84AB-E6BDF3957D57}" type="slidenum">
              <a:rPr lang="el-GR" altLang="en-US" smtClean="0"/>
              <a:pPr>
                <a:defRPr/>
              </a:pPr>
              <a:t>6</a:t>
            </a:fld>
            <a:endParaRPr lang="el-G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Weather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staion</a:t>
            </a:r>
            <a:r>
              <a:rPr lang="en-US" baseline="0" dirty="0" smtClean="0"/>
              <a:t> cage Stevenson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D6BCE5-7B18-4E97-84AB-E6BDF3957D57}" type="slidenum">
              <a:rPr lang="el-GR" altLang="en-US" smtClean="0"/>
              <a:pPr>
                <a:defRPr/>
              </a:pPr>
              <a:t>9</a:t>
            </a:fld>
            <a:endParaRPr lang="el-G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Civil</a:t>
            </a:r>
            <a:r>
              <a:rPr lang="en-GB" baseline="0" dirty="0" smtClean="0"/>
              <a:t> war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D6BCE5-7B18-4E97-84AB-E6BDF3957D57}" type="slidenum">
              <a:rPr lang="el-GR" altLang="en-US" smtClean="0"/>
              <a:pPr>
                <a:defRPr/>
              </a:pPr>
              <a:t>11</a:t>
            </a:fld>
            <a:endParaRPr lang="el-G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And now lets see some features of the past climate in Greece. This is the longest existing record of air temperature in the country that NOA holds</a:t>
            </a:r>
            <a:endParaRPr lang="el-GR" alt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97AB44B-0315-4A90-BAA3-9321182FCF57}" type="slidenum">
              <a:rPr lang="el-GR" altLang="en-US" smtClean="0"/>
              <a:pPr/>
              <a:t>14</a:t>
            </a:fld>
            <a:endParaRPr lang="el-GR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And now lets see some features of the past climate in Greece. This is the longest existing record of air temperature in the country that NOA holds</a:t>
            </a:r>
            <a:endParaRPr lang="el-GR" alt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97AB44B-0315-4A90-BAA3-9321182FCF57}" type="slidenum">
              <a:rPr lang="el-GR" altLang="en-US" smtClean="0"/>
              <a:pPr/>
              <a:t>15</a:t>
            </a:fld>
            <a:endParaRPr lang="el-GR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n-US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74D266-B178-4288-B26F-2850B03DF26D}" type="slidenum">
              <a:rPr lang="el-GR" altLang="en-US" smtClean="0"/>
              <a:pPr/>
              <a:t>16</a:t>
            </a:fld>
            <a:endParaRPr lang="el-GR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3"/>
          <p:cNvGrpSpPr>
            <a:grpSpLocks/>
          </p:cNvGrpSpPr>
          <p:nvPr/>
        </p:nvGrpSpPr>
        <p:grpSpPr bwMode="auto">
          <a:xfrm>
            <a:off x="5922963" y="31750"/>
            <a:ext cx="3203575" cy="1057275"/>
            <a:chOff x="6284831" y="31465"/>
            <a:chExt cx="2823673" cy="1057275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6402367" y="31465"/>
              <a:ext cx="2706137" cy="1057275"/>
            </a:xfrm>
            <a:prstGeom prst="rect">
              <a:avLst/>
            </a:prstGeom>
            <a:solidFill>
              <a:srgbClr val="99CC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033" name="Rectangle 6" descr="Light vertical"/>
            <p:cNvSpPr>
              <a:spLocks noChangeArrowheads="1"/>
            </p:cNvSpPr>
            <p:nvPr/>
          </p:nvSpPr>
          <p:spPr bwMode="auto">
            <a:xfrm>
              <a:off x="6284831" y="31465"/>
              <a:ext cx="117536" cy="1057275"/>
            </a:xfrm>
            <a:prstGeom prst="rect">
              <a:avLst/>
            </a:prstGeom>
            <a:blipFill dpi="0" rotWithShape="0">
              <a:blip r:embed="rId13" cstate="print">
                <a:alphaModFix amt="80000"/>
              </a:blip>
              <a:srcRect/>
              <a:tile tx="0" ty="0" sx="100000" sy="100000" flip="none" algn="tl"/>
            </a:blipFill>
            <a:ln w="12700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>
                <a:defRPr/>
              </a:pPr>
              <a:endParaRPr lang="el-GR"/>
            </a:p>
          </p:txBody>
        </p:sp>
      </p:grpSp>
      <p:grpSp>
        <p:nvGrpSpPr>
          <p:cNvPr id="3075" name="Group 14"/>
          <p:cNvGrpSpPr>
            <a:grpSpLocks/>
          </p:cNvGrpSpPr>
          <p:nvPr/>
        </p:nvGrpSpPr>
        <p:grpSpPr bwMode="auto">
          <a:xfrm>
            <a:off x="6248400" y="31750"/>
            <a:ext cx="3213100" cy="1009650"/>
            <a:chOff x="6276180" y="31465"/>
            <a:chExt cx="2832324" cy="1009217"/>
          </a:xfrm>
        </p:grpSpPr>
        <p:sp>
          <p:nvSpPr>
            <p:cNvPr id="1030" name="Rectangle 7"/>
            <p:cNvSpPr>
              <a:spLocks noChangeArrowheads="1"/>
            </p:cNvSpPr>
            <p:nvPr/>
          </p:nvSpPr>
          <p:spPr bwMode="auto">
            <a:xfrm>
              <a:off x="6284576" y="31465"/>
              <a:ext cx="2823928" cy="2634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65760" tIns="182880" rIns="182880" bIns="182880" anchor="b"/>
            <a:lstStyle/>
            <a:p>
              <a:pPr eaLnBrk="1" hangingPunct="1">
                <a:defRPr/>
              </a:pPr>
              <a:endParaRPr lang="el-GR">
                <a:cs typeface="Arial" charset="0"/>
              </a:endParaRPr>
            </a:p>
          </p:txBody>
        </p:sp>
        <p:sp>
          <p:nvSpPr>
            <p:cNvPr id="1031" name="Rectangle 8"/>
            <p:cNvSpPr>
              <a:spLocks noChangeArrowheads="1"/>
            </p:cNvSpPr>
            <p:nvPr/>
          </p:nvSpPr>
          <p:spPr bwMode="auto">
            <a:xfrm>
              <a:off x="6276180" y="742360"/>
              <a:ext cx="2819730" cy="2983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65760" tIns="182880" rIns="182880" bIns="182880" anchor="b"/>
            <a:lstStyle/>
            <a:p>
              <a:pPr eaLnBrk="1" hangingPunct="1">
                <a:defRPr/>
              </a:pPr>
              <a:endParaRPr lang="en-US" sz="1100">
                <a:solidFill>
                  <a:srgbClr val="FFFFFF"/>
                </a:solidFill>
                <a:latin typeface="Times New Roman" pitchFamily="18" charset="0"/>
                <a:cs typeface="Arial" charset="0"/>
              </a:endParaRPr>
            </a:p>
            <a:p>
              <a:pPr eaLnBrk="1" hangingPunct="1">
                <a:defRPr/>
              </a:pPr>
              <a:endParaRPr lang="en-US" sz="1100">
                <a:solidFill>
                  <a:srgbClr val="FFFFFF"/>
                </a:solidFill>
                <a:latin typeface="Times New Roman" pitchFamily="18" charset="0"/>
                <a:cs typeface="Arial" charset="0"/>
              </a:endParaRPr>
            </a:p>
            <a:p>
              <a:pPr eaLnBrk="1" hangingPunct="1">
                <a:defRPr/>
              </a:pPr>
              <a:endParaRPr lang="el-GR">
                <a:cs typeface="Arial" charset="0"/>
              </a:endParaRPr>
            </a:p>
          </p:txBody>
        </p:sp>
      </p:grpSp>
      <p:sp>
        <p:nvSpPr>
          <p:cNvPr id="1028" name="Rectangle 9"/>
          <p:cNvSpPr>
            <a:spLocks noChangeArrowheads="1"/>
          </p:cNvSpPr>
          <p:nvPr/>
        </p:nvSpPr>
        <p:spPr bwMode="auto">
          <a:xfrm>
            <a:off x="0" y="279400"/>
            <a:ext cx="9072563" cy="520700"/>
          </a:xfrm>
          <a:prstGeom prst="rect">
            <a:avLst/>
          </a:prstGeom>
          <a:solidFill>
            <a:srgbClr val="3C7193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lIns="182880" rIns="182880" anchor="ctr"/>
          <a:lstStyle/>
          <a:p>
            <a:pPr algn="ctr" eaLnBrk="1" hangingPunct="1">
              <a:defRPr/>
            </a:pPr>
            <a:endParaRPr lang="el-GR">
              <a:cs typeface="Arial" charset="0"/>
            </a:endParaRPr>
          </a:p>
        </p:txBody>
      </p:sp>
      <p:pic>
        <p:nvPicPr>
          <p:cNvPr id="3077" name="Picture 10" descr="D:\IERSD\new-noa-logo-high-definition2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045200"/>
            <a:ext cx="976313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chart" Target="../charts/chart1.xml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chart" Target="../charts/chart2.xml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Gulf_of_Sidra" TargetMode="External"/><Relationship Id="rId3" Type="http://schemas.openxmlformats.org/officeDocument/2006/relationships/image" Target="../media/image30.png"/><Relationship Id="rId7" Type="http://schemas.openxmlformats.org/officeDocument/2006/relationships/hyperlink" Target="https://en.wikipedia.org/wiki/Low-pressure_area_(meteorology)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Greece" TargetMode="External"/><Relationship Id="rId5" Type="http://schemas.openxmlformats.org/officeDocument/2006/relationships/hyperlink" Target="https://en.wikipedia.org/wiki/Mediterranean_tropical-like_cyclone" TargetMode="External"/><Relationship Id="rId4" Type="http://schemas.openxmlformats.org/officeDocument/2006/relationships/image" Target="../media/image31.png"/><Relationship Id="rId9" Type="http://schemas.openxmlformats.org/officeDocument/2006/relationships/hyperlink" Target="https://en.wikipedia.org/wiki/Tropical_cyclogenesi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repo-new.academyofathens.gr/?tree=%CE%A3%CF%84%CE%B1%CE%B8%CE%BC%CF%8C%CF%82+%CE%98%CE%B7%CF%83%CE%B5%CE%AF%CE%BF%CF%85+-+%CE%A7%CE%B5%CE%B9%CF%81%CF%8C%CE%B3%CF%81%CE%B1%CF%86%CE%B5%CF%82+%CE%9A%CE%BB%CE%B9%CE%BC%CE%B1%CF%84%CE%B9%CE%BA%CE%AD%CF%82+%CE%A0%CE%B1%CF%81%CE%B1%CF%84%CE%B7%CF%81%CE%AE%CF%83%CE%B5%CE%B9%CF%82%E2%80%A143132&amp;tr1=43132&amp;tr2=%CE%A3%CF%84%CE%B1%CE%B8%CE%BC%CF%8C%CF%82+%CE%98%CE%B7%CF%83%CE%B5%CE%AF%CE%BF%CF%85+-+%CE%A7%CE%B5%CE%B9%CF%81%CF%8C%CE%B3%CF%81%CE%B1%CF%86%CE%B5%CF%82+%CE%9A%CE%BB%CE%B9%CE%BC%CE%B1%CF%84%CE%B9%CE%BA%CE%AD%CF%82+%CE%A0%CE%B1%CF%81%CE%B1%CF%84%CE%B7%CF%81%CE%AE%CF%83%CE%B5%CE%B9%CF%82&amp;tr3=tre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climate.copernicus.eu/global-land-and-marine-observations-database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reanalyses.org/observations/submitting-station-data-ispd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1" descr="data:image/jpeg;base64,/9j/4AAQSkZJRgABAQAAAQABAAD/2wCEAAkGBxQSEhUUEhQUFhUXFxUUFBgVFBYeFhceHRcdFh0YFBwYICggGBolHB0XITIhJikrMi4uFx81ODMtNygtLisBCgoKBQUFDgUFDisZExkrKysrKysrKysrKysrKysrKysrKysrKysrKysrKysrKysrKysrKysrKysrKysrKysrK//AABEIAHQBtAMBIgACEQEDEQH/xAAcAAADAAMBAQEAAAAAAAAAAAAABQYCAwQBBwj/xABUEAABAgMDAwwNCQUHBAMAAAABAgMABBEFEiEGEzEWIkFRUlNhdJKU0tMUFzIzNDVUcXOBkbO0BxUjVXKVstHhJEJik7FDRIKho8HChMPE8CVjdf/EABQBAQAAAAAAAAAAAAAAAAAAAAD/xAAUEQEAAAAAAAAAAAAAAAAAAAAA/9oADAMBAAIRAxEAPwC2yPyXln5Np11LqlrvlSuyZgVOcUNAXQQ51Eye9uc5mesg+T7xex5l+8VD2ZYC0lJKhoNUqKSKEEUI4Ro2dBwgEWomT3tznMz1kKMq8lJZqWUttLqVBbIBEzMaFPISf7TZBI9cXMIct/A1/bl/iG4DXqJk97c5zM9ZBqJk97c5zM9ZFFCfKTuWTR0kPsq+jDhwCxeKw3pSE1OuwrTZpAcuomT3tznMz1kJsqslZZpptTaXUkzUk2T2TMYpXNNtrGK9lKiPXF3E/lv3hnjtn/GNQGOomT3tznMz1kGomT3tznMz1kUUT9oUVPMgNrSUALU9mlkKqFoSylaRQCpKlEmmCRiTVIY6iZPe3OczPWQmnclZZM/LNBLubWxNrWnsmYxUhcuEnu64Ba+VF3E/aHjST4rP+8lIDHUTJ725zmZ6yDUTJ725zmZ6yKKJ9DX7eFtpVS44l36JxOOsopTita4MKBI0VJrgYDHUTJ725zmZ6yFFlZKSypmcQpLpS2tkIHZMxrQWUqNPpNskxcwhsTwyf9Ix8OiA16iZPe3OczPWQaiZPe3OczPWQ+mCoJVcAK6G6FEhJNMAogGgrs0hPkwHwZkP1qHk3SVlQNWGiblQKJvFWAwGI2IDTqJk97c5zM9ZCjJTJOVdlULcS6pRU8CTMzOw6tI/tNoAeqLmEWRHgaPtv+/XAatRMnvbnOZnrINRMnvbnOZnrIY5QIqyfpC1rmyVgLNAHEqIVcIN1QF04jAmM7FcKmEFSSk0OBvbZAVr9cARRVDiK0MBJZaZKyzMhNutJdS42w6tChMzGtUEEg4rpphzqJk97c5zM9ZHvyh+K57iz/uzFDATuomT3tznMz1kGomT3tznMz1kY5VOupcaKcUpQ6oIuOEOuBTdxFUEXVEX6E1GJNMIpICFt7JWWbdkkoS6A7NFtwdkzGuT2K+5Q/SbpCDhtQ41Eye9uc5mesjLKfv9nccPwU1FBATuomT3tznMz1kGomT3tznMz1kdM0wXJtsJziQ2M66oKcCVEgoQ2BW6r95ShsXEV7qHMBCzOSssJ9hoJdzapaacUnsmYxUh2WSk98rgFrH+KHGomT3tznMz1kZzfjSW4nO++lIfwE7qJk97c5zM9ZBqJk97c5zM9ZHLYqnezV3isprM1Bv1SM4m5nK6wpIqUFNDQ7OuMVkBB2HktLLmZ9C0ulLT7SGx2TMa0GVZcIGv3SlHHbh1qJk97c5zM9ZBk34ZafGWfgpeHVoMlbTiEqKCpCkhadKSQReHCNMAl1Eye9uc5mesjXM5FyYQohDlQkkftMztekjpyTZUlLpKA2hTgLaUpWlNA2hJUlLlFJBUFYUGNTjWpbzfe1/ZV/SAjckclJZ6RlHXEuqW5LMOLV2TMa5SmkqJwXTEkw21Eye9uc5mesjdkJ4tkeKSvuUxtyiOtavVDWdGfoVdxcXSt3GmczdeDThWA5NRMnvbnOZnrIT5V5KyzTCVNpdSrsiTRXsmY7lc202oYubKVKHriqsAq7GZv3r1xNb9b+j9+uN6lK1xrHBlx4MnjVn/ABzEBhqJk97c5zM9ZBqJk97c5zM9ZFFGmYUsUuJSrEXryymg2SKJVU8GHngEeomT3tznMz1kJ5/JSWTOyrYS6ELbmlLHZMxiU5q6e+bF5Xti6hBafjGS9FOf9iAw1Eye9uc5mesg1Eye9uc5mesiihXKzb5eKVtUbqqiqDY0fvnT5oDh1Eye9uc5mesj5VOPIZCUhClVzpJVMTNcH3Ej+02EpA9Ufd4+MSiavdyVEMzJSEoQpVeyXO4SsFJOnTAJvnMb1/rzPWQfOY3v/XmesigmLDaIWsIvKvuqQlsquuYukNpIJxF0CiPbjHjtkNLKNYb2aAUKqutqCEUS7cFQLt43zhXTgkwCD5yG9/68z1kHzmN6/wBeZ6yKFjJ5onXNrSAbo1yypQKUEOpGFEhRUCe50aTHOLGZo5Vp2iQkIKSpRWCgnPDQLt4DHucaaYD5lldbjyX6NLcbTcTrUPPUrU44rOP5R5C3K7v/APgT/UwQH6IyMyxkWZNpt2aaQtN8KSVYg5xWBh3q9s7yxnlR8oXaz7aG0IdWlIRgAogd2qMEW5NHAPOnzKUYD61q9s7yxnlQnyty0kHZVSG5ppSitkgAmuDyFHY2ACfVHz0W5NVpnna44XlVwFT/AJR58/zO/ucswH1s5fWb5Yzyo81f2b5Yxyo+MW3bcwqXeSp5wgtOAgqNCCkggx+hpPvaPsp/pAINX9m+WMcqEuVmWkg600G5ppRE1JOEBWhKJptalHgCQSeAReqWBpIGwK/0jKAmT8oFm+WscqPdX9m+WMcqOjKnTKcba/CuHsBNav7N8sY5UJZ3LWQNoSrgmmihEvOIUq9gkrXLFIPCQhdPsmL+CAme2BZvlrHKj3V/ZvljHKje740b4m975qH0BNav7N8sY5UJ7Jy1kEzU4tU0yErWyUEqwUAylJpt0IIi9ggJrV/ZvljHKg1f2b5Yxyo3ZM9/tHjifgpWH8BNav7N8sY5UJ8kstZBqVQhyaaSoKeJBVji8tQ9oIPri9ggJkfKBZvlrHKj3V/ZvljHKjZ8nfiuR4sx+ARQwHz/AC3y0kHbPm22pppa1y7yEJSrFRKCABwkw6PygWaP76xyopoRZb+BufaY9+iA59X9m+WMcqDV/ZvljHKilggIDKDLWQW9IlE00Q3NFbhCu5T2JMIvK2heUkedQhz2wLN8tY5UU0Ibc8MkPSP/AA64DRq/s3yxjlQav7N8sY5UUsEBAzOWsgbQYcE01cTKzaFKvYBSnZZSUnhIQs/4TDnV/ZvljHKilifs/wAZznFZD3k3AatX9m+WMcqDV/ZvljHKilggPn1hZaSCJmfWqaaCXH2lNkqwUBKMoJTti8lQ84MPNX9m+WMcqKWJ7IjvL3HbQ+MdgNer+zfLGOVGuZy9s4oUBOM1KSBruCKmCAg8kMtpBqQlG3JtlK0S0uhaVKxSpLSQQdoggiG4y/s3yxjlQyyn8DmfQPe7VHRZPeGvRt/hEAl1f2b5YxyoTZW5ayDsulLc00pXZEkugVjdRNtLUfMEpUTwCL6CAmT8oFm+WscqPdX9m+WMcqOjK3uZfjcr7wQ9gJrV/ZvljHKhNaGWsgqelXBNNFCG5oLVewSVZq6D56K9hi8KxUCoqdArifNGUBNav7N8sY5UGr+zfLGOVGya8ay/Epz38rFDATWr+zfLGOVHxK3LdYUpN1RVTOVolRGL7ihsbRB9cfpBKwagEEjTjo88ZQH5bFtNfxYfwK8+1B88tfxchX5R+hMnPCrS4018DLRQQH5fft9C1FSiok6TcV+UYfPTX8XIV+UfqIGuiPYD8ZZSTAcevJrS6BiCNvbgj6x8uB/+QRxdHvHIIBXN6EfY/wCSo6LAmc2+2q+UC8LxvECnDwRxPrWoJuS8ysBJTeRLvFJIUqt0hNCOERpCXvJZvmr3RgKyVW2EsKvNKdKHbylqRjflVi67jXBdE1WcTtCENrBGeXm7t2o7nua3Reu/w3r1OCOG695LN81e6MF17yWb5q90YDntbvDvo1/hMfpaT72j7Kf6R+arQYfW04kSs3VSFJH7M9pIpuY+3Iy9lG0JviaTghGMjNgVNEgd70lRAG2TAdeUGbQ6XZlsuMZm4Po74Qor11RsXgUi8cBcNSKw0sNC0y7IcUFLDaAtQNakJFTXZx2dmFJy0ljpbnPu+c6qPE5aSwwDc5T/APPnOqgOjKnTKcba/CuHsQ1vZUsumXuNThuTDbi/2CcFEhKgTi3jpGEMnMu5VJSFJmwVG6gGQnAVGhVRP0WJuhRoNgHagFlqS0ylbgbS9RC1stFN4hQmySV00FLSy2anuQhWgRcNoCQANAAA9UTurWX3uc+75zqoNWsvuJz7vnOqgNrvjRvib3vmofxCuZUNGfQ9mpzNiWdbJ7AnO6LragKZuuhJx4IZjLyVvFF2bvgBRT2BOXgCSAojNVoSFCvAdqA6cnbOUlTjq7oKnJgAFshymfVdJWVa5JSARgMKQ+ib1ay+9zn3fOdVBq1l9xOfd851UBtyY7/aPHE/BSsOpoG4qmm6qlNOjYiJsPKhpt2dUtqcAdmQ63+wTZqnsZhuuDeGuQsUO1DRvLuVVW6mbNCUmkhOGhGkGjWBG1AdGSFmraaSpetvNMAtgqISpKTeWq8Ab6iRXD9wadMP4m9WsvuJz7vnOqg1ay+4nPu+c6qAz+TvxXI8WY/AI6soWyQ1VJW0HKvoSkqKk3FBNUpxWkOXCQK6NETOR+VDMvISrTzc4lbTDaHB2DNkJKUAHEN0NNuG7WXUqpIUlM2pKgFJIkJwggioIIaxBGzAMsnK5gVbDdFOAJSlSRdC1BKghWKAoUVdOisc2W/gbn2mPfojRq1l9xOfd851UKsqMqWXpZbbbU4VFTRA7AnB3LqVHEt00AwFzCfKJF4NJSlRczzCkFKVEJCXkFZKgKJGbC9JFdGzHA9l3KoFVJm0glKQVSE4BVRCUjFrSSQANkkRnq1l97nPu+c6qApIQ254ZIekf+HXGnVrL73Ofd851UKbUyoaXMyjiWpwpaW6pw9gTmAUypA/s8cSBhAXUKbNfIfmULDmueBbqhy5d7HaGtVS6BeC9nTXZhcrLyVCggpmwpQUUpMhOXlBNLxSM1UgXk12rw24z1ay+4nPu+c6qApIn7P8ZznFZD3k3GvVrL73Ofd851UKJPKhpM9MvFqczbjEo2g9gTeKkLmCoUzdRQOI9vAYC7iayYfWvscKLtW5UIfvhYo5rMFXu6XrV7Zx/iFcU5dypJSEzZKaXgJCcqmoqLwzWFRGerWX3uc+75zqoCkieyI7y9x20PjHYw1ay+9zn3fOdVCfJfKdplpxLjU4CqZnHR+wTZqlyZccQcG9lKgabFYCwtdgrZWEqUlQF5Ck1qFJ1ycB3QqBVOyKjZjVYCFhhCnCouLGdcvVFFL1xSAe5Smt0DaTt1hSzl3KrF5CZtQqRVMhOEYEpIqGtggjziM9Wsvvc593znVQDHKfwOZ9A97tUdFk94a9G3+ERMW7law5LPtobnCpbTqEjsCcFSUEAVLWGMZy2W8sywnOpm0BttN8qkZsJTdTiSc3QAUOMBQ2u+EIBKlpq4ykZsAqJU4lITiCLprQnYBJqNMd0TZy1lt7nPu+c6qDVrL73Ofd851UBuyu7mW43K+8EPohsocqWXUshDU4bkww4r9gnBRKV1UcW9gbEMnMvJVJSFJmwVG6gGQnBeNCq6mrWJoFGg2AdqA7nEp7PRUC8JdV2tKj6QVu+qHMTJyylSQc1OVGg/N05Ueb6KMtWsvuJz7vnOqgM5rxrL8SnPfysUMQb+U7RtBl4NTmbTLTLSj2BN4KW7LqSKZuuIQvHg4YaHLyUCrpE3epep2DOVpWlaZvRXCsB3SISJ+Zu07xKlVKab8xiqmzSn+UOolk5cSYJIRNAnSewJvHz/RYxlq7ldzN8wnOqgN+TnhVpcaa+BlooIgLGyuYbfnVrRNhLr7bjZ7Bm8UiVZaJwbw16FDHahxq7ldzN8wnOqgGsiLj7zewq6+na12sUkeZSbx9LDKJfV5Kbmb5hOdVHuryU3M3zCc6qA+YfLj4wRxdHvHI9hV8r2UDL86hbecADCEnOMuoVW+s9y4kGmIxpBAdLzy6NJQpWKQAAdkrVgPXGE2XmlXXCtKqVoVaRoqKacQfZGWcCVy6joTcUfMHCTFAm3JcX6kqqlSSAhSG1gl1QAQkhIIK01Khsk0rjATJeduhd5V0qKQb2yACR7CPbGvs1e7VyopzbzdCC4VkulxK1NmiU3kKDRGm6Qmhu6KADCN6rWYF1RdcKFX9bVZVevoIcUruqJIVQnXUPCYCR7NXu1cowNTKi/KgqUR2VK7OHf0RUu280VhQWpKaKCkhC6FZRQPVBvVB2a3sKjTE3Nvhc6wsUN6clTUAgH6dFSAccTjjAfoeMVLAoCQCcBU6dnDbjKJzKKzn3XUuNBNGEpcbChUuLzgUpKTeFwlCLl47DyoCjhBlJ4RZ3G1/AzMPxCDKTwizuNr+BmYB/GpcygKCStIUe5SVC8fMNJjbE1bVlvLfW4gAouylU6285mnnXClCj3ChVJB2a0qO6AUsTsv42f4lK+/mYohE7L+Nn+JSvv5mAoo0tzSFKUhK0FSe6SFAqT9oDERuiesSUdbeUAlwM/SmjwZqhSlhQDKm9cpB16jfqe5x2IChhFkp/euNv/1EPYRZKf3rjb/9RAOnnUoBUtQSkaSogAbGJMYy80hytxaVU03VA089I2mOCw5YtsNoUKKCaEYbfBAb7Q7059hf4TC/I3xfJ8Wl/dJhhaHenPsL/CYX5G+L5Pi0v7pMAympttoVcWhAJoCtQArtVOzG1KqioxBxEK7bZWVyy0NlzNuqWpKSgGhYdbqL6gDrlJ2Y3WHKKaZCVAA3nFXUmqUBS1LCEnaSCE+rDCAX5beDt8cs/wCNZh/CDLbwdvjln/Gsw/gMC4BWpGFK4jCu3tRnE3atkOuOTCkqWAtDASkZu6u6VEhV5JUNI0ERSQE5afjSS4tP/jlYo4nLT8aSXFp/8crFHAYJeSdCgakgUI0jSPVGcSFi2G8zMNquANFc265rhVC1rISQNkLQUk00FG2oxXwCKx/DZ7zy/uoekwisfw2e88v7qHMwmqFAaSkgeyAxl5pDlbi0KppuqBp56aI3QlyUZcbYQh0PBSENI+kzFKhNCG81pGH73BDqAQZDeBp9LNfFOw+UoAVJoNkmEOQ3gafSzXxTsMrabKpd5ITeKm1pCQAbxKSAMcIDsSoEVGIOikIflA8WT3FZj3Sob2emjTYu3aISLtALuAwoNFIUfKB4snuKzHulQD+NL80hBSFrQkqNE3lAXjtJrpMboQWpLLDzqsyXkusIZSAU0SQXCoLvEUSq+nEV7g10CAfxO5V9+s7jv/hzMO5JoobQlRvKShKVK2yAAT6zCTKvv1ncd/8ADmYCijEuAEJJFTUgVxNKVoNmlR7YyjW4wlSkqI1yalJ2RUUP+UBsj5x8pLhS64QSP2drR6dcfR4+a/Kb31fF2vfLgPnvZK90r2mNjLjqyEoK1E6AmpJwrgBwRzR22O+lt0KXim48CKkVvMrSBUYipIFeGA0rdcCrpKwoGhBrUHaptx4qZXsqV7TFL85sgqUktmqwvXg3gkJbzYTrSVKRdUDiKkVNQY1OTLBK1LW0pV9ehPdBTzKkkUTSgQlwHRs7cBPdkr3avaYOyV7pXtMOH7QbU06k3KqLxFG0j99nN0ISKC6HMBw10wigInLBwmYxJOtTpPnj2MMre/8A+Ef7wQF6/JziwhSGW7l0hBXMspKgFqF66VVHrjR83Tu9Mc7Y6UMLQ7hn0Z/GqOGAxNmzu9Mc7Y6UHzdO70zzpjpR12dKF5xLYNCbx0E9ykrNAMSaA0GyaR1Gx1FIW2q+m+pBNKEUzYqUqN44rANBhThgFXzbO70zztjpRlL2dOB1lammrrbzLpAmpepCHErIFVaTSGzlgrDRcCk4JWspJSCEpdzW33VamlBgNk4QpgPrHbAX5Evncl1seH5QleRL53J9bHyiPF6DAfYLLyzmJlsOsWa+tslaQoTEoAShZbVS86D3SSOGkabUn5512VWLLfAYeU8oGZk6qBl3WaJ+l01cBx2AYz+RzxSx9uZ+JciwmXwhJUQogbCEqUr1BIJMBO6oJ36qmOcyXWxonsrJpltTjllzCUJFVHsiTNB5g7UxTWfOofbS42SUqrQlKknAkaFAHSIU5deATPoz/UQHNqgnfqqY5zJdbCxqdnhOuTPzW/dXLssBPZMneBQ46sk/S0oQ4B6jF1HFP2q2yaOEjWKWNaTeCSAQmndKqU0SMTXCsAl1QTv1VMc5kutjnmcrZptTaF2XMBTqi22OyJPXKCFOkYO4axCzU00bdIrgYQZR+FWbxp34GZgNGqCd+qpjnMl1sL7HtCeZz1bLfOceceFJmTwCqUBq7pwi3jhVaiM4WwFqIKUrKUKKUFQBAWQKA0IPACCaVEAm1QTv1VMc5kutjnRlbNF1TIsuYziUIdUnsiTwStS0pNc7Q1KFildjhEV8T8r41mOJSfv5qA5Jm3J1SFJ+apgXklPhMlsim+xzWHac8xLMMqst9RaaaaJEzJ0JQgJJFXa0wiycXdBJ0AEmnBHPLWg24UhCr15tLwoDS6ruTXYrjTzGARaoJ36qmOcyXWxolMrJp0KLdlzBurU2r9okxRSTdUMXdg7MV0Icke5mOOTXvTAJben56YbShNlvpKX5Z6pmZOlGphDxGDukhBA4SIY6oJ36qmOcyXWxQzs0lptbi63UJKlUFTQCpoBpjXIzyXb10KBQq4tKkkKSboVj6lJNRtwE+7lLOJSVKsqYASCSeyZPAAVP9rHktlRNuIStFlzBStIWk9kSYqCKg0LtRhFBa/eHvRufhMaMmfA5b0DPu0wEvNzs8ubYmBZb4S01MtlPZMnUl1TJBH0tKDNmvnEM9UE79VTHOZLrYez9otsgFxV0G9jQ0wSVHRwD1xvZcvJCqEVANFChFdgjYPBASc9ldNMpCnLLmEhS22geyJM1U4sNoGDuypSRXQK4x0aoJ36qmOcyXWxuy37yzx2z/jGooYCIkrQnm35h02W+Q8WiAJmTqLiLpr9Lsww1QTv1VMc5kuthjP5Ry7JeDjl0sNpedF1WCVEgFNBrjUEUFTiNsQ1SqoqNmAkXMrZpLqGTZcxnFpccQnsiTxSgoCjXO0FC4jA7rgMdGqCd+qpjnMl1sb7Q8ZynFZ/3kpFBAQ+T8/PS7AaVZb6iFvLqJmTpr3VuAYu7AUB6oY6oJ36qmOcyXWxTwQEixlZNLW4hNlzBU2UpcHZEnrSpIWNLtDrSDhHLlJPz0zKTEumy30qeZcaClTMnQFaCkE0drQVh1Yfhk/6Rj4ZEPoCY1QTv1VMc5kutg1QTv1VMc5kutinggJGSysmnkBbdlzCkkqAPZEmNCik4F2ukGOO2J2eeXKqFlvjMP59QMzJ64Zh1qiaO6auA47AMPciPA2/tPe+XD2AmNUE79VTHOZLrY57RyummGlvO2XMJbbSpa1dkSZolIqTRLpJw2hFTKzIcTeTWl5acRuVFBI4Kg04IR/KJ4rnuLPfgMArey7cQopVIrChgQZuSqPP9LEflja782pSmpZKatob183K/uuKXXWrOGMKMqPC3/SL/AKwrgMTZs9vTHO2OlHnzdO70xztjpRnDJFjrUQlKkFZRnM2L18C5nBsUJKaaDs40gFfzbPb0xztjpQfN07vTHO2OlDOWsZ1d7Cl1K1KCguouqCaYDTeUBwY1pHJOSqmlqbcFFJJBH/uxAc6bNnt6Y52x0o8Nmzu9Mc7Y6UZwQETlVLuJfo8EJVdBolxChSp2UkiCNeVXfz9kf7wQH0i0O4Z9GfxqjhjomLOcWlsqm2WxdN1OZcJAvqpeINCY5vmhflzP8hzpQG6WcCVAqTeArgFFJ0YEKGIIND6oaOZQqKr1wfvaVEnHNDEnSaMpx2SomE3zQry5n+Q50o8+Z1eXM/yHOlAM12reCkqQCFIWjBRBBU9nwrRsKoKbIELY8+aV+Ws/yHOlHpsdXlzP8hzpQBGK9BjFmyHlvIZbmmlKWlaq5lYACacONax0zWTMy24EOTTKQWnHb2aWaBC226UrpJcHsMB9X+RzxSx9uZ+JciotmWccaUhtQSVUBJJBu11wSRilRTUBWxWuxHynJTKJyRlkSyHpZaUFw3lNPVN9anDWh21EQ37YD++Sn8t/84D6NJtlKEpKUpoLoSg60AYADAYUpsQny68AmfRn+oiRPygP75Kfy3/zjjtnK92YYcZU7KgOJukhp+o81VQH1iE9u2KZlTZK7uZOdZ1taPAUS4rHXJSkrF3ZvnaFI2yMt52ZDpbTKXW3S1Uh7XUSlVQK4DXU9UbrTysn2WXXSmTIbQtwgB6pupKqDHggPoY4YQZR+FWbxp34GZjwC0t1I8l/84456y7Rdcl3CuSBYcU6kBD1FFTLjNDjoo4T5wICtha1JuodcKFIKHFpcUFA3k0SlCgmmmoSCCdBJ0igHDdtLdSPJf6UF20t1I8l/pQFBE/K+NZjiUn7+agu2lupHkv9KOJuy7REyuYvyV5bTTJFx6gDa3FgjHSc4R6hAVsKbBsbscukqvXlURhS42mtxrhCSpeP8Uct20t1I8l/pQXbS3UjyX+lAUEIcke5mOOTXvTGN20t1I8l/pRx2ZZlosBwBckb7rrxqh7ArVeIGu0CAoLYks+w61UDOIWipFQKimI2RGiw7LzAc7gX1X7jaSltOtCdaCTiaVJ4dG3xXbS3UjyX+lBdtLdSPJf6UA1tfvD3o3PwmNGTPgct6Bn3aYWTMvaS0KQVSQCkqSdY9sim6jCz5O0mmm2guSIbQhsEoeqbqQmp13BAM7dsVMzmrxKc2suJI7pKrpSladgFJNcag0oRDGWCghIWQV0F4pBCSaYkAk0HBUwju2lupHkv9KC7aW6keS/0oDzLfvLPHbP+MaihiStey7RmEISpckAl1h4UQ9iWnUugadBKQD547btpbqR5L/SgMrTyaS+t1ajrlJo3pok5tTevAOvFSFUOyhJ0gQ8bTQAbQAhDdtLdSPJf6UF20t1I8l/pQBaHjOU4rP8AvJSKCJJ6y7RVMNPlcleabeaAuPUIdU0ok46Rmh7THbdtLdSPJf6UA4aLmcXeuhsBAb3ROJUTwYpAH8J2xHRE/dtLdSPJf6UF20t1I8l/pQGVh+GT/pGPhkQ+iSk7MtFt190LkiXlIURceoLrYbw13BWOe2LZtGXcaQewlF3OUIDwpcAOOONawFgyldVXikgq1lAQQm6MFYmpreNcMCNqNsQmqC0NqT9j35xyTOWM624lDgkwC267euvEAIU2mlK6SXB7DAVORHgbf2nvfLhvO382vN0K7qrldF6mFeCtI+W2Rle7LtJaS7KkArNS0/XXLK91w0jsPygPb5Kfyn+lAfRpOXDbaG06EJSkeoUhH8oniue4s9+AxKnL97fJT+U/0o4bcytdmpd6XU7KpS62tskNP1AUKVFTpgJzKfwt/wBIv+sK46mbJmp52YdRMMgB5SCc0uhN1LlQK4DX09Uc6cn3hezk4yi64psfQrNboBrgcBjAYw4+eAGQ0As6xaarWDcvNlFG8KhFTeodoeeFBsZXl7PN3PzgNiq8vZ5u5+cA3mrbv3tZS8FjTovOtObX/wBdPXC+0X0uOrWkEBaiuiiCQVGpGGxUmNHzMry9nm7n5wfMqvL2ebufnAeQR6LGV5ezzdz848NjK8vZ5u5+cBC5Vd/P2R/vBGzKuVDb90vJdN0G8lCkjZwoT/7WPYC/ndDX2P8AmqOWOqd7lr7H/NUcsB1yMqlYWpailCAmpCbyiVG6AkVAOydOgGN0xY60pvpUhac2XiQtIITfKNcCagk0w0400gxokpzN3gUJWhYAUlRUNBvAgpIIIP8AUxtftMqbKLiRVGbJF7uQ7nQACcKHDzGA0WhLZp1xutbi1Irt0NKxzxunZkuuLcIAK1KWQNAJNcOCNMB2ZL+MGvRPf8Yf5Wd8HFZj4iVhBkv4xa9E/wD8Yf5Wd8HFZj4iVgJSOqXkFLaddBFGrtQdJqaa3zaTHLDCStVTbZbCQUqLl+tKqCm82BUiqaYnDbgC07JWwASQUlS0Ag41SaGo0iF8MLTtLPAVRRQWtQIVhRVCU0ppqNNfVC+Apvk37zMcac921DjKzwGa4u97tUJ/k37xMcac921DjKzwGa4u97tUB9Rb0DzCMoxb0DzCMoAggggCCCCAIIIIAggggOa051LDS3V1uoSVKpTQPPgPOSBHGm3WwBnfoyqpSKhQKagX7zdQEVUBU0hjMNlSSEqKSRgoAGnqOBia1Ja9VFpDbiHEvhKAm9fLdQhIFEApRiak1J84Bwu3GBeBWQUkJulty+Sb1Libt5YN1eKQRrVbRjbLWm04u4hdVUJpRQqAQDdJFFUJANK0JoaGE7GSaUOF1DpDlUqSq4jSM6KubLiiHlgknYGikdlk2AhhxTiaEqvmpbRfqtecXVYxIKsabHqFAcQQQQBBBBAEEEEAQQQQBBBBAER+W/hEn/1P4ExYRH5b+ESf/U/gTAcMTOVvfEcWmvfSsU0TOVvfEcWmvfSsBJEw61OLzhbvJvVZAP7pLhKTUnRdUFA8KTCmXcCVpUQFAKCik6DQ1oeAw2GUbhKVLSlSkqQoq0XrrhdAISKaSrHhgORyzrqU3lgOKxQ2BW9ryjuhrQSQacA0iojlmZdTaihYopOBFQacGEMmLcKE3Uo2AgfSKpcDmdSlY0KINQFYYE4QsfcvKUrReUVU85rAUPycd6meMq9y1HDbmlfGHvwoju+TjvUzxlXumo4bc0r4w9+FEAoggggGiLGKiEJcTnbhcKDUADNl3uzrSboG1QqGOmmlyy1pbUtetoG1JGBvBZIBwOA8+mNqbVTUKU0Cu6W1qvqF9OaLOA0JVdIxxxAw010vWiVJWm6AFJZTp0ZsUHtgOKCCCAhsrPCD9kf7wQZWeEH7I/3ggGlr5QOhZSLtEXkJwOgLOnGOEZQvfw+z9YIIA1Qvfw+z9Y91Qvfw+z9Y8ggDVC9/D7P1j3VC9/D7P1gggO/JzKJ1E0lwXCoIWkVBpjSug8ENMpcrn1kEhsHNOIwSrQp1lR0q01QP84IICZ1RPbafZ+seaonttPs/WPYIAOUT22n2frHmqJ7bT7P1j2CApsjcq3mWVhIbN51SzeSqtShA2FDDAQxtrLJ9yXeQpLVFtOJNEqrQpIw12mPYICwT8p03TuJfkOdOPe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RZQ5fTLrrClIZqjO0olf7yQDWquCCCA59XMxuGeSvpQiylyufXQkNght1GCVaFOMqOlWnWD/OPYICW1RPbafZ+sByie20+z9YIIAOUT22n2frAconqaU+z9YIICmyOyqeZacCQ2bzpWbyVVrcQMKEYYCFtuZUvqUruBVxa8AdJCa6TwQQQClWUT22n2R6conttPsgggMRlI/tp9keqyje20+yCCA8TlG/tp9kCso3ttPsgggOCdmlOqvL00ggg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n-US"/>
          </a:p>
        </p:txBody>
      </p:sp>
      <p:sp>
        <p:nvSpPr>
          <p:cNvPr id="4099" name="AutoShape 13" descr="data:image/jpeg;base64,/9j/4AAQSkZJRgABAQAAAQABAAD/2wCEAAkGBxQSEhUUEhQUFhUXFxUUFBgVFBYeFhceHRcdFh0YFBwYICggGBolHB0XITIhJikrMi4uFx81ODMtNygtLisBCgoKBQUFDgUFDisZExkrKysrKysrKysrKysrKysrKysrKysrKysrKysrKysrKysrKysrKysrKysrKysrKysrK//AABEIAHQBtAMBIgACEQEDEQH/xAAcAAADAAMBAQEAAAAAAAAAAAAABQYCAwQBBwj/xABUEAABAgMDAwwNCQUHBAMAAAABAgMABBEFEiEGEzEWIkFRUlNhdJKU0tMUFzIzNDVUcXOBkbO0BxUjVXKVstHhJEJik7FDRIKho8HChMPE8CVjdf/EABQBAQAAAAAAAAAAAAAAAAAAAAD/xAAUEQEAAAAAAAAAAAAAAAAAAAAA/9oADAMBAAIRAxEAPwC2yPyXln5Np11LqlrvlSuyZgVOcUNAXQQ51Eye9uc5mesg+T7xex5l+8VD2ZYC0lJKhoNUqKSKEEUI4Ro2dBwgEWomT3tznMz1kKMq8lJZqWUttLqVBbIBEzMaFPISf7TZBI9cXMIct/A1/bl/iG4DXqJk97c5zM9ZBqJk97c5zM9ZFFCfKTuWTR0kPsq+jDhwCxeKw3pSE1OuwrTZpAcuomT3tznMz1kJsqslZZpptTaXUkzUk2T2TMYpXNNtrGK9lKiPXF3E/lv3hnjtn/GNQGOomT3tznMz1kGomT3tznMz1kUUT9oUVPMgNrSUALU9mlkKqFoSylaRQCpKlEmmCRiTVIY6iZPe3OczPWQmnclZZM/LNBLubWxNrWnsmYxUhcuEnu64Ba+VF3E/aHjST4rP+8lIDHUTJ725zmZ6yDUTJ725zmZ6yKKJ9DX7eFtpVS44l36JxOOsopTita4MKBI0VJrgYDHUTJ725zmZ6yFFlZKSypmcQpLpS2tkIHZMxrQWUqNPpNskxcwhsTwyf9Ix8OiA16iZPe3OczPWQaiZPe3OczPWQ+mCoJVcAK6G6FEhJNMAogGgrs0hPkwHwZkP1qHk3SVlQNWGiblQKJvFWAwGI2IDTqJk97c5zM9ZCjJTJOVdlULcS6pRU8CTMzOw6tI/tNoAeqLmEWRHgaPtv+/XAatRMnvbnOZnrINRMnvbnOZnrIY5QIqyfpC1rmyVgLNAHEqIVcIN1QF04jAmM7FcKmEFSSk0OBvbZAVr9cARRVDiK0MBJZaZKyzMhNutJdS42w6tChMzGtUEEg4rpphzqJk97c5zM9ZHvyh+K57iz/uzFDATuomT3tznMz1kGomT3tznMz1kY5VOupcaKcUpQ6oIuOEOuBTdxFUEXVEX6E1GJNMIpICFt7JWWbdkkoS6A7NFtwdkzGuT2K+5Q/SbpCDhtQ41Eye9uc5mesjLKfv9nccPwU1FBATuomT3tznMz1kGomT3tznMz1kdM0wXJtsJziQ2M66oKcCVEgoQ2BW6r95ShsXEV7qHMBCzOSssJ9hoJdzapaacUnsmYxUh2WSk98rgFrH+KHGomT3tznMz1kZzfjSW4nO++lIfwE7qJk97c5zM9ZBqJk97c5zM9ZHLYqnezV3isprM1Bv1SM4m5nK6wpIqUFNDQ7OuMVkBB2HktLLmZ9C0ulLT7SGx2TMa0GVZcIGv3SlHHbh1qJk97c5zM9ZBk34ZafGWfgpeHVoMlbTiEqKCpCkhadKSQReHCNMAl1Eye9uc5mesjXM5FyYQohDlQkkftMztekjpyTZUlLpKA2hTgLaUpWlNA2hJUlLlFJBUFYUGNTjWpbzfe1/ZV/SAjckclJZ6RlHXEuqW5LMOLV2TMa5SmkqJwXTEkw21Eye9uc5mesjdkJ4tkeKSvuUxtyiOtavVDWdGfoVdxcXSt3GmczdeDThWA5NRMnvbnOZnrIT5V5KyzTCVNpdSrsiTRXsmY7lc202oYubKVKHriqsAq7GZv3r1xNb9b+j9+uN6lK1xrHBlx4MnjVn/ABzEBhqJk97c5zM9ZBqJk97c5zM9ZFFGmYUsUuJSrEXryymg2SKJVU8GHngEeomT3tznMz1kJ5/JSWTOyrYS6ELbmlLHZMxiU5q6e+bF5Xti6hBafjGS9FOf9iAw1Eye9uc5mesg1Eye9uc5mesiihXKzb5eKVtUbqqiqDY0fvnT5oDh1Eye9uc5mesj5VOPIZCUhClVzpJVMTNcH3Ej+02EpA9Ufd4+MSiavdyVEMzJSEoQpVeyXO4SsFJOnTAJvnMb1/rzPWQfOY3v/XmesigmLDaIWsIvKvuqQlsquuYukNpIJxF0CiPbjHjtkNLKNYb2aAUKqutqCEUS7cFQLt43zhXTgkwCD5yG9/68z1kHzmN6/wBeZ6yKFjJ5onXNrSAbo1yypQKUEOpGFEhRUCe50aTHOLGZo5Vp2iQkIKSpRWCgnPDQLt4DHucaaYD5lldbjyX6NLcbTcTrUPPUrU44rOP5R5C3K7v/APgT/UwQH6IyMyxkWZNpt2aaQtN8KSVYg5xWBh3q9s7yxnlR8oXaz7aG0IdWlIRgAogd2qMEW5NHAPOnzKUYD61q9s7yxnlQnyty0kHZVSG5ppSitkgAmuDyFHY2ACfVHz0W5NVpnna44XlVwFT/AJR58/zO/ucswH1s5fWb5Yzyo81f2b5Yxyo+MW3bcwqXeSp5wgtOAgqNCCkggx+hpPvaPsp/pAINX9m+WMcqEuVmWkg600G5ppRE1JOEBWhKJptalHgCQSeAReqWBpIGwK/0jKAmT8oFm+WscqPdX9m+WMcqOjKnTKcba/CuHsBNav7N8sY5UJZ3LWQNoSrgmmihEvOIUq9gkrXLFIPCQhdPsmL+CAme2BZvlrHKj3V/ZvljHKje740b4m975qH0BNav7N8sY5UJ7Jy1kEzU4tU0yErWyUEqwUAylJpt0IIi9ggJrV/ZvljHKg1f2b5Yxyo3ZM9/tHjifgpWH8BNav7N8sY5UJ8kstZBqVQhyaaSoKeJBVji8tQ9oIPri9ggJkfKBZvlrHKj3V/ZvljHKjZ8nfiuR4sx+ARQwHz/AC3y0kHbPm22pppa1y7yEJSrFRKCABwkw6PygWaP76xyopoRZb+BufaY9+iA59X9m+WMcqDV/ZvljHKilggIDKDLWQW9IlE00Q3NFbhCu5T2JMIvK2heUkedQhz2wLN8tY5UU0Ibc8MkPSP/AA64DRq/s3yxjlQav7N8sY5UUsEBAzOWsgbQYcE01cTKzaFKvYBSnZZSUnhIQs/4TDnV/ZvljHKilifs/wAZznFZD3k3AatX9m+WMcqDV/ZvljHKilggPn1hZaSCJmfWqaaCXH2lNkqwUBKMoJTti8lQ84MPNX9m+WMcqKWJ7IjvL3HbQ+MdgNer+zfLGOVGuZy9s4oUBOM1KSBruCKmCAg8kMtpBqQlG3JtlK0S0uhaVKxSpLSQQdoggiG4y/s3yxjlQyyn8DmfQPe7VHRZPeGvRt/hEAl1f2b5YxyoTZW5ayDsulLc00pXZEkugVjdRNtLUfMEpUTwCL6CAmT8oFm+WscqPdX9m+WMcqOjK3uZfjcr7wQ9gJrV/ZvljHKhNaGWsgqelXBNNFCG5oLVewSVZq6D56K9hi8KxUCoqdArifNGUBNav7N8sY5UGr+zfLGOVGya8ay/Epz38rFDATWr+zfLGOVHxK3LdYUpN1RVTOVolRGL7ihsbRB9cfpBKwagEEjTjo88ZQH5bFtNfxYfwK8+1B88tfxchX5R+hMnPCrS4018DLRQQH5fft9C1FSiok6TcV+UYfPTX8XIV+UfqIGuiPYD8ZZSTAcevJrS6BiCNvbgj6x8uB/+QRxdHvHIIBXN6EfY/wCSo6LAmc2+2q+UC8LxvECnDwRxPrWoJuS8ysBJTeRLvFJIUqt0hNCOERpCXvJZvmr3RgKyVW2EsKvNKdKHbylqRjflVi67jXBdE1WcTtCENrBGeXm7t2o7nua3Reu/w3r1OCOG695LN81e6MF17yWb5q90YDntbvDvo1/hMfpaT72j7Kf6R+arQYfW04kSs3VSFJH7M9pIpuY+3Iy9lG0JviaTghGMjNgVNEgd70lRAG2TAdeUGbQ6XZlsuMZm4Po74Qor11RsXgUi8cBcNSKw0sNC0y7IcUFLDaAtQNakJFTXZx2dmFJy0ljpbnPu+c6qPE5aSwwDc5T/APPnOqgOjKnTKcba/CuHsQ1vZUsumXuNThuTDbi/2CcFEhKgTi3jpGEMnMu5VJSFJmwVG6gGQnAVGhVRP0WJuhRoNgHagFlqS0ylbgbS9RC1stFN4hQmySV00FLSy2anuQhWgRcNoCQANAAA9UTurWX3uc+75zqoNWsvuJz7vnOqgNrvjRvib3vmofxCuZUNGfQ9mpzNiWdbJ7AnO6LragKZuuhJx4IZjLyVvFF2bvgBRT2BOXgCSAojNVoSFCvAdqA6cnbOUlTjq7oKnJgAFshymfVdJWVa5JSARgMKQ+ib1ay+9zn3fOdVBq1l9xOfd851UBtyY7/aPHE/BSsOpoG4qmm6qlNOjYiJsPKhpt2dUtqcAdmQ63+wTZqnsZhuuDeGuQsUO1DRvLuVVW6mbNCUmkhOGhGkGjWBG1AdGSFmraaSpetvNMAtgqISpKTeWq8Ab6iRXD9wadMP4m9WsvuJz7vnOqg1ay+4nPu+c6qAz+TvxXI8WY/AI6soWyQ1VJW0HKvoSkqKk3FBNUpxWkOXCQK6NETOR+VDMvISrTzc4lbTDaHB2DNkJKUAHEN0NNuG7WXUqpIUlM2pKgFJIkJwggioIIaxBGzAMsnK5gVbDdFOAJSlSRdC1BKghWKAoUVdOisc2W/gbn2mPfojRq1l9xOfd851UKsqMqWXpZbbbU4VFTRA7AnB3LqVHEt00AwFzCfKJF4NJSlRczzCkFKVEJCXkFZKgKJGbC9JFdGzHA9l3KoFVJm0glKQVSE4BVRCUjFrSSQANkkRnq1l97nPu+c6qApIQ254ZIekf+HXGnVrL73Ofd851UKbUyoaXMyjiWpwpaW6pw9gTmAUypA/s8cSBhAXUKbNfIfmULDmueBbqhy5d7HaGtVS6BeC9nTXZhcrLyVCggpmwpQUUpMhOXlBNLxSM1UgXk12rw24z1ay+4nPu+c6qApIn7P8ZznFZD3k3GvVrL73Ofd851UKJPKhpM9MvFqczbjEo2g9gTeKkLmCoUzdRQOI9vAYC7iayYfWvscKLtW5UIfvhYo5rMFXu6XrV7Zx/iFcU5dypJSEzZKaXgJCcqmoqLwzWFRGerWX3uc+75zqoCkieyI7y9x20PjHYw1ay+9zn3fOdVCfJfKdplpxLjU4CqZnHR+wTZqlyZccQcG9lKgabFYCwtdgrZWEqUlQF5Ck1qFJ1ycB3QqBVOyKjZjVYCFhhCnCouLGdcvVFFL1xSAe5Smt0DaTt1hSzl3KrF5CZtQqRVMhOEYEpIqGtggjziM9Wsvvc593znVQDHKfwOZ9A97tUdFk94a9G3+ERMW7law5LPtobnCpbTqEjsCcFSUEAVLWGMZy2W8sywnOpm0BttN8qkZsJTdTiSc3QAUOMBQ2u+EIBKlpq4ykZsAqJU4lITiCLprQnYBJqNMd0TZy1lt7nPu+c6qDVrL73Ofd851UBuyu7mW43K+8EPohsocqWXUshDU4bkww4r9gnBRKV1UcW9gbEMnMvJVJSFJmwVG6gGQnBeNCq6mrWJoFGg2AdqA7nEp7PRUC8JdV2tKj6QVu+qHMTJyylSQc1OVGg/N05Ueb6KMtWsvuJz7vnOqgM5rxrL8SnPfysUMQb+U7RtBl4NTmbTLTLSj2BN4KW7LqSKZuuIQvHg4YaHLyUCrpE3epep2DOVpWlaZvRXCsB3SISJ+Zu07xKlVKab8xiqmzSn+UOolk5cSYJIRNAnSewJvHz/RYxlq7ldzN8wnOqgN+TnhVpcaa+BlooIgLGyuYbfnVrRNhLr7bjZ7Bm8UiVZaJwbw16FDHahxq7ldzN8wnOqgGsiLj7zewq6+na12sUkeZSbx9LDKJfV5Kbmb5hOdVHuryU3M3zCc6qA+YfLj4wRxdHvHI9hV8r2UDL86hbecADCEnOMuoVW+s9y4kGmIxpBAdLzy6NJQpWKQAAdkrVgPXGE2XmlXXCtKqVoVaRoqKacQfZGWcCVy6joTcUfMHCTFAm3JcX6kqqlSSAhSG1gl1QAQkhIIK01Khsk0rjATJeduhd5V0qKQb2yACR7CPbGvs1e7VyopzbzdCC4VkulxK1NmiU3kKDRGm6Qmhu6KADCN6rWYF1RdcKFX9bVZVevoIcUruqJIVQnXUPCYCR7NXu1cowNTKi/KgqUR2VK7OHf0RUu280VhQWpKaKCkhC6FZRQPVBvVB2a3sKjTE3Nvhc6wsUN6clTUAgH6dFSAccTjjAfoeMVLAoCQCcBU6dnDbjKJzKKzn3XUuNBNGEpcbChUuLzgUpKTeFwlCLl47DyoCjhBlJ4RZ3G1/AzMPxCDKTwizuNr+BmYB/GpcygKCStIUe5SVC8fMNJjbE1bVlvLfW4gAouylU6285mnnXClCj3ChVJB2a0qO6AUsTsv42f4lK+/mYohE7L+Nn+JSvv5mAoo0tzSFKUhK0FSe6SFAqT9oDERuiesSUdbeUAlwM/SmjwZqhSlhQDKm9cpB16jfqe5x2IChhFkp/euNv/1EPYRZKf3rjb/9RAOnnUoBUtQSkaSogAbGJMYy80hytxaVU03VA089I2mOCw5YtsNoUKKCaEYbfBAb7Q7059hf4TC/I3xfJ8Wl/dJhhaHenPsL/CYX5G+L5Pi0v7pMAympttoVcWhAJoCtQArtVOzG1KqioxBxEK7bZWVyy0NlzNuqWpKSgGhYdbqL6gDrlJ2Y3WHKKaZCVAA3nFXUmqUBS1LCEnaSCE+rDCAX5beDt8cs/wCNZh/CDLbwdvjln/Gsw/gMC4BWpGFK4jCu3tRnE3atkOuOTCkqWAtDASkZu6u6VEhV5JUNI0ERSQE5afjSS4tP/jlYo4nLT8aSXFp/8crFHAYJeSdCgakgUI0jSPVGcSFi2G8zMNquANFc265rhVC1rISQNkLQUk00FG2oxXwCKx/DZ7zy/uoekwisfw2e88v7qHMwmqFAaSkgeyAxl5pDlbi0KppuqBp56aI3QlyUZcbYQh0PBSENI+kzFKhNCG81pGH73BDqAQZDeBp9LNfFOw+UoAVJoNkmEOQ3gafSzXxTsMrabKpd5ITeKm1pCQAbxKSAMcIDsSoEVGIOikIflA8WT3FZj3Sob2emjTYu3aISLtALuAwoNFIUfKB4snuKzHulQD+NL80hBSFrQkqNE3lAXjtJrpMboQWpLLDzqsyXkusIZSAU0SQXCoLvEUSq+nEV7g10CAfxO5V9+s7jv/hzMO5JoobQlRvKShKVK2yAAT6zCTKvv1ncd/8ADmYCijEuAEJJFTUgVxNKVoNmlR7YyjW4wlSkqI1yalJ2RUUP+UBsj5x8pLhS64QSP2drR6dcfR4+a/Kb31fF2vfLgPnvZK90r2mNjLjqyEoK1E6AmpJwrgBwRzR22O+lt0KXim48CKkVvMrSBUYipIFeGA0rdcCrpKwoGhBrUHaptx4qZXsqV7TFL85sgqUktmqwvXg3gkJbzYTrSVKRdUDiKkVNQY1OTLBK1LW0pV9ehPdBTzKkkUTSgQlwHRs7cBPdkr3avaYOyV7pXtMOH7QbU06k3KqLxFG0j99nN0ISKC6HMBw10wigInLBwmYxJOtTpPnj2MMre/8A+Ef7wQF6/JziwhSGW7l0hBXMspKgFqF66VVHrjR83Tu9Mc7Y6UMLQ7hn0Z/GqOGAxNmzu9Mc7Y6UHzdO70zzpjpR12dKF5xLYNCbx0E9ykrNAMSaA0GyaR1Gx1FIW2q+m+pBNKEUzYqUqN44rANBhThgFXzbO70zztjpRlL2dOB1lammrrbzLpAmpepCHErIFVaTSGzlgrDRcCk4JWspJSCEpdzW33VamlBgNk4QpgPrHbAX5Evncl1seH5QleRL53J9bHyiPF6DAfYLLyzmJlsOsWa+tslaQoTEoAShZbVS86D3SSOGkabUn5512VWLLfAYeU8oGZk6qBl3WaJ+l01cBx2AYz+RzxSx9uZ+JciwmXwhJUQogbCEqUr1BIJMBO6oJ36qmOcyXWxonsrJpltTjllzCUJFVHsiTNB5g7UxTWfOofbS42SUqrQlKknAkaFAHSIU5deATPoz/UQHNqgnfqqY5zJdbCxqdnhOuTPzW/dXLssBPZMneBQ46sk/S0oQ4B6jF1HFP2q2yaOEjWKWNaTeCSAQmndKqU0SMTXCsAl1QTv1VMc5kutjnmcrZptTaF2XMBTqi22OyJPXKCFOkYO4axCzU00bdIrgYQZR+FWbxp34GZgNGqCd+qpjnMl1sL7HtCeZz1bLfOceceFJmTwCqUBq7pwi3jhVaiM4WwFqIKUrKUKKUFQBAWQKA0IPACCaVEAm1QTv1VMc5kutjnRlbNF1TIsuYziUIdUnsiTwStS0pNc7Q1KFildjhEV8T8r41mOJSfv5qA5Jm3J1SFJ+apgXklPhMlsim+xzWHac8xLMMqst9RaaaaJEzJ0JQgJJFXa0wiycXdBJ0AEmnBHPLWg24UhCr15tLwoDS6ruTXYrjTzGARaoJ36qmOcyXWxolMrJp0KLdlzBurU2r9okxRSTdUMXdg7MV0Icke5mOOTXvTAJben56YbShNlvpKX5Z6pmZOlGphDxGDukhBA4SIY6oJ36qmOcyXWxQzs0lptbi63UJKlUFTQCpoBpjXIzyXb10KBQq4tKkkKSboVj6lJNRtwE+7lLOJSVKsqYASCSeyZPAAVP9rHktlRNuIStFlzBStIWk9kSYqCKg0LtRhFBa/eHvRufhMaMmfA5b0DPu0wEvNzs8ubYmBZb4S01MtlPZMnUl1TJBH0tKDNmvnEM9UE79VTHOZLrYez9otsgFxV0G9jQ0wSVHRwD1xvZcvJCqEVANFChFdgjYPBASc9ldNMpCnLLmEhS22geyJM1U4sNoGDuypSRXQK4x0aoJ36qmOcyXWxuy37yzx2z/jGooYCIkrQnm35h02W+Q8WiAJmTqLiLpr9Lsww1QTv1VMc5kuthjP5Ry7JeDjl0sNpedF1WCVEgFNBrjUEUFTiNsQ1SqoqNmAkXMrZpLqGTZcxnFpccQnsiTxSgoCjXO0FC4jA7rgMdGqCd+qpjnMl1sb7Q8ZynFZ/3kpFBAQ+T8/PS7AaVZb6iFvLqJmTpr3VuAYu7AUB6oY6oJ36qmOcyXWxTwQEixlZNLW4hNlzBU2UpcHZEnrSpIWNLtDrSDhHLlJPz0zKTEumy30qeZcaClTMnQFaCkE0drQVh1Yfhk/6Rj4ZEPoCY1QTv1VMc5kutg1QTv1VMc5kutinggJGSysmnkBbdlzCkkqAPZEmNCik4F2ukGOO2J2eeXKqFlvjMP59QMzJ64Zh1qiaO6auA47AMPciPA2/tPe+XD2AmNUE79VTHOZLrY57RyummGlvO2XMJbbSpa1dkSZolIqTRLpJw2hFTKzIcTeTWl5acRuVFBI4Kg04IR/KJ4rnuLPfgMArey7cQopVIrChgQZuSqPP9LEflja782pSmpZKatob183K/uuKXXWrOGMKMqPC3/SL/AKwrgMTZs9vTHO2OlHnzdO70xztjpRnDJFjrUQlKkFZRnM2L18C5nBsUJKaaDs40gFfzbPb0xztjpQfN07vTHO2OlDOWsZ1d7Cl1K1KCguouqCaYDTeUBwY1pHJOSqmlqbcFFJJBH/uxAc6bNnt6Y52x0o8Nmzu9Mc7Y6UZwQETlVLuJfo8EJVdBolxChSp2UkiCNeVXfz9kf7wQH0i0O4Z9GfxqjhjomLOcWlsqm2WxdN1OZcJAvqpeINCY5vmhflzP8hzpQG6WcCVAqTeArgFFJ0YEKGIIND6oaOZQqKr1wfvaVEnHNDEnSaMpx2SomE3zQry5n+Q50o8+Z1eXM/yHOlAM12reCkqQCFIWjBRBBU9nwrRsKoKbIELY8+aV+Ws/yHOlHpsdXlzP8hzpQBGK9BjFmyHlvIZbmmlKWlaq5lYACacONax0zWTMy24EOTTKQWnHb2aWaBC226UrpJcHsMB9X+RzxSx9uZ+JciotmWccaUhtQSVUBJJBu11wSRilRTUBWxWuxHynJTKJyRlkSyHpZaUFw3lNPVN9anDWh21EQ37YD++Sn8t/84D6NJtlKEpKUpoLoSg60AYADAYUpsQny68AmfRn+oiRPygP75Kfy3/zjjtnK92YYcZU7KgOJukhp+o81VQH1iE9u2KZlTZK7uZOdZ1taPAUS4rHXJSkrF3ZvnaFI2yMt52ZDpbTKXW3S1Uh7XUSlVQK4DXU9UbrTysn2WXXSmTIbQtwgB6pupKqDHggPoY4YQZR+FWbxp34GZjwC0t1I8l/84456y7Rdcl3CuSBYcU6kBD1FFTLjNDjoo4T5wICtha1JuodcKFIKHFpcUFA3k0SlCgmmmoSCCdBJ0igHDdtLdSPJf6UF20t1I8l/pQFBE/K+NZjiUn7+agu2lupHkv9KOJuy7REyuYvyV5bTTJFx6gDa3FgjHSc4R6hAVsKbBsbscukqvXlURhS42mtxrhCSpeP8Uct20t1I8l/pQXbS3UjyX+lAUEIcke5mOOTXvTGN20t1I8l/pRx2ZZlosBwBckb7rrxqh7ArVeIGu0CAoLYks+w61UDOIWipFQKimI2RGiw7LzAc7gX1X7jaSltOtCdaCTiaVJ4dG3xXbS3UjyX+lBdtLdSPJf6UA1tfvD3o3PwmNGTPgct6Bn3aYWTMvaS0KQVSQCkqSdY9sim6jCz5O0mmm2guSIbQhsEoeqbqQmp13BAM7dsVMzmrxKc2suJI7pKrpSladgFJNcag0oRDGWCghIWQV0F4pBCSaYkAk0HBUwju2lupHkv9KC7aW6keS/0oDzLfvLPHbP+MaihiStey7RmEISpckAl1h4UQ9iWnUugadBKQD547btpbqR5L/SgMrTyaS+t1ajrlJo3pok5tTevAOvFSFUOyhJ0gQ8bTQAbQAhDdtLdSPJf6UF20t1I8l/pQBaHjOU4rP8AvJSKCJJ6y7RVMNPlcleabeaAuPUIdU0ok46Rmh7THbdtLdSPJf6UA4aLmcXeuhsBAb3ROJUTwYpAH8J2xHRE/dtLdSPJf6UF20t1I8l/pQGVh+GT/pGPhkQ+iSk7MtFt190LkiXlIURceoLrYbw13BWOe2LZtGXcaQewlF3OUIDwpcAOOONawFgyldVXikgq1lAQQm6MFYmpreNcMCNqNsQmqC0NqT9j35xyTOWM624lDgkwC267euvEAIU2mlK6SXB7DAVORHgbf2nvfLhvO382vN0K7qrldF6mFeCtI+W2Rle7LtJaS7KkArNS0/XXLK91w0jsPygPb5Kfyn+lAfRpOXDbaG06EJSkeoUhH8oniue4s9+AxKnL97fJT+U/0o4bcytdmpd6XU7KpS62tskNP1AUKVFTpgJzKfwt/wBIv+sK46mbJmp52YdRMMgB5SCc0uhN1LlQK4DX09Uc6cn3hezk4yi64psfQrNboBrgcBjAYw4+eAGQ0As6xaarWDcvNlFG8KhFTeodoeeFBsZXl7PN3PzgNiq8vZ5u5+cA3mrbv3tZS8FjTovOtObX/wBdPXC+0X0uOrWkEBaiuiiCQVGpGGxUmNHzMry9nm7n5wfMqvL2ebufnAeQR6LGV5ezzdz848NjK8vZ5u5+cBC5Vd/P2R/vBGzKuVDb90vJdN0G8lCkjZwoT/7WPYC/ndDX2P8AmqOWOqd7lr7H/NUcsB1yMqlYWpailCAmpCbyiVG6AkVAOydOgGN0xY60pvpUhac2XiQtIITfKNcCagk0w0400gxokpzN3gUJWhYAUlRUNBvAgpIIIP8AUxtftMqbKLiRVGbJF7uQ7nQACcKHDzGA0WhLZp1xutbi1Irt0NKxzxunZkuuLcIAK1KWQNAJNcOCNMB2ZL+MGvRPf8Yf5Wd8HFZj4iVhBkv4xa9E/wD8Yf5Wd8HFZj4iVgJSOqXkFLaddBFGrtQdJqaa3zaTHLDCStVTbZbCQUqLl+tKqCm82BUiqaYnDbgC07JWwASQUlS0Ag41SaGo0iF8MLTtLPAVRRQWtQIVhRVCU0ppqNNfVC+Apvk37zMcac921DjKzwGa4u97tUJ/k37xMcac921DjKzwGa4u97tUB9Rb0DzCMoxb0DzCMoAggggCCCCAIIIIAggggOa051LDS3V1uoSVKpTQPPgPOSBHGm3WwBnfoyqpSKhQKagX7zdQEVUBU0hjMNlSSEqKSRgoAGnqOBia1Ja9VFpDbiHEvhKAm9fLdQhIFEApRiak1J84Bwu3GBeBWQUkJulty+Sb1Libt5YN1eKQRrVbRjbLWm04u4hdVUJpRQqAQDdJFFUJANK0JoaGE7GSaUOF1DpDlUqSq4jSM6KubLiiHlgknYGikdlk2AhhxTiaEqvmpbRfqtecXVYxIKsabHqFAcQQQQBBBBAEEEEAQQQQBBBBAER+W/hEn/1P4ExYRH5b+ESf/U/gTAcMTOVvfEcWmvfSsU0TOVvfEcWmvfSsBJEw61OLzhbvJvVZAP7pLhKTUnRdUFA8KTCmXcCVpUQFAKCik6DQ1oeAw2GUbhKVLSlSkqQoq0XrrhdAISKaSrHhgORyzrqU3lgOKxQ2BW9ryjuhrQSQacA0iojlmZdTaihYopOBFQacGEMmLcKE3Uo2AgfSKpcDmdSlY0KINQFYYE4QsfcvKUrReUVU85rAUPycd6meMq9y1HDbmlfGHvwoju+TjvUzxlXumo4bc0r4w9+FEAoggggGiLGKiEJcTnbhcKDUADNl3uzrSboG1QqGOmmlyy1pbUtetoG1JGBvBZIBwOA8+mNqbVTUKU0Cu6W1qvqF9OaLOA0JVdIxxxAw010vWiVJWm6AFJZTp0ZsUHtgOKCCCAhsrPCD9kf7wQZWeEH7I/3ggGlr5QOhZSLtEXkJwOgLOnGOEZQvfw+z9YIIA1Qvfw+z9Y91Qvfw+z9Y8ggDVC9/D7P1j3VC9/D7P1gggO/JzKJ1E0lwXCoIWkVBpjSug8ENMpcrn1kEhsHNOIwSrQp1lR0q01QP84IICZ1RPbafZ+seaonttPs/WPYIAOUT22n2frHmqJ7bT7P1j2CApsjcq3mWVhIbN51SzeSqtShA2FDDAQxtrLJ9yXeQpLVFtOJNEqrQpIw12mPYICwT8p03TuJfkOdOPe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RZQ5fTLrrClIZqjO0olf7yQDWquCCCA59XMxuGeSvpQiylyufXQkNght1GCVaFOMqOlWnWD/OPYICW1RPbafZ+sByie20+z9YIIAOUT22n2frAconqaU+z9YIICmyOyqeZacCQ2bzpWbyVVrcQMKEYYCFtuZUvqUruBVxa8AdJCa6TwQQQClWUT22n2R6conttPsgggMRlI/tp9keqyje20+yCCA8TlG/tp9kCso3ttPsgggOCdmlOqvL00ggg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n-US"/>
          </a:p>
        </p:txBody>
      </p:sp>
      <p:pic>
        <p:nvPicPr>
          <p:cNvPr id="4101" name="Picture 9" descr="https://upload.wikimedia.org/wikipedia/en/d/d9/Logo_noa_ourania_1.png"/>
          <p:cNvPicPr>
            <a:picLocks noChangeAspect="1" noChangeArrowheads="1"/>
          </p:cNvPicPr>
          <p:nvPr/>
        </p:nvPicPr>
        <p:blipFill>
          <a:blip r:embed="rId2" cstate="print">
            <a:lum bright="-16000" contrast="28000"/>
          </a:blip>
          <a:srcRect/>
          <a:stretch>
            <a:fillRect/>
          </a:stretch>
        </p:blipFill>
        <p:spPr bwMode="auto">
          <a:xfrm>
            <a:off x="8150274" y="1128681"/>
            <a:ext cx="85725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53927" y="398421"/>
            <a:ext cx="701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ACRE Drought &amp; Flood Meeting, 23-27 September, Corfu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6492" y="1238220"/>
            <a:ext cx="76677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2060"/>
                </a:solidFill>
                <a:latin typeface="+mn-lt"/>
              </a:rPr>
              <a:t>The historical </a:t>
            </a:r>
            <a:r>
              <a:rPr lang="en-US" sz="2200" b="1" dirty="0" smtClean="0">
                <a:solidFill>
                  <a:srgbClr val="92AB63"/>
                </a:solidFill>
                <a:latin typeface="+mn-lt"/>
              </a:rPr>
              <a:t>sub-daily</a:t>
            </a:r>
            <a:r>
              <a:rPr lang="en-US" sz="2200" b="1" dirty="0" smtClean="0">
                <a:solidFill>
                  <a:srgbClr val="002060"/>
                </a:solidFill>
                <a:latin typeface="+mn-lt"/>
              </a:rPr>
              <a:t> climatic observations in Greece –</a:t>
            </a:r>
          </a:p>
          <a:p>
            <a:pPr algn="ctr"/>
            <a:r>
              <a:rPr lang="en-US" sz="2200" b="1" dirty="0" smtClean="0">
                <a:solidFill>
                  <a:srgbClr val="002060"/>
                </a:solidFill>
                <a:latin typeface="+mn-lt"/>
              </a:rPr>
              <a:t> Efforts to improve access and exploitation.</a:t>
            </a:r>
            <a:endParaRPr lang="en-US" sz="2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5109" y="2151045"/>
            <a:ext cx="701049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+mn-lt"/>
              </a:rPr>
              <a:t>Dimitra</a:t>
            </a:r>
            <a:r>
              <a:rPr lang="en-US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+mn-lt"/>
              </a:rPr>
              <a:t>Founda</a:t>
            </a:r>
            <a:endParaRPr lang="en-US" b="1" dirty="0" smtClean="0">
              <a:solidFill>
                <a:srgbClr val="002060"/>
              </a:solidFill>
              <a:latin typeface="+mn-lt"/>
            </a:endParaRPr>
          </a:p>
          <a:p>
            <a:pPr algn="ctr">
              <a:spcBef>
                <a:spcPts val="600"/>
              </a:spcBef>
            </a:pPr>
            <a:r>
              <a:rPr lang="en-US" dirty="0" smtClean="0">
                <a:solidFill>
                  <a:srgbClr val="002060"/>
                </a:solidFill>
                <a:latin typeface="+mn-lt"/>
              </a:rPr>
              <a:t>Research Director</a:t>
            </a:r>
          </a:p>
          <a:p>
            <a:pPr algn="ctr">
              <a:spcBef>
                <a:spcPts val="600"/>
              </a:spcBef>
            </a:pPr>
            <a:r>
              <a:rPr lang="en-US" b="1" dirty="0" smtClean="0">
                <a:solidFill>
                  <a:srgbClr val="002060"/>
                </a:solidFill>
                <a:latin typeface="+mn-lt"/>
              </a:rPr>
              <a:t>National Observatory of Athens (NOA)</a:t>
            </a:r>
          </a:p>
          <a:p>
            <a:pPr algn="ctr">
              <a:spcBef>
                <a:spcPts val="600"/>
              </a:spcBef>
            </a:pPr>
            <a:r>
              <a:rPr lang="en-US" dirty="0" smtClean="0">
                <a:solidFill>
                  <a:srgbClr val="002060"/>
                </a:solidFill>
                <a:latin typeface="+mn-lt"/>
              </a:rPr>
              <a:t>Institute for Environmental Research &amp; Sustainable Development</a:t>
            </a:r>
            <a:endParaRPr lang="en-US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1" name="Picture 10" descr="1890-κλωβος + vath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1941" y="3757617"/>
            <a:ext cx="2484711" cy="2903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11" descr="data:image/jpeg;base64,/9j/4AAQSkZJRgABAQAAAQABAAD/2wCEAAkGBxQSEhUUEhQUFhUXFxUUFBgVFBYeFhceHRcdFh0YFBwYICggGBolHB0XITIhJikrMi4uFx81ODMtNygtLisBCgoKBQUFDgUFDisZExkrKysrKysrKysrKysrKysrKysrKysrKysrKysrKysrKysrKysrKysrKysrKysrKysrK//AABEIAHQBtAMBIgACEQEDEQH/xAAcAAADAAMBAQEAAAAAAAAAAAAABQYCAwQBBwj/xABUEAABAgMDAwwNCQUHBAMAAAABAgMABBEFEiEGEzEWIkFRUlNhdJKU0tMUFzIzNDVUcXOBkbO0BxUjVXKVstHhJEJik7FDRIKho8HChMPE8CVjdf/EABQBAQAAAAAAAAAAAAAAAAAAAAD/xAAUEQEAAAAAAAAAAAAAAAAAAAAA/9oADAMBAAIRAxEAPwC2yPyXln5Np11LqlrvlSuyZgVOcUNAXQQ51Eye9uc5mesg+T7xex5l+8VD2ZYC0lJKhoNUqKSKEEUI4Ro2dBwgEWomT3tznMz1kKMq8lJZqWUttLqVBbIBEzMaFPISf7TZBI9cXMIct/A1/bl/iG4DXqJk97c5zM9ZBqJk97c5zM9ZFFCfKTuWTR0kPsq+jDhwCxeKw3pSE1OuwrTZpAcuomT3tznMz1kJsqslZZpptTaXUkzUk2T2TMYpXNNtrGK9lKiPXF3E/lv3hnjtn/GNQGOomT3tznMz1kGomT3tznMz1kUUT9oUVPMgNrSUALU9mlkKqFoSylaRQCpKlEmmCRiTVIY6iZPe3OczPWQmnclZZM/LNBLubWxNrWnsmYxUhcuEnu64Ba+VF3E/aHjST4rP+8lIDHUTJ725zmZ6yDUTJ725zmZ6yKKJ9DX7eFtpVS44l36JxOOsopTita4MKBI0VJrgYDHUTJ725zmZ6yFFlZKSypmcQpLpS2tkIHZMxrQWUqNPpNskxcwhsTwyf9Ix8OiA16iZPe3OczPWQaiZPe3OczPWQ+mCoJVcAK6G6FEhJNMAogGgrs0hPkwHwZkP1qHk3SVlQNWGiblQKJvFWAwGI2IDTqJk97c5zM9ZCjJTJOVdlULcS6pRU8CTMzOw6tI/tNoAeqLmEWRHgaPtv+/XAatRMnvbnOZnrINRMnvbnOZnrIY5QIqyfpC1rmyVgLNAHEqIVcIN1QF04jAmM7FcKmEFSSk0OBvbZAVr9cARRVDiK0MBJZaZKyzMhNutJdS42w6tChMzGtUEEg4rpphzqJk97c5zM9ZHvyh+K57iz/uzFDATuomT3tznMz1kGomT3tznMz1kY5VOupcaKcUpQ6oIuOEOuBTdxFUEXVEX6E1GJNMIpICFt7JWWbdkkoS6A7NFtwdkzGuT2K+5Q/SbpCDhtQ41Eye9uc5mesjLKfv9nccPwU1FBATuomT3tznMz1kGomT3tznMz1kdM0wXJtsJziQ2M66oKcCVEgoQ2BW6r95ShsXEV7qHMBCzOSssJ9hoJdzapaacUnsmYxUh2WSk98rgFrH+KHGomT3tznMz1kZzfjSW4nO++lIfwE7qJk97c5zM9ZBqJk97c5zM9ZHLYqnezV3isprM1Bv1SM4m5nK6wpIqUFNDQ7OuMVkBB2HktLLmZ9C0ulLT7SGx2TMa0GVZcIGv3SlHHbh1qJk97c5zM9ZBk34ZafGWfgpeHVoMlbTiEqKCpCkhadKSQReHCNMAl1Eye9uc5mesjXM5FyYQohDlQkkftMztekjpyTZUlLpKA2hTgLaUpWlNA2hJUlLlFJBUFYUGNTjWpbzfe1/ZV/SAjckclJZ6RlHXEuqW5LMOLV2TMa5SmkqJwXTEkw21Eye9uc5mesjdkJ4tkeKSvuUxtyiOtavVDWdGfoVdxcXSt3GmczdeDThWA5NRMnvbnOZnrIT5V5KyzTCVNpdSrsiTRXsmY7lc202oYubKVKHriqsAq7GZv3r1xNb9b+j9+uN6lK1xrHBlx4MnjVn/ABzEBhqJk97c5zM9ZBqJk97c5zM9ZFFGmYUsUuJSrEXryymg2SKJVU8GHngEeomT3tznMz1kJ5/JSWTOyrYS6ELbmlLHZMxiU5q6e+bF5Xti6hBafjGS9FOf9iAw1Eye9uc5mesg1Eye9uc5mesiihXKzb5eKVtUbqqiqDY0fvnT5oDh1Eye9uc5mesj5VOPIZCUhClVzpJVMTNcH3Ej+02EpA9Ufd4+MSiavdyVEMzJSEoQpVeyXO4SsFJOnTAJvnMb1/rzPWQfOY3v/XmesigmLDaIWsIvKvuqQlsquuYukNpIJxF0CiPbjHjtkNLKNYb2aAUKqutqCEUS7cFQLt43zhXTgkwCD5yG9/68z1kHzmN6/wBeZ6yKFjJ5onXNrSAbo1yypQKUEOpGFEhRUCe50aTHOLGZo5Vp2iQkIKSpRWCgnPDQLt4DHucaaYD5lldbjyX6NLcbTcTrUPPUrU44rOP5R5C3K7v/APgT/UwQH6IyMyxkWZNpt2aaQtN8KSVYg5xWBh3q9s7yxnlR8oXaz7aG0IdWlIRgAogd2qMEW5NHAPOnzKUYD61q9s7yxnlQnyty0kHZVSG5ppSitkgAmuDyFHY2ACfVHz0W5NVpnna44XlVwFT/AJR58/zO/ucswH1s5fWb5Yzyo81f2b5Yxyo+MW3bcwqXeSp5wgtOAgqNCCkggx+hpPvaPsp/pAINX9m+WMcqEuVmWkg600G5ppRE1JOEBWhKJptalHgCQSeAReqWBpIGwK/0jKAmT8oFm+WscqPdX9m+WMcqOjKnTKcba/CuHsBNav7N8sY5UJZ3LWQNoSrgmmihEvOIUq9gkrXLFIPCQhdPsmL+CAme2BZvlrHKj3V/ZvljHKje740b4m975qH0BNav7N8sY5UJ7Jy1kEzU4tU0yErWyUEqwUAylJpt0IIi9ggJrV/ZvljHKg1f2b5Yxyo3ZM9/tHjifgpWH8BNav7N8sY5UJ8kstZBqVQhyaaSoKeJBVji8tQ9oIPri9ggJkfKBZvlrHKj3V/ZvljHKjZ8nfiuR4sx+ARQwHz/AC3y0kHbPm22pppa1y7yEJSrFRKCABwkw6PygWaP76xyopoRZb+BufaY9+iA59X9m+WMcqDV/ZvljHKilggIDKDLWQW9IlE00Q3NFbhCu5T2JMIvK2heUkedQhz2wLN8tY5UU0Ibc8MkPSP/AA64DRq/s3yxjlQav7N8sY5UUsEBAzOWsgbQYcE01cTKzaFKvYBSnZZSUnhIQs/4TDnV/ZvljHKilifs/wAZznFZD3k3AatX9m+WMcqDV/ZvljHKilggPn1hZaSCJmfWqaaCXH2lNkqwUBKMoJTti8lQ84MPNX9m+WMcqKWJ7IjvL3HbQ+MdgNer+zfLGOVGuZy9s4oUBOM1KSBruCKmCAg8kMtpBqQlG3JtlK0S0uhaVKxSpLSQQdoggiG4y/s3yxjlQyyn8DmfQPe7VHRZPeGvRt/hEAl1f2b5YxyoTZW5ayDsulLc00pXZEkugVjdRNtLUfMEpUTwCL6CAmT8oFm+WscqPdX9m+WMcqOjK3uZfjcr7wQ9gJrV/ZvljHKhNaGWsgqelXBNNFCG5oLVewSVZq6D56K9hi8KxUCoqdArifNGUBNav7N8sY5UGr+zfLGOVGya8ay/Epz38rFDATWr+zfLGOVHxK3LdYUpN1RVTOVolRGL7ihsbRB9cfpBKwagEEjTjo88ZQH5bFtNfxYfwK8+1B88tfxchX5R+hMnPCrS4018DLRQQH5fft9C1FSiok6TcV+UYfPTX8XIV+UfqIGuiPYD8ZZSTAcevJrS6BiCNvbgj6x8uB/+QRxdHvHIIBXN6EfY/wCSo6LAmc2+2q+UC8LxvECnDwRxPrWoJuS8ysBJTeRLvFJIUqt0hNCOERpCXvJZvmr3RgKyVW2EsKvNKdKHbylqRjflVi67jXBdE1WcTtCENrBGeXm7t2o7nua3Reu/w3r1OCOG695LN81e6MF17yWb5q90YDntbvDvo1/hMfpaT72j7Kf6R+arQYfW04kSs3VSFJH7M9pIpuY+3Iy9lG0JviaTghGMjNgVNEgd70lRAG2TAdeUGbQ6XZlsuMZm4Po74Qor11RsXgUi8cBcNSKw0sNC0y7IcUFLDaAtQNakJFTXZx2dmFJy0ljpbnPu+c6qPE5aSwwDc5T/APPnOqgOjKnTKcba/CuHsQ1vZUsumXuNThuTDbi/2CcFEhKgTi3jpGEMnMu5VJSFJmwVG6gGQnAVGhVRP0WJuhRoNgHagFlqS0ylbgbS9RC1stFN4hQmySV00FLSy2anuQhWgRcNoCQANAAA9UTurWX3uc+75zqoNWsvuJz7vnOqgNrvjRvib3vmofxCuZUNGfQ9mpzNiWdbJ7AnO6LragKZuuhJx4IZjLyVvFF2bvgBRT2BOXgCSAojNVoSFCvAdqA6cnbOUlTjq7oKnJgAFshymfVdJWVa5JSARgMKQ+ib1ay+9zn3fOdVBq1l9xOfd851UBtyY7/aPHE/BSsOpoG4qmm6qlNOjYiJsPKhpt2dUtqcAdmQ63+wTZqnsZhuuDeGuQsUO1DRvLuVVW6mbNCUmkhOGhGkGjWBG1AdGSFmraaSpetvNMAtgqISpKTeWq8Ab6iRXD9wadMP4m9WsvuJz7vnOqg1ay+4nPu+c6qAz+TvxXI8WY/AI6soWyQ1VJW0HKvoSkqKk3FBNUpxWkOXCQK6NETOR+VDMvISrTzc4lbTDaHB2DNkJKUAHEN0NNuG7WXUqpIUlM2pKgFJIkJwggioIIaxBGzAMsnK5gVbDdFOAJSlSRdC1BKghWKAoUVdOisc2W/gbn2mPfojRq1l9xOfd851UKsqMqWXpZbbbU4VFTRA7AnB3LqVHEt00AwFzCfKJF4NJSlRczzCkFKVEJCXkFZKgKJGbC9JFdGzHA9l3KoFVJm0glKQVSE4BVRCUjFrSSQANkkRnq1l97nPu+c6qApIQ254ZIekf+HXGnVrL73Ofd851UKbUyoaXMyjiWpwpaW6pw9gTmAUypA/s8cSBhAXUKbNfIfmULDmueBbqhy5d7HaGtVS6BeC9nTXZhcrLyVCggpmwpQUUpMhOXlBNLxSM1UgXk12rw24z1ay+4nPu+c6qApIn7P8ZznFZD3k3GvVrL73Ofd851UKJPKhpM9MvFqczbjEo2g9gTeKkLmCoUzdRQOI9vAYC7iayYfWvscKLtW5UIfvhYo5rMFXu6XrV7Zx/iFcU5dypJSEzZKaXgJCcqmoqLwzWFRGerWX3uc+75zqoCkieyI7y9x20PjHYw1ay+9zn3fOdVCfJfKdplpxLjU4CqZnHR+wTZqlyZccQcG9lKgabFYCwtdgrZWEqUlQF5Ck1qFJ1ycB3QqBVOyKjZjVYCFhhCnCouLGdcvVFFL1xSAe5Smt0DaTt1hSzl3KrF5CZtQqRVMhOEYEpIqGtggjziM9Wsvvc593znVQDHKfwOZ9A97tUdFk94a9G3+ERMW7law5LPtobnCpbTqEjsCcFSUEAVLWGMZy2W8sywnOpm0BttN8qkZsJTdTiSc3QAUOMBQ2u+EIBKlpq4ykZsAqJU4lITiCLprQnYBJqNMd0TZy1lt7nPu+c6qDVrL73Ofd851UBuyu7mW43K+8EPohsocqWXUshDU4bkww4r9gnBRKV1UcW9gbEMnMvJVJSFJmwVG6gGQnBeNCq6mrWJoFGg2AdqA7nEp7PRUC8JdV2tKj6QVu+qHMTJyylSQc1OVGg/N05Ueb6KMtWsvuJz7vnOqgM5rxrL8SnPfysUMQb+U7RtBl4NTmbTLTLSj2BN4KW7LqSKZuuIQvHg4YaHLyUCrpE3epep2DOVpWlaZvRXCsB3SISJ+Zu07xKlVKab8xiqmzSn+UOolk5cSYJIRNAnSewJvHz/RYxlq7ldzN8wnOqgN+TnhVpcaa+BlooIgLGyuYbfnVrRNhLr7bjZ7Bm8UiVZaJwbw16FDHahxq7ldzN8wnOqgGsiLj7zewq6+na12sUkeZSbx9LDKJfV5Kbmb5hOdVHuryU3M3zCc6qA+YfLj4wRxdHvHI9hV8r2UDL86hbecADCEnOMuoVW+s9y4kGmIxpBAdLzy6NJQpWKQAAdkrVgPXGE2XmlXXCtKqVoVaRoqKacQfZGWcCVy6joTcUfMHCTFAm3JcX6kqqlSSAhSG1gl1QAQkhIIK01Khsk0rjATJeduhd5V0qKQb2yACR7CPbGvs1e7VyopzbzdCC4VkulxK1NmiU3kKDRGm6Qmhu6KADCN6rWYF1RdcKFX9bVZVevoIcUruqJIVQnXUPCYCR7NXu1cowNTKi/KgqUR2VK7OHf0RUu280VhQWpKaKCkhC6FZRQPVBvVB2a3sKjTE3Nvhc6wsUN6clTUAgH6dFSAccTjjAfoeMVLAoCQCcBU6dnDbjKJzKKzn3XUuNBNGEpcbChUuLzgUpKTeFwlCLl47DyoCjhBlJ4RZ3G1/AzMPxCDKTwizuNr+BmYB/GpcygKCStIUe5SVC8fMNJjbE1bVlvLfW4gAouylU6285mnnXClCj3ChVJB2a0qO6AUsTsv42f4lK+/mYohE7L+Nn+JSvv5mAoo0tzSFKUhK0FSe6SFAqT9oDERuiesSUdbeUAlwM/SmjwZqhSlhQDKm9cpB16jfqe5x2IChhFkp/euNv/1EPYRZKf3rjb/9RAOnnUoBUtQSkaSogAbGJMYy80hytxaVU03VA089I2mOCw5YtsNoUKKCaEYbfBAb7Q7059hf4TC/I3xfJ8Wl/dJhhaHenPsL/CYX5G+L5Pi0v7pMAympttoVcWhAJoCtQArtVOzG1KqioxBxEK7bZWVyy0NlzNuqWpKSgGhYdbqL6gDrlJ2Y3WHKKaZCVAA3nFXUmqUBS1LCEnaSCE+rDCAX5beDt8cs/wCNZh/CDLbwdvjln/Gsw/gMC4BWpGFK4jCu3tRnE3atkOuOTCkqWAtDASkZu6u6VEhV5JUNI0ERSQE5afjSS4tP/jlYo4nLT8aSXFp/8crFHAYJeSdCgakgUI0jSPVGcSFi2G8zMNquANFc265rhVC1rISQNkLQUk00FG2oxXwCKx/DZ7zy/uoekwisfw2e88v7qHMwmqFAaSkgeyAxl5pDlbi0KppuqBp56aI3QlyUZcbYQh0PBSENI+kzFKhNCG81pGH73BDqAQZDeBp9LNfFOw+UoAVJoNkmEOQ3gafSzXxTsMrabKpd5ITeKm1pCQAbxKSAMcIDsSoEVGIOikIflA8WT3FZj3Sob2emjTYu3aISLtALuAwoNFIUfKB4snuKzHulQD+NL80hBSFrQkqNE3lAXjtJrpMboQWpLLDzqsyXkusIZSAU0SQXCoLvEUSq+nEV7g10CAfxO5V9+s7jv/hzMO5JoobQlRvKShKVK2yAAT6zCTKvv1ncd/8ADmYCijEuAEJJFTUgVxNKVoNmlR7YyjW4wlSkqI1yalJ2RUUP+UBsj5x8pLhS64QSP2drR6dcfR4+a/Kb31fF2vfLgPnvZK90r2mNjLjqyEoK1E6AmpJwrgBwRzR22O+lt0KXim48CKkVvMrSBUYipIFeGA0rdcCrpKwoGhBrUHaptx4qZXsqV7TFL85sgqUktmqwvXg3gkJbzYTrSVKRdUDiKkVNQY1OTLBK1LW0pV9ehPdBTzKkkUTSgQlwHRs7cBPdkr3avaYOyV7pXtMOH7QbU06k3KqLxFG0j99nN0ISKC6HMBw10wigInLBwmYxJOtTpPnj2MMre/8A+Ef7wQF6/JziwhSGW7l0hBXMspKgFqF66VVHrjR83Tu9Mc7Y6UMLQ7hn0Z/GqOGAxNmzu9Mc7Y6UHzdO70zzpjpR12dKF5xLYNCbx0E9ykrNAMSaA0GyaR1Gx1FIW2q+m+pBNKEUzYqUqN44rANBhThgFXzbO70zztjpRlL2dOB1lammrrbzLpAmpepCHErIFVaTSGzlgrDRcCk4JWspJSCEpdzW33VamlBgNk4QpgPrHbAX5Evncl1seH5QleRL53J9bHyiPF6DAfYLLyzmJlsOsWa+tslaQoTEoAShZbVS86D3SSOGkabUn5512VWLLfAYeU8oGZk6qBl3WaJ+l01cBx2AYz+RzxSx9uZ+JciwmXwhJUQogbCEqUr1BIJMBO6oJ36qmOcyXWxonsrJpltTjllzCUJFVHsiTNB5g7UxTWfOofbS42SUqrQlKknAkaFAHSIU5deATPoz/UQHNqgnfqqY5zJdbCxqdnhOuTPzW/dXLssBPZMneBQ46sk/S0oQ4B6jF1HFP2q2yaOEjWKWNaTeCSAQmndKqU0SMTXCsAl1QTv1VMc5kutjnmcrZptTaF2XMBTqi22OyJPXKCFOkYO4axCzU00bdIrgYQZR+FWbxp34GZgNGqCd+qpjnMl1sL7HtCeZz1bLfOceceFJmTwCqUBq7pwi3jhVaiM4WwFqIKUrKUKKUFQBAWQKA0IPACCaVEAm1QTv1VMc5kutjnRlbNF1TIsuYziUIdUnsiTwStS0pNc7Q1KFildjhEV8T8r41mOJSfv5qA5Jm3J1SFJ+apgXklPhMlsim+xzWHac8xLMMqst9RaaaaJEzJ0JQgJJFXa0wiycXdBJ0AEmnBHPLWg24UhCr15tLwoDS6ruTXYrjTzGARaoJ36qmOcyXWxolMrJp0KLdlzBurU2r9okxRSTdUMXdg7MV0Icke5mOOTXvTAJben56YbShNlvpKX5Z6pmZOlGphDxGDukhBA4SIY6oJ36qmOcyXWxQzs0lptbi63UJKlUFTQCpoBpjXIzyXb10KBQq4tKkkKSboVj6lJNRtwE+7lLOJSVKsqYASCSeyZPAAVP9rHktlRNuIStFlzBStIWk9kSYqCKg0LtRhFBa/eHvRufhMaMmfA5b0DPu0wEvNzs8ubYmBZb4S01MtlPZMnUl1TJBH0tKDNmvnEM9UE79VTHOZLrYez9otsgFxV0G9jQ0wSVHRwD1xvZcvJCqEVANFChFdgjYPBASc9ldNMpCnLLmEhS22geyJM1U4sNoGDuypSRXQK4x0aoJ36qmOcyXWxuy37yzx2z/jGooYCIkrQnm35h02W+Q8WiAJmTqLiLpr9Lsww1QTv1VMc5kuthjP5Ry7JeDjl0sNpedF1WCVEgFNBrjUEUFTiNsQ1SqoqNmAkXMrZpLqGTZcxnFpccQnsiTxSgoCjXO0FC4jA7rgMdGqCd+qpjnMl1sb7Q8ZynFZ/3kpFBAQ+T8/PS7AaVZb6iFvLqJmTpr3VuAYu7AUB6oY6oJ36qmOcyXWxTwQEixlZNLW4hNlzBU2UpcHZEnrSpIWNLtDrSDhHLlJPz0zKTEumy30qeZcaClTMnQFaCkE0drQVh1Yfhk/6Rj4ZEPoCY1QTv1VMc5kutg1QTv1VMc5kutinggJGSysmnkBbdlzCkkqAPZEmNCik4F2ukGOO2J2eeXKqFlvjMP59QMzJ64Zh1qiaO6auA47AMPciPA2/tPe+XD2AmNUE79VTHOZLrY57RyummGlvO2XMJbbSpa1dkSZolIqTRLpJw2hFTKzIcTeTWl5acRuVFBI4Kg04IR/KJ4rnuLPfgMArey7cQopVIrChgQZuSqPP9LEflja782pSmpZKatob183K/uuKXXWrOGMKMqPC3/SL/AKwrgMTZs9vTHO2OlHnzdO70xztjpRnDJFjrUQlKkFZRnM2L18C5nBsUJKaaDs40gFfzbPb0xztjpQfN07vTHO2OlDOWsZ1d7Cl1K1KCguouqCaYDTeUBwY1pHJOSqmlqbcFFJJBH/uxAc6bNnt6Y52x0o8Nmzu9Mc7Y6UZwQETlVLuJfo8EJVdBolxChSp2UkiCNeVXfz9kf7wQH0i0O4Z9GfxqjhjomLOcWlsqm2WxdN1OZcJAvqpeINCY5vmhflzP8hzpQG6WcCVAqTeArgFFJ0YEKGIIND6oaOZQqKr1wfvaVEnHNDEnSaMpx2SomE3zQry5n+Q50o8+Z1eXM/yHOlAM12reCkqQCFIWjBRBBU9nwrRsKoKbIELY8+aV+Ws/yHOlHpsdXlzP8hzpQBGK9BjFmyHlvIZbmmlKWlaq5lYACacONax0zWTMy24EOTTKQWnHb2aWaBC226UrpJcHsMB9X+RzxSx9uZ+JciotmWccaUhtQSVUBJJBu11wSRilRTUBWxWuxHynJTKJyRlkSyHpZaUFw3lNPVN9anDWh21EQ37YD++Sn8t/84D6NJtlKEpKUpoLoSg60AYADAYUpsQny68AmfRn+oiRPygP75Kfy3/zjjtnK92YYcZU7KgOJukhp+o81VQH1iE9u2KZlTZK7uZOdZ1taPAUS4rHXJSkrF3ZvnaFI2yMt52ZDpbTKXW3S1Uh7XUSlVQK4DXU9UbrTysn2WXXSmTIbQtwgB6pupKqDHggPoY4YQZR+FWbxp34GZjwC0t1I8l/84456y7Rdcl3CuSBYcU6kBD1FFTLjNDjoo4T5wICtha1JuodcKFIKHFpcUFA3k0SlCgmmmoSCCdBJ0igHDdtLdSPJf6UF20t1I8l/pQFBE/K+NZjiUn7+agu2lupHkv9KOJuy7REyuYvyV5bTTJFx6gDa3FgjHSc4R6hAVsKbBsbscukqvXlURhS42mtxrhCSpeP8Uct20t1I8l/pQXbS3UjyX+lAUEIcke5mOOTXvTGN20t1I8l/pRx2ZZlosBwBckb7rrxqh7ArVeIGu0CAoLYks+w61UDOIWipFQKimI2RGiw7LzAc7gX1X7jaSltOtCdaCTiaVJ4dG3xXbS3UjyX+lBdtLdSPJf6UA1tfvD3o3PwmNGTPgct6Bn3aYWTMvaS0KQVSQCkqSdY9sim6jCz5O0mmm2guSIbQhsEoeqbqQmp13BAM7dsVMzmrxKc2suJI7pKrpSladgFJNcag0oRDGWCghIWQV0F4pBCSaYkAk0HBUwju2lupHkv9KC7aW6keS/0oDzLfvLPHbP+MaihiStey7RmEISpckAl1h4UQ9iWnUugadBKQD547btpbqR5L/SgMrTyaS+t1ajrlJo3pok5tTevAOvFSFUOyhJ0gQ8bTQAbQAhDdtLdSPJf6UF20t1I8l/pQBaHjOU4rP8AvJSKCJJ6y7RVMNPlcleabeaAuPUIdU0ok46Rmh7THbdtLdSPJf6UA4aLmcXeuhsBAb3ROJUTwYpAH8J2xHRE/dtLdSPJf6UF20t1I8l/pQGVh+GT/pGPhkQ+iSk7MtFt190LkiXlIURceoLrYbw13BWOe2LZtGXcaQewlF3OUIDwpcAOOONawFgyldVXikgq1lAQQm6MFYmpreNcMCNqNsQmqC0NqT9j35xyTOWM624lDgkwC267euvEAIU2mlK6SXB7DAVORHgbf2nvfLhvO382vN0K7qrldF6mFeCtI+W2Rle7LtJaS7KkArNS0/XXLK91w0jsPygPb5Kfyn+lAfRpOXDbaG06EJSkeoUhH8oniue4s9+AxKnL97fJT+U/0o4bcytdmpd6XU7KpS62tskNP1AUKVFTpgJzKfwt/wBIv+sK46mbJmp52YdRMMgB5SCc0uhN1LlQK4DX09Uc6cn3hezk4yi64psfQrNboBrgcBjAYw4+eAGQ0As6xaarWDcvNlFG8KhFTeodoeeFBsZXl7PN3PzgNiq8vZ5u5+cA3mrbv3tZS8FjTovOtObX/wBdPXC+0X0uOrWkEBaiuiiCQVGpGGxUmNHzMry9nm7n5wfMqvL2ebufnAeQR6LGV5ezzdz848NjK8vZ5u5+cBC5Vd/P2R/vBGzKuVDb90vJdN0G8lCkjZwoT/7WPYC/ndDX2P8AmqOWOqd7lr7H/NUcsB1yMqlYWpailCAmpCbyiVG6AkVAOydOgGN0xY60pvpUhac2XiQtIITfKNcCagk0w0400gxokpzN3gUJWhYAUlRUNBvAgpIIIP8AUxtftMqbKLiRVGbJF7uQ7nQACcKHDzGA0WhLZp1xutbi1Irt0NKxzxunZkuuLcIAK1KWQNAJNcOCNMB2ZL+MGvRPf8Yf5Wd8HFZj4iVhBkv4xa9E/wD8Yf5Wd8HFZj4iVgJSOqXkFLaddBFGrtQdJqaa3zaTHLDCStVTbZbCQUqLl+tKqCm82BUiqaYnDbgC07JWwASQUlS0Ag41SaGo0iF8MLTtLPAVRRQWtQIVhRVCU0ppqNNfVC+Apvk37zMcac921DjKzwGa4u97tUJ/k37xMcac921DjKzwGa4u97tUB9Rb0DzCMoxb0DzCMoAggggCCCCAIIIIAggggOa051LDS3V1uoSVKpTQPPgPOSBHGm3WwBnfoyqpSKhQKagX7zdQEVUBU0hjMNlSSEqKSRgoAGnqOBia1Ja9VFpDbiHEvhKAm9fLdQhIFEApRiak1J84Bwu3GBeBWQUkJulty+Sb1Libt5YN1eKQRrVbRjbLWm04u4hdVUJpRQqAQDdJFFUJANK0JoaGE7GSaUOF1DpDlUqSq4jSM6KubLiiHlgknYGikdlk2AhhxTiaEqvmpbRfqtecXVYxIKsabHqFAcQQQQBBBBAEEEEAQQQQBBBBAER+W/hEn/1P4ExYRH5b+ESf/U/gTAcMTOVvfEcWmvfSsU0TOVvfEcWmvfSsBJEw61OLzhbvJvVZAP7pLhKTUnRdUFA8KTCmXcCVpUQFAKCik6DQ1oeAw2GUbhKVLSlSkqQoq0XrrhdAISKaSrHhgORyzrqU3lgOKxQ2BW9ryjuhrQSQacA0iojlmZdTaihYopOBFQacGEMmLcKE3Uo2AgfSKpcDmdSlY0KINQFYYE4QsfcvKUrReUVU85rAUPycd6meMq9y1HDbmlfGHvwoju+TjvUzxlXumo4bc0r4w9+FEAoggggGiLGKiEJcTnbhcKDUADNl3uzrSboG1QqGOmmlyy1pbUtetoG1JGBvBZIBwOA8+mNqbVTUKU0Cu6W1qvqF9OaLOA0JVdIxxxAw010vWiVJWm6AFJZTp0ZsUHtgOKCCCAhsrPCD9kf7wQZWeEH7I/3ggGlr5QOhZSLtEXkJwOgLOnGOEZQvfw+z9YIIA1Qvfw+z9Y91Qvfw+z9Y8ggDVC9/D7P1j3VC9/D7P1gggO/JzKJ1E0lwXCoIWkVBpjSug8ENMpcrn1kEhsHNOIwSrQp1lR0q01QP84IICZ1RPbafZ+seaonttPs/WPYIAOUT22n2frHmqJ7bT7P1j2CApsjcq3mWVhIbN51SzeSqtShA2FDDAQxtrLJ9yXeQpLVFtOJNEqrQpIw12mPYICwT8p03TuJfkOdOPe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RZQ5fTLrrClIZqjO0olf7yQDWquCCCA59XMxuGeSvpQiylyufXQkNght1GCVaFOMqOlWnWD/OPYICW1RPbafZ+sByie20+z9YIIAOUT22n2frAconqaU+z9YIICmyOyqeZacCQ2bzpWbyVVrcQMKEYYCFtuZUvqUruBVxa8AdJCa6TwQQQClWUT22n2R6conttPsgggMRlI/tp9keqyje20+yCCA8TlG/tp9kCso3ttPsgggOCdmlOqvL00ggg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n-US"/>
          </a:p>
        </p:txBody>
      </p:sp>
      <p:sp>
        <p:nvSpPr>
          <p:cNvPr id="6147" name="AutoShape 13" descr="data:image/jpeg;base64,/9j/4AAQSkZJRgABAQAAAQABAAD/2wCEAAkGBxQSEhUUEhQUFhUXFxUUFBgVFBYeFhceHRcdFh0YFBwYICggGBolHB0XITIhJikrMi4uFx81ODMtNygtLisBCgoKBQUFDgUFDisZExkrKysrKysrKysrKysrKysrKysrKysrKysrKysrKysrKysrKysrKysrKysrKysrKysrK//AABEIAHQBtAMBIgACEQEDEQH/xAAcAAADAAMBAQEAAAAAAAAAAAAABQYCAwQBBwj/xABUEAABAgMDAwwNCQUHBAMAAAABAgMABBEFEiEGEzEWIkFRUlNhdJKU0tMUFzIzNDVUcXOBkbO0BxUjVXKVstHhJEJik7FDRIKho8HChMPE8CVjdf/EABQBAQAAAAAAAAAAAAAAAAAAAAD/xAAUEQEAAAAAAAAAAAAAAAAAAAAA/9oADAMBAAIRAxEAPwC2yPyXln5Np11LqlrvlSuyZgVOcUNAXQQ51Eye9uc5mesg+T7xex5l+8VD2ZYC0lJKhoNUqKSKEEUI4Ro2dBwgEWomT3tznMz1kKMq8lJZqWUttLqVBbIBEzMaFPISf7TZBI9cXMIct/A1/bl/iG4DXqJk97c5zM9ZBqJk97c5zM9ZFFCfKTuWTR0kPsq+jDhwCxeKw3pSE1OuwrTZpAcuomT3tznMz1kJsqslZZpptTaXUkzUk2T2TMYpXNNtrGK9lKiPXF3E/lv3hnjtn/GNQGOomT3tznMz1kGomT3tznMz1kUUT9oUVPMgNrSUALU9mlkKqFoSylaRQCpKlEmmCRiTVIY6iZPe3OczPWQmnclZZM/LNBLubWxNrWnsmYxUhcuEnu64Ba+VF3E/aHjST4rP+8lIDHUTJ725zmZ6yDUTJ725zmZ6yKKJ9DX7eFtpVS44l36JxOOsopTita4MKBI0VJrgYDHUTJ725zmZ6yFFlZKSypmcQpLpS2tkIHZMxrQWUqNPpNskxcwhsTwyf9Ix8OiA16iZPe3OczPWQaiZPe3OczPWQ+mCoJVcAK6G6FEhJNMAogGgrs0hPkwHwZkP1qHk3SVlQNWGiblQKJvFWAwGI2IDTqJk97c5zM9ZCjJTJOVdlULcS6pRU8CTMzOw6tI/tNoAeqLmEWRHgaPtv+/XAatRMnvbnOZnrINRMnvbnOZnrIY5QIqyfpC1rmyVgLNAHEqIVcIN1QF04jAmM7FcKmEFSSk0OBvbZAVr9cARRVDiK0MBJZaZKyzMhNutJdS42w6tChMzGtUEEg4rpphzqJk97c5zM9ZHvyh+K57iz/uzFDATuomT3tznMz1kGomT3tznMz1kY5VOupcaKcUpQ6oIuOEOuBTdxFUEXVEX6E1GJNMIpICFt7JWWbdkkoS6A7NFtwdkzGuT2K+5Q/SbpCDhtQ41Eye9uc5mesjLKfv9nccPwU1FBATuomT3tznMz1kGomT3tznMz1kdM0wXJtsJziQ2M66oKcCVEgoQ2BW6r95ShsXEV7qHMBCzOSssJ9hoJdzapaacUnsmYxUh2WSk98rgFrH+KHGomT3tznMz1kZzfjSW4nO++lIfwE7qJk97c5zM9ZBqJk97c5zM9ZHLYqnezV3isprM1Bv1SM4m5nK6wpIqUFNDQ7OuMVkBB2HktLLmZ9C0ulLT7SGx2TMa0GVZcIGv3SlHHbh1qJk97c5zM9ZBk34ZafGWfgpeHVoMlbTiEqKCpCkhadKSQReHCNMAl1Eye9uc5mesjXM5FyYQohDlQkkftMztekjpyTZUlLpKA2hTgLaUpWlNA2hJUlLlFJBUFYUGNTjWpbzfe1/ZV/SAjckclJZ6RlHXEuqW5LMOLV2TMa5SmkqJwXTEkw21Eye9uc5mesjdkJ4tkeKSvuUxtyiOtavVDWdGfoVdxcXSt3GmczdeDThWA5NRMnvbnOZnrIT5V5KyzTCVNpdSrsiTRXsmY7lc202oYubKVKHriqsAq7GZv3r1xNb9b+j9+uN6lK1xrHBlx4MnjVn/ABzEBhqJk97c5zM9ZBqJk97c5zM9ZFFGmYUsUuJSrEXryymg2SKJVU8GHngEeomT3tznMz1kJ5/JSWTOyrYS6ELbmlLHZMxiU5q6e+bF5Xti6hBafjGS9FOf9iAw1Eye9uc5mesg1Eye9uc5mesiihXKzb5eKVtUbqqiqDY0fvnT5oDh1Eye9uc5mesj5VOPIZCUhClVzpJVMTNcH3Ej+02EpA9Ufd4+MSiavdyVEMzJSEoQpVeyXO4SsFJOnTAJvnMb1/rzPWQfOY3v/XmesigmLDaIWsIvKvuqQlsquuYukNpIJxF0CiPbjHjtkNLKNYb2aAUKqutqCEUS7cFQLt43zhXTgkwCD5yG9/68z1kHzmN6/wBeZ6yKFjJ5onXNrSAbo1yypQKUEOpGFEhRUCe50aTHOLGZo5Vp2iQkIKSpRWCgnPDQLt4DHucaaYD5lldbjyX6NLcbTcTrUPPUrU44rOP5R5C3K7v/APgT/UwQH6IyMyxkWZNpt2aaQtN8KSVYg5xWBh3q9s7yxnlR8oXaz7aG0IdWlIRgAogd2qMEW5NHAPOnzKUYD61q9s7yxnlQnyty0kHZVSG5ppSitkgAmuDyFHY2ACfVHz0W5NVpnna44XlVwFT/AJR58/zO/ucswH1s5fWb5Yzyo81f2b5Yxyo+MW3bcwqXeSp5wgtOAgqNCCkggx+hpPvaPsp/pAINX9m+WMcqEuVmWkg600G5ppRE1JOEBWhKJptalHgCQSeAReqWBpIGwK/0jKAmT8oFm+WscqPdX9m+WMcqOjKnTKcba/CuHsBNav7N8sY5UJZ3LWQNoSrgmmihEvOIUq9gkrXLFIPCQhdPsmL+CAme2BZvlrHKj3V/ZvljHKje740b4m975qH0BNav7N8sY5UJ7Jy1kEzU4tU0yErWyUEqwUAylJpt0IIi9ggJrV/ZvljHKg1f2b5Yxyo3ZM9/tHjifgpWH8BNav7N8sY5UJ8kstZBqVQhyaaSoKeJBVji8tQ9oIPri9ggJkfKBZvlrHKj3V/ZvljHKjZ8nfiuR4sx+ARQwHz/AC3y0kHbPm22pppa1y7yEJSrFRKCABwkw6PygWaP76xyopoRZb+BufaY9+iA59X9m+WMcqDV/ZvljHKilggIDKDLWQW9IlE00Q3NFbhCu5T2JMIvK2heUkedQhz2wLN8tY5UU0Ibc8MkPSP/AA64DRq/s3yxjlQav7N8sY5UUsEBAzOWsgbQYcE01cTKzaFKvYBSnZZSUnhIQs/4TDnV/ZvljHKilifs/wAZznFZD3k3AatX9m+WMcqDV/ZvljHKilggPn1hZaSCJmfWqaaCXH2lNkqwUBKMoJTti8lQ84MPNX9m+WMcqKWJ7IjvL3HbQ+MdgNer+zfLGOVGuZy9s4oUBOM1KSBruCKmCAg8kMtpBqQlG3JtlK0S0uhaVKxSpLSQQdoggiG4y/s3yxjlQyyn8DmfQPe7VHRZPeGvRt/hEAl1f2b5YxyoTZW5ayDsulLc00pXZEkugVjdRNtLUfMEpUTwCL6CAmT8oFm+WscqPdX9m+WMcqOjK3uZfjcr7wQ9gJrV/ZvljHKhNaGWsgqelXBNNFCG5oLVewSVZq6D56K9hi8KxUCoqdArifNGUBNav7N8sY5UGr+zfLGOVGya8ay/Epz38rFDATWr+zfLGOVHxK3LdYUpN1RVTOVolRGL7ihsbRB9cfpBKwagEEjTjo88ZQH5bFtNfxYfwK8+1B88tfxchX5R+hMnPCrS4018DLRQQH5fft9C1FSiok6TcV+UYfPTX8XIV+UfqIGuiPYD8ZZSTAcevJrS6BiCNvbgj6x8uB/+QRxdHvHIIBXN6EfY/wCSo6LAmc2+2q+UC8LxvECnDwRxPrWoJuS8ysBJTeRLvFJIUqt0hNCOERpCXvJZvmr3RgKyVW2EsKvNKdKHbylqRjflVi67jXBdE1WcTtCENrBGeXm7t2o7nua3Reu/w3r1OCOG695LN81e6MF17yWb5q90YDntbvDvo1/hMfpaT72j7Kf6R+arQYfW04kSs3VSFJH7M9pIpuY+3Iy9lG0JviaTghGMjNgVNEgd70lRAG2TAdeUGbQ6XZlsuMZm4Po74Qor11RsXgUi8cBcNSKw0sNC0y7IcUFLDaAtQNakJFTXZx2dmFJy0ljpbnPu+c6qPE5aSwwDc5T/APPnOqgOjKnTKcba/CuHsQ1vZUsumXuNThuTDbi/2CcFEhKgTi3jpGEMnMu5VJSFJmwVG6gGQnAVGhVRP0WJuhRoNgHagFlqS0ylbgbS9RC1stFN4hQmySV00FLSy2anuQhWgRcNoCQANAAA9UTurWX3uc+75zqoNWsvuJz7vnOqgNrvjRvib3vmofxCuZUNGfQ9mpzNiWdbJ7AnO6LragKZuuhJx4IZjLyVvFF2bvgBRT2BOXgCSAojNVoSFCvAdqA6cnbOUlTjq7oKnJgAFshymfVdJWVa5JSARgMKQ+ib1ay+9zn3fOdVBq1l9xOfd851UBtyY7/aPHE/BSsOpoG4qmm6qlNOjYiJsPKhpt2dUtqcAdmQ63+wTZqnsZhuuDeGuQsUO1DRvLuVVW6mbNCUmkhOGhGkGjWBG1AdGSFmraaSpetvNMAtgqISpKTeWq8Ab6iRXD9wadMP4m9WsvuJz7vnOqg1ay+4nPu+c6qAz+TvxXI8WY/AI6soWyQ1VJW0HKvoSkqKk3FBNUpxWkOXCQK6NETOR+VDMvISrTzc4lbTDaHB2DNkJKUAHEN0NNuG7WXUqpIUlM2pKgFJIkJwggioIIaxBGzAMsnK5gVbDdFOAJSlSRdC1BKghWKAoUVdOisc2W/gbn2mPfojRq1l9xOfd851UKsqMqWXpZbbbU4VFTRA7AnB3LqVHEt00AwFzCfKJF4NJSlRczzCkFKVEJCXkFZKgKJGbC9JFdGzHA9l3KoFVJm0glKQVSE4BVRCUjFrSSQANkkRnq1l97nPu+c6qApIQ254ZIekf+HXGnVrL73Ofd851UKbUyoaXMyjiWpwpaW6pw9gTmAUypA/s8cSBhAXUKbNfIfmULDmueBbqhy5d7HaGtVS6BeC9nTXZhcrLyVCggpmwpQUUpMhOXlBNLxSM1UgXk12rw24z1ay+4nPu+c6qApIn7P8ZznFZD3k3GvVrL73Ofd851UKJPKhpM9MvFqczbjEo2g9gTeKkLmCoUzdRQOI9vAYC7iayYfWvscKLtW5UIfvhYo5rMFXu6XrV7Zx/iFcU5dypJSEzZKaXgJCcqmoqLwzWFRGerWX3uc+75zqoCkieyI7y9x20PjHYw1ay+9zn3fOdVCfJfKdplpxLjU4CqZnHR+wTZqlyZccQcG9lKgabFYCwtdgrZWEqUlQF5Ck1qFJ1ycB3QqBVOyKjZjVYCFhhCnCouLGdcvVFFL1xSAe5Smt0DaTt1hSzl3KrF5CZtQqRVMhOEYEpIqGtggjziM9Wsvvc593znVQDHKfwOZ9A97tUdFk94a9G3+ERMW7law5LPtobnCpbTqEjsCcFSUEAVLWGMZy2W8sywnOpm0BttN8qkZsJTdTiSc3QAUOMBQ2u+EIBKlpq4ykZsAqJU4lITiCLprQnYBJqNMd0TZy1lt7nPu+c6qDVrL73Ofd851UBuyu7mW43K+8EPohsocqWXUshDU4bkww4r9gnBRKV1UcW9gbEMnMvJVJSFJmwVG6gGQnBeNCq6mrWJoFGg2AdqA7nEp7PRUC8JdV2tKj6QVu+qHMTJyylSQc1OVGg/N05Ueb6KMtWsvuJz7vnOqgM5rxrL8SnPfysUMQb+U7RtBl4NTmbTLTLSj2BN4KW7LqSKZuuIQvHg4YaHLyUCrpE3epep2DOVpWlaZvRXCsB3SISJ+Zu07xKlVKab8xiqmzSn+UOolk5cSYJIRNAnSewJvHz/RYxlq7ldzN8wnOqgN+TnhVpcaa+BlooIgLGyuYbfnVrRNhLr7bjZ7Bm8UiVZaJwbw16FDHahxq7ldzN8wnOqgGsiLj7zewq6+na12sUkeZSbx9LDKJfV5Kbmb5hOdVHuryU3M3zCc6qA+YfLj4wRxdHvHI9hV8r2UDL86hbecADCEnOMuoVW+s9y4kGmIxpBAdLzy6NJQpWKQAAdkrVgPXGE2XmlXXCtKqVoVaRoqKacQfZGWcCVy6joTcUfMHCTFAm3JcX6kqqlSSAhSG1gl1QAQkhIIK01Khsk0rjATJeduhd5V0qKQb2yACR7CPbGvs1e7VyopzbzdCC4VkulxK1NmiU3kKDRGm6Qmhu6KADCN6rWYF1RdcKFX9bVZVevoIcUruqJIVQnXUPCYCR7NXu1cowNTKi/KgqUR2VK7OHf0RUu280VhQWpKaKCkhC6FZRQPVBvVB2a3sKjTE3Nvhc6wsUN6clTUAgH6dFSAccTjjAfoeMVLAoCQCcBU6dnDbjKJzKKzn3XUuNBNGEpcbChUuLzgUpKTeFwlCLl47DyoCjhBlJ4RZ3G1/AzMPxCDKTwizuNr+BmYB/GpcygKCStIUe5SVC8fMNJjbE1bVlvLfW4gAouylU6285mnnXClCj3ChVJB2a0qO6AUsTsv42f4lK+/mYohE7L+Nn+JSvv5mAoo0tzSFKUhK0FSe6SFAqT9oDERuiesSUdbeUAlwM/SmjwZqhSlhQDKm9cpB16jfqe5x2IChhFkp/euNv/1EPYRZKf3rjb/9RAOnnUoBUtQSkaSogAbGJMYy80hytxaVU03VA089I2mOCw5YtsNoUKKCaEYbfBAb7Q7059hf4TC/I3xfJ8Wl/dJhhaHenPsL/CYX5G+L5Pi0v7pMAympttoVcWhAJoCtQArtVOzG1KqioxBxEK7bZWVyy0NlzNuqWpKSgGhYdbqL6gDrlJ2Y3WHKKaZCVAA3nFXUmqUBS1LCEnaSCE+rDCAX5beDt8cs/wCNZh/CDLbwdvjln/Gsw/gMC4BWpGFK4jCu3tRnE3atkOuOTCkqWAtDASkZu6u6VEhV5JUNI0ERSQE5afjSS4tP/jlYo4nLT8aSXFp/8crFHAYJeSdCgakgUI0jSPVGcSFi2G8zMNquANFc265rhVC1rISQNkLQUk00FG2oxXwCKx/DZ7zy/uoekwisfw2e88v7qHMwmqFAaSkgeyAxl5pDlbi0KppuqBp56aI3QlyUZcbYQh0PBSENI+kzFKhNCG81pGH73BDqAQZDeBp9LNfFOw+UoAVJoNkmEOQ3gafSzXxTsMrabKpd5ITeKm1pCQAbxKSAMcIDsSoEVGIOikIflA8WT3FZj3Sob2emjTYu3aISLtALuAwoNFIUfKB4snuKzHulQD+NL80hBSFrQkqNE3lAXjtJrpMboQWpLLDzqsyXkusIZSAU0SQXCoLvEUSq+nEV7g10CAfxO5V9+s7jv/hzMO5JoobQlRvKShKVK2yAAT6zCTKvv1ncd/8ADmYCijEuAEJJFTUgVxNKVoNmlR7YyjW4wlSkqI1yalJ2RUUP+UBsj5x8pLhS64QSP2drR6dcfR4+a/Kb31fF2vfLgPnvZK90r2mNjLjqyEoK1E6AmpJwrgBwRzR22O+lt0KXim48CKkVvMrSBUYipIFeGA0rdcCrpKwoGhBrUHaptx4qZXsqV7TFL85sgqUktmqwvXg3gkJbzYTrSVKRdUDiKkVNQY1OTLBK1LW0pV9ehPdBTzKkkUTSgQlwHRs7cBPdkr3avaYOyV7pXtMOH7QbU06k3KqLxFG0j99nN0ISKC6HMBw10wigInLBwmYxJOtTpPnj2MMre/8A+Ef7wQF6/JziwhSGW7l0hBXMspKgFqF66VVHrjR83Tu9Mc7Y6UMLQ7hn0Z/GqOGAxNmzu9Mc7Y6UHzdO70zzpjpR12dKF5xLYNCbx0E9ykrNAMSaA0GyaR1Gx1FIW2q+m+pBNKEUzYqUqN44rANBhThgFXzbO70zztjpRlL2dOB1lammrrbzLpAmpepCHErIFVaTSGzlgrDRcCk4JWspJSCEpdzW33VamlBgNk4QpgPrHbAX5Evncl1seH5QleRL53J9bHyiPF6DAfYLLyzmJlsOsWa+tslaQoTEoAShZbVS86D3SSOGkabUn5512VWLLfAYeU8oGZk6qBl3WaJ+l01cBx2AYz+RzxSx9uZ+JciwmXwhJUQogbCEqUr1BIJMBO6oJ36qmOcyXWxonsrJpltTjllzCUJFVHsiTNB5g7UxTWfOofbS42SUqrQlKknAkaFAHSIU5deATPoz/UQHNqgnfqqY5zJdbCxqdnhOuTPzW/dXLssBPZMneBQ46sk/S0oQ4B6jF1HFP2q2yaOEjWKWNaTeCSAQmndKqU0SMTXCsAl1QTv1VMc5kutjnmcrZptTaF2XMBTqi22OyJPXKCFOkYO4axCzU00bdIrgYQZR+FWbxp34GZgNGqCd+qpjnMl1sL7HtCeZz1bLfOceceFJmTwCqUBq7pwi3jhVaiM4WwFqIKUrKUKKUFQBAWQKA0IPACCaVEAm1QTv1VMc5kutjnRlbNF1TIsuYziUIdUnsiTwStS0pNc7Q1KFildjhEV8T8r41mOJSfv5qA5Jm3J1SFJ+apgXklPhMlsim+xzWHac8xLMMqst9RaaaaJEzJ0JQgJJFXa0wiycXdBJ0AEmnBHPLWg24UhCr15tLwoDS6ruTXYrjTzGARaoJ36qmOcyXWxolMrJp0KLdlzBurU2r9okxRSTdUMXdg7MV0Icke5mOOTXvTAJben56YbShNlvpKX5Z6pmZOlGphDxGDukhBA4SIY6oJ36qmOcyXWxQzs0lptbi63UJKlUFTQCpoBpjXIzyXb10KBQq4tKkkKSboVj6lJNRtwE+7lLOJSVKsqYASCSeyZPAAVP9rHktlRNuIStFlzBStIWk9kSYqCKg0LtRhFBa/eHvRufhMaMmfA5b0DPu0wEvNzs8ubYmBZb4S01MtlPZMnUl1TJBH0tKDNmvnEM9UE79VTHOZLrYez9otsgFxV0G9jQ0wSVHRwD1xvZcvJCqEVANFChFdgjYPBASc9ldNMpCnLLmEhS22geyJM1U4sNoGDuypSRXQK4x0aoJ36qmOcyXWxuy37yzx2z/jGooYCIkrQnm35h02W+Q8WiAJmTqLiLpr9Lsww1QTv1VMc5kuthjP5Ry7JeDjl0sNpedF1WCVEgFNBrjUEUFTiNsQ1SqoqNmAkXMrZpLqGTZcxnFpccQnsiTxSgoCjXO0FC4jA7rgMdGqCd+qpjnMl1sb7Q8ZynFZ/3kpFBAQ+T8/PS7AaVZb6iFvLqJmTpr3VuAYu7AUB6oY6oJ36qmOcyXWxTwQEixlZNLW4hNlzBU2UpcHZEnrSpIWNLtDrSDhHLlJPz0zKTEumy30qeZcaClTMnQFaCkE0drQVh1Yfhk/6Rj4ZEPoCY1QTv1VMc5kutg1QTv1VMc5kutinggJGSysmnkBbdlzCkkqAPZEmNCik4F2ukGOO2J2eeXKqFlvjMP59QMzJ64Zh1qiaO6auA47AMPciPA2/tPe+XD2AmNUE79VTHOZLrY57RyummGlvO2XMJbbSpa1dkSZolIqTRLpJw2hFTKzIcTeTWl5acRuVFBI4Kg04IR/KJ4rnuLPfgMArey7cQopVIrChgQZuSqPP9LEflja782pSmpZKatob183K/uuKXXWrOGMKMqPC3/SL/AKwrgMTZs9vTHO2OlHnzdO70xztjpRnDJFjrUQlKkFZRnM2L18C5nBsUJKaaDs40gFfzbPb0xztjpQfN07vTHO2OlDOWsZ1d7Cl1K1KCguouqCaYDTeUBwY1pHJOSqmlqbcFFJJBH/uxAc6bNnt6Y52x0o8Nmzu9Mc7Y6UZwQETlVLuJfo8EJVdBolxChSp2UkiCNeVXfz9kf7wQH0i0O4Z9GfxqjhjomLOcWlsqm2WxdN1OZcJAvqpeINCY5vmhflzP8hzpQG6WcCVAqTeArgFFJ0YEKGIIND6oaOZQqKr1wfvaVEnHNDEnSaMpx2SomE3zQry5n+Q50o8+Z1eXM/yHOlAM12reCkqQCFIWjBRBBU9nwrRsKoKbIELY8+aV+Ws/yHOlHpsdXlzP8hzpQBGK9BjFmyHlvIZbmmlKWlaq5lYACacONax0zWTMy24EOTTKQWnHb2aWaBC226UrpJcHsMB9X+RzxSx9uZ+JciotmWccaUhtQSVUBJJBu11wSRilRTUBWxWuxHynJTKJyRlkSyHpZaUFw3lNPVN9anDWh21EQ37YD++Sn8t/84D6NJtlKEpKUpoLoSg60AYADAYUpsQny68AmfRn+oiRPygP75Kfy3/zjjtnK92YYcZU7KgOJukhp+o81VQH1iE9u2KZlTZK7uZOdZ1taPAUS4rHXJSkrF3ZvnaFI2yMt52ZDpbTKXW3S1Uh7XUSlVQK4DXU9UbrTysn2WXXSmTIbQtwgB6pupKqDHggPoY4YQZR+FWbxp34GZjwC0t1I8l/84456y7Rdcl3CuSBYcU6kBD1FFTLjNDjoo4T5wICtha1JuodcKFIKHFpcUFA3k0SlCgmmmoSCCdBJ0igHDdtLdSPJf6UF20t1I8l/pQFBE/K+NZjiUn7+agu2lupHkv9KOJuy7REyuYvyV5bTTJFx6gDa3FgjHSc4R6hAVsKbBsbscukqvXlURhS42mtxrhCSpeP8Uct20t1I8l/pQXbS3UjyX+lAUEIcke5mOOTXvTGN20t1I8l/pRx2ZZlosBwBckb7rrxqh7ArVeIGu0CAoLYks+w61UDOIWipFQKimI2RGiw7LzAc7gX1X7jaSltOtCdaCTiaVJ4dG3xXbS3UjyX+lBdtLdSPJf6UA1tfvD3o3PwmNGTPgct6Bn3aYWTMvaS0KQVSQCkqSdY9sim6jCz5O0mmm2guSIbQhsEoeqbqQmp13BAM7dsVMzmrxKc2suJI7pKrpSladgFJNcag0oRDGWCghIWQV0F4pBCSaYkAk0HBUwju2lupHkv9KC7aW6keS/0oDzLfvLPHbP+MaihiStey7RmEISpckAl1h4UQ9iWnUugadBKQD547btpbqR5L/SgMrTyaS+t1ajrlJo3pok5tTevAOvFSFUOyhJ0gQ8bTQAbQAhDdtLdSPJf6UF20t1I8l/pQBaHjOU4rP8AvJSKCJJ6y7RVMNPlcleabeaAuPUIdU0ok46Rmh7THbdtLdSPJf6UA4aLmcXeuhsBAb3ROJUTwYpAH8J2xHRE/dtLdSPJf6UF20t1I8l/pQGVh+GT/pGPhkQ+iSk7MtFt190LkiXlIURceoLrYbw13BWOe2LZtGXcaQewlF3OUIDwpcAOOONawFgyldVXikgq1lAQQm6MFYmpreNcMCNqNsQmqC0NqT9j35xyTOWM624lDgkwC267euvEAIU2mlK6SXB7DAVORHgbf2nvfLhvO382vN0K7qrldF6mFeCtI+W2Rle7LtJaS7KkArNS0/XXLK91w0jsPygPb5Kfyn+lAfRpOXDbaG06EJSkeoUhH8oniue4s9+AxKnL97fJT+U/0o4bcytdmpd6XU7KpS62tskNP1AUKVFTpgJzKfwt/wBIv+sK46mbJmp52YdRMMgB5SCc0uhN1LlQK4DX09Uc6cn3hezk4yi64psfQrNboBrgcBjAYw4+eAGQ0As6xaarWDcvNlFG8KhFTeodoeeFBsZXl7PN3PzgNiq8vZ5u5+cA3mrbv3tZS8FjTovOtObX/wBdPXC+0X0uOrWkEBaiuiiCQVGpGGxUmNHzMry9nm7n5wfMqvL2ebufnAeQR6LGV5ezzdz848NjK8vZ5u5+cBC5Vd/P2R/vBGzKuVDb90vJdN0G8lCkjZwoT/7WPYC/ndDX2P8AmqOWOqd7lr7H/NUcsB1yMqlYWpailCAmpCbyiVG6AkVAOydOgGN0xY60pvpUhac2XiQtIITfKNcCagk0w0400gxokpzN3gUJWhYAUlRUNBvAgpIIIP8AUxtftMqbKLiRVGbJF7uQ7nQACcKHDzGA0WhLZp1xutbi1Irt0NKxzxunZkuuLcIAK1KWQNAJNcOCNMB2ZL+MGvRPf8Yf5Wd8HFZj4iVhBkv4xa9E/wD8Yf5Wd8HFZj4iVgJSOqXkFLaddBFGrtQdJqaa3zaTHLDCStVTbZbCQUqLl+tKqCm82BUiqaYnDbgC07JWwASQUlS0Ag41SaGo0iF8MLTtLPAVRRQWtQIVhRVCU0ppqNNfVC+Apvk37zMcac921DjKzwGa4u97tUJ/k37xMcac921DjKzwGa4u97tUB9Rb0DzCMoxb0DzCMoAggggCCCCAIIIIAggggOa051LDS3V1uoSVKpTQPPgPOSBHGm3WwBnfoyqpSKhQKagX7zdQEVUBU0hjMNlSSEqKSRgoAGnqOBia1Ja9VFpDbiHEvhKAm9fLdQhIFEApRiak1J84Bwu3GBeBWQUkJulty+Sb1Libt5YN1eKQRrVbRjbLWm04u4hdVUJpRQqAQDdJFFUJANK0JoaGE7GSaUOF1DpDlUqSq4jSM6KubLiiHlgknYGikdlk2AhhxTiaEqvmpbRfqtecXVYxIKsabHqFAcQQQQBBBBAEEEEAQQQQBBBBAER+W/hEn/1P4ExYRH5b+ESf/U/gTAcMTOVvfEcWmvfSsU0TOVvfEcWmvfSsBJEw61OLzhbvJvVZAP7pLhKTUnRdUFA8KTCmXcCVpUQFAKCik6DQ1oeAw2GUbhKVLSlSkqQoq0XrrhdAISKaSrHhgORyzrqU3lgOKxQ2BW9ryjuhrQSQacA0iojlmZdTaihYopOBFQacGEMmLcKE3Uo2AgfSKpcDmdSlY0KINQFYYE4QsfcvKUrReUVU85rAUPycd6meMq9y1HDbmlfGHvwoju+TjvUzxlXumo4bc0r4w9+FEAoggggGiLGKiEJcTnbhcKDUADNl3uzrSboG1QqGOmmlyy1pbUtetoG1JGBvBZIBwOA8+mNqbVTUKU0Cu6W1qvqF9OaLOA0JVdIxxxAw010vWiVJWm6AFJZTp0ZsUHtgOKCCCAhsrPCD9kf7wQZWeEH7I/3ggGlr5QOhZSLtEXkJwOgLOnGOEZQvfw+z9YIIA1Qvfw+z9Y91Qvfw+z9Y8ggDVC9/D7P1j3VC9/D7P1gggO/JzKJ1E0lwXCoIWkVBpjSug8ENMpcrn1kEhsHNOIwSrQp1lR0q01QP84IICZ1RPbafZ+seaonttPs/WPYIAOUT22n2frHmqJ7bT7P1j2CApsjcq3mWVhIbN51SzeSqtShA2FDDAQxtrLJ9yXeQpLVFtOJNEqrQpIw12mPYICwT8p03TuJfkOdOPe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RZQ5fTLrrClIZqjO0olf7yQDWquCCCA59XMxuGeSvpQiylyufXQkNght1GCVaFOMqOlWnWD/OPYICW1RPbafZ+sByie20+z9YIIAOUT22n2frAconqaU+z9YIICmyOyqeZacCQ2bzpWbyVVrcQMKEYYCFtuZUvqUruBVxa8AdJCa6TwQQQClWUT22n2R6conttPsgggMRlI/tp9keqyje20+yCCA8TlG/tp9kCso3ttPsgggOCdmlOqvL00ggg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n-US"/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228600" y="304800"/>
            <a:ext cx="8915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bg1"/>
                </a:solidFill>
                <a:latin typeface="+mj-lt"/>
              </a:rPr>
              <a:t>Historical climatic </a:t>
            </a:r>
            <a:r>
              <a:rPr lang="en-US" altLang="en-US" sz="2000" b="1" dirty="0" smtClean="0">
                <a:solidFill>
                  <a:schemeClr val="bg1"/>
                </a:solidFill>
                <a:latin typeface="+mj-lt"/>
              </a:rPr>
              <a:t>station of </a:t>
            </a:r>
            <a:r>
              <a:rPr lang="en-US" altLang="en-US" sz="2000" b="1" dirty="0">
                <a:solidFill>
                  <a:schemeClr val="bg1"/>
                </a:solidFill>
                <a:latin typeface="+mj-lt"/>
              </a:rPr>
              <a:t>NOA </a:t>
            </a:r>
            <a:endParaRPr lang="en-GB" altLang="en-US" sz="2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 descr="1903-κτιριο -a DORIDIS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7213" y="800064"/>
            <a:ext cx="7667729" cy="504792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57213" y="3465513"/>
            <a:ext cx="949338" cy="105887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11" descr="data:image/jpeg;base64,/9j/4AAQSkZJRgABAQAAAQABAAD/2wCEAAkGBxQSEhUUEhQUFhUXFxUUFBgVFBYeFhceHRcdFh0YFBwYICggGBolHB0XITIhJikrMi4uFx81ODMtNygtLisBCgoKBQUFDgUFDisZExkrKysrKysrKysrKysrKysrKysrKysrKysrKysrKysrKysrKysrKysrKysrKysrKysrK//AABEIAHQBtAMBIgACEQEDEQH/xAAcAAADAAMBAQEAAAAAAAAAAAAABQYCAwQBBwj/xABUEAABAgMDAwwNCQUHBAMAAAABAgMABBEFEiEGEzEWIkFRUlNhdJKU0tMUFzIzNDVUcXOBkbO0BxUjVXKVstHhJEJik7FDRIKho8HChMPE8CVjdf/EABQBAQAAAAAAAAAAAAAAAAAAAAD/xAAUEQEAAAAAAAAAAAAAAAAAAAAA/9oADAMBAAIRAxEAPwC2yPyXln5Np11LqlrvlSuyZgVOcUNAXQQ51Eye9uc5mesg+T7xex5l+8VD2ZYC0lJKhoNUqKSKEEUI4Ro2dBwgEWomT3tznMz1kKMq8lJZqWUttLqVBbIBEzMaFPISf7TZBI9cXMIct/A1/bl/iG4DXqJk97c5zM9ZBqJk97c5zM9ZFFCfKTuWTR0kPsq+jDhwCxeKw3pSE1OuwrTZpAcuomT3tznMz1kJsqslZZpptTaXUkzUk2T2TMYpXNNtrGK9lKiPXF3E/lv3hnjtn/GNQGOomT3tznMz1kGomT3tznMz1kUUT9oUVPMgNrSUALU9mlkKqFoSylaRQCpKlEmmCRiTVIY6iZPe3OczPWQmnclZZM/LNBLubWxNrWnsmYxUhcuEnu64Ba+VF3E/aHjST4rP+8lIDHUTJ725zmZ6yDUTJ725zmZ6yKKJ9DX7eFtpVS44l36JxOOsopTita4MKBI0VJrgYDHUTJ725zmZ6yFFlZKSypmcQpLpS2tkIHZMxrQWUqNPpNskxcwhsTwyf9Ix8OiA16iZPe3OczPWQaiZPe3OczPWQ+mCoJVcAK6G6FEhJNMAogGgrs0hPkwHwZkP1qHk3SVlQNWGiblQKJvFWAwGI2IDTqJk97c5zM9ZCjJTJOVdlULcS6pRU8CTMzOw6tI/tNoAeqLmEWRHgaPtv+/XAatRMnvbnOZnrINRMnvbnOZnrIY5QIqyfpC1rmyVgLNAHEqIVcIN1QF04jAmM7FcKmEFSSk0OBvbZAVr9cARRVDiK0MBJZaZKyzMhNutJdS42w6tChMzGtUEEg4rpphzqJk97c5zM9ZHvyh+K57iz/uzFDATuomT3tznMz1kGomT3tznMz1kY5VOupcaKcUpQ6oIuOEOuBTdxFUEXVEX6E1GJNMIpICFt7JWWbdkkoS6A7NFtwdkzGuT2K+5Q/SbpCDhtQ41Eye9uc5mesjLKfv9nccPwU1FBATuomT3tznMz1kGomT3tznMz1kdM0wXJtsJziQ2M66oKcCVEgoQ2BW6r95ShsXEV7qHMBCzOSssJ9hoJdzapaacUnsmYxUh2WSk98rgFrH+KHGomT3tznMz1kZzfjSW4nO++lIfwE7qJk97c5zM9ZBqJk97c5zM9ZHLYqnezV3isprM1Bv1SM4m5nK6wpIqUFNDQ7OuMVkBB2HktLLmZ9C0ulLT7SGx2TMa0GVZcIGv3SlHHbh1qJk97c5zM9ZBk34ZafGWfgpeHVoMlbTiEqKCpCkhadKSQReHCNMAl1Eye9uc5mesjXM5FyYQohDlQkkftMztekjpyTZUlLpKA2hTgLaUpWlNA2hJUlLlFJBUFYUGNTjWpbzfe1/ZV/SAjckclJZ6RlHXEuqW5LMOLV2TMa5SmkqJwXTEkw21Eye9uc5mesjdkJ4tkeKSvuUxtyiOtavVDWdGfoVdxcXSt3GmczdeDThWA5NRMnvbnOZnrIT5V5KyzTCVNpdSrsiTRXsmY7lc202oYubKVKHriqsAq7GZv3r1xNb9b+j9+uN6lK1xrHBlx4MnjVn/ABzEBhqJk97c5zM9ZBqJk97c5zM9ZFFGmYUsUuJSrEXryymg2SKJVU8GHngEeomT3tznMz1kJ5/JSWTOyrYS6ELbmlLHZMxiU5q6e+bF5Xti6hBafjGS9FOf9iAw1Eye9uc5mesg1Eye9uc5mesiihXKzb5eKVtUbqqiqDY0fvnT5oDh1Eye9uc5mesj5VOPIZCUhClVzpJVMTNcH3Ej+02EpA9Ufd4+MSiavdyVEMzJSEoQpVeyXO4SsFJOnTAJvnMb1/rzPWQfOY3v/XmesigmLDaIWsIvKvuqQlsquuYukNpIJxF0CiPbjHjtkNLKNYb2aAUKqutqCEUS7cFQLt43zhXTgkwCD5yG9/68z1kHzmN6/wBeZ6yKFjJ5onXNrSAbo1yypQKUEOpGFEhRUCe50aTHOLGZo5Vp2iQkIKSpRWCgnPDQLt4DHucaaYD5lldbjyX6NLcbTcTrUPPUrU44rOP5R5C3K7v/APgT/UwQH6IyMyxkWZNpt2aaQtN8KSVYg5xWBh3q9s7yxnlR8oXaz7aG0IdWlIRgAogd2qMEW5NHAPOnzKUYD61q9s7yxnlQnyty0kHZVSG5ppSitkgAmuDyFHY2ACfVHz0W5NVpnna44XlVwFT/AJR58/zO/ucswH1s5fWb5Yzyo81f2b5Yxyo+MW3bcwqXeSp5wgtOAgqNCCkggx+hpPvaPsp/pAINX9m+WMcqEuVmWkg600G5ppRE1JOEBWhKJptalHgCQSeAReqWBpIGwK/0jKAmT8oFm+WscqPdX9m+WMcqOjKnTKcba/CuHsBNav7N8sY5UJZ3LWQNoSrgmmihEvOIUq9gkrXLFIPCQhdPsmL+CAme2BZvlrHKj3V/ZvljHKje740b4m975qH0BNav7N8sY5UJ7Jy1kEzU4tU0yErWyUEqwUAylJpt0IIi9ggJrV/ZvljHKg1f2b5Yxyo3ZM9/tHjifgpWH8BNav7N8sY5UJ8kstZBqVQhyaaSoKeJBVji8tQ9oIPri9ggJkfKBZvlrHKj3V/ZvljHKjZ8nfiuR4sx+ARQwHz/AC3y0kHbPm22pppa1y7yEJSrFRKCABwkw6PygWaP76xyopoRZb+BufaY9+iA59X9m+WMcqDV/ZvljHKilggIDKDLWQW9IlE00Q3NFbhCu5T2JMIvK2heUkedQhz2wLN8tY5UU0Ibc8MkPSP/AA64DRq/s3yxjlQav7N8sY5UUsEBAzOWsgbQYcE01cTKzaFKvYBSnZZSUnhIQs/4TDnV/ZvljHKilifs/wAZznFZD3k3AatX9m+WMcqDV/ZvljHKilggPn1hZaSCJmfWqaaCXH2lNkqwUBKMoJTti8lQ84MPNX9m+WMcqKWJ7IjvL3HbQ+MdgNer+zfLGOVGuZy9s4oUBOM1KSBruCKmCAg8kMtpBqQlG3JtlK0S0uhaVKxSpLSQQdoggiG4y/s3yxjlQyyn8DmfQPe7VHRZPeGvRt/hEAl1f2b5YxyoTZW5ayDsulLc00pXZEkugVjdRNtLUfMEpUTwCL6CAmT8oFm+WscqPdX9m+WMcqOjK3uZfjcr7wQ9gJrV/ZvljHKhNaGWsgqelXBNNFCG5oLVewSVZq6D56K9hi8KxUCoqdArifNGUBNav7N8sY5UGr+zfLGOVGya8ay/Epz38rFDATWr+zfLGOVHxK3LdYUpN1RVTOVolRGL7ihsbRB9cfpBKwagEEjTjo88ZQH5bFtNfxYfwK8+1B88tfxchX5R+hMnPCrS4018DLRQQH5fft9C1FSiok6TcV+UYfPTX8XIV+UfqIGuiPYD8ZZSTAcevJrS6BiCNvbgj6x8uB/+QRxdHvHIIBXN6EfY/wCSo6LAmc2+2q+UC8LxvECnDwRxPrWoJuS8ysBJTeRLvFJIUqt0hNCOERpCXvJZvmr3RgKyVW2EsKvNKdKHbylqRjflVi67jXBdE1WcTtCENrBGeXm7t2o7nua3Reu/w3r1OCOG695LN81e6MF17yWb5q90YDntbvDvo1/hMfpaT72j7Kf6R+arQYfW04kSs3VSFJH7M9pIpuY+3Iy9lG0JviaTghGMjNgVNEgd70lRAG2TAdeUGbQ6XZlsuMZm4Po74Qor11RsXgUi8cBcNSKw0sNC0y7IcUFLDaAtQNakJFTXZx2dmFJy0ljpbnPu+c6qPE5aSwwDc5T/APPnOqgOjKnTKcba/CuHsQ1vZUsumXuNThuTDbi/2CcFEhKgTi3jpGEMnMu5VJSFJmwVG6gGQnAVGhVRP0WJuhRoNgHagFlqS0ylbgbS9RC1stFN4hQmySV00FLSy2anuQhWgRcNoCQANAAA9UTurWX3uc+75zqoNWsvuJz7vnOqgNrvjRvib3vmofxCuZUNGfQ9mpzNiWdbJ7AnO6LragKZuuhJx4IZjLyVvFF2bvgBRT2BOXgCSAojNVoSFCvAdqA6cnbOUlTjq7oKnJgAFshymfVdJWVa5JSARgMKQ+ib1ay+9zn3fOdVBq1l9xOfd851UBtyY7/aPHE/BSsOpoG4qmm6qlNOjYiJsPKhpt2dUtqcAdmQ63+wTZqnsZhuuDeGuQsUO1DRvLuVVW6mbNCUmkhOGhGkGjWBG1AdGSFmraaSpetvNMAtgqISpKTeWq8Ab6iRXD9wadMP4m9WsvuJz7vnOqg1ay+4nPu+c6qAz+TvxXI8WY/AI6soWyQ1VJW0HKvoSkqKk3FBNUpxWkOXCQK6NETOR+VDMvISrTzc4lbTDaHB2DNkJKUAHEN0NNuG7WXUqpIUlM2pKgFJIkJwggioIIaxBGzAMsnK5gVbDdFOAJSlSRdC1BKghWKAoUVdOisc2W/gbn2mPfojRq1l9xOfd851UKsqMqWXpZbbbU4VFTRA7AnB3LqVHEt00AwFzCfKJF4NJSlRczzCkFKVEJCXkFZKgKJGbC9JFdGzHA9l3KoFVJm0glKQVSE4BVRCUjFrSSQANkkRnq1l97nPu+c6qApIQ254ZIekf+HXGnVrL73Ofd851UKbUyoaXMyjiWpwpaW6pw9gTmAUypA/s8cSBhAXUKbNfIfmULDmueBbqhy5d7HaGtVS6BeC9nTXZhcrLyVCggpmwpQUUpMhOXlBNLxSM1UgXk12rw24z1ay+4nPu+c6qApIn7P8ZznFZD3k3GvVrL73Ofd851UKJPKhpM9MvFqczbjEo2g9gTeKkLmCoUzdRQOI9vAYC7iayYfWvscKLtW5UIfvhYo5rMFXu6XrV7Zx/iFcU5dypJSEzZKaXgJCcqmoqLwzWFRGerWX3uc+75zqoCkieyI7y9x20PjHYw1ay+9zn3fOdVCfJfKdplpxLjU4CqZnHR+wTZqlyZccQcG9lKgabFYCwtdgrZWEqUlQF5Ck1qFJ1ycB3QqBVOyKjZjVYCFhhCnCouLGdcvVFFL1xSAe5Smt0DaTt1hSzl3KrF5CZtQqRVMhOEYEpIqGtggjziM9Wsvvc593znVQDHKfwOZ9A97tUdFk94a9G3+ERMW7law5LPtobnCpbTqEjsCcFSUEAVLWGMZy2W8sywnOpm0BttN8qkZsJTdTiSc3QAUOMBQ2u+EIBKlpq4ykZsAqJU4lITiCLprQnYBJqNMd0TZy1lt7nPu+c6qDVrL73Ofd851UBuyu7mW43K+8EPohsocqWXUshDU4bkww4r9gnBRKV1UcW9gbEMnMvJVJSFJmwVG6gGQnBeNCq6mrWJoFGg2AdqA7nEp7PRUC8JdV2tKj6QVu+qHMTJyylSQc1OVGg/N05Ueb6KMtWsvuJz7vnOqgM5rxrL8SnPfysUMQb+U7RtBl4NTmbTLTLSj2BN4KW7LqSKZuuIQvHg4YaHLyUCrpE3epep2DOVpWlaZvRXCsB3SISJ+Zu07xKlVKab8xiqmzSn+UOolk5cSYJIRNAnSewJvHz/RYxlq7ldzN8wnOqgN+TnhVpcaa+BlooIgLGyuYbfnVrRNhLr7bjZ7Bm8UiVZaJwbw16FDHahxq7ldzN8wnOqgGsiLj7zewq6+na12sUkeZSbx9LDKJfV5Kbmb5hOdVHuryU3M3zCc6qA+YfLj4wRxdHvHI9hV8r2UDL86hbecADCEnOMuoVW+s9y4kGmIxpBAdLzy6NJQpWKQAAdkrVgPXGE2XmlXXCtKqVoVaRoqKacQfZGWcCVy6joTcUfMHCTFAm3JcX6kqqlSSAhSG1gl1QAQkhIIK01Khsk0rjATJeduhd5V0qKQb2yACR7CPbGvs1e7VyopzbzdCC4VkulxK1NmiU3kKDRGm6Qmhu6KADCN6rWYF1RdcKFX9bVZVevoIcUruqJIVQnXUPCYCR7NXu1cowNTKi/KgqUR2VK7OHf0RUu280VhQWpKaKCkhC6FZRQPVBvVB2a3sKjTE3Nvhc6wsUN6clTUAgH6dFSAccTjjAfoeMVLAoCQCcBU6dnDbjKJzKKzn3XUuNBNGEpcbChUuLzgUpKTeFwlCLl47DyoCjhBlJ4RZ3G1/AzMPxCDKTwizuNr+BmYB/GpcygKCStIUe5SVC8fMNJjbE1bVlvLfW4gAouylU6285mnnXClCj3ChVJB2a0qO6AUsTsv42f4lK+/mYohE7L+Nn+JSvv5mAoo0tzSFKUhK0FSe6SFAqT9oDERuiesSUdbeUAlwM/SmjwZqhSlhQDKm9cpB16jfqe5x2IChhFkp/euNv/1EPYRZKf3rjb/9RAOnnUoBUtQSkaSogAbGJMYy80hytxaVU03VA089I2mOCw5YtsNoUKKCaEYbfBAb7Q7059hf4TC/I3xfJ8Wl/dJhhaHenPsL/CYX5G+L5Pi0v7pMAympttoVcWhAJoCtQArtVOzG1KqioxBxEK7bZWVyy0NlzNuqWpKSgGhYdbqL6gDrlJ2Y3WHKKaZCVAA3nFXUmqUBS1LCEnaSCE+rDCAX5beDt8cs/wCNZh/CDLbwdvjln/Gsw/gMC4BWpGFK4jCu3tRnE3atkOuOTCkqWAtDASkZu6u6VEhV5JUNI0ERSQE5afjSS4tP/jlYo4nLT8aSXFp/8crFHAYJeSdCgakgUI0jSPVGcSFi2G8zMNquANFc265rhVC1rISQNkLQUk00FG2oxXwCKx/DZ7zy/uoekwisfw2e88v7qHMwmqFAaSkgeyAxl5pDlbi0KppuqBp56aI3QlyUZcbYQh0PBSENI+kzFKhNCG81pGH73BDqAQZDeBp9LNfFOw+UoAVJoNkmEOQ3gafSzXxTsMrabKpd5ITeKm1pCQAbxKSAMcIDsSoEVGIOikIflA8WT3FZj3Sob2emjTYu3aISLtALuAwoNFIUfKB4snuKzHulQD+NL80hBSFrQkqNE3lAXjtJrpMboQWpLLDzqsyXkusIZSAU0SQXCoLvEUSq+nEV7g10CAfxO5V9+s7jv/hzMO5JoobQlRvKShKVK2yAAT6zCTKvv1ncd/8ADmYCijEuAEJJFTUgVxNKVoNmlR7YyjW4wlSkqI1yalJ2RUUP+UBsj5x8pLhS64QSP2drR6dcfR4+a/Kb31fF2vfLgPnvZK90r2mNjLjqyEoK1E6AmpJwrgBwRzR22O+lt0KXim48CKkVvMrSBUYipIFeGA0rdcCrpKwoGhBrUHaptx4qZXsqV7TFL85sgqUktmqwvXg3gkJbzYTrSVKRdUDiKkVNQY1OTLBK1LW0pV9ehPdBTzKkkUTSgQlwHRs7cBPdkr3avaYOyV7pXtMOH7QbU06k3KqLxFG0j99nN0ISKC6HMBw10wigInLBwmYxJOtTpPnj2MMre/8A+Ef7wQF6/JziwhSGW7l0hBXMspKgFqF66VVHrjR83Tu9Mc7Y6UMLQ7hn0Z/GqOGAxNmzu9Mc7Y6UHzdO70zzpjpR12dKF5xLYNCbx0E9ykrNAMSaA0GyaR1Gx1FIW2q+m+pBNKEUzYqUqN44rANBhThgFXzbO70zztjpRlL2dOB1lammrrbzLpAmpepCHErIFVaTSGzlgrDRcCk4JWspJSCEpdzW33VamlBgNk4QpgPrHbAX5Evncl1seH5QleRL53J9bHyiPF6DAfYLLyzmJlsOsWa+tslaQoTEoAShZbVS86D3SSOGkabUn5512VWLLfAYeU8oGZk6qBl3WaJ+l01cBx2AYz+RzxSx9uZ+JciwmXwhJUQogbCEqUr1BIJMBO6oJ36qmOcyXWxonsrJpltTjllzCUJFVHsiTNB5g7UxTWfOofbS42SUqrQlKknAkaFAHSIU5deATPoz/UQHNqgnfqqY5zJdbCxqdnhOuTPzW/dXLssBPZMneBQ46sk/S0oQ4B6jF1HFP2q2yaOEjWKWNaTeCSAQmndKqU0SMTXCsAl1QTv1VMc5kutjnmcrZptTaF2XMBTqi22OyJPXKCFOkYO4axCzU00bdIrgYQZR+FWbxp34GZgNGqCd+qpjnMl1sL7HtCeZz1bLfOceceFJmTwCqUBq7pwi3jhVaiM4WwFqIKUrKUKKUFQBAWQKA0IPACCaVEAm1QTv1VMc5kutjnRlbNF1TIsuYziUIdUnsiTwStS0pNc7Q1KFildjhEV8T8r41mOJSfv5qA5Jm3J1SFJ+apgXklPhMlsim+xzWHac8xLMMqst9RaaaaJEzJ0JQgJJFXa0wiycXdBJ0AEmnBHPLWg24UhCr15tLwoDS6ruTXYrjTzGARaoJ36qmOcyXWxolMrJp0KLdlzBurU2r9okxRSTdUMXdg7MV0Icke5mOOTXvTAJben56YbShNlvpKX5Z6pmZOlGphDxGDukhBA4SIY6oJ36qmOcyXWxQzs0lptbi63UJKlUFTQCpoBpjXIzyXb10KBQq4tKkkKSboVj6lJNRtwE+7lLOJSVKsqYASCSeyZPAAVP9rHktlRNuIStFlzBStIWk9kSYqCKg0LtRhFBa/eHvRufhMaMmfA5b0DPu0wEvNzs8ubYmBZb4S01MtlPZMnUl1TJBH0tKDNmvnEM9UE79VTHOZLrYez9otsgFxV0G9jQ0wSVHRwD1xvZcvJCqEVANFChFdgjYPBASc9ldNMpCnLLmEhS22geyJM1U4sNoGDuypSRXQK4x0aoJ36qmOcyXWxuy37yzx2z/jGooYCIkrQnm35h02W+Q8WiAJmTqLiLpr9Lsww1QTv1VMc5kuthjP5Ry7JeDjl0sNpedF1WCVEgFNBrjUEUFTiNsQ1SqoqNmAkXMrZpLqGTZcxnFpccQnsiTxSgoCjXO0FC4jA7rgMdGqCd+qpjnMl1sb7Q8ZynFZ/3kpFBAQ+T8/PS7AaVZb6iFvLqJmTpr3VuAYu7AUB6oY6oJ36qmOcyXWxTwQEixlZNLW4hNlzBU2UpcHZEnrSpIWNLtDrSDhHLlJPz0zKTEumy30qeZcaClTMnQFaCkE0drQVh1Yfhk/6Rj4ZEPoCY1QTv1VMc5kutg1QTv1VMc5kutinggJGSysmnkBbdlzCkkqAPZEmNCik4F2ukGOO2J2eeXKqFlvjMP59QMzJ64Zh1qiaO6auA47AMPciPA2/tPe+XD2AmNUE79VTHOZLrY57RyummGlvO2XMJbbSpa1dkSZolIqTRLpJw2hFTKzIcTeTWl5acRuVFBI4Kg04IR/KJ4rnuLPfgMArey7cQopVIrChgQZuSqPP9LEflja782pSmpZKatob183K/uuKXXWrOGMKMqPC3/SL/AKwrgMTZs9vTHO2OlHnzdO70xztjpRnDJFjrUQlKkFZRnM2L18C5nBsUJKaaDs40gFfzbPb0xztjpQfN07vTHO2OlDOWsZ1d7Cl1K1KCguouqCaYDTeUBwY1pHJOSqmlqbcFFJJBH/uxAc6bNnt6Y52x0o8Nmzu9Mc7Y6UZwQETlVLuJfo8EJVdBolxChSp2UkiCNeVXfz9kf7wQH0i0O4Z9GfxqjhjomLOcWlsqm2WxdN1OZcJAvqpeINCY5vmhflzP8hzpQG6WcCVAqTeArgFFJ0YEKGIIND6oaOZQqKr1wfvaVEnHNDEnSaMpx2SomE3zQry5n+Q50o8+Z1eXM/yHOlAM12reCkqQCFIWjBRBBU9nwrRsKoKbIELY8+aV+Ws/yHOlHpsdXlzP8hzpQBGK9BjFmyHlvIZbmmlKWlaq5lYACacONax0zWTMy24EOTTKQWnHb2aWaBC226UrpJcHsMB9X+RzxSx9uZ+JciotmWccaUhtQSVUBJJBu11wSRilRTUBWxWuxHynJTKJyRlkSyHpZaUFw3lNPVN9anDWh21EQ37YD++Sn8t/84D6NJtlKEpKUpoLoSg60AYADAYUpsQny68AmfRn+oiRPygP75Kfy3/zjjtnK92YYcZU7KgOJukhp+o81VQH1iE9u2KZlTZK7uZOdZ1taPAUS4rHXJSkrF3ZvnaFI2yMt52ZDpbTKXW3S1Uh7XUSlVQK4DXU9UbrTysn2WXXSmTIbQtwgB6pupKqDHggPoY4YQZR+FWbxp34GZjwC0t1I8l/84456y7Rdcl3CuSBYcU6kBD1FFTLjNDjoo4T5wICtha1JuodcKFIKHFpcUFA3k0SlCgmmmoSCCdBJ0igHDdtLdSPJf6UF20t1I8l/pQFBE/K+NZjiUn7+agu2lupHkv9KOJuy7REyuYvyV5bTTJFx6gDa3FgjHSc4R6hAVsKbBsbscukqvXlURhS42mtxrhCSpeP8Uct20t1I8l/pQXbS3UjyX+lAUEIcke5mOOTXvTGN20t1I8l/pRx2ZZlosBwBckb7rrxqh7ArVeIGu0CAoLYks+w61UDOIWipFQKimI2RGiw7LzAc7gX1X7jaSltOtCdaCTiaVJ4dG3xXbS3UjyX+lBdtLdSPJf6UA1tfvD3o3PwmNGTPgct6Bn3aYWTMvaS0KQVSQCkqSdY9sim6jCz5O0mmm2guSIbQhsEoeqbqQmp13BAM7dsVMzmrxKc2suJI7pKrpSladgFJNcag0oRDGWCghIWQV0F4pBCSaYkAk0HBUwju2lupHkv9KC7aW6keS/0oDzLfvLPHbP+MaihiStey7RmEISpckAl1h4UQ9iWnUugadBKQD547btpbqR5L/SgMrTyaS+t1ajrlJo3pok5tTevAOvFSFUOyhJ0gQ8bTQAbQAhDdtLdSPJf6UF20t1I8l/pQBaHjOU4rP8AvJSKCJJ6y7RVMNPlcleabeaAuPUIdU0ok46Rmh7THbdtLdSPJf6UA4aLmcXeuhsBAb3ROJUTwYpAH8J2xHRE/dtLdSPJf6UF20t1I8l/pQGVh+GT/pGPhkQ+iSk7MtFt190LkiXlIURceoLrYbw13BWOe2LZtGXcaQewlF3OUIDwpcAOOONawFgyldVXikgq1lAQQm6MFYmpreNcMCNqNsQmqC0NqT9j35xyTOWM624lDgkwC267euvEAIU2mlK6SXB7DAVORHgbf2nvfLhvO382vN0K7qrldF6mFeCtI+W2Rle7LtJaS7KkArNS0/XXLK91w0jsPygPb5Kfyn+lAfRpOXDbaG06EJSkeoUhH8oniue4s9+AxKnL97fJT+U/0o4bcytdmpd6XU7KpS62tskNP1AUKVFTpgJzKfwt/wBIv+sK46mbJmp52YdRMMgB5SCc0uhN1LlQK4DX09Uc6cn3hezk4yi64psfQrNboBrgcBjAYw4+eAGQ0As6xaarWDcvNlFG8KhFTeodoeeFBsZXl7PN3PzgNiq8vZ5u5+cA3mrbv3tZS8FjTovOtObX/wBdPXC+0X0uOrWkEBaiuiiCQVGpGGxUmNHzMry9nm7n5wfMqvL2ebufnAeQR6LGV5ezzdz848NjK8vZ5u5+cBC5Vd/P2R/vBGzKuVDb90vJdN0G8lCkjZwoT/7WPYC/ndDX2P8AmqOWOqd7lr7H/NUcsB1yMqlYWpailCAmpCbyiVG6AkVAOydOgGN0xY60pvpUhac2XiQtIITfKNcCagk0w0400gxokpzN3gUJWhYAUlRUNBvAgpIIIP8AUxtftMqbKLiRVGbJF7uQ7nQACcKHDzGA0WhLZp1xutbi1Irt0NKxzxunZkuuLcIAK1KWQNAJNcOCNMB2ZL+MGvRPf8Yf5Wd8HFZj4iVhBkv4xa9E/wD8Yf5Wd8HFZj4iVgJSOqXkFLaddBFGrtQdJqaa3zaTHLDCStVTbZbCQUqLl+tKqCm82BUiqaYnDbgC07JWwASQUlS0Ag41SaGo0iF8MLTtLPAVRRQWtQIVhRVCU0ppqNNfVC+Apvk37zMcac921DjKzwGa4u97tUJ/k37xMcac921DjKzwGa4u97tUB9Rb0DzCMoxb0DzCMoAggggCCCCAIIIIAggggOa051LDS3V1uoSVKpTQPPgPOSBHGm3WwBnfoyqpSKhQKagX7zdQEVUBU0hjMNlSSEqKSRgoAGnqOBia1Ja9VFpDbiHEvhKAm9fLdQhIFEApRiak1J84Bwu3GBeBWQUkJulty+Sb1Libt5YN1eKQRrVbRjbLWm04u4hdVUJpRQqAQDdJFFUJANK0JoaGE7GSaUOF1DpDlUqSq4jSM6KubLiiHlgknYGikdlk2AhhxTiaEqvmpbRfqtecXVYxIKsabHqFAcQQQQBBBBAEEEEAQQQQBBBBAER+W/hEn/1P4ExYRH5b+ESf/U/gTAcMTOVvfEcWmvfSsU0TOVvfEcWmvfSsBJEw61OLzhbvJvVZAP7pLhKTUnRdUFA8KTCmXcCVpUQFAKCik6DQ1oeAw2GUbhKVLSlSkqQoq0XrrhdAISKaSrHhgORyzrqU3lgOKxQ2BW9ryjuhrQSQacA0iojlmZdTaihYopOBFQacGEMmLcKE3Uo2AgfSKpcDmdSlY0KINQFYYE4QsfcvKUrReUVU85rAUPycd6meMq9y1HDbmlfGHvwoju+TjvUzxlXumo4bc0r4w9+FEAoggggGiLGKiEJcTnbhcKDUADNl3uzrSboG1QqGOmmlyy1pbUtetoG1JGBvBZIBwOA8+mNqbVTUKU0Cu6W1qvqF9OaLOA0JVdIxxxAw010vWiVJWm6AFJZTp0ZsUHtgOKCCCAhsrPCD9kf7wQZWeEH7I/3ggGlr5QOhZSLtEXkJwOgLOnGOEZQvfw+z9YIIA1Qvfw+z9Y91Qvfw+z9Y8ggDVC9/D7P1j3VC9/D7P1gggO/JzKJ1E0lwXCoIWkVBpjSug8ENMpcrn1kEhsHNOIwSrQp1lR0q01QP84IICZ1RPbafZ+seaonttPs/WPYIAOUT22n2frHmqJ7bT7P1j2CApsjcq3mWVhIbN51SzeSqtShA2FDDAQxtrLJ9yXeQpLVFtOJNEqrQpIw12mPYICwT8p03TuJfkOdOPe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RZQ5fTLrrClIZqjO0olf7yQDWquCCCA59XMxuGeSvpQiylyufXQkNght1GCVaFOMqOlWnWD/OPYICW1RPbafZ+sByie20+z9YIIAOUT22n2frAconqaU+z9YIICmyOyqeZacCQ2bzpWbyVVrcQMKEYYCFtuZUvqUruBVxa8AdJCa6TwQQQClWUT22n2R6conttPsgggMRlI/tp9keqyje20+yCCA8TlG/tp9kCso3ttPsgggOCdmlOqvL00ggg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n-US"/>
          </a:p>
        </p:txBody>
      </p:sp>
      <p:sp>
        <p:nvSpPr>
          <p:cNvPr id="6147" name="AutoShape 13" descr="data:image/jpeg;base64,/9j/4AAQSkZJRgABAQAAAQABAAD/2wCEAAkGBxQSEhUUEhQUFhUXFxUUFBgVFBYeFhceHRcdFh0YFBwYICggGBolHB0XITIhJikrMi4uFx81ODMtNygtLisBCgoKBQUFDgUFDisZExkrKysrKysrKysrKysrKysrKysrKysrKysrKysrKysrKysrKysrKysrKysrKysrKysrK//AABEIAHQBtAMBIgACEQEDEQH/xAAcAAADAAMBAQEAAAAAAAAAAAAABQYCAwQBBwj/xABUEAABAgMDAwwNCQUHBAMAAAABAgMABBEFEiEGEzEWIkFRUlNhdJKU0tMUFzIzNDVUcXOBkbO0BxUjVXKVstHhJEJik7FDRIKho8HChMPE8CVjdf/EABQBAQAAAAAAAAAAAAAAAAAAAAD/xAAUEQEAAAAAAAAAAAAAAAAAAAAA/9oADAMBAAIRAxEAPwC2yPyXln5Np11LqlrvlSuyZgVOcUNAXQQ51Eye9uc5mesg+T7xex5l+8VD2ZYC0lJKhoNUqKSKEEUI4Ro2dBwgEWomT3tznMz1kKMq8lJZqWUttLqVBbIBEzMaFPISf7TZBI9cXMIct/A1/bl/iG4DXqJk97c5zM9ZBqJk97c5zM9ZFFCfKTuWTR0kPsq+jDhwCxeKw3pSE1OuwrTZpAcuomT3tznMz1kJsqslZZpptTaXUkzUk2T2TMYpXNNtrGK9lKiPXF3E/lv3hnjtn/GNQGOomT3tznMz1kGomT3tznMz1kUUT9oUVPMgNrSUALU9mlkKqFoSylaRQCpKlEmmCRiTVIY6iZPe3OczPWQmnclZZM/LNBLubWxNrWnsmYxUhcuEnu64Ba+VF3E/aHjST4rP+8lIDHUTJ725zmZ6yDUTJ725zmZ6yKKJ9DX7eFtpVS44l36JxOOsopTita4MKBI0VJrgYDHUTJ725zmZ6yFFlZKSypmcQpLpS2tkIHZMxrQWUqNPpNskxcwhsTwyf9Ix8OiA16iZPe3OczPWQaiZPe3OczPWQ+mCoJVcAK6G6FEhJNMAogGgrs0hPkwHwZkP1qHk3SVlQNWGiblQKJvFWAwGI2IDTqJk97c5zM9ZCjJTJOVdlULcS6pRU8CTMzOw6tI/tNoAeqLmEWRHgaPtv+/XAatRMnvbnOZnrINRMnvbnOZnrIY5QIqyfpC1rmyVgLNAHEqIVcIN1QF04jAmM7FcKmEFSSk0OBvbZAVr9cARRVDiK0MBJZaZKyzMhNutJdS42w6tChMzGtUEEg4rpphzqJk97c5zM9ZHvyh+K57iz/uzFDATuomT3tznMz1kGomT3tznMz1kY5VOupcaKcUpQ6oIuOEOuBTdxFUEXVEX6E1GJNMIpICFt7JWWbdkkoS6A7NFtwdkzGuT2K+5Q/SbpCDhtQ41Eye9uc5mesjLKfv9nccPwU1FBATuomT3tznMz1kGomT3tznMz1kdM0wXJtsJziQ2M66oKcCVEgoQ2BW6r95ShsXEV7qHMBCzOSssJ9hoJdzapaacUnsmYxUh2WSk98rgFrH+KHGomT3tznMz1kZzfjSW4nO++lIfwE7qJk97c5zM9ZBqJk97c5zM9ZHLYqnezV3isprM1Bv1SM4m5nK6wpIqUFNDQ7OuMVkBB2HktLLmZ9C0ulLT7SGx2TMa0GVZcIGv3SlHHbh1qJk97c5zM9ZBk34ZafGWfgpeHVoMlbTiEqKCpCkhadKSQReHCNMAl1Eye9uc5mesjXM5FyYQohDlQkkftMztekjpyTZUlLpKA2hTgLaUpWlNA2hJUlLlFJBUFYUGNTjWpbzfe1/ZV/SAjckclJZ6RlHXEuqW5LMOLV2TMa5SmkqJwXTEkw21Eye9uc5mesjdkJ4tkeKSvuUxtyiOtavVDWdGfoVdxcXSt3GmczdeDThWA5NRMnvbnOZnrIT5V5KyzTCVNpdSrsiTRXsmY7lc202oYubKVKHriqsAq7GZv3r1xNb9b+j9+uN6lK1xrHBlx4MnjVn/ABzEBhqJk97c5zM9ZBqJk97c5zM9ZFFGmYUsUuJSrEXryymg2SKJVU8GHngEeomT3tznMz1kJ5/JSWTOyrYS6ELbmlLHZMxiU5q6e+bF5Xti6hBafjGS9FOf9iAw1Eye9uc5mesg1Eye9uc5mesiihXKzb5eKVtUbqqiqDY0fvnT5oDh1Eye9uc5mesj5VOPIZCUhClVzpJVMTNcH3Ej+02EpA9Ufd4+MSiavdyVEMzJSEoQpVeyXO4SsFJOnTAJvnMb1/rzPWQfOY3v/XmesigmLDaIWsIvKvuqQlsquuYukNpIJxF0CiPbjHjtkNLKNYb2aAUKqutqCEUS7cFQLt43zhXTgkwCD5yG9/68z1kHzmN6/wBeZ6yKFjJ5onXNrSAbo1yypQKUEOpGFEhRUCe50aTHOLGZo5Vp2iQkIKSpRWCgnPDQLt4DHucaaYD5lldbjyX6NLcbTcTrUPPUrU44rOP5R5C3K7v/APgT/UwQH6IyMyxkWZNpt2aaQtN8KSVYg5xWBh3q9s7yxnlR8oXaz7aG0IdWlIRgAogd2qMEW5NHAPOnzKUYD61q9s7yxnlQnyty0kHZVSG5ppSitkgAmuDyFHY2ACfVHz0W5NVpnna44XlVwFT/AJR58/zO/ucswH1s5fWb5Yzyo81f2b5Yxyo+MW3bcwqXeSp5wgtOAgqNCCkggx+hpPvaPsp/pAINX9m+WMcqEuVmWkg600G5ppRE1JOEBWhKJptalHgCQSeAReqWBpIGwK/0jKAmT8oFm+WscqPdX9m+WMcqOjKnTKcba/CuHsBNav7N8sY5UJZ3LWQNoSrgmmihEvOIUq9gkrXLFIPCQhdPsmL+CAme2BZvlrHKj3V/ZvljHKje740b4m975qH0BNav7N8sY5UJ7Jy1kEzU4tU0yErWyUEqwUAylJpt0IIi9ggJrV/ZvljHKg1f2b5Yxyo3ZM9/tHjifgpWH8BNav7N8sY5UJ8kstZBqVQhyaaSoKeJBVji8tQ9oIPri9ggJkfKBZvlrHKj3V/ZvljHKjZ8nfiuR4sx+ARQwHz/AC3y0kHbPm22pppa1y7yEJSrFRKCABwkw6PygWaP76xyopoRZb+BufaY9+iA59X9m+WMcqDV/ZvljHKilggIDKDLWQW9IlE00Q3NFbhCu5T2JMIvK2heUkedQhz2wLN8tY5UU0Ibc8MkPSP/AA64DRq/s3yxjlQav7N8sY5UUsEBAzOWsgbQYcE01cTKzaFKvYBSnZZSUnhIQs/4TDnV/ZvljHKilifs/wAZznFZD3k3AatX9m+WMcqDV/ZvljHKilggPn1hZaSCJmfWqaaCXH2lNkqwUBKMoJTti8lQ84MPNX9m+WMcqKWJ7IjvL3HbQ+MdgNer+zfLGOVGuZy9s4oUBOM1KSBruCKmCAg8kMtpBqQlG3JtlK0S0uhaVKxSpLSQQdoggiG4y/s3yxjlQyyn8DmfQPe7VHRZPeGvRt/hEAl1f2b5YxyoTZW5ayDsulLc00pXZEkugVjdRNtLUfMEpUTwCL6CAmT8oFm+WscqPdX9m+WMcqOjK3uZfjcr7wQ9gJrV/ZvljHKhNaGWsgqelXBNNFCG5oLVewSVZq6D56K9hi8KxUCoqdArifNGUBNav7N8sY5UGr+zfLGOVGya8ay/Epz38rFDATWr+zfLGOVHxK3LdYUpN1RVTOVolRGL7ihsbRB9cfpBKwagEEjTjo88ZQH5bFtNfxYfwK8+1B88tfxchX5R+hMnPCrS4018DLRQQH5fft9C1FSiok6TcV+UYfPTX8XIV+UfqIGuiPYD8ZZSTAcevJrS6BiCNvbgj6x8uB/+QRxdHvHIIBXN6EfY/wCSo6LAmc2+2q+UC8LxvECnDwRxPrWoJuS8ysBJTeRLvFJIUqt0hNCOERpCXvJZvmr3RgKyVW2EsKvNKdKHbylqRjflVi67jXBdE1WcTtCENrBGeXm7t2o7nua3Reu/w3r1OCOG695LN81e6MF17yWb5q90YDntbvDvo1/hMfpaT72j7Kf6R+arQYfW04kSs3VSFJH7M9pIpuY+3Iy9lG0JviaTghGMjNgVNEgd70lRAG2TAdeUGbQ6XZlsuMZm4Po74Qor11RsXgUi8cBcNSKw0sNC0y7IcUFLDaAtQNakJFTXZx2dmFJy0ljpbnPu+c6qPE5aSwwDc5T/APPnOqgOjKnTKcba/CuHsQ1vZUsumXuNThuTDbi/2CcFEhKgTi3jpGEMnMu5VJSFJmwVG6gGQnAVGhVRP0WJuhRoNgHagFlqS0ylbgbS9RC1stFN4hQmySV00FLSy2anuQhWgRcNoCQANAAA9UTurWX3uc+75zqoNWsvuJz7vnOqgNrvjRvib3vmofxCuZUNGfQ9mpzNiWdbJ7AnO6LragKZuuhJx4IZjLyVvFF2bvgBRT2BOXgCSAojNVoSFCvAdqA6cnbOUlTjq7oKnJgAFshymfVdJWVa5JSARgMKQ+ib1ay+9zn3fOdVBq1l9xOfd851UBtyY7/aPHE/BSsOpoG4qmm6qlNOjYiJsPKhpt2dUtqcAdmQ63+wTZqnsZhuuDeGuQsUO1DRvLuVVW6mbNCUmkhOGhGkGjWBG1AdGSFmraaSpetvNMAtgqISpKTeWq8Ab6iRXD9wadMP4m9WsvuJz7vnOqg1ay+4nPu+c6qAz+TvxXI8WY/AI6soWyQ1VJW0HKvoSkqKk3FBNUpxWkOXCQK6NETOR+VDMvISrTzc4lbTDaHB2DNkJKUAHEN0NNuG7WXUqpIUlM2pKgFJIkJwggioIIaxBGzAMsnK5gVbDdFOAJSlSRdC1BKghWKAoUVdOisc2W/gbn2mPfojRq1l9xOfd851UKsqMqWXpZbbbU4VFTRA7AnB3LqVHEt00AwFzCfKJF4NJSlRczzCkFKVEJCXkFZKgKJGbC9JFdGzHA9l3KoFVJm0glKQVSE4BVRCUjFrSSQANkkRnq1l97nPu+c6qApIQ254ZIekf+HXGnVrL73Ofd851UKbUyoaXMyjiWpwpaW6pw9gTmAUypA/s8cSBhAXUKbNfIfmULDmueBbqhy5d7HaGtVS6BeC9nTXZhcrLyVCggpmwpQUUpMhOXlBNLxSM1UgXk12rw24z1ay+4nPu+c6qApIn7P8ZznFZD3k3GvVrL73Ofd851UKJPKhpM9MvFqczbjEo2g9gTeKkLmCoUzdRQOI9vAYC7iayYfWvscKLtW5UIfvhYo5rMFXu6XrV7Zx/iFcU5dypJSEzZKaXgJCcqmoqLwzWFRGerWX3uc+75zqoCkieyI7y9x20PjHYw1ay+9zn3fOdVCfJfKdplpxLjU4CqZnHR+wTZqlyZccQcG9lKgabFYCwtdgrZWEqUlQF5Ck1qFJ1ycB3QqBVOyKjZjVYCFhhCnCouLGdcvVFFL1xSAe5Smt0DaTt1hSzl3KrF5CZtQqRVMhOEYEpIqGtggjziM9Wsvvc593znVQDHKfwOZ9A97tUdFk94a9G3+ERMW7law5LPtobnCpbTqEjsCcFSUEAVLWGMZy2W8sywnOpm0BttN8qkZsJTdTiSc3QAUOMBQ2u+EIBKlpq4ykZsAqJU4lITiCLprQnYBJqNMd0TZy1lt7nPu+c6qDVrL73Ofd851UBuyu7mW43K+8EPohsocqWXUshDU4bkww4r9gnBRKV1UcW9gbEMnMvJVJSFJmwVG6gGQnBeNCq6mrWJoFGg2AdqA7nEp7PRUC8JdV2tKj6QVu+qHMTJyylSQc1OVGg/N05Ueb6KMtWsvuJz7vnOqgM5rxrL8SnPfysUMQb+U7RtBl4NTmbTLTLSj2BN4KW7LqSKZuuIQvHg4YaHLyUCrpE3epep2DOVpWlaZvRXCsB3SISJ+Zu07xKlVKab8xiqmzSn+UOolk5cSYJIRNAnSewJvHz/RYxlq7ldzN8wnOqgN+TnhVpcaa+BlooIgLGyuYbfnVrRNhLr7bjZ7Bm8UiVZaJwbw16FDHahxq7ldzN8wnOqgGsiLj7zewq6+na12sUkeZSbx9LDKJfV5Kbmb5hOdVHuryU3M3zCc6qA+YfLj4wRxdHvHI9hV8r2UDL86hbecADCEnOMuoVW+s9y4kGmIxpBAdLzy6NJQpWKQAAdkrVgPXGE2XmlXXCtKqVoVaRoqKacQfZGWcCVy6joTcUfMHCTFAm3JcX6kqqlSSAhSG1gl1QAQkhIIK01Khsk0rjATJeduhd5V0qKQb2yACR7CPbGvs1e7VyopzbzdCC4VkulxK1NmiU3kKDRGm6Qmhu6KADCN6rWYF1RdcKFX9bVZVevoIcUruqJIVQnXUPCYCR7NXu1cowNTKi/KgqUR2VK7OHf0RUu280VhQWpKaKCkhC6FZRQPVBvVB2a3sKjTE3Nvhc6wsUN6clTUAgH6dFSAccTjjAfoeMVLAoCQCcBU6dnDbjKJzKKzn3XUuNBNGEpcbChUuLzgUpKTeFwlCLl47DyoCjhBlJ4RZ3G1/AzMPxCDKTwizuNr+BmYB/GpcygKCStIUe5SVC8fMNJjbE1bVlvLfW4gAouylU6285mnnXClCj3ChVJB2a0qO6AUsTsv42f4lK+/mYohE7L+Nn+JSvv5mAoo0tzSFKUhK0FSe6SFAqT9oDERuiesSUdbeUAlwM/SmjwZqhSlhQDKm9cpB16jfqe5x2IChhFkp/euNv/1EPYRZKf3rjb/9RAOnnUoBUtQSkaSogAbGJMYy80hytxaVU03VA089I2mOCw5YtsNoUKKCaEYbfBAb7Q7059hf4TC/I3xfJ8Wl/dJhhaHenPsL/CYX5G+L5Pi0v7pMAympttoVcWhAJoCtQArtVOzG1KqioxBxEK7bZWVyy0NlzNuqWpKSgGhYdbqL6gDrlJ2Y3WHKKaZCVAA3nFXUmqUBS1LCEnaSCE+rDCAX5beDt8cs/wCNZh/CDLbwdvjln/Gsw/gMC4BWpGFK4jCu3tRnE3atkOuOTCkqWAtDASkZu6u6VEhV5JUNI0ERSQE5afjSS4tP/jlYo4nLT8aSXFp/8crFHAYJeSdCgakgUI0jSPVGcSFi2G8zMNquANFc265rhVC1rISQNkLQUk00FG2oxXwCKx/DZ7zy/uoekwisfw2e88v7qHMwmqFAaSkgeyAxl5pDlbi0KppuqBp56aI3QlyUZcbYQh0PBSENI+kzFKhNCG81pGH73BDqAQZDeBp9LNfFOw+UoAVJoNkmEOQ3gafSzXxTsMrabKpd5ITeKm1pCQAbxKSAMcIDsSoEVGIOikIflA8WT3FZj3Sob2emjTYu3aISLtALuAwoNFIUfKB4snuKzHulQD+NL80hBSFrQkqNE3lAXjtJrpMboQWpLLDzqsyXkusIZSAU0SQXCoLvEUSq+nEV7g10CAfxO5V9+s7jv/hzMO5JoobQlRvKShKVK2yAAT6zCTKvv1ncd/8ADmYCijEuAEJJFTUgVxNKVoNmlR7YyjW4wlSkqI1yalJ2RUUP+UBsj5x8pLhS64QSP2drR6dcfR4+a/Kb31fF2vfLgPnvZK90r2mNjLjqyEoK1E6AmpJwrgBwRzR22O+lt0KXim48CKkVvMrSBUYipIFeGA0rdcCrpKwoGhBrUHaptx4qZXsqV7TFL85sgqUktmqwvXg3gkJbzYTrSVKRdUDiKkVNQY1OTLBK1LW0pV9ehPdBTzKkkUTSgQlwHRs7cBPdkr3avaYOyV7pXtMOH7QbU06k3KqLxFG0j99nN0ISKC6HMBw10wigInLBwmYxJOtTpPnj2MMre/8A+Ef7wQF6/JziwhSGW7l0hBXMspKgFqF66VVHrjR83Tu9Mc7Y6UMLQ7hn0Z/GqOGAxNmzu9Mc7Y6UHzdO70zzpjpR12dKF5xLYNCbx0E9ykrNAMSaA0GyaR1Gx1FIW2q+m+pBNKEUzYqUqN44rANBhThgFXzbO70zztjpRlL2dOB1lammrrbzLpAmpepCHErIFVaTSGzlgrDRcCk4JWspJSCEpdzW33VamlBgNk4QpgPrHbAX5Evncl1seH5QleRL53J9bHyiPF6DAfYLLyzmJlsOsWa+tslaQoTEoAShZbVS86D3SSOGkabUn5512VWLLfAYeU8oGZk6qBl3WaJ+l01cBx2AYz+RzxSx9uZ+JciwmXwhJUQogbCEqUr1BIJMBO6oJ36qmOcyXWxonsrJpltTjllzCUJFVHsiTNB5g7UxTWfOofbS42SUqrQlKknAkaFAHSIU5deATPoz/UQHNqgnfqqY5zJdbCxqdnhOuTPzW/dXLssBPZMneBQ46sk/S0oQ4B6jF1HFP2q2yaOEjWKWNaTeCSAQmndKqU0SMTXCsAl1QTv1VMc5kutjnmcrZptTaF2XMBTqi22OyJPXKCFOkYO4axCzU00bdIrgYQZR+FWbxp34GZgNGqCd+qpjnMl1sL7HtCeZz1bLfOceceFJmTwCqUBq7pwi3jhVaiM4WwFqIKUrKUKKUFQBAWQKA0IPACCaVEAm1QTv1VMc5kutjnRlbNF1TIsuYziUIdUnsiTwStS0pNc7Q1KFildjhEV8T8r41mOJSfv5qA5Jm3J1SFJ+apgXklPhMlsim+xzWHac8xLMMqst9RaaaaJEzJ0JQgJJFXa0wiycXdBJ0AEmnBHPLWg24UhCr15tLwoDS6ruTXYrjTzGARaoJ36qmOcyXWxolMrJp0KLdlzBurU2r9okxRSTdUMXdg7MV0Icke5mOOTXvTAJben56YbShNlvpKX5Z6pmZOlGphDxGDukhBA4SIY6oJ36qmOcyXWxQzs0lptbi63UJKlUFTQCpoBpjXIzyXb10KBQq4tKkkKSboVj6lJNRtwE+7lLOJSVKsqYASCSeyZPAAVP9rHktlRNuIStFlzBStIWk9kSYqCKg0LtRhFBa/eHvRufhMaMmfA5b0DPu0wEvNzs8ubYmBZb4S01MtlPZMnUl1TJBH0tKDNmvnEM9UE79VTHOZLrYez9otsgFxV0G9jQ0wSVHRwD1xvZcvJCqEVANFChFdgjYPBASc9ldNMpCnLLmEhS22geyJM1U4sNoGDuypSRXQK4x0aoJ36qmOcyXWxuy37yzx2z/jGooYCIkrQnm35h02W+Q8WiAJmTqLiLpr9Lsww1QTv1VMc5kuthjP5Ry7JeDjl0sNpedF1WCVEgFNBrjUEUFTiNsQ1SqoqNmAkXMrZpLqGTZcxnFpccQnsiTxSgoCjXO0FC4jA7rgMdGqCd+qpjnMl1sb7Q8ZynFZ/3kpFBAQ+T8/PS7AaVZb6iFvLqJmTpr3VuAYu7AUB6oY6oJ36qmOcyXWxTwQEixlZNLW4hNlzBU2UpcHZEnrSpIWNLtDrSDhHLlJPz0zKTEumy30qeZcaClTMnQFaCkE0drQVh1Yfhk/6Rj4ZEPoCY1QTv1VMc5kutg1QTv1VMc5kutinggJGSysmnkBbdlzCkkqAPZEmNCik4F2ukGOO2J2eeXKqFlvjMP59QMzJ64Zh1qiaO6auA47AMPciPA2/tPe+XD2AmNUE79VTHOZLrY57RyummGlvO2XMJbbSpa1dkSZolIqTRLpJw2hFTKzIcTeTWl5acRuVFBI4Kg04IR/KJ4rnuLPfgMArey7cQopVIrChgQZuSqPP9LEflja782pSmpZKatob183K/uuKXXWrOGMKMqPC3/SL/AKwrgMTZs9vTHO2OlHnzdO70xztjpRnDJFjrUQlKkFZRnM2L18C5nBsUJKaaDs40gFfzbPb0xztjpQfN07vTHO2OlDOWsZ1d7Cl1K1KCguouqCaYDTeUBwY1pHJOSqmlqbcFFJJBH/uxAc6bNnt6Y52x0o8Nmzu9Mc7Y6UZwQETlVLuJfo8EJVdBolxChSp2UkiCNeVXfz9kf7wQH0i0O4Z9GfxqjhjomLOcWlsqm2WxdN1OZcJAvqpeINCY5vmhflzP8hzpQG6WcCVAqTeArgFFJ0YEKGIIND6oaOZQqKr1wfvaVEnHNDEnSaMpx2SomE3zQry5n+Q50o8+Z1eXM/yHOlAM12reCkqQCFIWjBRBBU9nwrRsKoKbIELY8+aV+Ws/yHOlHpsdXlzP8hzpQBGK9BjFmyHlvIZbmmlKWlaq5lYACacONax0zWTMy24EOTTKQWnHb2aWaBC226UrpJcHsMB9X+RzxSx9uZ+JciotmWccaUhtQSVUBJJBu11wSRilRTUBWxWuxHynJTKJyRlkSyHpZaUFw3lNPVN9anDWh21EQ37YD++Sn8t/84D6NJtlKEpKUpoLoSg60AYADAYUpsQny68AmfRn+oiRPygP75Kfy3/zjjtnK92YYcZU7KgOJukhp+o81VQH1iE9u2KZlTZK7uZOdZ1taPAUS4rHXJSkrF3ZvnaFI2yMt52ZDpbTKXW3S1Uh7XUSlVQK4DXU9UbrTysn2WXXSmTIbQtwgB6pupKqDHggPoY4YQZR+FWbxp34GZjwC0t1I8l/84456y7Rdcl3CuSBYcU6kBD1FFTLjNDjoo4T5wICtha1JuodcKFIKHFpcUFA3k0SlCgmmmoSCCdBJ0igHDdtLdSPJf6UF20t1I8l/pQFBE/K+NZjiUn7+agu2lupHkv9KOJuy7REyuYvyV5bTTJFx6gDa3FgjHSc4R6hAVsKbBsbscukqvXlURhS42mtxrhCSpeP8Uct20t1I8l/pQXbS3UjyX+lAUEIcke5mOOTXvTGN20t1I8l/pRx2ZZlosBwBckb7rrxqh7ArVeIGu0CAoLYks+w61UDOIWipFQKimI2RGiw7LzAc7gX1X7jaSltOtCdaCTiaVJ4dG3xXbS3UjyX+lBdtLdSPJf6UA1tfvD3o3PwmNGTPgct6Bn3aYWTMvaS0KQVSQCkqSdY9sim6jCz5O0mmm2guSIbQhsEoeqbqQmp13BAM7dsVMzmrxKc2suJI7pKrpSladgFJNcag0oRDGWCghIWQV0F4pBCSaYkAk0HBUwju2lupHkv9KC7aW6keS/0oDzLfvLPHbP+MaihiStey7RmEISpckAl1h4UQ9iWnUugadBKQD547btpbqR5L/SgMrTyaS+t1ajrlJo3pok5tTevAOvFSFUOyhJ0gQ8bTQAbQAhDdtLdSPJf6UF20t1I8l/pQBaHjOU4rP8AvJSKCJJ6y7RVMNPlcleabeaAuPUIdU0ok46Rmh7THbdtLdSPJf6UA4aLmcXeuhsBAb3ROJUTwYpAH8J2xHRE/dtLdSPJf6UF20t1I8l/pQGVh+GT/pGPhkQ+iSk7MtFt190LkiXlIURceoLrYbw13BWOe2LZtGXcaQewlF3OUIDwpcAOOONawFgyldVXikgq1lAQQm6MFYmpreNcMCNqNsQmqC0NqT9j35xyTOWM624lDgkwC267euvEAIU2mlK6SXB7DAVORHgbf2nvfLhvO382vN0K7qrldF6mFeCtI+W2Rle7LtJaS7KkArNS0/XXLK91w0jsPygPb5Kfyn+lAfRpOXDbaG06EJSkeoUhH8oniue4s9+AxKnL97fJT+U/0o4bcytdmpd6XU7KpS62tskNP1AUKVFTpgJzKfwt/wBIv+sK46mbJmp52YdRMMgB5SCc0uhN1LlQK4DX09Uc6cn3hezk4yi64psfQrNboBrgcBjAYw4+eAGQ0As6xaarWDcvNlFG8KhFTeodoeeFBsZXl7PN3PzgNiq8vZ5u5+cA3mrbv3tZS8FjTovOtObX/wBdPXC+0X0uOrWkEBaiuiiCQVGpGGxUmNHzMry9nm7n5wfMqvL2ebufnAeQR6LGV5ezzdz848NjK8vZ5u5+cBC5Vd/P2R/vBGzKuVDb90vJdN0G8lCkjZwoT/7WPYC/ndDX2P8AmqOWOqd7lr7H/NUcsB1yMqlYWpailCAmpCbyiVG6AkVAOydOgGN0xY60pvpUhac2XiQtIITfKNcCagk0w0400gxokpzN3gUJWhYAUlRUNBvAgpIIIP8AUxtftMqbKLiRVGbJF7uQ7nQACcKHDzGA0WhLZp1xutbi1Irt0NKxzxunZkuuLcIAK1KWQNAJNcOCNMB2ZL+MGvRPf8Yf5Wd8HFZj4iVhBkv4xa9E/wD8Yf5Wd8HFZj4iVgJSOqXkFLaddBFGrtQdJqaa3zaTHLDCStVTbZbCQUqLl+tKqCm82BUiqaYnDbgC07JWwASQUlS0Ag41SaGo0iF8MLTtLPAVRRQWtQIVhRVCU0ppqNNfVC+Apvk37zMcac921DjKzwGa4u97tUJ/k37xMcac921DjKzwGa4u97tUB9Rb0DzCMoxb0DzCMoAggggCCCCAIIIIAggggOa051LDS3V1uoSVKpTQPPgPOSBHGm3WwBnfoyqpSKhQKagX7zdQEVUBU0hjMNlSSEqKSRgoAGnqOBia1Ja9VFpDbiHEvhKAm9fLdQhIFEApRiak1J84Bwu3GBeBWQUkJulty+Sb1Libt5YN1eKQRrVbRjbLWm04u4hdVUJpRQqAQDdJFFUJANK0JoaGE7GSaUOF1DpDlUqSq4jSM6KubLiiHlgknYGikdlk2AhhxTiaEqvmpbRfqtecXVYxIKsabHqFAcQQQQBBBBAEEEEAQQQQBBBBAER+W/hEn/1P4ExYRH5b+ESf/U/gTAcMTOVvfEcWmvfSsU0TOVvfEcWmvfSsBJEw61OLzhbvJvVZAP7pLhKTUnRdUFA8KTCmXcCVpUQFAKCik6DQ1oeAw2GUbhKVLSlSkqQoq0XrrhdAISKaSrHhgORyzrqU3lgOKxQ2BW9ryjuhrQSQacA0iojlmZdTaihYopOBFQacGEMmLcKE3Uo2AgfSKpcDmdSlY0KINQFYYE4QsfcvKUrReUVU85rAUPycd6meMq9y1HDbmlfGHvwoju+TjvUzxlXumo4bc0r4w9+FEAoggggGiLGKiEJcTnbhcKDUADNl3uzrSboG1QqGOmmlyy1pbUtetoG1JGBvBZIBwOA8+mNqbVTUKU0Cu6W1qvqF9OaLOA0JVdIxxxAw010vWiVJWm6AFJZTp0ZsUHtgOKCCCAhsrPCD9kf7wQZWeEH7I/3ggGlr5QOhZSLtEXkJwOgLOnGOEZQvfw+z9YIIA1Qvfw+z9Y91Qvfw+z9Y8ggDVC9/D7P1j3VC9/D7P1gggO/JzKJ1E0lwXCoIWkVBpjSug8ENMpcrn1kEhsHNOIwSrQp1lR0q01QP84IICZ1RPbafZ+seaonttPs/WPYIAOUT22n2frHmqJ7bT7P1j2CApsjcq3mWVhIbN51SzeSqtShA2FDDAQxtrLJ9yXeQpLVFtOJNEqrQpIw12mPYICwT8p03TuJfkOdOPe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RZQ5fTLrrClIZqjO0olf7yQDWquCCCA59XMxuGeSvpQiylyufXQkNght1GCVaFOMqOlWnWD/OPYICW1RPbafZ+sByie20+z9YIIAOUT22n2frAconqaU+z9YIICmyOyqeZacCQ2bzpWbyVVrcQMKEYYCFtuZUvqUruBVxa8AdJCa6TwQQQClWUT22n2R6conttPsgggMRlI/tp9keqyje20+yCCA8TlG/tp9kCso3ttPsgggOCdmlOqvL00ggg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n-US"/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228600" y="304800"/>
            <a:ext cx="8915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bg1"/>
                </a:solidFill>
                <a:latin typeface="+mn-lt"/>
              </a:rPr>
              <a:t>Historical climatic records </a:t>
            </a:r>
            <a:r>
              <a:rPr lang="en-US" altLang="en-US" sz="2000" b="1" dirty="0" smtClean="0">
                <a:solidFill>
                  <a:schemeClr val="bg1"/>
                </a:solidFill>
                <a:latin typeface="+mn-lt"/>
              </a:rPr>
              <a:t>of NOA </a:t>
            </a:r>
            <a:endParaRPr lang="en-GB" altLang="en-US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957263" y="1092200"/>
            <a:ext cx="6934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000" dirty="0">
                <a:latin typeface="Calibri" pitchFamily="34" charset="0"/>
              </a:rPr>
              <a:t>Today, NOA holds the </a:t>
            </a:r>
            <a:r>
              <a:rPr lang="en-US" altLang="en-US" sz="2000" b="1" dirty="0">
                <a:solidFill>
                  <a:srgbClr val="FF0000"/>
                </a:solidFill>
                <a:latin typeface="Calibri" pitchFamily="34" charset="0"/>
              </a:rPr>
              <a:t>oldes</a:t>
            </a:r>
            <a:r>
              <a:rPr lang="en-US" altLang="en-US" sz="2000" dirty="0">
                <a:solidFill>
                  <a:srgbClr val="FF0000"/>
                </a:solidFill>
                <a:latin typeface="Calibri" pitchFamily="34" charset="0"/>
              </a:rPr>
              <a:t>t</a:t>
            </a:r>
            <a:r>
              <a:rPr lang="en-US" altLang="en-US" sz="2000" dirty="0">
                <a:latin typeface="Calibri" pitchFamily="34" charset="0"/>
              </a:rPr>
              <a:t>, most complete, reliable and uninterrupted </a:t>
            </a:r>
            <a:r>
              <a:rPr lang="en-US" altLang="en-US" sz="2000" b="1" dirty="0">
                <a:solidFill>
                  <a:srgbClr val="FF0000"/>
                </a:solidFill>
                <a:latin typeface="Calibri" pitchFamily="34" charset="0"/>
              </a:rPr>
              <a:t>climatic records of Greece</a:t>
            </a:r>
            <a:r>
              <a:rPr lang="en-US" altLang="en-US" sz="2000" dirty="0">
                <a:latin typeface="Calibri" pitchFamily="34" charset="0"/>
              </a:rPr>
              <a:t>, spanning approximately a  </a:t>
            </a:r>
            <a:r>
              <a:rPr lang="en-US" altLang="en-US" sz="2000" b="1" dirty="0">
                <a:solidFill>
                  <a:srgbClr val="FF0000"/>
                </a:solidFill>
                <a:latin typeface="Calibri" pitchFamily="34" charset="0"/>
              </a:rPr>
              <a:t>180-yr period</a:t>
            </a:r>
            <a:r>
              <a:rPr lang="en-US" altLang="en-US" sz="2000" b="1" dirty="0">
                <a:solidFill>
                  <a:srgbClr val="FF0000"/>
                </a:solidFill>
              </a:rPr>
              <a:t>. 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0239" y="2260584"/>
            <a:ext cx="7499964" cy="3894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https://upload.wikimedia.org/wikipedia/en/d/d9/Logo_noa_ourania_1.png"/>
          <p:cNvPicPr>
            <a:picLocks noChangeAspect="1" noChangeArrowheads="1"/>
          </p:cNvPicPr>
          <p:nvPr/>
        </p:nvPicPr>
        <p:blipFill>
          <a:blip r:embed="rId2" cstate="print">
            <a:lum bright="-16000" contrast="28000"/>
          </a:blip>
          <a:srcRect/>
          <a:stretch>
            <a:fillRect/>
          </a:stretch>
        </p:blipFill>
        <p:spPr bwMode="auto">
          <a:xfrm>
            <a:off x="8286750" y="6054725"/>
            <a:ext cx="85725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6" descr="Ιστορικό Αρχείο 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5429" y="1968369"/>
            <a:ext cx="5722960" cy="382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811213" y="1128713"/>
            <a:ext cx="78136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>
                <a:latin typeface="Calibri" pitchFamily="34" charset="0"/>
                <a:cs typeface="Calibri" pitchFamily="34" charset="0"/>
              </a:rPr>
              <a:t>Variety of measured </a:t>
            </a:r>
            <a:r>
              <a:rPr lang="en-US" altLang="en-US" sz="24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climatic + atmospheric </a:t>
            </a:r>
            <a:r>
              <a:rPr lang="en-US" altLang="en-US" sz="2400" b="1">
                <a:latin typeface="Calibri" pitchFamily="34" charset="0"/>
                <a:cs typeface="Calibri" pitchFamily="34" charset="0"/>
              </a:rPr>
              <a:t>variables </a:t>
            </a:r>
            <a:endParaRPr lang="en-GB" altLang="en-US" sz="2400" b="1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6580190" y="1858941"/>
            <a:ext cx="1570085" cy="1079522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762780" y="1639863"/>
            <a:ext cx="15128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1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Ozone </a:t>
            </a:r>
            <a:endParaRPr lang="en-GB" altLang="en-US" sz="12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76338" y="6021388"/>
            <a:ext cx="6937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>
                <a:latin typeface="Calibri" pitchFamily="34" charset="0"/>
              </a:rPr>
              <a:t>Systematic </a:t>
            </a:r>
            <a:r>
              <a:rPr lang="en-US" altLang="en-US" b="1">
                <a:solidFill>
                  <a:srgbClr val="FF0000"/>
                </a:solidFill>
                <a:latin typeface="Calibri" pitchFamily="34" charset="0"/>
              </a:rPr>
              <a:t>solar radiation</a:t>
            </a:r>
            <a:r>
              <a:rPr lang="en-US" altLang="en-US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altLang="en-US">
                <a:latin typeface="Calibri" pitchFamily="34" charset="0"/>
              </a:rPr>
              <a:t>measurements were added during the </a:t>
            </a:r>
            <a:r>
              <a:rPr lang="en-US" altLang="en-US" b="1" u="sng">
                <a:solidFill>
                  <a:srgbClr val="FF0000"/>
                </a:solidFill>
                <a:latin typeface="Calibri" pitchFamily="34" charset="0"/>
              </a:rPr>
              <a:t>mid 20</a:t>
            </a:r>
            <a:r>
              <a:rPr lang="en-US" altLang="en-US" b="1" u="sng" baseline="30000">
                <a:solidFill>
                  <a:srgbClr val="FF0000"/>
                </a:solidFill>
                <a:latin typeface="Calibri" pitchFamily="34" charset="0"/>
              </a:rPr>
              <a:t>th</a:t>
            </a:r>
            <a:r>
              <a:rPr lang="en-US" altLang="en-US" b="1" u="sng">
                <a:solidFill>
                  <a:srgbClr val="FF0000"/>
                </a:solidFill>
                <a:latin typeface="Calibri" pitchFamily="34" charset="0"/>
              </a:rPr>
              <a:t> century</a:t>
            </a:r>
            <a:r>
              <a:rPr lang="en-US" altLang="en-US">
                <a:solidFill>
                  <a:srgbClr val="FF0000"/>
                </a:solidFill>
                <a:latin typeface="Calibri" pitchFamily="34" charset="0"/>
              </a:rPr>
              <a:t>  (1953)</a:t>
            </a:r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7176" name="Rectangle 9"/>
          <p:cNvSpPr>
            <a:spLocks noChangeArrowheads="1"/>
          </p:cNvSpPr>
          <p:nvPr/>
        </p:nvSpPr>
        <p:spPr bwMode="auto">
          <a:xfrm>
            <a:off x="300038" y="361950"/>
            <a:ext cx="37970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bg1"/>
                </a:solidFill>
                <a:latin typeface="+mn-lt"/>
              </a:rPr>
              <a:t>Historical climatic records </a:t>
            </a:r>
            <a:r>
              <a:rPr lang="en-US" altLang="en-US" sz="2000" b="1" dirty="0" smtClean="0">
                <a:solidFill>
                  <a:schemeClr val="bg1"/>
                </a:solidFill>
                <a:latin typeface="+mn-lt"/>
              </a:rPr>
              <a:t>of </a:t>
            </a:r>
            <a:r>
              <a:rPr lang="en-US" altLang="en-US" sz="2000" b="1" dirty="0">
                <a:solidFill>
                  <a:schemeClr val="bg1"/>
                </a:solidFill>
                <a:latin typeface="+mn-lt"/>
              </a:rPr>
              <a:t>NOA </a:t>
            </a:r>
            <a:endParaRPr lang="en-GB" altLang="en-US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3525" y="1603375"/>
            <a:ext cx="2774950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GB" i="1" dirty="0">
                <a:latin typeface="+mn-lt"/>
              </a:rPr>
              <a:t>  Air temperature</a:t>
            </a:r>
          </a:p>
          <a:p>
            <a:pPr eaLnBrk="1" hangingPunct="1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GB" i="1" dirty="0">
                <a:latin typeface="+mn-lt"/>
              </a:rPr>
              <a:t>  Soil temperature</a:t>
            </a:r>
          </a:p>
          <a:p>
            <a:pPr eaLnBrk="1" hangingPunct="1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GB" i="1" dirty="0">
                <a:latin typeface="+mn-lt"/>
              </a:rPr>
              <a:t>  Wind</a:t>
            </a:r>
          </a:p>
          <a:p>
            <a:pPr eaLnBrk="1" hangingPunct="1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GB" i="1" dirty="0">
                <a:latin typeface="+mn-lt"/>
              </a:rPr>
              <a:t>  Humidity</a:t>
            </a:r>
          </a:p>
          <a:p>
            <a:pPr eaLnBrk="1" hangingPunct="1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GB" i="1" dirty="0">
                <a:latin typeface="+mn-lt"/>
              </a:rPr>
              <a:t>  Sunshine duration</a:t>
            </a:r>
          </a:p>
          <a:p>
            <a:pPr eaLnBrk="1" hangingPunct="1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GB" i="1" dirty="0">
                <a:latin typeface="+mn-lt"/>
              </a:rPr>
              <a:t>  Evaporation</a:t>
            </a:r>
          </a:p>
          <a:p>
            <a:pPr eaLnBrk="1" hangingPunct="1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GB" i="1" dirty="0">
                <a:latin typeface="+mn-lt"/>
              </a:rPr>
              <a:t>  Precipitation</a:t>
            </a:r>
          </a:p>
          <a:p>
            <a:pPr eaLnBrk="1" hangingPunct="1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GB" i="1" dirty="0">
                <a:latin typeface="+mn-lt"/>
              </a:rPr>
              <a:t>  Atmospheric Pressure</a:t>
            </a:r>
          </a:p>
          <a:p>
            <a:pPr eaLnBrk="1" hangingPunct="1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GB" i="1" dirty="0">
                <a:latin typeface="+mn-lt"/>
              </a:rPr>
              <a:t>  Cloud cover</a:t>
            </a:r>
          </a:p>
          <a:p>
            <a:pPr eaLnBrk="1" hangingPunct="1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GB" i="1" dirty="0">
                <a:latin typeface="+mn-lt"/>
              </a:rPr>
              <a:t>  Cloud types</a:t>
            </a:r>
          </a:p>
          <a:p>
            <a:pPr eaLnBrk="1" hangingPunct="1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GB" i="1" dirty="0">
                <a:latin typeface="+mn-lt"/>
              </a:rPr>
              <a:t>  Visibility</a:t>
            </a:r>
          </a:p>
          <a:p>
            <a:pPr eaLnBrk="1" hangingPunct="1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GB" i="1" dirty="0">
                <a:latin typeface="+mn-lt"/>
              </a:rPr>
              <a:t>  Weather codes</a:t>
            </a:r>
          </a:p>
          <a:p>
            <a:pPr eaLnBrk="1" hangingPunct="1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GB" i="1" dirty="0">
                <a:latin typeface="+mn-lt"/>
              </a:rPr>
              <a:t>  Commentary information</a:t>
            </a:r>
            <a:endParaRPr lang="en-US" i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 descr="https://upload.wikimedia.org/wikipedia/en/d/d9/Logo_noa_ourania_1.png"/>
          <p:cNvPicPr>
            <a:picLocks noChangeAspect="1" noChangeArrowheads="1"/>
          </p:cNvPicPr>
          <p:nvPr/>
        </p:nvPicPr>
        <p:blipFill>
          <a:blip r:embed="rId2" cstate="print">
            <a:lum bright="-16000" contrast="28000"/>
          </a:blip>
          <a:srcRect/>
          <a:stretch>
            <a:fillRect/>
          </a:stretch>
        </p:blipFill>
        <p:spPr bwMode="auto">
          <a:xfrm>
            <a:off x="8286750" y="6054725"/>
            <a:ext cx="85725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300038" y="361950"/>
            <a:ext cx="37970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bg1"/>
                </a:solidFill>
                <a:latin typeface="+mn-lt"/>
              </a:rPr>
              <a:t>Historical climatic records </a:t>
            </a:r>
            <a:r>
              <a:rPr lang="en-US" altLang="en-US" sz="2000" b="1" dirty="0" smtClean="0">
                <a:solidFill>
                  <a:schemeClr val="bg1"/>
                </a:solidFill>
                <a:latin typeface="+mn-lt"/>
              </a:rPr>
              <a:t>of </a:t>
            </a:r>
            <a:r>
              <a:rPr lang="en-US" altLang="en-US" sz="2000" b="1" dirty="0">
                <a:solidFill>
                  <a:schemeClr val="bg1"/>
                </a:solidFill>
                <a:latin typeface="+mn-lt"/>
              </a:rPr>
              <a:t>NOA </a:t>
            </a:r>
            <a:endParaRPr lang="en-GB" altLang="en-US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68438" y="2479675"/>
            <a:ext cx="5464175" cy="3641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82543" y="1311275"/>
            <a:ext cx="79963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2000" b="1" dirty="0">
                <a:latin typeface="+mn-lt"/>
              </a:rPr>
              <a:t>In </a:t>
            </a:r>
            <a:r>
              <a:rPr lang="en-GB" sz="2000" b="1" dirty="0">
                <a:solidFill>
                  <a:srgbClr val="C00000"/>
                </a:solidFill>
                <a:latin typeface="+mn-lt"/>
              </a:rPr>
              <a:t>2017</a:t>
            </a:r>
            <a:r>
              <a:rPr lang="en-GB" sz="2000" b="1" dirty="0">
                <a:latin typeface="+mn-lt"/>
              </a:rPr>
              <a:t>, historical climatic station of NOA received formal </a:t>
            </a:r>
            <a:r>
              <a:rPr lang="en-GB" sz="2000" b="1" dirty="0">
                <a:solidFill>
                  <a:srgbClr val="C00000"/>
                </a:solidFill>
                <a:latin typeface="+mn-lt"/>
              </a:rPr>
              <a:t>recognition</a:t>
            </a:r>
            <a:r>
              <a:rPr lang="en-GB" sz="2000" b="1" dirty="0">
                <a:latin typeface="+mn-lt"/>
              </a:rPr>
              <a:t> by </a:t>
            </a:r>
            <a:r>
              <a:rPr lang="en-GB" sz="2000" b="1" dirty="0">
                <a:solidFill>
                  <a:srgbClr val="C00000"/>
                </a:solidFill>
                <a:latin typeface="+mn-lt"/>
              </a:rPr>
              <a:t>WMO</a:t>
            </a:r>
            <a:r>
              <a:rPr lang="en-GB" sz="2000" b="1" dirty="0">
                <a:latin typeface="+mn-lt"/>
              </a:rPr>
              <a:t>, amongst 60 other historical stations worldwide</a:t>
            </a:r>
            <a:endParaRPr lang="en-US" sz="20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AutoShape 11" descr="data:image/jpeg;base64,/9j/4AAQSkZJRgABAQAAAQABAAD/2wCEAAkGBxQSEhUUEhQUFhUXFxUUFBgVFBYeFhceHRcdFh0YFBwYICggGBolHB0XITIhJikrMi4uFx81ODMtNygtLisBCgoKBQUFDgUFDisZExkrKysrKysrKysrKysrKysrKysrKysrKysrKysrKysrKysrKysrKysrKysrKysrKysrK//AABEIAHQBtAMBIgACEQEDEQH/xAAcAAADAAMBAQEAAAAAAAAAAAAABQYCAwQBBwj/xABUEAABAgMDAwwNCQUHBAMAAAABAgMABBEFEiEGEzEWIkFRUlNhdJKU0tMUFzIzNDVUcXOBkbO0BxUjVXKVstHhJEJik7FDRIKho8HChMPE8CVjdf/EABQBAQAAAAAAAAAAAAAAAAAAAAD/xAAUEQEAAAAAAAAAAAAAAAAAAAAA/9oADAMBAAIRAxEAPwC2yPyXln5Np11LqlrvlSuyZgVOcUNAXQQ51Eye9uc5mesg+T7xex5l+8VD2ZYC0lJKhoNUqKSKEEUI4Ro2dBwgEWomT3tznMz1kKMq8lJZqWUttLqVBbIBEzMaFPISf7TZBI9cXMIct/A1/bl/iG4DXqJk97c5zM9ZBqJk97c5zM9ZFFCfKTuWTR0kPsq+jDhwCxeKw3pSE1OuwrTZpAcuomT3tznMz1kJsqslZZpptTaXUkzUk2T2TMYpXNNtrGK9lKiPXF3E/lv3hnjtn/GNQGOomT3tznMz1kGomT3tznMz1kUUT9oUVPMgNrSUALU9mlkKqFoSylaRQCpKlEmmCRiTVIY6iZPe3OczPWQmnclZZM/LNBLubWxNrWnsmYxUhcuEnu64Ba+VF3E/aHjST4rP+8lIDHUTJ725zmZ6yDUTJ725zmZ6yKKJ9DX7eFtpVS44l36JxOOsopTita4MKBI0VJrgYDHUTJ725zmZ6yFFlZKSypmcQpLpS2tkIHZMxrQWUqNPpNskxcwhsTwyf9Ix8OiA16iZPe3OczPWQaiZPe3OczPWQ+mCoJVcAK6G6FEhJNMAogGgrs0hPkwHwZkP1qHk3SVlQNWGiblQKJvFWAwGI2IDTqJk97c5zM9ZCjJTJOVdlULcS6pRU8CTMzOw6tI/tNoAeqLmEWRHgaPtv+/XAatRMnvbnOZnrINRMnvbnOZnrIY5QIqyfpC1rmyVgLNAHEqIVcIN1QF04jAmM7FcKmEFSSk0OBvbZAVr9cARRVDiK0MBJZaZKyzMhNutJdS42w6tChMzGtUEEg4rpphzqJk97c5zM9ZHvyh+K57iz/uzFDATuomT3tznMz1kGomT3tznMz1kY5VOupcaKcUpQ6oIuOEOuBTdxFUEXVEX6E1GJNMIpICFt7JWWbdkkoS6A7NFtwdkzGuT2K+5Q/SbpCDhtQ41Eye9uc5mesjLKfv9nccPwU1FBATuomT3tznMz1kGomT3tznMz1kdM0wXJtsJziQ2M66oKcCVEgoQ2BW6r95ShsXEV7qHMBCzOSssJ9hoJdzapaacUnsmYxUh2WSk98rgFrH+KHGomT3tznMz1kZzfjSW4nO++lIfwE7qJk97c5zM9ZBqJk97c5zM9ZHLYqnezV3isprM1Bv1SM4m5nK6wpIqUFNDQ7OuMVkBB2HktLLmZ9C0ulLT7SGx2TMa0GVZcIGv3SlHHbh1qJk97c5zM9ZBk34ZafGWfgpeHVoMlbTiEqKCpCkhadKSQReHCNMAl1Eye9uc5mesjXM5FyYQohDlQkkftMztekjpyTZUlLpKA2hTgLaUpWlNA2hJUlLlFJBUFYUGNTjWpbzfe1/ZV/SAjckclJZ6RlHXEuqW5LMOLV2TMa5SmkqJwXTEkw21Eye9uc5mesjdkJ4tkeKSvuUxtyiOtavVDWdGfoVdxcXSt3GmczdeDThWA5NRMnvbnOZnrIT5V5KyzTCVNpdSrsiTRXsmY7lc202oYubKVKHriqsAq7GZv3r1xNb9b+j9+uN6lK1xrHBlx4MnjVn/ABzEBhqJk97c5zM9ZBqJk97c5zM9ZFFGmYUsUuJSrEXryymg2SKJVU8GHngEeomT3tznMz1kJ5/JSWTOyrYS6ELbmlLHZMxiU5q6e+bF5Xti6hBafjGS9FOf9iAw1Eye9uc5mesg1Eye9uc5mesiihXKzb5eKVtUbqqiqDY0fvnT5oDh1Eye9uc5mesj5VOPIZCUhClVzpJVMTNcH3Ej+02EpA9Ufd4+MSiavdyVEMzJSEoQpVeyXO4SsFJOnTAJvnMb1/rzPWQfOY3v/XmesigmLDaIWsIvKvuqQlsquuYukNpIJxF0CiPbjHjtkNLKNYb2aAUKqutqCEUS7cFQLt43zhXTgkwCD5yG9/68z1kHzmN6/wBeZ6yKFjJ5onXNrSAbo1yypQKUEOpGFEhRUCe50aTHOLGZo5Vp2iQkIKSpRWCgnPDQLt4DHucaaYD5lldbjyX6NLcbTcTrUPPUrU44rOP5R5C3K7v/APgT/UwQH6IyMyxkWZNpt2aaQtN8KSVYg5xWBh3q9s7yxnlR8oXaz7aG0IdWlIRgAogd2qMEW5NHAPOnzKUYD61q9s7yxnlQnyty0kHZVSG5ppSitkgAmuDyFHY2ACfVHz0W5NVpnna44XlVwFT/AJR58/zO/ucswH1s5fWb5Yzyo81f2b5Yxyo+MW3bcwqXeSp5wgtOAgqNCCkggx+hpPvaPsp/pAINX9m+WMcqEuVmWkg600G5ppRE1JOEBWhKJptalHgCQSeAReqWBpIGwK/0jKAmT8oFm+WscqPdX9m+WMcqOjKnTKcba/CuHsBNav7N8sY5UJZ3LWQNoSrgmmihEvOIUq9gkrXLFIPCQhdPsmL+CAme2BZvlrHKj3V/ZvljHKje740b4m975qH0BNav7N8sY5UJ7Jy1kEzU4tU0yErWyUEqwUAylJpt0IIi9ggJrV/ZvljHKg1f2b5Yxyo3ZM9/tHjifgpWH8BNav7N8sY5UJ8kstZBqVQhyaaSoKeJBVji8tQ9oIPri9ggJkfKBZvlrHKj3V/ZvljHKjZ8nfiuR4sx+ARQwHz/AC3y0kHbPm22pppa1y7yEJSrFRKCABwkw6PygWaP76xyopoRZb+BufaY9+iA59X9m+WMcqDV/ZvljHKilggIDKDLWQW9IlE00Q3NFbhCu5T2JMIvK2heUkedQhz2wLN8tY5UU0Ibc8MkPSP/AA64DRq/s3yxjlQav7N8sY5UUsEBAzOWsgbQYcE01cTKzaFKvYBSnZZSUnhIQs/4TDnV/ZvljHKilifs/wAZznFZD3k3AatX9m+WMcqDV/ZvljHKilggPn1hZaSCJmfWqaaCXH2lNkqwUBKMoJTti8lQ84MPNX9m+WMcqKWJ7IjvL3HbQ+MdgNer+zfLGOVGuZy9s4oUBOM1KSBruCKmCAg8kMtpBqQlG3JtlK0S0uhaVKxSpLSQQdoggiG4y/s3yxjlQyyn8DmfQPe7VHRZPeGvRt/hEAl1f2b5YxyoTZW5ayDsulLc00pXZEkugVjdRNtLUfMEpUTwCL6CAmT8oFm+WscqPdX9m+WMcqOjK3uZfjcr7wQ9gJrV/ZvljHKhNaGWsgqelXBNNFCG5oLVewSVZq6D56K9hi8KxUCoqdArifNGUBNav7N8sY5UGr+zfLGOVGya8ay/Epz38rFDATWr+zfLGOVHxK3LdYUpN1RVTOVolRGL7ihsbRB9cfpBKwagEEjTjo88ZQH5bFtNfxYfwK8+1B88tfxchX5R+hMnPCrS4018DLRQQH5fft9C1FSiok6TcV+UYfPTX8XIV+UfqIGuiPYD8ZZSTAcevJrS6BiCNvbgj6x8uB/+QRxdHvHIIBXN6EfY/wCSo6LAmc2+2q+UC8LxvECnDwRxPrWoJuS8ysBJTeRLvFJIUqt0hNCOERpCXvJZvmr3RgKyVW2EsKvNKdKHbylqRjflVi67jXBdE1WcTtCENrBGeXm7t2o7nua3Reu/w3r1OCOG695LN81e6MF17yWb5q90YDntbvDvo1/hMfpaT72j7Kf6R+arQYfW04kSs3VSFJH7M9pIpuY+3Iy9lG0JviaTghGMjNgVNEgd70lRAG2TAdeUGbQ6XZlsuMZm4Po74Qor11RsXgUi8cBcNSKw0sNC0y7IcUFLDaAtQNakJFTXZx2dmFJy0ljpbnPu+c6qPE5aSwwDc5T/APPnOqgOjKnTKcba/CuHsQ1vZUsumXuNThuTDbi/2CcFEhKgTi3jpGEMnMu5VJSFJmwVG6gGQnAVGhVRP0WJuhRoNgHagFlqS0ylbgbS9RC1stFN4hQmySV00FLSy2anuQhWgRcNoCQANAAA9UTurWX3uc+75zqoNWsvuJz7vnOqgNrvjRvib3vmofxCuZUNGfQ9mpzNiWdbJ7AnO6LragKZuuhJx4IZjLyVvFF2bvgBRT2BOXgCSAojNVoSFCvAdqA6cnbOUlTjq7oKnJgAFshymfVdJWVa5JSARgMKQ+ib1ay+9zn3fOdVBq1l9xOfd851UBtyY7/aPHE/BSsOpoG4qmm6qlNOjYiJsPKhpt2dUtqcAdmQ63+wTZqnsZhuuDeGuQsUO1DRvLuVVW6mbNCUmkhOGhGkGjWBG1AdGSFmraaSpetvNMAtgqISpKTeWq8Ab6iRXD9wadMP4m9WsvuJz7vnOqg1ay+4nPu+c6qAz+TvxXI8WY/AI6soWyQ1VJW0HKvoSkqKk3FBNUpxWkOXCQK6NETOR+VDMvISrTzc4lbTDaHB2DNkJKUAHEN0NNuG7WXUqpIUlM2pKgFJIkJwggioIIaxBGzAMsnK5gVbDdFOAJSlSRdC1BKghWKAoUVdOisc2W/gbn2mPfojRq1l9xOfd851UKsqMqWXpZbbbU4VFTRA7AnB3LqVHEt00AwFzCfKJF4NJSlRczzCkFKVEJCXkFZKgKJGbC9JFdGzHA9l3KoFVJm0glKQVSE4BVRCUjFrSSQANkkRnq1l97nPu+c6qApIQ254ZIekf+HXGnVrL73Ofd851UKbUyoaXMyjiWpwpaW6pw9gTmAUypA/s8cSBhAXUKbNfIfmULDmueBbqhy5d7HaGtVS6BeC9nTXZhcrLyVCggpmwpQUUpMhOXlBNLxSM1UgXk12rw24z1ay+4nPu+c6qApIn7P8ZznFZD3k3GvVrL73Ofd851UKJPKhpM9MvFqczbjEo2g9gTeKkLmCoUzdRQOI9vAYC7iayYfWvscKLtW5UIfvhYo5rMFXu6XrV7Zx/iFcU5dypJSEzZKaXgJCcqmoqLwzWFRGerWX3uc+75zqoCkieyI7y9x20PjHYw1ay+9zn3fOdVCfJfKdplpxLjU4CqZnHR+wTZqlyZccQcG9lKgabFYCwtdgrZWEqUlQF5Ck1qFJ1ycB3QqBVOyKjZjVYCFhhCnCouLGdcvVFFL1xSAe5Smt0DaTt1hSzl3KrF5CZtQqRVMhOEYEpIqGtggjziM9Wsvvc593znVQDHKfwOZ9A97tUdFk94a9G3+ERMW7law5LPtobnCpbTqEjsCcFSUEAVLWGMZy2W8sywnOpm0BttN8qkZsJTdTiSc3QAUOMBQ2u+EIBKlpq4ykZsAqJU4lITiCLprQnYBJqNMd0TZy1lt7nPu+c6qDVrL73Ofd851UBuyu7mW43K+8EPohsocqWXUshDU4bkww4r9gnBRKV1UcW9gbEMnMvJVJSFJmwVG6gGQnBeNCq6mrWJoFGg2AdqA7nEp7PRUC8JdV2tKj6QVu+qHMTJyylSQc1OVGg/N05Ueb6KMtWsvuJz7vnOqgM5rxrL8SnPfysUMQb+U7RtBl4NTmbTLTLSj2BN4KW7LqSKZuuIQvHg4YaHLyUCrpE3epep2DOVpWlaZvRXCsB3SISJ+Zu07xKlVKab8xiqmzSn+UOolk5cSYJIRNAnSewJvHz/RYxlq7ldzN8wnOqgN+TnhVpcaa+BlooIgLGyuYbfnVrRNhLr7bjZ7Bm8UiVZaJwbw16FDHahxq7ldzN8wnOqgGsiLj7zewq6+na12sUkeZSbx9LDKJfV5Kbmb5hOdVHuryU3M3zCc6qA+YfLj4wRxdHvHI9hV8r2UDL86hbecADCEnOMuoVW+s9y4kGmIxpBAdLzy6NJQpWKQAAdkrVgPXGE2XmlXXCtKqVoVaRoqKacQfZGWcCVy6joTcUfMHCTFAm3JcX6kqqlSSAhSG1gl1QAQkhIIK01Khsk0rjATJeduhd5V0qKQb2yACR7CPbGvs1e7VyopzbzdCC4VkulxK1NmiU3kKDRGm6Qmhu6KADCN6rWYF1RdcKFX9bVZVevoIcUruqJIVQnXUPCYCR7NXu1cowNTKi/KgqUR2VK7OHf0RUu280VhQWpKaKCkhC6FZRQPVBvVB2a3sKjTE3Nvhc6wsUN6clTUAgH6dFSAccTjjAfoeMVLAoCQCcBU6dnDbjKJzKKzn3XUuNBNGEpcbChUuLzgUpKTeFwlCLl47DyoCjhBlJ4RZ3G1/AzMPxCDKTwizuNr+BmYB/GpcygKCStIUe5SVC8fMNJjbE1bVlvLfW4gAouylU6285mnnXClCj3ChVJB2a0qO6AUsTsv42f4lK+/mYohE7L+Nn+JSvv5mAoo0tzSFKUhK0FSe6SFAqT9oDERuiesSUdbeUAlwM/SmjwZqhSlhQDKm9cpB16jfqe5x2IChhFkp/euNv/1EPYRZKf3rjb/9RAOnnUoBUtQSkaSogAbGJMYy80hytxaVU03VA089I2mOCw5YtsNoUKKCaEYbfBAb7Q7059hf4TC/I3xfJ8Wl/dJhhaHenPsL/CYX5G+L5Pi0v7pMAympttoVcWhAJoCtQArtVOzG1KqioxBxEK7bZWVyy0NlzNuqWpKSgGhYdbqL6gDrlJ2Y3WHKKaZCVAA3nFXUmqUBS1LCEnaSCE+rDCAX5beDt8cs/wCNZh/CDLbwdvjln/Gsw/gMC4BWpGFK4jCu3tRnE3atkOuOTCkqWAtDASkZu6u6VEhV5JUNI0ERSQE5afjSS4tP/jlYo4nLT8aSXFp/8crFHAYJeSdCgakgUI0jSPVGcSFi2G8zMNquANFc265rhVC1rISQNkLQUk00FG2oxXwCKx/DZ7zy/uoekwisfw2e88v7qHMwmqFAaSkgeyAxl5pDlbi0KppuqBp56aI3QlyUZcbYQh0PBSENI+kzFKhNCG81pGH73BDqAQZDeBp9LNfFOw+UoAVJoNkmEOQ3gafSzXxTsMrabKpd5ITeKm1pCQAbxKSAMcIDsSoEVGIOikIflA8WT3FZj3Sob2emjTYu3aISLtALuAwoNFIUfKB4snuKzHulQD+NL80hBSFrQkqNE3lAXjtJrpMboQWpLLDzqsyXkusIZSAU0SQXCoLvEUSq+nEV7g10CAfxO5V9+s7jv/hzMO5JoobQlRvKShKVK2yAAT6zCTKvv1ncd/8ADmYCijEuAEJJFTUgVxNKVoNmlR7YyjW4wlSkqI1yalJ2RUUP+UBsj5x8pLhS64QSP2drR6dcfR4+a/Kb31fF2vfLgPnvZK90r2mNjLjqyEoK1E6AmpJwrgBwRzR22O+lt0KXim48CKkVvMrSBUYipIFeGA0rdcCrpKwoGhBrUHaptx4qZXsqV7TFL85sgqUktmqwvXg3gkJbzYTrSVKRdUDiKkVNQY1OTLBK1LW0pV9ehPdBTzKkkUTSgQlwHRs7cBPdkr3avaYOyV7pXtMOH7QbU06k3KqLxFG0j99nN0ISKC6HMBw10wigInLBwmYxJOtTpPnj2MMre/8A+Ef7wQF6/JziwhSGW7l0hBXMspKgFqF66VVHrjR83Tu9Mc7Y6UMLQ7hn0Z/GqOGAxNmzu9Mc7Y6UHzdO70zzpjpR12dKF5xLYNCbx0E9ykrNAMSaA0GyaR1Gx1FIW2q+m+pBNKEUzYqUqN44rANBhThgFXzbO70zztjpRlL2dOB1lammrrbzLpAmpepCHErIFVaTSGzlgrDRcCk4JWspJSCEpdzW33VamlBgNk4QpgPrHbAX5Evncl1seH5QleRL53J9bHyiPF6DAfYLLyzmJlsOsWa+tslaQoTEoAShZbVS86D3SSOGkabUn5512VWLLfAYeU8oGZk6qBl3WaJ+l01cBx2AYz+RzxSx9uZ+JciwmXwhJUQogbCEqUr1BIJMBO6oJ36qmOcyXWxonsrJpltTjllzCUJFVHsiTNB5g7UxTWfOofbS42SUqrQlKknAkaFAHSIU5deATPoz/UQHNqgnfqqY5zJdbCxqdnhOuTPzW/dXLssBPZMneBQ46sk/S0oQ4B6jF1HFP2q2yaOEjWKWNaTeCSAQmndKqU0SMTXCsAl1QTv1VMc5kutjnmcrZptTaF2XMBTqi22OyJPXKCFOkYO4axCzU00bdIrgYQZR+FWbxp34GZgNGqCd+qpjnMl1sL7HtCeZz1bLfOceceFJmTwCqUBq7pwi3jhVaiM4WwFqIKUrKUKKUFQBAWQKA0IPACCaVEAm1QTv1VMc5kutjnRlbNF1TIsuYziUIdUnsiTwStS0pNc7Q1KFildjhEV8T8r41mOJSfv5qA5Jm3J1SFJ+apgXklPhMlsim+xzWHac8xLMMqst9RaaaaJEzJ0JQgJJFXa0wiycXdBJ0AEmnBHPLWg24UhCr15tLwoDS6ruTXYrjTzGARaoJ36qmOcyXWxolMrJp0KLdlzBurU2r9okxRSTdUMXdg7MV0Icke5mOOTXvTAJben56YbShNlvpKX5Z6pmZOlGphDxGDukhBA4SIY6oJ36qmOcyXWxQzs0lptbi63UJKlUFTQCpoBpjXIzyXb10KBQq4tKkkKSboVj6lJNRtwE+7lLOJSVKsqYASCSeyZPAAVP9rHktlRNuIStFlzBStIWk9kSYqCKg0LtRhFBa/eHvRufhMaMmfA5b0DPu0wEvNzs8ubYmBZb4S01MtlPZMnUl1TJBH0tKDNmvnEM9UE79VTHOZLrYez9otsgFxV0G9jQ0wSVHRwD1xvZcvJCqEVANFChFdgjYPBASc9ldNMpCnLLmEhS22geyJM1U4sNoGDuypSRXQK4x0aoJ36qmOcyXWxuy37yzx2z/jGooYCIkrQnm35h02W+Q8WiAJmTqLiLpr9Lsww1QTv1VMc5kuthjP5Ry7JeDjl0sNpedF1WCVEgFNBrjUEUFTiNsQ1SqoqNmAkXMrZpLqGTZcxnFpccQnsiTxSgoCjXO0FC4jA7rgMdGqCd+qpjnMl1sb7Q8ZynFZ/3kpFBAQ+T8/PS7AaVZb6iFvLqJmTpr3VuAYu7AUB6oY6oJ36qmOcyXWxTwQEixlZNLW4hNlzBU2UpcHZEnrSpIWNLtDrSDhHLlJPz0zKTEumy30qeZcaClTMnQFaCkE0drQVh1Yfhk/6Rj4ZEPoCY1QTv1VMc5kutg1QTv1VMc5kutinggJGSysmnkBbdlzCkkqAPZEmNCik4F2ukGOO2J2eeXKqFlvjMP59QMzJ64Zh1qiaO6auA47AMPciPA2/tPe+XD2AmNUE79VTHOZLrY57RyummGlvO2XMJbbSpa1dkSZolIqTRLpJw2hFTKzIcTeTWl5acRuVFBI4Kg04IR/KJ4rnuLPfgMArey7cQopVIrChgQZuSqPP9LEflja782pSmpZKatob183K/uuKXXWrOGMKMqPC3/SL/AKwrgMTZs9vTHO2OlHnzdO70xztjpRnDJFjrUQlKkFZRnM2L18C5nBsUJKaaDs40gFfzbPb0xztjpQfN07vTHO2OlDOWsZ1d7Cl1K1KCguouqCaYDTeUBwY1pHJOSqmlqbcFFJJBH/uxAc6bNnt6Y52x0o8Nmzu9Mc7Y6UZwQETlVLuJfo8EJVdBolxChSp2UkiCNeVXfz9kf7wQH0i0O4Z9GfxqjhjomLOcWlsqm2WxdN1OZcJAvqpeINCY5vmhflzP8hzpQG6WcCVAqTeArgFFJ0YEKGIIND6oaOZQqKr1wfvaVEnHNDEnSaMpx2SomE3zQry5n+Q50o8+Z1eXM/yHOlAM12reCkqQCFIWjBRBBU9nwrRsKoKbIELY8+aV+Ws/yHOlHpsdXlzP8hzpQBGK9BjFmyHlvIZbmmlKWlaq5lYACacONax0zWTMy24EOTTKQWnHb2aWaBC226UrpJcHsMB9X+RzxSx9uZ+JciotmWccaUhtQSVUBJJBu11wSRilRTUBWxWuxHynJTKJyRlkSyHpZaUFw3lNPVN9anDWh21EQ37YD++Sn8t/84D6NJtlKEpKUpoLoSg60AYADAYUpsQny68AmfRn+oiRPygP75Kfy3/zjjtnK92YYcZU7KgOJukhp+o81VQH1iE9u2KZlTZK7uZOdZ1taPAUS4rHXJSkrF3ZvnaFI2yMt52ZDpbTKXW3S1Uh7XUSlVQK4DXU9UbrTysn2WXXSmTIbQtwgB6pupKqDHggPoY4YQZR+FWbxp34GZjwC0t1I8l/84456y7Rdcl3CuSBYcU6kBD1FFTLjNDjoo4T5wICtha1JuodcKFIKHFpcUFA3k0SlCgmmmoSCCdBJ0igHDdtLdSPJf6UF20t1I8l/pQFBE/K+NZjiUn7+agu2lupHkv9KOJuy7REyuYvyV5bTTJFx6gDa3FgjHSc4R6hAVsKbBsbscukqvXlURhS42mtxrhCSpeP8Uct20t1I8l/pQXbS3UjyX+lAUEIcke5mOOTXvTGN20t1I8l/pRx2ZZlosBwBckb7rrxqh7ArVeIGu0CAoLYks+w61UDOIWipFQKimI2RGiw7LzAc7gX1X7jaSltOtCdaCTiaVJ4dG3xXbS3UjyX+lBdtLdSPJf6UA1tfvD3o3PwmNGTPgct6Bn3aYWTMvaS0KQVSQCkqSdY9sim6jCz5O0mmm2guSIbQhsEoeqbqQmp13BAM7dsVMzmrxKc2suJI7pKrpSladgFJNcag0oRDGWCghIWQV0F4pBCSaYkAk0HBUwju2lupHkv9KC7aW6keS/0oDzLfvLPHbP+MaihiStey7RmEISpckAl1h4UQ9iWnUugadBKQD547btpbqR5L/SgMrTyaS+t1ajrlJo3pok5tTevAOvFSFUOyhJ0gQ8bTQAbQAhDdtLdSPJf6UF20t1I8l/pQBaHjOU4rP8AvJSKCJJ6y7RVMNPlcleabeaAuPUIdU0ok46Rmh7THbdtLdSPJf6UA4aLmcXeuhsBAb3ROJUTwYpAH8J2xHRE/dtLdSPJf6UF20t1I8l/pQGVh+GT/pGPhkQ+iSk7MtFt190LkiXlIURceoLrYbw13BWOe2LZtGXcaQewlF3OUIDwpcAOOONawFgyldVXikgq1lAQQm6MFYmpreNcMCNqNsQmqC0NqT9j35xyTOWM624lDgkwC267euvEAIU2mlK6SXB7DAVORHgbf2nvfLhvO382vN0K7qrldF6mFeCtI+W2Rle7LtJaS7KkArNS0/XXLK91w0jsPygPb5Kfyn+lAfRpOXDbaG06EJSkeoUhH8oniue4s9+AxKnL97fJT+U/0o4bcytdmpd6XU7KpS62tskNP1AUKVFTpgJzKfwt/wBIv+sK46mbJmp52YdRMMgB5SCc0uhN1LlQK4DX09Uc6cn3hezk4yi64psfQrNboBrgcBjAYw4+eAGQ0As6xaarWDcvNlFG8KhFTeodoeeFBsZXl7PN3PzgNiq8vZ5u5+cA3mrbv3tZS8FjTovOtObX/wBdPXC+0X0uOrWkEBaiuiiCQVGpGGxUmNHzMry9nm7n5wfMqvL2ebufnAeQR6LGV5ezzdz848NjK8vZ5u5+cBC5Vd/P2R/vBGzKuVDb90vJdN0G8lCkjZwoT/7WPYC/ndDX2P8AmqOWOqd7lr7H/NUcsB1yMqlYWpailCAmpCbyiVG6AkVAOydOgGN0xY60pvpUhac2XiQtIITfKNcCagk0w0400gxokpzN3gUJWhYAUlRUNBvAgpIIIP8AUxtftMqbKLiRVGbJF7uQ7nQACcKHDzGA0WhLZp1xutbi1Irt0NKxzxunZkuuLcIAK1KWQNAJNcOCNMB2ZL+MGvRPf8Yf5Wd8HFZj4iVhBkv4xa9E/wD8Yf5Wd8HFZj4iVgJSOqXkFLaddBFGrtQdJqaa3zaTHLDCStVTbZbCQUqLl+tKqCm82BUiqaYnDbgC07JWwASQUlS0Ag41SaGo0iF8MLTtLPAVRRQWtQIVhRVCU0ppqNNfVC+Apvk37zMcac921DjKzwGa4u97tUJ/k37xMcac921DjKzwGa4u97tUB9Rb0DzCMoxb0DzCMoAggggCCCCAIIIIAggggOa051LDS3V1uoSVKpTQPPgPOSBHGm3WwBnfoyqpSKhQKagX7zdQEVUBU0hjMNlSSEqKSRgoAGnqOBia1Ja9VFpDbiHEvhKAm9fLdQhIFEApRiak1J84Bwu3GBeBWQUkJulty+Sb1Libt5YN1eKQRrVbRjbLWm04u4hdVUJpRQqAQDdJFFUJANK0JoaGE7GSaUOF1DpDlUqSq4jSM6KubLiiHlgknYGikdlk2AhhxTiaEqvmpbRfqtecXVYxIKsabHqFAcQQQQBBBBAEEEEAQQQQBBBBAER+W/hEn/1P4ExYRH5b+ESf/U/gTAcMTOVvfEcWmvfSsU0TOVvfEcWmvfSsBJEw61OLzhbvJvVZAP7pLhKTUnRdUFA8KTCmXcCVpUQFAKCik6DQ1oeAw2GUbhKVLSlSkqQoq0XrrhdAISKaSrHhgORyzrqU3lgOKxQ2BW9ryjuhrQSQacA0iojlmZdTaihYopOBFQacGEMmLcKE3Uo2AgfSKpcDmdSlY0KINQFYYE4QsfcvKUrReUVU85rAUPycd6meMq9y1HDbmlfGHvwoju+TjvUzxlXumo4bc0r4w9+FEAoggggGiLGKiEJcTnbhcKDUADNl3uzrSboG1QqGOmmlyy1pbUtetoG1JGBvBZIBwOA8+mNqbVTUKU0Cu6W1qvqF9OaLOA0JVdIxxxAw010vWiVJWm6AFJZTp0ZsUHtgOKCCCAhsrPCD9kf7wQZWeEH7I/3ggGlr5QOhZSLtEXkJwOgLOnGOEZQvfw+z9YIIA1Qvfw+z9Y91Qvfw+z9Y8ggDVC9/D7P1j3VC9/D7P1gggO/JzKJ1E0lwXCoIWkVBpjSug8ENMpcrn1kEhsHNOIwSrQp1lR0q01QP84IICZ1RPbafZ+seaonttPs/WPYIAOUT22n2frHmqJ7bT7P1j2CApsjcq3mWVhIbN51SzeSqtShA2FDDAQxtrLJ9yXeQpLVFtOJNEqrQpIw12mPYICwT8p03TuJfkOdOPe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RZQ5fTLrrClIZqjO0olf7yQDWquCCCA59XMxuGeSvpQiylyufXQkNght1GCVaFOMqOlWnWD/OPYICW1RPbafZ+sByie20+z9YIIAOUT22n2frAconqaU+z9YIICmyOyqeZacCQ2bzpWbyVVrcQMKEYYCFtuZUvqUruBVxa8AdJCa6TwQQQClWUT22n2R6conttPsgggMRlI/tp9keqyje20+yCCA8TlG/tp9kCso3ttPsgggOCdmlOqvL00ggg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n-US"/>
          </a:p>
        </p:txBody>
      </p:sp>
      <p:sp>
        <p:nvSpPr>
          <p:cNvPr id="1028" name="AutoShape 13" descr="data:image/jpeg;base64,/9j/4AAQSkZJRgABAQAAAQABAAD/2wCEAAkGBxQSEhUUEhQUFhUXFxUUFBgVFBYeFhceHRcdFh0YFBwYICggGBolHB0XITIhJikrMi4uFx81ODMtNygtLisBCgoKBQUFDgUFDisZExkrKysrKysrKysrKysrKysrKysrKysrKysrKysrKysrKysrKysrKysrKysrKysrKysrK//AABEIAHQBtAMBIgACEQEDEQH/xAAcAAADAAMBAQEAAAAAAAAAAAAABQYCAwQBBwj/xABUEAABAgMDAwwNCQUHBAMAAAABAgMABBEFEiEGEzEWIkFRUlNhdJKU0tMUFzIzNDVUcXOBkbO0BxUjVXKVstHhJEJik7FDRIKho8HChMPE8CVjdf/EABQBAQAAAAAAAAAAAAAAAAAAAAD/xAAUEQEAAAAAAAAAAAAAAAAAAAAA/9oADAMBAAIRAxEAPwC2yPyXln5Np11LqlrvlSuyZgVOcUNAXQQ51Eye9uc5mesg+T7xex5l+8VD2ZYC0lJKhoNUqKSKEEUI4Ro2dBwgEWomT3tznMz1kKMq8lJZqWUttLqVBbIBEzMaFPISf7TZBI9cXMIct/A1/bl/iG4DXqJk97c5zM9ZBqJk97c5zM9ZFFCfKTuWTR0kPsq+jDhwCxeKw3pSE1OuwrTZpAcuomT3tznMz1kJsqslZZpptTaXUkzUk2T2TMYpXNNtrGK9lKiPXF3E/lv3hnjtn/GNQGOomT3tznMz1kGomT3tznMz1kUUT9oUVPMgNrSUALU9mlkKqFoSylaRQCpKlEmmCRiTVIY6iZPe3OczPWQmnclZZM/LNBLubWxNrWnsmYxUhcuEnu64Ba+VF3E/aHjST4rP+8lIDHUTJ725zmZ6yDUTJ725zmZ6yKKJ9DX7eFtpVS44l36JxOOsopTita4MKBI0VJrgYDHUTJ725zmZ6yFFlZKSypmcQpLpS2tkIHZMxrQWUqNPpNskxcwhsTwyf9Ix8OiA16iZPe3OczPWQaiZPe3OczPWQ+mCoJVcAK6G6FEhJNMAogGgrs0hPkwHwZkP1qHk3SVlQNWGiblQKJvFWAwGI2IDTqJk97c5zM9ZCjJTJOVdlULcS6pRU8CTMzOw6tI/tNoAeqLmEWRHgaPtv+/XAatRMnvbnOZnrINRMnvbnOZnrIY5QIqyfpC1rmyVgLNAHEqIVcIN1QF04jAmM7FcKmEFSSk0OBvbZAVr9cARRVDiK0MBJZaZKyzMhNutJdS42w6tChMzGtUEEg4rpphzqJk97c5zM9ZHvyh+K57iz/uzFDATuomT3tznMz1kGomT3tznMz1kY5VOupcaKcUpQ6oIuOEOuBTdxFUEXVEX6E1GJNMIpICFt7JWWbdkkoS6A7NFtwdkzGuT2K+5Q/SbpCDhtQ41Eye9uc5mesjLKfv9nccPwU1FBATuomT3tznMz1kGomT3tznMz1kdM0wXJtsJziQ2M66oKcCVEgoQ2BW6r95ShsXEV7qHMBCzOSssJ9hoJdzapaacUnsmYxUh2WSk98rgFrH+KHGomT3tznMz1kZzfjSW4nO++lIfwE7qJk97c5zM9ZBqJk97c5zM9ZHLYqnezV3isprM1Bv1SM4m5nK6wpIqUFNDQ7OuMVkBB2HktLLmZ9C0ulLT7SGx2TMa0GVZcIGv3SlHHbh1qJk97c5zM9ZBk34ZafGWfgpeHVoMlbTiEqKCpCkhadKSQReHCNMAl1Eye9uc5mesjXM5FyYQohDlQkkftMztekjpyTZUlLpKA2hTgLaUpWlNA2hJUlLlFJBUFYUGNTjWpbzfe1/ZV/SAjckclJZ6RlHXEuqW5LMOLV2TMa5SmkqJwXTEkw21Eye9uc5mesjdkJ4tkeKSvuUxtyiOtavVDWdGfoVdxcXSt3GmczdeDThWA5NRMnvbnOZnrIT5V5KyzTCVNpdSrsiTRXsmY7lc202oYubKVKHriqsAq7GZv3r1xNb9b+j9+uN6lK1xrHBlx4MnjVn/ABzEBhqJk97c5zM9ZBqJk97c5zM9ZFFGmYUsUuJSrEXryymg2SKJVU8GHngEeomT3tznMz1kJ5/JSWTOyrYS6ELbmlLHZMxiU5q6e+bF5Xti6hBafjGS9FOf9iAw1Eye9uc5mesg1Eye9uc5mesiihXKzb5eKVtUbqqiqDY0fvnT5oDh1Eye9uc5mesj5VOPIZCUhClVzpJVMTNcH3Ej+02EpA9Ufd4+MSiavdyVEMzJSEoQpVeyXO4SsFJOnTAJvnMb1/rzPWQfOY3v/XmesigmLDaIWsIvKvuqQlsquuYukNpIJxF0CiPbjHjtkNLKNYb2aAUKqutqCEUS7cFQLt43zhXTgkwCD5yG9/68z1kHzmN6/wBeZ6yKFjJ5onXNrSAbo1yypQKUEOpGFEhRUCe50aTHOLGZo5Vp2iQkIKSpRWCgnPDQLt4DHucaaYD5lldbjyX6NLcbTcTrUPPUrU44rOP5R5C3K7v/APgT/UwQH6IyMyxkWZNpt2aaQtN8KSVYg5xWBh3q9s7yxnlR8oXaz7aG0IdWlIRgAogd2qMEW5NHAPOnzKUYD61q9s7yxnlQnyty0kHZVSG5ppSitkgAmuDyFHY2ACfVHz0W5NVpnna44XlVwFT/AJR58/zO/ucswH1s5fWb5Yzyo81f2b5Yxyo+MW3bcwqXeSp5wgtOAgqNCCkggx+hpPvaPsp/pAINX9m+WMcqEuVmWkg600G5ppRE1JOEBWhKJptalHgCQSeAReqWBpIGwK/0jKAmT8oFm+WscqPdX9m+WMcqOjKnTKcba/CuHsBNav7N8sY5UJZ3LWQNoSrgmmihEvOIUq9gkrXLFIPCQhdPsmL+CAme2BZvlrHKj3V/ZvljHKje740b4m975qH0BNav7N8sY5UJ7Jy1kEzU4tU0yErWyUEqwUAylJpt0IIi9ggJrV/ZvljHKg1f2b5Yxyo3ZM9/tHjifgpWH8BNav7N8sY5UJ8kstZBqVQhyaaSoKeJBVji8tQ9oIPri9ggJkfKBZvlrHKj3V/ZvljHKjZ8nfiuR4sx+ARQwHz/AC3y0kHbPm22pppa1y7yEJSrFRKCABwkw6PygWaP76xyopoRZb+BufaY9+iA59X9m+WMcqDV/ZvljHKilggIDKDLWQW9IlE00Q3NFbhCu5T2JMIvK2heUkedQhz2wLN8tY5UU0Ibc8MkPSP/AA64DRq/s3yxjlQav7N8sY5UUsEBAzOWsgbQYcE01cTKzaFKvYBSnZZSUnhIQs/4TDnV/ZvljHKilifs/wAZznFZD3k3AatX9m+WMcqDV/ZvljHKilggPn1hZaSCJmfWqaaCXH2lNkqwUBKMoJTti8lQ84MPNX9m+WMcqKWJ7IjvL3HbQ+MdgNer+zfLGOVGuZy9s4oUBOM1KSBruCKmCAg8kMtpBqQlG3JtlK0S0uhaVKxSpLSQQdoggiG4y/s3yxjlQyyn8DmfQPe7VHRZPeGvRt/hEAl1f2b5YxyoTZW5ayDsulLc00pXZEkugVjdRNtLUfMEpUTwCL6CAmT8oFm+WscqPdX9m+WMcqOjK3uZfjcr7wQ9gJrV/ZvljHKhNaGWsgqelXBNNFCG5oLVewSVZq6D56K9hi8KxUCoqdArifNGUBNav7N8sY5UGr+zfLGOVGya8ay/Epz38rFDATWr+zfLGOVHxK3LdYUpN1RVTOVolRGL7ihsbRB9cfpBKwagEEjTjo88ZQH5bFtNfxYfwK8+1B88tfxchX5R+hMnPCrS4018DLRQQH5fft9C1FSiok6TcV+UYfPTX8XIV+UfqIGuiPYD8ZZSTAcevJrS6BiCNvbgj6x8uB/+QRxdHvHIIBXN6EfY/wCSo6LAmc2+2q+UC8LxvECnDwRxPrWoJuS8ysBJTeRLvFJIUqt0hNCOERpCXvJZvmr3RgKyVW2EsKvNKdKHbylqRjflVi67jXBdE1WcTtCENrBGeXm7t2o7nua3Reu/w3r1OCOG695LN81e6MF17yWb5q90YDntbvDvo1/hMfpaT72j7Kf6R+arQYfW04kSs3VSFJH7M9pIpuY+3Iy9lG0JviaTghGMjNgVNEgd70lRAG2TAdeUGbQ6XZlsuMZm4Po74Qor11RsXgUi8cBcNSKw0sNC0y7IcUFLDaAtQNakJFTXZx2dmFJy0ljpbnPu+c6qPE5aSwwDc5T/APPnOqgOjKnTKcba/CuHsQ1vZUsumXuNThuTDbi/2CcFEhKgTi3jpGEMnMu5VJSFJmwVG6gGQnAVGhVRP0WJuhRoNgHagFlqS0ylbgbS9RC1stFN4hQmySV00FLSy2anuQhWgRcNoCQANAAA9UTurWX3uc+75zqoNWsvuJz7vnOqgNrvjRvib3vmofxCuZUNGfQ9mpzNiWdbJ7AnO6LragKZuuhJx4IZjLyVvFF2bvgBRT2BOXgCSAojNVoSFCvAdqA6cnbOUlTjq7oKnJgAFshymfVdJWVa5JSARgMKQ+ib1ay+9zn3fOdVBq1l9xOfd851UBtyY7/aPHE/BSsOpoG4qmm6qlNOjYiJsPKhpt2dUtqcAdmQ63+wTZqnsZhuuDeGuQsUO1DRvLuVVW6mbNCUmkhOGhGkGjWBG1AdGSFmraaSpetvNMAtgqISpKTeWq8Ab6iRXD9wadMP4m9WsvuJz7vnOqg1ay+4nPu+c6qAz+TvxXI8WY/AI6soWyQ1VJW0HKvoSkqKk3FBNUpxWkOXCQK6NETOR+VDMvISrTzc4lbTDaHB2DNkJKUAHEN0NNuG7WXUqpIUlM2pKgFJIkJwggioIIaxBGzAMsnK5gVbDdFOAJSlSRdC1BKghWKAoUVdOisc2W/gbn2mPfojRq1l9xOfd851UKsqMqWXpZbbbU4VFTRA7AnB3LqVHEt00AwFzCfKJF4NJSlRczzCkFKVEJCXkFZKgKJGbC9JFdGzHA9l3KoFVJm0glKQVSE4BVRCUjFrSSQANkkRnq1l97nPu+c6qApIQ254ZIekf+HXGnVrL73Ofd851UKbUyoaXMyjiWpwpaW6pw9gTmAUypA/s8cSBhAXUKbNfIfmULDmueBbqhy5d7HaGtVS6BeC9nTXZhcrLyVCggpmwpQUUpMhOXlBNLxSM1UgXk12rw24z1ay+4nPu+c6qApIn7P8ZznFZD3k3GvVrL73Ofd851UKJPKhpM9MvFqczbjEo2g9gTeKkLmCoUzdRQOI9vAYC7iayYfWvscKLtW5UIfvhYo5rMFXu6XrV7Zx/iFcU5dypJSEzZKaXgJCcqmoqLwzWFRGerWX3uc+75zqoCkieyI7y9x20PjHYw1ay+9zn3fOdVCfJfKdplpxLjU4CqZnHR+wTZqlyZccQcG9lKgabFYCwtdgrZWEqUlQF5Ck1qFJ1ycB3QqBVOyKjZjVYCFhhCnCouLGdcvVFFL1xSAe5Smt0DaTt1hSzl3KrF5CZtQqRVMhOEYEpIqGtggjziM9Wsvvc593znVQDHKfwOZ9A97tUdFk94a9G3+ERMW7law5LPtobnCpbTqEjsCcFSUEAVLWGMZy2W8sywnOpm0BttN8qkZsJTdTiSc3QAUOMBQ2u+EIBKlpq4ykZsAqJU4lITiCLprQnYBJqNMd0TZy1lt7nPu+c6qDVrL73Ofd851UBuyu7mW43K+8EPohsocqWXUshDU4bkww4r9gnBRKV1UcW9gbEMnMvJVJSFJmwVG6gGQnBeNCq6mrWJoFGg2AdqA7nEp7PRUC8JdV2tKj6QVu+qHMTJyylSQc1OVGg/N05Ueb6KMtWsvuJz7vnOqgM5rxrL8SnPfysUMQb+U7RtBl4NTmbTLTLSj2BN4KW7LqSKZuuIQvHg4YaHLyUCrpE3epep2DOVpWlaZvRXCsB3SISJ+Zu07xKlVKab8xiqmzSn+UOolk5cSYJIRNAnSewJvHz/RYxlq7ldzN8wnOqgN+TnhVpcaa+BlooIgLGyuYbfnVrRNhLr7bjZ7Bm8UiVZaJwbw16FDHahxq7ldzN8wnOqgGsiLj7zewq6+na12sUkeZSbx9LDKJfV5Kbmb5hOdVHuryU3M3zCc6qA+YfLj4wRxdHvHI9hV8r2UDL86hbecADCEnOMuoVW+s9y4kGmIxpBAdLzy6NJQpWKQAAdkrVgPXGE2XmlXXCtKqVoVaRoqKacQfZGWcCVy6joTcUfMHCTFAm3JcX6kqqlSSAhSG1gl1QAQkhIIK01Khsk0rjATJeduhd5V0qKQb2yACR7CPbGvs1e7VyopzbzdCC4VkulxK1NmiU3kKDRGm6Qmhu6KADCN6rWYF1RdcKFX9bVZVevoIcUruqJIVQnXUPCYCR7NXu1cowNTKi/KgqUR2VK7OHf0RUu280VhQWpKaKCkhC6FZRQPVBvVB2a3sKjTE3Nvhc6wsUN6clTUAgH6dFSAccTjjAfoeMVLAoCQCcBU6dnDbjKJzKKzn3XUuNBNGEpcbChUuLzgUpKTeFwlCLl47DyoCjhBlJ4RZ3G1/AzMPxCDKTwizuNr+BmYB/GpcygKCStIUe5SVC8fMNJjbE1bVlvLfW4gAouylU6285mnnXClCj3ChVJB2a0qO6AUsTsv42f4lK+/mYohE7L+Nn+JSvv5mAoo0tzSFKUhK0FSe6SFAqT9oDERuiesSUdbeUAlwM/SmjwZqhSlhQDKm9cpB16jfqe5x2IChhFkp/euNv/1EPYRZKf3rjb/9RAOnnUoBUtQSkaSogAbGJMYy80hytxaVU03VA089I2mOCw5YtsNoUKKCaEYbfBAb7Q7059hf4TC/I3xfJ8Wl/dJhhaHenPsL/CYX5G+L5Pi0v7pMAympttoVcWhAJoCtQArtVOzG1KqioxBxEK7bZWVyy0NlzNuqWpKSgGhYdbqL6gDrlJ2Y3WHKKaZCVAA3nFXUmqUBS1LCEnaSCE+rDCAX5beDt8cs/wCNZh/CDLbwdvjln/Gsw/gMC4BWpGFK4jCu3tRnE3atkOuOTCkqWAtDASkZu6u6VEhV5JUNI0ERSQE5afjSS4tP/jlYo4nLT8aSXFp/8crFHAYJeSdCgakgUI0jSPVGcSFi2G8zMNquANFc265rhVC1rISQNkLQUk00FG2oxXwCKx/DZ7zy/uoekwisfw2e88v7qHMwmqFAaSkgeyAxl5pDlbi0KppuqBp56aI3QlyUZcbYQh0PBSENI+kzFKhNCG81pGH73BDqAQZDeBp9LNfFOw+UoAVJoNkmEOQ3gafSzXxTsMrabKpd5ITeKm1pCQAbxKSAMcIDsSoEVGIOikIflA8WT3FZj3Sob2emjTYu3aISLtALuAwoNFIUfKB4snuKzHulQD+NL80hBSFrQkqNE3lAXjtJrpMboQWpLLDzqsyXkusIZSAU0SQXCoLvEUSq+nEV7g10CAfxO5V9+s7jv/hzMO5JoobQlRvKShKVK2yAAT6zCTKvv1ncd/8ADmYCijEuAEJJFTUgVxNKVoNmlR7YyjW4wlSkqI1yalJ2RUUP+UBsj5x8pLhS64QSP2drR6dcfR4+a/Kb31fF2vfLgPnvZK90r2mNjLjqyEoK1E6AmpJwrgBwRzR22O+lt0KXim48CKkVvMrSBUYipIFeGA0rdcCrpKwoGhBrUHaptx4qZXsqV7TFL85sgqUktmqwvXg3gkJbzYTrSVKRdUDiKkVNQY1OTLBK1LW0pV9ehPdBTzKkkUTSgQlwHRs7cBPdkr3avaYOyV7pXtMOH7QbU06k3KqLxFG0j99nN0ISKC6HMBw10wigInLBwmYxJOtTpPnj2MMre/8A+Ef7wQF6/JziwhSGW7l0hBXMspKgFqF66VVHrjR83Tu9Mc7Y6UMLQ7hn0Z/GqOGAxNmzu9Mc7Y6UHzdO70zzpjpR12dKF5xLYNCbx0E9ykrNAMSaA0GyaR1Gx1FIW2q+m+pBNKEUzYqUqN44rANBhThgFXzbO70zztjpRlL2dOB1lammrrbzLpAmpepCHErIFVaTSGzlgrDRcCk4JWspJSCEpdzW33VamlBgNk4QpgPrHbAX5Evncl1seH5QleRL53J9bHyiPF6DAfYLLyzmJlsOsWa+tslaQoTEoAShZbVS86D3SSOGkabUn5512VWLLfAYeU8oGZk6qBl3WaJ+l01cBx2AYz+RzxSx9uZ+JciwmXwhJUQogbCEqUr1BIJMBO6oJ36qmOcyXWxonsrJpltTjllzCUJFVHsiTNB5g7UxTWfOofbS42SUqrQlKknAkaFAHSIU5deATPoz/UQHNqgnfqqY5zJdbCxqdnhOuTPzW/dXLssBPZMneBQ46sk/S0oQ4B6jF1HFP2q2yaOEjWKWNaTeCSAQmndKqU0SMTXCsAl1QTv1VMc5kutjnmcrZptTaF2XMBTqi22OyJPXKCFOkYO4axCzU00bdIrgYQZR+FWbxp34GZgNGqCd+qpjnMl1sL7HtCeZz1bLfOceceFJmTwCqUBq7pwi3jhVaiM4WwFqIKUrKUKKUFQBAWQKA0IPACCaVEAm1QTv1VMc5kutjnRlbNF1TIsuYziUIdUnsiTwStS0pNc7Q1KFildjhEV8T8r41mOJSfv5qA5Jm3J1SFJ+apgXklPhMlsim+xzWHac8xLMMqst9RaaaaJEzJ0JQgJJFXa0wiycXdBJ0AEmnBHPLWg24UhCr15tLwoDS6ruTXYrjTzGARaoJ36qmOcyXWxolMrJp0KLdlzBurU2r9okxRSTdUMXdg7MV0Icke5mOOTXvTAJben56YbShNlvpKX5Z6pmZOlGphDxGDukhBA4SIY6oJ36qmOcyXWxQzs0lptbi63UJKlUFTQCpoBpjXIzyXb10KBQq4tKkkKSboVj6lJNRtwE+7lLOJSVKsqYASCSeyZPAAVP9rHktlRNuIStFlzBStIWk9kSYqCKg0LtRhFBa/eHvRufhMaMmfA5b0DPu0wEvNzs8ubYmBZb4S01MtlPZMnUl1TJBH0tKDNmvnEM9UE79VTHOZLrYez9otsgFxV0G9jQ0wSVHRwD1xvZcvJCqEVANFChFdgjYPBASc9ldNMpCnLLmEhS22geyJM1U4sNoGDuypSRXQK4x0aoJ36qmOcyXWxuy37yzx2z/jGooYCIkrQnm35h02W+Q8WiAJmTqLiLpr9Lsww1QTv1VMc5kuthjP5Ry7JeDjl0sNpedF1WCVEgFNBrjUEUFTiNsQ1SqoqNmAkXMrZpLqGTZcxnFpccQnsiTxSgoCjXO0FC4jA7rgMdGqCd+qpjnMl1sb7Q8ZynFZ/3kpFBAQ+T8/PS7AaVZb6iFvLqJmTpr3VuAYu7AUB6oY6oJ36qmOcyXWxTwQEixlZNLW4hNlzBU2UpcHZEnrSpIWNLtDrSDhHLlJPz0zKTEumy30qeZcaClTMnQFaCkE0drQVh1Yfhk/6Rj4ZEPoCY1QTv1VMc5kutg1QTv1VMc5kutinggJGSysmnkBbdlzCkkqAPZEmNCik4F2ukGOO2J2eeXKqFlvjMP59QMzJ64Zh1qiaO6auA47AMPciPA2/tPe+XD2AmNUE79VTHOZLrY57RyummGlvO2XMJbbSpa1dkSZolIqTRLpJw2hFTKzIcTeTWl5acRuVFBI4Kg04IR/KJ4rnuLPfgMArey7cQopVIrChgQZuSqPP9LEflja782pSmpZKatob183K/uuKXXWrOGMKMqPC3/SL/AKwrgMTZs9vTHO2OlHnzdO70xztjpRnDJFjrUQlKkFZRnM2L18C5nBsUJKaaDs40gFfzbPb0xztjpQfN07vTHO2OlDOWsZ1d7Cl1K1KCguouqCaYDTeUBwY1pHJOSqmlqbcFFJJBH/uxAc6bNnt6Y52x0o8Nmzu9Mc7Y6UZwQETlVLuJfo8EJVdBolxChSp2UkiCNeVXfz9kf7wQH0i0O4Z9GfxqjhjomLOcWlsqm2WxdN1OZcJAvqpeINCY5vmhflzP8hzpQG6WcCVAqTeArgFFJ0YEKGIIND6oaOZQqKr1wfvaVEnHNDEnSaMpx2SomE3zQry5n+Q50o8+Z1eXM/yHOlAM12reCkqQCFIWjBRBBU9nwrRsKoKbIELY8+aV+Ws/yHOlHpsdXlzP8hzpQBGK9BjFmyHlvIZbmmlKWlaq5lYACacONax0zWTMy24EOTTKQWnHb2aWaBC226UrpJcHsMB9X+RzxSx9uZ+JciotmWccaUhtQSVUBJJBu11wSRilRTUBWxWuxHynJTKJyRlkSyHpZaUFw3lNPVN9anDWh21EQ37YD++Sn8t/84D6NJtlKEpKUpoLoSg60AYADAYUpsQny68AmfRn+oiRPygP75Kfy3/zjjtnK92YYcZU7KgOJukhp+o81VQH1iE9u2KZlTZK7uZOdZ1taPAUS4rHXJSkrF3ZvnaFI2yMt52ZDpbTKXW3S1Uh7XUSlVQK4DXU9UbrTysn2WXXSmTIbQtwgB6pupKqDHggPoY4YQZR+FWbxp34GZjwC0t1I8l/84456y7Rdcl3CuSBYcU6kBD1FFTLjNDjoo4T5wICtha1JuodcKFIKHFpcUFA3k0SlCgmmmoSCCdBJ0igHDdtLdSPJf6UF20t1I8l/pQFBE/K+NZjiUn7+agu2lupHkv9KOJuy7REyuYvyV5bTTJFx6gDa3FgjHSc4R6hAVsKbBsbscukqvXlURhS42mtxrhCSpeP8Uct20t1I8l/pQXbS3UjyX+lAUEIcke5mOOTXvTGN20t1I8l/pRx2ZZlosBwBckb7rrxqh7ArVeIGu0CAoLYks+w61UDOIWipFQKimI2RGiw7LzAc7gX1X7jaSltOtCdaCTiaVJ4dG3xXbS3UjyX+lBdtLdSPJf6UA1tfvD3o3PwmNGTPgct6Bn3aYWTMvaS0KQVSQCkqSdY9sim6jCz5O0mmm2guSIbQhsEoeqbqQmp13BAM7dsVMzmrxKc2suJI7pKrpSladgFJNcag0oRDGWCghIWQV0F4pBCSaYkAk0HBUwju2lupHkv9KC7aW6keS/0oDzLfvLPHbP+MaihiStey7RmEISpckAl1h4UQ9iWnUugadBKQD547btpbqR5L/SgMrTyaS+t1ajrlJo3pok5tTevAOvFSFUOyhJ0gQ8bTQAbQAhDdtLdSPJf6UF20t1I8l/pQBaHjOU4rP8AvJSKCJJ6y7RVMNPlcleabeaAuPUIdU0ok46Rmh7THbdtLdSPJf6UA4aLmcXeuhsBAb3ROJUTwYpAH8J2xHRE/dtLdSPJf6UF20t1I8l/pQGVh+GT/pGPhkQ+iSk7MtFt190LkiXlIURceoLrYbw13BWOe2LZtGXcaQewlF3OUIDwpcAOOONawFgyldVXikgq1lAQQm6MFYmpreNcMCNqNsQmqC0NqT9j35xyTOWM624lDgkwC267euvEAIU2mlK6SXB7DAVORHgbf2nvfLhvO382vN0K7qrldF6mFeCtI+W2Rle7LtJaS7KkArNS0/XXLK91w0jsPygPb5Kfyn+lAfRpOXDbaG06EJSkeoUhH8oniue4s9+AxKnL97fJT+U/0o4bcytdmpd6XU7KpS62tskNP1AUKVFTpgJzKfwt/wBIv+sK46mbJmp52YdRMMgB5SCc0uhN1LlQK4DX09Uc6cn3hezk4yi64psfQrNboBrgcBjAYw4+eAGQ0As6xaarWDcvNlFG8KhFTeodoeeFBsZXl7PN3PzgNiq8vZ5u5+cA3mrbv3tZS8FjTovOtObX/wBdPXC+0X0uOrWkEBaiuiiCQVGpGGxUmNHzMry9nm7n5wfMqvL2ebufnAeQR6LGV5ezzdz848NjK8vZ5u5+cBC5Vd/P2R/vBGzKuVDb90vJdN0G8lCkjZwoT/7WPYC/ndDX2P8AmqOWOqd7lr7H/NUcsB1yMqlYWpailCAmpCbyiVG6AkVAOydOgGN0xY60pvpUhac2XiQtIITfKNcCagk0w0400gxokpzN3gUJWhYAUlRUNBvAgpIIIP8AUxtftMqbKLiRVGbJF7uQ7nQACcKHDzGA0WhLZp1xutbi1Irt0NKxzxunZkuuLcIAK1KWQNAJNcOCNMB2ZL+MGvRPf8Yf5Wd8HFZj4iVhBkv4xa9E/wD8Yf5Wd8HFZj4iVgJSOqXkFLaddBFGrtQdJqaa3zaTHLDCStVTbZbCQUqLl+tKqCm82BUiqaYnDbgC07JWwASQUlS0Ag41SaGo0iF8MLTtLPAVRRQWtQIVhRVCU0ppqNNfVC+Apvk37zMcac921DjKzwGa4u97tUJ/k37xMcac921DjKzwGa4u97tUB9Rb0DzCMoxb0DzCMoAggggCCCCAIIIIAggggOa051LDS3V1uoSVKpTQPPgPOSBHGm3WwBnfoyqpSKhQKagX7zdQEVUBU0hjMNlSSEqKSRgoAGnqOBia1Ja9VFpDbiHEvhKAm9fLdQhIFEApRiak1J84Bwu3GBeBWQUkJulty+Sb1Libt5YN1eKQRrVbRjbLWm04u4hdVUJpRQqAQDdJFFUJANK0JoaGE7GSaUOF1DpDlUqSq4jSM6KubLiiHlgknYGikdlk2AhhxTiaEqvmpbRfqtecXVYxIKsabHqFAcQQQQBBBBAEEEEAQQQQBBBBAER+W/hEn/1P4ExYRH5b+ESf/U/gTAcMTOVvfEcWmvfSsU0TOVvfEcWmvfSsBJEw61OLzhbvJvVZAP7pLhKTUnRdUFA8KTCmXcCVpUQFAKCik6DQ1oeAw2GUbhKVLSlSkqQoq0XrrhdAISKaSrHhgORyzrqU3lgOKxQ2BW9ryjuhrQSQacA0iojlmZdTaihYopOBFQacGEMmLcKE3Uo2AgfSKpcDmdSlY0KINQFYYE4QsfcvKUrReUVU85rAUPycd6meMq9y1HDbmlfGHvwoju+TjvUzxlXumo4bc0r4w9+FEAoggggGiLGKiEJcTnbhcKDUADNl3uzrSboG1QqGOmmlyy1pbUtetoG1JGBvBZIBwOA8+mNqbVTUKU0Cu6W1qvqF9OaLOA0JVdIxxxAw010vWiVJWm6AFJZTp0ZsUHtgOKCCCAhsrPCD9kf7wQZWeEH7I/3ggGlr5QOhZSLtEXkJwOgLOnGOEZQvfw+z9YIIA1Qvfw+z9Y91Qvfw+z9Y8ggDVC9/D7P1j3VC9/D7P1gggO/JzKJ1E0lwXCoIWkVBpjSug8ENMpcrn1kEhsHNOIwSrQp1lR0q01QP84IICZ1RPbafZ+seaonttPs/WPYIAOUT22n2frHmqJ7bT7P1j2CApsjcq3mWVhIbN51SzeSqtShA2FDDAQxtrLJ9yXeQpLVFtOJNEqrQpIw12mPYICwT8p03TuJfkOdOPe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RZQ5fTLrrClIZqjO0olf7yQDWquCCCA59XMxuGeSvpQiylyufXQkNght1GCVaFOMqOlWnWD/OPYICW1RPbafZ+sByie20+z9YIIAOUT22n2frAconqaU+z9YIICmyOyqeZacCQ2bzpWbyVVrcQMKEYYCFtuZUvqUruBVxa8AdJCa6TwQQQClWUT22n2R6conttPsgggMRlI/tp9keqyje20+yCCA8TlG/tp9kCso3ttPsgggOCdmlOqvL00ggg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n-US"/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3857625" y="2714625"/>
          <a:ext cx="1428750" cy="1428750"/>
        </p:xfrm>
        <a:graphic>
          <a:graphicData uri="http://schemas.openxmlformats.org/presentationml/2006/ole">
            <p:oleObj spid="_x0000_s60418" name="Bitmap Image" r:id="rId4" imgW="1428949" imgH="1428949" progId="PBrush">
              <p:embed/>
            </p:oleObj>
          </a:graphicData>
        </a:graphic>
      </p:graphicFrame>
      <p:graphicFrame>
        <p:nvGraphicFramePr>
          <p:cNvPr id="7" name="Chart 6"/>
          <p:cNvGraphicFramePr/>
          <p:nvPr/>
        </p:nvGraphicFramePr>
        <p:xfrm>
          <a:off x="1212804" y="2333610"/>
          <a:ext cx="5805567" cy="3833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26953" y="398421"/>
            <a:ext cx="817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The only source of climatic information of pre-industrial period</a:t>
            </a:r>
            <a:endParaRPr lang="en-US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3467" y="1201707"/>
            <a:ext cx="850752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Profound warming after the 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early 1980s </a:t>
            </a:r>
            <a:r>
              <a:rPr lang="en-US" sz="2000" b="1" dirty="0" smtClean="0">
                <a:latin typeface="+mn-lt"/>
              </a:rPr>
              <a:t>following the general pattern of 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eastern Mediterranean</a:t>
            </a:r>
            <a:r>
              <a:rPr lang="en-US" sz="2000" b="1" dirty="0" smtClean="0">
                <a:latin typeface="+mn-lt"/>
              </a:rPr>
              <a:t>, at 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rates almost twice </a:t>
            </a:r>
            <a:r>
              <a:rPr lang="en-US" sz="2000" b="1" dirty="0" smtClean="0">
                <a:latin typeface="+mn-lt"/>
              </a:rPr>
              <a:t>as much as the global average 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AutoShape 11" descr="data:image/jpeg;base64,/9j/4AAQSkZJRgABAQAAAQABAAD/2wCEAAkGBxQSEhUUEhQUFhUXFxUUFBgVFBYeFhceHRcdFh0YFBwYICggGBolHB0XITIhJikrMi4uFx81ODMtNygtLisBCgoKBQUFDgUFDisZExkrKysrKysrKysrKysrKysrKysrKysrKysrKysrKysrKysrKysrKysrKysrKysrKysrK//AABEIAHQBtAMBIgACEQEDEQH/xAAcAAADAAMBAQEAAAAAAAAAAAAABQYCAwQBBwj/xABUEAABAgMDAwwNCQUHBAMAAAABAgMABBEFEiEGEzEWIkFRUlNhdJKU0tMUFzIzNDVUcXOBkbO0BxUjVXKVstHhJEJik7FDRIKho8HChMPE8CVjdf/EABQBAQAAAAAAAAAAAAAAAAAAAAD/xAAUEQEAAAAAAAAAAAAAAAAAAAAA/9oADAMBAAIRAxEAPwC2yPyXln5Np11LqlrvlSuyZgVOcUNAXQQ51Eye9uc5mesg+T7xex5l+8VD2ZYC0lJKhoNUqKSKEEUI4Ro2dBwgEWomT3tznMz1kKMq8lJZqWUttLqVBbIBEzMaFPISf7TZBI9cXMIct/A1/bl/iG4DXqJk97c5zM9ZBqJk97c5zM9ZFFCfKTuWTR0kPsq+jDhwCxeKw3pSE1OuwrTZpAcuomT3tznMz1kJsqslZZpptTaXUkzUk2T2TMYpXNNtrGK9lKiPXF3E/lv3hnjtn/GNQGOomT3tznMz1kGomT3tznMz1kUUT9oUVPMgNrSUALU9mlkKqFoSylaRQCpKlEmmCRiTVIY6iZPe3OczPWQmnclZZM/LNBLubWxNrWnsmYxUhcuEnu64Ba+VF3E/aHjST4rP+8lIDHUTJ725zmZ6yDUTJ725zmZ6yKKJ9DX7eFtpVS44l36JxOOsopTita4MKBI0VJrgYDHUTJ725zmZ6yFFlZKSypmcQpLpS2tkIHZMxrQWUqNPpNskxcwhsTwyf9Ix8OiA16iZPe3OczPWQaiZPe3OczPWQ+mCoJVcAK6G6FEhJNMAogGgrs0hPkwHwZkP1qHk3SVlQNWGiblQKJvFWAwGI2IDTqJk97c5zM9ZCjJTJOVdlULcS6pRU8CTMzOw6tI/tNoAeqLmEWRHgaPtv+/XAatRMnvbnOZnrINRMnvbnOZnrIY5QIqyfpC1rmyVgLNAHEqIVcIN1QF04jAmM7FcKmEFSSk0OBvbZAVr9cARRVDiK0MBJZaZKyzMhNutJdS42w6tChMzGtUEEg4rpphzqJk97c5zM9ZHvyh+K57iz/uzFDATuomT3tznMz1kGomT3tznMz1kY5VOupcaKcUpQ6oIuOEOuBTdxFUEXVEX6E1GJNMIpICFt7JWWbdkkoS6A7NFtwdkzGuT2K+5Q/SbpCDhtQ41Eye9uc5mesjLKfv9nccPwU1FBATuomT3tznMz1kGomT3tznMz1kdM0wXJtsJziQ2M66oKcCVEgoQ2BW6r95ShsXEV7qHMBCzOSssJ9hoJdzapaacUnsmYxUh2WSk98rgFrH+KHGomT3tznMz1kZzfjSW4nO++lIfwE7qJk97c5zM9ZBqJk97c5zM9ZHLYqnezV3isprM1Bv1SM4m5nK6wpIqUFNDQ7OuMVkBB2HktLLmZ9C0ulLT7SGx2TMa0GVZcIGv3SlHHbh1qJk97c5zM9ZBk34ZafGWfgpeHVoMlbTiEqKCpCkhadKSQReHCNMAl1Eye9uc5mesjXM5FyYQohDlQkkftMztekjpyTZUlLpKA2hTgLaUpWlNA2hJUlLlFJBUFYUGNTjWpbzfe1/ZV/SAjckclJZ6RlHXEuqW5LMOLV2TMa5SmkqJwXTEkw21Eye9uc5mesjdkJ4tkeKSvuUxtyiOtavVDWdGfoVdxcXSt3GmczdeDThWA5NRMnvbnOZnrIT5V5KyzTCVNpdSrsiTRXsmY7lc202oYubKVKHriqsAq7GZv3r1xNb9b+j9+uN6lK1xrHBlx4MnjVn/ABzEBhqJk97c5zM9ZBqJk97c5zM9ZFFGmYUsUuJSrEXryymg2SKJVU8GHngEeomT3tznMz1kJ5/JSWTOyrYS6ELbmlLHZMxiU5q6e+bF5Xti6hBafjGS9FOf9iAw1Eye9uc5mesg1Eye9uc5mesiihXKzb5eKVtUbqqiqDY0fvnT5oDh1Eye9uc5mesj5VOPIZCUhClVzpJVMTNcH3Ej+02EpA9Ufd4+MSiavdyVEMzJSEoQpVeyXO4SsFJOnTAJvnMb1/rzPWQfOY3v/XmesigmLDaIWsIvKvuqQlsquuYukNpIJxF0CiPbjHjtkNLKNYb2aAUKqutqCEUS7cFQLt43zhXTgkwCD5yG9/68z1kHzmN6/wBeZ6yKFjJ5onXNrSAbo1yypQKUEOpGFEhRUCe50aTHOLGZo5Vp2iQkIKSpRWCgnPDQLt4DHucaaYD5lldbjyX6NLcbTcTrUPPUrU44rOP5R5C3K7v/APgT/UwQH6IyMyxkWZNpt2aaQtN8KSVYg5xWBh3q9s7yxnlR8oXaz7aG0IdWlIRgAogd2qMEW5NHAPOnzKUYD61q9s7yxnlQnyty0kHZVSG5ppSitkgAmuDyFHY2ACfVHz0W5NVpnna44XlVwFT/AJR58/zO/ucswH1s5fWb5Yzyo81f2b5Yxyo+MW3bcwqXeSp5wgtOAgqNCCkggx+hpPvaPsp/pAINX9m+WMcqEuVmWkg600G5ppRE1JOEBWhKJptalHgCQSeAReqWBpIGwK/0jKAmT8oFm+WscqPdX9m+WMcqOjKnTKcba/CuHsBNav7N8sY5UJZ3LWQNoSrgmmihEvOIUq9gkrXLFIPCQhdPsmL+CAme2BZvlrHKj3V/ZvljHKje740b4m975qH0BNav7N8sY5UJ7Jy1kEzU4tU0yErWyUEqwUAylJpt0IIi9ggJrV/ZvljHKg1f2b5Yxyo3ZM9/tHjifgpWH8BNav7N8sY5UJ8kstZBqVQhyaaSoKeJBVji8tQ9oIPri9ggJkfKBZvlrHKj3V/ZvljHKjZ8nfiuR4sx+ARQwHz/AC3y0kHbPm22pppa1y7yEJSrFRKCABwkw6PygWaP76xyopoRZb+BufaY9+iA59X9m+WMcqDV/ZvljHKilggIDKDLWQW9IlE00Q3NFbhCu5T2JMIvK2heUkedQhz2wLN8tY5UU0Ibc8MkPSP/AA64DRq/s3yxjlQav7N8sY5UUsEBAzOWsgbQYcE01cTKzaFKvYBSnZZSUnhIQs/4TDnV/ZvljHKilifs/wAZznFZD3k3AatX9m+WMcqDV/ZvljHKilggPn1hZaSCJmfWqaaCXH2lNkqwUBKMoJTti8lQ84MPNX9m+WMcqKWJ7IjvL3HbQ+MdgNer+zfLGOVGuZy9s4oUBOM1KSBruCKmCAg8kMtpBqQlG3JtlK0S0uhaVKxSpLSQQdoggiG4y/s3yxjlQyyn8DmfQPe7VHRZPeGvRt/hEAl1f2b5YxyoTZW5ayDsulLc00pXZEkugVjdRNtLUfMEpUTwCL6CAmT8oFm+WscqPdX9m+WMcqOjK3uZfjcr7wQ9gJrV/ZvljHKhNaGWsgqelXBNNFCG5oLVewSVZq6D56K9hi8KxUCoqdArifNGUBNav7N8sY5UGr+zfLGOVGya8ay/Epz38rFDATWr+zfLGOVHxK3LdYUpN1RVTOVolRGL7ihsbRB9cfpBKwagEEjTjo88ZQH5bFtNfxYfwK8+1B88tfxchX5R+hMnPCrS4018DLRQQH5fft9C1FSiok6TcV+UYfPTX8XIV+UfqIGuiPYD8ZZSTAcevJrS6BiCNvbgj6x8uB/+QRxdHvHIIBXN6EfY/wCSo6LAmc2+2q+UC8LxvECnDwRxPrWoJuS8ysBJTeRLvFJIUqt0hNCOERpCXvJZvmr3RgKyVW2EsKvNKdKHbylqRjflVi67jXBdE1WcTtCENrBGeXm7t2o7nua3Reu/w3r1OCOG695LN81e6MF17yWb5q90YDntbvDvo1/hMfpaT72j7Kf6R+arQYfW04kSs3VSFJH7M9pIpuY+3Iy9lG0JviaTghGMjNgVNEgd70lRAG2TAdeUGbQ6XZlsuMZm4Po74Qor11RsXgUi8cBcNSKw0sNC0y7IcUFLDaAtQNakJFTXZx2dmFJy0ljpbnPu+c6qPE5aSwwDc5T/APPnOqgOjKnTKcba/CuHsQ1vZUsumXuNThuTDbi/2CcFEhKgTi3jpGEMnMu5VJSFJmwVG6gGQnAVGhVRP0WJuhRoNgHagFlqS0ylbgbS9RC1stFN4hQmySV00FLSy2anuQhWgRcNoCQANAAA9UTurWX3uc+75zqoNWsvuJz7vnOqgNrvjRvib3vmofxCuZUNGfQ9mpzNiWdbJ7AnO6LragKZuuhJx4IZjLyVvFF2bvgBRT2BOXgCSAojNVoSFCvAdqA6cnbOUlTjq7oKnJgAFshymfVdJWVa5JSARgMKQ+ib1ay+9zn3fOdVBq1l9xOfd851UBtyY7/aPHE/BSsOpoG4qmm6qlNOjYiJsPKhpt2dUtqcAdmQ63+wTZqnsZhuuDeGuQsUO1DRvLuVVW6mbNCUmkhOGhGkGjWBG1AdGSFmraaSpetvNMAtgqISpKTeWq8Ab6iRXD9wadMP4m9WsvuJz7vnOqg1ay+4nPu+c6qAz+TvxXI8WY/AI6soWyQ1VJW0HKvoSkqKk3FBNUpxWkOXCQK6NETOR+VDMvISrTzc4lbTDaHB2DNkJKUAHEN0NNuG7WXUqpIUlM2pKgFJIkJwggioIIaxBGzAMsnK5gVbDdFOAJSlSRdC1BKghWKAoUVdOisc2W/gbn2mPfojRq1l9xOfd851UKsqMqWXpZbbbU4VFTRA7AnB3LqVHEt00AwFzCfKJF4NJSlRczzCkFKVEJCXkFZKgKJGbC9JFdGzHA9l3KoFVJm0glKQVSE4BVRCUjFrSSQANkkRnq1l97nPu+c6qApIQ254ZIekf+HXGnVrL73Ofd851UKbUyoaXMyjiWpwpaW6pw9gTmAUypA/s8cSBhAXUKbNfIfmULDmueBbqhy5d7HaGtVS6BeC9nTXZhcrLyVCggpmwpQUUpMhOXlBNLxSM1UgXk12rw24z1ay+4nPu+c6qApIn7P8ZznFZD3k3GvVrL73Ofd851UKJPKhpM9MvFqczbjEo2g9gTeKkLmCoUzdRQOI9vAYC7iayYfWvscKLtW5UIfvhYo5rMFXu6XrV7Zx/iFcU5dypJSEzZKaXgJCcqmoqLwzWFRGerWX3uc+75zqoCkieyI7y9x20PjHYw1ay+9zn3fOdVCfJfKdplpxLjU4CqZnHR+wTZqlyZccQcG9lKgabFYCwtdgrZWEqUlQF5Ck1qFJ1ycB3QqBVOyKjZjVYCFhhCnCouLGdcvVFFL1xSAe5Smt0DaTt1hSzl3KrF5CZtQqRVMhOEYEpIqGtggjziM9Wsvvc593znVQDHKfwOZ9A97tUdFk94a9G3+ERMW7law5LPtobnCpbTqEjsCcFSUEAVLWGMZy2W8sywnOpm0BttN8qkZsJTdTiSc3QAUOMBQ2u+EIBKlpq4ykZsAqJU4lITiCLprQnYBJqNMd0TZy1lt7nPu+c6qDVrL73Ofd851UBuyu7mW43K+8EPohsocqWXUshDU4bkww4r9gnBRKV1UcW9gbEMnMvJVJSFJmwVG6gGQnBeNCq6mrWJoFGg2AdqA7nEp7PRUC8JdV2tKj6QVu+qHMTJyylSQc1OVGg/N05Ueb6KMtWsvuJz7vnOqgM5rxrL8SnPfysUMQb+U7RtBl4NTmbTLTLSj2BN4KW7LqSKZuuIQvHg4YaHLyUCrpE3epep2DOVpWlaZvRXCsB3SISJ+Zu07xKlVKab8xiqmzSn+UOolk5cSYJIRNAnSewJvHz/RYxlq7ldzN8wnOqgN+TnhVpcaa+BlooIgLGyuYbfnVrRNhLr7bjZ7Bm8UiVZaJwbw16FDHahxq7ldzN8wnOqgGsiLj7zewq6+na12sUkeZSbx9LDKJfV5Kbmb5hOdVHuryU3M3zCc6qA+YfLj4wRxdHvHI9hV8r2UDL86hbecADCEnOMuoVW+s9y4kGmIxpBAdLzy6NJQpWKQAAdkrVgPXGE2XmlXXCtKqVoVaRoqKacQfZGWcCVy6joTcUfMHCTFAm3JcX6kqqlSSAhSG1gl1QAQkhIIK01Khsk0rjATJeduhd5V0qKQb2yACR7CPbGvs1e7VyopzbzdCC4VkulxK1NmiU3kKDRGm6Qmhu6KADCN6rWYF1RdcKFX9bVZVevoIcUruqJIVQnXUPCYCR7NXu1cowNTKi/KgqUR2VK7OHf0RUu280VhQWpKaKCkhC6FZRQPVBvVB2a3sKjTE3Nvhc6wsUN6clTUAgH6dFSAccTjjAfoeMVLAoCQCcBU6dnDbjKJzKKzn3XUuNBNGEpcbChUuLzgUpKTeFwlCLl47DyoCjhBlJ4RZ3G1/AzMPxCDKTwizuNr+BmYB/GpcygKCStIUe5SVC8fMNJjbE1bVlvLfW4gAouylU6285mnnXClCj3ChVJB2a0qO6AUsTsv42f4lK+/mYohE7L+Nn+JSvv5mAoo0tzSFKUhK0FSe6SFAqT9oDERuiesSUdbeUAlwM/SmjwZqhSlhQDKm9cpB16jfqe5x2IChhFkp/euNv/1EPYRZKf3rjb/9RAOnnUoBUtQSkaSogAbGJMYy80hytxaVU03VA089I2mOCw5YtsNoUKKCaEYbfBAb7Q7059hf4TC/I3xfJ8Wl/dJhhaHenPsL/CYX5G+L5Pi0v7pMAympttoVcWhAJoCtQArtVOzG1KqioxBxEK7bZWVyy0NlzNuqWpKSgGhYdbqL6gDrlJ2Y3WHKKaZCVAA3nFXUmqUBS1LCEnaSCE+rDCAX5beDt8cs/wCNZh/CDLbwdvjln/Gsw/gMC4BWpGFK4jCu3tRnE3atkOuOTCkqWAtDASkZu6u6VEhV5JUNI0ERSQE5afjSS4tP/jlYo4nLT8aSXFp/8crFHAYJeSdCgakgUI0jSPVGcSFi2G8zMNquANFc265rhVC1rISQNkLQUk00FG2oxXwCKx/DZ7zy/uoekwisfw2e88v7qHMwmqFAaSkgeyAxl5pDlbi0KppuqBp56aI3QlyUZcbYQh0PBSENI+kzFKhNCG81pGH73BDqAQZDeBp9LNfFOw+UoAVJoNkmEOQ3gafSzXxTsMrabKpd5ITeKm1pCQAbxKSAMcIDsSoEVGIOikIflA8WT3FZj3Sob2emjTYu3aISLtALuAwoNFIUfKB4snuKzHulQD+NL80hBSFrQkqNE3lAXjtJrpMboQWpLLDzqsyXkusIZSAU0SQXCoLvEUSq+nEV7g10CAfxO5V9+s7jv/hzMO5JoobQlRvKShKVK2yAAT6zCTKvv1ncd/8ADmYCijEuAEJJFTUgVxNKVoNmlR7YyjW4wlSkqI1yalJ2RUUP+UBsj5x8pLhS64QSP2drR6dcfR4+a/Kb31fF2vfLgPnvZK90r2mNjLjqyEoK1E6AmpJwrgBwRzR22O+lt0KXim48CKkVvMrSBUYipIFeGA0rdcCrpKwoGhBrUHaptx4qZXsqV7TFL85sgqUktmqwvXg3gkJbzYTrSVKRdUDiKkVNQY1OTLBK1LW0pV9ehPdBTzKkkUTSgQlwHRs7cBPdkr3avaYOyV7pXtMOH7QbU06k3KqLxFG0j99nN0ISKC6HMBw10wigInLBwmYxJOtTpPnj2MMre/8A+Ef7wQF6/JziwhSGW7l0hBXMspKgFqF66VVHrjR83Tu9Mc7Y6UMLQ7hn0Z/GqOGAxNmzu9Mc7Y6UHzdO70zzpjpR12dKF5xLYNCbx0E9ykrNAMSaA0GyaR1Gx1FIW2q+m+pBNKEUzYqUqN44rANBhThgFXzbO70zztjpRlL2dOB1lammrrbzLpAmpepCHErIFVaTSGzlgrDRcCk4JWspJSCEpdzW33VamlBgNk4QpgPrHbAX5Evncl1seH5QleRL53J9bHyiPF6DAfYLLyzmJlsOsWa+tslaQoTEoAShZbVS86D3SSOGkabUn5512VWLLfAYeU8oGZk6qBl3WaJ+l01cBx2AYz+RzxSx9uZ+JciwmXwhJUQogbCEqUr1BIJMBO6oJ36qmOcyXWxonsrJpltTjllzCUJFVHsiTNB5g7UxTWfOofbS42SUqrQlKknAkaFAHSIU5deATPoz/UQHNqgnfqqY5zJdbCxqdnhOuTPzW/dXLssBPZMneBQ46sk/S0oQ4B6jF1HFP2q2yaOEjWKWNaTeCSAQmndKqU0SMTXCsAl1QTv1VMc5kutjnmcrZptTaF2XMBTqi22OyJPXKCFOkYO4axCzU00bdIrgYQZR+FWbxp34GZgNGqCd+qpjnMl1sL7HtCeZz1bLfOceceFJmTwCqUBq7pwi3jhVaiM4WwFqIKUrKUKKUFQBAWQKA0IPACCaVEAm1QTv1VMc5kutjnRlbNF1TIsuYziUIdUnsiTwStS0pNc7Q1KFildjhEV8T8r41mOJSfv5qA5Jm3J1SFJ+apgXklPhMlsim+xzWHac8xLMMqst9RaaaaJEzJ0JQgJJFXa0wiycXdBJ0AEmnBHPLWg24UhCr15tLwoDS6ruTXYrjTzGARaoJ36qmOcyXWxolMrJp0KLdlzBurU2r9okxRSTdUMXdg7MV0Icke5mOOTXvTAJben56YbShNlvpKX5Z6pmZOlGphDxGDukhBA4SIY6oJ36qmOcyXWxQzs0lptbi63UJKlUFTQCpoBpjXIzyXb10KBQq4tKkkKSboVj6lJNRtwE+7lLOJSVKsqYASCSeyZPAAVP9rHktlRNuIStFlzBStIWk9kSYqCKg0LtRhFBa/eHvRufhMaMmfA5b0DPu0wEvNzs8ubYmBZb4S01MtlPZMnUl1TJBH0tKDNmvnEM9UE79VTHOZLrYez9otsgFxV0G9jQ0wSVHRwD1xvZcvJCqEVANFChFdgjYPBASc9ldNMpCnLLmEhS22geyJM1U4sNoGDuypSRXQK4x0aoJ36qmOcyXWxuy37yzx2z/jGooYCIkrQnm35h02W+Q8WiAJmTqLiLpr9Lsww1QTv1VMc5kuthjP5Ry7JeDjl0sNpedF1WCVEgFNBrjUEUFTiNsQ1SqoqNmAkXMrZpLqGTZcxnFpccQnsiTxSgoCjXO0FC4jA7rgMdGqCd+qpjnMl1sb7Q8ZynFZ/3kpFBAQ+T8/PS7AaVZb6iFvLqJmTpr3VuAYu7AUB6oY6oJ36qmOcyXWxTwQEixlZNLW4hNlzBU2UpcHZEnrSpIWNLtDrSDhHLlJPz0zKTEumy30qeZcaClTMnQFaCkE0drQVh1Yfhk/6Rj4ZEPoCY1QTv1VMc5kutg1QTv1VMc5kutinggJGSysmnkBbdlzCkkqAPZEmNCik4F2ukGOO2J2eeXKqFlvjMP59QMzJ64Zh1qiaO6auA47AMPciPA2/tPe+XD2AmNUE79VTHOZLrY57RyummGlvO2XMJbbSpa1dkSZolIqTRLpJw2hFTKzIcTeTWl5acRuVFBI4Kg04IR/KJ4rnuLPfgMArey7cQopVIrChgQZuSqPP9LEflja782pSmpZKatob183K/uuKXXWrOGMKMqPC3/SL/AKwrgMTZs9vTHO2OlHnzdO70xztjpRnDJFjrUQlKkFZRnM2L18C5nBsUJKaaDs40gFfzbPb0xztjpQfN07vTHO2OlDOWsZ1d7Cl1K1KCguouqCaYDTeUBwY1pHJOSqmlqbcFFJJBH/uxAc6bNnt6Y52x0o8Nmzu9Mc7Y6UZwQETlVLuJfo8EJVdBolxChSp2UkiCNeVXfz9kf7wQH0i0O4Z9GfxqjhjomLOcWlsqm2WxdN1OZcJAvqpeINCY5vmhflzP8hzpQG6WcCVAqTeArgFFJ0YEKGIIND6oaOZQqKr1wfvaVEnHNDEnSaMpx2SomE3zQry5n+Q50o8+Z1eXM/yHOlAM12reCkqQCFIWjBRBBU9nwrRsKoKbIELY8+aV+Ws/yHOlHpsdXlzP8hzpQBGK9BjFmyHlvIZbmmlKWlaq5lYACacONax0zWTMy24EOTTKQWnHb2aWaBC226UrpJcHsMB9X+RzxSx9uZ+JciotmWccaUhtQSVUBJJBu11wSRilRTUBWxWuxHynJTKJyRlkSyHpZaUFw3lNPVN9anDWh21EQ37YD++Sn8t/84D6NJtlKEpKUpoLoSg60AYADAYUpsQny68AmfRn+oiRPygP75Kfy3/zjjtnK92YYcZU7KgOJukhp+o81VQH1iE9u2KZlTZK7uZOdZ1taPAUS4rHXJSkrF3ZvnaFI2yMt52ZDpbTKXW3S1Uh7XUSlVQK4DXU9UbrTysn2WXXSmTIbQtwgB6pupKqDHggPoY4YQZR+FWbxp34GZjwC0t1I8l/84456y7Rdcl3CuSBYcU6kBD1FFTLjNDjoo4T5wICtha1JuodcKFIKHFpcUFA3k0SlCgmmmoSCCdBJ0igHDdtLdSPJf6UF20t1I8l/pQFBE/K+NZjiUn7+agu2lupHkv9KOJuy7REyuYvyV5bTTJFx6gDa3FgjHSc4R6hAVsKbBsbscukqvXlURhS42mtxrhCSpeP8Uct20t1I8l/pQXbS3UjyX+lAUEIcke5mOOTXvTGN20t1I8l/pRx2ZZlosBwBckb7rrxqh7ArVeIGu0CAoLYks+w61UDOIWipFQKimI2RGiw7LzAc7gX1X7jaSltOtCdaCTiaVJ4dG3xXbS3UjyX+lBdtLdSPJf6UA1tfvD3o3PwmNGTPgct6Bn3aYWTMvaS0KQVSQCkqSdY9sim6jCz5O0mmm2guSIbQhsEoeqbqQmp13BAM7dsVMzmrxKc2suJI7pKrpSladgFJNcag0oRDGWCghIWQV0F4pBCSaYkAk0HBUwju2lupHkv9KC7aW6keS/0oDzLfvLPHbP+MaihiStey7RmEISpckAl1h4UQ9iWnUugadBKQD547btpbqR5L/SgMrTyaS+t1ajrlJo3pok5tTevAOvFSFUOyhJ0gQ8bTQAbQAhDdtLdSPJf6UF20t1I8l/pQBaHjOU4rP8AvJSKCJJ6y7RVMNPlcleabeaAuPUIdU0ok46Rmh7THbdtLdSPJf6UA4aLmcXeuhsBAb3ROJUTwYpAH8J2xHRE/dtLdSPJf6UF20t1I8l/pQGVh+GT/pGPhkQ+iSk7MtFt190LkiXlIURceoLrYbw13BWOe2LZtGXcaQewlF3OUIDwpcAOOONawFgyldVXikgq1lAQQm6MFYmpreNcMCNqNsQmqC0NqT9j35xyTOWM624lDgkwC267euvEAIU2mlK6SXB7DAVORHgbf2nvfLhvO382vN0K7qrldF6mFeCtI+W2Rle7LtJaS7KkArNS0/XXLK91w0jsPygPb5Kfyn+lAfRpOXDbaG06EJSkeoUhH8oniue4s9+AxKnL97fJT+U/0o4bcytdmpd6XU7KpS62tskNP1AUKVFTpgJzKfwt/wBIv+sK46mbJmp52YdRMMgB5SCc0uhN1LlQK4DX09Uc6cn3hezk4yi64psfQrNboBrgcBjAYw4+eAGQ0As6xaarWDcvNlFG8KhFTeodoeeFBsZXl7PN3PzgNiq8vZ5u5+cA3mrbv3tZS8FjTovOtObX/wBdPXC+0X0uOrWkEBaiuiiCQVGpGGxUmNHzMry9nm7n5wfMqvL2ebufnAeQR6LGV5ezzdz848NjK8vZ5u5+cBC5Vd/P2R/vBGzKuVDb90vJdN0G8lCkjZwoT/7WPYC/ndDX2P8AmqOWOqd7lr7H/NUcsB1yMqlYWpailCAmpCbyiVG6AkVAOydOgGN0xY60pvpUhac2XiQtIITfKNcCagk0w0400gxokpzN3gUJWhYAUlRUNBvAgpIIIP8AUxtftMqbKLiRVGbJF7uQ7nQACcKHDzGA0WhLZp1xutbi1Irt0NKxzxunZkuuLcIAK1KWQNAJNcOCNMB2ZL+MGvRPf8Yf5Wd8HFZj4iVhBkv4xa9E/wD8Yf5Wd8HFZj4iVgJSOqXkFLaddBFGrtQdJqaa3zaTHLDCStVTbZbCQUqLl+tKqCm82BUiqaYnDbgC07JWwASQUlS0Ag41SaGo0iF8MLTtLPAVRRQWtQIVhRVCU0ppqNNfVC+Apvk37zMcac921DjKzwGa4u97tUJ/k37xMcac921DjKzwGa4u97tUB9Rb0DzCMoxb0DzCMoAggggCCCCAIIIIAggggOa051LDS3V1uoSVKpTQPPgPOSBHGm3WwBnfoyqpSKhQKagX7zdQEVUBU0hjMNlSSEqKSRgoAGnqOBia1Ja9VFpDbiHEvhKAm9fLdQhIFEApRiak1J84Bwu3GBeBWQUkJulty+Sb1Libt5YN1eKQRrVbRjbLWm04u4hdVUJpRQqAQDdJFFUJANK0JoaGE7GSaUOF1DpDlUqSq4jSM6KubLiiHlgknYGikdlk2AhhxTiaEqvmpbRfqtecXVYxIKsabHqFAcQQQQBBBBAEEEEAQQQQBBBBAER+W/hEn/1P4ExYRH5b+ESf/U/gTAcMTOVvfEcWmvfSsU0TOVvfEcWmvfSsBJEw61OLzhbvJvVZAP7pLhKTUnRdUFA8KTCmXcCVpUQFAKCik6DQ1oeAw2GUbhKVLSlSkqQoq0XrrhdAISKaSrHhgORyzrqU3lgOKxQ2BW9ryjuhrQSQacA0iojlmZdTaihYopOBFQacGEMmLcKE3Uo2AgfSKpcDmdSlY0KINQFYYE4QsfcvKUrReUVU85rAUPycd6meMq9y1HDbmlfGHvwoju+TjvUzxlXumo4bc0r4w9+FEAoggggGiLGKiEJcTnbhcKDUADNl3uzrSboG1QqGOmmlyy1pbUtetoG1JGBvBZIBwOA8+mNqbVTUKU0Cu6W1qvqF9OaLOA0JVdIxxxAw010vWiVJWm6AFJZTp0ZsUHtgOKCCCAhsrPCD9kf7wQZWeEH7I/3ggGlr5QOhZSLtEXkJwOgLOnGOEZQvfw+z9YIIA1Qvfw+z9Y91Qvfw+z9Y8ggDVC9/D7P1j3VC9/D7P1gggO/JzKJ1E0lwXCoIWkVBpjSug8ENMpcrn1kEhsHNOIwSrQp1lR0q01QP84IICZ1RPbafZ+seaonttPs/WPYIAOUT22n2frHmqJ7bT7P1j2CApsjcq3mWVhIbN51SzeSqtShA2FDDAQxtrLJ9yXeQpLVFtOJNEqrQpIw12mPYICwT8p03TuJfkOdOPe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RZQ5fTLrrClIZqjO0olf7yQDWquCCCA59XMxuGeSvpQiylyufXQkNght1GCVaFOMqOlWnWD/OPYICW1RPbafZ+sByie20+z9YIIAOUT22n2frAconqaU+z9YIICmyOyqeZacCQ2bzpWbyVVrcQMKEYYCFtuZUvqUruBVxa8AdJCa6TwQQQClWUT22n2R6conttPsgggMRlI/tp9keqyje20+yCCA8TlG/tp9kCso3ttPsgggOCdmlOqvL00ggg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n-US"/>
          </a:p>
        </p:txBody>
      </p:sp>
      <p:sp>
        <p:nvSpPr>
          <p:cNvPr id="1028" name="AutoShape 13" descr="data:image/jpeg;base64,/9j/4AAQSkZJRgABAQAAAQABAAD/2wCEAAkGBxQSEhUUEhQUFhUXFxUUFBgVFBYeFhceHRcdFh0YFBwYICggGBolHB0XITIhJikrMi4uFx81ODMtNygtLisBCgoKBQUFDgUFDisZExkrKysrKysrKysrKysrKysrKysrKysrKysrKysrKysrKysrKysrKysrKysrKysrKysrK//AABEIAHQBtAMBIgACEQEDEQH/xAAcAAADAAMBAQEAAAAAAAAAAAAABQYCAwQBBwj/xABUEAABAgMDAwwNCQUHBAMAAAABAgMABBEFEiEGEzEWIkFRUlNhdJKU0tMUFzIzNDVUcXOBkbO0BxUjVXKVstHhJEJik7FDRIKho8HChMPE8CVjdf/EABQBAQAAAAAAAAAAAAAAAAAAAAD/xAAUEQEAAAAAAAAAAAAAAAAAAAAA/9oADAMBAAIRAxEAPwC2yPyXln5Np11LqlrvlSuyZgVOcUNAXQQ51Eye9uc5mesg+T7xex5l+8VD2ZYC0lJKhoNUqKSKEEUI4Ro2dBwgEWomT3tznMz1kKMq8lJZqWUttLqVBbIBEzMaFPISf7TZBI9cXMIct/A1/bl/iG4DXqJk97c5zM9ZBqJk97c5zM9ZFFCfKTuWTR0kPsq+jDhwCxeKw3pSE1OuwrTZpAcuomT3tznMz1kJsqslZZpptTaXUkzUk2T2TMYpXNNtrGK9lKiPXF3E/lv3hnjtn/GNQGOomT3tznMz1kGomT3tznMz1kUUT9oUVPMgNrSUALU9mlkKqFoSylaRQCpKlEmmCRiTVIY6iZPe3OczPWQmnclZZM/LNBLubWxNrWnsmYxUhcuEnu64Ba+VF3E/aHjST4rP+8lIDHUTJ725zmZ6yDUTJ725zmZ6yKKJ9DX7eFtpVS44l36JxOOsopTita4MKBI0VJrgYDHUTJ725zmZ6yFFlZKSypmcQpLpS2tkIHZMxrQWUqNPpNskxcwhsTwyf9Ix8OiA16iZPe3OczPWQaiZPe3OczPWQ+mCoJVcAK6G6FEhJNMAogGgrs0hPkwHwZkP1qHk3SVlQNWGiblQKJvFWAwGI2IDTqJk97c5zM9ZCjJTJOVdlULcS6pRU8CTMzOw6tI/tNoAeqLmEWRHgaPtv+/XAatRMnvbnOZnrINRMnvbnOZnrIY5QIqyfpC1rmyVgLNAHEqIVcIN1QF04jAmM7FcKmEFSSk0OBvbZAVr9cARRVDiK0MBJZaZKyzMhNutJdS42w6tChMzGtUEEg4rpphzqJk97c5zM9ZHvyh+K57iz/uzFDATuomT3tznMz1kGomT3tznMz1kY5VOupcaKcUpQ6oIuOEOuBTdxFUEXVEX6E1GJNMIpICFt7JWWbdkkoS6A7NFtwdkzGuT2K+5Q/SbpCDhtQ41Eye9uc5mesjLKfv9nccPwU1FBATuomT3tznMz1kGomT3tznMz1kdM0wXJtsJziQ2M66oKcCVEgoQ2BW6r95ShsXEV7qHMBCzOSssJ9hoJdzapaacUnsmYxUh2WSk98rgFrH+KHGomT3tznMz1kZzfjSW4nO++lIfwE7qJk97c5zM9ZBqJk97c5zM9ZHLYqnezV3isprM1Bv1SM4m5nK6wpIqUFNDQ7OuMVkBB2HktLLmZ9C0ulLT7SGx2TMa0GVZcIGv3SlHHbh1qJk97c5zM9ZBk34ZafGWfgpeHVoMlbTiEqKCpCkhadKSQReHCNMAl1Eye9uc5mesjXM5FyYQohDlQkkftMztekjpyTZUlLpKA2hTgLaUpWlNA2hJUlLlFJBUFYUGNTjWpbzfe1/ZV/SAjckclJZ6RlHXEuqW5LMOLV2TMa5SmkqJwXTEkw21Eye9uc5mesjdkJ4tkeKSvuUxtyiOtavVDWdGfoVdxcXSt3GmczdeDThWA5NRMnvbnOZnrIT5V5KyzTCVNpdSrsiTRXsmY7lc202oYubKVKHriqsAq7GZv3r1xNb9b+j9+uN6lK1xrHBlx4MnjVn/ABzEBhqJk97c5zM9ZBqJk97c5zM9ZFFGmYUsUuJSrEXryymg2SKJVU8GHngEeomT3tznMz1kJ5/JSWTOyrYS6ELbmlLHZMxiU5q6e+bF5Xti6hBafjGS9FOf9iAw1Eye9uc5mesg1Eye9uc5mesiihXKzb5eKVtUbqqiqDY0fvnT5oDh1Eye9uc5mesj5VOPIZCUhClVzpJVMTNcH3Ej+02EpA9Ufd4+MSiavdyVEMzJSEoQpVeyXO4SsFJOnTAJvnMb1/rzPWQfOY3v/XmesigmLDaIWsIvKvuqQlsquuYukNpIJxF0CiPbjHjtkNLKNYb2aAUKqutqCEUS7cFQLt43zhXTgkwCD5yG9/68z1kHzmN6/wBeZ6yKFjJ5onXNrSAbo1yypQKUEOpGFEhRUCe50aTHOLGZo5Vp2iQkIKSpRWCgnPDQLt4DHucaaYD5lldbjyX6NLcbTcTrUPPUrU44rOP5R5C3K7v/APgT/UwQH6IyMyxkWZNpt2aaQtN8KSVYg5xWBh3q9s7yxnlR8oXaz7aG0IdWlIRgAogd2qMEW5NHAPOnzKUYD61q9s7yxnlQnyty0kHZVSG5ppSitkgAmuDyFHY2ACfVHz0W5NVpnna44XlVwFT/AJR58/zO/ucswH1s5fWb5Yzyo81f2b5Yxyo+MW3bcwqXeSp5wgtOAgqNCCkggx+hpPvaPsp/pAINX9m+WMcqEuVmWkg600G5ppRE1JOEBWhKJptalHgCQSeAReqWBpIGwK/0jKAmT8oFm+WscqPdX9m+WMcqOjKnTKcba/CuHsBNav7N8sY5UJZ3LWQNoSrgmmihEvOIUq9gkrXLFIPCQhdPsmL+CAme2BZvlrHKj3V/ZvljHKje740b4m975qH0BNav7N8sY5UJ7Jy1kEzU4tU0yErWyUEqwUAylJpt0IIi9ggJrV/ZvljHKg1f2b5Yxyo3ZM9/tHjifgpWH8BNav7N8sY5UJ8kstZBqVQhyaaSoKeJBVji8tQ9oIPri9ggJkfKBZvlrHKj3V/ZvljHKjZ8nfiuR4sx+ARQwHz/AC3y0kHbPm22pppa1y7yEJSrFRKCABwkw6PygWaP76xyopoRZb+BufaY9+iA59X9m+WMcqDV/ZvljHKilggIDKDLWQW9IlE00Q3NFbhCu5T2JMIvK2heUkedQhz2wLN8tY5UU0Ibc8MkPSP/AA64DRq/s3yxjlQav7N8sY5UUsEBAzOWsgbQYcE01cTKzaFKvYBSnZZSUnhIQs/4TDnV/ZvljHKilifs/wAZznFZD3k3AatX9m+WMcqDV/ZvljHKilggPn1hZaSCJmfWqaaCXH2lNkqwUBKMoJTti8lQ84MPNX9m+WMcqKWJ7IjvL3HbQ+MdgNer+zfLGOVGuZy9s4oUBOM1KSBruCKmCAg8kMtpBqQlG3JtlK0S0uhaVKxSpLSQQdoggiG4y/s3yxjlQyyn8DmfQPe7VHRZPeGvRt/hEAl1f2b5YxyoTZW5ayDsulLc00pXZEkugVjdRNtLUfMEpUTwCL6CAmT8oFm+WscqPdX9m+WMcqOjK3uZfjcr7wQ9gJrV/ZvljHKhNaGWsgqelXBNNFCG5oLVewSVZq6D56K9hi8KxUCoqdArifNGUBNav7N8sY5UGr+zfLGOVGya8ay/Epz38rFDATWr+zfLGOVHxK3LdYUpN1RVTOVolRGL7ihsbRB9cfpBKwagEEjTjo88ZQH5bFtNfxYfwK8+1B88tfxchX5R+hMnPCrS4018DLRQQH5fft9C1FSiok6TcV+UYfPTX8XIV+UfqIGuiPYD8ZZSTAcevJrS6BiCNvbgj6x8uB/+QRxdHvHIIBXN6EfY/wCSo6LAmc2+2q+UC8LxvECnDwRxPrWoJuS8ysBJTeRLvFJIUqt0hNCOERpCXvJZvmr3RgKyVW2EsKvNKdKHbylqRjflVi67jXBdE1WcTtCENrBGeXm7t2o7nua3Reu/w3r1OCOG695LN81e6MF17yWb5q90YDntbvDvo1/hMfpaT72j7Kf6R+arQYfW04kSs3VSFJH7M9pIpuY+3Iy9lG0JviaTghGMjNgVNEgd70lRAG2TAdeUGbQ6XZlsuMZm4Po74Qor11RsXgUi8cBcNSKw0sNC0y7IcUFLDaAtQNakJFTXZx2dmFJy0ljpbnPu+c6qPE5aSwwDc5T/APPnOqgOjKnTKcba/CuHsQ1vZUsumXuNThuTDbi/2CcFEhKgTi3jpGEMnMu5VJSFJmwVG6gGQnAVGhVRP0WJuhRoNgHagFlqS0ylbgbS9RC1stFN4hQmySV00FLSy2anuQhWgRcNoCQANAAA9UTurWX3uc+75zqoNWsvuJz7vnOqgNrvjRvib3vmofxCuZUNGfQ9mpzNiWdbJ7AnO6LragKZuuhJx4IZjLyVvFF2bvgBRT2BOXgCSAojNVoSFCvAdqA6cnbOUlTjq7oKnJgAFshymfVdJWVa5JSARgMKQ+ib1ay+9zn3fOdVBq1l9xOfd851UBtyY7/aPHE/BSsOpoG4qmm6qlNOjYiJsPKhpt2dUtqcAdmQ63+wTZqnsZhuuDeGuQsUO1DRvLuVVW6mbNCUmkhOGhGkGjWBG1AdGSFmraaSpetvNMAtgqISpKTeWq8Ab6iRXD9wadMP4m9WsvuJz7vnOqg1ay+4nPu+c6qAz+TvxXI8WY/AI6soWyQ1VJW0HKvoSkqKk3FBNUpxWkOXCQK6NETOR+VDMvISrTzc4lbTDaHB2DNkJKUAHEN0NNuG7WXUqpIUlM2pKgFJIkJwggioIIaxBGzAMsnK5gVbDdFOAJSlSRdC1BKghWKAoUVdOisc2W/gbn2mPfojRq1l9xOfd851UKsqMqWXpZbbbU4VFTRA7AnB3LqVHEt00AwFzCfKJF4NJSlRczzCkFKVEJCXkFZKgKJGbC9JFdGzHA9l3KoFVJm0glKQVSE4BVRCUjFrSSQANkkRnq1l97nPu+c6qApIQ254ZIekf+HXGnVrL73Ofd851UKbUyoaXMyjiWpwpaW6pw9gTmAUypA/s8cSBhAXUKbNfIfmULDmueBbqhy5d7HaGtVS6BeC9nTXZhcrLyVCggpmwpQUUpMhOXlBNLxSM1UgXk12rw24z1ay+4nPu+c6qApIn7P8ZznFZD3k3GvVrL73Ofd851UKJPKhpM9MvFqczbjEo2g9gTeKkLmCoUzdRQOI9vAYC7iayYfWvscKLtW5UIfvhYo5rMFXu6XrV7Zx/iFcU5dypJSEzZKaXgJCcqmoqLwzWFRGerWX3uc+75zqoCkieyI7y9x20PjHYw1ay+9zn3fOdVCfJfKdplpxLjU4CqZnHR+wTZqlyZccQcG9lKgabFYCwtdgrZWEqUlQF5Ck1qFJ1ycB3QqBVOyKjZjVYCFhhCnCouLGdcvVFFL1xSAe5Smt0DaTt1hSzl3KrF5CZtQqRVMhOEYEpIqGtggjziM9Wsvvc593znVQDHKfwOZ9A97tUdFk94a9G3+ERMW7law5LPtobnCpbTqEjsCcFSUEAVLWGMZy2W8sywnOpm0BttN8qkZsJTdTiSc3QAUOMBQ2u+EIBKlpq4ykZsAqJU4lITiCLprQnYBJqNMd0TZy1lt7nPu+c6qDVrL73Ofd851UBuyu7mW43K+8EPohsocqWXUshDU4bkww4r9gnBRKV1UcW9gbEMnMvJVJSFJmwVG6gGQnBeNCq6mrWJoFGg2AdqA7nEp7PRUC8JdV2tKj6QVu+qHMTJyylSQc1OVGg/N05Ueb6KMtWsvuJz7vnOqgM5rxrL8SnPfysUMQb+U7RtBl4NTmbTLTLSj2BN4KW7LqSKZuuIQvHg4YaHLyUCrpE3epep2DOVpWlaZvRXCsB3SISJ+Zu07xKlVKab8xiqmzSn+UOolk5cSYJIRNAnSewJvHz/RYxlq7ldzN8wnOqgN+TnhVpcaa+BlooIgLGyuYbfnVrRNhLr7bjZ7Bm8UiVZaJwbw16FDHahxq7ldzN8wnOqgGsiLj7zewq6+na12sUkeZSbx9LDKJfV5Kbmb5hOdVHuryU3M3zCc6qA+YfLj4wRxdHvHI9hV8r2UDL86hbecADCEnOMuoVW+s9y4kGmIxpBAdLzy6NJQpWKQAAdkrVgPXGE2XmlXXCtKqVoVaRoqKacQfZGWcCVy6joTcUfMHCTFAm3JcX6kqqlSSAhSG1gl1QAQkhIIK01Khsk0rjATJeduhd5V0qKQb2yACR7CPbGvs1e7VyopzbzdCC4VkulxK1NmiU3kKDRGm6Qmhu6KADCN6rWYF1RdcKFX9bVZVevoIcUruqJIVQnXUPCYCR7NXu1cowNTKi/KgqUR2VK7OHf0RUu280VhQWpKaKCkhC6FZRQPVBvVB2a3sKjTE3Nvhc6wsUN6clTUAgH6dFSAccTjjAfoeMVLAoCQCcBU6dnDbjKJzKKzn3XUuNBNGEpcbChUuLzgUpKTeFwlCLl47DyoCjhBlJ4RZ3G1/AzMPxCDKTwizuNr+BmYB/GpcygKCStIUe5SVC8fMNJjbE1bVlvLfW4gAouylU6285mnnXClCj3ChVJB2a0qO6AUsTsv42f4lK+/mYohE7L+Nn+JSvv5mAoo0tzSFKUhK0FSe6SFAqT9oDERuiesSUdbeUAlwM/SmjwZqhSlhQDKm9cpB16jfqe5x2IChhFkp/euNv/1EPYRZKf3rjb/9RAOnnUoBUtQSkaSogAbGJMYy80hytxaVU03VA089I2mOCw5YtsNoUKKCaEYbfBAb7Q7059hf4TC/I3xfJ8Wl/dJhhaHenPsL/CYX5G+L5Pi0v7pMAympttoVcWhAJoCtQArtVOzG1KqioxBxEK7bZWVyy0NlzNuqWpKSgGhYdbqL6gDrlJ2Y3WHKKaZCVAA3nFXUmqUBS1LCEnaSCE+rDCAX5beDt8cs/wCNZh/CDLbwdvjln/Gsw/gMC4BWpGFK4jCu3tRnE3atkOuOTCkqWAtDASkZu6u6VEhV5JUNI0ERSQE5afjSS4tP/jlYo4nLT8aSXFp/8crFHAYJeSdCgakgUI0jSPVGcSFi2G8zMNquANFc265rhVC1rISQNkLQUk00FG2oxXwCKx/DZ7zy/uoekwisfw2e88v7qHMwmqFAaSkgeyAxl5pDlbi0KppuqBp56aI3QlyUZcbYQh0PBSENI+kzFKhNCG81pGH73BDqAQZDeBp9LNfFOw+UoAVJoNkmEOQ3gafSzXxTsMrabKpd5ITeKm1pCQAbxKSAMcIDsSoEVGIOikIflA8WT3FZj3Sob2emjTYu3aISLtALuAwoNFIUfKB4snuKzHulQD+NL80hBSFrQkqNE3lAXjtJrpMboQWpLLDzqsyXkusIZSAU0SQXCoLvEUSq+nEV7g10CAfxO5V9+s7jv/hzMO5JoobQlRvKShKVK2yAAT6zCTKvv1ncd/8ADmYCijEuAEJJFTUgVxNKVoNmlR7YyjW4wlSkqI1yalJ2RUUP+UBsj5x8pLhS64QSP2drR6dcfR4+a/Kb31fF2vfLgPnvZK90r2mNjLjqyEoK1E6AmpJwrgBwRzR22O+lt0KXim48CKkVvMrSBUYipIFeGA0rdcCrpKwoGhBrUHaptx4qZXsqV7TFL85sgqUktmqwvXg3gkJbzYTrSVKRdUDiKkVNQY1OTLBK1LW0pV9ehPdBTzKkkUTSgQlwHRs7cBPdkr3avaYOyV7pXtMOH7QbU06k3KqLxFG0j99nN0ISKC6HMBw10wigInLBwmYxJOtTpPnj2MMre/8A+Ef7wQF6/JziwhSGW7l0hBXMspKgFqF66VVHrjR83Tu9Mc7Y6UMLQ7hn0Z/GqOGAxNmzu9Mc7Y6UHzdO70zzpjpR12dKF5xLYNCbx0E9ykrNAMSaA0GyaR1Gx1FIW2q+m+pBNKEUzYqUqN44rANBhThgFXzbO70zztjpRlL2dOB1lammrrbzLpAmpepCHErIFVaTSGzlgrDRcCk4JWspJSCEpdzW33VamlBgNk4QpgPrHbAX5Evncl1seH5QleRL53J9bHyiPF6DAfYLLyzmJlsOsWa+tslaQoTEoAShZbVS86D3SSOGkabUn5512VWLLfAYeU8oGZk6qBl3WaJ+l01cBx2AYz+RzxSx9uZ+JciwmXwhJUQogbCEqUr1BIJMBO6oJ36qmOcyXWxonsrJpltTjllzCUJFVHsiTNB5g7UxTWfOofbS42SUqrQlKknAkaFAHSIU5deATPoz/UQHNqgnfqqY5zJdbCxqdnhOuTPzW/dXLssBPZMneBQ46sk/S0oQ4B6jF1HFP2q2yaOEjWKWNaTeCSAQmndKqU0SMTXCsAl1QTv1VMc5kutjnmcrZptTaF2XMBTqi22OyJPXKCFOkYO4axCzU00bdIrgYQZR+FWbxp34GZgNGqCd+qpjnMl1sL7HtCeZz1bLfOceceFJmTwCqUBq7pwi3jhVaiM4WwFqIKUrKUKKUFQBAWQKA0IPACCaVEAm1QTv1VMc5kutjnRlbNF1TIsuYziUIdUnsiTwStS0pNc7Q1KFildjhEV8T8r41mOJSfv5qA5Jm3J1SFJ+apgXklPhMlsim+xzWHac8xLMMqst9RaaaaJEzJ0JQgJJFXa0wiycXdBJ0AEmnBHPLWg24UhCr15tLwoDS6ruTXYrjTzGARaoJ36qmOcyXWxolMrJp0KLdlzBurU2r9okxRSTdUMXdg7MV0Icke5mOOTXvTAJben56YbShNlvpKX5Z6pmZOlGphDxGDukhBA4SIY6oJ36qmOcyXWxQzs0lptbi63UJKlUFTQCpoBpjXIzyXb10KBQq4tKkkKSboVj6lJNRtwE+7lLOJSVKsqYASCSeyZPAAVP9rHktlRNuIStFlzBStIWk9kSYqCKg0LtRhFBa/eHvRufhMaMmfA5b0DPu0wEvNzs8ubYmBZb4S01MtlPZMnUl1TJBH0tKDNmvnEM9UE79VTHOZLrYez9otsgFxV0G9jQ0wSVHRwD1xvZcvJCqEVANFChFdgjYPBASc9ldNMpCnLLmEhS22geyJM1U4sNoGDuypSRXQK4x0aoJ36qmOcyXWxuy37yzx2z/jGooYCIkrQnm35h02W+Q8WiAJmTqLiLpr9Lsww1QTv1VMc5kuthjP5Ry7JeDjl0sNpedF1WCVEgFNBrjUEUFTiNsQ1SqoqNmAkXMrZpLqGTZcxnFpccQnsiTxSgoCjXO0FC4jA7rgMdGqCd+qpjnMl1sb7Q8ZynFZ/3kpFBAQ+T8/PS7AaVZb6iFvLqJmTpr3VuAYu7AUB6oY6oJ36qmOcyXWxTwQEixlZNLW4hNlzBU2UpcHZEnrSpIWNLtDrSDhHLlJPz0zKTEumy30qeZcaClTMnQFaCkE0drQVh1Yfhk/6Rj4ZEPoCY1QTv1VMc5kutg1QTv1VMc5kutinggJGSysmnkBbdlzCkkqAPZEmNCik4F2ukGOO2J2eeXKqFlvjMP59QMzJ64Zh1qiaO6auA47AMPciPA2/tPe+XD2AmNUE79VTHOZLrY57RyummGlvO2XMJbbSpa1dkSZolIqTRLpJw2hFTKzIcTeTWl5acRuVFBI4Kg04IR/KJ4rnuLPfgMArey7cQopVIrChgQZuSqPP9LEflja782pSmpZKatob183K/uuKXXWrOGMKMqPC3/SL/AKwrgMTZs9vTHO2OlHnzdO70xztjpRnDJFjrUQlKkFZRnM2L18C5nBsUJKaaDs40gFfzbPb0xztjpQfN07vTHO2OlDOWsZ1d7Cl1K1KCguouqCaYDTeUBwY1pHJOSqmlqbcFFJJBH/uxAc6bNnt6Y52x0o8Nmzu9Mc7Y6UZwQETlVLuJfo8EJVdBolxChSp2UkiCNeVXfz9kf7wQH0i0O4Z9GfxqjhjomLOcWlsqm2WxdN1OZcJAvqpeINCY5vmhflzP8hzpQG6WcCVAqTeArgFFJ0YEKGIIND6oaOZQqKr1wfvaVEnHNDEnSaMpx2SomE3zQry5n+Q50o8+Z1eXM/yHOlAM12reCkqQCFIWjBRBBU9nwrRsKoKbIELY8+aV+Ws/yHOlHpsdXlzP8hzpQBGK9BjFmyHlvIZbmmlKWlaq5lYACacONax0zWTMy24EOTTKQWnHb2aWaBC226UrpJcHsMB9X+RzxSx9uZ+JciotmWccaUhtQSVUBJJBu11wSRilRTUBWxWuxHynJTKJyRlkSyHpZaUFw3lNPVN9anDWh21EQ37YD++Sn8t/84D6NJtlKEpKUpoLoSg60AYADAYUpsQny68AmfRn+oiRPygP75Kfy3/zjjtnK92YYcZU7KgOJukhp+o81VQH1iE9u2KZlTZK7uZOdZ1taPAUS4rHXJSkrF3ZvnaFI2yMt52ZDpbTKXW3S1Uh7XUSlVQK4DXU9UbrTysn2WXXSmTIbQtwgB6pupKqDHggPoY4YQZR+FWbxp34GZjwC0t1I8l/84456y7Rdcl3CuSBYcU6kBD1FFTLjNDjoo4T5wICtha1JuodcKFIKHFpcUFA3k0SlCgmmmoSCCdBJ0igHDdtLdSPJf6UF20t1I8l/pQFBE/K+NZjiUn7+agu2lupHkv9KOJuy7REyuYvyV5bTTJFx6gDa3FgjHSc4R6hAVsKbBsbscukqvXlURhS42mtxrhCSpeP8Uct20t1I8l/pQXbS3UjyX+lAUEIcke5mOOTXvTGN20t1I8l/pRx2ZZlosBwBckb7rrxqh7ArVeIGu0CAoLYks+w61UDOIWipFQKimI2RGiw7LzAc7gX1X7jaSltOtCdaCTiaVJ4dG3xXbS3UjyX+lBdtLdSPJf6UA1tfvD3o3PwmNGTPgct6Bn3aYWTMvaS0KQVSQCkqSdY9sim6jCz5O0mmm2guSIbQhsEoeqbqQmp13BAM7dsVMzmrxKc2suJI7pKrpSladgFJNcag0oRDGWCghIWQV0F4pBCSaYkAk0HBUwju2lupHkv9KC7aW6keS/0oDzLfvLPHbP+MaihiStey7RmEISpckAl1h4UQ9iWnUugadBKQD547btpbqR5L/SgMrTyaS+t1ajrlJo3pok5tTevAOvFSFUOyhJ0gQ8bTQAbQAhDdtLdSPJf6UF20t1I8l/pQBaHjOU4rP8AvJSKCJJ6y7RVMNPlcleabeaAuPUIdU0ok46Rmh7THbdtLdSPJf6UA4aLmcXeuhsBAb3ROJUTwYpAH8J2xHRE/dtLdSPJf6UF20t1I8l/pQGVh+GT/pGPhkQ+iSk7MtFt190LkiXlIURceoLrYbw13BWOe2LZtGXcaQewlF3OUIDwpcAOOONawFgyldVXikgq1lAQQm6MFYmpreNcMCNqNsQmqC0NqT9j35xyTOWM624lDgkwC267euvEAIU2mlK6SXB7DAVORHgbf2nvfLhvO382vN0K7qrldF6mFeCtI+W2Rle7LtJaS7KkArNS0/XXLK91w0jsPygPb5Kfyn+lAfRpOXDbaG06EJSkeoUhH8oniue4s9+AxKnL97fJT+U/0o4bcytdmpd6XU7KpS62tskNP1AUKVFTpgJzKfwt/wBIv+sK46mbJmp52YdRMMgB5SCc0uhN1LlQK4DX09Uc6cn3hezk4yi64psfQrNboBrgcBjAYw4+eAGQ0As6xaarWDcvNlFG8KhFTeodoeeFBsZXl7PN3PzgNiq8vZ5u5+cA3mrbv3tZS8FjTovOtObX/wBdPXC+0X0uOrWkEBaiuiiCQVGpGGxUmNHzMry9nm7n5wfMqvL2ebufnAeQR6LGV5ezzdz848NjK8vZ5u5+cBC5Vd/P2R/vBGzKuVDb90vJdN0G8lCkjZwoT/7WPYC/ndDX2P8AmqOWOqd7lr7H/NUcsB1yMqlYWpailCAmpCbyiVG6AkVAOydOgGN0xY60pvpUhac2XiQtIITfKNcCagk0w0400gxokpzN3gUJWhYAUlRUNBvAgpIIIP8AUxtftMqbKLiRVGbJF7uQ7nQACcKHDzGA0WhLZp1xutbi1Irt0NKxzxunZkuuLcIAK1KWQNAJNcOCNMB2ZL+MGvRPf8Yf5Wd8HFZj4iVhBkv4xa9E/wD8Yf5Wd8HFZj4iVgJSOqXkFLaddBFGrtQdJqaa3zaTHLDCStVTbZbCQUqLl+tKqCm82BUiqaYnDbgC07JWwASQUlS0Ag41SaGo0iF8MLTtLPAVRRQWtQIVhRVCU0ppqNNfVC+Apvk37zMcac921DjKzwGa4u97tUJ/k37xMcac921DjKzwGa4u97tUB9Rb0DzCMoxb0DzCMoAggggCCCCAIIIIAggggOa051LDS3V1uoSVKpTQPPgPOSBHGm3WwBnfoyqpSKhQKagX7zdQEVUBU0hjMNlSSEqKSRgoAGnqOBia1Ja9VFpDbiHEvhKAm9fLdQhIFEApRiak1J84Bwu3GBeBWQUkJulty+Sb1Libt5YN1eKQRrVbRjbLWm04u4hdVUJpRQqAQDdJFFUJANK0JoaGE7GSaUOF1DpDlUqSq4jSM6KubLiiHlgknYGikdlk2AhhxTiaEqvmpbRfqtecXVYxIKsabHqFAcQQQQBBBBAEEEEAQQQQBBBBAER+W/hEn/1P4ExYRH5b+ESf/U/gTAcMTOVvfEcWmvfSsU0TOVvfEcWmvfSsBJEw61OLzhbvJvVZAP7pLhKTUnRdUFA8KTCmXcCVpUQFAKCik6DQ1oeAw2GUbhKVLSlSkqQoq0XrrhdAISKaSrHhgORyzrqU3lgOKxQ2BW9ryjuhrQSQacA0iojlmZdTaihYopOBFQacGEMmLcKE3Uo2AgfSKpcDmdSlY0KINQFYYE4QsfcvKUrReUVU85rAUPycd6meMq9y1HDbmlfGHvwoju+TjvUzxlXumo4bc0r4w9+FEAoggggGiLGKiEJcTnbhcKDUADNl3uzrSboG1QqGOmmlyy1pbUtetoG1JGBvBZIBwOA8+mNqbVTUKU0Cu6W1qvqF9OaLOA0JVdIxxxAw010vWiVJWm6AFJZTp0ZsUHtgOKCCCAhsrPCD9kf7wQZWeEH7I/3ggGlr5QOhZSLtEXkJwOgLOnGOEZQvfw+z9YIIA1Qvfw+z9Y91Qvfw+z9Y8ggDVC9/D7P1j3VC9/D7P1gggO/JzKJ1E0lwXCoIWkVBpjSug8ENMpcrn1kEhsHNOIwSrQp1lR0q01QP84IICZ1RPbafZ+seaonttPs/WPYIAOUT22n2frHmqJ7bT7P1j2CApsjcq3mWVhIbN51SzeSqtShA2FDDAQxtrLJ9yXeQpLVFtOJNEqrQpIw12mPYICwT8p03TuJfkOdOPe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RZQ5fTLrrClIZqjO0olf7yQDWquCCCA59XMxuGeSvpQiylyufXQkNght1GCVaFOMqOlWnWD/OPYICW1RPbafZ+sByie20+z9YIIAOUT22n2frAconqaU+z9YIICmyOyqeZacCQ2bzpWbyVVrcQMKEYYCFtuZUvqUruBVxa8AdJCa6TwQQQClWUT22n2R6conttPsgggMRlI/tp9keqyje20+yCCA8TlG/tp9kCso3ttPsgggOCdmlOqvL00ggg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n-US"/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3857625" y="2714625"/>
          <a:ext cx="1428750" cy="1428750"/>
        </p:xfrm>
        <a:graphic>
          <a:graphicData uri="http://schemas.openxmlformats.org/presentationml/2006/ole">
            <p:oleObj spid="_x0000_s74754" name="Bitmap Image" r:id="rId4" imgW="1428949" imgH="1428949" progId="PBrush">
              <p:embed/>
            </p:oleObj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1139778" y="2443149"/>
          <a:ext cx="5915106" cy="4125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Rectangle 7"/>
          <p:cNvSpPr/>
          <p:nvPr/>
        </p:nvSpPr>
        <p:spPr>
          <a:xfrm>
            <a:off x="1358856" y="1639863"/>
            <a:ext cx="5123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>
                <a:solidFill>
                  <a:srgbClr val="C00000"/>
                </a:solidFill>
              </a:rPr>
              <a:t>2014-2023</a:t>
            </a:r>
            <a:r>
              <a:rPr lang="en-US" dirty="0" smtClean="0">
                <a:solidFill>
                  <a:srgbClr val="C00000"/>
                </a:solidFill>
              </a:rPr>
              <a:t>: </a:t>
            </a:r>
            <a:r>
              <a:rPr lang="el-GR" dirty="0" smtClean="0">
                <a:solidFill>
                  <a:srgbClr val="C00000"/>
                </a:solidFill>
              </a:rPr>
              <a:t>1.20 ±0.12°</a:t>
            </a:r>
            <a:r>
              <a:rPr lang="en-US" dirty="0" smtClean="0">
                <a:solidFill>
                  <a:srgbClr val="C00000"/>
                </a:solidFill>
              </a:rPr>
              <a:t>C globally (WMO, 2024)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490419" y="1165194"/>
            <a:ext cx="86535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b="1" i="0" u="none" strike="noStrike" cap="none" normalizeH="0" baseline="0" dirty="0" smtClean="0">
                <a:ln>
                  <a:noFill/>
                </a:ln>
                <a:solidFill>
                  <a:srgbClr val="0F172A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2014-2023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F172A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el-GR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1.7</a:t>
            </a:r>
            <a:r>
              <a:rPr kumimoji="0" lang="el-GR" b="1" i="0" u="none" strike="noStrike" cap="none" normalizeH="0" baseline="0" dirty="0" smtClean="0">
                <a:ln>
                  <a:noFill/>
                </a:ln>
                <a:solidFill>
                  <a:srgbClr val="0F172A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°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F172A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C</a:t>
            </a:r>
            <a:r>
              <a:rPr kumimoji="0" lang="el-GR" b="1" i="0" u="none" strike="noStrike" cap="none" normalizeH="0" baseline="0" dirty="0" smtClean="0">
                <a:ln>
                  <a:noFill/>
                </a:ln>
                <a:solidFill>
                  <a:srgbClr val="0F172A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F172A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warmer than the average of the pre-industrial period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rgbClr val="0F172A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l-GR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1860-1900</a:t>
            </a:r>
            <a:endParaRPr kumimoji="0" lang="el-GR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953" y="398421"/>
            <a:ext cx="817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The only source of climatic information of pre-industrial period</a:t>
            </a:r>
            <a:endParaRPr lang="en-US" sz="20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1176338" y="1274763"/>
            <a:ext cx="7696200" cy="830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latin typeface="Calibri" pitchFamily="34" charset="0"/>
              </a:rPr>
              <a:t>The rise  </a:t>
            </a:r>
            <a:r>
              <a:rPr lang="en-US" altLang="en-US" sz="2400" b="1" dirty="0" smtClean="0">
                <a:latin typeface="Calibri" pitchFamily="34" charset="0"/>
              </a:rPr>
              <a:t>of air </a:t>
            </a:r>
            <a:r>
              <a:rPr lang="en-US" altLang="en-US" sz="2400" b="1" dirty="0">
                <a:latin typeface="Calibri" pitchFamily="34" charset="0"/>
              </a:rPr>
              <a:t>temperature is accompanied by increased frequency of ‘</a:t>
            </a:r>
            <a:r>
              <a:rPr lang="en-US" altLang="en-US" sz="2400" b="1" i="1" u="sng" dirty="0">
                <a:latin typeface="Calibri" pitchFamily="34" charset="0"/>
              </a:rPr>
              <a:t>hot days’</a:t>
            </a:r>
            <a:r>
              <a:rPr lang="en-US" altLang="en-US" sz="2400" b="1" dirty="0">
                <a:latin typeface="Calibri" pitchFamily="34" charset="0"/>
              </a:rPr>
              <a:t> in Athens </a:t>
            </a:r>
            <a:endParaRPr lang="en-GB" altLang="en-US" sz="2400" b="1" dirty="0">
              <a:latin typeface="Calibri" pitchFamily="34" charset="0"/>
            </a:endParaRPr>
          </a:p>
        </p:txBody>
      </p:sp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1030239" y="5583267"/>
            <a:ext cx="66087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GB" altLang="en-US" b="1" dirty="0">
                <a:solidFill>
                  <a:srgbClr val="C00000"/>
                </a:solidFill>
              </a:rPr>
              <a:t>37 </a:t>
            </a:r>
            <a:r>
              <a:rPr lang="en-GB" altLang="en-US" b="1" baseline="30000" dirty="0">
                <a:solidFill>
                  <a:srgbClr val="C00000"/>
                </a:solidFill>
              </a:rPr>
              <a:t>0</a:t>
            </a:r>
            <a:r>
              <a:rPr lang="en-GB" altLang="en-US" b="1" dirty="0">
                <a:solidFill>
                  <a:srgbClr val="C00000"/>
                </a:solidFill>
              </a:rPr>
              <a:t>C </a:t>
            </a:r>
            <a:r>
              <a:rPr lang="en-GB" altLang="en-US" b="1" dirty="0"/>
              <a:t>approximates the </a:t>
            </a:r>
            <a:r>
              <a:rPr lang="en-GB" altLang="en-US" b="1" dirty="0" smtClean="0">
                <a:solidFill>
                  <a:srgbClr val="C00000"/>
                </a:solidFill>
              </a:rPr>
              <a:t>90</a:t>
            </a:r>
            <a:r>
              <a:rPr lang="en-GB" altLang="en-US" b="1" baseline="30000" dirty="0" smtClean="0">
                <a:solidFill>
                  <a:srgbClr val="C00000"/>
                </a:solidFill>
              </a:rPr>
              <a:t>th</a:t>
            </a:r>
            <a:r>
              <a:rPr lang="en-GB" altLang="en-US" b="1" dirty="0" smtClean="0">
                <a:solidFill>
                  <a:srgbClr val="C00000"/>
                </a:solidFill>
              </a:rPr>
              <a:t> </a:t>
            </a:r>
            <a:r>
              <a:rPr lang="en-GB" altLang="en-US" b="1" dirty="0"/>
              <a:t>percentile of summer </a:t>
            </a:r>
            <a:r>
              <a:rPr lang="en-GB" altLang="en-US" b="1" dirty="0" err="1" smtClean="0"/>
              <a:t>Tmax</a:t>
            </a:r>
            <a:r>
              <a:rPr lang="en-GB" altLang="en-US" b="1" dirty="0" smtClean="0"/>
              <a:t> distribution </a:t>
            </a:r>
            <a:r>
              <a:rPr lang="en-GB" altLang="en-US" b="1" dirty="0"/>
              <a:t>(ref. period </a:t>
            </a:r>
            <a:r>
              <a:rPr lang="en-GB" altLang="en-US" b="1" dirty="0" smtClean="0"/>
              <a:t>1991-2020</a:t>
            </a:r>
            <a:r>
              <a:rPr lang="en-GB" altLang="en-US" b="1" dirty="0"/>
              <a:t>)  </a:t>
            </a:r>
            <a:endParaRPr lang="en-US" altLang="en-US" b="1" dirty="0"/>
          </a:p>
        </p:txBody>
      </p:sp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675" y="2479675"/>
            <a:ext cx="6840538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6953" y="398421"/>
            <a:ext cx="817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The only source of climatic information of pre-industrial period</a:t>
            </a:r>
            <a:endParaRPr lang="en-US" sz="20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4447" y="2187558"/>
            <a:ext cx="4965768" cy="297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6953" y="398421"/>
            <a:ext cx="817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The only source of climatic information of pre-industrial period</a:t>
            </a:r>
            <a:endParaRPr lang="en-US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0440" y="1128681"/>
            <a:ext cx="86170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latin typeface="+mn-lt"/>
              </a:rPr>
              <a:t>A striking increase in Heat Waves (HWs) number is observed during </a:t>
            </a:r>
            <a:r>
              <a:rPr lang="en-GB" sz="2000" b="1" dirty="0" smtClean="0">
                <a:solidFill>
                  <a:srgbClr val="C00000"/>
                </a:solidFill>
                <a:latin typeface="+mn-lt"/>
              </a:rPr>
              <a:t>1991-2020</a:t>
            </a:r>
            <a:r>
              <a:rPr lang="en-GB" sz="2000" b="1" dirty="0" smtClean="0">
                <a:latin typeface="+mn-lt"/>
              </a:rPr>
              <a:t>, which is more than </a:t>
            </a:r>
            <a:r>
              <a:rPr lang="en-GB" sz="2000" b="1" dirty="0" smtClean="0">
                <a:solidFill>
                  <a:srgbClr val="C00000"/>
                </a:solidFill>
                <a:latin typeface="+mn-lt"/>
              </a:rPr>
              <a:t>four times higher </a:t>
            </a:r>
            <a:r>
              <a:rPr lang="en-GB" sz="2000" b="1" dirty="0" smtClean="0">
                <a:latin typeface="+mn-lt"/>
              </a:rPr>
              <a:t>than the average number of the past three sub-periods.</a:t>
            </a:r>
            <a:endParaRPr lang="en-US" sz="2000" b="1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0699" y="5546754"/>
            <a:ext cx="7740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HW: a sequence of at least 3 consecutive days when </a:t>
            </a:r>
            <a:r>
              <a:rPr lang="en-US" b="1" dirty="0" err="1" smtClean="0">
                <a:solidFill>
                  <a:srgbClr val="C00000"/>
                </a:solidFill>
              </a:rPr>
              <a:t>Tmax</a:t>
            </a:r>
            <a:r>
              <a:rPr lang="en-US" b="1" dirty="0" smtClean="0">
                <a:solidFill>
                  <a:srgbClr val="C00000"/>
                </a:solidFill>
              </a:rPr>
              <a:t> &gt; 37 </a:t>
            </a:r>
            <a:r>
              <a:rPr lang="en-US" b="1" baseline="30000" dirty="0" smtClean="0">
                <a:solidFill>
                  <a:srgbClr val="C00000"/>
                </a:solidFill>
              </a:rPr>
              <a:t>0 </a:t>
            </a:r>
            <a:r>
              <a:rPr lang="en-US" b="1" dirty="0" smtClean="0">
                <a:solidFill>
                  <a:srgbClr val="C00000"/>
                </a:solidFill>
              </a:rPr>
              <a:t>C 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https://upload.wikimedia.org/wikipedia/en/d/d9/Logo_noa_ourania_1.png"/>
          <p:cNvPicPr>
            <a:picLocks noChangeAspect="1" noChangeArrowheads="1"/>
          </p:cNvPicPr>
          <p:nvPr/>
        </p:nvPicPr>
        <p:blipFill>
          <a:blip r:embed="rId2" cstate="print">
            <a:lum bright="-16000" contrast="28000"/>
          </a:blip>
          <a:srcRect/>
          <a:stretch>
            <a:fillRect/>
          </a:stretch>
        </p:blipFill>
        <p:spPr bwMode="auto">
          <a:xfrm>
            <a:off x="8286750" y="6054725"/>
            <a:ext cx="85725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/>
          </p:cNvPr>
          <p:cNvSpPr txBox="1"/>
          <p:nvPr/>
        </p:nvSpPr>
        <p:spPr>
          <a:xfrm>
            <a:off x="336491" y="1639863"/>
            <a:ext cx="850752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000" b="1" dirty="0" smtClean="0">
                <a:latin typeface="+mn-lt"/>
              </a:rPr>
              <a:t>Also</a:t>
            </a:r>
            <a:r>
              <a:rPr lang="en-US" sz="2000" b="1" dirty="0">
                <a:latin typeface="+mn-lt"/>
              </a:rPr>
              <a:t>, NOA operated a network of about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100 stations </a:t>
            </a:r>
            <a:r>
              <a:rPr lang="en-US" sz="2000" b="1" dirty="0">
                <a:latin typeface="+mn-lt"/>
              </a:rPr>
              <a:t>in Greece from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1894-1931</a:t>
            </a:r>
          </a:p>
          <a:p>
            <a:pPr eaLnBrk="1" hangingPunct="1">
              <a:defRPr/>
            </a:pPr>
            <a:endParaRPr lang="en-US" sz="2000" b="1" dirty="0"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b="1" i="1" dirty="0">
                <a:solidFill>
                  <a:srgbClr val="FF0000"/>
                </a:solidFill>
                <a:latin typeface="+mn-lt"/>
              </a:rPr>
              <a:t>B′ Class </a:t>
            </a:r>
            <a:r>
              <a:rPr lang="en-US" sz="2000" b="1" i="1" dirty="0">
                <a:latin typeface="+mn-lt"/>
              </a:rPr>
              <a:t>(</a:t>
            </a:r>
            <a:r>
              <a:rPr lang="en-US" sz="2000" b="1" i="1" dirty="0" err="1" smtClean="0">
                <a:latin typeface="+mn-lt"/>
              </a:rPr>
              <a:t>Pres,Temp,Rain</a:t>
            </a:r>
            <a:r>
              <a:rPr lang="en-US" sz="2000" b="1" i="1" dirty="0" smtClean="0">
                <a:latin typeface="+mn-lt"/>
              </a:rPr>
              <a:t>, </a:t>
            </a:r>
            <a:r>
              <a:rPr lang="en-US" sz="2000" b="1" i="1" dirty="0">
                <a:latin typeface="+mn-lt"/>
              </a:rPr>
              <a:t>RH, Cl, Wind) 3 </a:t>
            </a:r>
            <a:r>
              <a:rPr lang="en-US" sz="2000" b="1" i="1" dirty="0" err="1">
                <a:latin typeface="+mn-lt"/>
              </a:rPr>
              <a:t>obs</a:t>
            </a:r>
            <a:r>
              <a:rPr lang="en-US" sz="2000" b="1" i="1" dirty="0">
                <a:latin typeface="+mn-lt"/>
              </a:rPr>
              <a:t>/day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b="1" i="1" dirty="0" smtClean="0">
                <a:solidFill>
                  <a:srgbClr val="FF0000"/>
                </a:solidFill>
                <a:latin typeface="+mn-lt"/>
              </a:rPr>
              <a:t>C</a:t>
            </a:r>
            <a:r>
              <a:rPr lang="en-US" sz="2000" b="1" i="1" dirty="0">
                <a:solidFill>
                  <a:srgbClr val="FF0000"/>
                </a:solidFill>
                <a:latin typeface="+mn-lt"/>
              </a:rPr>
              <a:t>′  Class </a:t>
            </a:r>
            <a:r>
              <a:rPr lang="en-US" sz="2000" b="1" i="1" dirty="0" err="1" smtClean="0">
                <a:latin typeface="+mn-lt"/>
              </a:rPr>
              <a:t>Temp,Rain</a:t>
            </a:r>
            <a:r>
              <a:rPr lang="en-US" sz="2000" b="1" i="1" dirty="0" smtClean="0">
                <a:latin typeface="+mn-lt"/>
              </a:rPr>
              <a:t>, RH, </a:t>
            </a:r>
            <a:r>
              <a:rPr lang="en-US" sz="2000" b="1" i="1" dirty="0" err="1" smtClean="0">
                <a:latin typeface="+mn-lt"/>
              </a:rPr>
              <a:t>Cl</a:t>
            </a:r>
            <a:r>
              <a:rPr lang="en-US" sz="2000" b="1" i="1" dirty="0" smtClean="0">
                <a:latin typeface="+mn-lt"/>
              </a:rPr>
              <a:t>, Wind) 3 </a:t>
            </a:r>
            <a:r>
              <a:rPr lang="en-US" sz="2000" b="1" i="1" dirty="0" err="1" smtClean="0">
                <a:latin typeface="+mn-lt"/>
              </a:rPr>
              <a:t>obs</a:t>
            </a:r>
            <a:r>
              <a:rPr lang="en-US" sz="2000" b="1" i="1" dirty="0" smtClean="0">
                <a:latin typeface="+mn-lt"/>
              </a:rPr>
              <a:t>/day</a:t>
            </a:r>
            <a:endParaRPr lang="en-US" sz="2000" b="1" i="1" dirty="0"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b="1" i="1" dirty="0" smtClean="0">
                <a:solidFill>
                  <a:srgbClr val="FF0000"/>
                </a:solidFill>
                <a:latin typeface="+mn-lt"/>
              </a:rPr>
              <a:t>D </a:t>
            </a:r>
            <a:r>
              <a:rPr lang="en-US" sz="2000" b="1" i="1" dirty="0">
                <a:solidFill>
                  <a:srgbClr val="FF0000"/>
                </a:solidFill>
                <a:latin typeface="+mn-lt"/>
              </a:rPr>
              <a:t>′ Class </a:t>
            </a:r>
            <a:r>
              <a:rPr lang="en-US" sz="2000" b="1" i="1" dirty="0">
                <a:latin typeface="+mn-lt"/>
              </a:rPr>
              <a:t>or precipitation 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00038" y="361950"/>
            <a:ext cx="61655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bg1"/>
                </a:solidFill>
                <a:latin typeface="+mj-lt"/>
              </a:rPr>
              <a:t>Historical climatic </a:t>
            </a:r>
            <a:r>
              <a:rPr lang="en-US" altLang="en-US" sz="2000" b="1" dirty="0" smtClean="0">
                <a:solidFill>
                  <a:schemeClr val="bg1"/>
                </a:solidFill>
                <a:latin typeface="+mj-lt"/>
              </a:rPr>
              <a:t> observations- the first Greek network</a:t>
            </a:r>
            <a:endParaRPr lang="en-GB" altLang="en-US" sz="2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570" y="3319461"/>
            <a:ext cx="4255618" cy="283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01622" y="1165194"/>
            <a:ext cx="7886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3399"/>
                </a:solidFill>
                <a:latin typeface="+mn-lt"/>
              </a:rPr>
              <a:t>The </a:t>
            </a:r>
            <a:r>
              <a:rPr lang="en-US" sz="2000" b="1" u="sng" dirty="0" smtClean="0">
                <a:solidFill>
                  <a:srgbClr val="003399"/>
                </a:solidFill>
                <a:latin typeface="+mn-lt"/>
              </a:rPr>
              <a:t>first</a:t>
            </a:r>
            <a:r>
              <a:rPr lang="en-US" sz="2000" b="1" dirty="0" smtClean="0">
                <a:solidFill>
                  <a:srgbClr val="003399"/>
                </a:solidFill>
                <a:latin typeface="+mn-lt"/>
              </a:rPr>
              <a:t>  network of meteorological stations in Greece (</a:t>
            </a:r>
            <a:r>
              <a:rPr lang="en-US" sz="2000" b="1" dirty="0" err="1" smtClean="0">
                <a:solidFill>
                  <a:srgbClr val="003399"/>
                </a:solidFill>
                <a:latin typeface="+mn-lt"/>
              </a:rPr>
              <a:t>Eginitis</a:t>
            </a:r>
            <a:r>
              <a:rPr lang="en-US" sz="2000" b="1" dirty="0" smtClean="0">
                <a:solidFill>
                  <a:srgbClr val="003399"/>
                </a:solidFill>
                <a:latin typeface="+mn-lt"/>
              </a:rPr>
              <a:t> network) </a:t>
            </a:r>
            <a:endParaRPr lang="en-US" sz="2000" b="1" dirty="0">
              <a:solidFill>
                <a:srgbClr val="003399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65747" y="4086234"/>
            <a:ext cx="28924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b="1" dirty="0" smtClean="0">
                <a:latin typeface="+mn-lt"/>
              </a:rPr>
              <a:t>In </a:t>
            </a:r>
            <a:r>
              <a:rPr lang="en-US" b="1" dirty="0" smtClean="0">
                <a:solidFill>
                  <a:srgbClr val="003399"/>
                </a:solidFill>
                <a:latin typeface="+mn-lt"/>
              </a:rPr>
              <a:t>1931</a:t>
            </a:r>
            <a:r>
              <a:rPr lang="en-US" b="1" dirty="0" smtClean="0">
                <a:latin typeface="+mn-lt"/>
              </a:rPr>
              <a:t> the network was  transferred to the founded Hellenic National Meteorological Service </a:t>
            </a:r>
            <a:r>
              <a:rPr lang="en-US" b="1" dirty="0" smtClean="0">
                <a:solidFill>
                  <a:srgbClr val="003399"/>
                </a:solidFill>
                <a:latin typeface="+mn-lt"/>
              </a:rPr>
              <a:t>(HNMS)</a:t>
            </a:r>
            <a:endParaRPr lang="el-GR" b="1" dirty="0">
              <a:solidFill>
                <a:srgbClr val="003399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518" y="325395"/>
            <a:ext cx="8434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The first  Greek network  of climatic stations of NOA  (1894-1931) </a:t>
            </a:r>
            <a:endParaRPr lang="en-US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6491" y="1201707"/>
            <a:ext cx="8617069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3C7193"/>
                </a:solidFill>
                <a:latin typeface="+mn-lt"/>
              </a:rPr>
              <a:t>Reliability of measurements- Supervision- Inspections</a:t>
            </a:r>
          </a:p>
          <a:p>
            <a:endParaRPr lang="en-US" sz="2000" b="1" dirty="0" smtClean="0">
              <a:latin typeface="+mn-lt"/>
            </a:endParaRPr>
          </a:p>
          <a:p>
            <a:endParaRPr lang="en-US" sz="2000" b="1" dirty="0" smtClean="0">
              <a:latin typeface="+mn-lt"/>
            </a:endParaRPr>
          </a:p>
          <a:p>
            <a:r>
              <a:rPr lang="en-US" sz="2000" b="1" dirty="0" smtClean="0">
                <a:latin typeface="+mn-lt"/>
              </a:rPr>
              <a:t>Observations were conducted by teachers at schools (gaps in summer holidays)</a:t>
            </a:r>
          </a:p>
          <a:p>
            <a:endParaRPr lang="en-US" sz="2000" b="1" dirty="0" smtClean="0">
              <a:latin typeface="+mn-lt"/>
            </a:endParaRPr>
          </a:p>
          <a:p>
            <a:r>
              <a:rPr lang="en-US" sz="2000" b="1" dirty="0" smtClean="0">
                <a:latin typeface="+mn-lt"/>
              </a:rPr>
              <a:t>Observations were sent to NOA vi</a:t>
            </a:r>
            <a:r>
              <a:rPr lang="en-GB" sz="2000" b="1" dirty="0" smtClean="0">
                <a:latin typeface="+mn-lt"/>
              </a:rPr>
              <a:t>a telegraph network</a:t>
            </a:r>
          </a:p>
          <a:p>
            <a:endParaRPr lang="en-GB" sz="2000" b="1" dirty="0" smtClean="0">
              <a:latin typeface="+mn-lt"/>
            </a:endParaRPr>
          </a:p>
          <a:p>
            <a:r>
              <a:rPr lang="en-GB" sz="2000" b="1" dirty="0" smtClean="0">
                <a:latin typeface="+mn-lt"/>
              </a:rPr>
              <a:t>Sparse </a:t>
            </a:r>
            <a:r>
              <a:rPr lang="en-US" sz="2000" b="1" dirty="0" smtClean="0">
                <a:latin typeface="+mn-lt"/>
              </a:rPr>
              <a:t>on-site inspection (one before 1900, 26 after 1920)</a:t>
            </a:r>
          </a:p>
          <a:p>
            <a:endParaRPr lang="en-US" sz="2000" b="1" dirty="0" smtClean="0">
              <a:latin typeface="+mn-lt"/>
            </a:endParaRPr>
          </a:p>
          <a:p>
            <a:r>
              <a:rPr lang="en-US" sz="2000" b="1" i="1" dirty="0" smtClean="0">
                <a:latin typeface="+mn-lt"/>
              </a:rPr>
              <a:t>According to </a:t>
            </a:r>
            <a:r>
              <a:rPr lang="en-US" sz="2000" b="1" i="1" dirty="0" err="1" smtClean="0">
                <a:latin typeface="+mn-lt"/>
              </a:rPr>
              <a:t>Mariolopoulos</a:t>
            </a:r>
            <a:r>
              <a:rPr lang="en-US" sz="2000" b="1" i="1" dirty="0" smtClean="0">
                <a:latin typeface="+mn-lt"/>
              </a:rPr>
              <a:t> (1936)</a:t>
            </a:r>
          </a:p>
          <a:p>
            <a:endParaRPr lang="en-US" sz="2000" b="1" dirty="0" smtClean="0">
              <a:latin typeface="+mn-lt"/>
            </a:endParaRPr>
          </a:p>
          <a:p>
            <a:r>
              <a:rPr lang="en-US" sz="2000" b="1" dirty="0" smtClean="0">
                <a:solidFill>
                  <a:srgbClr val="3C7193"/>
                </a:solidFill>
                <a:latin typeface="+mn-lt"/>
              </a:rPr>
              <a:t>～ 50%</a:t>
            </a:r>
            <a:r>
              <a:rPr lang="en-US" sz="2000" b="1" dirty="0" smtClean="0">
                <a:latin typeface="+mn-lt"/>
              </a:rPr>
              <a:t> of B Class stations,  reliable </a:t>
            </a:r>
            <a:r>
              <a:rPr lang="en-US" sz="2000" b="1" dirty="0" smtClean="0">
                <a:solidFill>
                  <a:srgbClr val="3C7193"/>
                </a:solidFill>
                <a:latin typeface="+mn-lt"/>
              </a:rPr>
              <a:t>atm. pressure </a:t>
            </a:r>
            <a:r>
              <a:rPr lang="en-US" sz="2000" b="1" dirty="0" smtClean="0">
                <a:latin typeface="+mn-lt"/>
              </a:rPr>
              <a:t>measurements</a:t>
            </a:r>
          </a:p>
          <a:p>
            <a:r>
              <a:rPr lang="en-US" sz="2000" b="1" dirty="0" smtClean="0">
                <a:solidFill>
                  <a:srgbClr val="3C7193"/>
                </a:solidFill>
                <a:latin typeface="+mn-lt"/>
              </a:rPr>
              <a:t>&gt; 80%</a:t>
            </a:r>
            <a:r>
              <a:rPr lang="en-US" sz="2000" b="1" dirty="0" smtClean="0">
                <a:latin typeface="+mn-lt"/>
              </a:rPr>
              <a:t>  of B Class stations,  reliable </a:t>
            </a:r>
            <a:r>
              <a:rPr lang="en-US" sz="2000" b="1" dirty="0" smtClean="0">
                <a:solidFill>
                  <a:srgbClr val="3C7193"/>
                </a:solidFill>
                <a:latin typeface="+mn-lt"/>
              </a:rPr>
              <a:t>air humidity</a:t>
            </a:r>
            <a:r>
              <a:rPr lang="en-US" sz="2000" b="1" dirty="0" smtClean="0">
                <a:latin typeface="+mn-lt"/>
              </a:rPr>
              <a:t> measurements)</a:t>
            </a:r>
          </a:p>
          <a:p>
            <a:r>
              <a:rPr lang="en-US" sz="2000" b="1" dirty="0" smtClean="0">
                <a:solidFill>
                  <a:srgbClr val="3C7193"/>
                </a:solidFill>
                <a:latin typeface="+mn-lt"/>
              </a:rPr>
              <a:t>100%</a:t>
            </a:r>
            <a:r>
              <a:rPr lang="en-US" sz="2000" b="1" dirty="0" smtClean="0">
                <a:latin typeface="+mn-lt"/>
              </a:rPr>
              <a:t> of B Class stations, reliable </a:t>
            </a:r>
            <a:r>
              <a:rPr lang="en-US" sz="2000" b="1" dirty="0" smtClean="0">
                <a:solidFill>
                  <a:srgbClr val="3C7193"/>
                </a:solidFill>
                <a:latin typeface="+mn-lt"/>
              </a:rPr>
              <a:t>air temperature </a:t>
            </a:r>
            <a:r>
              <a:rPr lang="en-US" sz="2000" b="1" dirty="0" smtClean="0">
                <a:latin typeface="+mn-lt"/>
              </a:rPr>
              <a:t>measurements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l-GR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1" descr="data:image/jpeg;base64,/9j/4AAQSkZJRgABAQAAAQABAAD/2wCEAAkGBxQSEhUUEhQUFhUXFxUUFBgVFBYeFhceHRcdFh0YFBwYICggGBolHB0XITIhJikrMi4uFx81ODMtNygtLisBCgoKBQUFDgUFDisZExkrKysrKysrKysrKysrKysrKysrKysrKysrKysrKysrKysrKysrKysrKysrKysrKysrK//AABEIAHQBtAMBIgACEQEDEQH/xAAcAAADAAMBAQEAAAAAAAAAAAAABQYCAwQBBwj/xABUEAABAgMDAwwNCQUHBAMAAAABAgMABBEFEiEGEzEWIkFRUlNhdJKU0tMUFzIzNDVUcXOBkbO0BxUjVXKVstHhJEJik7FDRIKho8HChMPE8CVjdf/EABQBAQAAAAAAAAAAAAAAAAAAAAD/xAAUEQEAAAAAAAAAAAAAAAAAAAAA/9oADAMBAAIRAxEAPwC2yPyXln5Np11LqlrvlSuyZgVOcUNAXQQ51Eye9uc5mesg+T7xex5l+8VD2ZYC0lJKhoNUqKSKEEUI4Ro2dBwgEWomT3tznMz1kKMq8lJZqWUttLqVBbIBEzMaFPISf7TZBI9cXMIct/A1/bl/iG4DXqJk97c5zM9ZBqJk97c5zM9ZFFCfKTuWTR0kPsq+jDhwCxeKw3pSE1OuwrTZpAcuomT3tznMz1kJsqslZZpptTaXUkzUk2T2TMYpXNNtrGK9lKiPXF3E/lv3hnjtn/GNQGOomT3tznMz1kGomT3tznMz1kUUT9oUVPMgNrSUALU9mlkKqFoSylaRQCpKlEmmCRiTVIY6iZPe3OczPWQmnclZZM/LNBLubWxNrWnsmYxUhcuEnu64Ba+VF3E/aHjST4rP+8lIDHUTJ725zmZ6yDUTJ725zmZ6yKKJ9DX7eFtpVS44l36JxOOsopTita4MKBI0VJrgYDHUTJ725zmZ6yFFlZKSypmcQpLpS2tkIHZMxrQWUqNPpNskxcwhsTwyf9Ix8OiA16iZPe3OczPWQaiZPe3OczPWQ+mCoJVcAK6G6FEhJNMAogGgrs0hPkwHwZkP1qHk3SVlQNWGiblQKJvFWAwGI2IDTqJk97c5zM9ZCjJTJOVdlULcS6pRU8CTMzOw6tI/tNoAeqLmEWRHgaPtv+/XAatRMnvbnOZnrINRMnvbnOZnrIY5QIqyfpC1rmyVgLNAHEqIVcIN1QF04jAmM7FcKmEFSSk0OBvbZAVr9cARRVDiK0MBJZaZKyzMhNutJdS42w6tChMzGtUEEg4rpphzqJk97c5zM9ZHvyh+K57iz/uzFDATuomT3tznMz1kGomT3tznMz1kY5VOupcaKcUpQ6oIuOEOuBTdxFUEXVEX6E1GJNMIpICFt7JWWbdkkoS6A7NFtwdkzGuT2K+5Q/SbpCDhtQ41Eye9uc5mesjLKfv9nccPwU1FBATuomT3tznMz1kGomT3tznMz1kdM0wXJtsJziQ2M66oKcCVEgoQ2BW6r95ShsXEV7qHMBCzOSssJ9hoJdzapaacUnsmYxUh2WSk98rgFrH+KHGomT3tznMz1kZzfjSW4nO++lIfwE7qJk97c5zM9ZBqJk97c5zM9ZHLYqnezV3isprM1Bv1SM4m5nK6wpIqUFNDQ7OuMVkBB2HktLLmZ9C0ulLT7SGx2TMa0GVZcIGv3SlHHbh1qJk97c5zM9ZBk34ZafGWfgpeHVoMlbTiEqKCpCkhadKSQReHCNMAl1Eye9uc5mesjXM5FyYQohDlQkkftMztekjpyTZUlLpKA2hTgLaUpWlNA2hJUlLlFJBUFYUGNTjWpbzfe1/ZV/SAjckclJZ6RlHXEuqW5LMOLV2TMa5SmkqJwXTEkw21Eye9uc5mesjdkJ4tkeKSvuUxtyiOtavVDWdGfoVdxcXSt3GmczdeDThWA5NRMnvbnOZnrIT5V5KyzTCVNpdSrsiTRXsmY7lc202oYubKVKHriqsAq7GZv3r1xNb9b+j9+uN6lK1xrHBlx4MnjVn/ABzEBhqJk97c5zM9ZBqJk97c5zM9ZFFGmYUsUuJSrEXryymg2SKJVU8GHngEeomT3tznMz1kJ5/JSWTOyrYS6ELbmlLHZMxiU5q6e+bF5Xti6hBafjGS9FOf9iAw1Eye9uc5mesg1Eye9uc5mesiihXKzb5eKVtUbqqiqDY0fvnT5oDh1Eye9uc5mesj5VOPIZCUhClVzpJVMTNcH3Ej+02EpA9Ufd4+MSiavdyVEMzJSEoQpVeyXO4SsFJOnTAJvnMb1/rzPWQfOY3v/XmesigmLDaIWsIvKvuqQlsquuYukNpIJxF0CiPbjHjtkNLKNYb2aAUKqutqCEUS7cFQLt43zhXTgkwCD5yG9/68z1kHzmN6/wBeZ6yKFjJ5onXNrSAbo1yypQKUEOpGFEhRUCe50aTHOLGZo5Vp2iQkIKSpRWCgnPDQLt4DHucaaYD5lldbjyX6NLcbTcTrUPPUrU44rOP5R5C3K7v/APgT/UwQH6IyMyxkWZNpt2aaQtN8KSVYg5xWBh3q9s7yxnlR8oXaz7aG0IdWlIRgAogd2qMEW5NHAPOnzKUYD61q9s7yxnlQnyty0kHZVSG5ppSitkgAmuDyFHY2ACfVHz0W5NVpnna44XlVwFT/AJR58/zO/ucswH1s5fWb5Yzyo81f2b5Yxyo+MW3bcwqXeSp5wgtOAgqNCCkggx+hpPvaPsp/pAINX9m+WMcqEuVmWkg600G5ppRE1JOEBWhKJptalHgCQSeAReqWBpIGwK/0jKAmT8oFm+WscqPdX9m+WMcqOjKnTKcba/CuHsBNav7N8sY5UJZ3LWQNoSrgmmihEvOIUq9gkrXLFIPCQhdPsmL+CAme2BZvlrHKj3V/ZvljHKje740b4m975qH0BNav7N8sY5UJ7Jy1kEzU4tU0yErWyUEqwUAylJpt0IIi9ggJrV/ZvljHKg1f2b5Yxyo3ZM9/tHjifgpWH8BNav7N8sY5UJ8kstZBqVQhyaaSoKeJBVji8tQ9oIPri9ggJkfKBZvlrHKj3V/ZvljHKjZ8nfiuR4sx+ARQwHz/AC3y0kHbPm22pppa1y7yEJSrFRKCABwkw6PygWaP76xyopoRZb+BufaY9+iA59X9m+WMcqDV/ZvljHKilggIDKDLWQW9IlE00Q3NFbhCu5T2JMIvK2heUkedQhz2wLN8tY5UU0Ibc8MkPSP/AA64DRq/s3yxjlQav7N8sY5UUsEBAzOWsgbQYcE01cTKzaFKvYBSnZZSUnhIQs/4TDnV/ZvljHKilifs/wAZznFZD3k3AatX9m+WMcqDV/ZvljHKilggPn1hZaSCJmfWqaaCXH2lNkqwUBKMoJTti8lQ84MPNX9m+WMcqKWJ7IjvL3HbQ+MdgNer+zfLGOVGuZy9s4oUBOM1KSBruCKmCAg8kMtpBqQlG3JtlK0S0uhaVKxSpLSQQdoggiG4y/s3yxjlQyyn8DmfQPe7VHRZPeGvRt/hEAl1f2b5YxyoTZW5ayDsulLc00pXZEkugVjdRNtLUfMEpUTwCL6CAmT8oFm+WscqPdX9m+WMcqOjK3uZfjcr7wQ9gJrV/ZvljHKhNaGWsgqelXBNNFCG5oLVewSVZq6D56K9hi8KxUCoqdArifNGUBNav7N8sY5UGr+zfLGOVGya8ay/Epz38rFDATWr+zfLGOVHxK3LdYUpN1RVTOVolRGL7ihsbRB9cfpBKwagEEjTjo88ZQH5bFtNfxYfwK8+1B88tfxchX5R+hMnPCrS4018DLRQQH5fft9C1FSiok6TcV+UYfPTX8XIV+UfqIGuiPYD8ZZSTAcevJrS6BiCNvbgj6x8uB/+QRxdHvHIIBXN6EfY/wCSo6LAmc2+2q+UC8LxvECnDwRxPrWoJuS8ysBJTeRLvFJIUqt0hNCOERpCXvJZvmr3RgKyVW2EsKvNKdKHbylqRjflVi67jXBdE1WcTtCENrBGeXm7t2o7nua3Reu/w3r1OCOG695LN81e6MF17yWb5q90YDntbvDvo1/hMfpaT72j7Kf6R+arQYfW04kSs3VSFJH7M9pIpuY+3Iy9lG0JviaTghGMjNgVNEgd70lRAG2TAdeUGbQ6XZlsuMZm4Po74Qor11RsXgUi8cBcNSKw0sNC0y7IcUFLDaAtQNakJFTXZx2dmFJy0ljpbnPu+c6qPE5aSwwDc5T/APPnOqgOjKnTKcba/CuHsQ1vZUsumXuNThuTDbi/2CcFEhKgTi3jpGEMnMu5VJSFJmwVG6gGQnAVGhVRP0WJuhRoNgHagFlqS0ylbgbS9RC1stFN4hQmySV00FLSy2anuQhWgRcNoCQANAAA9UTurWX3uc+75zqoNWsvuJz7vnOqgNrvjRvib3vmofxCuZUNGfQ9mpzNiWdbJ7AnO6LragKZuuhJx4IZjLyVvFF2bvgBRT2BOXgCSAojNVoSFCvAdqA6cnbOUlTjq7oKnJgAFshymfVdJWVa5JSARgMKQ+ib1ay+9zn3fOdVBq1l9xOfd851UBtyY7/aPHE/BSsOpoG4qmm6qlNOjYiJsPKhpt2dUtqcAdmQ63+wTZqnsZhuuDeGuQsUO1DRvLuVVW6mbNCUmkhOGhGkGjWBG1AdGSFmraaSpetvNMAtgqISpKTeWq8Ab6iRXD9wadMP4m9WsvuJz7vnOqg1ay+4nPu+c6qAz+TvxXI8WY/AI6soWyQ1VJW0HKvoSkqKk3FBNUpxWkOXCQK6NETOR+VDMvISrTzc4lbTDaHB2DNkJKUAHEN0NNuG7WXUqpIUlM2pKgFJIkJwggioIIaxBGzAMsnK5gVbDdFOAJSlSRdC1BKghWKAoUVdOisc2W/gbn2mPfojRq1l9xOfd851UKsqMqWXpZbbbU4VFTRA7AnB3LqVHEt00AwFzCfKJF4NJSlRczzCkFKVEJCXkFZKgKJGbC9JFdGzHA9l3KoFVJm0glKQVSE4BVRCUjFrSSQANkkRnq1l97nPu+c6qApIQ254ZIekf+HXGnVrL73Ofd851UKbUyoaXMyjiWpwpaW6pw9gTmAUypA/s8cSBhAXUKbNfIfmULDmueBbqhy5d7HaGtVS6BeC9nTXZhcrLyVCggpmwpQUUpMhOXlBNLxSM1UgXk12rw24z1ay+4nPu+c6qApIn7P8ZznFZD3k3GvVrL73Ofd851UKJPKhpM9MvFqczbjEo2g9gTeKkLmCoUzdRQOI9vAYC7iayYfWvscKLtW5UIfvhYo5rMFXu6XrV7Zx/iFcU5dypJSEzZKaXgJCcqmoqLwzWFRGerWX3uc+75zqoCkieyI7y9x20PjHYw1ay+9zn3fOdVCfJfKdplpxLjU4CqZnHR+wTZqlyZccQcG9lKgabFYCwtdgrZWEqUlQF5Ck1qFJ1ycB3QqBVOyKjZjVYCFhhCnCouLGdcvVFFL1xSAe5Smt0DaTt1hSzl3KrF5CZtQqRVMhOEYEpIqGtggjziM9Wsvvc593znVQDHKfwOZ9A97tUdFk94a9G3+ERMW7law5LPtobnCpbTqEjsCcFSUEAVLWGMZy2W8sywnOpm0BttN8qkZsJTdTiSc3QAUOMBQ2u+EIBKlpq4ykZsAqJU4lITiCLprQnYBJqNMd0TZy1lt7nPu+c6qDVrL73Ofd851UBuyu7mW43K+8EPohsocqWXUshDU4bkww4r9gnBRKV1UcW9gbEMnMvJVJSFJmwVG6gGQnBeNCq6mrWJoFGg2AdqA7nEp7PRUC8JdV2tKj6QVu+qHMTJyylSQc1OVGg/N05Ueb6KMtWsvuJz7vnOqgM5rxrL8SnPfysUMQb+U7RtBl4NTmbTLTLSj2BN4KW7LqSKZuuIQvHg4YaHLyUCrpE3epep2DOVpWlaZvRXCsB3SISJ+Zu07xKlVKab8xiqmzSn+UOolk5cSYJIRNAnSewJvHz/RYxlq7ldzN8wnOqgN+TnhVpcaa+BlooIgLGyuYbfnVrRNhLr7bjZ7Bm8UiVZaJwbw16FDHahxq7ldzN8wnOqgGsiLj7zewq6+na12sUkeZSbx9LDKJfV5Kbmb5hOdVHuryU3M3zCc6qA+YfLj4wRxdHvHI9hV8r2UDL86hbecADCEnOMuoVW+s9y4kGmIxpBAdLzy6NJQpWKQAAdkrVgPXGE2XmlXXCtKqVoVaRoqKacQfZGWcCVy6joTcUfMHCTFAm3JcX6kqqlSSAhSG1gl1QAQkhIIK01Khsk0rjATJeduhd5V0qKQb2yACR7CPbGvs1e7VyopzbzdCC4VkulxK1NmiU3kKDRGm6Qmhu6KADCN6rWYF1RdcKFX9bVZVevoIcUruqJIVQnXUPCYCR7NXu1cowNTKi/KgqUR2VK7OHf0RUu280VhQWpKaKCkhC6FZRQPVBvVB2a3sKjTE3Nvhc6wsUN6clTUAgH6dFSAccTjjAfoeMVLAoCQCcBU6dnDbjKJzKKzn3XUuNBNGEpcbChUuLzgUpKTeFwlCLl47DyoCjhBlJ4RZ3G1/AzMPxCDKTwizuNr+BmYB/GpcygKCStIUe5SVC8fMNJjbE1bVlvLfW4gAouylU6285mnnXClCj3ChVJB2a0qO6AUsTsv42f4lK+/mYohE7L+Nn+JSvv5mAoo0tzSFKUhK0FSe6SFAqT9oDERuiesSUdbeUAlwM/SmjwZqhSlhQDKm9cpB16jfqe5x2IChhFkp/euNv/1EPYRZKf3rjb/9RAOnnUoBUtQSkaSogAbGJMYy80hytxaVU03VA089I2mOCw5YtsNoUKKCaEYbfBAb7Q7059hf4TC/I3xfJ8Wl/dJhhaHenPsL/CYX5G+L5Pi0v7pMAympttoVcWhAJoCtQArtVOzG1KqioxBxEK7bZWVyy0NlzNuqWpKSgGhYdbqL6gDrlJ2Y3WHKKaZCVAA3nFXUmqUBS1LCEnaSCE+rDCAX5beDt8cs/wCNZh/CDLbwdvjln/Gsw/gMC4BWpGFK4jCu3tRnE3atkOuOTCkqWAtDASkZu6u6VEhV5JUNI0ERSQE5afjSS4tP/jlYo4nLT8aSXFp/8crFHAYJeSdCgakgUI0jSPVGcSFi2G8zMNquANFc265rhVC1rISQNkLQUk00FG2oxXwCKx/DZ7zy/uoekwisfw2e88v7qHMwmqFAaSkgeyAxl5pDlbi0KppuqBp56aI3QlyUZcbYQh0PBSENI+kzFKhNCG81pGH73BDqAQZDeBp9LNfFOw+UoAVJoNkmEOQ3gafSzXxTsMrabKpd5ITeKm1pCQAbxKSAMcIDsSoEVGIOikIflA8WT3FZj3Sob2emjTYu3aISLtALuAwoNFIUfKB4snuKzHulQD+NL80hBSFrQkqNE3lAXjtJrpMboQWpLLDzqsyXkusIZSAU0SQXCoLvEUSq+nEV7g10CAfxO5V9+s7jv/hzMO5JoobQlRvKShKVK2yAAT6zCTKvv1ncd/8ADmYCijEuAEJJFTUgVxNKVoNmlR7YyjW4wlSkqI1yalJ2RUUP+UBsj5x8pLhS64QSP2drR6dcfR4+a/Kb31fF2vfLgPnvZK90r2mNjLjqyEoK1E6AmpJwrgBwRzR22O+lt0KXim48CKkVvMrSBUYipIFeGA0rdcCrpKwoGhBrUHaptx4qZXsqV7TFL85sgqUktmqwvXg3gkJbzYTrSVKRdUDiKkVNQY1OTLBK1LW0pV9ehPdBTzKkkUTSgQlwHRs7cBPdkr3avaYOyV7pXtMOH7QbU06k3KqLxFG0j99nN0ISKC6HMBw10wigInLBwmYxJOtTpPnj2MMre/8A+Ef7wQF6/JziwhSGW7l0hBXMspKgFqF66VVHrjR83Tu9Mc7Y6UMLQ7hn0Z/GqOGAxNmzu9Mc7Y6UHzdO70zzpjpR12dKF5xLYNCbx0E9ykrNAMSaA0GyaR1Gx1FIW2q+m+pBNKEUzYqUqN44rANBhThgFXzbO70zztjpRlL2dOB1lammrrbzLpAmpepCHErIFVaTSGzlgrDRcCk4JWspJSCEpdzW33VamlBgNk4QpgPrHbAX5Evncl1seH5QleRL53J9bHyiPF6DAfYLLyzmJlsOsWa+tslaQoTEoAShZbVS86D3SSOGkabUn5512VWLLfAYeU8oGZk6qBl3WaJ+l01cBx2AYz+RzxSx9uZ+JciwmXwhJUQogbCEqUr1BIJMBO6oJ36qmOcyXWxonsrJpltTjllzCUJFVHsiTNB5g7UxTWfOofbS42SUqrQlKknAkaFAHSIU5deATPoz/UQHNqgnfqqY5zJdbCxqdnhOuTPzW/dXLssBPZMneBQ46sk/S0oQ4B6jF1HFP2q2yaOEjWKWNaTeCSAQmndKqU0SMTXCsAl1QTv1VMc5kutjnmcrZptTaF2XMBTqi22OyJPXKCFOkYO4axCzU00bdIrgYQZR+FWbxp34GZgNGqCd+qpjnMl1sL7HtCeZz1bLfOceceFJmTwCqUBq7pwi3jhVaiM4WwFqIKUrKUKKUFQBAWQKA0IPACCaVEAm1QTv1VMc5kutjnRlbNF1TIsuYziUIdUnsiTwStS0pNc7Q1KFildjhEV8T8r41mOJSfv5qA5Jm3J1SFJ+apgXklPhMlsim+xzWHac8xLMMqst9RaaaaJEzJ0JQgJJFXa0wiycXdBJ0AEmnBHPLWg24UhCr15tLwoDS6ruTXYrjTzGARaoJ36qmOcyXWxolMrJp0KLdlzBurU2r9okxRSTdUMXdg7MV0Icke5mOOTXvTAJben56YbShNlvpKX5Z6pmZOlGphDxGDukhBA4SIY6oJ36qmOcyXWxQzs0lptbi63UJKlUFTQCpoBpjXIzyXb10KBQq4tKkkKSboVj6lJNRtwE+7lLOJSVKsqYASCSeyZPAAVP9rHktlRNuIStFlzBStIWk9kSYqCKg0LtRhFBa/eHvRufhMaMmfA5b0DPu0wEvNzs8ubYmBZb4S01MtlPZMnUl1TJBH0tKDNmvnEM9UE79VTHOZLrYez9otsgFxV0G9jQ0wSVHRwD1xvZcvJCqEVANFChFdgjYPBASc9ldNMpCnLLmEhS22geyJM1U4sNoGDuypSRXQK4x0aoJ36qmOcyXWxuy37yzx2z/jGooYCIkrQnm35h02W+Q8WiAJmTqLiLpr9Lsww1QTv1VMc5kuthjP5Ry7JeDjl0sNpedF1WCVEgFNBrjUEUFTiNsQ1SqoqNmAkXMrZpLqGTZcxnFpccQnsiTxSgoCjXO0FC4jA7rgMdGqCd+qpjnMl1sb7Q8ZynFZ/3kpFBAQ+T8/PS7AaVZb6iFvLqJmTpr3VuAYu7AUB6oY6oJ36qmOcyXWxTwQEixlZNLW4hNlzBU2UpcHZEnrSpIWNLtDrSDhHLlJPz0zKTEumy30qeZcaClTMnQFaCkE0drQVh1Yfhk/6Rj4ZEPoCY1QTv1VMc5kutg1QTv1VMc5kutinggJGSysmnkBbdlzCkkqAPZEmNCik4F2ukGOO2J2eeXKqFlvjMP59QMzJ64Zh1qiaO6auA47AMPciPA2/tPe+XD2AmNUE79VTHOZLrY57RyummGlvO2XMJbbSpa1dkSZolIqTRLpJw2hFTKzIcTeTWl5acRuVFBI4Kg04IR/KJ4rnuLPfgMArey7cQopVIrChgQZuSqPP9LEflja782pSmpZKatob183K/uuKXXWrOGMKMqPC3/SL/AKwrgMTZs9vTHO2OlHnzdO70xztjpRnDJFjrUQlKkFZRnM2L18C5nBsUJKaaDs40gFfzbPb0xztjpQfN07vTHO2OlDOWsZ1d7Cl1K1KCguouqCaYDTeUBwY1pHJOSqmlqbcFFJJBH/uxAc6bNnt6Y52x0o8Nmzu9Mc7Y6UZwQETlVLuJfo8EJVdBolxChSp2UkiCNeVXfz9kf7wQH0i0O4Z9GfxqjhjomLOcWlsqm2WxdN1OZcJAvqpeINCY5vmhflzP8hzpQG6WcCVAqTeArgFFJ0YEKGIIND6oaOZQqKr1wfvaVEnHNDEnSaMpx2SomE3zQry5n+Q50o8+Z1eXM/yHOlAM12reCkqQCFIWjBRBBU9nwrRsKoKbIELY8+aV+Ws/yHOlHpsdXlzP8hzpQBGK9BjFmyHlvIZbmmlKWlaq5lYACacONax0zWTMy24EOTTKQWnHb2aWaBC226UrpJcHsMB9X+RzxSx9uZ+JciotmWccaUhtQSVUBJJBu11wSRilRTUBWxWuxHynJTKJyRlkSyHpZaUFw3lNPVN9anDWh21EQ37YD++Sn8t/84D6NJtlKEpKUpoLoSg60AYADAYUpsQny68AmfRn+oiRPygP75Kfy3/zjjtnK92YYcZU7KgOJukhp+o81VQH1iE9u2KZlTZK7uZOdZ1taPAUS4rHXJSkrF3ZvnaFI2yMt52ZDpbTKXW3S1Uh7XUSlVQK4DXU9UbrTysn2WXXSmTIbQtwgB6pupKqDHggPoY4YQZR+FWbxp34GZjwC0t1I8l/84456y7Rdcl3CuSBYcU6kBD1FFTLjNDjoo4T5wICtha1JuodcKFIKHFpcUFA3k0SlCgmmmoSCCdBJ0igHDdtLdSPJf6UF20t1I8l/pQFBE/K+NZjiUn7+agu2lupHkv9KOJuy7REyuYvyV5bTTJFx6gDa3FgjHSc4R6hAVsKbBsbscukqvXlURhS42mtxrhCSpeP8Uct20t1I8l/pQXbS3UjyX+lAUEIcke5mOOTXvTGN20t1I8l/pRx2ZZlosBwBckb7rrxqh7ArVeIGu0CAoLYks+w61UDOIWipFQKimI2RGiw7LzAc7gX1X7jaSltOtCdaCTiaVJ4dG3xXbS3UjyX+lBdtLdSPJf6UA1tfvD3o3PwmNGTPgct6Bn3aYWTMvaS0KQVSQCkqSdY9sim6jCz5O0mmm2guSIbQhsEoeqbqQmp13BAM7dsVMzmrxKc2suJI7pKrpSladgFJNcag0oRDGWCghIWQV0F4pBCSaYkAk0HBUwju2lupHkv9KC7aW6keS/0oDzLfvLPHbP+MaihiStey7RmEISpckAl1h4UQ9iWnUugadBKQD547btpbqR5L/SgMrTyaS+t1ajrlJo3pok5tTevAOvFSFUOyhJ0gQ8bTQAbQAhDdtLdSPJf6UF20t1I8l/pQBaHjOU4rP8AvJSKCJJ6y7RVMNPlcleabeaAuPUIdU0ok46Rmh7THbdtLdSPJf6UA4aLmcXeuhsBAb3ROJUTwYpAH8J2xHRE/dtLdSPJf6UF20t1I8l/pQGVh+GT/pGPhkQ+iSk7MtFt190LkiXlIURceoLrYbw13BWOe2LZtGXcaQewlF3OUIDwpcAOOONawFgyldVXikgq1lAQQm6MFYmpreNcMCNqNsQmqC0NqT9j35xyTOWM624lDgkwC267euvEAIU2mlK6SXB7DAVORHgbf2nvfLhvO382vN0K7qrldF6mFeCtI+W2Rle7LtJaS7KkArNS0/XXLK91w0jsPygPb5Kfyn+lAfRpOXDbaG06EJSkeoUhH8oniue4s9+AxKnL97fJT+U/0o4bcytdmpd6XU7KpS62tskNP1AUKVFTpgJzKfwt/wBIv+sK46mbJmp52YdRMMgB5SCc0uhN1LlQK4DX09Uc6cn3hezk4yi64psfQrNboBrgcBjAYw4+eAGQ0As6xaarWDcvNlFG8KhFTeodoeeFBsZXl7PN3PzgNiq8vZ5u5+cA3mrbv3tZS8FjTovOtObX/wBdPXC+0X0uOrWkEBaiuiiCQVGpGGxUmNHzMry9nm7n5wfMqvL2ebufnAeQR6LGV5ezzdz848NjK8vZ5u5+cBC5Vd/P2R/vBGzKuVDb90vJdN0G8lCkjZwoT/7WPYC/ndDX2P8AmqOWOqd7lr7H/NUcsB1yMqlYWpailCAmpCbyiVG6AkVAOydOgGN0xY60pvpUhac2XiQtIITfKNcCagk0w0400gxokpzN3gUJWhYAUlRUNBvAgpIIIP8AUxtftMqbKLiRVGbJF7uQ7nQACcKHDzGA0WhLZp1xutbi1Irt0NKxzxunZkuuLcIAK1KWQNAJNcOCNMB2ZL+MGvRPf8Yf5Wd8HFZj4iVhBkv4xa9E/wD8Yf5Wd8HFZj4iVgJSOqXkFLaddBFGrtQdJqaa3zaTHLDCStVTbZbCQUqLl+tKqCm82BUiqaYnDbgC07JWwASQUlS0Ag41SaGo0iF8MLTtLPAVRRQWtQIVhRVCU0ppqNNfVC+Apvk37zMcac921DjKzwGa4u97tUJ/k37xMcac921DjKzwGa4u97tUB9Rb0DzCMoxb0DzCMoAggggCCCCAIIIIAggggOa051LDS3V1uoSVKpTQPPgPOSBHGm3WwBnfoyqpSKhQKagX7zdQEVUBU0hjMNlSSEqKSRgoAGnqOBia1Ja9VFpDbiHEvhKAm9fLdQhIFEApRiak1J84Bwu3GBeBWQUkJulty+Sb1Libt5YN1eKQRrVbRjbLWm04u4hdVUJpRQqAQDdJFFUJANK0JoaGE7GSaUOF1DpDlUqSq4jSM6KubLiiHlgknYGikdlk2AhhxTiaEqvmpbRfqtecXVYxIKsabHqFAcQQQQBBBBAEEEEAQQQQBBBBAER+W/hEn/1P4ExYRH5b+ESf/U/gTAcMTOVvfEcWmvfSsU0TOVvfEcWmvfSsBJEw61OLzhbvJvVZAP7pLhKTUnRdUFA8KTCmXcCVpUQFAKCik6DQ1oeAw2GUbhKVLSlSkqQoq0XrrhdAISKaSrHhgORyzrqU3lgOKxQ2BW9ryjuhrQSQacA0iojlmZdTaihYopOBFQacGEMmLcKE3Uo2AgfSKpcDmdSlY0KINQFYYE4QsfcvKUrReUVU85rAUPycd6meMq9y1HDbmlfGHvwoju+TjvUzxlXumo4bc0r4w9+FEAoggggGiLGKiEJcTnbhcKDUADNl3uzrSboG1QqGOmmlyy1pbUtetoG1JGBvBZIBwOA8+mNqbVTUKU0Cu6W1qvqF9OaLOA0JVdIxxxAw010vWiVJWm6AFJZTp0ZsUHtgOKCCCAhsrPCD9kf7wQZWeEH7I/3ggGlr5QOhZSLtEXkJwOgLOnGOEZQvfw+z9YIIA1Qvfw+z9Y91Qvfw+z9Y8ggDVC9/D7P1j3VC9/D7P1gggO/JzKJ1E0lwXCoIWkVBpjSug8ENMpcrn1kEhsHNOIwSrQp1lR0q01QP84IICZ1RPbafZ+seaonttPs/WPYIAOUT22n2frHmqJ7bT7P1j2CApsjcq3mWVhIbN51SzeSqtShA2FDDAQxtrLJ9yXeQpLVFtOJNEqrQpIw12mPYICwT8p03TuJfkOdOPe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RZQ5fTLrrClIZqjO0olf7yQDWquCCCA59XMxuGeSvpQiylyufXQkNght1GCVaFOMqOlWnWD/OPYICW1RPbafZ+sByie20+z9YIIAOUT22n2frAconqaU+z9YIICmyOyqeZacCQ2bzpWbyVVrcQMKEYYCFtuZUvqUruBVxa8AdJCa6TwQQQClWUT22n2R6conttPsgggMRlI/tp9keqyje20+yCCA8TlG/tp9kCso3ttPsgggOCdmlOqvL00ggg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n-US"/>
          </a:p>
        </p:txBody>
      </p:sp>
      <p:sp>
        <p:nvSpPr>
          <p:cNvPr id="4099" name="AutoShape 13" descr="data:image/jpeg;base64,/9j/4AAQSkZJRgABAQAAAQABAAD/2wCEAAkGBxQSEhUUEhQUFhUXFxUUFBgVFBYeFhceHRcdFh0YFBwYICggGBolHB0XITIhJikrMi4uFx81ODMtNygtLisBCgoKBQUFDgUFDisZExkrKysrKysrKysrKysrKysrKysrKysrKysrKysrKysrKysrKysrKysrKysrKysrKysrK//AABEIAHQBtAMBIgACEQEDEQH/xAAcAAADAAMBAQEAAAAAAAAAAAAABQYCAwQBBwj/xABUEAABAgMDAwwNCQUHBAMAAAABAgMABBEFEiEGEzEWIkFRUlNhdJKU0tMUFzIzNDVUcXOBkbO0BxUjVXKVstHhJEJik7FDRIKho8HChMPE8CVjdf/EABQBAQAAAAAAAAAAAAAAAAAAAAD/xAAUEQEAAAAAAAAAAAAAAAAAAAAA/9oADAMBAAIRAxEAPwC2yPyXln5Np11LqlrvlSuyZgVOcUNAXQQ51Eye9uc5mesg+T7xex5l+8VD2ZYC0lJKhoNUqKSKEEUI4Ro2dBwgEWomT3tznMz1kKMq8lJZqWUttLqVBbIBEzMaFPISf7TZBI9cXMIct/A1/bl/iG4DXqJk97c5zM9ZBqJk97c5zM9ZFFCfKTuWTR0kPsq+jDhwCxeKw3pSE1OuwrTZpAcuomT3tznMz1kJsqslZZpptTaXUkzUk2T2TMYpXNNtrGK9lKiPXF3E/lv3hnjtn/GNQGOomT3tznMz1kGomT3tznMz1kUUT9oUVPMgNrSUALU9mlkKqFoSylaRQCpKlEmmCRiTVIY6iZPe3OczPWQmnclZZM/LNBLubWxNrWnsmYxUhcuEnu64Ba+VF3E/aHjST4rP+8lIDHUTJ725zmZ6yDUTJ725zmZ6yKKJ9DX7eFtpVS44l36JxOOsopTita4MKBI0VJrgYDHUTJ725zmZ6yFFlZKSypmcQpLpS2tkIHZMxrQWUqNPpNskxcwhsTwyf9Ix8OiA16iZPe3OczPWQaiZPe3OczPWQ+mCoJVcAK6G6FEhJNMAogGgrs0hPkwHwZkP1qHk3SVlQNWGiblQKJvFWAwGI2IDTqJk97c5zM9ZCjJTJOVdlULcS6pRU8CTMzOw6tI/tNoAeqLmEWRHgaPtv+/XAatRMnvbnOZnrINRMnvbnOZnrIY5QIqyfpC1rmyVgLNAHEqIVcIN1QF04jAmM7FcKmEFSSk0OBvbZAVr9cARRVDiK0MBJZaZKyzMhNutJdS42w6tChMzGtUEEg4rpphzqJk97c5zM9ZHvyh+K57iz/uzFDATuomT3tznMz1kGomT3tznMz1kY5VOupcaKcUpQ6oIuOEOuBTdxFUEXVEX6E1GJNMIpICFt7JWWbdkkoS6A7NFtwdkzGuT2K+5Q/SbpCDhtQ41Eye9uc5mesjLKfv9nccPwU1FBATuomT3tznMz1kGomT3tznMz1kdM0wXJtsJziQ2M66oKcCVEgoQ2BW6r95ShsXEV7qHMBCzOSssJ9hoJdzapaacUnsmYxUh2WSk98rgFrH+KHGomT3tznMz1kZzfjSW4nO++lIfwE7qJk97c5zM9ZBqJk97c5zM9ZHLYqnezV3isprM1Bv1SM4m5nK6wpIqUFNDQ7OuMVkBB2HktLLmZ9C0ulLT7SGx2TMa0GVZcIGv3SlHHbh1qJk97c5zM9ZBk34ZafGWfgpeHVoMlbTiEqKCpCkhadKSQReHCNMAl1Eye9uc5mesjXM5FyYQohDlQkkftMztekjpyTZUlLpKA2hTgLaUpWlNA2hJUlLlFJBUFYUGNTjWpbzfe1/ZV/SAjckclJZ6RlHXEuqW5LMOLV2TMa5SmkqJwXTEkw21Eye9uc5mesjdkJ4tkeKSvuUxtyiOtavVDWdGfoVdxcXSt3GmczdeDThWA5NRMnvbnOZnrIT5V5KyzTCVNpdSrsiTRXsmY7lc202oYubKVKHriqsAq7GZv3r1xNb9b+j9+uN6lK1xrHBlx4MnjVn/ABzEBhqJk97c5zM9ZBqJk97c5zM9ZFFGmYUsUuJSrEXryymg2SKJVU8GHngEeomT3tznMz1kJ5/JSWTOyrYS6ELbmlLHZMxiU5q6e+bF5Xti6hBafjGS9FOf9iAw1Eye9uc5mesg1Eye9uc5mesiihXKzb5eKVtUbqqiqDY0fvnT5oDh1Eye9uc5mesj5VOPIZCUhClVzpJVMTNcH3Ej+02EpA9Ufd4+MSiavdyVEMzJSEoQpVeyXO4SsFJOnTAJvnMb1/rzPWQfOY3v/XmesigmLDaIWsIvKvuqQlsquuYukNpIJxF0CiPbjHjtkNLKNYb2aAUKqutqCEUS7cFQLt43zhXTgkwCD5yG9/68z1kHzmN6/wBeZ6yKFjJ5onXNrSAbo1yypQKUEOpGFEhRUCe50aTHOLGZo5Vp2iQkIKSpRWCgnPDQLt4DHucaaYD5lldbjyX6NLcbTcTrUPPUrU44rOP5R5C3K7v/APgT/UwQH6IyMyxkWZNpt2aaQtN8KSVYg5xWBh3q9s7yxnlR8oXaz7aG0IdWlIRgAogd2qMEW5NHAPOnzKUYD61q9s7yxnlQnyty0kHZVSG5ppSitkgAmuDyFHY2ACfVHz0W5NVpnna44XlVwFT/AJR58/zO/ucswH1s5fWb5Yzyo81f2b5Yxyo+MW3bcwqXeSp5wgtOAgqNCCkggx+hpPvaPsp/pAINX9m+WMcqEuVmWkg600G5ppRE1JOEBWhKJptalHgCQSeAReqWBpIGwK/0jKAmT8oFm+WscqPdX9m+WMcqOjKnTKcba/CuHsBNav7N8sY5UJZ3LWQNoSrgmmihEvOIUq9gkrXLFIPCQhdPsmL+CAme2BZvlrHKj3V/ZvljHKje740b4m975qH0BNav7N8sY5UJ7Jy1kEzU4tU0yErWyUEqwUAylJpt0IIi9ggJrV/ZvljHKg1f2b5Yxyo3ZM9/tHjifgpWH8BNav7N8sY5UJ8kstZBqVQhyaaSoKeJBVji8tQ9oIPri9ggJkfKBZvlrHKj3V/ZvljHKjZ8nfiuR4sx+ARQwHz/AC3y0kHbPm22pppa1y7yEJSrFRKCABwkw6PygWaP76xyopoRZb+BufaY9+iA59X9m+WMcqDV/ZvljHKilggIDKDLWQW9IlE00Q3NFbhCu5T2JMIvK2heUkedQhz2wLN8tY5UU0Ibc8MkPSP/AA64DRq/s3yxjlQav7N8sY5UUsEBAzOWsgbQYcE01cTKzaFKvYBSnZZSUnhIQs/4TDnV/ZvljHKilifs/wAZznFZD3k3AatX9m+WMcqDV/ZvljHKilggPn1hZaSCJmfWqaaCXH2lNkqwUBKMoJTti8lQ84MPNX9m+WMcqKWJ7IjvL3HbQ+MdgNer+zfLGOVGuZy9s4oUBOM1KSBruCKmCAg8kMtpBqQlG3JtlK0S0uhaVKxSpLSQQdoggiG4y/s3yxjlQyyn8DmfQPe7VHRZPeGvRt/hEAl1f2b5YxyoTZW5ayDsulLc00pXZEkugVjdRNtLUfMEpUTwCL6CAmT8oFm+WscqPdX9m+WMcqOjK3uZfjcr7wQ9gJrV/ZvljHKhNaGWsgqelXBNNFCG5oLVewSVZq6D56K9hi8KxUCoqdArifNGUBNav7N8sY5UGr+zfLGOVGya8ay/Epz38rFDATWr+zfLGOVHxK3LdYUpN1RVTOVolRGL7ihsbRB9cfpBKwagEEjTjo88ZQH5bFtNfxYfwK8+1B88tfxchX5R+hMnPCrS4018DLRQQH5fft9C1FSiok6TcV+UYfPTX8XIV+UfqIGuiPYD8ZZSTAcevJrS6BiCNvbgj6x8uB/+QRxdHvHIIBXN6EfY/wCSo6LAmc2+2q+UC8LxvECnDwRxPrWoJuS8ysBJTeRLvFJIUqt0hNCOERpCXvJZvmr3RgKyVW2EsKvNKdKHbylqRjflVi67jXBdE1WcTtCENrBGeXm7t2o7nua3Reu/w3r1OCOG695LN81e6MF17yWb5q90YDntbvDvo1/hMfpaT72j7Kf6R+arQYfW04kSs3VSFJH7M9pIpuY+3Iy9lG0JviaTghGMjNgVNEgd70lRAG2TAdeUGbQ6XZlsuMZm4Po74Qor11RsXgUi8cBcNSKw0sNC0y7IcUFLDaAtQNakJFTXZx2dmFJy0ljpbnPu+c6qPE5aSwwDc5T/APPnOqgOjKnTKcba/CuHsQ1vZUsumXuNThuTDbi/2CcFEhKgTi3jpGEMnMu5VJSFJmwVG6gGQnAVGhVRP0WJuhRoNgHagFlqS0ylbgbS9RC1stFN4hQmySV00FLSy2anuQhWgRcNoCQANAAA9UTurWX3uc+75zqoNWsvuJz7vnOqgNrvjRvib3vmofxCuZUNGfQ9mpzNiWdbJ7AnO6LragKZuuhJx4IZjLyVvFF2bvgBRT2BOXgCSAojNVoSFCvAdqA6cnbOUlTjq7oKnJgAFshymfVdJWVa5JSARgMKQ+ib1ay+9zn3fOdVBq1l9xOfd851UBtyY7/aPHE/BSsOpoG4qmm6qlNOjYiJsPKhpt2dUtqcAdmQ63+wTZqnsZhuuDeGuQsUO1DRvLuVVW6mbNCUmkhOGhGkGjWBG1AdGSFmraaSpetvNMAtgqISpKTeWq8Ab6iRXD9wadMP4m9WsvuJz7vnOqg1ay+4nPu+c6qAz+TvxXI8WY/AI6soWyQ1VJW0HKvoSkqKk3FBNUpxWkOXCQK6NETOR+VDMvISrTzc4lbTDaHB2DNkJKUAHEN0NNuG7WXUqpIUlM2pKgFJIkJwggioIIaxBGzAMsnK5gVbDdFOAJSlSRdC1BKghWKAoUVdOisc2W/gbn2mPfojRq1l9xOfd851UKsqMqWXpZbbbU4VFTRA7AnB3LqVHEt00AwFzCfKJF4NJSlRczzCkFKVEJCXkFZKgKJGbC9JFdGzHA9l3KoFVJm0glKQVSE4BVRCUjFrSSQANkkRnq1l97nPu+c6qApIQ254ZIekf+HXGnVrL73Ofd851UKbUyoaXMyjiWpwpaW6pw9gTmAUypA/s8cSBhAXUKbNfIfmULDmueBbqhy5d7HaGtVS6BeC9nTXZhcrLyVCggpmwpQUUpMhOXlBNLxSM1UgXk12rw24z1ay+4nPu+c6qApIn7P8ZznFZD3k3GvVrL73Ofd851UKJPKhpM9MvFqczbjEo2g9gTeKkLmCoUzdRQOI9vAYC7iayYfWvscKLtW5UIfvhYo5rMFXu6XrV7Zx/iFcU5dypJSEzZKaXgJCcqmoqLwzWFRGerWX3uc+75zqoCkieyI7y9x20PjHYw1ay+9zn3fOdVCfJfKdplpxLjU4CqZnHR+wTZqlyZccQcG9lKgabFYCwtdgrZWEqUlQF5Ck1qFJ1ycB3QqBVOyKjZjVYCFhhCnCouLGdcvVFFL1xSAe5Smt0DaTt1hSzl3KrF5CZtQqRVMhOEYEpIqGtggjziM9Wsvvc593znVQDHKfwOZ9A97tUdFk94a9G3+ERMW7law5LPtobnCpbTqEjsCcFSUEAVLWGMZy2W8sywnOpm0BttN8qkZsJTdTiSc3QAUOMBQ2u+EIBKlpq4ykZsAqJU4lITiCLprQnYBJqNMd0TZy1lt7nPu+c6qDVrL73Ofd851UBuyu7mW43K+8EPohsocqWXUshDU4bkww4r9gnBRKV1UcW9gbEMnMvJVJSFJmwVG6gGQnBeNCq6mrWJoFGg2AdqA7nEp7PRUC8JdV2tKj6QVu+qHMTJyylSQc1OVGg/N05Ueb6KMtWsvuJz7vnOqgM5rxrL8SnPfysUMQb+U7RtBl4NTmbTLTLSj2BN4KW7LqSKZuuIQvHg4YaHLyUCrpE3epep2DOVpWlaZvRXCsB3SISJ+Zu07xKlVKab8xiqmzSn+UOolk5cSYJIRNAnSewJvHz/RYxlq7ldzN8wnOqgN+TnhVpcaa+BlooIgLGyuYbfnVrRNhLr7bjZ7Bm8UiVZaJwbw16FDHahxq7ldzN8wnOqgGsiLj7zewq6+na12sUkeZSbx9LDKJfV5Kbmb5hOdVHuryU3M3zCc6qA+YfLj4wRxdHvHI9hV8r2UDL86hbecADCEnOMuoVW+s9y4kGmIxpBAdLzy6NJQpWKQAAdkrVgPXGE2XmlXXCtKqVoVaRoqKacQfZGWcCVy6joTcUfMHCTFAm3JcX6kqqlSSAhSG1gl1QAQkhIIK01Khsk0rjATJeduhd5V0qKQb2yACR7CPbGvs1e7VyopzbzdCC4VkulxK1NmiU3kKDRGm6Qmhu6KADCN6rWYF1RdcKFX9bVZVevoIcUruqJIVQnXUPCYCR7NXu1cowNTKi/KgqUR2VK7OHf0RUu280VhQWpKaKCkhC6FZRQPVBvVB2a3sKjTE3Nvhc6wsUN6clTUAgH6dFSAccTjjAfoeMVLAoCQCcBU6dnDbjKJzKKzn3XUuNBNGEpcbChUuLzgUpKTeFwlCLl47DyoCjhBlJ4RZ3G1/AzMPxCDKTwizuNr+BmYB/GpcygKCStIUe5SVC8fMNJjbE1bVlvLfW4gAouylU6285mnnXClCj3ChVJB2a0qO6AUsTsv42f4lK+/mYohE7L+Nn+JSvv5mAoo0tzSFKUhK0FSe6SFAqT9oDERuiesSUdbeUAlwM/SmjwZqhSlhQDKm9cpB16jfqe5x2IChhFkp/euNv/1EPYRZKf3rjb/9RAOnnUoBUtQSkaSogAbGJMYy80hytxaVU03VA089I2mOCw5YtsNoUKKCaEYbfBAb7Q7059hf4TC/I3xfJ8Wl/dJhhaHenPsL/CYX5G+L5Pi0v7pMAympttoVcWhAJoCtQArtVOzG1KqioxBxEK7bZWVyy0NlzNuqWpKSgGhYdbqL6gDrlJ2Y3WHKKaZCVAA3nFXUmqUBS1LCEnaSCE+rDCAX5beDt8cs/wCNZh/CDLbwdvjln/Gsw/gMC4BWpGFK4jCu3tRnE3atkOuOTCkqWAtDASkZu6u6VEhV5JUNI0ERSQE5afjSS4tP/jlYo4nLT8aSXFp/8crFHAYJeSdCgakgUI0jSPVGcSFi2G8zMNquANFc265rhVC1rISQNkLQUk00FG2oxXwCKx/DZ7zy/uoekwisfw2e88v7qHMwmqFAaSkgeyAxl5pDlbi0KppuqBp56aI3QlyUZcbYQh0PBSENI+kzFKhNCG81pGH73BDqAQZDeBp9LNfFOw+UoAVJoNkmEOQ3gafSzXxTsMrabKpd5ITeKm1pCQAbxKSAMcIDsSoEVGIOikIflA8WT3FZj3Sob2emjTYu3aISLtALuAwoNFIUfKB4snuKzHulQD+NL80hBSFrQkqNE3lAXjtJrpMboQWpLLDzqsyXkusIZSAU0SQXCoLvEUSq+nEV7g10CAfxO5V9+s7jv/hzMO5JoobQlRvKShKVK2yAAT6zCTKvv1ncd/8ADmYCijEuAEJJFTUgVxNKVoNmlR7YyjW4wlSkqI1yalJ2RUUP+UBsj5x8pLhS64QSP2drR6dcfR4+a/Kb31fF2vfLgPnvZK90r2mNjLjqyEoK1E6AmpJwrgBwRzR22O+lt0KXim48CKkVvMrSBUYipIFeGA0rdcCrpKwoGhBrUHaptx4qZXsqV7TFL85sgqUktmqwvXg3gkJbzYTrSVKRdUDiKkVNQY1OTLBK1LW0pV9ehPdBTzKkkUTSgQlwHRs7cBPdkr3avaYOyV7pXtMOH7QbU06k3KqLxFG0j99nN0ISKC6HMBw10wigInLBwmYxJOtTpPnj2MMre/8A+Ef7wQF6/JziwhSGW7l0hBXMspKgFqF66VVHrjR83Tu9Mc7Y6UMLQ7hn0Z/GqOGAxNmzu9Mc7Y6UHzdO70zzpjpR12dKF5xLYNCbx0E9ykrNAMSaA0GyaR1Gx1FIW2q+m+pBNKEUzYqUqN44rANBhThgFXzbO70zztjpRlL2dOB1lammrrbzLpAmpepCHErIFVaTSGzlgrDRcCk4JWspJSCEpdzW33VamlBgNk4QpgPrHbAX5Evncl1seH5QleRL53J9bHyiPF6DAfYLLyzmJlsOsWa+tslaQoTEoAShZbVS86D3SSOGkabUn5512VWLLfAYeU8oGZk6qBl3WaJ+l01cBx2AYz+RzxSx9uZ+JciwmXwhJUQogbCEqUr1BIJMBO6oJ36qmOcyXWxonsrJpltTjllzCUJFVHsiTNB5g7UxTWfOofbS42SUqrQlKknAkaFAHSIU5deATPoz/UQHNqgnfqqY5zJdbCxqdnhOuTPzW/dXLssBPZMneBQ46sk/S0oQ4B6jF1HFP2q2yaOEjWKWNaTeCSAQmndKqU0SMTXCsAl1QTv1VMc5kutjnmcrZptTaF2XMBTqi22OyJPXKCFOkYO4axCzU00bdIrgYQZR+FWbxp34GZgNGqCd+qpjnMl1sL7HtCeZz1bLfOceceFJmTwCqUBq7pwi3jhVaiM4WwFqIKUrKUKKUFQBAWQKA0IPACCaVEAm1QTv1VMc5kutjnRlbNF1TIsuYziUIdUnsiTwStS0pNc7Q1KFildjhEV8T8r41mOJSfv5qA5Jm3J1SFJ+apgXklPhMlsim+xzWHac8xLMMqst9RaaaaJEzJ0JQgJJFXa0wiycXdBJ0AEmnBHPLWg24UhCr15tLwoDS6ruTXYrjTzGARaoJ36qmOcyXWxolMrJp0KLdlzBurU2r9okxRSTdUMXdg7MV0Icke5mOOTXvTAJben56YbShNlvpKX5Z6pmZOlGphDxGDukhBA4SIY6oJ36qmOcyXWxQzs0lptbi63UJKlUFTQCpoBpjXIzyXb10KBQq4tKkkKSboVj6lJNRtwE+7lLOJSVKsqYASCSeyZPAAVP9rHktlRNuIStFlzBStIWk9kSYqCKg0LtRhFBa/eHvRufhMaMmfA5b0DPu0wEvNzs8ubYmBZb4S01MtlPZMnUl1TJBH0tKDNmvnEM9UE79VTHOZLrYez9otsgFxV0G9jQ0wSVHRwD1xvZcvJCqEVANFChFdgjYPBASc9ldNMpCnLLmEhS22geyJM1U4sNoGDuypSRXQK4x0aoJ36qmOcyXWxuy37yzx2z/jGooYCIkrQnm35h02W+Q8WiAJmTqLiLpr9Lsww1QTv1VMc5kuthjP5Ry7JeDjl0sNpedF1WCVEgFNBrjUEUFTiNsQ1SqoqNmAkXMrZpLqGTZcxnFpccQnsiTxSgoCjXO0FC4jA7rgMdGqCd+qpjnMl1sb7Q8ZynFZ/3kpFBAQ+T8/PS7AaVZb6iFvLqJmTpr3VuAYu7AUB6oY6oJ36qmOcyXWxTwQEixlZNLW4hNlzBU2UpcHZEnrSpIWNLtDrSDhHLlJPz0zKTEumy30qeZcaClTMnQFaCkE0drQVh1Yfhk/6Rj4ZEPoCY1QTv1VMc5kutg1QTv1VMc5kutinggJGSysmnkBbdlzCkkqAPZEmNCik4F2ukGOO2J2eeXKqFlvjMP59QMzJ64Zh1qiaO6auA47AMPciPA2/tPe+XD2AmNUE79VTHOZLrY57RyummGlvO2XMJbbSpa1dkSZolIqTRLpJw2hFTKzIcTeTWl5acRuVFBI4Kg04IR/KJ4rnuLPfgMArey7cQopVIrChgQZuSqPP9LEflja782pSmpZKatob183K/uuKXXWrOGMKMqPC3/SL/AKwrgMTZs9vTHO2OlHnzdO70xztjpRnDJFjrUQlKkFZRnM2L18C5nBsUJKaaDs40gFfzbPb0xztjpQfN07vTHO2OlDOWsZ1d7Cl1K1KCguouqCaYDTeUBwY1pHJOSqmlqbcFFJJBH/uxAc6bNnt6Y52x0o8Nmzu9Mc7Y6UZwQETlVLuJfo8EJVdBolxChSp2UkiCNeVXfz9kf7wQH0i0O4Z9GfxqjhjomLOcWlsqm2WxdN1OZcJAvqpeINCY5vmhflzP8hzpQG6WcCVAqTeArgFFJ0YEKGIIND6oaOZQqKr1wfvaVEnHNDEnSaMpx2SomE3zQry5n+Q50o8+Z1eXM/yHOlAM12reCkqQCFIWjBRBBU9nwrRsKoKbIELY8+aV+Ws/yHOlHpsdXlzP8hzpQBGK9BjFmyHlvIZbmmlKWlaq5lYACacONax0zWTMy24EOTTKQWnHb2aWaBC226UrpJcHsMB9X+RzxSx9uZ+JciotmWccaUhtQSVUBJJBu11wSRilRTUBWxWuxHynJTKJyRlkSyHpZaUFw3lNPVN9anDWh21EQ37YD++Sn8t/84D6NJtlKEpKUpoLoSg60AYADAYUpsQny68AmfRn+oiRPygP75Kfy3/zjjtnK92YYcZU7KgOJukhp+o81VQH1iE9u2KZlTZK7uZOdZ1taPAUS4rHXJSkrF3ZvnaFI2yMt52ZDpbTKXW3S1Uh7XUSlVQK4DXU9UbrTysn2WXXSmTIbQtwgB6pupKqDHggPoY4YQZR+FWbxp34GZjwC0t1I8l/84456y7Rdcl3CuSBYcU6kBD1FFTLjNDjoo4T5wICtha1JuodcKFIKHFpcUFA3k0SlCgmmmoSCCdBJ0igHDdtLdSPJf6UF20t1I8l/pQFBE/K+NZjiUn7+agu2lupHkv9KOJuy7REyuYvyV5bTTJFx6gDa3FgjHSc4R6hAVsKbBsbscukqvXlURhS42mtxrhCSpeP8Uct20t1I8l/pQXbS3UjyX+lAUEIcke5mOOTXvTGN20t1I8l/pRx2ZZlosBwBckb7rrxqh7ArVeIGu0CAoLYks+w61UDOIWipFQKimI2RGiw7LzAc7gX1X7jaSltOtCdaCTiaVJ4dG3xXbS3UjyX+lBdtLdSPJf6UA1tfvD3o3PwmNGTPgct6Bn3aYWTMvaS0KQVSQCkqSdY9sim6jCz5O0mmm2guSIbQhsEoeqbqQmp13BAM7dsVMzmrxKc2suJI7pKrpSladgFJNcag0oRDGWCghIWQV0F4pBCSaYkAk0HBUwju2lupHkv9KC7aW6keS/0oDzLfvLPHbP+MaihiStey7RmEISpckAl1h4UQ9iWnUugadBKQD547btpbqR5L/SgMrTyaS+t1ajrlJo3pok5tTevAOvFSFUOyhJ0gQ8bTQAbQAhDdtLdSPJf6UF20t1I8l/pQBaHjOU4rP8AvJSKCJJ6y7RVMNPlcleabeaAuPUIdU0ok46Rmh7THbdtLdSPJf6UA4aLmcXeuhsBAb3ROJUTwYpAH8J2xHRE/dtLdSPJf6UF20t1I8l/pQGVh+GT/pGPhkQ+iSk7MtFt190LkiXlIURceoLrYbw13BWOe2LZtGXcaQewlF3OUIDwpcAOOONawFgyldVXikgq1lAQQm6MFYmpreNcMCNqNsQmqC0NqT9j35xyTOWM624lDgkwC267euvEAIU2mlK6SXB7DAVORHgbf2nvfLhvO382vN0K7qrldF6mFeCtI+W2Rle7LtJaS7KkArNS0/XXLK91w0jsPygPb5Kfyn+lAfRpOXDbaG06EJSkeoUhH8oniue4s9+AxKnL97fJT+U/0o4bcytdmpd6XU7KpS62tskNP1AUKVFTpgJzKfwt/wBIv+sK46mbJmp52YdRMMgB5SCc0uhN1LlQK4DX09Uc6cn3hezk4yi64psfQrNboBrgcBjAYw4+eAGQ0As6xaarWDcvNlFG8KhFTeodoeeFBsZXl7PN3PzgNiq8vZ5u5+cA3mrbv3tZS8FjTovOtObX/wBdPXC+0X0uOrWkEBaiuiiCQVGpGGxUmNHzMry9nm7n5wfMqvL2ebufnAeQR6LGV5ezzdz848NjK8vZ5u5+cBC5Vd/P2R/vBGzKuVDb90vJdN0G8lCkjZwoT/7WPYC/ndDX2P8AmqOWOqd7lr7H/NUcsB1yMqlYWpailCAmpCbyiVG6AkVAOydOgGN0xY60pvpUhac2XiQtIITfKNcCagk0w0400gxokpzN3gUJWhYAUlRUNBvAgpIIIP8AUxtftMqbKLiRVGbJF7uQ7nQACcKHDzGA0WhLZp1xutbi1Irt0NKxzxunZkuuLcIAK1KWQNAJNcOCNMB2ZL+MGvRPf8Yf5Wd8HFZj4iVhBkv4xa9E/wD8Yf5Wd8HFZj4iVgJSOqXkFLaddBFGrtQdJqaa3zaTHLDCStVTbZbCQUqLl+tKqCm82BUiqaYnDbgC07JWwASQUlS0Ag41SaGo0iF8MLTtLPAVRRQWtQIVhRVCU0ppqNNfVC+Apvk37zMcac921DjKzwGa4u97tUJ/k37xMcac921DjKzwGa4u97tUB9Rb0DzCMoxb0DzCMoAggggCCCCAIIIIAggggOa051LDS3V1uoSVKpTQPPgPOSBHGm3WwBnfoyqpSKhQKagX7zdQEVUBU0hjMNlSSEqKSRgoAGnqOBia1Ja9VFpDbiHEvhKAm9fLdQhIFEApRiak1J84Bwu3GBeBWQUkJulty+Sb1Libt5YN1eKQRrVbRjbLWm04u4hdVUJpRQqAQDdJFFUJANK0JoaGE7GSaUOF1DpDlUqSq4jSM6KubLiiHlgknYGikdlk2AhhxTiaEqvmpbRfqtecXVYxIKsabHqFAcQQQQBBBBAEEEEAQQQQBBBBAER+W/hEn/1P4ExYRH5b+ESf/U/gTAcMTOVvfEcWmvfSsU0TOVvfEcWmvfSsBJEw61OLzhbvJvVZAP7pLhKTUnRdUFA8KTCmXcCVpUQFAKCik6DQ1oeAw2GUbhKVLSlSkqQoq0XrrhdAISKaSrHhgORyzrqU3lgOKxQ2BW9ryjuhrQSQacA0iojlmZdTaihYopOBFQacGEMmLcKE3Uo2AgfSKpcDmdSlY0KINQFYYE4QsfcvKUrReUVU85rAUPycd6meMq9y1HDbmlfGHvwoju+TjvUzxlXumo4bc0r4w9+FEAoggggGiLGKiEJcTnbhcKDUADNl3uzrSboG1QqGOmmlyy1pbUtetoG1JGBvBZIBwOA8+mNqbVTUKU0Cu6W1qvqF9OaLOA0JVdIxxxAw010vWiVJWm6AFJZTp0ZsUHtgOKCCCAhsrPCD9kf7wQZWeEH7I/3ggGlr5QOhZSLtEXkJwOgLOnGOEZQvfw+z9YIIA1Qvfw+z9Y91Qvfw+z9Y8ggDVC9/D7P1j3VC9/D7P1gggO/JzKJ1E0lwXCoIWkVBpjSug8ENMpcrn1kEhsHNOIwSrQp1lR0q01QP84IICZ1RPbafZ+seaonttPs/WPYIAOUT22n2frHmqJ7bT7P1j2CApsjcq3mWVhIbN51SzeSqtShA2FDDAQxtrLJ9yXeQpLVFtOJNEqrQpIw12mPYICwT8p03TuJfkOdOPe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RZQ5fTLrrClIZqjO0olf7yQDWquCCCA59XMxuGeSvpQiylyufXQkNght1GCVaFOMqOlWnWD/OPYICW1RPbafZ+sByie20+z9YIIAOUT22n2frAconqaU+z9YIICmyOyqeZacCQ2bzpWbyVVrcQMKEYYCFtuZUvqUruBVxa8AdJCa6TwQQQClWUT22n2R6conttPsgggMRlI/tp9keqyje20+yCCA8TlG/tp9kCso3ttPsgggOCdmlOqvL00ggg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n-US"/>
          </a:p>
        </p:txBody>
      </p:sp>
      <p:pic>
        <p:nvPicPr>
          <p:cNvPr id="4101" name="Picture 9" descr="https://upload.wikimedia.org/wikipedia/en/d/d9/Logo_noa_ourania_1.png"/>
          <p:cNvPicPr>
            <a:picLocks noChangeAspect="1" noChangeArrowheads="1"/>
          </p:cNvPicPr>
          <p:nvPr/>
        </p:nvPicPr>
        <p:blipFill>
          <a:blip r:embed="rId2" cstate="print">
            <a:lum bright="-16000" contrast="28000"/>
          </a:blip>
          <a:srcRect/>
          <a:stretch>
            <a:fillRect/>
          </a:stretch>
        </p:blipFill>
        <p:spPr bwMode="auto">
          <a:xfrm>
            <a:off x="8150274" y="1128681"/>
            <a:ext cx="85725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46031" y="361908"/>
            <a:ext cx="46140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smtClean="0">
                <a:solidFill>
                  <a:schemeClr val="bg1"/>
                </a:solidFill>
                <a:latin typeface="+mn-lt"/>
              </a:rPr>
              <a:t>Historical climatic  observations in Greece</a:t>
            </a:r>
            <a:endParaRPr lang="en-GB" altLang="en-US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53927" y="1092168"/>
            <a:ext cx="830580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70000"/>
              </a:spcBef>
              <a:spcAft>
                <a:spcPct val="20000"/>
              </a:spcAft>
            </a:pP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000" b="1" dirty="0">
                <a:latin typeface="Calibri" pitchFamily="34" charset="0"/>
              </a:rPr>
              <a:t>The </a:t>
            </a:r>
            <a:r>
              <a:rPr lang="en-US" altLang="en-US" sz="2000" b="1" dirty="0" smtClean="0">
                <a:latin typeface="Calibri" pitchFamily="34" charset="0"/>
              </a:rPr>
              <a:t> climate history  </a:t>
            </a:r>
            <a:r>
              <a:rPr lang="en-US" altLang="en-US" sz="2000" b="1" dirty="0">
                <a:latin typeface="Calibri" pitchFamily="34" charset="0"/>
              </a:rPr>
              <a:t>in </a:t>
            </a:r>
            <a:r>
              <a:rPr lang="en-US" altLang="en-US" sz="2000" b="1" dirty="0" smtClean="0">
                <a:latin typeface="Calibri" pitchFamily="34" charset="0"/>
              </a:rPr>
              <a:t>modern Greece is tightly connected with </a:t>
            </a:r>
            <a:r>
              <a:rPr lang="en-US" altLang="en-US" sz="2000" b="1" dirty="0">
                <a:latin typeface="Calibri" pitchFamily="34" charset="0"/>
              </a:rPr>
              <a:t>the establishment of </a:t>
            </a:r>
            <a:r>
              <a:rPr lang="en-US" altLang="en-US" sz="2000" b="1" dirty="0" smtClean="0">
                <a:latin typeface="Calibri" pitchFamily="34" charset="0"/>
              </a:rPr>
              <a:t>the </a:t>
            </a:r>
            <a:r>
              <a:rPr lang="en-US" altLang="en-US" sz="2000" b="1" dirty="0" smtClean="0">
                <a:solidFill>
                  <a:srgbClr val="3C7193"/>
                </a:solidFill>
                <a:latin typeface="Calibri" pitchFamily="34" charset="0"/>
              </a:rPr>
              <a:t>National Observatory of Athens (NOA)</a:t>
            </a:r>
            <a:endParaRPr lang="en-US" altLang="en-US" sz="2000" b="1" dirty="0">
              <a:solidFill>
                <a:srgbClr val="3C7193"/>
              </a:solidFill>
              <a:latin typeface="Calibri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226953" y="1785915"/>
            <a:ext cx="7667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000" b="1" dirty="0" smtClean="0">
                <a:solidFill>
                  <a:srgbClr val="0070C0"/>
                </a:solidFill>
                <a:latin typeface="Calibri" pitchFamily="34" charset="0"/>
              </a:rPr>
              <a:t>The systematic </a:t>
            </a:r>
            <a:r>
              <a:rPr lang="en-US" altLang="en-US" sz="2000" b="1" dirty="0">
                <a:solidFill>
                  <a:srgbClr val="0070C0"/>
                </a:solidFill>
                <a:latin typeface="Calibri" pitchFamily="34" charset="0"/>
              </a:rPr>
              <a:t>meteorological &amp; atmospheric observations </a:t>
            </a:r>
            <a:r>
              <a:rPr lang="en-US" altLang="en-US" sz="2000" b="1" dirty="0">
                <a:latin typeface="Calibri" pitchFamily="34" charset="0"/>
              </a:rPr>
              <a:t>were initiated during </a:t>
            </a:r>
            <a:r>
              <a:rPr lang="en-US" altLang="en-US" sz="2000" b="1" dirty="0">
                <a:solidFill>
                  <a:srgbClr val="0070C0"/>
                </a:solidFill>
                <a:latin typeface="Calibri" pitchFamily="34" charset="0"/>
              </a:rPr>
              <a:t>the mid 19</a:t>
            </a:r>
            <a:r>
              <a:rPr lang="en-US" altLang="en-US" sz="2000" b="1" baseline="30000" dirty="0">
                <a:solidFill>
                  <a:srgbClr val="0070C0"/>
                </a:solidFill>
                <a:latin typeface="Calibri" pitchFamily="34" charset="0"/>
              </a:rPr>
              <a:t>th</a:t>
            </a:r>
            <a:r>
              <a:rPr lang="en-US" altLang="en-US" sz="2000" b="1" dirty="0">
                <a:latin typeface="Calibri" pitchFamily="34" charset="0"/>
              </a:rPr>
              <a:t> century at </a:t>
            </a:r>
            <a:r>
              <a:rPr lang="en-US" altLang="en-US" sz="2000" b="1" dirty="0">
                <a:solidFill>
                  <a:srgbClr val="3C7193"/>
                </a:solidFill>
                <a:latin typeface="Calibri" pitchFamily="34" charset="0"/>
              </a:rPr>
              <a:t>NOA</a:t>
            </a:r>
            <a:r>
              <a:rPr lang="en-US" altLang="en-US" sz="2000" b="1" dirty="0">
                <a:latin typeface="Calibri" pitchFamily="34" charset="0"/>
              </a:rPr>
              <a:t> </a:t>
            </a:r>
          </a:p>
        </p:txBody>
      </p:sp>
      <p:pic>
        <p:nvPicPr>
          <p:cNvPr id="39938" name="Picture 2" descr="C:\Users\Dimitra\Desktop\LEFKOMA-NEW-PHOTOS\1859-1890\1875-Αστεροσκοπείο περίπου 18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6291" y="2516175"/>
            <a:ext cx="6230598" cy="383386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352922" y="6423066"/>
            <a:ext cx="1314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NOA 1875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https://upload.wikimedia.org/wikipedia/en/d/d9/Logo_noa_ourania_1.png"/>
          <p:cNvPicPr>
            <a:picLocks noChangeAspect="1" noChangeArrowheads="1"/>
          </p:cNvPicPr>
          <p:nvPr/>
        </p:nvPicPr>
        <p:blipFill>
          <a:blip r:embed="rId2" cstate="print">
            <a:lum bright="-16000" contrast="28000"/>
          </a:blip>
          <a:srcRect/>
          <a:stretch>
            <a:fillRect/>
          </a:stretch>
        </p:blipFill>
        <p:spPr bwMode="auto">
          <a:xfrm>
            <a:off x="8286750" y="6054725"/>
            <a:ext cx="85725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" y="398421"/>
            <a:ext cx="8953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The first  Greek climatic network  of NOA  (1894-1931) -B’ Class 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stations 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0700" y="831773"/>
            <a:ext cx="6061158" cy="6026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358856" y="1092168"/>
            <a:ext cx="39068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200" b="1" dirty="0" smtClean="0">
                <a:solidFill>
                  <a:srgbClr val="002060"/>
                </a:solidFill>
                <a:latin typeface="+mn-lt"/>
              </a:rPr>
              <a:t>Duration of operation</a:t>
            </a:r>
            <a:endParaRPr lang="en-US" sz="22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3444" y="4195774"/>
            <a:ext cx="3174504" cy="255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https://upload.wikimedia.org/wikipedia/en/d/d9/Logo_noa_ourania_1.png"/>
          <p:cNvPicPr>
            <a:picLocks noChangeAspect="1" noChangeArrowheads="1"/>
          </p:cNvPicPr>
          <p:nvPr/>
        </p:nvPicPr>
        <p:blipFill>
          <a:blip r:embed="rId2" cstate="print">
            <a:lum bright="-16000" contrast="28000"/>
          </a:blip>
          <a:srcRect/>
          <a:stretch>
            <a:fillRect/>
          </a:stretch>
        </p:blipFill>
        <p:spPr bwMode="auto">
          <a:xfrm>
            <a:off x="8286750" y="6054725"/>
            <a:ext cx="85725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7933" y="873090"/>
            <a:ext cx="6097671" cy="5951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833525" y="1201707"/>
            <a:ext cx="56960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2060"/>
                </a:solidFill>
                <a:latin typeface="+mn-lt"/>
              </a:rPr>
              <a:t>Sub-daily </a:t>
            </a:r>
            <a:r>
              <a:rPr lang="en-US" sz="2200" b="1" u="sng" dirty="0" smtClean="0">
                <a:solidFill>
                  <a:srgbClr val="002060"/>
                </a:solidFill>
                <a:latin typeface="+mn-lt"/>
              </a:rPr>
              <a:t>atmospheric pressure </a:t>
            </a:r>
            <a:r>
              <a:rPr lang="en-US" sz="2200" b="1" dirty="0" smtClean="0">
                <a:solidFill>
                  <a:srgbClr val="002060"/>
                </a:solidFill>
                <a:latin typeface="+mn-lt"/>
              </a:rPr>
              <a:t> Availability </a:t>
            </a:r>
            <a:endParaRPr lang="en-US" sz="2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953" y="361908"/>
            <a:ext cx="7850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The first  Greek climatic network  of NOA  (1894-1931) </a:t>
            </a:r>
            <a:endParaRPr lang="en-US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3903" y="4383088"/>
            <a:ext cx="3440097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https://upload.wikimedia.org/wikipedia/en/d/d9/Logo_noa_ourania_1.png"/>
          <p:cNvPicPr>
            <a:picLocks noChangeAspect="1" noChangeArrowheads="1"/>
          </p:cNvPicPr>
          <p:nvPr/>
        </p:nvPicPr>
        <p:blipFill>
          <a:blip r:embed="rId2" cstate="print">
            <a:lum bright="-16000" contrast="28000"/>
          </a:blip>
          <a:srcRect/>
          <a:stretch>
            <a:fillRect/>
          </a:stretch>
        </p:blipFill>
        <p:spPr bwMode="auto">
          <a:xfrm>
            <a:off x="8286750" y="6054725"/>
            <a:ext cx="85725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6290" y="836576"/>
            <a:ext cx="6134185" cy="602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43064" y="1165194"/>
            <a:ext cx="5111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+mn-lt"/>
              </a:rPr>
              <a:t>Sub-daily </a:t>
            </a:r>
            <a:r>
              <a:rPr lang="en-US" sz="2400" b="1" u="sng" dirty="0" smtClean="0">
                <a:solidFill>
                  <a:srgbClr val="002060"/>
                </a:solidFill>
                <a:latin typeface="+mn-lt"/>
              </a:rPr>
              <a:t>Precipitation </a:t>
            </a:r>
            <a:r>
              <a:rPr lang="en-US" sz="2400" b="1" dirty="0" smtClean="0">
                <a:solidFill>
                  <a:srgbClr val="002060"/>
                </a:solidFill>
                <a:latin typeface="+mn-lt"/>
              </a:rPr>
              <a:t> Availability </a:t>
            </a:r>
            <a:endParaRPr lang="en-US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953" y="398421"/>
            <a:ext cx="7850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The first  Greek climatic network  of NOA  (1894-1931) 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4933" y="4560903"/>
            <a:ext cx="3769067" cy="2297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https://upload.wikimedia.org/wikipedia/en/d/d9/Logo_noa_ourania_1.png"/>
          <p:cNvPicPr>
            <a:picLocks noChangeAspect="1" noChangeArrowheads="1"/>
          </p:cNvPicPr>
          <p:nvPr/>
        </p:nvPicPr>
        <p:blipFill>
          <a:blip r:embed="rId2" cstate="print">
            <a:lum bright="-16000" contrast="28000"/>
          </a:blip>
          <a:srcRect/>
          <a:stretch>
            <a:fillRect/>
          </a:stretch>
        </p:blipFill>
        <p:spPr bwMode="auto">
          <a:xfrm>
            <a:off x="8286750" y="6054725"/>
            <a:ext cx="85725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6175" y="803238"/>
            <a:ext cx="6054761" cy="605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687473" y="909603"/>
            <a:ext cx="5111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+mn-lt"/>
              </a:rPr>
              <a:t>Maximum daily </a:t>
            </a:r>
            <a:r>
              <a:rPr lang="en-US" sz="2400" b="1" u="sng" dirty="0" smtClean="0">
                <a:solidFill>
                  <a:srgbClr val="002060"/>
                </a:solidFill>
                <a:latin typeface="+mn-lt"/>
              </a:rPr>
              <a:t>Precipitation </a:t>
            </a:r>
            <a:r>
              <a:rPr lang="en-US" sz="2400" b="1" dirty="0" smtClean="0">
                <a:solidFill>
                  <a:srgbClr val="002060"/>
                </a:solidFill>
                <a:latin typeface="+mn-lt"/>
              </a:rPr>
              <a:t> </a:t>
            </a:r>
            <a:endParaRPr lang="en-US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953" y="361908"/>
            <a:ext cx="7850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The first  Greek climatic network  of NOA  (1894-1931) 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9" descr="https://upload.wikimedia.org/wikipedia/en/d/d9/Logo_noa_ourania_1.png"/>
          <p:cNvPicPr>
            <a:picLocks noChangeAspect="1" noChangeArrowheads="1"/>
          </p:cNvPicPr>
          <p:nvPr/>
        </p:nvPicPr>
        <p:blipFill>
          <a:blip r:embed="rId2" cstate="print">
            <a:lum bright="-16000" contrast="28000"/>
          </a:blip>
          <a:srcRect/>
          <a:stretch>
            <a:fillRect/>
          </a:stretch>
        </p:blipFill>
        <p:spPr bwMode="auto">
          <a:xfrm>
            <a:off x="8286750" y="6054725"/>
            <a:ext cx="85725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300038" y="361950"/>
            <a:ext cx="53449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bg1"/>
                </a:solidFill>
                <a:latin typeface="+mn-lt"/>
              </a:rPr>
              <a:t>Historical climatic records at </a:t>
            </a:r>
            <a:r>
              <a:rPr lang="en-US" altLang="en-US" sz="2000" b="1" dirty="0" smtClean="0">
                <a:solidFill>
                  <a:schemeClr val="bg1"/>
                </a:solidFill>
                <a:latin typeface="+mn-lt"/>
              </a:rPr>
              <a:t>NOA - Precipitation </a:t>
            </a:r>
            <a:endParaRPr lang="en-GB" altLang="en-US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927" y="1457298"/>
            <a:ext cx="8493050" cy="375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906551" y="5765832"/>
            <a:ext cx="5184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Long-term climatic value: </a:t>
            </a:r>
            <a:r>
              <a:rPr lang="en-GB" sz="2000" b="1" dirty="0" smtClean="0">
                <a:solidFill>
                  <a:srgbClr val="0070C0"/>
                </a:solidFill>
              </a:rPr>
              <a:t>400mm</a:t>
            </a:r>
          </a:p>
          <a:p>
            <a:r>
              <a:rPr lang="en-GB" sz="2000" b="1" dirty="0" smtClean="0">
                <a:solidFill>
                  <a:srgbClr val="0070C0"/>
                </a:solidFill>
              </a:rPr>
              <a:t>Negligible </a:t>
            </a:r>
            <a:r>
              <a:rPr lang="en-GB" sz="2000" b="1" dirty="0" smtClean="0"/>
              <a:t>long-term trend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 descr="https://upload.wikimedia.org/wikipedia/en/d/d9/Logo_noa_ourania_1.png"/>
          <p:cNvPicPr>
            <a:picLocks noChangeAspect="1" noChangeArrowheads="1"/>
          </p:cNvPicPr>
          <p:nvPr/>
        </p:nvPicPr>
        <p:blipFill>
          <a:blip r:embed="rId2" cstate="print">
            <a:lum bright="-16000" contrast="28000"/>
          </a:blip>
          <a:srcRect/>
          <a:stretch>
            <a:fillRect/>
          </a:stretch>
        </p:blipFill>
        <p:spPr bwMode="auto">
          <a:xfrm>
            <a:off x="8286750" y="6054725"/>
            <a:ext cx="85725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300038" y="361950"/>
            <a:ext cx="51046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bg1"/>
                </a:solidFill>
                <a:latin typeface="+mn-lt"/>
              </a:rPr>
              <a:t>Historical climatic records at NOA </a:t>
            </a:r>
            <a:r>
              <a:rPr lang="en-US" altLang="en-US" sz="2000" b="1" dirty="0" smtClean="0">
                <a:solidFill>
                  <a:schemeClr val="bg1"/>
                </a:solidFill>
                <a:latin typeface="+mn-lt"/>
              </a:rPr>
              <a:t>– Rainy days</a:t>
            </a:r>
            <a:endParaRPr lang="en-GB" altLang="en-US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9317" y="1347759"/>
            <a:ext cx="6684817" cy="4016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 descr="https://upload.wikimedia.org/wikipedia/en/d/d9/Logo_noa_ourania_1.png"/>
          <p:cNvPicPr>
            <a:picLocks noChangeAspect="1" noChangeArrowheads="1"/>
          </p:cNvPicPr>
          <p:nvPr/>
        </p:nvPicPr>
        <p:blipFill>
          <a:blip r:embed="rId2" cstate="print">
            <a:lum bright="-16000" contrast="28000"/>
          </a:blip>
          <a:srcRect/>
          <a:stretch>
            <a:fillRect/>
          </a:stretch>
        </p:blipFill>
        <p:spPr bwMode="auto">
          <a:xfrm>
            <a:off x="8286750" y="6054725"/>
            <a:ext cx="85725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300038" y="361950"/>
            <a:ext cx="63423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bg1"/>
                </a:solidFill>
                <a:latin typeface="+mn-lt"/>
              </a:rPr>
              <a:t>Historical climatic records at </a:t>
            </a:r>
            <a:r>
              <a:rPr lang="en-US" altLang="en-US" sz="2000" b="1" dirty="0" smtClean="0">
                <a:solidFill>
                  <a:schemeClr val="bg1"/>
                </a:solidFill>
                <a:latin typeface="+mn-lt"/>
              </a:rPr>
              <a:t>NOA – Extreme precipitation </a:t>
            </a:r>
            <a:endParaRPr lang="en-GB" altLang="en-US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083" y="1092168"/>
            <a:ext cx="6827931" cy="422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36492" y="5291163"/>
            <a:ext cx="858055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n-lt"/>
              </a:rPr>
              <a:t>The frequency </a:t>
            </a:r>
            <a:r>
              <a:rPr lang="en-US" b="1" dirty="0" smtClean="0">
                <a:solidFill>
                  <a:srgbClr val="0070C0"/>
                </a:solidFill>
                <a:latin typeface="+mn-lt"/>
              </a:rPr>
              <a:t>of heavy </a:t>
            </a:r>
            <a:r>
              <a:rPr lang="en-US" b="1" dirty="0" smtClean="0">
                <a:latin typeface="+mn-lt"/>
              </a:rPr>
              <a:t>precipitation has almost </a:t>
            </a:r>
            <a:r>
              <a:rPr lang="en-US" b="1" dirty="0" smtClean="0">
                <a:solidFill>
                  <a:srgbClr val="0070C0"/>
                </a:solidFill>
                <a:latin typeface="+mn-lt"/>
              </a:rPr>
              <a:t>doubled </a:t>
            </a:r>
            <a:r>
              <a:rPr lang="en-US" b="1" dirty="0" smtClean="0">
                <a:latin typeface="+mn-lt"/>
              </a:rPr>
              <a:t>during the last </a:t>
            </a:r>
            <a:r>
              <a:rPr lang="en-US" b="1" dirty="0" smtClean="0">
                <a:solidFill>
                  <a:srgbClr val="0070C0"/>
                </a:solidFill>
                <a:latin typeface="+mn-lt"/>
              </a:rPr>
              <a:t>30</a:t>
            </a:r>
            <a:r>
              <a:rPr lang="en-US" b="1" dirty="0" smtClean="0">
                <a:latin typeface="+mn-lt"/>
              </a:rPr>
              <a:t> years </a:t>
            </a:r>
          </a:p>
          <a:p>
            <a:r>
              <a:rPr lang="en-US" b="1" dirty="0" smtClean="0">
                <a:latin typeface="+mn-lt"/>
              </a:rPr>
              <a:t>Almost </a:t>
            </a:r>
            <a:r>
              <a:rPr lang="en-US" b="1" dirty="0" smtClean="0">
                <a:solidFill>
                  <a:srgbClr val="0070C0"/>
                </a:solidFill>
                <a:latin typeface="+mn-lt"/>
              </a:rPr>
              <a:t>30%</a:t>
            </a:r>
            <a:r>
              <a:rPr lang="en-US" b="1" dirty="0" smtClean="0">
                <a:latin typeface="+mn-lt"/>
              </a:rPr>
              <a:t> of total amount  accumulated from episodes </a:t>
            </a:r>
            <a:r>
              <a:rPr lang="en-US" b="1" dirty="0" smtClean="0">
                <a:solidFill>
                  <a:srgbClr val="0070C0"/>
                </a:solidFill>
                <a:latin typeface="+mn-lt"/>
              </a:rPr>
              <a:t>&gt; 30mm/day (1991-2020)</a:t>
            </a:r>
          </a:p>
          <a:p>
            <a:r>
              <a:rPr lang="en-US" b="1" dirty="0" smtClean="0">
                <a:latin typeface="+mn-lt"/>
              </a:rPr>
              <a:t>Almost </a:t>
            </a:r>
            <a:r>
              <a:rPr lang="en-US" b="1" dirty="0" smtClean="0">
                <a:solidFill>
                  <a:srgbClr val="0070C0"/>
                </a:solidFill>
                <a:latin typeface="+mn-lt"/>
              </a:rPr>
              <a:t>15%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b="1" dirty="0" smtClean="0">
                <a:latin typeface="+mn-lt"/>
              </a:rPr>
              <a:t>of total amount accumulated from episodes </a:t>
            </a:r>
            <a:r>
              <a:rPr lang="en-US" b="1" dirty="0" smtClean="0">
                <a:solidFill>
                  <a:srgbClr val="0070C0"/>
                </a:solidFill>
                <a:latin typeface="+mn-lt"/>
              </a:rPr>
              <a:t>&gt;30mm/day (1961-1990)</a:t>
            </a:r>
          </a:p>
          <a:p>
            <a:pPr algn="ctr"/>
            <a:endParaRPr lang="el-GR" sz="2000" b="1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47674" y="1676376"/>
          <a:ext cx="5732541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0847"/>
                <a:gridCol w="2346817"/>
                <a:gridCol w="147487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Death Toll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b="1" dirty="0" smtClean="0"/>
                        <a:t>1895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November, 14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61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1925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November, 23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1934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November, 22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1961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November, 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43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1977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November, 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37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1994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October, 21-22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2017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November , 15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24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2020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September, 17-18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2023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September, 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17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82544" y="361908"/>
            <a:ext cx="6791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Historical floods with fatalities in Greece</a:t>
            </a:r>
            <a:endParaRPr lang="en-US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2804" y="5948397"/>
            <a:ext cx="4892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Most of floods occur in November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rlin_177209268_0a8d1006-b664-4dad-a0b5-9e9b54f246b9-articleLar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09" y="785794"/>
            <a:ext cx="3412963" cy="242889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3386" y="857232"/>
            <a:ext cx="421137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3575052"/>
            <a:ext cx="4579612" cy="256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791078" y="3571876"/>
            <a:ext cx="435292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 </a:t>
            </a:r>
            <a:r>
              <a:rPr lang="en-US" sz="1600" b="1" dirty="0" err="1" smtClean="0"/>
              <a:t>Medicane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Ianos</a:t>
            </a:r>
            <a:r>
              <a:rPr lang="en-US" sz="1600" dirty="0" smtClean="0"/>
              <a:t>, was a rare </a:t>
            </a:r>
            <a:r>
              <a:rPr lang="en-US" sz="1600" dirty="0" smtClean="0">
                <a:hlinkClick r:id="rId5" tooltip="Mediterranean tropical-like cyclone"/>
              </a:rPr>
              <a:t>Mediterranean tropical-like cyclone</a:t>
            </a:r>
            <a:r>
              <a:rPr lang="en-US" sz="1600" dirty="0" smtClean="0"/>
              <a:t> , that impacted </a:t>
            </a:r>
            <a:r>
              <a:rPr lang="en-US" sz="1600" dirty="0" smtClean="0">
                <a:hlinkClick r:id="rId6" tooltip="Greece"/>
              </a:rPr>
              <a:t>Greece</a:t>
            </a:r>
            <a:r>
              <a:rPr lang="en-US" sz="1600" dirty="0" smtClean="0"/>
              <a:t> on 17 and 18 September 2020. </a:t>
            </a:r>
            <a:r>
              <a:rPr lang="en-US" sz="1600" dirty="0" err="1" smtClean="0"/>
              <a:t>Ianos</a:t>
            </a:r>
            <a:r>
              <a:rPr lang="en-US" sz="1600" dirty="0" smtClean="0"/>
              <a:t> developed from an </a:t>
            </a:r>
            <a:r>
              <a:rPr lang="en-US" sz="1600" dirty="0" smtClean="0">
                <a:hlinkClick r:id="rId7" tooltip="Low-pressure area (meteorology)"/>
              </a:rPr>
              <a:t>area of low pressure</a:t>
            </a:r>
            <a:r>
              <a:rPr lang="en-US" sz="1600" dirty="0" smtClean="0"/>
              <a:t> over the </a:t>
            </a:r>
            <a:r>
              <a:rPr lang="en-US" sz="1600" dirty="0" smtClean="0">
                <a:hlinkClick r:id="rId8" tooltip="Gulf of Sidra"/>
              </a:rPr>
              <a:t>Gulf of Sidra</a:t>
            </a:r>
            <a:r>
              <a:rPr lang="en-US" sz="1600" dirty="0" smtClean="0"/>
              <a:t> that quickly began </a:t>
            </a:r>
            <a:r>
              <a:rPr lang="en-US" sz="1600" dirty="0" smtClean="0">
                <a:hlinkClick r:id="rId9" tooltip="Tropical cyclogenesis"/>
              </a:rPr>
              <a:t>tropical </a:t>
            </a:r>
            <a:r>
              <a:rPr lang="en-US" sz="1600" dirty="0" err="1" smtClean="0">
                <a:hlinkClick r:id="rId9" tooltip="Tropical cyclogenesis"/>
              </a:rPr>
              <a:t>cyclogenesis</a:t>
            </a:r>
            <a:r>
              <a:rPr lang="en-US" sz="1600" dirty="0" smtClean="0"/>
              <a:t> while moving over warm waters.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046669" y="5510241"/>
            <a:ext cx="3614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Daily</a:t>
            </a:r>
            <a:r>
              <a:rPr lang="en-US" b="1" dirty="0" smtClean="0"/>
              <a:t> precipitation </a:t>
            </a:r>
            <a:r>
              <a:rPr lang="en-US" b="1" dirty="0" smtClean="0">
                <a:solidFill>
                  <a:srgbClr val="FF0000"/>
                </a:solidFill>
              </a:rPr>
              <a:t>664 mm </a:t>
            </a:r>
            <a:r>
              <a:rPr lang="en-US" b="1" dirty="0" smtClean="0"/>
              <a:t>(Cephalonia, </a:t>
            </a:r>
            <a:r>
              <a:rPr lang="en-US" b="1" dirty="0" err="1" smtClean="0"/>
              <a:t>Ionion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9057" y="398421"/>
            <a:ext cx="551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Recent deadly floods (</a:t>
            </a:r>
            <a:r>
              <a:rPr lang="en-US" sz="2000" b="1" dirty="0" err="1" smtClean="0">
                <a:solidFill>
                  <a:schemeClr val="bg1"/>
                </a:solidFill>
                <a:latin typeface="+mj-lt"/>
              </a:rPr>
              <a:t>Ianos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, September, 2020) 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492" y="325395"/>
            <a:ext cx="550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Daniel </a:t>
            </a:r>
            <a:r>
              <a:rPr lang="en-US" b="1" dirty="0" err="1" smtClean="0">
                <a:solidFill>
                  <a:schemeClr val="bg1"/>
                </a:solidFill>
              </a:rPr>
              <a:t>Medicane</a:t>
            </a:r>
            <a:r>
              <a:rPr lang="en-US" b="1" dirty="0" smtClean="0">
                <a:solidFill>
                  <a:schemeClr val="bg1"/>
                </a:solidFill>
              </a:rPr>
              <a:t> in Greece,  September 5, 2023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F51KA9fa8AACS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927" y="3648078"/>
            <a:ext cx="2776717" cy="2287943"/>
          </a:xfrm>
          <a:prstGeom prst="rect">
            <a:avLst/>
          </a:prstGeom>
        </p:spPr>
      </p:pic>
      <p:pic>
        <p:nvPicPr>
          <p:cNvPr id="7" name="Picture 6" descr="2a1z07u5nzmb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440" y="836577"/>
            <a:ext cx="4053956" cy="2701962"/>
          </a:xfrm>
          <a:prstGeom prst="rect">
            <a:avLst/>
          </a:prstGeom>
        </p:spPr>
      </p:pic>
      <p:pic>
        <p:nvPicPr>
          <p:cNvPr id="5" name="Picture 4" descr="877a7a13207e371ee10196bb281facd0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06870" y="800064"/>
            <a:ext cx="4746690" cy="27749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84506" y="3940182"/>
            <a:ext cx="5740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All time record value of daily precipitation in Greece</a:t>
            </a:r>
          </a:p>
          <a:p>
            <a:endParaRPr lang="en-US" b="1" dirty="0" smtClean="0"/>
          </a:p>
          <a:p>
            <a:r>
              <a:rPr lang="en-US" b="1" dirty="0" smtClean="0"/>
              <a:t>All time record value of monthly precipitation in Europe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98974" y="2881305"/>
            <a:ext cx="3833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Libya , 9 September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14,000-24,000 estimated deaths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953" y="2735253"/>
            <a:ext cx="3833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Greece, 5 September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17 deaths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1" descr="data:image/jpeg;base64,/9j/4AAQSkZJRgABAQAAAQABAAD/2wCEAAkGBxQSEhUUEhQUFhUXFxUUFBgVFBYeFhceHRcdFh0YFBwYICggGBolHB0XITIhJikrMi4uFx81ODMtNygtLisBCgoKBQUFDgUFDisZExkrKysrKysrKysrKysrKysrKysrKysrKysrKysrKysrKysrKysrKysrKysrKysrKysrK//AABEIAHQBtAMBIgACEQEDEQH/xAAcAAADAAMBAQEAAAAAAAAAAAAABQYCAwQBBwj/xABUEAABAgMDAwwNCQUHBAMAAAABAgMABBEFEiEGEzEWIkFRUlNhdJKU0tMUFzIzNDVUcXOBkbO0BxUjVXKVstHhJEJik7FDRIKho8HChMPE8CVjdf/EABQBAQAAAAAAAAAAAAAAAAAAAAD/xAAUEQEAAAAAAAAAAAAAAAAAAAAA/9oADAMBAAIRAxEAPwC2yPyXln5Np11LqlrvlSuyZgVOcUNAXQQ51Eye9uc5mesg+T7xex5l+8VD2ZYC0lJKhoNUqKSKEEUI4Ro2dBwgEWomT3tznMz1kKMq8lJZqWUttLqVBbIBEzMaFPISf7TZBI9cXMIct/A1/bl/iG4DXqJk97c5zM9ZBqJk97c5zM9ZFFCfKTuWTR0kPsq+jDhwCxeKw3pSE1OuwrTZpAcuomT3tznMz1kJsqslZZpptTaXUkzUk2T2TMYpXNNtrGK9lKiPXF3E/lv3hnjtn/GNQGOomT3tznMz1kGomT3tznMz1kUUT9oUVPMgNrSUALU9mlkKqFoSylaRQCpKlEmmCRiTVIY6iZPe3OczPWQmnclZZM/LNBLubWxNrWnsmYxUhcuEnu64Ba+VF3E/aHjST4rP+8lIDHUTJ725zmZ6yDUTJ725zmZ6yKKJ9DX7eFtpVS44l36JxOOsopTita4MKBI0VJrgYDHUTJ725zmZ6yFFlZKSypmcQpLpS2tkIHZMxrQWUqNPpNskxcwhsTwyf9Ix8OiA16iZPe3OczPWQaiZPe3OczPWQ+mCoJVcAK6G6FEhJNMAogGgrs0hPkwHwZkP1qHk3SVlQNWGiblQKJvFWAwGI2IDTqJk97c5zM9ZCjJTJOVdlULcS6pRU8CTMzOw6tI/tNoAeqLmEWRHgaPtv+/XAatRMnvbnOZnrINRMnvbnOZnrIY5QIqyfpC1rmyVgLNAHEqIVcIN1QF04jAmM7FcKmEFSSk0OBvbZAVr9cARRVDiK0MBJZaZKyzMhNutJdS42w6tChMzGtUEEg4rpphzqJk97c5zM9ZHvyh+K57iz/uzFDATuomT3tznMz1kGomT3tznMz1kY5VOupcaKcUpQ6oIuOEOuBTdxFUEXVEX6E1GJNMIpICFt7JWWbdkkoS6A7NFtwdkzGuT2K+5Q/SbpCDhtQ41Eye9uc5mesjLKfv9nccPwU1FBATuomT3tznMz1kGomT3tznMz1kdM0wXJtsJziQ2M66oKcCVEgoQ2BW6r95ShsXEV7qHMBCzOSssJ9hoJdzapaacUnsmYxUh2WSk98rgFrH+KHGomT3tznMz1kZzfjSW4nO++lIfwE7qJk97c5zM9ZBqJk97c5zM9ZHLYqnezV3isprM1Bv1SM4m5nK6wpIqUFNDQ7OuMVkBB2HktLLmZ9C0ulLT7SGx2TMa0GVZcIGv3SlHHbh1qJk97c5zM9ZBk34ZafGWfgpeHVoMlbTiEqKCpCkhadKSQReHCNMAl1Eye9uc5mesjXM5FyYQohDlQkkftMztekjpyTZUlLpKA2hTgLaUpWlNA2hJUlLlFJBUFYUGNTjWpbzfe1/ZV/SAjckclJZ6RlHXEuqW5LMOLV2TMa5SmkqJwXTEkw21Eye9uc5mesjdkJ4tkeKSvuUxtyiOtavVDWdGfoVdxcXSt3GmczdeDThWA5NRMnvbnOZnrIT5V5KyzTCVNpdSrsiTRXsmY7lc202oYubKVKHriqsAq7GZv3r1xNb9b+j9+uN6lK1xrHBlx4MnjVn/ABzEBhqJk97c5zM9ZBqJk97c5zM9ZFFGmYUsUuJSrEXryymg2SKJVU8GHngEeomT3tznMz1kJ5/JSWTOyrYS6ELbmlLHZMxiU5q6e+bF5Xti6hBafjGS9FOf9iAw1Eye9uc5mesg1Eye9uc5mesiihXKzb5eKVtUbqqiqDY0fvnT5oDh1Eye9uc5mesj5VOPIZCUhClVzpJVMTNcH3Ej+02EpA9Ufd4+MSiavdyVEMzJSEoQpVeyXO4SsFJOnTAJvnMb1/rzPWQfOY3v/XmesigmLDaIWsIvKvuqQlsquuYukNpIJxF0CiPbjHjtkNLKNYb2aAUKqutqCEUS7cFQLt43zhXTgkwCD5yG9/68z1kHzmN6/wBeZ6yKFjJ5onXNrSAbo1yypQKUEOpGFEhRUCe50aTHOLGZo5Vp2iQkIKSpRWCgnPDQLt4DHucaaYD5lldbjyX6NLcbTcTrUPPUrU44rOP5R5C3K7v/APgT/UwQH6IyMyxkWZNpt2aaQtN8KSVYg5xWBh3q9s7yxnlR8oXaz7aG0IdWlIRgAogd2qMEW5NHAPOnzKUYD61q9s7yxnlQnyty0kHZVSG5ppSitkgAmuDyFHY2ACfVHz0W5NVpnna44XlVwFT/AJR58/zO/ucswH1s5fWb5Yzyo81f2b5Yxyo+MW3bcwqXeSp5wgtOAgqNCCkggx+hpPvaPsp/pAINX9m+WMcqEuVmWkg600G5ppRE1JOEBWhKJptalHgCQSeAReqWBpIGwK/0jKAmT8oFm+WscqPdX9m+WMcqOjKnTKcba/CuHsBNav7N8sY5UJZ3LWQNoSrgmmihEvOIUq9gkrXLFIPCQhdPsmL+CAme2BZvlrHKj3V/ZvljHKje740b4m975qH0BNav7N8sY5UJ7Jy1kEzU4tU0yErWyUEqwUAylJpt0IIi9ggJrV/ZvljHKg1f2b5Yxyo3ZM9/tHjifgpWH8BNav7N8sY5UJ8kstZBqVQhyaaSoKeJBVji8tQ9oIPri9ggJkfKBZvlrHKj3V/ZvljHKjZ8nfiuR4sx+ARQwHz/AC3y0kHbPm22pppa1y7yEJSrFRKCABwkw6PygWaP76xyopoRZb+BufaY9+iA59X9m+WMcqDV/ZvljHKilggIDKDLWQW9IlE00Q3NFbhCu5T2JMIvK2heUkedQhz2wLN8tY5UU0Ibc8MkPSP/AA64DRq/s3yxjlQav7N8sY5UUsEBAzOWsgbQYcE01cTKzaFKvYBSnZZSUnhIQs/4TDnV/ZvljHKilifs/wAZznFZD3k3AatX9m+WMcqDV/ZvljHKilggPn1hZaSCJmfWqaaCXH2lNkqwUBKMoJTti8lQ84MPNX9m+WMcqKWJ7IjvL3HbQ+MdgNer+zfLGOVGuZy9s4oUBOM1KSBruCKmCAg8kMtpBqQlG3JtlK0S0uhaVKxSpLSQQdoggiG4y/s3yxjlQyyn8DmfQPe7VHRZPeGvRt/hEAl1f2b5YxyoTZW5ayDsulLc00pXZEkugVjdRNtLUfMEpUTwCL6CAmT8oFm+WscqPdX9m+WMcqOjK3uZfjcr7wQ9gJrV/ZvljHKhNaGWsgqelXBNNFCG5oLVewSVZq6D56K9hi8KxUCoqdArifNGUBNav7N8sY5UGr+zfLGOVGya8ay/Epz38rFDATWr+zfLGOVHxK3LdYUpN1RVTOVolRGL7ihsbRB9cfpBKwagEEjTjo88ZQH5bFtNfxYfwK8+1B88tfxchX5R+hMnPCrS4018DLRQQH5fft9C1FSiok6TcV+UYfPTX8XIV+UfqIGuiPYD8ZZSTAcevJrS6BiCNvbgj6x8uB/+QRxdHvHIIBXN6EfY/wCSo6LAmc2+2q+UC8LxvECnDwRxPrWoJuS8ysBJTeRLvFJIUqt0hNCOERpCXvJZvmr3RgKyVW2EsKvNKdKHbylqRjflVi67jXBdE1WcTtCENrBGeXm7t2o7nua3Reu/w3r1OCOG695LN81e6MF17yWb5q90YDntbvDvo1/hMfpaT72j7Kf6R+arQYfW04kSs3VSFJH7M9pIpuY+3Iy9lG0JviaTghGMjNgVNEgd70lRAG2TAdeUGbQ6XZlsuMZm4Po74Qor11RsXgUi8cBcNSKw0sNC0y7IcUFLDaAtQNakJFTXZx2dmFJy0ljpbnPu+c6qPE5aSwwDc5T/APPnOqgOjKnTKcba/CuHsQ1vZUsumXuNThuTDbi/2CcFEhKgTi3jpGEMnMu5VJSFJmwVG6gGQnAVGhVRP0WJuhRoNgHagFlqS0ylbgbS9RC1stFN4hQmySV00FLSy2anuQhWgRcNoCQANAAA9UTurWX3uc+75zqoNWsvuJz7vnOqgNrvjRvib3vmofxCuZUNGfQ9mpzNiWdbJ7AnO6LragKZuuhJx4IZjLyVvFF2bvgBRT2BOXgCSAojNVoSFCvAdqA6cnbOUlTjq7oKnJgAFshymfVdJWVa5JSARgMKQ+ib1ay+9zn3fOdVBq1l9xOfd851UBtyY7/aPHE/BSsOpoG4qmm6qlNOjYiJsPKhpt2dUtqcAdmQ63+wTZqnsZhuuDeGuQsUO1DRvLuVVW6mbNCUmkhOGhGkGjWBG1AdGSFmraaSpetvNMAtgqISpKTeWq8Ab6iRXD9wadMP4m9WsvuJz7vnOqg1ay+4nPu+c6qAz+TvxXI8WY/AI6soWyQ1VJW0HKvoSkqKk3FBNUpxWkOXCQK6NETOR+VDMvISrTzc4lbTDaHB2DNkJKUAHEN0NNuG7WXUqpIUlM2pKgFJIkJwggioIIaxBGzAMsnK5gVbDdFOAJSlSRdC1BKghWKAoUVdOisc2W/gbn2mPfojRq1l9xOfd851UKsqMqWXpZbbbU4VFTRA7AnB3LqVHEt00AwFzCfKJF4NJSlRczzCkFKVEJCXkFZKgKJGbC9JFdGzHA9l3KoFVJm0glKQVSE4BVRCUjFrSSQANkkRnq1l97nPu+c6qApIQ254ZIekf+HXGnVrL73Ofd851UKbUyoaXMyjiWpwpaW6pw9gTmAUypA/s8cSBhAXUKbNfIfmULDmueBbqhy5d7HaGtVS6BeC9nTXZhcrLyVCggpmwpQUUpMhOXlBNLxSM1UgXk12rw24z1ay+4nPu+c6qApIn7P8ZznFZD3k3GvVrL73Ofd851UKJPKhpM9MvFqczbjEo2g9gTeKkLmCoUzdRQOI9vAYC7iayYfWvscKLtW5UIfvhYo5rMFXu6XrV7Zx/iFcU5dypJSEzZKaXgJCcqmoqLwzWFRGerWX3uc+75zqoCkieyI7y9x20PjHYw1ay+9zn3fOdVCfJfKdplpxLjU4CqZnHR+wTZqlyZccQcG9lKgabFYCwtdgrZWEqUlQF5Ck1qFJ1ycB3QqBVOyKjZjVYCFhhCnCouLGdcvVFFL1xSAe5Smt0DaTt1hSzl3KrF5CZtQqRVMhOEYEpIqGtggjziM9Wsvvc593znVQDHKfwOZ9A97tUdFk94a9G3+ERMW7law5LPtobnCpbTqEjsCcFSUEAVLWGMZy2W8sywnOpm0BttN8qkZsJTdTiSc3QAUOMBQ2u+EIBKlpq4ykZsAqJU4lITiCLprQnYBJqNMd0TZy1lt7nPu+c6qDVrL73Ofd851UBuyu7mW43K+8EPohsocqWXUshDU4bkww4r9gnBRKV1UcW9gbEMnMvJVJSFJmwVG6gGQnBeNCq6mrWJoFGg2AdqA7nEp7PRUC8JdV2tKj6QVu+qHMTJyylSQc1OVGg/N05Ueb6KMtWsvuJz7vnOqgM5rxrL8SnPfysUMQb+U7RtBl4NTmbTLTLSj2BN4KW7LqSKZuuIQvHg4YaHLyUCrpE3epep2DOVpWlaZvRXCsB3SISJ+Zu07xKlVKab8xiqmzSn+UOolk5cSYJIRNAnSewJvHz/RYxlq7ldzN8wnOqgN+TnhVpcaa+BlooIgLGyuYbfnVrRNhLr7bjZ7Bm8UiVZaJwbw16FDHahxq7ldzN8wnOqgGsiLj7zewq6+na12sUkeZSbx9LDKJfV5Kbmb5hOdVHuryU3M3zCc6qA+YfLj4wRxdHvHI9hV8r2UDL86hbecADCEnOMuoVW+s9y4kGmIxpBAdLzy6NJQpWKQAAdkrVgPXGE2XmlXXCtKqVoVaRoqKacQfZGWcCVy6joTcUfMHCTFAm3JcX6kqqlSSAhSG1gl1QAQkhIIK01Khsk0rjATJeduhd5V0qKQb2yACR7CPbGvs1e7VyopzbzdCC4VkulxK1NmiU3kKDRGm6Qmhu6KADCN6rWYF1RdcKFX9bVZVevoIcUruqJIVQnXUPCYCR7NXu1cowNTKi/KgqUR2VK7OHf0RUu280VhQWpKaKCkhC6FZRQPVBvVB2a3sKjTE3Nvhc6wsUN6clTUAgH6dFSAccTjjAfoeMVLAoCQCcBU6dnDbjKJzKKzn3XUuNBNGEpcbChUuLzgUpKTeFwlCLl47DyoCjhBlJ4RZ3G1/AzMPxCDKTwizuNr+BmYB/GpcygKCStIUe5SVC8fMNJjbE1bVlvLfW4gAouylU6285mnnXClCj3ChVJB2a0qO6AUsTsv42f4lK+/mYohE7L+Nn+JSvv5mAoo0tzSFKUhK0FSe6SFAqT9oDERuiesSUdbeUAlwM/SmjwZqhSlhQDKm9cpB16jfqe5x2IChhFkp/euNv/1EPYRZKf3rjb/9RAOnnUoBUtQSkaSogAbGJMYy80hytxaVU03VA089I2mOCw5YtsNoUKKCaEYbfBAb7Q7059hf4TC/I3xfJ8Wl/dJhhaHenPsL/CYX5G+L5Pi0v7pMAympttoVcWhAJoCtQArtVOzG1KqioxBxEK7bZWVyy0NlzNuqWpKSgGhYdbqL6gDrlJ2Y3WHKKaZCVAA3nFXUmqUBS1LCEnaSCE+rDCAX5beDt8cs/wCNZh/CDLbwdvjln/Gsw/gMC4BWpGFK4jCu3tRnE3atkOuOTCkqWAtDASkZu6u6VEhV5JUNI0ERSQE5afjSS4tP/jlYo4nLT8aSXFp/8crFHAYJeSdCgakgUI0jSPVGcSFi2G8zMNquANFc265rhVC1rISQNkLQUk00FG2oxXwCKx/DZ7zy/uoekwisfw2e88v7qHMwmqFAaSkgeyAxl5pDlbi0KppuqBp56aI3QlyUZcbYQh0PBSENI+kzFKhNCG81pGH73BDqAQZDeBp9LNfFOw+UoAVJoNkmEOQ3gafSzXxTsMrabKpd5ITeKm1pCQAbxKSAMcIDsSoEVGIOikIflA8WT3FZj3Sob2emjTYu3aISLtALuAwoNFIUfKB4snuKzHulQD+NL80hBSFrQkqNE3lAXjtJrpMboQWpLLDzqsyXkusIZSAU0SQXCoLvEUSq+nEV7g10CAfxO5V9+s7jv/hzMO5JoobQlRvKShKVK2yAAT6zCTKvv1ncd/8ADmYCijEuAEJJFTUgVxNKVoNmlR7YyjW4wlSkqI1yalJ2RUUP+UBsj5x8pLhS64QSP2drR6dcfR4+a/Kb31fF2vfLgPnvZK90r2mNjLjqyEoK1E6AmpJwrgBwRzR22O+lt0KXim48CKkVvMrSBUYipIFeGA0rdcCrpKwoGhBrUHaptx4qZXsqV7TFL85sgqUktmqwvXg3gkJbzYTrSVKRdUDiKkVNQY1OTLBK1LW0pV9ehPdBTzKkkUTSgQlwHRs7cBPdkr3avaYOyV7pXtMOH7QbU06k3KqLxFG0j99nN0ISKC6HMBw10wigInLBwmYxJOtTpPnj2MMre/8A+Ef7wQF6/JziwhSGW7l0hBXMspKgFqF66VVHrjR83Tu9Mc7Y6UMLQ7hn0Z/GqOGAxNmzu9Mc7Y6UHzdO70zzpjpR12dKF5xLYNCbx0E9ykrNAMSaA0GyaR1Gx1FIW2q+m+pBNKEUzYqUqN44rANBhThgFXzbO70zztjpRlL2dOB1lammrrbzLpAmpepCHErIFVaTSGzlgrDRcCk4JWspJSCEpdzW33VamlBgNk4QpgPrHbAX5Evncl1seH5QleRL53J9bHyiPF6DAfYLLyzmJlsOsWa+tslaQoTEoAShZbVS86D3SSOGkabUn5512VWLLfAYeU8oGZk6qBl3WaJ+l01cBx2AYz+RzxSx9uZ+JciwmXwhJUQogbCEqUr1BIJMBO6oJ36qmOcyXWxonsrJpltTjllzCUJFVHsiTNB5g7UxTWfOofbS42SUqrQlKknAkaFAHSIU5deATPoz/UQHNqgnfqqY5zJdbCxqdnhOuTPzW/dXLssBPZMneBQ46sk/S0oQ4B6jF1HFP2q2yaOEjWKWNaTeCSAQmndKqU0SMTXCsAl1QTv1VMc5kutjnmcrZptTaF2XMBTqi22OyJPXKCFOkYO4axCzU00bdIrgYQZR+FWbxp34GZgNGqCd+qpjnMl1sL7HtCeZz1bLfOceceFJmTwCqUBq7pwi3jhVaiM4WwFqIKUrKUKKUFQBAWQKA0IPACCaVEAm1QTv1VMc5kutjnRlbNF1TIsuYziUIdUnsiTwStS0pNc7Q1KFildjhEV8T8r41mOJSfv5qA5Jm3J1SFJ+apgXklPhMlsim+xzWHac8xLMMqst9RaaaaJEzJ0JQgJJFXa0wiycXdBJ0AEmnBHPLWg24UhCr15tLwoDS6ruTXYrjTzGARaoJ36qmOcyXWxolMrJp0KLdlzBurU2r9okxRSTdUMXdg7MV0Icke5mOOTXvTAJben56YbShNlvpKX5Z6pmZOlGphDxGDukhBA4SIY6oJ36qmOcyXWxQzs0lptbi63UJKlUFTQCpoBpjXIzyXb10KBQq4tKkkKSboVj6lJNRtwE+7lLOJSVKsqYASCSeyZPAAVP9rHktlRNuIStFlzBStIWk9kSYqCKg0LtRhFBa/eHvRufhMaMmfA5b0DPu0wEvNzs8ubYmBZb4S01MtlPZMnUl1TJBH0tKDNmvnEM9UE79VTHOZLrYez9otsgFxV0G9jQ0wSVHRwD1xvZcvJCqEVANFChFdgjYPBASc9ldNMpCnLLmEhS22geyJM1U4sNoGDuypSRXQK4x0aoJ36qmOcyXWxuy37yzx2z/jGooYCIkrQnm35h02W+Q8WiAJmTqLiLpr9Lsww1QTv1VMc5kuthjP5Ry7JeDjl0sNpedF1WCVEgFNBrjUEUFTiNsQ1SqoqNmAkXMrZpLqGTZcxnFpccQnsiTxSgoCjXO0FC4jA7rgMdGqCd+qpjnMl1sb7Q8ZynFZ/3kpFBAQ+T8/PS7AaVZb6iFvLqJmTpr3VuAYu7AUB6oY6oJ36qmOcyXWxTwQEixlZNLW4hNlzBU2UpcHZEnrSpIWNLtDrSDhHLlJPz0zKTEumy30qeZcaClTMnQFaCkE0drQVh1Yfhk/6Rj4ZEPoCY1QTv1VMc5kutg1QTv1VMc5kutinggJGSysmnkBbdlzCkkqAPZEmNCik4F2ukGOO2J2eeXKqFlvjMP59QMzJ64Zh1qiaO6auA47AMPciPA2/tPe+XD2AmNUE79VTHOZLrY57RyummGlvO2XMJbbSpa1dkSZolIqTRLpJw2hFTKzIcTeTWl5acRuVFBI4Kg04IR/KJ4rnuLPfgMArey7cQopVIrChgQZuSqPP9LEflja782pSmpZKatob183K/uuKXXWrOGMKMqPC3/SL/AKwrgMTZs9vTHO2OlHnzdO70xztjpRnDJFjrUQlKkFZRnM2L18C5nBsUJKaaDs40gFfzbPb0xztjpQfN07vTHO2OlDOWsZ1d7Cl1K1KCguouqCaYDTeUBwY1pHJOSqmlqbcFFJJBH/uxAc6bNnt6Y52x0o8Nmzu9Mc7Y6UZwQETlVLuJfo8EJVdBolxChSp2UkiCNeVXfz9kf7wQH0i0O4Z9GfxqjhjomLOcWlsqm2WxdN1OZcJAvqpeINCY5vmhflzP8hzpQG6WcCVAqTeArgFFJ0YEKGIIND6oaOZQqKr1wfvaVEnHNDEnSaMpx2SomE3zQry5n+Q50o8+Z1eXM/yHOlAM12reCkqQCFIWjBRBBU9nwrRsKoKbIELY8+aV+Ws/yHOlHpsdXlzP8hzpQBGK9BjFmyHlvIZbmmlKWlaq5lYACacONax0zWTMy24EOTTKQWnHb2aWaBC226UrpJcHsMB9X+RzxSx9uZ+JciotmWccaUhtQSVUBJJBu11wSRilRTUBWxWuxHynJTKJyRlkSyHpZaUFw3lNPVN9anDWh21EQ37YD++Sn8t/84D6NJtlKEpKUpoLoSg60AYADAYUpsQny68AmfRn+oiRPygP75Kfy3/zjjtnK92YYcZU7KgOJukhp+o81VQH1iE9u2KZlTZK7uZOdZ1taPAUS4rHXJSkrF3ZvnaFI2yMt52ZDpbTKXW3S1Uh7XUSlVQK4DXU9UbrTysn2WXXSmTIbQtwgB6pupKqDHggPoY4YQZR+FWbxp34GZjwC0t1I8l/84456y7Rdcl3CuSBYcU6kBD1FFTLjNDjoo4T5wICtha1JuodcKFIKHFpcUFA3k0SlCgmmmoSCCdBJ0igHDdtLdSPJf6UF20t1I8l/pQFBE/K+NZjiUn7+agu2lupHkv9KOJuy7REyuYvyV5bTTJFx6gDa3FgjHSc4R6hAVsKbBsbscukqvXlURhS42mtxrhCSpeP8Uct20t1I8l/pQXbS3UjyX+lAUEIcke5mOOTXvTGN20t1I8l/pRx2ZZlosBwBckb7rrxqh7ArVeIGu0CAoLYks+w61UDOIWipFQKimI2RGiw7LzAc7gX1X7jaSltOtCdaCTiaVJ4dG3xXbS3UjyX+lBdtLdSPJf6UA1tfvD3o3PwmNGTPgct6Bn3aYWTMvaS0KQVSQCkqSdY9sim6jCz5O0mmm2guSIbQhsEoeqbqQmp13BAM7dsVMzmrxKc2suJI7pKrpSladgFJNcag0oRDGWCghIWQV0F4pBCSaYkAk0HBUwju2lupHkv9KC7aW6keS/0oDzLfvLPHbP+MaihiStey7RmEISpckAl1h4UQ9iWnUugadBKQD547btpbqR5L/SgMrTyaS+t1ajrlJo3pok5tTevAOvFSFUOyhJ0gQ8bTQAbQAhDdtLdSPJf6UF20t1I8l/pQBaHjOU4rP8AvJSKCJJ6y7RVMNPlcleabeaAuPUIdU0ok46Rmh7THbdtLdSPJf6UA4aLmcXeuhsBAb3ROJUTwYpAH8J2xHRE/dtLdSPJf6UF20t1I8l/pQGVh+GT/pGPhkQ+iSk7MtFt190LkiXlIURceoLrYbw13BWOe2LZtGXcaQewlF3OUIDwpcAOOONawFgyldVXikgq1lAQQm6MFYmpreNcMCNqNsQmqC0NqT9j35xyTOWM624lDgkwC267euvEAIU2mlK6SXB7DAVORHgbf2nvfLhvO382vN0K7qrldF6mFeCtI+W2Rle7LtJaS7KkArNS0/XXLK91w0jsPygPb5Kfyn+lAfRpOXDbaG06EJSkeoUhH8oniue4s9+AxKnL97fJT+U/0o4bcytdmpd6XU7KpS62tskNP1AUKVFTpgJzKfwt/wBIv+sK46mbJmp52YdRMMgB5SCc0uhN1LlQK4DX09Uc6cn3hezk4yi64psfQrNboBrgcBjAYw4+eAGQ0As6xaarWDcvNlFG8KhFTeodoeeFBsZXl7PN3PzgNiq8vZ5u5+cA3mrbv3tZS8FjTovOtObX/wBdPXC+0X0uOrWkEBaiuiiCQVGpGGxUmNHzMry9nm7n5wfMqvL2ebufnAeQR6LGV5ezzdz848NjK8vZ5u5+cBC5Vd/P2R/vBGzKuVDb90vJdN0G8lCkjZwoT/7WPYC/ndDX2P8AmqOWOqd7lr7H/NUcsB1yMqlYWpailCAmpCbyiVG6AkVAOydOgGN0xY60pvpUhac2XiQtIITfKNcCagk0w0400gxokpzN3gUJWhYAUlRUNBvAgpIIIP8AUxtftMqbKLiRVGbJF7uQ7nQACcKHDzGA0WhLZp1xutbi1Irt0NKxzxunZkuuLcIAK1KWQNAJNcOCNMB2ZL+MGvRPf8Yf5Wd8HFZj4iVhBkv4xa9E/wD8Yf5Wd8HFZj4iVgJSOqXkFLaddBFGrtQdJqaa3zaTHLDCStVTbZbCQUqLl+tKqCm82BUiqaYnDbgC07JWwASQUlS0Ag41SaGo0iF8MLTtLPAVRRQWtQIVhRVCU0ppqNNfVC+Apvk37zMcac921DjKzwGa4u97tUJ/k37xMcac921DjKzwGa4u97tUB9Rb0DzCMoxb0DzCMoAggggCCCCAIIIIAggggOa051LDS3V1uoSVKpTQPPgPOSBHGm3WwBnfoyqpSKhQKagX7zdQEVUBU0hjMNlSSEqKSRgoAGnqOBia1Ja9VFpDbiHEvhKAm9fLdQhIFEApRiak1J84Bwu3GBeBWQUkJulty+Sb1Libt5YN1eKQRrVbRjbLWm04u4hdVUJpRQqAQDdJFFUJANK0JoaGE7GSaUOF1DpDlUqSq4jSM6KubLiiHlgknYGikdlk2AhhxTiaEqvmpbRfqtecXVYxIKsabHqFAcQQQQBBBBAEEEEAQQQQBBBBAER+W/hEn/1P4ExYRH5b+ESf/U/gTAcMTOVvfEcWmvfSsU0TOVvfEcWmvfSsBJEw61OLzhbvJvVZAP7pLhKTUnRdUFA8KTCmXcCVpUQFAKCik6DQ1oeAw2GUbhKVLSlSkqQoq0XrrhdAISKaSrHhgORyzrqU3lgOKxQ2BW9ryjuhrQSQacA0iojlmZdTaihYopOBFQacGEMmLcKE3Uo2AgfSKpcDmdSlY0KINQFYYE4QsfcvKUrReUVU85rAUPycd6meMq9y1HDbmlfGHvwoju+TjvUzxlXumo4bc0r4w9+FEAoggggGiLGKiEJcTnbhcKDUADNl3uzrSboG1QqGOmmlyy1pbUtetoG1JGBvBZIBwOA8+mNqbVTUKU0Cu6W1qvqF9OaLOA0JVdIxxxAw010vWiVJWm6AFJZTp0ZsUHtgOKCCCAhsrPCD9kf7wQZWeEH7I/3ggGlr5QOhZSLtEXkJwOgLOnGOEZQvfw+z9YIIA1Qvfw+z9Y91Qvfw+z9Y8ggDVC9/D7P1j3VC9/D7P1gggO/JzKJ1E0lwXCoIWkVBpjSug8ENMpcrn1kEhsHNOIwSrQp1lR0q01QP84IICZ1RPbafZ+seaonttPs/WPYIAOUT22n2frHmqJ7bT7P1j2CApsjcq3mWVhIbN51SzeSqtShA2FDDAQxtrLJ9yXeQpLVFtOJNEqrQpIw12mPYICwT8p03TuJfkOdOPe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RZQ5fTLrrClIZqjO0olf7yQDWquCCCA59XMxuGeSvpQiylyufXQkNght1GCVaFOMqOlWnWD/OPYICW1RPbafZ+sByie20+z9YIIAOUT22n2frAconqaU+z9YIICmyOyqeZacCQ2bzpWbyVVrcQMKEYYCFtuZUvqUruBVxa8AdJCa6TwQQQClWUT22n2R6conttPsgggMRlI/tp9keqyje20+yCCA8TlG/tp9kCso3ttPsgggOCdmlOqvL00ggg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n-US"/>
          </a:p>
        </p:txBody>
      </p:sp>
      <p:sp>
        <p:nvSpPr>
          <p:cNvPr id="4099" name="AutoShape 13" descr="data:image/jpeg;base64,/9j/4AAQSkZJRgABAQAAAQABAAD/2wCEAAkGBxQSEhUUEhQUFhUXFxUUFBgVFBYeFhceHRcdFh0YFBwYICggGBolHB0XITIhJikrMi4uFx81ODMtNygtLisBCgoKBQUFDgUFDisZExkrKysrKysrKysrKysrKysrKysrKysrKysrKysrKysrKysrKysrKysrKysrKysrKysrK//AABEIAHQBtAMBIgACEQEDEQH/xAAcAAADAAMBAQEAAAAAAAAAAAAABQYCAwQBBwj/xABUEAABAgMDAwwNCQUHBAMAAAABAgMABBEFEiEGEzEWIkFRUlNhdJKU0tMUFzIzNDVUcXOBkbO0BxUjVXKVstHhJEJik7FDRIKho8HChMPE8CVjdf/EABQBAQAAAAAAAAAAAAAAAAAAAAD/xAAUEQEAAAAAAAAAAAAAAAAAAAAA/9oADAMBAAIRAxEAPwC2yPyXln5Np11LqlrvlSuyZgVOcUNAXQQ51Eye9uc5mesg+T7xex5l+8VD2ZYC0lJKhoNUqKSKEEUI4Ro2dBwgEWomT3tznMz1kKMq8lJZqWUttLqVBbIBEzMaFPISf7TZBI9cXMIct/A1/bl/iG4DXqJk97c5zM9ZBqJk97c5zM9ZFFCfKTuWTR0kPsq+jDhwCxeKw3pSE1OuwrTZpAcuomT3tznMz1kJsqslZZpptTaXUkzUk2T2TMYpXNNtrGK9lKiPXF3E/lv3hnjtn/GNQGOomT3tznMz1kGomT3tznMz1kUUT9oUVPMgNrSUALU9mlkKqFoSylaRQCpKlEmmCRiTVIY6iZPe3OczPWQmnclZZM/LNBLubWxNrWnsmYxUhcuEnu64Ba+VF3E/aHjST4rP+8lIDHUTJ725zmZ6yDUTJ725zmZ6yKKJ9DX7eFtpVS44l36JxOOsopTita4MKBI0VJrgYDHUTJ725zmZ6yFFlZKSypmcQpLpS2tkIHZMxrQWUqNPpNskxcwhsTwyf9Ix8OiA16iZPe3OczPWQaiZPe3OczPWQ+mCoJVcAK6G6FEhJNMAogGgrs0hPkwHwZkP1qHk3SVlQNWGiblQKJvFWAwGI2IDTqJk97c5zM9ZCjJTJOVdlULcS6pRU8CTMzOw6tI/tNoAeqLmEWRHgaPtv+/XAatRMnvbnOZnrINRMnvbnOZnrIY5QIqyfpC1rmyVgLNAHEqIVcIN1QF04jAmM7FcKmEFSSk0OBvbZAVr9cARRVDiK0MBJZaZKyzMhNutJdS42w6tChMzGtUEEg4rpphzqJk97c5zM9ZHvyh+K57iz/uzFDATuomT3tznMz1kGomT3tznMz1kY5VOupcaKcUpQ6oIuOEOuBTdxFUEXVEX6E1GJNMIpICFt7JWWbdkkoS6A7NFtwdkzGuT2K+5Q/SbpCDhtQ41Eye9uc5mesjLKfv9nccPwU1FBATuomT3tznMz1kGomT3tznMz1kdM0wXJtsJziQ2M66oKcCVEgoQ2BW6r95ShsXEV7qHMBCzOSssJ9hoJdzapaacUnsmYxUh2WSk98rgFrH+KHGomT3tznMz1kZzfjSW4nO++lIfwE7qJk97c5zM9ZBqJk97c5zM9ZHLYqnezV3isprM1Bv1SM4m5nK6wpIqUFNDQ7OuMVkBB2HktLLmZ9C0ulLT7SGx2TMa0GVZcIGv3SlHHbh1qJk97c5zM9ZBk34ZafGWfgpeHVoMlbTiEqKCpCkhadKSQReHCNMAl1Eye9uc5mesjXM5FyYQohDlQkkftMztekjpyTZUlLpKA2hTgLaUpWlNA2hJUlLlFJBUFYUGNTjWpbzfe1/ZV/SAjckclJZ6RlHXEuqW5LMOLV2TMa5SmkqJwXTEkw21Eye9uc5mesjdkJ4tkeKSvuUxtyiOtavVDWdGfoVdxcXSt3GmczdeDThWA5NRMnvbnOZnrIT5V5KyzTCVNpdSrsiTRXsmY7lc202oYubKVKHriqsAq7GZv3r1xNb9b+j9+uN6lK1xrHBlx4MnjVn/ABzEBhqJk97c5zM9ZBqJk97c5zM9ZFFGmYUsUuJSrEXryymg2SKJVU8GHngEeomT3tznMz1kJ5/JSWTOyrYS6ELbmlLHZMxiU5q6e+bF5Xti6hBafjGS9FOf9iAw1Eye9uc5mesg1Eye9uc5mesiihXKzb5eKVtUbqqiqDY0fvnT5oDh1Eye9uc5mesj5VOPIZCUhClVzpJVMTNcH3Ej+02EpA9Ufd4+MSiavdyVEMzJSEoQpVeyXO4SsFJOnTAJvnMb1/rzPWQfOY3v/XmesigmLDaIWsIvKvuqQlsquuYukNpIJxF0CiPbjHjtkNLKNYb2aAUKqutqCEUS7cFQLt43zhXTgkwCD5yG9/68z1kHzmN6/wBeZ6yKFjJ5onXNrSAbo1yypQKUEOpGFEhRUCe50aTHOLGZo5Vp2iQkIKSpRWCgnPDQLt4DHucaaYD5lldbjyX6NLcbTcTrUPPUrU44rOP5R5C3K7v/APgT/UwQH6IyMyxkWZNpt2aaQtN8KSVYg5xWBh3q9s7yxnlR8oXaz7aG0IdWlIRgAogd2qMEW5NHAPOnzKUYD61q9s7yxnlQnyty0kHZVSG5ppSitkgAmuDyFHY2ACfVHz0W5NVpnna44XlVwFT/AJR58/zO/ucswH1s5fWb5Yzyo81f2b5Yxyo+MW3bcwqXeSp5wgtOAgqNCCkggx+hpPvaPsp/pAINX9m+WMcqEuVmWkg600G5ppRE1JOEBWhKJptalHgCQSeAReqWBpIGwK/0jKAmT8oFm+WscqPdX9m+WMcqOjKnTKcba/CuHsBNav7N8sY5UJZ3LWQNoSrgmmihEvOIUq9gkrXLFIPCQhdPsmL+CAme2BZvlrHKj3V/ZvljHKje740b4m975qH0BNav7N8sY5UJ7Jy1kEzU4tU0yErWyUEqwUAylJpt0IIi9ggJrV/ZvljHKg1f2b5Yxyo3ZM9/tHjifgpWH8BNav7N8sY5UJ8kstZBqVQhyaaSoKeJBVji8tQ9oIPri9ggJkfKBZvlrHKj3V/ZvljHKjZ8nfiuR4sx+ARQwHz/AC3y0kHbPm22pppa1y7yEJSrFRKCABwkw6PygWaP76xyopoRZb+BufaY9+iA59X9m+WMcqDV/ZvljHKilggIDKDLWQW9IlE00Q3NFbhCu5T2JMIvK2heUkedQhz2wLN8tY5UU0Ibc8MkPSP/AA64DRq/s3yxjlQav7N8sY5UUsEBAzOWsgbQYcE01cTKzaFKvYBSnZZSUnhIQs/4TDnV/ZvljHKilifs/wAZznFZD3k3AatX9m+WMcqDV/ZvljHKilggPn1hZaSCJmfWqaaCXH2lNkqwUBKMoJTti8lQ84MPNX9m+WMcqKWJ7IjvL3HbQ+MdgNer+zfLGOVGuZy9s4oUBOM1KSBruCKmCAg8kMtpBqQlG3JtlK0S0uhaVKxSpLSQQdoggiG4y/s3yxjlQyyn8DmfQPe7VHRZPeGvRt/hEAl1f2b5YxyoTZW5ayDsulLc00pXZEkugVjdRNtLUfMEpUTwCL6CAmT8oFm+WscqPdX9m+WMcqOjK3uZfjcr7wQ9gJrV/ZvljHKhNaGWsgqelXBNNFCG5oLVewSVZq6D56K9hi8KxUCoqdArifNGUBNav7N8sY5UGr+zfLGOVGya8ay/Epz38rFDATWr+zfLGOVHxK3LdYUpN1RVTOVolRGL7ihsbRB9cfpBKwagEEjTjo88ZQH5bFtNfxYfwK8+1B88tfxchX5R+hMnPCrS4018DLRQQH5fft9C1FSiok6TcV+UYfPTX8XIV+UfqIGuiPYD8ZZSTAcevJrS6BiCNvbgj6x8uB/+QRxdHvHIIBXN6EfY/wCSo6LAmc2+2q+UC8LxvECnDwRxPrWoJuS8ysBJTeRLvFJIUqt0hNCOERpCXvJZvmr3RgKyVW2EsKvNKdKHbylqRjflVi67jXBdE1WcTtCENrBGeXm7t2o7nua3Reu/w3r1OCOG695LN81e6MF17yWb5q90YDntbvDvo1/hMfpaT72j7Kf6R+arQYfW04kSs3VSFJH7M9pIpuY+3Iy9lG0JviaTghGMjNgVNEgd70lRAG2TAdeUGbQ6XZlsuMZm4Po74Qor11RsXgUi8cBcNSKw0sNC0y7IcUFLDaAtQNakJFTXZx2dmFJy0ljpbnPu+c6qPE5aSwwDc5T/APPnOqgOjKnTKcba/CuHsQ1vZUsumXuNThuTDbi/2CcFEhKgTi3jpGEMnMu5VJSFJmwVG6gGQnAVGhVRP0WJuhRoNgHagFlqS0ylbgbS9RC1stFN4hQmySV00FLSy2anuQhWgRcNoCQANAAA9UTurWX3uc+75zqoNWsvuJz7vnOqgNrvjRvib3vmofxCuZUNGfQ9mpzNiWdbJ7AnO6LragKZuuhJx4IZjLyVvFF2bvgBRT2BOXgCSAojNVoSFCvAdqA6cnbOUlTjq7oKnJgAFshymfVdJWVa5JSARgMKQ+ib1ay+9zn3fOdVBq1l9xOfd851UBtyY7/aPHE/BSsOpoG4qmm6qlNOjYiJsPKhpt2dUtqcAdmQ63+wTZqnsZhuuDeGuQsUO1DRvLuVVW6mbNCUmkhOGhGkGjWBG1AdGSFmraaSpetvNMAtgqISpKTeWq8Ab6iRXD9wadMP4m9WsvuJz7vnOqg1ay+4nPu+c6qAz+TvxXI8WY/AI6soWyQ1VJW0HKvoSkqKk3FBNUpxWkOXCQK6NETOR+VDMvISrTzc4lbTDaHB2DNkJKUAHEN0NNuG7WXUqpIUlM2pKgFJIkJwggioIIaxBGzAMsnK5gVbDdFOAJSlSRdC1BKghWKAoUVdOisc2W/gbn2mPfojRq1l9xOfd851UKsqMqWXpZbbbU4VFTRA7AnB3LqVHEt00AwFzCfKJF4NJSlRczzCkFKVEJCXkFZKgKJGbC9JFdGzHA9l3KoFVJm0glKQVSE4BVRCUjFrSSQANkkRnq1l97nPu+c6qApIQ254ZIekf+HXGnVrL73Ofd851UKbUyoaXMyjiWpwpaW6pw9gTmAUypA/s8cSBhAXUKbNfIfmULDmueBbqhy5d7HaGtVS6BeC9nTXZhcrLyVCggpmwpQUUpMhOXlBNLxSM1UgXk12rw24z1ay+4nPu+c6qApIn7P8ZznFZD3k3GvVrL73Ofd851UKJPKhpM9MvFqczbjEo2g9gTeKkLmCoUzdRQOI9vAYC7iayYfWvscKLtW5UIfvhYo5rMFXu6XrV7Zx/iFcU5dypJSEzZKaXgJCcqmoqLwzWFRGerWX3uc+75zqoCkieyI7y9x20PjHYw1ay+9zn3fOdVCfJfKdplpxLjU4CqZnHR+wTZqlyZccQcG9lKgabFYCwtdgrZWEqUlQF5Ck1qFJ1ycB3QqBVOyKjZjVYCFhhCnCouLGdcvVFFL1xSAe5Smt0DaTt1hSzl3KrF5CZtQqRVMhOEYEpIqGtggjziM9Wsvvc593znVQDHKfwOZ9A97tUdFk94a9G3+ERMW7law5LPtobnCpbTqEjsCcFSUEAVLWGMZy2W8sywnOpm0BttN8qkZsJTdTiSc3QAUOMBQ2u+EIBKlpq4ykZsAqJU4lITiCLprQnYBJqNMd0TZy1lt7nPu+c6qDVrL73Ofd851UBuyu7mW43K+8EPohsocqWXUshDU4bkww4r9gnBRKV1UcW9gbEMnMvJVJSFJmwVG6gGQnBeNCq6mrWJoFGg2AdqA7nEp7PRUC8JdV2tKj6QVu+qHMTJyylSQc1OVGg/N05Ueb6KMtWsvuJz7vnOqgM5rxrL8SnPfysUMQb+U7RtBl4NTmbTLTLSj2BN4KW7LqSKZuuIQvHg4YaHLyUCrpE3epep2DOVpWlaZvRXCsB3SISJ+Zu07xKlVKab8xiqmzSn+UOolk5cSYJIRNAnSewJvHz/RYxlq7ldzN8wnOqgN+TnhVpcaa+BlooIgLGyuYbfnVrRNhLr7bjZ7Bm8UiVZaJwbw16FDHahxq7ldzN8wnOqgGsiLj7zewq6+na12sUkeZSbx9LDKJfV5Kbmb5hOdVHuryU3M3zCc6qA+YfLj4wRxdHvHI9hV8r2UDL86hbecADCEnOMuoVW+s9y4kGmIxpBAdLzy6NJQpWKQAAdkrVgPXGE2XmlXXCtKqVoVaRoqKacQfZGWcCVy6joTcUfMHCTFAm3JcX6kqqlSSAhSG1gl1QAQkhIIK01Khsk0rjATJeduhd5V0qKQb2yACR7CPbGvs1e7VyopzbzdCC4VkulxK1NmiU3kKDRGm6Qmhu6KADCN6rWYF1RdcKFX9bVZVevoIcUruqJIVQnXUPCYCR7NXu1cowNTKi/KgqUR2VK7OHf0RUu280VhQWpKaKCkhC6FZRQPVBvVB2a3sKjTE3Nvhc6wsUN6clTUAgH6dFSAccTjjAfoeMVLAoCQCcBU6dnDbjKJzKKzn3XUuNBNGEpcbChUuLzgUpKTeFwlCLl47DyoCjhBlJ4RZ3G1/AzMPxCDKTwizuNr+BmYB/GpcygKCStIUe5SVC8fMNJjbE1bVlvLfW4gAouylU6285mnnXClCj3ChVJB2a0qO6AUsTsv42f4lK+/mYohE7L+Nn+JSvv5mAoo0tzSFKUhK0FSe6SFAqT9oDERuiesSUdbeUAlwM/SmjwZqhSlhQDKm9cpB16jfqe5x2IChhFkp/euNv/1EPYRZKf3rjb/9RAOnnUoBUtQSkaSogAbGJMYy80hytxaVU03VA089I2mOCw5YtsNoUKKCaEYbfBAb7Q7059hf4TC/I3xfJ8Wl/dJhhaHenPsL/CYX5G+L5Pi0v7pMAympttoVcWhAJoCtQArtVOzG1KqioxBxEK7bZWVyy0NlzNuqWpKSgGhYdbqL6gDrlJ2Y3WHKKaZCVAA3nFXUmqUBS1LCEnaSCE+rDCAX5beDt8cs/wCNZh/CDLbwdvjln/Gsw/gMC4BWpGFK4jCu3tRnE3atkOuOTCkqWAtDASkZu6u6VEhV5JUNI0ERSQE5afjSS4tP/jlYo4nLT8aSXFp/8crFHAYJeSdCgakgUI0jSPVGcSFi2G8zMNquANFc265rhVC1rISQNkLQUk00FG2oxXwCKx/DZ7zy/uoekwisfw2e88v7qHMwmqFAaSkgeyAxl5pDlbi0KppuqBp56aI3QlyUZcbYQh0PBSENI+kzFKhNCG81pGH73BDqAQZDeBp9LNfFOw+UoAVJoNkmEOQ3gafSzXxTsMrabKpd5ITeKm1pCQAbxKSAMcIDsSoEVGIOikIflA8WT3FZj3Sob2emjTYu3aISLtALuAwoNFIUfKB4snuKzHulQD+NL80hBSFrQkqNE3lAXjtJrpMboQWpLLDzqsyXkusIZSAU0SQXCoLvEUSq+nEV7g10CAfxO5V9+s7jv/hzMO5JoobQlRvKShKVK2yAAT6zCTKvv1ncd/8ADmYCijEuAEJJFTUgVxNKVoNmlR7YyjW4wlSkqI1yalJ2RUUP+UBsj5x8pLhS64QSP2drR6dcfR4+a/Kb31fF2vfLgPnvZK90r2mNjLjqyEoK1E6AmpJwrgBwRzR22O+lt0KXim48CKkVvMrSBUYipIFeGA0rdcCrpKwoGhBrUHaptx4qZXsqV7TFL85sgqUktmqwvXg3gkJbzYTrSVKRdUDiKkVNQY1OTLBK1LW0pV9ehPdBTzKkkUTSgQlwHRs7cBPdkr3avaYOyV7pXtMOH7QbU06k3KqLxFG0j99nN0ISKC6HMBw10wigInLBwmYxJOtTpPnj2MMre/8A+Ef7wQF6/JziwhSGW7l0hBXMspKgFqF66VVHrjR83Tu9Mc7Y6UMLQ7hn0Z/GqOGAxNmzu9Mc7Y6UHzdO70zzpjpR12dKF5xLYNCbx0E9ykrNAMSaA0GyaR1Gx1FIW2q+m+pBNKEUzYqUqN44rANBhThgFXzbO70zztjpRlL2dOB1lammrrbzLpAmpepCHErIFVaTSGzlgrDRcCk4JWspJSCEpdzW33VamlBgNk4QpgPrHbAX5Evncl1seH5QleRL53J9bHyiPF6DAfYLLyzmJlsOsWa+tslaQoTEoAShZbVS86D3SSOGkabUn5512VWLLfAYeU8oGZk6qBl3WaJ+l01cBx2AYz+RzxSx9uZ+JciwmXwhJUQogbCEqUr1BIJMBO6oJ36qmOcyXWxonsrJpltTjllzCUJFVHsiTNB5g7UxTWfOofbS42SUqrQlKknAkaFAHSIU5deATPoz/UQHNqgnfqqY5zJdbCxqdnhOuTPzW/dXLssBPZMneBQ46sk/S0oQ4B6jF1HFP2q2yaOEjWKWNaTeCSAQmndKqU0SMTXCsAl1QTv1VMc5kutjnmcrZptTaF2XMBTqi22OyJPXKCFOkYO4axCzU00bdIrgYQZR+FWbxp34GZgNGqCd+qpjnMl1sL7HtCeZz1bLfOceceFJmTwCqUBq7pwi3jhVaiM4WwFqIKUrKUKKUFQBAWQKA0IPACCaVEAm1QTv1VMc5kutjnRlbNF1TIsuYziUIdUnsiTwStS0pNc7Q1KFildjhEV8T8r41mOJSfv5qA5Jm3J1SFJ+apgXklPhMlsim+xzWHac8xLMMqst9RaaaaJEzJ0JQgJJFXa0wiycXdBJ0AEmnBHPLWg24UhCr15tLwoDS6ruTXYrjTzGARaoJ36qmOcyXWxolMrJp0KLdlzBurU2r9okxRSTdUMXdg7MV0Icke5mOOTXvTAJben56YbShNlvpKX5Z6pmZOlGphDxGDukhBA4SIY6oJ36qmOcyXWxQzs0lptbi63UJKlUFTQCpoBpjXIzyXb10KBQq4tKkkKSboVj6lJNRtwE+7lLOJSVKsqYASCSeyZPAAVP9rHktlRNuIStFlzBStIWk9kSYqCKg0LtRhFBa/eHvRufhMaMmfA5b0DPu0wEvNzs8ubYmBZb4S01MtlPZMnUl1TJBH0tKDNmvnEM9UE79VTHOZLrYez9otsgFxV0G9jQ0wSVHRwD1xvZcvJCqEVANFChFdgjYPBASc9ldNMpCnLLmEhS22geyJM1U4sNoGDuypSRXQK4x0aoJ36qmOcyXWxuy37yzx2z/jGooYCIkrQnm35h02W+Q8WiAJmTqLiLpr9Lsww1QTv1VMc5kuthjP5Ry7JeDjl0sNpedF1WCVEgFNBrjUEUFTiNsQ1SqoqNmAkXMrZpLqGTZcxnFpccQnsiTxSgoCjXO0FC4jA7rgMdGqCd+qpjnMl1sb7Q8ZynFZ/3kpFBAQ+T8/PS7AaVZb6iFvLqJmTpr3VuAYu7AUB6oY6oJ36qmOcyXWxTwQEixlZNLW4hNlzBU2UpcHZEnrSpIWNLtDrSDhHLlJPz0zKTEumy30qeZcaClTMnQFaCkE0drQVh1Yfhk/6Rj4ZEPoCY1QTv1VMc5kutg1QTv1VMc5kutinggJGSysmnkBbdlzCkkqAPZEmNCik4F2ukGOO2J2eeXKqFlvjMP59QMzJ64Zh1qiaO6auA47AMPciPA2/tPe+XD2AmNUE79VTHOZLrY57RyummGlvO2XMJbbSpa1dkSZolIqTRLpJw2hFTKzIcTeTWl5acRuVFBI4Kg04IR/KJ4rnuLPfgMArey7cQopVIrChgQZuSqPP9LEflja782pSmpZKatob183K/uuKXXWrOGMKMqPC3/SL/AKwrgMTZs9vTHO2OlHnzdO70xztjpRnDJFjrUQlKkFZRnM2L18C5nBsUJKaaDs40gFfzbPb0xztjpQfN07vTHO2OlDOWsZ1d7Cl1K1KCguouqCaYDTeUBwY1pHJOSqmlqbcFFJJBH/uxAc6bNnt6Y52x0o8Nmzu9Mc7Y6UZwQETlVLuJfo8EJVdBolxChSp2UkiCNeVXfz9kf7wQH0i0O4Z9GfxqjhjomLOcWlsqm2WxdN1OZcJAvqpeINCY5vmhflzP8hzpQG6WcCVAqTeArgFFJ0YEKGIIND6oaOZQqKr1wfvaVEnHNDEnSaMpx2SomE3zQry5n+Q50o8+Z1eXM/yHOlAM12reCkqQCFIWjBRBBU9nwrRsKoKbIELY8+aV+Ws/yHOlHpsdXlzP8hzpQBGK9BjFmyHlvIZbmmlKWlaq5lYACacONax0zWTMy24EOTTKQWnHb2aWaBC226UrpJcHsMB9X+RzxSx9uZ+JciotmWccaUhtQSVUBJJBu11wSRilRTUBWxWuxHynJTKJyRlkSyHpZaUFw3lNPVN9anDWh21EQ37YD++Sn8t/84D6NJtlKEpKUpoLoSg60AYADAYUpsQny68AmfRn+oiRPygP75Kfy3/zjjtnK92YYcZU7KgOJukhp+o81VQH1iE9u2KZlTZK7uZOdZ1taPAUS4rHXJSkrF3ZvnaFI2yMt52ZDpbTKXW3S1Uh7XUSlVQK4DXU9UbrTysn2WXXSmTIbQtwgB6pupKqDHggPoY4YQZR+FWbxp34GZjwC0t1I8l/84456y7Rdcl3CuSBYcU6kBD1FFTLjNDjoo4T5wICtha1JuodcKFIKHFpcUFA3k0SlCgmmmoSCCdBJ0igHDdtLdSPJf6UF20t1I8l/pQFBE/K+NZjiUn7+agu2lupHkv9KOJuy7REyuYvyV5bTTJFx6gDa3FgjHSc4R6hAVsKbBsbscukqvXlURhS42mtxrhCSpeP8Uct20t1I8l/pQXbS3UjyX+lAUEIcke5mOOTXvTGN20t1I8l/pRx2ZZlosBwBckb7rrxqh7ArVeIGu0CAoLYks+w61UDOIWipFQKimI2RGiw7LzAc7gX1X7jaSltOtCdaCTiaVJ4dG3xXbS3UjyX+lBdtLdSPJf6UA1tfvD3o3PwmNGTPgct6Bn3aYWTMvaS0KQVSQCkqSdY9sim6jCz5O0mmm2guSIbQhsEoeqbqQmp13BAM7dsVMzmrxKc2suJI7pKrpSladgFJNcag0oRDGWCghIWQV0F4pBCSaYkAk0HBUwju2lupHkv9KC7aW6keS/0oDzLfvLPHbP+MaihiStey7RmEISpckAl1h4UQ9iWnUugadBKQD547btpbqR5L/SgMrTyaS+t1ajrlJo3pok5tTevAOvFSFUOyhJ0gQ8bTQAbQAhDdtLdSPJf6UF20t1I8l/pQBaHjOU4rP8AvJSKCJJ6y7RVMNPlcleabeaAuPUIdU0ok46Rmh7THbdtLdSPJf6UA4aLmcXeuhsBAb3ROJUTwYpAH8J2xHRE/dtLdSPJf6UF20t1I8l/pQGVh+GT/pGPhkQ+iSk7MtFt190LkiXlIURceoLrYbw13BWOe2LZtGXcaQewlF3OUIDwpcAOOONawFgyldVXikgq1lAQQm6MFYmpreNcMCNqNsQmqC0NqT9j35xyTOWM624lDgkwC267euvEAIU2mlK6SXB7DAVORHgbf2nvfLhvO382vN0K7qrldF6mFeCtI+W2Rle7LtJaS7KkArNS0/XXLK91w0jsPygPb5Kfyn+lAfRpOXDbaG06EJSkeoUhH8oniue4s9+AxKnL97fJT+U/0o4bcytdmpd6XU7KpS62tskNP1AUKVFTpgJzKfwt/wBIv+sK46mbJmp52YdRMMgB5SCc0uhN1LlQK4DX09Uc6cn3hezk4yi64psfQrNboBrgcBjAYw4+eAGQ0As6xaarWDcvNlFG8KhFTeodoeeFBsZXl7PN3PzgNiq8vZ5u5+cA3mrbv3tZS8FjTovOtObX/wBdPXC+0X0uOrWkEBaiuiiCQVGpGGxUmNHzMry9nm7n5wfMqvL2ebufnAeQR6LGV5ezzdz848NjK8vZ5u5+cBC5Vd/P2R/vBGzKuVDb90vJdN0G8lCkjZwoT/7WPYC/ndDX2P8AmqOWOqd7lr7H/NUcsB1yMqlYWpailCAmpCbyiVG6AkVAOydOgGN0xY60pvpUhac2XiQtIITfKNcCagk0w0400gxokpzN3gUJWhYAUlRUNBvAgpIIIP8AUxtftMqbKLiRVGbJF7uQ7nQACcKHDzGA0WhLZp1xutbi1Irt0NKxzxunZkuuLcIAK1KWQNAJNcOCNMB2ZL+MGvRPf8Yf5Wd8HFZj4iVhBkv4xa9E/wD8Yf5Wd8HFZj4iVgJSOqXkFLaddBFGrtQdJqaa3zaTHLDCStVTbZbCQUqLl+tKqCm82BUiqaYnDbgC07JWwASQUlS0Ag41SaGo0iF8MLTtLPAVRRQWtQIVhRVCU0ppqNNfVC+Apvk37zMcac921DjKzwGa4u97tUJ/k37xMcac921DjKzwGa4u97tUB9Rb0DzCMoxb0DzCMoAggggCCCCAIIIIAggggOa051LDS3V1uoSVKpTQPPgPOSBHGm3WwBnfoyqpSKhQKagX7zdQEVUBU0hjMNlSSEqKSRgoAGnqOBia1Ja9VFpDbiHEvhKAm9fLdQhIFEApRiak1J84Bwu3GBeBWQUkJulty+Sb1Libt5YN1eKQRrVbRjbLWm04u4hdVUJpRQqAQDdJFFUJANK0JoaGE7GSaUOF1DpDlUqSq4jSM6KubLiiHlgknYGikdlk2AhhxTiaEqvmpbRfqtecXVYxIKsabHqFAcQQQQBBBBAEEEEAQQQQBBBBAER+W/hEn/1P4ExYRH5b+ESf/U/gTAcMTOVvfEcWmvfSsU0TOVvfEcWmvfSsBJEw61OLzhbvJvVZAP7pLhKTUnRdUFA8KTCmXcCVpUQFAKCik6DQ1oeAw2GUbhKVLSlSkqQoq0XrrhdAISKaSrHhgORyzrqU3lgOKxQ2BW9ryjuhrQSQacA0iojlmZdTaihYopOBFQacGEMmLcKE3Uo2AgfSKpcDmdSlY0KINQFYYE4QsfcvKUrReUVU85rAUPycd6meMq9y1HDbmlfGHvwoju+TjvUzxlXumo4bc0r4w9+FEAoggggGiLGKiEJcTnbhcKDUADNl3uzrSboG1QqGOmmlyy1pbUtetoG1JGBvBZIBwOA8+mNqbVTUKU0Cu6W1qvqF9OaLOA0JVdIxxxAw010vWiVJWm6AFJZTp0ZsUHtgOKCCCAhsrPCD9kf7wQZWeEH7I/3ggGlr5QOhZSLtEXkJwOgLOnGOEZQvfw+z9YIIA1Qvfw+z9Y91Qvfw+z9Y8ggDVC9/D7P1j3VC9/D7P1gggO/JzKJ1E0lwXCoIWkVBpjSug8ENMpcrn1kEhsHNOIwSrQp1lR0q01QP84IICZ1RPbafZ+seaonttPs/WPYIAOUT22n2frHmqJ7bT7P1j2CApsjcq3mWVhIbN51SzeSqtShA2FDDAQxtrLJ9yXeQpLVFtOJNEqrQpIw12mPYICwT8p03TuJfkOdOPe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RZQ5fTLrrClIZqjO0olf7yQDWquCCCA59XMxuGeSvpQiylyufXQkNght1GCVaFOMqOlWnWD/OPYICW1RPbafZ+sByie20+z9YIIAOUT22n2frAconqaU+z9YIICmyOyqeZacCQ2bzpWbyVVrcQMKEYYCFtuZUvqUruBVxa8AdJCa6TwQQQClWUT22n2R6conttPsgggMRlI/tp9keqyje20+yCCA8TlG/tp9kCso3ttPsgggOCdmlOqvL00ggg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n-US"/>
          </a:p>
        </p:txBody>
      </p:sp>
      <p:pic>
        <p:nvPicPr>
          <p:cNvPr id="4101" name="Picture 9" descr="https://upload.wikimedia.org/wikipedia/en/d/d9/Logo_noa_ourania_1.png"/>
          <p:cNvPicPr>
            <a:picLocks noChangeAspect="1" noChangeArrowheads="1"/>
          </p:cNvPicPr>
          <p:nvPr/>
        </p:nvPicPr>
        <p:blipFill>
          <a:blip r:embed="rId3" cstate="print">
            <a:lum bright="-16000" contrast="28000"/>
          </a:blip>
          <a:srcRect/>
          <a:stretch>
            <a:fillRect/>
          </a:stretch>
        </p:blipFill>
        <p:spPr bwMode="auto">
          <a:xfrm>
            <a:off x="8150274" y="1128681"/>
            <a:ext cx="85725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46031" y="361908"/>
            <a:ext cx="46140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smtClean="0">
                <a:solidFill>
                  <a:schemeClr val="bg1"/>
                </a:solidFill>
                <a:latin typeface="+mn-lt"/>
              </a:rPr>
              <a:t>Historical climatic  observations in Greece</a:t>
            </a:r>
            <a:endParaRPr lang="en-GB" altLang="en-US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057" y="1201707"/>
            <a:ext cx="7266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Other</a:t>
            </a:r>
            <a:r>
              <a:rPr lang="en-GB" b="1" dirty="0" smtClean="0"/>
              <a:t> </a:t>
            </a:r>
            <a:r>
              <a:rPr lang="en-GB" b="1" dirty="0" smtClean="0">
                <a:solidFill>
                  <a:srgbClr val="C00000"/>
                </a:solidFill>
              </a:rPr>
              <a:t>early</a:t>
            </a:r>
            <a:r>
              <a:rPr lang="en-GB" b="1" dirty="0" smtClean="0"/>
              <a:t> climatic observations in </a:t>
            </a:r>
            <a:r>
              <a:rPr lang="en-GB" b="1" dirty="0" smtClean="0">
                <a:solidFill>
                  <a:srgbClr val="C00000"/>
                </a:solidFill>
              </a:rPr>
              <a:t>Greece</a:t>
            </a:r>
            <a:r>
              <a:rPr lang="en-GB" b="1" dirty="0" smtClean="0"/>
              <a:t> (</a:t>
            </a:r>
            <a:r>
              <a:rPr lang="en-GB" b="1" dirty="0" smtClean="0">
                <a:solidFill>
                  <a:srgbClr val="C00000"/>
                </a:solidFill>
              </a:rPr>
              <a:t>before 1850</a:t>
            </a:r>
            <a:r>
              <a:rPr lang="en-GB" b="1" dirty="0" smtClean="0"/>
              <a:t>)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63466" y="1822428"/>
            <a:ext cx="85519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Many investigators in the past showed an interest for the nature of climate in Greece, especially of the </a:t>
            </a:r>
            <a:r>
              <a:rPr lang="en-GB" b="1" dirty="0" smtClean="0">
                <a:solidFill>
                  <a:srgbClr val="C00000"/>
                </a:solidFill>
              </a:rPr>
              <a:t>Ionia Islands</a:t>
            </a:r>
          </a:p>
          <a:p>
            <a:endParaRPr lang="en-GB" b="1" dirty="0" smtClean="0"/>
          </a:p>
          <a:p>
            <a:r>
              <a:rPr lang="en-GB" b="1" dirty="0" smtClean="0"/>
              <a:t>They kept meteorological observations as early as in the </a:t>
            </a:r>
            <a:r>
              <a:rPr lang="en-GB" b="1" dirty="0" smtClean="0">
                <a:solidFill>
                  <a:srgbClr val="C00000"/>
                </a:solidFill>
              </a:rPr>
              <a:t>turn of the 18</a:t>
            </a:r>
            <a:r>
              <a:rPr lang="en-GB" b="1" baseline="30000" dirty="0" smtClean="0">
                <a:solidFill>
                  <a:srgbClr val="C00000"/>
                </a:solidFill>
              </a:rPr>
              <a:t>th</a:t>
            </a:r>
            <a:r>
              <a:rPr lang="en-GB" b="1" dirty="0" smtClean="0">
                <a:solidFill>
                  <a:srgbClr val="C00000"/>
                </a:solidFill>
              </a:rPr>
              <a:t> century</a:t>
            </a:r>
          </a:p>
          <a:p>
            <a:endParaRPr lang="en-GB" b="1" dirty="0" smtClean="0"/>
          </a:p>
          <a:p>
            <a:r>
              <a:rPr lang="en-GB" b="1" dirty="0" smtClean="0"/>
              <a:t>Among the pioneers who made meteorological observations in Corfu are:</a:t>
            </a:r>
          </a:p>
          <a:p>
            <a:r>
              <a:rPr lang="en-GB" b="1" dirty="0" smtClean="0">
                <a:solidFill>
                  <a:srgbClr val="C00000"/>
                </a:solidFill>
              </a:rPr>
              <a:t>Carlo </a:t>
            </a:r>
            <a:r>
              <a:rPr lang="en-GB" b="1" dirty="0" err="1" smtClean="0">
                <a:solidFill>
                  <a:srgbClr val="C00000"/>
                </a:solidFill>
              </a:rPr>
              <a:t>Botta</a:t>
            </a:r>
            <a:r>
              <a:rPr lang="en-GB" b="1" dirty="0" smtClean="0">
                <a:solidFill>
                  <a:srgbClr val="C00000"/>
                </a:solidFill>
              </a:rPr>
              <a:t>, </a:t>
            </a:r>
            <a:r>
              <a:rPr lang="en-GB" b="1" dirty="0" err="1" smtClean="0">
                <a:solidFill>
                  <a:srgbClr val="C00000"/>
                </a:solidFill>
              </a:rPr>
              <a:t>Lazzaro</a:t>
            </a:r>
            <a:r>
              <a:rPr lang="en-GB" b="1" dirty="0" smtClean="0">
                <a:solidFill>
                  <a:srgbClr val="C00000"/>
                </a:solidFill>
              </a:rPr>
              <a:t> de </a:t>
            </a:r>
            <a:r>
              <a:rPr lang="en-GB" b="1" dirty="0" err="1" smtClean="0">
                <a:solidFill>
                  <a:srgbClr val="C00000"/>
                </a:solidFill>
              </a:rPr>
              <a:t>Mordo</a:t>
            </a:r>
            <a:r>
              <a:rPr lang="en-GB" b="1" dirty="0" smtClean="0">
                <a:solidFill>
                  <a:srgbClr val="C00000"/>
                </a:solidFill>
              </a:rPr>
              <a:t> and </a:t>
            </a:r>
            <a:r>
              <a:rPr lang="en-GB" b="1" dirty="0" err="1" smtClean="0">
                <a:solidFill>
                  <a:srgbClr val="C00000"/>
                </a:solidFill>
              </a:rPr>
              <a:t>Lascaris</a:t>
            </a:r>
            <a:endParaRPr lang="en-GB" b="1" dirty="0" smtClean="0">
              <a:solidFill>
                <a:srgbClr val="C00000"/>
              </a:solidFill>
            </a:endParaRPr>
          </a:p>
          <a:p>
            <a:endParaRPr lang="en-GB" b="1" dirty="0" smtClean="0"/>
          </a:p>
          <a:p>
            <a:r>
              <a:rPr lang="en-GB" b="1" dirty="0" smtClean="0"/>
              <a:t>Carlo </a:t>
            </a:r>
            <a:r>
              <a:rPr lang="en-GB" b="1" dirty="0" err="1" smtClean="0"/>
              <a:t>Botta</a:t>
            </a:r>
            <a:r>
              <a:rPr lang="en-GB" b="1" dirty="0" smtClean="0"/>
              <a:t> (</a:t>
            </a:r>
            <a:r>
              <a:rPr lang="en-GB" b="1" dirty="0" smtClean="0">
                <a:solidFill>
                  <a:srgbClr val="C00000"/>
                </a:solidFill>
              </a:rPr>
              <a:t>1797</a:t>
            </a:r>
            <a:r>
              <a:rPr lang="en-GB" b="1" dirty="0" smtClean="0"/>
              <a:t>) and </a:t>
            </a:r>
            <a:r>
              <a:rPr lang="en-GB" b="1" dirty="0" err="1" smtClean="0"/>
              <a:t>Lazzaro</a:t>
            </a:r>
            <a:r>
              <a:rPr lang="en-GB" b="1" dirty="0" smtClean="0"/>
              <a:t> de </a:t>
            </a:r>
            <a:r>
              <a:rPr lang="en-GB" b="1" dirty="0" err="1" smtClean="0"/>
              <a:t>Mordo</a:t>
            </a:r>
            <a:r>
              <a:rPr lang="en-GB" b="1" dirty="0" smtClean="0"/>
              <a:t> </a:t>
            </a:r>
            <a:r>
              <a:rPr lang="en-GB" b="1" dirty="0" smtClean="0">
                <a:solidFill>
                  <a:srgbClr val="C00000"/>
                </a:solidFill>
              </a:rPr>
              <a:t>(1808</a:t>
            </a:r>
            <a:r>
              <a:rPr lang="en-GB" b="1" dirty="0" smtClean="0"/>
              <a:t>) published a </a:t>
            </a:r>
            <a:r>
              <a:rPr lang="en-GB" b="1" dirty="0" smtClean="0">
                <a:solidFill>
                  <a:srgbClr val="C00000"/>
                </a:solidFill>
              </a:rPr>
              <a:t>general description </a:t>
            </a:r>
            <a:r>
              <a:rPr lang="en-GB" b="1" dirty="0" smtClean="0"/>
              <a:t>of climate of Corfu, but they did not provide any table of the observations 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82544" y="5473728"/>
            <a:ext cx="6353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Source: </a:t>
            </a:r>
            <a:r>
              <a:rPr lang="en-GB" sz="1400" i="1" dirty="0" err="1" smtClean="0"/>
              <a:t>Mariolopoulos</a:t>
            </a:r>
            <a:r>
              <a:rPr lang="en-GB" sz="1400" i="1" dirty="0" smtClean="0"/>
              <a:t> et al. 1985, Academy of Athens Publications</a:t>
            </a:r>
            <a:endParaRPr lang="en-US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927" y="909603"/>
            <a:ext cx="5303871" cy="3412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90440" y="4524390"/>
            <a:ext cx="7886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time </a:t>
            </a:r>
            <a:r>
              <a:rPr lang="en-US" b="1" dirty="0" smtClean="0">
                <a:solidFill>
                  <a:srgbClr val="C00000"/>
                </a:solidFill>
              </a:rPr>
              <a:t>record</a:t>
            </a:r>
            <a:r>
              <a:rPr lang="en-US" dirty="0" smtClean="0"/>
              <a:t> value of </a:t>
            </a:r>
            <a:r>
              <a:rPr lang="en-US" b="1" dirty="0" smtClean="0">
                <a:solidFill>
                  <a:srgbClr val="C00000"/>
                </a:solidFill>
              </a:rPr>
              <a:t>daily</a:t>
            </a:r>
            <a:r>
              <a:rPr lang="en-US" dirty="0" smtClean="0"/>
              <a:t> precipitation (</a:t>
            </a:r>
            <a:r>
              <a:rPr lang="en-US" b="1" dirty="0" smtClean="0">
                <a:solidFill>
                  <a:srgbClr val="C00000"/>
                </a:solidFill>
              </a:rPr>
              <a:t>762</a:t>
            </a:r>
            <a:r>
              <a:rPr lang="en-US" dirty="0" smtClean="0"/>
              <a:t> mm) in </a:t>
            </a:r>
            <a:r>
              <a:rPr lang="en-US" b="1" dirty="0" smtClean="0">
                <a:solidFill>
                  <a:srgbClr val="C00000"/>
                </a:solidFill>
              </a:rPr>
              <a:t>Greece</a:t>
            </a:r>
          </a:p>
          <a:p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dirty="0" smtClean="0"/>
              <a:t>All time </a:t>
            </a:r>
            <a:r>
              <a:rPr lang="en-US" b="1" dirty="0" smtClean="0">
                <a:solidFill>
                  <a:srgbClr val="C00000"/>
                </a:solidFill>
              </a:rPr>
              <a:t>record</a:t>
            </a:r>
            <a:r>
              <a:rPr lang="en-US" dirty="0" smtClean="0"/>
              <a:t> value of </a:t>
            </a:r>
            <a:r>
              <a:rPr lang="en-US" b="1" dirty="0" smtClean="0">
                <a:solidFill>
                  <a:srgbClr val="C00000"/>
                </a:solidFill>
              </a:rPr>
              <a:t>monthly</a:t>
            </a:r>
            <a:r>
              <a:rPr lang="en-US" dirty="0" smtClean="0"/>
              <a:t> precipitation (1235 mm) in </a:t>
            </a:r>
            <a:r>
              <a:rPr lang="en-US" b="1" dirty="0" smtClean="0">
                <a:solidFill>
                  <a:srgbClr val="C00000"/>
                </a:solidFill>
              </a:rPr>
              <a:t>Europe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40416" y="1785915"/>
            <a:ext cx="3403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Daily precipitation: 762 mm</a:t>
            </a:r>
          </a:p>
          <a:p>
            <a:r>
              <a:rPr lang="en-US" dirty="0" smtClean="0"/>
              <a:t>2-day precipitation: 910 mm</a:t>
            </a:r>
          </a:p>
          <a:p>
            <a:r>
              <a:rPr lang="en-US" dirty="0" smtClean="0"/>
              <a:t>4-day precipitation: 1096 mm</a:t>
            </a:r>
          </a:p>
          <a:p>
            <a:r>
              <a:rPr lang="en-US" dirty="0" smtClean="0"/>
              <a:t> 20 day precipitation: 1235 mm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6492" y="325395"/>
            <a:ext cx="550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Daniel </a:t>
            </a:r>
            <a:r>
              <a:rPr lang="en-US" b="1" dirty="0" err="1" smtClean="0">
                <a:solidFill>
                  <a:schemeClr val="bg1"/>
                </a:solidFill>
              </a:rPr>
              <a:t>Medicane</a:t>
            </a:r>
            <a:r>
              <a:rPr lang="en-US" b="1" dirty="0" smtClean="0">
                <a:solidFill>
                  <a:schemeClr val="bg1"/>
                </a:solidFill>
              </a:rPr>
              <a:t> in Greece,  September 5, 2023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wnload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5168" y="2224071"/>
            <a:ext cx="2808951" cy="38825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76291" y="1128681"/>
            <a:ext cx="67040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‘</a:t>
            </a:r>
            <a:r>
              <a:rPr lang="fr-FR" sz="2000" b="1" i="1" dirty="0" smtClean="0">
                <a:solidFill>
                  <a:srgbClr val="C00000"/>
                </a:solidFill>
              </a:rPr>
              <a:t>Il est impossible que l'improbable n'arrive jamais!’ 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7934" y="1712889"/>
            <a:ext cx="59881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improbable is bound to happen </a:t>
            </a:r>
            <a:r>
              <a:rPr lang="en-US" b="1" dirty="0" smtClean="0"/>
              <a:t>one day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1979577" y="620398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Emil Julius </a:t>
            </a:r>
            <a:r>
              <a:rPr lang="en-US" b="1" dirty="0" err="1" smtClean="0"/>
              <a:t>Gumbel</a:t>
            </a:r>
            <a:r>
              <a:rPr lang="en-US" dirty="0" smtClean="0"/>
              <a:t> (1891-1966)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https://upload.wikimedia.org/wikipedia/en/d/d9/Logo_noa_ourania_1.png"/>
          <p:cNvPicPr>
            <a:picLocks noChangeAspect="1" noChangeArrowheads="1"/>
          </p:cNvPicPr>
          <p:nvPr/>
        </p:nvPicPr>
        <p:blipFill>
          <a:blip r:embed="rId2" cstate="print">
            <a:lum bright="-16000" contrast="28000"/>
          </a:blip>
          <a:srcRect/>
          <a:stretch>
            <a:fillRect/>
          </a:stretch>
        </p:blipFill>
        <p:spPr bwMode="auto">
          <a:xfrm>
            <a:off x="8286750" y="6054725"/>
            <a:ext cx="85725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e1640ba-40d8-4184-b698-c07a841761ed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927" y="1749402"/>
            <a:ext cx="4418073" cy="4387544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0038" y="361950"/>
            <a:ext cx="48924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99CC99"/>
                </a:solidFill>
              </a:rPr>
              <a:t> </a:t>
            </a:r>
            <a:r>
              <a:rPr lang="en-US" altLang="en-US" sz="2400" b="1" dirty="0" smtClean="0">
                <a:solidFill>
                  <a:schemeClr val="bg1"/>
                </a:solidFill>
              </a:rPr>
              <a:t>Rescue – Access - Exploitation </a:t>
            </a:r>
            <a:endParaRPr lang="en-GB" alt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927" y="982629"/>
            <a:ext cx="671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Handwritten historical climatic observations/Books 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5026" y="1676376"/>
            <a:ext cx="4255618" cy="283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https://upload.wikimedia.org/wikipedia/en/d/d9/Logo_noa_ourania_1.png"/>
          <p:cNvPicPr>
            <a:picLocks noChangeAspect="1" noChangeArrowheads="1"/>
          </p:cNvPicPr>
          <p:nvPr/>
        </p:nvPicPr>
        <p:blipFill>
          <a:blip r:embed="rId2" cstate="print">
            <a:lum bright="-16000" contrast="28000"/>
          </a:blip>
          <a:srcRect/>
          <a:stretch>
            <a:fillRect/>
          </a:stretch>
        </p:blipFill>
        <p:spPr bwMode="auto">
          <a:xfrm>
            <a:off x="8286750" y="6054725"/>
            <a:ext cx="85725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resentation1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4908" y="1676376"/>
            <a:ext cx="5002281" cy="4776395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00038" y="361950"/>
            <a:ext cx="48924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99CC99"/>
                </a:solidFill>
              </a:rPr>
              <a:t> </a:t>
            </a:r>
            <a:r>
              <a:rPr lang="en-US" altLang="en-US" sz="2400" b="1" dirty="0" smtClean="0">
                <a:solidFill>
                  <a:schemeClr val="bg1"/>
                </a:solidFill>
              </a:rPr>
              <a:t>Rescue – Access - Exploitation </a:t>
            </a:r>
            <a:endParaRPr lang="en-GB" alt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9979" y="1019142"/>
            <a:ext cx="8580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vast majority of </a:t>
            </a:r>
            <a:r>
              <a:rPr lang="en-US" b="1" dirty="0" smtClean="0">
                <a:solidFill>
                  <a:srgbClr val="3C7193"/>
                </a:solidFill>
              </a:rPr>
              <a:t>historical Greek data </a:t>
            </a:r>
            <a:r>
              <a:rPr lang="en-US" dirty="0" smtClean="0"/>
              <a:t>(under NOA supervision)</a:t>
            </a:r>
          </a:p>
          <a:p>
            <a:pPr algn="ctr"/>
            <a:r>
              <a:rPr lang="en-US" dirty="0" smtClean="0"/>
              <a:t> are now in </a:t>
            </a:r>
            <a:r>
              <a:rPr lang="en-US" b="1" dirty="0" smtClean="0">
                <a:solidFill>
                  <a:srgbClr val="3C7193"/>
                </a:solidFill>
              </a:rPr>
              <a:t>electronic database (A, B Class stations)</a:t>
            </a:r>
            <a:endParaRPr lang="en-US" b="1" dirty="0">
              <a:solidFill>
                <a:srgbClr val="3C719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https://upload.wikimedia.org/wikipedia/en/d/d9/Logo_noa_ourania_1.png"/>
          <p:cNvPicPr>
            <a:picLocks noChangeAspect="1" noChangeArrowheads="1"/>
          </p:cNvPicPr>
          <p:nvPr/>
        </p:nvPicPr>
        <p:blipFill>
          <a:blip r:embed="rId2" cstate="print">
            <a:lum bright="-16000" contrast="28000"/>
          </a:blip>
          <a:srcRect/>
          <a:stretch>
            <a:fillRect/>
          </a:stretch>
        </p:blipFill>
        <p:spPr bwMode="auto">
          <a:xfrm>
            <a:off x="8286750" y="6054725"/>
            <a:ext cx="85725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00038" y="361950"/>
            <a:ext cx="48924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99CC99"/>
                </a:solidFill>
              </a:rPr>
              <a:t> </a:t>
            </a:r>
            <a:r>
              <a:rPr lang="en-US" altLang="en-US" sz="2400" b="1" dirty="0" smtClean="0">
                <a:solidFill>
                  <a:schemeClr val="bg1"/>
                </a:solidFill>
              </a:rPr>
              <a:t>Rescue – Access - Exploitation </a:t>
            </a:r>
            <a:endParaRPr lang="en-GB" alt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7213" y="6094449"/>
            <a:ext cx="76677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u="sng" dirty="0" smtClean="0">
                <a:hlinkClick r:id="rId3"/>
              </a:rPr>
              <a:t>Αρχική | Ψηφιακό αποθετήριο της Ακαδημίας Αθηνών (</a:t>
            </a:r>
            <a:r>
              <a:rPr lang="en-US" u="sng" dirty="0" err="1" smtClean="0">
                <a:hlinkClick r:id="rId3"/>
              </a:rPr>
              <a:t>academyofathens</a:t>
            </a:r>
            <a:r>
              <a:rPr lang="el-GR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gr</a:t>
            </a:r>
            <a:r>
              <a:rPr lang="el-GR" u="sng" dirty="0" smtClean="0">
                <a:hlinkClick r:id="rId3"/>
              </a:rPr>
              <a:t>)</a:t>
            </a:r>
            <a:endParaRPr lang="en-US" u="sng" dirty="0" smtClean="0"/>
          </a:p>
          <a:p>
            <a:endParaRPr lang="en-US" dirty="0"/>
          </a:p>
        </p:txBody>
      </p:sp>
      <p:pic>
        <p:nvPicPr>
          <p:cNvPr id="5" name="Picture 2" descr="http://repo-new.academyofathens.gr/archive/get/ce1640ba-40d8-4184-b698-c07a841761ed.jpg?ds=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674" y="2097472"/>
            <a:ext cx="5659515" cy="399874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3927" y="1128681"/>
            <a:ext cx="8836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Imaging of NOA handwritten historical climatic data </a:t>
            </a:r>
            <a:r>
              <a:rPr lang="el-GR" dirty="0" smtClean="0"/>
              <a:t>(</a:t>
            </a:r>
            <a:r>
              <a:rPr lang="en-US" dirty="0" smtClean="0"/>
              <a:t>scanned)..commentary info..</a:t>
            </a:r>
          </a:p>
          <a:p>
            <a:r>
              <a:rPr lang="en-US" b="1" dirty="0" smtClean="0"/>
              <a:t>Funded</a:t>
            </a:r>
            <a:r>
              <a:rPr lang="en-US" dirty="0" smtClean="0"/>
              <a:t> by the </a:t>
            </a:r>
            <a:r>
              <a:rPr lang="en-US" b="1" dirty="0" smtClean="0"/>
              <a:t>Academy of Athens </a:t>
            </a:r>
            <a:r>
              <a:rPr lang="en-US" dirty="0" smtClean="0"/>
              <a:t>(almost completed…)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c6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9518" y="1493811"/>
            <a:ext cx="7939123" cy="46250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63785" y="6313527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https://climpact.gr/main/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0038" y="361950"/>
            <a:ext cx="48924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99CC99"/>
                </a:solidFill>
              </a:rPr>
              <a:t> </a:t>
            </a:r>
            <a:r>
              <a:rPr lang="en-US" altLang="en-US" sz="2400" b="1" dirty="0" smtClean="0">
                <a:solidFill>
                  <a:schemeClr val="bg1"/>
                </a:solidFill>
              </a:rPr>
              <a:t>Rescue – Access - Exploitation </a:t>
            </a:r>
            <a:endParaRPr lang="en-GB" alt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466" y="909603"/>
            <a:ext cx="8288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Free access of NOA data - National repositories (e.g. CLIMPACT repository) </a:t>
            </a:r>
            <a:endParaRPr lang="en-US" sz="20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c4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9518" y="1274733"/>
            <a:ext cx="7898989" cy="4265901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0038" y="361950"/>
            <a:ext cx="48924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99CC99"/>
                </a:solidFill>
              </a:rPr>
              <a:t> </a:t>
            </a:r>
            <a:r>
              <a:rPr lang="en-US" altLang="en-US" sz="2400" b="1" dirty="0" smtClean="0">
                <a:solidFill>
                  <a:schemeClr val="bg1"/>
                </a:solidFill>
              </a:rPr>
              <a:t>Rescue – Access - Exploitation </a:t>
            </a:r>
            <a:endParaRPr lang="en-GB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c2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6492" y="1420785"/>
            <a:ext cx="8518560" cy="4523052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0038" y="361950"/>
            <a:ext cx="48924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99CC99"/>
                </a:solidFill>
              </a:rPr>
              <a:t> </a:t>
            </a:r>
            <a:r>
              <a:rPr lang="en-US" altLang="en-US" sz="2400" b="1" dirty="0" smtClean="0">
                <a:solidFill>
                  <a:schemeClr val="bg1"/>
                </a:solidFill>
              </a:rPr>
              <a:t>Rescue – Access - Exploitation </a:t>
            </a:r>
            <a:endParaRPr lang="en-GB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c5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9979" y="1128681"/>
            <a:ext cx="8595717" cy="4639957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0038" y="361950"/>
            <a:ext cx="48924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99CC99"/>
                </a:solidFill>
              </a:rPr>
              <a:t> </a:t>
            </a:r>
            <a:r>
              <a:rPr lang="en-US" altLang="en-US" sz="2400" b="1" dirty="0" smtClean="0">
                <a:solidFill>
                  <a:schemeClr val="bg1"/>
                </a:solidFill>
              </a:rPr>
              <a:t>Rescue – Access - Exploitation </a:t>
            </a:r>
            <a:endParaRPr lang="en-GB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2544" y="2004993"/>
            <a:ext cx="81058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GLAMOD (Global Land and  Marine Observations Database) where the Greek data can be sent to once recovered, </a:t>
            </a:r>
            <a:r>
              <a:rPr lang="en-US" dirty="0" err="1" smtClean="0"/>
              <a:t>digitised</a:t>
            </a:r>
            <a:r>
              <a:rPr lang="en-US" dirty="0" smtClean="0"/>
              <a:t> and </a:t>
            </a:r>
            <a:r>
              <a:rPr lang="en-US" u="sng" dirty="0" smtClean="0"/>
              <a:t>quality controlled:</a:t>
            </a:r>
          </a:p>
          <a:p>
            <a:endParaRPr lang="en-US" dirty="0" smtClean="0"/>
          </a:p>
          <a:p>
            <a:r>
              <a:rPr lang="en-US" u="sng" dirty="0" smtClean="0">
                <a:hlinkClick r:id="rId2"/>
              </a:rPr>
              <a:t>https://climate.copernicus.eu/global-land-and-marine-observations-database</a:t>
            </a:r>
            <a:r>
              <a:rPr lang="en-US" dirty="0" smtClean="0"/>
              <a:t>.  </a:t>
            </a:r>
          </a:p>
          <a:p>
            <a:endParaRPr lang="en-US" dirty="0" smtClean="0"/>
          </a:p>
          <a:p>
            <a:r>
              <a:rPr lang="en-US" dirty="0" smtClean="0"/>
              <a:t> </a:t>
            </a:r>
          </a:p>
          <a:p>
            <a:r>
              <a:rPr lang="en-US" dirty="0" smtClean="0"/>
              <a:t>Basic quality control applied for B Class stations (1894-1931)</a:t>
            </a:r>
          </a:p>
          <a:p>
            <a:r>
              <a:rPr lang="en-US" dirty="0" smtClean="0"/>
              <a:t>Additional cross check quality inspection required…</a:t>
            </a:r>
          </a:p>
          <a:p>
            <a:r>
              <a:rPr lang="en-US" dirty="0" smtClean="0"/>
              <a:t>(e.g. daily precipitation &gt;0mm, but daily cloudiness equal to 0..) 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6492" y="398421"/>
            <a:ext cx="3715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 dirty="0" smtClean="0">
                <a:solidFill>
                  <a:srgbClr val="99CC99"/>
                </a:solidFill>
              </a:rPr>
              <a:t> </a:t>
            </a:r>
            <a:r>
              <a:rPr lang="en-US" altLang="en-US" b="1" dirty="0" smtClean="0">
                <a:solidFill>
                  <a:schemeClr val="bg1"/>
                </a:solidFill>
              </a:rPr>
              <a:t>Rescue – Access - Exploitation </a:t>
            </a:r>
            <a:endParaRPr lang="en-GB" alt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5570" y="1201707"/>
            <a:ext cx="730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Greek historical data to feed </a:t>
            </a:r>
            <a:r>
              <a:rPr lang="en-US" b="1" i="1" dirty="0" smtClean="0">
                <a:solidFill>
                  <a:srgbClr val="FF0000"/>
                </a:solidFill>
              </a:rPr>
              <a:t>global</a:t>
            </a:r>
            <a:r>
              <a:rPr lang="en-US" b="1" i="1" dirty="0" smtClean="0"/>
              <a:t> repositories… </a:t>
            </a:r>
            <a:r>
              <a:rPr lang="en-US" dirty="0" smtClean="0"/>
              <a:t>Collaboration with ACRE</a:t>
            </a:r>
            <a:endParaRPr lang="en-US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1" descr="data:image/jpeg;base64,/9j/4AAQSkZJRgABAQAAAQABAAD/2wCEAAkGBxQSEhUUEhQUFhUXFxUUFBgVFBYeFhceHRcdFh0YFBwYICggGBolHB0XITIhJikrMi4uFx81ODMtNygtLisBCgoKBQUFDgUFDisZExkrKysrKysrKysrKysrKysrKysrKysrKysrKysrKysrKysrKysrKysrKysrKysrKysrK//AABEIAHQBtAMBIgACEQEDEQH/xAAcAAADAAMBAQEAAAAAAAAAAAAABQYCAwQBBwj/xABUEAABAgMDAwwNCQUHBAMAAAABAgMABBEFEiEGEzEWIkFRUlNhdJKU0tMUFzIzNDVUcXOBkbO0BxUjVXKVstHhJEJik7FDRIKho8HChMPE8CVjdf/EABQBAQAAAAAAAAAAAAAAAAAAAAD/xAAUEQEAAAAAAAAAAAAAAAAAAAAA/9oADAMBAAIRAxEAPwC2yPyXln5Np11LqlrvlSuyZgVOcUNAXQQ51Eye9uc5mesg+T7xex5l+8VD2ZYC0lJKhoNUqKSKEEUI4Ro2dBwgEWomT3tznMz1kKMq8lJZqWUttLqVBbIBEzMaFPISf7TZBI9cXMIct/A1/bl/iG4DXqJk97c5zM9ZBqJk97c5zM9ZFFCfKTuWTR0kPsq+jDhwCxeKw3pSE1OuwrTZpAcuomT3tznMz1kJsqslZZpptTaXUkzUk2T2TMYpXNNtrGK9lKiPXF3E/lv3hnjtn/GNQGOomT3tznMz1kGomT3tznMz1kUUT9oUVPMgNrSUALU9mlkKqFoSylaRQCpKlEmmCRiTVIY6iZPe3OczPWQmnclZZM/LNBLubWxNrWnsmYxUhcuEnu64Ba+VF3E/aHjST4rP+8lIDHUTJ725zmZ6yDUTJ725zmZ6yKKJ9DX7eFtpVS44l36JxOOsopTita4MKBI0VJrgYDHUTJ725zmZ6yFFlZKSypmcQpLpS2tkIHZMxrQWUqNPpNskxcwhsTwyf9Ix8OiA16iZPe3OczPWQaiZPe3OczPWQ+mCoJVcAK6G6FEhJNMAogGgrs0hPkwHwZkP1qHk3SVlQNWGiblQKJvFWAwGI2IDTqJk97c5zM9ZCjJTJOVdlULcS6pRU8CTMzOw6tI/tNoAeqLmEWRHgaPtv+/XAatRMnvbnOZnrINRMnvbnOZnrIY5QIqyfpC1rmyVgLNAHEqIVcIN1QF04jAmM7FcKmEFSSk0OBvbZAVr9cARRVDiK0MBJZaZKyzMhNutJdS42w6tChMzGtUEEg4rpphzqJk97c5zM9ZHvyh+K57iz/uzFDATuomT3tznMz1kGomT3tznMz1kY5VOupcaKcUpQ6oIuOEOuBTdxFUEXVEX6E1GJNMIpICFt7JWWbdkkoS6A7NFtwdkzGuT2K+5Q/SbpCDhtQ41Eye9uc5mesjLKfv9nccPwU1FBATuomT3tznMz1kGomT3tznMz1kdM0wXJtsJziQ2M66oKcCVEgoQ2BW6r95ShsXEV7qHMBCzOSssJ9hoJdzapaacUnsmYxUh2WSk98rgFrH+KHGomT3tznMz1kZzfjSW4nO++lIfwE7qJk97c5zM9ZBqJk97c5zM9ZHLYqnezV3isprM1Bv1SM4m5nK6wpIqUFNDQ7OuMVkBB2HktLLmZ9C0ulLT7SGx2TMa0GVZcIGv3SlHHbh1qJk97c5zM9ZBk34ZafGWfgpeHVoMlbTiEqKCpCkhadKSQReHCNMAl1Eye9uc5mesjXM5FyYQohDlQkkftMztekjpyTZUlLpKA2hTgLaUpWlNA2hJUlLlFJBUFYUGNTjWpbzfe1/ZV/SAjckclJZ6RlHXEuqW5LMOLV2TMa5SmkqJwXTEkw21Eye9uc5mesjdkJ4tkeKSvuUxtyiOtavVDWdGfoVdxcXSt3GmczdeDThWA5NRMnvbnOZnrIT5V5KyzTCVNpdSrsiTRXsmY7lc202oYubKVKHriqsAq7GZv3r1xNb9b+j9+uN6lK1xrHBlx4MnjVn/ABzEBhqJk97c5zM9ZBqJk97c5zM9ZFFGmYUsUuJSrEXryymg2SKJVU8GHngEeomT3tznMz1kJ5/JSWTOyrYS6ELbmlLHZMxiU5q6e+bF5Xti6hBafjGS9FOf9iAw1Eye9uc5mesg1Eye9uc5mesiihXKzb5eKVtUbqqiqDY0fvnT5oDh1Eye9uc5mesj5VOPIZCUhClVzpJVMTNcH3Ej+02EpA9Ufd4+MSiavdyVEMzJSEoQpVeyXO4SsFJOnTAJvnMb1/rzPWQfOY3v/XmesigmLDaIWsIvKvuqQlsquuYukNpIJxF0CiPbjHjtkNLKNYb2aAUKqutqCEUS7cFQLt43zhXTgkwCD5yG9/68z1kHzmN6/wBeZ6yKFjJ5onXNrSAbo1yypQKUEOpGFEhRUCe50aTHOLGZo5Vp2iQkIKSpRWCgnPDQLt4DHucaaYD5lldbjyX6NLcbTcTrUPPUrU44rOP5R5C3K7v/APgT/UwQH6IyMyxkWZNpt2aaQtN8KSVYg5xWBh3q9s7yxnlR8oXaz7aG0IdWlIRgAogd2qMEW5NHAPOnzKUYD61q9s7yxnlQnyty0kHZVSG5ppSitkgAmuDyFHY2ACfVHz0W5NVpnna44XlVwFT/AJR58/zO/ucswH1s5fWb5Yzyo81f2b5Yxyo+MW3bcwqXeSp5wgtOAgqNCCkggx+hpPvaPsp/pAINX9m+WMcqEuVmWkg600G5ppRE1JOEBWhKJptalHgCQSeAReqWBpIGwK/0jKAmT8oFm+WscqPdX9m+WMcqOjKnTKcba/CuHsBNav7N8sY5UJZ3LWQNoSrgmmihEvOIUq9gkrXLFIPCQhdPsmL+CAme2BZvlrHKj3V/ZvljHKje740b4m975qH0BNav7N8sY5UJ7Jy1kEzU4tU0yErWyUEqwUAylJpt0IIi9ggJrV/ZvljHKg1f2b5Yxyo3ZM9/tHjifgpWH8BNav7N8sY5UJ8kstZBqVQhyaaSoKeJBVji8tQ9oIPri9ggJkfKBZvlrHKj3V/ZvljHKjZ8nfiuR4sx+ARQwHz/AC3y0kHbPm22pppa1y7yEJSrFRKCABwkw6PygWaP76xyopoRZb+BufaY9+iA59X9m+WMcqDV/ZvljHKilggIDKDLWQW9IlE00Q3NFbhCu5T2JMIvK2heUkedQhz2wLN8tY5UU0Ibc8MkPSP/AA64DRq/s3yxjlQav7N8sY5UUsEBAzOWsgbQYcE01cTKzaFKvYBSnZZSUnhIQs/4TDnV/ZvljHKilifs/wAZznFZD3k3AatX9m+WMcqDV/ZvljHKilggPn1hZaSCJmfWqaaCXH2lNkqwUBKMoJTti8lQ84MPNX9m+WMcqKWJ7IjvL3HbQ+MdgNer+zfLGOVGuZy9s4oUBOM1KSBruCKmCAg8kMtpBqQlG3JtlK0S0uhaVKxSpLSQQdoggiG4y/s3yxjlQyyn8DmfQPe7VHRZPeGvRt/hEAl1f2b5YxyoTZW5ayDsulLc00pXZEkugVjdRNtLUfMEpUTwCL6CAmT8oFm+WscqPdX9m+WMcqOjK3uZfjcr7wQ9gJrV/ZvljHKhNaGWsgqelXBNNFCG5oLVewSVZq6D56K9hi8KxUCoqdArifNGUBNav7N8sY5UGr+zfLGOVGya8ay/Epz38rFDATWr+zfLGOVHxK3LdYUpN1RVTOVolRGL7ihsbRB9cfpBKwagEEjTjo88ZQH5bFtNfxYfwK8+1B88tfxchX5R+hMnPCrS4018DLRQQH5fft9C1FSiok6TcV+UYfPTX8XIV+UfqIGuiPYD8ZZSTAcevJrS6BiCNvbgj6x8uB/+QRxdHvHIIBXN6EfY/wCSo6LAmc2+2q+UC8LxvECnDwRxPrWoJuS8ysBJTeRLvFJIUqt0hNCOERpCXvJZvmr3RgKyVW2EsKvNKdKHbylqRjflVi67jXBdE1WcTtCENrBGeXm7t2o7nua3Reu/w3r1OCOG695LN81e6MF17yWb5q90YDntbvDvo1/hMfpaT72j7Kf6R+arQYfW04kSs3VSFJH7M9pIpuY+3Iy9lG0JviaTghGMjNgVNEgd70lRAG2TAdeUGbQ6XZlsuMZm4Po74Qor11RsXgUi8cBcNSKw0sNC0y7IcUFLDaAtQNakJFTXZx2dmFJy0ljpbnPu+c6qPE5aSwwDc5T/APPnOqgOjKnTKcba/CuHsQ1vZUsumXuNThuTDbi/2CcFEhKgTi3jpGEMnMu5VJSFJmwVG6gGQnAVGhVRP0WJuhRoNgHagFlqS0ylbgbS9RC1stFN4hQmySV00FLSy2anuQhWgRcNoCQANAAA9UTurWX3uc+75zqoNWsvuJz7vnOqgNrvjRvib3vmofxCuZUNGfQ9mpzNiWdbJ7AnO6LragKZuuhJx4IZjLyVvFF2bvgBRT2BOXgCSAojNVoSFCvAdqA6cnbOUlTjq7oKnJgAFshymfVdJWVa5JSARgMKQ+ib1ay+9zn3fOdVBq1l9xOfd851UBtyY7/aPHE/BSsOpoG4qmm6qlNOjYiJsPKhpt2dUtqcAdmQ63+wTZqnsZhuuDeGuQsUO1DRvLuVVW6mbNCUmkhOGhGkGjWBG1AdGSFmraaSpetvNMAtgqISpKTeWq8Ab6iRXD9wadMP4m9WsvuJz7vnOqg1ay+4nPu+c6qAz+TvxXI8WY/AI6soWyQ1VJW0HKvoSkqKk3FBNUpxWkOXCQK6NETOR+VDMvISrTzc4lbTDaHB2DNkJKUAHEN0NNuG7WXUqpIUlM2pKgFJIkJwggioIIaxBGzAMsnK5gVbDdFOAJSlSRdC1BKghWKAoUVdOisc2W/gbn2mPfojRq1l9xOfd851UKsqMqWXpZbbbU4VFTRA7AnB3LqVHEt00AwFzCfKJF4NJSlRczzCkFKVEJCXkFZKgKJGbC9JFdGzHA9l3KoFVJm0glKQVSE4BVRCUjFrSSQANkkRnq1l97nPu+c6qApIQ254ZIekf+HXGnVrL73Ofd851UKbUyoaXMyjiWpwpaW6pw9gTmAUypA/s8cSBhAXUKbNfIfmULDmueBbqhy5d7HaGtVS6BeC9nTXZhcrLyVCggpmwpQUUpMhOXlBNLxSM1UgXk12rw24z1ay+4nPu+c6qApIn7P8ZznFZD3k3GvVrL73Ofd851UKJPKhpM9MvFqczbjEo2g9gTeKkLmCoUzdRQOI9vAYC7iayYfWvscKLtW5UIfvhYo5rMFXu6XrV7Zx/iFcU5dypJSEzZKaXgJCcqmoqLwzWFRGerWX3uc+75zqoCkieyI7y9x20PjHYw1ay+9zn3fOdVCfJfKdplpxLjU4CqZnHR+wTZqlyZccQcG9lKgabFYCwtdgrZWEqUlQF5Ck1qFJ1ycB3QqBVOyKjZjVYCFhhCnCouLGdcvVFFL1xSAe5Smt0DaTt1hSzl3KrF5CZtQqRVMhOEYEpIqGtggjziM9Wsvvc593znVQDHKfwOZ9A97tUdFk94a9G3+ERMW7law5LPtobnCpbTqEjsCcFSUEAVLWGMZy2W8sywnOpm0BttN8qkZsJTdTiSc3QAUOMBQ2u+EIBKlpq4ykZsAqJU4lITiCLprQnYBJqNMd0TZy1lt7nPu+c6qDVrL73Ofd851UBuyu7mW43K+8EPohsocqWXUshDU4bkww4r9gnBRKV1UcW9gbEMnMvJVJSFJmwVG6gGQnBeNCq6mrWJoFGg2AdqA7nEp7PRUC8JdV2tKj6QVu+qHMTJyylSQc1OVGg/N05Ueb6KMtWsvuJz7vnOqgM5rxrL8SnPfysUMQb+U7RtBl4NTmbTLTLSj2BN4KW7LqSKZuuIQvHg4YaHLyUCrpE3epep2DOVpWlaZvRXCsB3SISJ+Zu07xKlVKab8xiqmzSn+UOolk5cSYJIRNAnSewJvHz/RYxlq7ldzN8wnOqgN+TnhVpcaa+BlooIgLGyuYbfnVrRNhLr7bjZ7Bm8UiVZaJwbw16FDHahxq7ldzN8wnOqgGsiLj7zewq6+na12sUkeZSbx9LDKJfV5Kbmb5hOdVHuryU3M3zCc6qA+YfLj4wRxdHvHI9hV8r2UDL86hbecADCEnOMuoVW+s9y4kGmIxpBAdLzy6NJQpWKQAAdkrVgPXGE2XmlXXCtKqVoVaRoqKacQfZGWcCVy6joTcUfMHCTFAm3JcX6kqqlSSAhSG1gl1QAQkhIIK01Khsk0rjATJeduhd5V0qKQb2yACR7CPbGvs1e7VyopzbzdCC4VkulxK1NmiU3kKDRGm6Qmhu6KADCN6rWYF1RdcKFX9bVZVevoIcUruqJIVQnXUPCYCR7NXu1cowNTKi/KgqUR2VK7OHf0RUu280VhQWpKaKCkhC6FZRQPVBvVB2a3sKjTE3Nvhc6wsUN6clTUAgH6dFSAccTjjAfoeMVLAoCQCcBU6dnDbjKJzKKzn3XUuNBNGEpcbChUuLzgUpKTeFwlCLl47DyoCjhBlJ4RZ3G1/AzMPxCDKTwizuNr+BmYB/GpcygKCStIUe5SVC8fMNJjbE1bVlvLfW4gAouylU6285mnnXClCj3ChVJB2a0qO6AUsTsv42f4lK+/mYohE7L+Nn+JSvv5mAoo0tzSFKUhK0FSe6SFAqT9oDERuiesSUdbeUAlwM/SmjwZqhSlhQDKm9cpB16jfqe5x2IChhFkp/euNv/1EPYRZKf3rjb/9RAOnnUoBUtQSkaSogAbGJMYy80hytxaVU03VA089I2mOCw5YtsNoUKKCaEYbfBAb7Q7059hf4TC/I3xfJ8Wl/dJhhaHenPsL/CYX5G+L5Pi0v7pMAympttoVcWhAJoCtQArtVOzG1KqioxBxEK7bZWVyy0NlzNuqWpKSgGhYdbqL6gDrlJ2Y3WHKKaZCVAA3nFXUmqUBS1LCEnaSCE+rDCAX5beDt8cs/wCNZh/CDLbwdvjln/Gsw/gMC4BWpGFK4jCu3tRnE3atkOuOTCkqWAtDASkZu6u6VEhV5JUNI0ERSQE5afjSS4tP/jlYo4nLT8aSXFp/8crFHAYJeSdCgakgUI0jSPVGcSFi2G8zMNquANFc265rhVC1rISQNkLQUk00FG2oxXwCKx/DZ7zy/uoekwisfw2e88v7qHMwmqFAaSkgeyAxl5pDlbi0KppuqBp56aI3QlyUZcbYQh0PBSENI+kzFKhNCG81pGH73BDqAQZDeBp9LNfFOw+UoAVJoNkmEOQ3gafSzXxTsMrabKpd5ITeKm1pCQAbxKSAMcIDsSoEVGIOikIflA8WT3FZj3Sob2emjTYu3aISLtALuAwoNFIUfKB4snuKzHulQD+NL80hBSFrQkqNE3lAXjtJrpMboQWpLLDzqsyXkusIZSAU0SQXCoLvEUSq+nEV7g10CAfxO5V9+s7jv/hzMO5JoobQlRvKShKVK2yAAT6zCTKvv1ncd/8ADmYCijEuAEJJFTUgVxNKVoNmlR7YyjW4wlSkqI1yalJ2RUUP+UBsj5x8pLhS64QSP2drR6dcfR4+a/Kb31fF2vfLgPnvZK90r2mNjLjqyEoK1E6AmpJwrgBwRzR22O+lt0KXim48CKkVvMrSBUYipIFeGA0rdcCrpKwoGhBrUHaptx4qZXsqV7TFL85sgqUktmqwvXg3gkJbzYTrSVKRdUDiKkVNQY1OTLBK1LW0pV9ehPdBTzKkkUTSgQlwHRs7cBPdkr3avaYOyV7pXtMOH7QbU06k3KqLxFG0j99nN0ISKC6HMBw10wigInLBwmYxJOtTpPnj2MMre/8A+Ef7wQF6/JziwhSGW7l0hBXMspKgFqF66VVHrjR83Tu9Mc7Y6UMLQ7hn0Z/GqOGAxNmzu9Mc7Y6UHzdO70zzpjpR12dKF5xLYNCbx0E9ykrNAMSaA0GyaR1Gx1FIW2q+m+pBNKEUzYqUqN44rANBhThgFXzbO70zztjpRlL2dOB1lammrrbzLpAmpepCHErIFVaTSGzlgrDRcCk4JWspJSCEpdzW33VamlBgNk4QpgPrHbAX5Evncl1seH5QleRL53J9bHyiPF6DAfYLLyzmJlsOsWa+tslaQoTEoAShZbVS86D3SSOGkabUn5512VWLLfAYeU8oGZk6qBl3WaJ+l01cBx2AYz+RzxSx9uZ+JciwmXwhJUQogbCEqUr1BIJMBO6oJ36qmOcyXWxonsrJpltTjllzCUJFVHsiTNB5g7UxTWfOofbS42SUqrQlKknAkaFAHSIU5deATPoz/UQHNqgnfqqY5zJdbCxqdnhOuTPzW/dXLssBPZMneBQ46sk/S0oQ4B6jF1HFP2q2yaOEjWKWNaTeCSAQmndKqU0SMTXCsAl1QTv1VMc5kutjnmcrZptTaF2XMBTqi22OyJPXKCFOkYO4axCzU00bdIrgYQZR+FWbxp34GZgNGqCd+qpjnMl1sL7HtCeZz1bLfOceceFJmTwCqUBq7pwi3jhVaiM4WwFqIKUrKUKKUFQBAWQKA0IPACCaVEAm1QTv1VMc5kutjnRlbNF1TIsuYziUIdUnsiTwStS0pNc7Q1KFildjhEV8T8r41mOJSfv5qA5Jm3J1SFJ+apgXklPhMlsim+xzWHac8xLMMqst9RaaaaJEzJ0JQgJJFXa0wiycXdBJ0AEmnBHPLWg24UhCr15tLwoDS6ruTXYrjTzGARaoJ36qmOcyXWxolMrJp0KLdlzBurU2r9okxRSTdUMXdg7MV0Icke5mOOTXvTAJben56YbShNlvpKX5Z6pmZOlGphDxGDukhBA4SIY6oJ36qmOcyXWxQzs0lptbi63UJKlUFTQCpoBpjXIzyXb10KBQq4tKkkKSboVj6lJNRtwE+7lLOJSVKsqYASCSeyZPAAVP9rHktlRNuIStFlzBStIWk9kSYqCKg0LtRhFBa/eHvRufhMaMmfA5b0DPu0wEvNzs8ubYmBZb4S01MtlPZMnUl1TJBH0tKDNmvnEM9UE79VTHOZLrYez9otsgFxV0G9jQ0wSVHRwD1xvZcvJCqEVANFChFdgjYPBASc9ldNMpCnLLmEhS22geyJM1U4sNoGDuypSRXQK4x0aoJ36qmOcyXWxuy37yzx2z/jGooYCIkrQnm35h02W+Q8WiAJmTqLiLpr9Lsww1QTv1VMc5kuthjP5Ry7JeDjl0sNpedF1WCVEgFNBrjUEUFTiNsQ1SqoqNmAkXMrZpLqGTZcxnFpccQnsiTxSgoCjXO0FC4jA7rgMdGqCd+qpjnMl1sb7Q8ZynFZ/3kpFBAQ+T8/PS7AaVZb6iFvLqJmTpr3VuAYu7AUB6oY6oJ36qmOcyXWxTwQEixlZNLW4hNlzBU2UpcHZEnrSpIWNLtDrSDhHLlJPz0zKTEumy30qeZcaClTMnQFaCkE0drQVh1Yfhk/6Rj4ZEPoCY1QTv1VMc5kutg1QTv1VMc5kutinggJGSysmnkBbdlzCkkqAPZEmNCik4F2ukGOO2J2eeXKqFlvjMP59QMzJ64Zh1qiaO6auA47AMPciPA2/tPe+XD2AmNUE79VTHOZLrY57RyummGlvO2XMJbbSpa1dkSZolIqTRLpJw2hFTKzIcTeTWl5acRuVFBI4Kg04IR/KJ4rnuLPfgMArey7cQopVIrChgQZuSqPP9LEflja782pSmpZKatob183K/uuKXXWrOGMKMqPC3/SL/AKwrgMTZs9vTHO2OlHnzdO70xztjpRnDJFjrUQlKkFZRnM2L18C5nBsUJKaaDs40gFfzbPb0xztjpQfN07vTHO2OlDOWsZ1d7Cl1K1KCguouqCaYDTeUBwY1pHJOSqmlqbcFFJJBH/uxAc6bNnt6Y52x0o8Nmzu9Mc7Y6UZwQETlVLuJfo8EJVdBolxChSp2UkiCNeVXfz9kf7wQH0i0O4Z9GfxqjhjomLOcWlsqm2WxdN1OZcJAvqpeINCY5vmhflzP8hzpQG6WcCVAqTeArgFFJ0YEKGIIND6oaOZQqKr1wfvaVEnHNDEnSaMpx2SomE3zQry5n+Q50o8+Z1eXM/yHOlAM12reCkqQCFIWjBRBBU9nwrRsKoKbIELY8+aV+Ws/yHOlHpsdXlzP8hzpQBGK9BjFmyHlvIZbmmlKWlaq5lYACacONax0zWTMy24EOTTKQWnHb2aWaBC226UrpJcHsMB9X+RzxSx9uZ+JciotmWccaUhtQSVUBJJBu11wSRilRTUBWxWuxHynJTKJyRlkSyHpZaUFw3lNPVN9anDWh21EQ37YD++Sn8t/84D6NJtlKEpKUpoLoSg60AYADAYUpsQny68AmfRn+oiRPygP75Kfy3/zjjtnK92YYcZU7KgOJukhp+o81VQH1iE9u2KZlTZK7uZOdZ1taPAUS4rHXJSkrF3ZvnaFI2yMt52ZDpbTKXW3S1Uh7XUSlVQK4DXU9UbrTysn2WXXSmTIbQtwgB6pupKqDHggPoY4YQZR+FWbxp34GZjwC0t1I8l/84456y7Rdcl3CuSBYcU6kBD1FFTLjNDjoo4T5wICtha1JuodcKFIKHFpcUFA3k0SlCgmmmoSCCdBJ0igHDdtLdSPJf6UF20t1I8l/pQFBE/K+NZjiUn7+agu2lupHkv9KOJuy7REyuYvyV5bTTJFx6gDa3FgjHSc4R6hAVsKbBsbscukqvXlURhS42mtxrhCSpeP8Uct20t1I8l/pQXbS3UjyX+lAUEIcke5mOOTXvTGN20t1I8l/pRx2ZZlosBwBckb7rrxqh7ArVeIGu0CAoLYks+w61UDOIWipFQKimI2RGiw7LzAc7gX1X7jaSltOtCdaCTiaVJ4dG3xXbS3UjyX+lBdtLdSPJf6UA1tfvD3o3PwmNGTPgct6Bn3aYWTMvaS0KQVSQCkqSdY9sim6jCz5O0mmm2guSIbQhsEoeqbqQmp13BAM7dsVMzmrxKc2suJI7pKrpSladgFJNcag0oRDGWCghIWQV0F4pBCSaYkAk0HBUwju2lupHkv9KC7aW6keS/0oDzLfvLPHbP+MaihiStey7RmEISpckAl1h4UQ9iWnUugadBKQD547btpbqR5L/SgMrTyaS+t1ajrlJo3pok5tTevAOvFSFUOyhJ0gQ8bTQAbQAhDdtLdSPJf6UF20t1I8l/pQBaHjOU4rP8AvJSKCJJ6y7RVMNPlcleabeaAuPUIdU0ok46Rmh7THbdtLdSPJf6UA4aLmcXeuhsBAb3ROJUTwYpAH8J2xHRE/dtLdSPJf6UF20t1I8l/pQGVh+GT/pGPhkQ+iSk7MtFt190LkiXlIURceoLrYbw13BWOe2LZtGXcaQewlF3OUIDwpcAOOONawFgyldVXikgq1lAQQm6MFYmpreNcMCNqNsQmqC0NqT9j35xyTOWM624lDgkwC267euvEAIU2mlK6SXB7DAVORHgbf2nvfLhvO382vN0K7qrldF6mFeCtI+W2Rle7LtJaS7KkArNS0/XXLK91w0jsPygPb5Kfyn+lAfRpOXDbaG06EJSkeoUhH8oniue4s9+AxKnL97fJT+U/0o4bcytdmpd6XU7KpS62tskNP1AUKVFTpgJzKfwt/wBIv+sK46mbJmp52YdRMMgB5SCc0uhN1LlQK4DX09Uc6cn3hezk4yi64psfQrNboBrgcBjAYw4+eAGQ0As6xaarWDcvNlFG8KhFTeodoeeFBsZXl7PN3PzgNiq8vZ5u5+cA3mrbv3tZS8FjTovOtObX/wBdPXC+0X0uOrWkEBaiuiiCQVGpGGxUmNHzMry9nm7n5wfMqvL2ebufnAeQR6LGV5ezzdz848NjK8vZ5u5+cBC5Vd/P2R/vBGzKuVDb90vJdN0G8lCkjZwoT/7WPYC/ndDX2P8AmqOWOqd7lr7H/NUcsB1yMqlYWpailCAmpCbyiVG6AkVAOydOgGN0xY60pvpUhac2XiQtIITfKNcCagk0w0400gxokpzN3gUJWhYAUlRUNBvAgpIIIP8AUxtftMqbKLiRVGbJF7uQ7nQACcKHDzGA0WhLZp1xutbi1Irt0NKxzxunZkuuLcIAK1KWQNAJNcOCNMB2ZL+MGvRPf8Yf5Wd8HFZj4iVhBkv4xa9E/wD8Yf5Wd8HFZj4iVgJSOqXkFLaddBFGrtQdJqaa3zaTHLDCStVTbZbCQUqLl+tKqCm82BUiqaYnDbgC07JWwASQUlS0Ag41SaGo0iF8MLTtLPAVRRQWtQIVhRVCU0ppqNNfVC+Apvk37zMcac921DjKzwGa4u97tUJ/k37xMcac921DjKzwGa4u97tUB9Rb0DzCMoxb0DzCMoAggggCCCCAIIIIAggggOa051LDS3V1uoSVKpTQPPgPOSBHGm3WwBnfoyqpSKhQKagX7zdQEVUBU0hjMNlSSEqKSRgoAGnqOBia1Ja9VFpDbiHEvhKAm9fLdQhIFEApRiak1J84Bwu3GBeBWQUkJulty+Sb1Libt5YN1eKQRrVbRjbLWm04u4hdVUJpRQqAQDdJFFUJANK0JoaGE7GSaUOF1DpDlUqSq4jSM6KubLiiHlgknYGikdlk2AhhxTiaEqvmpbRfqtecXVYxIKsabHqFAcQQQQBBBBAEEEEAQQQQBBBBAER+W/hEn/1P4ExYRH5b+ESf/U/gTAcMTOVvfEcWmvfSsU0TOVvfEcWmvfSsBJEw61OLzhbvJvVZAP7pLhKTUnRdUFA8KTCmXcCVpUQFAKCik6DQ1oeAw2GUbhKVLSlSkqQoq0XrrhdAISKaSrHhgORyzrqU3lgOKxQ2BW9ryjuhrQSQacA0iojlmZdTaihYopOBFQacGEMmLcKE3Uo2AgfSKpcDmdSlY0KINQFYYE4QsfcvKUrReUVU85rAUPycd6meMq9y1HDbmlfGHvwoju+TjvUzxlXumo4bc0r4w9+FEAoggggGiLGKiEJcTnbhcKDUADNl3uzrSboG1QqGOmmlyy1pbUtetoG1JGBvBZIBwOA8+mNqbVTUKU0Cu6W1qvqF9OaLOA0JVdIxxxAw010vWiVJWm6AFJZTp0ZsUHtgOKCCCAhsrPCD9kf7wQZWeEH7I/3ggGlr5QOhZSLtEXkJwOgLOnGOEZQvfw+z9YIIA1Qvfw+z9Y91Qvfw+z9Y8ggDVC9/D7P1j3VC9/D7P1gggO/JzKJ1E0lwXCoIWkVBpjSug8ENMpcrn1kEhsHNOIwSrQp1lR0q01QP84IICZ1RPbafZ+seaonttPs/WPYIAOUT22n2frHmqJ7bT7P1j2CApsjcq3mWVhIbN51SzeSqtShA2FDDAQxtrLJ9yXeQpLVFtOJNEqrQpIw12mPYICwT8p03TuJfkOdOPe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RZQ5fTLrrClIZqjO0olf7yQDWquCCCA59XMxuGeSvpQiylyufXQkNght1GCVaFOMqOlWnWD/OPYICW1RPbafZ+sByie20+z9YIIAOUT22n2frAconqaU+z9YIICmyOyqeZacCQ2bzpWbyVVrcQMKEYYCFtuZUvqUruBVxa8AdJCa6TwQQQClWUT22n2R6conttPsgggMRlI/tp9keqyje20+yCCA8TlG/tp9kCso3ttPsgggOCdmlOqvL00ggg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n-US"/>
          </a:p>
        </p:txBody>
      </p:sp>
      <p:sp>
        <p:nvSpPr>
          <p:cNvPr id="4099" name="AutoShape 13" descr="data:image/jpeg;base64,/9j/4AAQSkZJRgABAQAAAQABAAD/2wCEAAkGBxQSEhUUEhQUFhUXFxUUFBgVFBYeFhceHRcdFh0YFBwYICggGBolHB0XITIhJikrMi4uFx81ODMtNygtLisBCgoKBQUFDgUFDisZExkrKysrKysrKysrKysrKysrKysrKysrKysrKysrKysrKysrKysrKysrKysrKysrKysrK//AABEIAHQBtAMBIgACEQEDEQH/xAAcAAADAAMBAQEAAAAAAAAAAAAABQYCAwQBBwj/xABUEAABAgMDAwwNCQUHBAMAAAABAgMABBEFEiEGEzEWIkFRUlNhdJKU0tMUFzIzNDVUcXOBkbO0BxUjVXKVstHhJEJik7FDRIKho8HChMPE8CVjdf/EABQBAQAAAAAAAAAAAAAAAAAAAAD/xAAUEQEAAAAAAAAAAAAAAAAAAAAA/9oADAMBAAIRAxEAPwC2yPyXln5Np11LqlrvlSuyZgVOcUNAXQQ51Eye9uc5mesg+T7xex5l+8VD2ZYC0lJKhoNUqKSKEEUI4Ro2dBwgEWomT3tznMz1kKMq8lJZqWUttLqVBbIBEzMaFPISf7TZBI9cXMIct/A1/bl/iG4DXqJk97c5zM9ZBqJk97c5zM9ZFFCfKTuWTR0kPsq+jDhwCxeKw3pSE1OuwrTZpAcuomT3tznMz1kJsqslZZpptTaXUkzUk2T2TMYpXNNtrGK9lKiPXF3E/lv3hnjtn/GNQGOomT3tznMz1kGomT3tznMz1kUUT9oUVPMgNrSUALU9mlkKqFoSylaRQCpKlEmmCRiTVIY6iZPe3OczPWQmnclZZM/LNBLubWxNrWnsmYxUhcuEnu64Ba+VF3E/aHjST4rP+8lIDHUTJ725zmZ6yDUTJ725zmZ6yKKJ9DX7eFtpVS44l36JxOOsopTita4MKBI0VJrgYDHUTJ725zmZ6yFFlZKSypmcQpLpS2tkIHZMxrQWUqNPpNskxcwhsTwyf9Ix8OiA16iZPe3OczPWQaiZPe3OczPWQ+mCoJVcAK6G6FEhJNMAogGgrs0hPkwHwZkP1qHk3SVlQNWGiblQKJvFWAwGI2IDTqJk97c5zM9ZCjJTJOVdlULcS6pRU8CTMzOw6tI/tNoAeqLmEWRHgaPtv+/XAatRMnvbnOZnrINRMnvbnOZnrIY5QIqyfpC1rmyVgLNAHEqIVcIN1QF04jAmM7FcKmEFSSk0OBvbZAVr9cARRVDiK0MBJZaZKyzMhNutJdS42w6tChMzGtUEEg4rpphzqJk97c5zM9ZHvyh+K57iz/uzFDATuomT3tznMz1kGomT3tznMz1kY5VOupcaKcUpQ6oIuOEOuBTdxFUEXVEX6E1GJNMIpICFt7JWWbdkkoS6A7NFtwdkzGuT2K+5Q/SbpCDhtQ41Eye9uc5mesjLKfv9nccPwU1FBATuomT3tznMz1kGomT3tznMz1kdM0wXJtsJziQ2M66oKcCVEgoQ2BW6r95ShsXEV7qHMBCzOSssJ9hoJdzapaacUnsmYxUh2WSk98rgFrH+KHGomT3tznMz1kZzfjSW4nO++lIfwE7qJk97c5zM9ZBqJk97c5zM9ZHLYqnezV3isprM1Bv1SM4m5nK6wpIqUFNDQ7OuMVkBB2HktLLmZ9C0ulLT7SGx2TMa0GVZcIGv3SlHHbh1qJk97c5zM9ZBk34ZafGWfgpeHVoMlbTiEqKCpCkhadKSQReHCNMAl1Eye9uc5mesjXM5FyYQohDlQkkftMztekjpyTZUlLpKA2hTgLaUpWlNA2hJUlLlFJBUFYUGNTjWpbzfe1/ZV/SAjckclJZ6RlHXEuqW5LMOLV2TMa5SmkqJwXTEkw21Eye9uc5mesjdkJ4tkeKSvuUxtyiOtavVDWdGfoVdxcXSt3GmczdeDThWA5NRMnvbnOZnrIT5V5KyzTCVNpdSrsiTRXsmY7lc202oYubKVKHriqsAq7GZv3r1xNb9b+j9+uN6lK1xrHBlx4MnjVn/ABzEBhqJk97c5zM9ZBqJk97c5zM9ZFFGmYUsUuJSrEXryymg2SKJVU8GHngEeomT3tznMz1kJ5/JSWTOyrYS6ELbmlLHZMxiU5q6e+bF5Xti6hBafjGS9FOf9iAw1Eye9uc5mesg1Eye9uc5mesiihXKzb5eKVtUbqqiqDY0fvnT5oDh1Eye9uc5mesj5VOPIZCUhClVzpJVMTNcH3Ej+02EpA9Ufd4+MSiavdyVEMzJSEoQpVeyXO4SsFJOnTAJvnMb1/rzPWQfOY3v/XmesigmLDaIWsIvKvuqQlsquuYukNpIJxF0CiPbjHjtkNLKNYb2aAUKqutqCEUS7cFQLt43zhXTgkwCD5yG9/68z1kHzmN6/wBeZ6yKFjJ5onXNrSAbo1yypQKUEOpGFEhRUCe50aTHOLGZo5Vp2iQkIKSpRWCgnPDQLt4DHucaaYD5lldbjyX6NLcbTcTrUPPUrU44rOP5R5C3K7v/APgT/UwQH6IyMyxkWZNpt2aaQtN8KSVYg5xWBh3q9s7yxnlR8oXaz7aG0IdWlIRgAogd2qMEW5NHAPOnzKUYD61q9s7yxnlQnyty0kHZVSG5ppSitkgAmuDyFHY2ACfVHz0W5NVpnna44XlVwFT/AJR58/zO/ucswH1s5fWb5Yzyo81f2b5Yxyo+MW3bcwqXeSp5wgtOAgqNCCkggx+hpPvaPsp/pAINX9m+WMcqEuVmWkg600G5ppRE1JOEBWhKJptalHgCQSeAReqWBpIGwK/0jKAmT8oFm+WscqPdX9m+WMcqOjKnTKcba/CuHsBNav7N8sY5UJZ3LWQNoSrgmmihEvOIUq9gkrXLFIPCQhdPsmL+CAme2BZvlrHKj3V/ZvljHKje740b4m975qH0BNav7N8sY5UJ7Jy1kEzU4tU0yErWyUEqwUAylJpt0IIi9ggJrV/ZvljHKg1f2b5Yxyo3ZM9/tHjifgpWH8BNav7N8sY5UJ8kstZBqVQhyaaSoKeJBVji8tQ9oIPri9ggJkfKBZvlrHKj3V/ZvljHKjZ8nfiuR4sx+ARQwHz/AC3y0kHbPm22pppa1y7yEJSrFRKCABwkw6PygWaP76xyopoRZb+BufaY9+iA59X9m+WMcqDV/ZvljHKilggIDKDLWQW9IlE00Q3NFbhCu5T2JMIvK2heUkedQhz2wLN8tY5UU0Ibc8MkPSP/AA64DRq/s3yxjlQav7N8sY5UUsEBAzOWsgbQYcE01cTKzaFKvYBSnZZSUnhIQs/4TDnV/ZvljHKilifs/wAZznFZD3k3AatX9m+WMcqDV/ZvljHKilggPn1hZaSCJmfWqaaCXH2lNkqwUBKMoJTti8lQ84MPNX9m+WMcqKWJ7IjvL3HbQ+MdgNer+zfLGOVGuZy9s4oUBOM1KSBruCKmCAg8kMtpBqQlG3JtlK0S0uhaVKxSpLSQQdoggiG4y/s3yxjlQyyn8DmfQPe7VHRZPeGvRt/hEAl1f2b5YxyoTZW5ayDsulLc00pXZEkugVjdRNtLUfMEpUTwCL6CAmT8oFm+WscqPdX9m+WMcqOjK3uZfjcr7wQ9gJrV/ZvljHKhNaGWsgqelXBNNFCG5oLVewSVZq6D56K9hi8KxUCoqdArifNGUBNav7N8sY5UGr+zfLGOVGya8ay/Epz38rFDATWr+zfLGOVHxK3LdYUpN1RVTOVolRGL7ihsbRB9cfpBKwagEEjTjo88ZQH5bFtNfxYfwK8+1B88tfxchX5R+hMnPCrS4018DLRQQH5fft9C1FSiok6TcV+UYfPTX8XIV+UfqIGuiPYD8ZZSTAcevJrS6BiCNvbgj6x8uB/+QRxdHvHIIBXN6EfY/wCSo6LAmc2+2q+UC8LxvECnDwRxPrWoJuS8ysBJTeRLvFJIUqt0hNCOERpCXvJZvmr3RgKyVW2EsKvNKdKHbylqRjflVi67jXBdE1WcTtCENrBGeXm7t2o7nua3Reu/w3r1OCOG695LN81e6MF17yWb5q90YDntbvDvo1/hMfpaT72j7Kf6R+arQYfW04kSs3VSFJH7M9pIpuY+3Iy9lG0JviaTghGMjNgVNEgd70lRAG2TAdeUGbQ6XZlsuMZm4Po74Qor11RsXgUi8cBcNSKw0sNC0y7IcUFLDaAtQNakJFTXZx2dmFJy0ljpbnPu+c6qPE5aSwwDc5T/APPnOqgOjKnTKcba/CuHsQ1vZUsumXuNThuTDbi/2CcFEhKgTi3jpGEMnMu5VJSFJmwVG6gGQnAVGhVRP0WJuhRoNgHagFlqS0ylbgbS9RC1stFN4hQmySV00FLSy2anuQhWgRcNoCQANAAA9UTurWX3uc+75zqoNWsvuJz7vnOqgNrvjRvib3vmofxCuZUNGfQ9mpzNiWdbJ7AnO6LragKZuuhJx4IZjLyVvFF2bvgBRT2BOXgCSAojNVoSFCvAdqA6cnbOUlTjq7oKnJgAFshymfVdJWVa5JSARgMKQ+ib1ay+9zn3fOdVBq1l9xOfd851UBtyY7/aPHE/BSsOpoG4qmm6qlNOjYiJsPKhpt2dUtqcAdmQ63+wTZqnsZhuuDeGuQsUO1DRvLuVVW6mbNCUmkhOGhGkGjWBG1AdGSFmraaSpetvNMAtgqISpKTeWq8Ab6iRXD9wadMP4m9WsvuJz7vnOqg1ay+4nPu+c6qAz+TvxXI8WY/AI6soWyQ1VJW0HKvoSkqKk3FBNUpxWkOXCQK6NETOR+VDMvISrTzc4lbTDaHB2DNkJKUAHEN0NNuG7WXUqpIUlM2pKgFJIkJwggioIIaxBGzAMsnK5gVbDdFOAJSlSRdC1BKghWKAoUVdOisc2W/gbn2mPfojRq1l9xOfd851UKsqMqWXpZbbbU4VFTRA7AnB3LqVHEt00AwFzCfKJF4NJSlRczzCkFKVEJCXkFZKgKJGbC9JFdGzHA9l3KoFVJm0glKQVSE4BVRCUjFrSSQANkkRnq1l97nPu+c6qApIQ254ZIekf+HXGnVrL73Ofd851UKbUyoaXMyjiWpwpaW6pw9gTmAUypA/s8cSBhAXUKbNfIfmULDmueBbqhy5d7HaGtVS6BeC9nTXZhcrLyVCggpmwpQUUpMhOXlBNLxSM1UgXk12rw24z1ay+4nPu+c6qApIn7P8ZznFZD3k3GvVrL73Ofd851UKJPKhpM9MvFqczbjEo2g9gTeKkLmCoUzdRQOI9vAYC7iayYfWvscKLtW5UIfvhYo5rMFXu6XrV7Zx/iFcU5dypJSEzZKaXgJCcqmoqLwzWFRGerWX3uc+75zqoCkieyI7y9x20PjHYw1ay+9zn3fOdVCfJfKdplpxLjU4CqZnHR+wTZqlyZccQcG9lKgabFYCwtdgrZWEqUlQF5Ck1qFJ1ycB3QqBVOyKjZjVYCFhhCnCouLGdcvVFFL1xSAe5Smt0DaTt1hSzl3KrF5CZtQqRVMhOEYEpIqGtggjziM9Wsvvc593znVQDHKfwOZ9A97tUdFk94a9G3+ERMW7law5LPtobnCpbTqEjsCcFSUEAVLWGMZy2W8sywnOpm0BttN8qkZsJTdTiSc3QAUOMBQ2u+EIBKlpq4ykZsAqJU4lITiCLprQnYBJqNMd0TZy1lt7nPu+c6qDVrL73Ofd851UBuyu7mW43K+8EPohsocqWXUshDU4bkww4r9gnBRKV1UcW9gbEMnMvJVJSFJmwVG6gGQnBeNCq6mrWJoFGg2AdqA7nEp7PRUC8JdV2tKj6QVu+qHMTJyylSQc1OVGg/N05Ueb6KMtWsvuJz7vnOqgM5rxrL8SnPfysUMQb+U7RtBl4NTmbTLTLSj2BN4KW7LqSKZuuIQvHg4YaHLyUCrpE3epep2DOVpWlaZvRXCsB3SISJ+Zu07xKlVKab8xiqmzSn+UOolk5cSYJIRNAnSewJvHz/RYxlq7ldzN8wnOqgN+TnhVpcaa+BlooIgLGyuYbfnVrRNhLr7bjZ7Bm8UiVZaJwbw16FDHahxq7ldzN8wnOqgGsiLj7zewq6+na12sUkeZSbx9LDKJfV5Kbmb5hOdVHuryU3M3zCc6qA+YfLj4wRxdHvHI9hV8r2UDL86hbecADCEnOMuoVW+s9y4kGmIxpBAdLzy6NJQpWKQAAdkrVgPXGE2XmlXXCtKqVoVaRoqKacQfZGWcCVy6joTcUfMHCTFAm3JcX6kqqlSSAhSG1gl1QAQkhIIK01Khsk0rjATJeduhd5V0qKQb2yACR7CPbGvs1e7VyopzbzdCC4VkulxK1NmiU3kKDRGm6Qmhu6KADCN6rWYF1RdcKFX9bVZVevoIcUruqJIVQnXUPCYCR7NXu1cowNTKi/KgqUR2VK7OHf0RUu280VhQWpKaKCkhC6FZRQPVBvVB2a3sKjTE3Nvhc6wsUN6clTUAgH6dFSAccTjjAfoeMVLAoCQCcBU6dnDbjKJzKKzn3XUuNBNGEpcbChUuLzgUpKTeFwlCLl47DyoCjhBlJ4RZ3G1/AzMPxCDKTwizuNr+BmYB/GpcygKCStIUe5SVC8fMNJjbE1bVlvLfW4gAouylU6285mnnXClCj3ChVJB2a0qO6AUsTsv42f4lK+/mYohE7L+Nn+JSvv5mAoo0tzSFKUhK0FSe6SFAqT9oDERuiesSUdbeUAlwM/SmjwZqhSlhQDKm9cpB16jfqe5x2IChhFkp/euNv/1EPYRZKf3rjb/9RAOnnUoBUtQSkaSogAbGJMYy80hytxaVU03VA089I2mOCw5YtsNoUKKCaEYbfBAb7Q7059hf4TC/I3xfJ8Wl/dJhhaHenPsL/CYX5G+L5Pi0v7pMAympttoVcWhAJoCtQArtVOzG1KqioxBxEK7bZWVyy0NlzNuqWpKSgGhYdbqL6gDrlJ2Y3WHKKaZCVAA3nFXUmqUBS1LCEnaSCE+rDCAX5beDt8cs/wCNZh/CDLbwdvjln/Gsw/gMC4BWpGFK4jCu3tRnE3atkOuOTCkqWAtDASkZu6u6VEhV5JUNI0ERSQE5afjSS4tP/jlYo4nLT8aSXFp/8crFHAYJeSdCgakgUI0jSPVGcSFi2G8zMNquANFc265rhVC1rISQNkLQUk00FG2oxXwCKx/DZ7zy/uoekwisfw2e88v7qHMwmqFAaSkgeyAxl5pDlbi0KppuqBp56aI3QlyUZcbYQh0PBSENI+kzFKhNCG81pGH73BDqAQZDeBp9LNfFOw+UoAVJoNkmEOQ3gafSzXxTsMrabKpd5ITeKm1pCQAbxKSAMcIDsSoEVGIOikIflA8WT3FZj3Sob2emjTYu3aISLtALuAwoNFIUfKB4snuKzHulQD+NL80hBSFrQkqNE3lAXjtJrpMboQWpLLDzqsyXkusIZSAU0SQXCoLvEUSq+nEV7g10CAfxO5V9+s7jv/hzMO5JoobQlRvKShKVK2yAAT6zCTKvv1ncd/8ADmYCijEuAEJJFTUgVxNKVoNmlR7YyjW4wlSkqI1yalJ2RUUP+UBsj5x8pLhS64QSP2drR6dcfR4+a/Kb31fF2vfLgPnvZK90r2mNjLjqyEoK1E6AmpJwrgBwRzR22O+lt0KXim48CKkVvMrSBUYipIFeGA0rdcCrpKwoGhBrUHaptx4qZXsqV7TFL85sgqUktmqwvXg3gkJbzYTrSVKRdUDiKkVNQY1OTLBK1LW0pV9ehPdBTzKkkUTSgQlwHRs7cBPdkr3avaYOyV7pXtMOH7QbU06k3KqLxFG0j99nN0ISKC6HMBw10wigInLBwmYxJOtTpPnj2MMre/8A+Ef7wQF6/JziwhSGW7l0hBXMspKgFqF66VVHrjR83Tu9Mc7Y6UMLQ7hn0Z/GqOGAxNmzu9Mc7Y6UHzdO70zzpjpR12dKF5xLYNCbx0E9ykrNAMSaA0GyaR1Gx1FIW2q+m+pBNKEUzYqUqN44rANBhThgFXzbO70zztjpRlL2dOB1lammrrbzLpAmpepCHErIFVaTSGzlgrDRcCk4JWspJSCEpdzW33VamlBgNk4QpgPrHbAX5Evncl1seH5QleRL53J9bHyiPF6DAfYLLyzmJlsOsWa+tslaQoTEoAShZbVS86D3SSOGkabUn5512VWLLfAYeU8oGZk6qBl3WaJ+l01cBx2AYz+RzxSx9uZ+JciwmXwhJUQogbCEqUr1BIJMBO6oJ36qmOcyXWxonsrJpltTjllzCUJFVHsiTNB5g7UxTWfOofbS42SUqrQlKknAkaFAHSIU5deATPoz/UQHNqgnfqqY5zJdbCxqdnhOuTPzW/dXLssBPZMneBQ46sk/S0oQ4B6jF1HFP2q2yaOEjWKWNaTeCSAQmndKqU0SMTXCsAl1QTv1VMc5kutjnmcrZptTaF2XMBTqi22OyJPXKCFOkYO4axCzU00bdIrgYQZR+FWbxp34GZgNGqCd+qpjnMl1sL7HtCeZz1bLfOceceFJmTwCqUBq7pwi3jhVaiM4WwFqIKUrKUKKUFQBAWQKA0IPACCaVEAm1QTv1VMc5kutjnRlbNF1TIsuYziUIdUnsiTwStS0pNc7Q1KFildjhEV8T8r41mOJSfv5qA5Jm3J1SFJ+apgXklPhMlsim+xzWHac8xLMMqst9RaaaaJEzJ0JQgJJFXa0wiycXdBJ0AEmnBHPLWg24UhCr15tLwoDS6ruTXYrjTzGARaoJ36qmOcyXWxolMrJp0KLdlzBurU2r9okxRSTdUMXdg7MV0Icke5mOOTXvTAJben56YbShNlvpKX5Z6pmZOlGphDxGDukhBA4SIY6oJ36qmOcyXWxQzs0lptbi63UJKlUFTQCpoBpjXIzyXb10KBQq4tKkkKSboVj6lJNRtwE+7lLOJSVKsqYASCSeyZPAAVP9rHktlRNuIStFlzBStIWk9kSYqCKg0LtRhFBa/eHvRufhMaMmfA5b0DPu0wEvNzs8ubYmBZb4S01MtlPZMnUl1TJBH0tKDNmvnEM9UE79VTHOZLrYez9otsgFxV0G9jQ0wSVHRwD1xvZcvJCqEVANFChFdgjYPBASc9ldNMpCnLLmEhS22geyJM1U4sNoGDuypSRXQK4x0aoJ36qmOcyXWxuy37yzx2z/jGooYCIkrQnm35h02W+Q8WiAJmTqLiLpr9Lsww1QTv1VMc5kuthjP5Ry7JeDjl0sNpedF1WCVEgFNBrjUEUFTiNsQ1SqoqNmAkXMrZpLqGTZcxnFpccQnsiTxSgoCjXO0FC4jA7rgMdGqCd+qpjnMl1sb7Q8ZynFZ/3kpFBAQ+T8/PS7AaVZb6iFvLqJmTpr3VuAYu7AUB6oY6oJ36qmOcyXWxTwQEixlZNLW4hNlzBU2UpcHZEnrSpIWNLtDrSDhHLlJPz0zKTEumy30qeZcaClTMnQFaCkE0drQVh1Yfhk/6Rj4ZEPoCY1QTv1VMc5kutg1QTv1VMc5kutinggJGSysmnkBbdlzCkkqAPZEmNCik4F2ukGOO2J2eeXKqFlvjMP59QMzJ64Zh1qiaO6auA47AMPciPA2/tPe+XD2AmNUE79VTHOZLrY57RyummGlvO2XMJbbSpa1dkSZolIqTRLpJw2hFTKzIcTeTWl5acRuVFBI4Kg04IR/KJ4rnuLPfgMArey7cQopVIrChgQZuSqPP9LEflja782pSmpZKatob183K/uuKXXWrOGMKMqPC3/SL/AKwrgMTZs9vTHO2OlHnzdO70xztjpRnDJFjrUQlKkFZRnM2L18C5nBsUJKaaDs40gFfzbPb0xztjpQfN07vTHO2OlDOWsZ1d7Cl1K1KCguouqCaYDTeUBwY1pHJOSqmlqbcFFJJBH/uxAc6bNnt6Y52x0o8Nmzu9Mc7Y6UZwQETlVLuJfo8EJVdBolxChSp2UkiCNeVXfz9kf7wQH0i0O4Z9GfxqjhjomLOcWlsqm2WxdN1OZcJAvqpeINCY5vmhflzP8hzpQG6WcCVAqTeArgFFJ0YEKGIIND6oaOZQqKr1wfvaVEnHNDEnSaMpx2SomE3zQry5n+Q50o8+Z1eXM/yHOlAM12reCkqQCFIWjBRBBU9nwrRsKoKbIELY8+aV+Ws/yHOlHpsdXlzP8hzpQBGK9BjFmyHlvIZbmmlKWlaq5lYACacONax0zWTMy24EOTTKQWnHb2aWaBC226UrpJcHsMB9X+RzxSx9uZ+JciotmWccaUhtQSVUBJJBu11wSRilRTUBWxWuxHynJTKJyRlkSyHpZaUFw3lNPVN9anDWh21EQ37YD++Sn8t/84D6NJtlKEpKUpoLoSg60AYADAYUpsQny68AmfRn+oiRPygP75Kfy3/zjjtnK92YYcZU7KgOJukhp+o81VQH1iE9u2KZlTZK7uZOdZ1taPAUS4rHXJSkrF3ZvnaFI2yMt52ZDpbTKXW3S1Uh7XUSlVQK4DXU9UbrTysn2WXXSmTIbQtwgB6pupKqDHggPoY4YQZR+FWbxp34GZjwC0t1I8l/84456y7Rdcl3CuSBYcU6kBD1FFTLjNDjoo4T5wICtha1JuodcKFIKHFpcUFA3k0SlCgmmmoSCCdBJ0igHDdtLdSPJf6UF20t1I8l/pQFBE/K+NZjiUn7+agu2lupHkv9KOJuy7REyuYvyV5bTTJFx6gDa3FgjHSc4R6hAVsKbBsbscukqvXlURhS42mtxrhCSpeP8Uct20t1I8l/pQXbS3UjyX+lAUEIcke5mOOTXvTGN20t1I8l/pRx2ZZlosBwBckb7rrxqh7ArVeIGu0CAoLYks+w61UDOIWipFQKimI2RGiw7LzAc7gX1X7jaSltOtCdaCTiaVJ4dG3xXbS3UjyX+lBdtLdSPJf6UA1tfvD3o3PwmNGTPgct6Bn3aYWTMvaS0KQVSQCkqSdY9sim6jCz5O0mmm2guSIbQhsEoeqbqQmp13BAM7dsVMzmrxKc2suJI7pKrpSladgFJNcag0oRDGWCghIWQV0F4pBCSaYkAk0HBUwju2lupHkv9KC7aW6keS/0oDzLfvLPHbP+MaihiStey7RmEISpckAl1h4UQ9iWnUugadBKQD547btpbqR5L/SgMrTyaS+t1ajrlJo3pok5tTevAOvFSFUOyhJ0gQ8bTQAbQAhDdtLdSPJf6UF20t1I8l/pQBaHjOU4rP8AvJSKCJJ6y7RVMNPlcleabeaAuPUIdU0ok46Rmh7THbdtLdSPJf6UA4aLmcXeuhsBAb3ROJUTwYpAH8J2xHRE/dtLdSPJf6UF20t1I8l/pQGVh+GT/pGPhkQ+iSk7MtFt190LkiXlIURceoLrYbw13BWOe2LZtGXcaQewlF3OUIDwpcAOOONawFgyldVXikgq1lAQQm6MFYmpreNcMCNqNsQmqC0NqT9j35xyTOWM624lDgkwC267euvEAIU2mlK6SXB7DAVORHgbf2nvfLhvO382vN0K7qrldF6mFeCtI+W2Rle7LtJaS7KkArNS0/XXLK91w0jsPygPb5Kfyn+lAfRpOXDbaG06EJSkeoUhH8oniue4s9+AxKnL97fJT+U/0o4bcytdmpd6XU7KpS62tskNP1AUKVFTpgJzKfwt/wBIv+sK46mbJmp52YdRMMgB5SCc0uhN1LlQK4DX09Uc6cn3hezk4yi64psfQrNboBrgcBjAYw4+eAGQ0As6xaarWDcvNlFG8KhFTeodoeeFBsZXl7PN3PzgNiq8vZ5u5+cA3mrbv3tZS8FjTovOtObX/wBdPXC+0X0uOrWkEBaiuiiCQVGpGGxUmNHzMry9nm7n5wfMqvL2ebufnAeQR6LGV5ezzdz848NjK8vZ5u5+cBC5Vd/P2R/vBGzKuVDb90vJdN0G8lCkjZwoT/7WPYC/ndDX2P8AmqOWOqd7lr7H/NUcsB1yMqlYWpailCAmpCbyiVG6AkVAOydOgGN0xY60pvpUhac2XiQtIITfKNcCagk0w0400gxokpzN3gUJWhYAUlRUNBvAgpIIIP8AUxtftMqbKLiRVGbJF7uQ7nQACcKHDzGA0WhLZp1xutbi1Irt0NKxzxunZkuuLcIAK1KWQNAJNcOCNMB2ZL+MGvRPf8Yf5Wd8HFZj4iVhBkv4xa9E/wD8Yf5Wd8HFZj4iVgJSOqXkFLaddBFGrtQdJqaa3zaTHLDCStVTbZbCQUqLl+tKqCm82BUiqaYnDbgC07JWwASQUlS0Ag41SaGo0iF8MLTtLPAVRRQWtQIVhRVCU0ppqNNfVC+Apvk37zMcac921DjKzwGa4u97tUJ/k37xMcac921DjKzwGa4u97tUB9Rb0DzCMoxb0DzCMoAggggCCCCAIIIIAggggOa051LDS3V1uoSVKpTQPPgPOSBHGm3WwBnfoyqpSKhQKagX7zdQEVUBU0hjMNlSSEqKSRgoAGnqOBia1Ja9VFpDbiHEvhKAm9fLdQhIFEApRiak1J84Bwu3GBeBWQUkJulty+Sb1Libt5YN1eKQRrVbRjbLWm04u4hdVUJpRQqAQDdJFFUJANK0JoaGE7GSaUOF1DpDlUqSq4jSM6KubLiiHlgknYGikdlk2AhhxTiaEqvmpbRfqtecXVYxIKsabHqFAcQQQQBBBBAEEEEAQQQQBBBBAER+W/hEn/1P4ExYRH5b+ESf/U/gTAcMTOVvfEcWmvfSsU0TOVvfEcWmvfSsBJEw61OLzhbvJvVZAP7pLhKTUnRdUFA8KTCmXcCVpUQFAKCik6DQ1oeAw2GUbhKVLSlSkqQoq0XrrhdAISKaSrHhgORyzrqU3lgOKxQ2BW9ryjuhrQSQacA0iojlmZdTaihYopOBFQacGEMmLcKE3Uo2AgfSKpcDmdSlY0KINQFYYE4QsfcvKUrReUVU85rAUPycd6meMq9y1HDbmlfGHvwoju+TjvUzxlXumo4bc0r4w9+FEAoggggGiLGKiEJcTnbhcKDUADNl3uzrSboG1QqGOmmlyy1pbUtetoG1JGBvBZIBwOA8+mNqbVTUKU0Cu6W1qvqF9OaLOA0JVdIxxxAw010vWiVJWm6AFJZTp0ZsUHtgOKCCCAhsrPCD9kf7wQZWeEH7I/3ggGlr5QOhZSLtEXkJwOgLOnGOEZQvfw+z9YIIA1Qvfw+z9Y91Qvfw+z9Y8ggDVC9/D7P1j3VC9/D7P1gggO/JzKJ1E0lwXCoIWkVBpjSug8ENMpcrn1kEhsHNOIwSrQp1lR0q01QP84IICZ1RPbafZ+seaonttPs/WPYIAOUT22n2frHmqJ7bT7P1j2CApsjcq3mWVhIbN51SzeSqtShA2FDDAQxtrLJ9yXeQpLVFtOJNEqrQpIw12mPYICwT8p03TuJfkOdOPe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RZQ5fTLrrClIZqjO0olf7yQDWquCCCA59XMxuGeSvpQiylyufXQkNght1GCVaFOMqOlWnWD/OPYICW1RPbafZ+sByie20+z9YIIAOUT22n2frAconqaU+z9YIICmyOyqeZacCQ2bzpWbyVVrcQMKEYYCFtuZUvqUruBVxa8AdJCa6TwQQQClWUT22n2R6conttPsgggMRlI/tp9keqyje20+yCCA8TlG/tp9kCso3ttPsgggOCdmlOqvL00ggg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n-US"/>
          </a:p>
        </p:txBody>
      </p:sp>
      <p:pic>
        <p:nvPicPr>
          <p:cNvPr id="4101" name="Picture 9" descr="https://upload.wikimedia.org/wikipedia/en/d/d9/Logo_noa_ourania_1.png"/>
          <p:cNvPicPr>
            <a:picLocks noChangeAspect="1" noChangeArrowheads="1"/>
          </p:cNvPicPr>
          <p:nvPr/>
        </p:nvPicPr>
        <p:blipFill>
          <a:blip r:embed="rId3" cstate="print">
            <a:lum bright="-16000" contrast="28000"/>
          </a:blip>
          <a:srcRect/>
          <a:stretch>
            <a:fillRect/>
          </a:stretch>
        </p:blipFill>
        <p:spPr bwMode="auto">
          <a:xfrm>
            <a:off x="8150274" y="1128681"/>
            <a:ext cx="85725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46031" y="361908"/>
            <a:ext cx="46140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smtClean="0">
                <a:solidFill>
                  <a:schemeClr val="bg1"/>
                </a:solidFill>
                <a:latin typeface="+mn-lt"/>
              </a:rPr>
              <a:t>Historical climatic  observations in Greece</a:t>
            </a:r>
            <a:endParaRPr lang="en-GB" altLang="en-US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057" y="1201707"/>
            <a:ext cx="7266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Other</a:t>
            </a:r>
            <a:r>
              <a:rPr lang="en-GB" b="1" dirty="0" smtClean="0"/>
              <a:t> </a:t>
            </a:r>
            <a:r>
              <a:rPr lang="en-GB" b="1" dirty="0" smtClean="0">
                <a:solidFill>
                  <a:srgbClr val="C00000"/>
                </a:solidFill>
              </a:rPr>
              <a:t>early</a:t>
            </a:r>
            <a:r>
              <a:rPr lang="en-GB" b="1" dirty="0" smtClean="0"/>
              <a:t> climatic observations in </a:t>
            </a:r>
            <a:r>
              <a:rPr lang="en-GB" b="1" dirty="0" smtClean="0">
                <a:solidFill>
                  <a:srgbClr val="C00000"/>
                </a:solidFill>
              </a:rPr>
              <a:t>Greece</a:t>
            </a:r>
            <a:r>
              <a:rPr lang="en-GB" b="1" dirty="0" smtClean="0"/>
              <a:t> (</a:t>
            </a:r>
            <a:r>
              <a:rPr lang="en-GB" b="1" dirty="0" smtClean="0">
                <a:solidFill>
                  <a:srgbClr val="C00000"/>
                </a:solidFill>
              </a:rPr>
              <a:t>before 1850</a:t>
            </a:r>
            <a:r>
              <a:rPr lang="en-GB" b="1" dirty="0" smtClean="0"/>
              <a:t>)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0D04A9-AD5C-4A4F-8752-BB33C0726059}"/>
              </a:ext>
            </a:extLst>
          </p:cNvPr>
          <p:cNvSpPr txBox="1"/>
          <p:nvPr/>
        </p:nvSpPr>
        <p:spPr>
          <a:xfrm>
            <a:off x="263466" y="1822428"/>
            <a:ext cx="836147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+mn-lt"/>
              </a:rPr>
              <a:t>Corfu</a:t>
            </a:r>
          </a:p>
          <a:p>
            <a:r>
              <a:rPr lang="en-US" dirty="0">
                <a:latin typeface="+mn-lt"/>
              </a:rPr>
              <a:t> 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000" b="1" dirty="0">
                <a:solidFill>
                  <a:srgbClr val="C00000"/>
                </a:solidFill>
                <a:latin typeface="+mn-lt"/>
              </a:rPr>
              <a:t>1805-1811</a:t>
            </a:r>
            <a:r>
              <a:rPr lang="en-US" sz="2000" b="1" dirty="0">
                <a:latin typeface="+mn-lt"/>
              </a:rPr>
              <a:t> (descriptive weather summaries) (E. </a:t>
            </a:r>
            <a:r>
              <a:rPr lang="en-US" sz="2000" b="1" dirty="0" err="1">
                <a:latin typeface="+mn-lt"/>
              </a:rPr>
              <a:t>Theotokis</a:t>
            </a:r>
            <a:r>
              <a:rPr lang="en-US" sz="2000" b="1" dirty="0">
                <a:latin typeface="+mn-lt"/>
              </a:rPr>
              <a:t>)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1818 </a:t>
            </a:r>
            <a:r>
              <a:rPr lang="en-US" sz="2000" b="1" dirty="0">
                <a:solidFill>
                  <a:srgbClr val="C00000"/>
                </a:solidFill>
                <a:latin typeface="+mn-lt"/>
              </a:rPr>
              <a:t>-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1821 </a:t>
            </a:r>
            <a:r>
              <a:rPr lang="en-US" sz="2000" b="1" dirty="0">
                <a:latin typeface="+mn-lt"/>
              </a:rPr>
              <a:t>(T,R, phenomena) (2 </a:t>
            </a:r>
            <a:r>
              <a:rPr lang="en-US" sz="2000" b="1" dirty="0" err="1">
                <a:latin typeface="+mn-lt"/>
              </a:rPr>
              <a:t>obs</a:t>
            </a:r>
            <a:r>
              <a:rPr lang="en-US" sz="2000" b="1" dirty="0">
                <a:latin typeface="+mn-lt"/>
              </a:rPr>
              <a:t>/day) </a:t>
            </a:r>
            <a:r>
              <a:rPr lang="en-US" sz="2000" b="1" dirty="0" smtClean="0">
                <a:latin typeface="+mn-lt"/>
              </a:rPr>
              <a:t>(</a:t>
            </a:r>
            <a:r>
              <a:rPr lang="en-US" sz="2000" b="1" dirty="0" err="1" smtClean="0">
                <a:latin typeface="+mn-lt"/>
              </a:rPr>
              <a:t>E.Theotokis</a:t>
            </a:r>
            <a:r>
              <a:rPr lang="en-US" sz="2000" b="1" dirty="0">
                <a:latin typeface="+mn-lt"/>
              </a:rPr>
              <a:t>) </a:t>
            </a:r>
            <a:endParaRPr lang="en-US" sz="2000" b="1" dirty="0" smtClean="0">
              <a:latin typeface="+mn-lt"/>
            </a:endParaRP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1823- </a:t>
            </a:r>
            <a:r>
              <a:rPr lang="en-US" sz="2000" b="1" dirty="0">
                <a:solidFill>
                  <a:srgbClr val="C00000"/>
                </a:solidFill>
                <a:latin typeface="+mn-lt"/>
              </a:rPr>
              <a:t>1864 </a:t>
            </a:r>
            <a:r>
              <a:rPr lang="en-US" sz="2000" b="1" dirty="0" smtClean="0">
                <a:latin typeface="+mn-lt"/>
              </a:rPr>
              <a:t>(D. Mackenzie</a:t>
            </a:r>
            <a:r>
              <a:rPr lang="en-US" sz="2000" b="1" dirty="0">
                <a:latin typeface="+mn-lt"/>
              </a:rPr>
              <a:t>)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+mn-lt"/>
              </a:rPr>
              <a:t>1821-1827</a:t>
            </a:r>
            <a:r>
              <a:rPr lang="en-US" sz="2000" b="1" dirty="0">
                <a:latin typeface="+mn-lt"/>
              </a:rPr>
              <a:t> (by Dr. </a:t>
            </a:r>
            <a:r>
              <a:rPr lang="en-US" sz="2000" b="1" dirty="0" smtClean="0">
                <a:latin typeface="+mn-lt"/>
              </a:rPr>
              <a:t>Roe</a:t>
            </a:r>
            <a:r>
              <a:rPr lang="el-GR" sz="2000" b="1" dirty="0" smtClean="0">
                <a:latin typeface="+mn-lt"/>
              </a:rPr>
              <a:t>, </a:t>
            </a:r>
            <a:r>
              <a:rPr lang="el-GR" sz="2000" b="1" dirty="0" smtClean="0">
                <a:solidFill>
                  <a:srgbClr val="3C7193"/>
                </a:solidFill>
                <a:latin typeface="+mn-lt"/>
              </a:rPr>
              <a:t>08</a:t>
            </a:r>
            <a:r>
              <a:rPr lang="en-US" sz="2000" b="1" dirty="0" smtClean="0">
                <a:solidFill>
                  <a:srgbClr val="3C7193"/>
                </a:solidFill>
                <a:latin typeface="+mn-lt"/>
              </a:rPr>
              <a:t>:</a:t>
            </a:r>
            <a:r>
              <a:rPr lang="el-GR" sz="2000" b="1" dirty="0" smtClean="0">
                <a:solidFill>
                  <a:srgbClr val="3C7193"/>
                </a:solidFill>
                <a:latin typeface="+mn-lt"/>
              </a:rPr>
              <a:t>00, 12</a:t>
            </a:r>
            <a:r>
              <a:rPr lang="en-US" sz="2000" b="1" dirty="0" smtClean="0">
                <a:solidFill>
                  <a:srgbClr val="3C7193"/>
                </a:solidFill>
                <a:latin typeface="+mn-lt"/>
              </a:rPr>
              <a:t>:</a:t>
            </a:r>
            <a:r>
              <a:rPr lang="el-GR" sz="2000" b="1" dirty="0" smtClean="0">
                <a:solidFill>
                  <a:srgbClr val="3C7193"/>
                </a:solidFill>
                <a:latin typeface="+mn-lt"/>
              </a:rPr>
              <a:t>00, 15</a:t>
            </a:r>
            <a:r>
              <a:rPr lang="en-US" sz="2000" b="1" dirty="0" smtClean="0">
                <a:solidFill>
                  <a:srgbClr val="3C7193"/>
                </a:solidFill>
                <a:latin typeface="+mn-lt"/>
              </a:rPr>
              <a:t>:</a:t>
            </a:r>
            <a:r>
              <a:rPr lang="el-GR" sz="2000" b="1" dirty="0" smtClean="0">
                <a:solidFill>
                  <a:srgbClr val="3C7193"/>
                </a:solidFill>
                <a:latin typeface="+mn-lt"/>
              </a:rPr>
              <a:t>00</a:t>
            </a:r>
            <a:r>
              <a:rPr lang="en-US" sz="2000" b="1" dirty="0" smtClean="0">
                <a:latin typeface="+mn-lt"/>
              </a:rPr>
              <a:t>) (published by John Davy)</a:t>
            </a:r>
            <a:endParaRPr lang="en-US" sz="2000" b="1" dirty="0">
              <a:latin typeface="+mn-lt"/>
            </a:endParaRP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1852-1861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>
                <a:latin typeface="+mn-lt"/>
              </a:rPr>
              <a:t>(Royal </a:t>
            </a:r>
            <a:r>
              <a:rPr lang="en-US" sz="2000" b="1" dirty="0" smtClean="0">
                <a:latin typeface="+mn-lt"/>
              </a:rPr>
              <a:t>Engineers,</a:t>
            </a:r>
            <a:r>
              <a:rPr lang="el-GR" sz="2000" b="1" dirty="0" smtClean="0">
                <a:latin typeface="+mn-lt"/>
              </a:rPr>
              <a:t> </a:t>
            </a:r>
            <a:r>
              <a:rPr lang="el-GR" sz="2000" b="1" dirty="0" smtClean="0">
                <a:solidFill>
                  <a:srgbClr val="3C7193"/>
                </a:solidFill>
                <a:latin typeface="+mn-lt"/>
              </a:rPr>
              <a:t>09</a:t>
            </a:r>
            <a:r>
              <a:rPr lang="en-US" sz="2000" b="1" dirty="0" smtClean="0">
                <a:solidFill>
                  <a:srgbClr val="3C7193"/>
                </a:solidFill>
                <a:latin typeface="+mn-lt"/>
              </a:rPr>
              <a:t>:</a:t>
            </a:r>
            <a:r>
              <a:rPr lang="el-GR" sz="2000" b="1" dirty="0" smtClean="0">
                <a:solidFill>
                  <a:srgbClr val="3C7193"/>
                </a:solidFill>
                <a:latin typeface="+mn-lt"/>
              </a:rPr>
              <a:t>30, 15</a:t>
            </a:r>
            <a:r>
              <a:rPr lang="en-US" sz="2000" b="1" dirty="0" smtClean="0">
                <a:solidFill>
                  <a:srgbClr val="3C7193"/>
                </a:solidFill>
                <a:latin typeface="+mn-lt"/>
              </a:rPr>
              <a:t>:</a:t>
            </a:r>
            <a:r>
              <a:rPr lang="el-GR" sz="2000" b="1" dirty="0" smtClean="0">
                <a:solidFill>
                  <a:srgbClr val="3C7193"/>
                </a:solidFill>
                <a:latin typeface="+mn-lt"/>
              </a:rPr>
              <a:t>30</a:t>
            </a:r>
            <a:r>
              <a:rPr lang="el-GR" sz="2000" b="1" dirty="0" smtClean="0">
                <a:latin typeface="+mn-lt"/>
              </a:rPr>
              <a:t>)</a:t>
            </a:r>
            <a:r>
              <a:rPr lang="en-GB" sz="2000" b="1" dirty="0" smtClean="0">
                <a:latin typeface="+mn-lt"/>
              </a:rPr>
              <a:t> (published in London)</a:t>
            </a:r>
            <a:endParaRPr lang="en-US" sz="2000" b="1" dirty="0">
              <a:latin typeface="+mn-lt"/>
            </a:endParaRP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1869-1875</a:t>
            </a:r>
            <a:r>
              <a:rPr lang="en-US" sz="2000" b="1" dirty="0" smtClean="0">
                <a:latin typeface="+mn-lt"/>
              </a:rPr>
              <a:t> (Commission </a:t>
            </a:r>
            <a:r>
              <a:rPr lang="en-US" sz="2000" b="1" dirty="0" err="1" smtClean="0">
                <a:latin typeface="+mn-lt"/>
              </a:rPr>
              <a:t>für</a:t>
            </a:r>
            <a:r>
              <a:rPr lang="en-US" sz="2000" b="1" dirty="0" smtClean="0">
                <a:latin typeface="+mn-lt"/>
              </a:rPr>
              <a:t> die </a:t>
            </a:r>
            <a:r>
              <a:rPr lang="en-US" sz="2000" b="1" dirty="0" err="1" smtClean="0">
                <a:latin typeface="+mn-lt"/>
              </a:rPr>
              <a:t>Adria</a:t>
            </a:r>
            <a:r>
              <a:rPr lang="en-US" sz="2000" b="1" dirty="0" smtClean="0">
                <a:latin typeface="+mn-lt"/>
              </a:rPr>
              <a:t>,</a:t>
            </a:r>
            <a:r>
              <a:rPr lang="el-GR" sz="2000" b="1" dirty="0" smtClean="0">
                <a:latin typeface="+mn-lt"/>
              </a:rPr>
              <a:t> </a:t>
            </a:r>
            <a:r>
              <a:rPr lang="en-US" sz="2000" b="1" dirty="0" smtClean="0">
                <a:latin typeface="+mn-lt"/>
              </a:rPr>
              <a:t>by A</a:t>
            </a:r>
            <a:r>
              <a:rPr lang="en-US" sz="2000" b="1" dirty="0">
                <a:latin typeface="+mn-lt"/>
              </a:rPr>
              <a:t>. </a:t>
            </a:r>
            <a:r>
              <a:rPr lang="en-US" sz="2000" b="1" dirty="0" err="1" smtClean="0">
                <a:latin typeface="+mn-lt"/>
              </a:rPr>
              <a:t>Dabovich</a:t>
            </a:r>
            <a:r>
              <a:rPr lang="en-US" sz="2000" b="1" dirty="0" smtClean="0">
                <a:latin typeface="+mn-lt"/>
              </a:rPr>
              <a:t>, </a:t>
            </a:r>
            <a:r>
              <a:rPr lang="en-US" sz="2000" b="1" dirty="0" smtClean="0">
                <a:solidFill>
                  <a:srgbClr val="3C7193"/>
                </a:solidFill>
                <a:latin typeface="+mn-lt"/>
              </a:rPr>
              <a:t>07:00, 14:00, 22:00</a:t>
            </a:r>
            <a:r>
              <a:rPr lang="en-US" sz="2000" b="1" dirty="0" smtClean="0">
                <a:latin typeface="+mn-lt"/>
              </a:rPr>
              <a:t>) (published in Vienna)</a:t>
            </a:r>
            <a:endParaRPr lang="en-US" sz="2000" b="1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1622" y="5619780"/>
            <a:ext cx="7229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 smtClean="0">
                <a:latin typeface="+mn-lt"/>
              </a:rPr>
              <a:t>Published by  </a:t>
            </a:r>
            <a:r>
              <a:rPr lang="it-IT" b="1" i="1" dirty="0" smtClean="0">
                <a:solidFill>
                  <a:srgbClr val="3C7193"/>
                </a:solidFill>
                <a:latin typeface="+mn-lt"/>
              </a:rPr>
              <a:t>Academy of Athens (Pubications N0 10, 15, 42</a:t>
            </a:r>
            <a:r>
              <a:rPr lang="it-IT" i="1" dirty="0" smtClean="0">
                <a:solidFill>
                  <a:srgbClr val="3C7193"/>
                </a:solidFill>
                <a:latin typeface="+mn-lt"/>
              </a:rPr>
              <a:t>)</a:t>
            </a:r>
            <a:endParaRPr lang="it-IT" i="1" dirty="0">
              <a:solidFill>
                <a:srgbClr val="3C7193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c7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5570" y="1092168"/>
            <a:ext cx="7912719" cy="44447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6492" y="398421"/>
            <a:ext cx="3715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 dirty="0" smtClean="0">
                <a:solidFill>
                  <a:srgbClr val="99CC99"/>
                </a:solidFill>
              </a:rPr>
              <a:t> </a:t>
            </a:r>
            <a:r>
              <a:rPr lang="en-US" altLang="en-US" b="1" dirty="0" smtClean="0">
                <a:solidFill>
                  <a:schemeClr val="bg1"/>
                </a:solidFill>
              </a:rPr>
              <a:t>Rescue – Access - Exploitation </a:t>
            </a:r>
            <a:endParaRPr lang="en-GB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c9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3466" y="1274733"/>
            <a:ext cx="8596460" cy="44910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6492" y="398421"/>
            <a:ext cx="3715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 dirty="0" smtClean="0">
                <a:solidFill>
                  <a:srgbClr val="99CC99"/>
                </a:solidFill>
              </a:rPr>
              <a:t> </a:t>
            </a:r>
            <a:r>
              <a:rPr lang="en-US" altLang="en-US" b="1" dirty="0" smtClean="0">
                <a:solidFill>
                  <a:schemeClr val="bg1"/>
                </a:solidFill>
              </a:rPr>
              <a:t>Rescue – Access - Exploitation </a:t>
            </a:r>
            <a:endParaRPr lang="en-GB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c8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3646" y="1304339"/>
            <a:ext cx="7941758" cy="42789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6492" y="398421"/>
            <a:ext cx="3715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 dirty="0" smtClean="0">
                <a:solidFill>
                  <a:srgbClr val="99CC99"/>
                </a:solidFill>
              </a:rPr>
              <a:t> </a:t>
            </a:r>
            <a:r>
              <a:rPr lang="en-US" altLang="en-US" b="1" dirty="0" smtClean="0">
                <a:solidFill>
                  <a:schemeClr val="bg1"/>
                </a:solidFill>
              </a:rPr>
              <a:t>Rescue – Access - Exploitation </a:t>
            </a:r>
            <a:endParaRPr lang="en-GB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6492" y="398421"/>
            <a:ext cx="3715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 dirty="0" smtClean="0">
                <a:solidFill>
                  <a:srgbClr val="99CC99"/>
                </a:solidFill>
              </a:rPr>
              <a:t> </a:t>
            </a:r>
            <a:r>
              <a:rPr lang="en-US" altLang="en-US" b="1" dirty="0" smtClean="0">
                <a:solidFill>
                  <a:schemeClr val="bg1"/>
                </a:solidFill>
              </a:rPr>
              <a:t>Rescue – Access - Exploitation </a:t>
            </a:r>
            <a:endParaRPr lang="en-GB" alt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083" y="1092168"/>
            <a:ext cx="7521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International Surface Pressure Databank (ISPD)</a:t>
            </a:r>
          </a:p>
          <a:p>
            <a:pPr algn="ctr"/>
            <a:r>
              <a:rPr lang="en-US" dirty="0" smtClean="0"/>
              <a:t> </a:t>
            </a:r>
            <a:r>
              <a:rPr lang="en-US" sz="1600" dirty="0" smtClean="0">
                <a:hlinkClick r:id="rId2"/>
              </a:rPr>
              <a:t>https://reanalyses.org/observations/submitting-station-data-ispd</a:t>
            </a:r>
            <a:endParaRPr lang="en-US" sz="1600" dirty="0" smtClean="0"/>
          </a:p>
          <a:p>
            <a:pPr algn="ctr"/>
            <a:endParaRPr lang="en-US" dirty="0"/>
          </a:p>
        </p:txBody>
      </p:sp>
      <p:pic>
        <p:nvPicPr>
          <p:cNvPr id="7" name="Picture 6" descr="Screenshot 2024-09-22 1428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3726" y="1822428"/>
            <a:ext cx="7071014" cy="4892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11" descr="data:image/jpeg;base64,/9j/4AAQSkZJRgABAQAAAQABAAD/2wCEAAkGBxQSEhUUEhQUFhUXFxUUFBgVFBYeFhceHRcdFh0YFBwYICggGBolHB0XITIhJikrMi4uFx81ODMtNygtLisBCgoKBQUFDgUFDisZExkrKysrKysrKysrKysrKysrKysrKysrKysrKysrKysrKysrKysrKysrKysrKysrKysrK//AABEIAHQBtAMBIgACEQEDEQH/xAAcAAADAAMBAQEAAAAAAAAAAAAABQYCAwQBBwj/xABUEAABAgMDAwwNCQUHBAMAAAABAgMABBEFEiEGEzEWIkFRUlNhdJKU0tMUFzIzNDVUcXOBkbO0BxUjVXKVstHhJEJik7FDRIKho8HChMPE8CVjdf/EABQBAQAAAAAAAAAAAAAAAAAAAAD/xAAUEQEAAAAAAAAAAAAAAAAAAAAA/9oADAMBAAIRAxEAPwC2yPyXln5Np11LqlrvlSuyZgVOcUNAXQQ51Eye9uc5mesg+T7xex5l+8VD2ZYC0lJKhoNUqKSKEEUI4Ro2dBwgEWomT3tznMz1kKMq8lJZqWUttLqVBbIBEzMaFPISf7TZBI9cXMIct/A1/bl/iG4DXqJk97c5zM9ZBqJk97c5zM9ZFFCfKTuWTR0kPsq+jDhwCxeKw3pSE1OuwrTZpAcuomT3tznMz1kJsqslZZpptTaXUkzUk2T2TMYpXNNtrGK9lKiPXF3E/lv3hnjtn/GNQGOomT3tznMz1kGomT3tznMz1kUUT9oUVPMgNrSUALU9mlkKqFoSylaRQCpKlEmmCRiTVIY6iZPe3OczPWQmnclZZM/LNBLubWxNrWnsmYxUhcuEnu64Ba+VF3E/aHjST4rP+8lIDHUTJ725zmZ6yDUTJ725zmZ6yKKJ9DX7eFtpVS44l36JxOOsopTita4MKBI0VJrgYDHUTJ725zmZ6yFFlZKSypmcQpLpS2tkIHZMxrQWUqNPpNskxcwhsTwyf9Ix8OiA16iZPe3OczPWQaiZPe3OczPWQ+mCoJVcAK6G6FEhJNMAogGgrs0hPkwHwZkP1qHk3SVlQNWGiblQKJvFWAwGI2IDTqJk97c5zM9ZCjJTJOVdlULcS6pRU8CTMzOw6tI/tNoAeqLmEWRHgaPtv+/XAatRMnvbnOZnrINRMnvbnOZnrIY5QIqyfpC1rmyVgLNAHEqIVcIN1QF04jAmM7FcKmEFSSk0OBvbZAVr9cARRVDiK0MBJZaZKyzMhNutJdS42w6tChMzGtUEEg4rpphzqJk97c5zM9ZHvyh+K57iz/uzFDATuomT3tznMz1kGomT3tznMz1kY5VOupcaKcUpQ6oIuOEOuBTdxFUEXVEX6E1GJNMIpICFt7JWWbdkkoS6A7NFtwdkzGuT2K+5Q/SbpCDhtQ41Eye9uc5mesjLKfv9nccPwU1FBATuomT3tznMz1kGomT3tznMz1kdM0wXJtsJziQ2M66oKcCVEgoQ2BW6r95ShsXEV7qHMBCzOSssJ9hoJdzapaacUnsmYxUh2WSk98rgFrH+KHGomT3tznMz1kZzfjSW4nO++lIfwE7qJk97c5zM9ZBqJk97c5zM9ZHLYqnezV3isprM1Bv1SM4m5nK6wpIqUFNDQ7OuMVkBB2HktLLmZ9C0ulLT7SGx2TMa0GVZcIGv3SlHHbh1qJk97c5zM9ZBk34ZafGWfgpeHVoMlbTiEqKCpCkhadKSQReHCNMAl1Eye9uc5mesjXM5FyYQohDlQkkftMztekjpyTZUlLpKA2hTgLaUpWlNA2hJUlLlFJBUFYUGNTjWpbzfe1/ZV/SAjckclJZ6RlHXEuqW5LMOLV2TMa5SmkqJwXTEkw21Eye9uc5mesjdkJ4tkeKSvuUxtyiOtavVDWdGfoVdxcXSt3GmczdeDThWA5NRMnvbnOZnrIT5V5KyzTCVNpdSrsiTRXsmY7lc202oYubKVKHriqsAq7GZv3r1xNb9b+j9+uN6lK1xrHBlx4MnjVn/ABzEBhqJk97c5zM9ZBqJk97c5zM9ZFFGmYUsUuJSrEXryymg2SKJVU8GHngEeomT3tznMz1kJ5/JSWTOyrYS6ELbmlLHZMxiU5q6e+bF5Xti6hBafjGS9FOf9iAw1Eye9uc5mesg1Eye9uc5mesiihXKzb5eKVtUbqqiqDY0fvnT5oDh1Eye9uc5mesj5VOPIZCUhClVzpJVMTNcH3Ej+02EpA9Ufd4+MSiavdyVEMzJSEoQpVeyXO4SsFJOnTAJvnMb1/rzPWQfOY3v/XmesigmLDaIWsIvKvuqQlsquuYukNpIJxF0CiPbjHjtkNLKNYb2aAUKqutqCEUS7cFQLt43zhXTgkwCD5yG9/68z1kHzmN6/wBeZ6yKFjJ5onXNrSAbo1yypQKUEOpGFEhRUCe50aTHOLGZo5Vp2iQkIKSpRWCgnPDQLt4DHucaaYD5lldbjyX6NLcbTcTrUPPUrU44rOP5R5C3K7v/APgT/UwQH6IyMyxkWZNpt2aaQtN8KSVYg5xWBh3q9s7yxnlR8oXaz7aG0IdWlIRgAogd2qMEW5NHAPOnzKUYD61q9s7yxnlQnyty0kHZVSG5ppSitkgAmuDyFHY2ACfVHz0W5NVpnna44XlVwFT/AJR58/zO/ucswH1s5fWb5Yzyo81f2b5Yxyo+MW3bcwqXeSp5wgtOAgqNCCkggx+hpPvaPsp/pAINX9m+WMcqEuVmWkg600G5ppRE1JOEBWhKJptalHgCQSeAReqWBpIGwK/0jKAmT8oFm+WscqPdX9m+WMcqOjKnTKcba/CuHsBNav7N8sY5UJZ3LWQNoSrgmmihEvOIUq9gkrXLFIPCQhdPsmL+CAme2BZvlrHKj3V/ZvljHKje740b4m975qH0BNav7N8sY5UJ7Jy1kEzU4tU0yErWyUEqwUAylJpt0IIi9ggJrV/ZvljHKg1f2b5Yxyo3ZM9/tHjifgpWH8BNav7N8sY5UJ8kstZBqVQhyaaSoKeJBVji8tQ9oIPri9ggJkfKBZvlrHKj3V/ZvljHKjZ8nfiuR4sx+ARQwHz/AC3y0kHbPm22pppa1y7yEJSrFRKCABwkw6PygWaP76xyopoRZb+BufaY9+iA59X9m+WMcqDV/ZvljHKilggIDKDLWQW9IlE00Q3NFbhCu5T2JMIvK2heUkedQhz2wLN8tY5UU0Ibc8MkPSP/AA64DRq/s3yxjlQav7N8sY5UUsEBAzOWsgbQYcE01cTKzaFKvYBSnZZSUnhIQs/4TDnV/ZvljHKilifs/wAZznFZD3k3AatX9m+WMcqDV/ZvljHKilggPn1hZaSCJmfWqaaCXH2lNkqwUBKMoJTti8lQ84MPNX9m+WMcqKWJ7IjvL3HbQ+MdgNer+zfLGOVGuZy9s4oUBOM1KSBruCKmCAg8kMtpBqQlG3JtlK0S0uhaVKxSpLSQQdoggiG4y/s3yxjlQyyn8DmfQPe7VHRZPeGvRt/hEAl1f2b5YxyoTZW5ayDsulLc00pXZEkugVjdRNtLUfMEpUTwCL6CAmT8oFm+WscqPdX9m+WMcqOjK3uZfjcr7wQ9gJrV/ZvljHKhNaGWsgqelXBNNFCG5oLVewSVZq6D56K9hi8KxUCoqdArifNGUBNav7N8sY5UGr+zfLGOVGya8ay/Epz38rFDATWr+zfLGOVHxK3LdYUpN1RVTOVolRGL7ihsbRB9cfpBKwagEEjTjo88ZQH5bFtNfxYfwK8+1B88tfxchX5R+hMnPCrS4018DLRQQH5fft9C1FSiok6TcV+UYfPTX8XIV+UfqIGuiPYD8ZZSTAcevJrS6BiCNvbgj6x8uB/+QRxdHvHIIBXN6EfY/wCSo6LAmc2+2q+UC8LxvECnDwRxPrWoJuS8ysBJTeRLvFJIUqt0hNCOERpCXvJZvmr3RgKyVW2EsKvNKdKHbylqRjflVi67jXBdE1WcTtCENrBGeXm7t2o7nua3Reu/w3r1OCOG695LN81e6MF17yWb5q90YDntbvDvo1/hMfpaT72j7Kf6R+arQYfW04kSs3VSFJH7M9pIpuY+3Iy9lG0JviaTghGMjNgVNEgd70lRAG2TAdeUGbQ6XZlsuMZm4Po74Qor11RsXgUi8cBcNSKw0sNC0y7IcUFLDaAtQNakJFTXZx2dmFJy0ljpbnPu+c6qPE5aSwwDc5T/APPnOqgOjKnTKcba/CuHsQ1vZUsumXuNThuTDbi/2CcFEhKgTi3jpGEMnMu5VJSFJmwVG6gGQnAVGhVRP0WJuhRoNgHagFlqS0ylbgbS9RC1stFN4hQmySV00FLSy2anuQhWgRcNoCQANAAA9UTurWX3uc+75zqoNWsvuJz7vnOqgNrvjRvib3vmofxCuZUNGfQ9mpzNiWdbJ7AnO6LragKZuuhJx4IZjLyVvFF2bvgBRT2BOXgCSAojNVoSFCvAdqA6cnbOUlTjq7oKnJgAFshymfVdJWVa5JSARgMKQ+ib1ay+9zn3fOdVBq1l9xOfd851UBtyY7/aPHE/BSsOpoG4qmm6qlNOjYiJsPKhpt2dUtqcAdmQ63+wTZqnsZhuuDeGuQsUO1DRvLuVVW6mbNCUmkhOGhGkGjWBG1AdGSFmraaSpetvNMAtgqISpKTeWq8Ab6iRXD9wadMP4m9WsvuJz7vnOqg1ay+4nPu+c6qAz+TvxXI8WY/AI6soWyQ1VJW0HKvoSkqKk3FBNUpxWkOXCQK6NETOR+VDMvISrTzc4lbTDaHB2DNkJKUAHEN0NNuG7WXUqpIUlM2pKgFJIkJwggioIIaxBGzAMsnK5gVbDdFOAJSlSRdC1BKghWKAoUVdOisc2W/gbn2mPfojRq1l9xOfd851UKsqMqWXpZbbbU4VFTRA7AnB3LqVHEt00AwFzCfKJF4NJSlRczzCkFKVEJCXkFZKgKJGbC9JFdGzHA9l3KoFVJm0glKQVSE4BVRCUjFrSSQANkkRnq1l97nPu+c6qApIQ254ZIekf+HXGnVrL73Ofd851UKbUyoaXMyjiWpwpaW6pw9gTmAUypA/s8cSBhAXUKbNfIfmULDmueBbqhy5d7HaGtVS6BeC9nTXZhcrLyVCggpmwpQUUpMhOXlBNLxSM1UgXk12rw24z1ay+4nPu+c6qApIn7P8ZznFZD3k3GvVrL73Ofd851UKJPKhpM9MvFqczbjEo2g9gTeKkLmCoUzdRQOI9vAYC7iayYfWvscKLtW5UIfvhYo5rMFXu6XrV7Zx/iFcU5dypJSEzZKaXgJCcqmoqLwzWFRGerWX3uc+75zqoCkieyI7y9x20PjHYw1ay+9zn3fOdVCfJfKdplpxLjU4CqZnHR+wTZqlyZccQcG9lKgabFYCwtdgrZWEqUlQF5Ck1qFJ1ycB3QqBVOyKjZjVYCFhhCnCouLGdcvVFFL1xSAe5Smt0DaTt1hSzl3KrF5CZtQqRVMhOEYEpIqGtggjziM9Wsvvc593znVQDHKfwOZ9A97tUdFk94a9G3+ERMW7law5LPtobnCpbTqEjsCcFSUEAVLWGMZy2W8sywnOpm0BttN8qkZsJTdTiSc3QAUOMBQ2u+EIBKlpq4ykZsAqJU4lITiCLprQnYBJqNMd0TZy1lt7nPu+c6qDVrL73Ofd851UBuyu7mW43K+8EPohsocqWXUshDU4bkww4r9gnBRKV1UcW9gbEMnMvJVJSFJmwVG6gGQnBeNCq6mrWJoFGg2AdqA7nEp7PRUC8JdV2tKj6QVu+qHMTJyylSQc1OVGg/N05Ueb6KMtWsvuJz7vnOqgM5rxrL8SnPfysUMQb+U7RtBl4NTmbTLTLSj2BN4KW7LqSKZuuIQvHg4YaHLyUCrpE3epep2DOVpWlaZvRXCsB3SISJ+Zu07xKlVKab8xiqmzSn+UOolk5cSYJIRNAnSewJvHz/RYxlq7ldzN8wnOqgN+TnhVpcaa+BlooIgLGyuYbfnVrRNhLr7bjZ7Bm8UiVZaJwbw16FDHahxq7ldzN8wnOqgGsiLj7zewq6+na12sUkeZSbx9LDKJfV5Kbmb5hOdVHuryU3M3zCc6qA+YfLj4wRxdHvHI9hV8r2UDL86hbecADCEnOMuoVW+s9y4kGmIxpBAdLzy6NJQpWKQAAdkrVgPXGE2XmlXXCtKqVoVaRoqKacQfZGWcCVy6joTcUfMHCTFAm3JcX6kqqlSSAhSG1gl1QAQkhIIK01Khsk0rjATJeduhd5V0qKQb2yACR7CPbGvs1e7VyopzbzdCC4VkulxK1NmiU3kKDRGm6Qmhu6KADCN6rWYF1RdcKFX9bVZVevoIcUruqJIVQnXUPCYCR7NXu1cowNTKi/KgqUR2VK7OHf0RUu280VhQWpKaKCkhC6FZRQPVBvVB2a3sKjTE3Nvhc6wsUN6clTUAgH6dFSAccTjjAfoeMVLAoCQCcBU6dnDbjKJzKKzn3XUuNBNGEpcbChUuLzgUpKTeFwlCLl47DyoCjhBlJ4RZ3G1/AzMPxCDKTwizuNr+BmYB/GpcygKCStIUe5SVC8fMNJjbE1bVlvLfW4gAouylU6285mnnXClCj3ChVJB2a0qO6AUsTsv42f4lK+/mYohE7L+Nn+JSvv5mAoo0tzSFKUhK0FSe6SFAqT9oDERuiesSUdbeUAlwM/SmjwZqhSlhQDKm9cpB16jfqe5x2IChhFkp/euNv/1EPYRZKf3rjb/9RAOnnUoBUtQSkaSogAbGJMYy80hytxaVU03VA089I2mOCw5YtsNoUKKCaEYbfBAb7Q7059hf4TC/I3xfJ8Wl/dJhhaHenPsL/CYX5G+L5Pi0v7pMAympttoVcWhAJoCtQArtVOzG1KqioxBxEK7bZWVyy0NlzNuqWpKSgGhYdbqL6gDrlJ2Y3WHKKaZCVAA3nFXUmqUBS1LCEnaSCE+rDCAX5beDt8cs/wCNZh/CDLbwdvjln/Gsw/gMC4BWpGFK4jCu3tRnE3atkOuOTCkqWAtDASkZu6u6VEhV5JUNI0ERSQE5afjSS4tP/jlYo4nLT8aSXFp/8crFHAYJeSdCgakgUI0jSPVGcSFi2G8zMNquANFc265rhVC1rISQNkLQUk00FG2oxXwCKx/DZ7zy/uoekwisfw2e88v7qHMwmqFAaSkgeyAxl5pDlbi0KppuqBp56aI3QlyUZcbYQh0PBSENI+kzFKhNCG81pGH73BDqAQZDeBp9LNfFOw+UoAVJoNkmEOQ3gafSzXxTsMrabKpd5ITeKm1pCQAbxKSAMcIDsSoEVGIOikIflA8WT3FZj3Sob2emjTYu3aISLtALuAwoNFIUfKB4snuKzHulQD+NL80hBSFrQkqNE3lAXjtJrpMboQWpLLDzqsyXkusIZSAU0SQXCoLvEUSq+nEV7g10CAfxO5V9+s7jv/hzMO5JoobQlRvKShKVK2yAAT6zCTKvv1ncd/8ADmYCijEuAEJJFTUgVxNKVoNmlR7YyjW4wlSkqI1yalJ2RUUP+UBsj5x8pLhS64QSP2drR6dcfR4+a/Kb31fF2vfLgPnvZK90r2mNjLjqyEoK1E6AmpJwrgBwRzR22O+lt0KXim48CKkVvMrSBUYipIFeGA0rdcCrpKwoGhBrUHaptx4qZXsqV7TFL85sgqUktmqwvXg3gkJbzYTrSVKRdUDiKkVNQY1OTLBK1LW0pV9ehPdBTzKkkUTSgQlwHRs7cBPdkr3avaYOyV7pXtMOH7QbU06k3KqLxFG0j99nN0ISKC6HMBw10wigInLBwmYxJOtTpPnj2MMre/8A+Ef7wQF6/JziwhSGW7l0hBXMspKgFqF66VVHrjR83Tu9Mc7Y6UMLQ7hn0Z/GqOGAxNmzu9Mc7Y6UHzdO70zzpjpR12dKF5xLYNCbx0E9ykrNAMSaA0GyaR1Gx1FIW2q+m+pBNKEUzYqUqN44rANBhThgFXzbO70zztjpRlL2dOB1lammrrbzLpAmpepCHErIFVaTSGzlgrDRcCk4JWspJSCEpdzW33VamlBgNk4QpgPrHbAX5Evncl1seH5QleRL53J9bHyiPF6DAfYLLyzmJlsOsWa+tslaQoTEoAShZbVS86D3SSOGkabUn5512VWLLfAYeU8oGZk6qBl3WaJ+l01cBx2AYz+RzxSx9uZ+JciwmXwhJUQogbCEqUr1BIJMBO6oJ36qmOcyXWxonsrJpltTjllzCUJFVHsiTNB5g7UxTWfOofbS42SUqrQlKknAkaFAHSIU5deATPoz/UQHNqgnfqqY5zJdbCxqdnhOuTPzW/dXLssBPZMneBQ46sk/S0oQ4B6jF1HFP2q2yaOEjWKWNaTeCSAQmndKqU0SMTXCsAl1QTv1VMc5kutjnmcrZptTaF2XMBTqi22OyJPXKCFOkYO4axCzU00bdIrgYQZR+FWbxp34GZgNGqCd+qpjnMl1sL7HtCeZz1bLfOceceFJmTwCqUBq7pwi3jhVaiM4WwFqIKUrKUKKUFQBAWQKA0IPACCaVEAm1QTv1VMc5kutjnRlbNF1TIsuYziUIdUnsiTwStS0pNc7Q1KFildjhEV8T8r41mOJSfv5qA5Jm3J1SFJ+apgXklPhMlsim+xzWHac8xLMMqst9RaaaaJEzJ0JQgJJFXa0wiycXdBJ0AEmnBHPLWg24UhCr15tLwoDS6ruTXYrjTzGARaoJ36qmOcyXWxolMrJp0KLdlzBurU2r9okxRSTdUMXdg7MV0Icke5mOOTXvTAJben56YbShNlvpKX5Z6pmZOlGphDxGDukhBA4SIY6oJ36qmOcyXWxQzs0lptbi63UJKlUFTQCpoBpjXIzyXb10KBQq4tKkkKSboVj6lJNRtwE+7lLOJSVKsqYASCSeyZPAAVP9rHktlRNuIStFlzBStIWk9kSYqCKg0LtRhFBa/eHvRufhMaMmfA5b0DPu0wEvNzs8ubYmBZb4S01MtlPZMnUl1TJBH0tKDNmvnEM9UE79VTHOZLrYez9otsgFxV0G9jQ0wSVHRwD1xvZcvJCqEVANFChFdgjYPBASc9ldNMpCnLLmEhS22geyJM1U4sNoGDuypSRXQK4x0aoJ36qmOcyXWxuy37yzx2z/jGooYCIkrQnm35h02W+Q8WiAJmTqLiLpr9Lsww1QTv1VMc5kuthjP5Ry7JeDjl0sNpedF1WCVEgFNBrjUEUFTiNsQ1SqoqNmAkXMrZpLqGTZcxnFpccQnsiTxSgoCjXO0FC4jA7rgMdGqCd+qpjnMl1sb7Q8ZynFZ/3kpFBAQ+T8/PS7AaVZb6iFvLqJmTpr3VuAYu7AUB6oY6oJ36qmOcyXWxTwQEixlZNLW4hNlzBU2UpcHZEnrSpIWNLtDrSDhHLlJPz0zKTEumy30qeZcaClTMnQFaCkE0drQVh1Yfhk/6Rj4ZEPoCY1QTv1VMc5kutg1QTv1VMc5kutinggJGSysmnkBbdlzCkkqAPZEmNCik4F2ukGOO2J2eeXKqFlvjMP59QMzJ64Zh1qiaO6auA47AMPciPA2/tPe+XD2AmNUE79VTHOZLrY57RyummGlvO2XMJbbSpa1dkSZolIqTRLpJw2hFTKzIcTeTWl5acRuVFBI4Kg04IR/KJ4rnuLPfgMArey7cQopVIrChgQZuSqPP9LEflja782pSmpZKatob183K/uuKXXWrOGMKMqPC3/SL/AKwrgMTZs9vTHO2OlHnzdO70xztjpRnDJFjrUQlKkFZRnM2L18C5nBsUJKaaDs40gFfzbPb0xztjpQfN07vTHO2OlDOWsZ1d7Cl1K1KCguouqCaYDTeUBwY1pHJOSqmlqbcFFJJBH/uxAc6bNnt6Y52x0o8Nmzu9Mc7Y6UZwQETlVLuJfo8EJVdBolxChSp2UkiCNeVXfz9kf7wQH0i0O4Z9GfxqjhjomLOcWlsqm2WxdN1OZcJAvqpeINCY5vmhflzP8hzpQG6WcCVAqTeArgFFJ0YEKGIIND6oaOZQqKr1wfvaVEnHNDEnSaMpx2SomE3zQry5n+Q50o8+Z1eXM/yHOlAM12reCkqQCFIWjBRBBU9nwrRsKoKbIELY8+aV+Ws/yHOlHpsdXlzP8hzpQBGK9BjFmyHlvIZbmmlKWlaq5lYACacONax0zWTMy24EOTTKQWnHb2aWaBC226UrpJcHsMB9X+RzxSx9uZ+JciotmWccaUhtQSVUBJJBu11wSRilRTUBWxWuxHynJTKJyRlkSyHpZaUFw3lNPVN9anDWh21EQ37YD++Sn8t/84D6NJtlKEpKUpoLoSg60AYADAYUpsQny68AmfRn+oiRPygP75Kfy3/zjjtnK92YYcZU7KgOJukhp+o81VQH1iE9u2KZlTZK7uZOdZ1taPAUS4rHXJSkrF3ZvnaFI2yMt52ZDpbTKXW3S1Uh7XUSlVQK4DXU9UbrTysn2WXXSmTIbQtwgB6pupKqDHggPoY4YQZR+FWbxp34GZjwC0t1I8l/84456y7Rdcl3CuSBYcU6kBD1FFTLjNDjoo4T5wICtha1JuodcKFIKHFpcUFA3k0SlCgmmmoSCCdBJ0igHDdtLdSPJf6UF20t1I8l/pQFBE/K+NZjiUn7+agu2lupHkv9KOJuy7REyuYvyV5bTTJFx6gDa3FgjHSc4R6hAVsKbBsbscukqvXlURhS42mtxrhCSpeP8Uct20t1I8l/pQXbS3UjyX+lAUEIcke5mOOTXvTGN20t1I8l/pRx2ZZlosBwBckb7rrxqh7ArVeIGu0CAoLYks+w61UDOIWipFQKimI2RGiw7LzAc7gX1X7jaSltOtCdaCTiaVJ4dG3xXbS3UjyX+lBdtLdSPJf6UA1tfvD3o3PwmNGTPgct6Bn3aYWTMvaS0KQVSQCkqSdY9sim6jCz5O0mmm2guSIbQhsEoeqbqQmp13BAM7dsVMzmrxKc2suJI7pKrpSladgFJNcag0oRDGWCghIWQV0F4pBCSaYkAk0HBUwju2lupHkv9KC7aW6keS/0oDzLfvLPHbP+MaihiStey7RmEISpckAl1h4UQ9iWnUugadBKQD547btpbqR5L/SgMrTyaS+t1ajrlJo3pok5tTevAOvFSFUOyhJ0gQ8bTQAbQAhDdtLdSPJf6UF20t1I8l/pQBaHjOU4rP8AvJSKCJJ6y7RVMNPlcleabeaAuPUIdU0ok46Rmh7THbdtLdSPJf6UA4aLmcXeuhsBAb3ROJUTwYpAH8J2xHRE/dtLdSPJf6UF20t1I8l/pQGVh+GT/pGPhkQ+iSk7MtFt190LkiXlIURceoLrYbw13BWOe2LZtGXcaQewlF3OUIDwpcAOOONawFgyldVXikgq1lAQQm6MFYmpreNcMCNqNsQmqC0NqT9j35xyTOWM624lDgkwC267euvEAIU2mlK6SXB7DAVORHgbf2nvfLhvO382vN0K7qrldF6mFeCtI+W2Rle7LtJaS7KkArNS0/XXLK91w0jsPygPb5Kfyn+lAfRpOXDbaG06EJSkeoUhH8oniue4s9+AxKnL97fJT+U/0o4bcytdmpd6XU7KpS62tskNP1AUKVFTpgJzKfwt/wBIv+sK46mbJmp52YdRMMgB5SCc0uhN1LlQK4DX09Uc6cn3hezk4yi64psfQrNboBrgcBjAYw4+eAGQ0As6xaarWDcvNlFG8KhFTeodoeeFBsZXl7PN3PzgNiq8vZ5u5+cA3mrbv3tZS8FjTovOtObX/wBdPXC+0X0uOrWkEBaiuiiCQVGpGGxUmNHzMry9nm7n5wfMqvL2ebufnAeQR6LGV5ezzdz848NjK8vZ5u5+cBC5Vd/P2R/vBGzKuVDb90vJdN0G8lCkjZwoT/7WPYC/ndDX2P8AmqOWOqd7lr7H/NUcsB1yMqlYWpailCAmpCbyiVG6AkVAOydOgGN0xY60pvpUhac2XiQtIITfKNcCagk0w0400gxokpzN3gUJWhYAUlRUNBvAgpIIIP8AUxtftMqbKLiRVGbJF7uQ7nQACcKHDzGA0WhLZp1xutbi1Irt0NKxzxunZkuuLcIAK1KWQNAJNcOCNMB2ZL+MGvRPf8Yf5Wd8HFZj4iVhBkv4xa9E/wD8Yf5Wd8HFZj4iVgJSOqXkFLaddBFGrtQdJqaa3zaTHLDCStVTbZbCQUqLl+tKqCm82BUiqaYnDbgC07JWwASQUlS0Ag41SaGo0iF8MLTtLPAVRRQWtQIVhRVCU0ppqNNfVC+Apvk37zMcac921DjKzwGa4u97tUJ/k37xMcac921DjKzwGa4u97tUB9Rb0DzCMoxb0DzCMoAggggCCCCAIIIIAggggOa051LDS3V1uoSVKpTQPPgPOSBHGm3WwBnfoyqpSKhQKagX7zdQEVUBU0hjMNlSSEqKSRgoAGnqOBia1Ja9VFpDbiHEvhKAm9fLdQhIFEApRiak1J84Bwu3GBeBWQUkJulty+Sb1Libt5YN1eKQRrVbRjbLWm04u4hdVUJpRQqAQDdJFFUJANK0JoaGE7GSaUOF1DpDlUqSq4jSM6KubLiiHlgknYGikdlk2AhhxTiaEqvmpbRfqtecXVYxIKsabHqFAcQQQQBBBBAEEEEAQQQQBBBBAER+W/hEn/1P4ExYRH5b+ESf/U/gTAcMTOVvfEcWmvfSsU0TOVvfEcWmvfSsBJEw61OLzhbvJvVZAP7pLhKTUnRdUFA8KTCmXcCVpUQFAKCik6DQ1oeAw2GUbhKVLSlSkqQoq0XrrhdAISKaSrHhgORyzrqU3lgOKxQ2BW9ryjuhrQSQacA0iojlmZdTaihYopOBFQacGEMmLcKE3Uo2AgfSKpcDmdSlY0KINQFYYE4QsfcvKUrReUVU85rAUPycd6meMq9y1HDbmlfGHvwoju+TjvUzxlXumo4bc0r4w9+FEAoggggGiLGKiEJcTnbhcKDUADNl3uzrSboG1QqGOmmlyy1pbUtetoG1JGBvBZIBwOA8+mNqbVTUKU0Cu6W1qvqF9OaLOA0JVdIxxxAw010vWiVJWm6AFJZTp0ZsUHtgOKCCCAhsrPCD9kf7wQZWeEH7I/3ggGlr5QOhZSLtEXkJwOgLOnGOEZQvfw+z9YIIA1Qvfw+z9Y91Qvfw+z9Y8ggDVC9/D7P1j3VC9/D7P1gggO/JzKJ1E0lwXCoIWkVBpjSug8ENMpcrn1kEhsHNOIwSrQp1lR0q01QP84IICZ1RPbafZ+seaonttPs/WPYIAOUT22n2frHmqJ7bT7P1j2CApsjcq3mWVhIbN51SzeSqtShA2FDDAQxtrLJ9yXeQpLVFtOJNEqrQpIw12mPYICwT8p03TuJfkOdOPe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RZQ5fTLrrClIZqjO0olf7yQDWquCCCA59XMxuGeSvpQiylyufXQkNght1GCVaFOMqOlWnWD/OPYICW1RPbafZ+sByie20+z9YIIAOUT22n2frAconqaU+z9YIICmyOyqeZacCQ2bzpWbyVVrcQMKEYYCFtuZUvqUruBVxa8AdJCa6TwQQQClWUT22n2R6conttPsgggMRlI/tp9keqyje20+yCCA8TlG/tp9kCso3ttPsgggOCdmlOqvL00ggg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n-US"/>
          </a:p>
        </p:txBody>
      </p:sp>
      <p:sp>
        <p:nvSpPr>
          <p:cNvPr id="16387" name="AutoShape 13" descr="data:image/jpeg;base64,/9j/4AAQSkZJRgABAQAAAQABAAD/2wCEAAkGBxQSEhUUEhQUFhUXFxUUFBgVFBYeFhceHRcdFh0YFBwYICggGBolHB0XITIhJikrMi4uFx81ODMtNygtLisBCgoKBQUFDgUFDisZExkrKysrKysrKysrKysrKysrKysrKysrKysrKysrKysrKysrKysrKysrKysrKysrKysrK//AABEIAHQBtAMBIgACEQEDEQH/xAAcAAADAAMBAQEAAAAAAAAAAAAABQYCAwQBBwj/xABUEAABAgMDAwwNCQUHBAMAAAABAgMABBEFEiEGEzEWIkFRUlNhdJKU0tMUFzIzNDVUcXOBkbO0BxUjVXKVstHhJEJik7FDRIKho8HChMPE8CVjdf/EABQBAQAAAAAAAAAAAAAAAAAAAAD/xAAUEQEAAAAAAAAAAAAAAAAAAAAA/9oADAMBAAIRAxEAPwC2yPyXln5Np11LqlrvlSuyZgVOcUNAXQQ51Eye9uc5mesg+T7xex5l+8VD2ZYC0lJKhoNUqKSKEEUI4Ro2dBwgEWomT3tznMz1kKMq8lJZqWUttLqVBbIBEzMaFPISf7TZBI9cXMIct/A1/bl/iG4DXqJk97c5zM9ZBqJk97c5zM9ZFFCfKTuWTR0kPsq+jDhwCxeKw3pSE1OuwrTZpAcuomT3tznMz1kJsqslZZpptTaXUkzUk2T2TMYpXNNtrGK9lKiPXF3E/lv3hnjtn/GNQGOomT3tznMz1kGomT3tznMz1kUUT9oUVPMgNrSUALU9mlkKqFoSylaRQCpKlEmmCRiTVIY6iZPe3OczPWQmnclZZM/LNBLubWxNrWnsmYxUhcuEnu64Ba+VF3E/aHjST4rP+8lIDHUTJ725zmZ6yDUTJ725zmZ6yKKJ9DX7eFtpVS44l36JxOOsopTita4MKBI0VJrgYDHUTJ725zmZ6yFFlZKSypmcQpLpS2tkIHZMxrQWUqNPpNskxcwhsTwyf9Ix8OiA16iZPe3OczPWQaiZPe3OczPWQ+mCoJVcAK6G6FEhJNMAogGgrs0hPkwHwZkP1qHk3SVlQNWGiblQKJvFWAwGI2IDTqJk97c5zM9ZCjJTJOVdlULcS6pRU8CTMzOw6tI/tNoAeqLmEWRHgaPtv+/XAatRMnvbnOZnrINRMnvbnOZnrIY5QIqyfpC1rmyVgLNAHEqIVcIN1QF04jAmM7FcKmEFSSk0OBvbZAVr9cARRVDiK0MBJZaZKyzMhNutJdS42w6tChMzGtUEEg4rpphzqJk97c5zM9ZHvyh+K57iz/uzFDATuomT3tznMz1kGomT3tznMz1kY5VOupcaKcUpQ6oIuOEOuBTdxFUEXVEX6E1GJNMIpICFt7JWWbdkkoS6A7NFtwdkzGuT2K+5Q/SbpCDhtQ41Eye9uc5mesjLKfv9nccPwU1FBATuomT3tznMz1kGomT3tznMz1kdM0wXJtsJziQ2M66oKcCVEgoQ2BW6r95ShsXEV7qHMBCzOSssJ9hoJdzapaacUnsmYxUh2WSk98rgFrH+KHGomT3tznMz1kZzfjSW4nO++lIfwE7qJk97c5zM9ZBqJk97c5zM9ZHLYqnezV3isprM1Bv1SM4m5nK6wpIqUFNDQ7OuMVkBB2HktLLmZ9C0ulLT7SGx2TMa0GVZcIGv3SlHHbh1qJk97c5zM9ZBk34ZafGWfgpeHVoMlbTiEqKCpCkhadKSQReHCNMAl1Eye9uc5mesjXM5FyYQohDlQkkftMztekjpyTZUlLpKA2hTgLaUpWlNA2hJUlLlFJBUFYUGNTjWpbzfe1/ZV/SAjckclJZ6RlHXEuqW5LMOLV2TMa5SmkqJwXTEkw21Eye9uc5mesjdkJ4tkeKSvuUxtyiOtavVDWdGfoVdxcXSt3GmczdeDThWA5NRMnvbnOZnrIT5V5KyzTCVNpdSrsiTRXsmY7lc202oYubKVKHriqsAq7GZv3r1xNb9b+j9+uN6lK1xrHBlx4MnjVn/ABzEBhqJk97c5zM9ZBqJk97c5zM9ZFFGmYUsUuJSrEXryymg2SKJVU8GHngEeomT3tznMz1kJ5/JSWTOyrYS6ELbmlLHZMxiU5q6e+bF5Xti6hBafjGS9FOf9iAw1Eye9uc5mesg1Eye9uc5mesiihXKzb5eKVtUbqqiqDY0fvnT5oDh1Eye9uc5mesj5VOPIZCUhClVzpJVMTNcH3Ej+02EpA9Ufd4+MSiavdyVEMzJSEoQpVeyXO4SsFJOnTAJvnMb1/rzPWQfOY3v/XmesigmLDaIWsIvKvuqQlsquuYukNpIJxF0CiPbjHjtkNLKNYb2aAUKqutqCEUS7cFQLt43zhXTgkwCD5yG9/68z1kHzmN6/wBeZ6yKFjJ5onXNrSAbo1yypQKUEOpGFEhRUCe50aTHOLGZo5Vp2iQkIKSpRWCgnPDQLt4DHucaaYD5lldbjyX6NLcbTcTrUPPUrU44rOP5R5C3K7v/APgT/UwQH6IyMyxkWZNpt2aaQtN8KSVYg5xWBh3q9s7yxnlR8oXaz7aG0IdWlIRgAogd2qMEW5NHAPOnzKUYD61q9s7yxnlQnyty0kHZVSG5ppSitkgAmuDyFHY2ACfVHz0W5NVpnna44XlVwFT/AJR58/zO/ucswH1s5fWb5Yzyo81f2b5Yxyo+MW3bcwqXeSp5wgtOAgqNCCkggx+hpPvaPsp/pAINX9m+WMcqEuVmWkg600G5ppRE1JOEBWhKJptalHgCQSeAReqWBpIGwK/0jKAmT8oFm+WscqPdX9m+WMcqOjKnTKcba/CuHsBNav7N8sY5UJZ3LWQNoSrgmmihEvOIUq9gkrXLFIPCQhdPsmL+CAme2BZvlrHKj3V/ZvljHKje740b4m975qH0BNav7N8sY5UJ7Jy1kEzU4tU0yErWyUEqwUAylJpt0IIi9ggJrV/ZvljHKg1f2b5Yxyo3ZM9/tHjifgpWH8BNav7N8sY5UJ8kstZBqVQhyaaSoKeJBVji8tQ9oIPri9ggJkfKBZvlrHKj3V/ZvljHKjZ8nfiuR4sx+ARQwHz/AC3y0kHbPm22pppa1y7yEJSrFRKCABwkw6PygWaP76xyopoRZb+BufaY9+iA59X9m+WMcqDV/ZvljHKilggIDKDLWQW9IlE00Q3NFbhCu5T2JMIvK2heUkedQhz2wLN8tY5UU0Ibc8MkPSP/AA64DRq/s3yxjlQav7N8sY5UUsEBAzOWsgbQYcE01cTKzaFKvYBSnZZSUnhIQs/4TDnV/ZvljHKilifs/wAZznFZD3k3AatX9m+WMcqDV/ZvljHKilggPn1hZaSCJmfWqaaCXH2lNkqwUBKMoJTti8lQ84MPNX9m+WMcqKWJ7IjvL3HbQ+MdgNer+zfLGOVGuZy9s4oUBOM1KSBruCKmCAg8kMtpBqQlG3JtlK0S0uhaVKxSpLSQQdoggiG4y/s3yxjlQyyn8DmfQPe7VHRZPeGvRt/hEAl1f2b5YxyoTZW5ayDsulLc00pXZEkugVjdRNtLUfMEpUTwCL6CAmT8oFm+WscqPdX9m+WMcqOjK3uZfjcr7wQ9gJrV/ZvljHKhNaGWsgqelXBNNFCG5oLVewSVZq6D56K9hi8KxUCoqdArifNGUBNav7N8sY5UGr+zfLGOVGya8ay/Epz38rFDATWr+zfLGOVHxK3LdYUpN1RVTOVolRGL7ihsbRB9cfpBKwagEEjTjo88ZQH5bFtNfxYfwK8+1B88tfxchX5R+hMnPCrS4018DLRQQH5fft9C1FSiok6TcV+UYfPTX8XIV+UfqIGuiPYD8ZZSTAcevJrS6BiCNvbgj6x8uB/+QRxdHvHIIBXN6EfY/wCSo6LAmc2+2q+UC8LxvECnDwRxPrWoJuS8ysBJTeRLvFJIUqt0hNCOERpCXvJZvmr3RgKyVW2EsKvNKdKHbylqRjflVi67jXBdE1WcTtCENrBGeXm7t2o7nua3Reu/w3r1OCOG695LN81e6MF17yWb5q90YDntbvDvo1/hMfpaT72j7Kf6R+arQYfW04kSs3VSFJH7M9pIpuY+3Iy9lG0JviaTghGMjNgVNEgd70lRAG2TAdeUGbQ6XZlsuMZm4Po74Qor11RsXgUi8cBcNSKw0sNC0y7IcUFLDaAtQNakJFTXZx2dmFJy0ljpbnPu+c6qPE5aSwwDc5T/APPnOqgOjKnTKcba/CuHsQ1vZUsumXuNThuTDbi/2CcFEhKgTi3jpGEMnMu5VJSFJmwVG6gGQnAVGhVRP0WJuhRoNgHagFlqS0ylbgbS9RC1stFN4hQmySV00FLSy2anuQhWgRcNoCQANAAA9UTurWX3uc+75zqoNWsvuJz7vnOqgNrvjRvib3vmofxCuZUNGfQ9mpzNiWdbJ7AnO6LragKZuuhJx4IZjLyVvFF2bvgBRT2BOXgCSAojNVoSFCvAdqA6cnbOUlTjq7oKnJgAFshymfVdJWVa5JSARgMKQ+ib1ay+9zn3fOdVBq1l9xOfd851UBtyY7/aPHE/BSsOpoG4qmm6qlNOjYiJsPKhpt2dUtqcAdmQ63+wTZqnsZhuuDeGuQsUO1DRvLuVVW6mbNCUmkhOGhGkGjWBG1AdGSFmraaSpetvNMAtgqISpKTeWq8Ab6iRXD9wadMP4m9WsvuJz7vnOqg1ay+4nPu+c6qAz+TvxXI8WY/AI6soWyQ1VJW0HKvoSkqKk3FBNUpxWkOXCQK6NETOR+VDMvISrTzc4lbTDaHB2DNkJKUAHEN0NNuG7WXUqpIUlM2pKgFJIkJwggioIIaxBGzAMsnK5gVbDdFOAJSlSRdC1BKghWKAoUVdOisc2W/gbn2mPfojRq1l9xOfd851UKsqMqWXpZbbbU4VFTRA7AnB3LqVHEt00AwFzCfKJF4NJSlRczzCkFKVEJCXkFZKgKJGbC9JFdGzHA9l3KoFVJm0glKQVSE4BVRCUjFrSSQANkkRnq1l97nPu+c6qApIQ254ZIekf+HXGnVrL73Ofd851UKbUyoaXMyjiWpwpaW6pw9gTmAUypA/s8cSBhAXUKbNfIfmULDmueBbqhy5d7HaGtVS6BeC9nTXZhcrLyVCggpmwpQUUpMhOXlBNLxSM1UgXk12rw24z1ay+4nPu+c6qApIn7P8ZznFZD3k3GvVrL73Ofd851UKJPKhpM9MvFqczbjEo2g9gTeKkLmCoUzdRQOI9vAYC7iayYfWvscKLtW5UIfvhYo5rMFXu6XrV7Zx/iFcU5dypJSEzZKaXgJCcqmoqLwzWFRGerWX3uc+75zqoCkieyI7y9x20PjHYw1ay+9zn3fOdVCfJfKdplpxLjU4CqZnHR+wTZqlyZccQcG9lKgabFYCwtdgrZWEqUlQF5Ck1qFJ1ycB3QqBVOyKjZjVYCFhhCnCouLGdcvVFFL1xSAe5Smt0DaTt1hSzl3KrF5CZtQqRVMhOEYEpIqGtggjziM9Wsvvc593znVQDHKfwOZ9A97tUdFk94a9G3+ERMW7law5LPtobnCpbTqEjsCcFSUEAVLWGMZy2W8sywnOpm0BttN8qkZsJTdTiSc3QAUOMBQ2u+EIBKlpq4ykZsAqJU4lITiCLprQnYBJqNMd0TZy1lt7nPu+c6qDVrL73Ofd851UBuyu7mW43K+8EPohsocqWXUshDU4bkww4r9gnBRKV1UcW9gbEMnMvJVJSFJmwVG6gGQnBeNCq6mrWJoFGg2AdqA7nEp7PRUC8JdV2tKj6QVu+qHMTJyylSQc1OVGg/N05Ueb6KMtWsvuJz7vnOqgM5rxrL8SnPfysUMQb+U7RtBl4NTmbTLTLSj2BN4KW7LqSKZuuIQvHg4YaHLyUCrpE3epep2DOVpWlaZvRXCsB3SISJ+Zu07xKlVKab8xiqmzSn+UOolk5cSYJIRNAnSewJvHz/RYxlq7ldzN8wnOqgN+TnhVpcaa+BlooIgLGyuYbfnVrRNhLr7bjZ7Bm8UiVZaJwbw16FDHahxq7ldzN8wnOqgGsiLj7zewq6+na12sUkeZSbx9LDKJfV5Kbmb5hOdVHuryU3M3zCc6qA+YfLj4wRxdHvHI9hV8r2UDL86hbecADCEnOMuoVW+s9y4kGmIxpBAdLzy6NJQpWKQAAdkrVgPXGE2XmlXXCtKqVoVaRoqKacQfZGWcCVy6joTcUfMHCTFAm3JcX6kqqlSSAhSG1gl1QAQkhIIK01Khsk0rjATJeduhd5V0qKQb2yACR7CPbGvs1e7VyopzbzdCC4VkulxK1NmiU3kKDRGm6Qmhu6KADCN6rWYF1RdcKFX9bVZVevoIcUruqJIVQnXUPCYCR7NXu1cowNTKi/KgqUR2VK7OHf0RUu280VhQWpKaKCkhC6FZRQPVBvVB2a3sKjTE3Nvhc6wsUN6clTUAgH6dFSAccTjjAfoeMVLAoCQCcBU6dnDbjKJzKKzn3XUuNBNGEpcbChUuLzgUpKTeFwlCLl47DyoCjhBlJ4RZ3G1/AzMPxCDKTwizuNr+BmYB/GpcygKCStIUe5SVC8fMNJjbE1bVlvLfW4gAouylU6285mnnXClCj3ChVJB2a0qO6AUsTsv42f4lK+/mYohE7L+Nn+JSvv5mAoo0tzSFKUhK0FSe6SFAqT9oDERuiesSUdbeUAlwM/SmjwZqhSlhQDKm9cpB16jfqe5x2IChhFkp/euNv/1EPYRZKf3rjb/9RAOnnUoBUtQSkaSogAbGJMYy80hytxaVU03VA089I2mOCw5YtsNoUKKCaEYbfBAb7Q7059hf4TC/I3xfJ8Wl/dJhhaHenPsL/CYX5G+L5Pi0v7pMAympttoVcWhAJoCtQArtVOzG1KqioxBxEK7bZWVyy0NlzNuqWpKSgGhYdbqL6gDrlJ2Y3WHKKaZCVAA3nFXUmqUBS1LCEnaSCE+rDCAX5beDt8cs/wCNZh/CDLbwdvjln/Gsw/gMC4BWpGFK4jCu3tRnE3atkOuOTCkqWAtDASkZu6u6VEhV5JUNI0ERSQE5afjSS4tP/jlYo4nLT8aSXFp/8crFHAYJeSdCgakgUI0jSPVGcSFi2G8zMNquANFc265rhVC1rISQNkLQUk00FG2oxXwCKx/DZ7zy/uoekwisfw2e88v7qHMwmqFAaSkgeyAxl5pDlbi0KppuqBp56aI3QlyUZcbYQh0PBSENI+kzFKhNCG81pGH73BDqAQZDeBp9LNfFOw+UoAVJoNkmEOQ3gafSzXxTsMrabKpd5ITeKm1pCQAbxKSAMcIDsSoEVGIOikIflA8WT3FZj3Sob2emjTYu3aISLtALuAwoNFIUfKB4snuKzHulQD+NL80hBSFrQkqNE3lAXjtJrpMboQWpLLDzqsyXkusIZSAU0SQXCoLvEUSq+nEV7g10CAfxO5V9+s7jv/hzMO5JoobQlRvKShKVK2yAAT6zCTKvv1ncd/8ADmYCijEuAEJJFTUgVxNKVoNmlR7YyjW4wlSkqI1yalJ2RUUP+UBsj5x8pLhS64QSP2drR6dcfR4+a/Kb31fF2vfLgPnvZK90r2mNjLjqyEoK1E6AmpJwrgBwRzR22O+lt0KXim48CKkVvMrSBUYipIFeGA0rdcCrpKwoGhBrUHaptx4qZXsqV7TFL85sgqUktmqwvXg3gkJbzYTrSVKRdUDiKkVNQY1OTLBK1LW0pV9ehPdBTzKkkUTSgQlwHRs7cBPdkr3avaYOyV7pXtMOH7QbU06k3KqLxFG0j99nN0ISKC6HMBw10wigInLBwmYxJOtTpPnj2MMre/8A+Ef7wQF6/JziwhSGW7l0hBXMspKgFqF66VVHrjR83Tu9Mc7Y6UMLQ7hn0Z/GqOGAxNmzu9Mc7Y6UHzdO70zzpjpR12dKF5xLYNCbx0E9ykrNAMSaA0GyaR1Gx1FIW2q+m+pBNKEUzYqUqN44rANBhThgFXzbO70zztjpRlL2dOB1lammrrbzLpAmpepCHErIFVaTSGzlgrDRcCk4JWspJSCEpdzW33VamlBgNk4QpgPrHbAX5Evncl1seH5QleRL53J9bHyiPF6DAfYLLyzmJlsOsWa+tslaQoTEoAShZbVS86D3SSOGkabUn5512VWLLfAYeU8oGZk6qBl3WaJ+l01cBx2AYz+RzxSx9uZ+JciwmXwhJUQogbCEqUr1BIJMBO6oJ36qmOcyXWxonsrJpltTjllzCUJFVHsiTNB5g7UxTWfOofbS42SUqrQlKknAkaFAHSIU5deATPoz/UQHNqgnfqqY5zJdbCxqdnhOuTPzW/dXLssBPZMneBQ46sk/S0oQ4B6jF1HFP2q2yaOEjWKWNaTeCSAQmndKqU0SMTXCsAl1QTv1VMc5kutjnmcrZptTaF2XMBTqi22OyJPXKCFOkYO4axCzU00bdIrgYQZR+FWbxp34GZgNGqCd+qpjnMl1sL7HtCeZz1bLfOceceFJmTwCqUBq7pwi3jhVaiM4WwFqIKUrKUKKUFQBAWQKA0IPACCaVEAm1QTv1VMc5kutjnRlbNF1TIsuYziUIdUnsiTwStS0pNc7Q1KFildjhEV8T8r41mOJSfv5qA5Jm3J1SFJ+apgXklPhMlsim+xzWHac8xLMMqst9RaaaaJEzJ0JQgJJFXa0wiycXdBJ0AEmnBHPLWg24UhCr15tLwoDS6ruTXYrjTzGARaoJ36qmOcyXWxolMrJp0KLdlzBurU2r9okxRSTdUMXdg7MV0Icke5mOOTXvTAJben56YbShNlvpKX5Z6pmZOlGphDxGDukhBA4SIY6oJ36qmOcyXWxQzs0lptbi63UJKlUFTQCpoBpjXIzyXb10KBQq4tKkkKSboVj6lJNRtwE+7lLOJSVKsqYASCSeyZPAAVP9rHktlRNuIStFlzBStIWk9kSYqCKg0LtRhFBa/eHvRufhMaMmfA5b0DPu0wEvNzs8ubYmBZb4S01MtlPZMnUl1TJBH0tKDNmvnEM9UE79VTHOZLrYez9otsgFxV0G9jQ0wSVHRwD1xvZcvJCqEVANFChFdgjYPBASc9ldNMpCnLLmEhS22geyJM1U4sNoGDuypSRXQK4x0aoJ36qmOcyXWxuy37yzx2z/jGooYCIkrQnm35h02W+Q8WiAJmTqLiLpr9Lsww1QTv1VMc5kuthjP5Ry7JeDjl0sNpedF1WCVEgFNBrjUEUFTiNsQ1SqoqNmAkXMrZpLqGTZcxnFpccQnsiTxSgoCjXO0FC4jA7rgMdGqCd+qpjnMl1sb7Q8ZynFZ/3kpFBAQ+T8/PS7AaVZb6iFvLqJmTpr3VuAYu7AUB6oY6oJ36qmOcyXWxTwQEixlZNLW4hNlzBU2UpcHZEnrSpIWNLtDrSDhHLlJPz0zKTEumy30qeZcaClTMnQFaCkE0drQVh1Yfhk/6Rj4ZEPoCY1QTv1VMc5kutg1QTv1VMc5kutinggJGSysmnkBbdlzCkkqAPZEmNCik4F2ukGOO2J2eeXKqFlvjMP59QMzJ64Zh1qiaO6auA47AMPciPA2/tPe+XD2AmNUE79VTHOZLrY57RyummGlvO2XMJbbSpa1dkSZolIqTRLpJw2hFTKzIcTeTWl5acRuVFBI4Kg04IR/KJ4rnuLPfgMArey7cQopVIrChgQZuSqPP9LEflja782pSmpZKatob183K/uuKXXWrOGMKMqPC3/SL/AKwrgMTZs9vTHO2OlHnzdO70xztjpRnDJFjrUQlKkFZRnM2L18C5nBsUJKaaDs40gFfzbPb0xztjpQfN07vTHO2OlDOWsZ1d7Cl1K1KCguouqCaYDTeUBwY1pHJOSqmlqbcFFJJBH/uxAc6bNnt6Y52x0o8Nmzu9Mc7Y6UZwQETlVLuJfo8EJVdBolxChSp2UkiCNeVXfz9kf7wQH0i0O4Z9GfxqjhjomLOcWlsqm2WxdN1OZcJAvqpeINCY5vmhflzP8hzpQG6WcCVAqTeArgFFJ0YEKGIIND6oaOZQqKr1wfvaVEnHNDEnSaMpx2SomE3zQry5n+Q50o8+Z1eXM/yHOlAM12reCkqQCFIWjBRBBU9nwrRsKoKbIELY8+aV+Ws/yHOlHpsdXlzP8hzpQBGK9BjFmyHlvIZbmmlKWlaq5lYACacONax0zWTMy24EOTTKQWnHb2aWaBC226UrpJcHsMB9X+RzxSx9uZ+JciotmWccaUhtQSVUBJJBu11wSRilRTUBWxWuxHynJTKJyRlkSyHpZaUFw3lNPVN9anDWh21EQ37YD++Sn8t/84D6NJtlKEpKUpoLoSg60AYADAYUpsQny68AmfRn+oiRPygP75Kfy3/zjjtnK92YYcZU7KgOJukhp+o81VQH1iE9u2KZlTZK7uZOdZ1taPAUS4rHXJSkrF3ZvnaFI2yMt52ZDpbTKXW3S1Uh7XUSlVQK4DXU9UbrTysn2WXXSmTIbQtwgB6pupKqDHggPoY4YQZR+FWbxp34GZjwC0t1I8l/84456y7Rdcl3CuSBYcU6kBD1FFTLjNDjoo4T5wICtha1JuodcKFIKHFpcUFA3k0SlCgmmmoSCCdBJ0igHDdtLdSPJf6UF20t1I8l/pQFBE/K+NZjiUn7+agu2lupHkv9KOJuy7REyuYvyV5bTTJFx6gDa3FgjHSc4R6hAVsKbBsbscukqvXlURhS42mtxrhCSpeP8Uct20t1I8l/pQXbS3UjyX+lAUEIcke5mOOTXvTGN20t1I8l/pRx2ZZlosBwBckb7rrxqh7ArVeIGu0CAoLYks+w61UDOIWipFQKimI2RGiw7LzAc7gX1X7jaSltOtCdaCTiaVJ4dG3xXbS3UjyX+lBdtLdSPJf6UA1tfvD3o3PwmNGTPgct6Bn3aYWTMvaS0KQVSQCkqSdY9sim6jCz5O0mmm2guSIbQhsEoeqbqQmp13BAM7dsVMzmrxKc2suJI7pKrpSladgFJNcag0oRDGWCghIWQV0F4pBCSaYkAk0HBUwju2lupHkv9KC7aW6keS/0oDzLfvLPHbP+MaihiStey7RmEISpckAl1h4UQ9iWnUugadBKQD547btpbqR5L/SgMrTyaS+t1ajrlJo3pok5tTevAOvFSFUOyhJ0gQ8bTQAbQAhDdtLdSPJf6UF20t1I8l/pQBaHjOU4rP8AvJSKCJJ6y7RVMNPlcleabeaAuPUIdU0ok46Rmh7THbdtLdSPJf6UA4aLmcXeuhsBAb3ROJUTwYpAH8J2xHRE/dtLdSPJf6UF20t1I8l/pQGVh+GT/pGPhkQ+iSk7MtFt190LkiXlIURceoLrYbw13BWOe2LZtGXcaQewlF3OUIDwpcAOOONawFgyldVXikgq1lAQQm6MFYmpreNcMCNqNsQmqC0NqT9j35xyTOWM624lDgkwC267euvEAIU2mlK6SXB7DAVORHgbf2nvfLhvO382vN0K7qrldF6mFeCtI+W2Rle7LtJaS7KkArNS0/XXLK91w0jsPygPb5Kfyn+lAfRpOXDbaG06EJSkeoUhH8oniue4s9+AxKnL97fJT+U/0o4bcytdmpd6XU7KpS62tskNP1AUKVFTpgJzKfwt/wBIv+sK46mbJmp52YdRMMgB5SCc0uhN1LlQK4DX09Uc6cn3hezk4yi64psfQrNboBrgcBjAYw4+eAGQ0As6xaarWDcvNlFG8KhFTeodoeeFBsZXl7PN3PzgNiq8vZ5u5+cA3mrbv3tZS8FjTovOtObX/wBdPXC+0X0uOrWkEBaiuiiCQVGpGGxUmNHzMry9nm7n5wfMqvL2ebufnAeQR6LGV5ezzdz848NjK8vZ5u5+cBC5Vd/P2R/vBGzKuVDb90vJdN0G8lCkjZwoT/7WPYC/ndDX2P8AmqOWOqd7lr7H/NUcsB1yMqlYWpailCAmpCbyiVG6AkVAOydOgGN0xY60pvpUhac2XiQtIITfKNcCagk0w0400gxokpzN3gUJWhYAUlRUNBvAgpIIIP8AUxtftMqbKLiRVGbJF7uQ7nQACcKHDzGA0WhLZp1xutbi1Irt0NKxzxunZkuuLcIAK1KWQNAJNcOCNMB2ZL+MGvRPf8Yf5Wd8HFZj4iVhBkv4xa9E/wD8Yf5Wd8HFZj4iVgJSOqXkFLaddBFGrtQdJqaa3zaTHLDCStVTbZbCQUqLl+tKqCm82BUiqaYnDbgC07JWwASQUlS0Ag41SaGo0iF8MLTtLPAVRRQWtQIVhRVCU0ppqNNfVC+Apvk37zMcac921DjKzwGa4u97tUJ/k37xMcac921DjKzwGa4u97tUB9Rb0DzCMoxb0DzCMoAggggCCCCAIIIIAggggOa051LDS3V1uoSVKpTQPPgPOSBHGm3WwBnfoyqpSKhQKagX7zdQEVUBU0hjMNlSSEqKSRgoAGnqOBia1Ja9VFpDbiHEvhKAm9fLdQhIFEApRiak1J84Bwu3GBeBWQUkJulty+Sb1Libt5YN1eKQRrVbRjbLWm04u4hdVUJpRQqAQDdJFFUJANK0JoaGE7GSaUOF1DpDlUqSq4jSM6KubLiiHlgknYGikdlk2AhhxTiaEqvmpbRfqtecXVYxIKsabHqFAcQQQQBBBBAEEEEAQQQQBBBBAER+W/hEn/1P4ExYRH5b+ESf/U/gTAcMTOVvfEcWmvfSsU0TOVvfEcWmvfSsBJEw61OLzhbvJvVZAP7pLhKTUnRdUFA8KTCmXcCVpUQFAKCik6DQ1oeAw2GUbhKVLSlSkqQoq0XrrhdAISKaSrHhgORyzrqU3lgOKxQ2BW9ryjuhrQSQacA0iojlmZdTaihYopOBFQacGEMmLcKE3Uo2AgfSKpcDmdSlY0KINQFYYE4QsfcvKUrReUVU85rAUPycd6meMq9y1HDbmlfGHvwoju+TjvUzxlXumo4bc0r4w9+FEAoggggGiLGKiEJcTnbhcKDUADNl3uzrSboG1QqGOmmlyy1pbUtetoG1JGBvBZIBwOA8+mNqbVTUKU0Cu6W1qvqF9OaLOA0JVdIxxxAw010vWiVJWm6AFJZTp0ZsUHtgOKCCCAhsrPCD9kf7wQZWeEH7I/3ggGlr5QOhZSLtEXkJwOgLOnGOEZQvfw+z9YIIA1Qvfw+z9Y91Qvfw+z9Y8ggDVC9/D7P1j3VC9/D7P1gggO/JzKJ1E0lwXCoIWkVBpjSug8ENMpcrn1kEhsHNOIwSrQp1lR0q01QP84IICZ1RPbafZ+seaonttPs/WPYIAOUT22n2frHmqJ7bT7P1j2CApsjcq3mWVhIbN51SzeSqtShA2FDDAQxtrLJ9yXeQpLVFtOJNEqrQpIw12mPYICwT8p03TuJfkOdOPe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RZQ5fTLrrClIZqjO0olf7yQDWquCCCA59XMxuGeSvpQiylyufXQkNght1GCVaFOMqOlWnWD/OPYICW1RPbafZ+sByie20+z9YIIAOUT22n2frAconqaU+z9YIICmyOyqeZacCQ2bzpWbyVVrcQMKEYYCFtuZUvqUruBVxa8AdJCa6TwQQQClWUT22n2R6conttPsgggMRlI/tp9keqyje20+yCCA8TlG/tp9kCso3ttPsgggOCdmlOqvL00ggg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n-US"/>
          </a:p>
        </p:txBody>
      </p:sp>
      <p:pic>
        <p:nvPicPr>
          <p:cNvPr id="16388" name="Picture 2" descr="C:\YPEKA-Feb-2019\adrian-villar-roj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3986" y="1274733"/>
            <a:ext cx="5257829" cy="3614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1"/>
          <p:cNvSpPr txBox="1">
            <a:spLocks/>
          </p:cNvSpPr>
          <p:nvPr/>
        </p:nvSpPr>
        <p:spPr bwMode="auto">
          <a:xfrm>
            <a:off x="304800" y="228600"/>
            <a:ext cx="8610600" cy="6619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marL="342900" indent="-342900" algn="just" eaLnBrk="1" hangingPunct="1">
              <a:defRPr/>
            </a:pPr>
            <a:endParaRPr lang="fr-FR" sz="2400" b="1" dirty="0">
              <a:solidFill>
                <a:srgbClr val="99CC99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68395" y="5145111"/>
            <a:ext cx="6280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70C0"/>
                </a:solidFill>
              </a:rPr>
              <a:t>Thank you!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1" descr="data:image/jpeg;base64,/9j/4AAQSkZJRgABAQAAAQABAAD/2wCEAAkGBxQSEhUUEhQUFhUXFxUUFBgVFBYeFhceHRcdFh0YFBwYICggGBolHB0XITIhJikrMi4uFx81ODMtNygtLisBCgoKBQUFDgUFDisZExkrKysrKysrKysrKysrKysrKysrKysrKysrKysrKysrKysrKysrKysrKysrKysrKysrK//AABEIAHQBtAMBIgACEQEDEQH/xAAcAAADAAMBAQEAAAAAAAAAAAAABQYCAwQBBwj/xABUEAABAgMDAwwNCQUHBAMAAAABAgMABBEFEiEGEzEWIkFRUlNhdJKU0tMUFzIzNDVUcXOBkbO0BxUjVXKVstHhJEJik7FDRIKho8HChMPE8CVjdf/EABQBAQAAAAAAAAAAAAAAAAAAAAD/xAAUEQEAAAAAAAAAAAAAAAAAAAAA/9oADAMBAAIRAxEAPwC2yPyXln5Np11LqlrvlSuyZgVOcUNAXQQ51Eye9uc5mesg+T7xex5l+8VD2ZYC0lJKhoNUqKSKEEUI4Ro2dBwgEWomT3tznMz1kKMq8lJZqWUttLqVBbIBEzMaFPISf7TZBI9cXMIct/A1/bl/iG4DXqJk97c5zM9ZBqJk97c5zM9ZFFCfKTuWTR0kPsq+jDhwCxeKw3pSE1OuwrTZpAcuomT3tznMz1kJsqslZZpptTaXUkzUk2T2TMYpXNNtrGK9lKiPXF3E/lv3hnjtn/GNQGOomT3tznMz1kGomT3tznMz1kUUT9oUVPMgNrSUALU9mlkKqFoSylaRQCpKlEmmCRiTVIY6iZPe3OczPWQmnclZZM/LNBLubWxNrWnsmYxUhcuEnu64Ba+VF3E/aHjST4rP+8lIDHUTJ725zmZ6yDUTJ725zmZ6yKKJ9DX7eFtpVS44l36JxOOsopTita4MKBI0VJrgYDHUTJ725zmZ6yFFlZKSypmcQpLpS2tkIHZMxrQWUqNPpNskxcwhsTwyf9Ix8OiA16iZPe3OczPWQaiZPe3OczPWQ+mCoJVcAK6G6FEhJNMAogGgrs0hPkwHwZkP1qHk3SVlQNWGiblQKJvFWAwGI2IDTqJk97c5zM9ZCjJTJOVdlULcS6pRU8CTMzOw6tI/tNoAeqLmEWRHgaPtv+/XAatRMnvbnOZnrINRMnvbnOZnrIY5QIqyfpC1rmyVgLNAHEqIVcIN1QF04jAmM7FcKmEFSSk0OBvbZAVr9cARRVDiK0MBJZaZKyzMhNutJdS42w6tChMzGtUEEg4rpphzqJk97c5zM9ZHvyh+K57iz/uzFDATuomT3tznMz1kGomT3tznMz1kY5VOupcaKcUpQ6oIuOEOuBTdxFUEXVEX6E1GJNMIpICFt7JWWbdkkoS6A7NFtwdkzGuT2K+5Q/SbpCDhtQ41Eye9uc5mesjLKfv9nccPwU1FBATuomT3tznMz1kGomT3tznMz1kdM0wXJtsJziQ2M66oKcCVEgoQ2BW6r95ShsXEV7qHMBCzOSssJ9hoJdzapaacUnsmYxUh2WSk98rgFrH+KHGomT3tznMz1kZzfjSW4nO++lIfwE7qJk97c5zM9ZBqJk97c5zM9ZHLYqnezV3isprM1Bv1SM4m5nK6wpIqUFNDQ7OuMVkBB2HktLLmZ9C0ulLT7SGx2TMa0GVZcIGv3SlHHbh1qJk97c5zM9ZBk34ZafGWfgpeHVoMlbTiEqKCpCkhadKSQReHCNMAl1Eye9uc5mesjXM5FyYQohDlQkkftMztekjpyTZUlLpKA2hTgLaUpWlNA2hJUlLlFJBUFYUGNTjWpbzfe1/ZV/SAjckclJZ6RlHXEuqW5LMOLV2TMa5SmkqJwXTEkw21Eye9uc5mesjdkJ4tkeKSvuUxtyiOtavVDWdGfoVdxcXSt3GmczdeDThWA5NRMnvbnOZnrIT5V5KyzTCVNpdSrsiTRXsmY7lc202oYubKVKHriqsAq7GZv3r1xNb9b+j9+uN6lK1xrHBlx4MnjVn/ABzEBhqJk97c5zM9ZBqJk97c5zM9ZFFGmYUsUuJSrEXryymg2SKJVU8GHngEeomT3tznMz1kJ5/JSWTOyrYS6ELbmlLHZMxiU5q6e+bF5Xti6hBafjGS9FOf9iAw1Eye9uc5mesg1Eye9uc5mesiihXKzb5eKVtUbqqiqDY0fvnT5oDh1Eye9uc5mesj5VOPIZCUhClVzpJVMTNcH3Ej+02EpA9Ufd4+MSiavdyVEMzJSEoQpVeyXO4SsFJOnTAJvnMb1/rzPWQfOY3v/XmesigmLDaIWsIvKvuqQlsquuYukNpIJxF0CiPbjHjtkNLKNYb2aAUKqutqCEUS7cFQLt43zhXTgkwCD5yG9/68z1kHzmN6/wBeZ6yKFjJ5onXNrSAbo1yypQKUEOpGFEhRUCe50aTHOLGZo5Vp2iQkIKSpRWCgnPDQLt4DHucaaYD5lldbjyX6NLcbTcTrUPPUrU44rOP5R5C3K7v/APgT/UwQH6IyMyxkWZNpt2aaQtN8KSVYg5xWBh3q9s7yxnlR8oXaz7aG0IdWlIRgAogd2qMEW5NHAPOnzKUYD61q9s7yxnlQnyty0kHZVSG5ppSitkgAmuDyFHY2ACfVHz0W5NVpnna44XlVwFT/AJR58/zO/ucswH1s5fWb5Yzyo81f2b5Yxyo+MW3bcwqXeSp5wgtOAgqNCCkggx+hpPvaPsp/pAINX9m+WMcqEuVmWkg600G5ppRE1JOEBWhKJptalHgCQSeAReqWBpIGwK/0jKAmT8oFm+WscqPdX9m+WMcqOjKnTKcba/CuHsBNav7N8sY5UJZ3LWQNoSrgmmihEvOIUq9gkrXLFIPCQhdPsmL+CAme2BZvlrHKj3V/ZvljHKje740b4m975qH0BNav7N8sY5UJ7Jy1kEzU4tU0yErWyUEqwUAylJpt0IIi9ggJrV/ZvljHKg1f2b5Yxyo3ZM9/tHjifgpWH8BNav7N8sY5UJ8kstZBqVQhyaaSoKeJBVji8tQ9oIPri9ggJkfKBZvlrHKj3V/ZvljHKjZ8nfiuR4sx+ARQwHz/AC3y0kHbPm22pppa1y7yEJSrFRKCABwkw6PygWaP76xyopoRZb+BufaY9+iA59X9m+WMcqDV/ZvljHKilggIDKDLWQW9IlE00Q3NFbhCu5T2JMIvK2heUkedQhz2wLN8tY5UU0Ibc8MkPSP/AA64DRq/s3yxjlQav7N8sY5UUsEBAzOWsgbQYcE01cTKzaFKvYBSnZZSUnhIQs/4TDnV/ZvljHKilifs/wAZznFZD3k3AatX9m+WMcqDV/ZvljHKilggPn1hZaSCJmfWqaaCXH2lNkqwUBKMoJTti8lQ84MPNX9m+WMcqKWJ7IjvL3HbQ+MdgNer+zfLGOVGuZy9s4oUBOM1KSBruCKmCAg8kMtpBqQlG3JtlK0S0uhaVKxSpLSQQdoggiG4y/s3yxjlQyyn8DmfQPe7VHRZPeGvRt/hEAl1f2b5YxyoTZW5ayDsulLc00pXZEkugVjdRNtLUfMEpUTwCL6CAmT8oFm+WscqPdX9m+WMcqOjK3uZfjcr7wQ9gJrV/ZvljHKhNaGWsgqelXBNNFCG5oLVewSVZq6D56K9hi8KxUCoqdArifNGUBNav7N8sY5UGr+zfLGOVGya8ay/Epz38rFDATWr+zfLGOVHxK3LdYUpN1RVTOVolRGL7ihsbRB9cfpBKwagEEjTjo88ZQH5bFtNfxYfwK8+1B88tfxchX5R+hMnPCrS4018DLRQQH5fft9C1FSiok6TcV+UYfPTX8XIV+UfqIGuiPYD8ZZSTAcevJrS6BiCNvbgj6x8uB/+QRxdHvHIIBXN6EfY/wCSo6LAmc2+2q+UC8LxvECnDwRxPrWoJuS8ysBJTeRLvFJIUqt0hNCOERpCXvJZvmr3RgKyVW2EsKvNKdKHbylqRjflVi67jXBdE1WcTtCENrBGeXm7t2o7nua3Reu/w3r1OCOG695LN81e6MF17yWb5q90YDntbvDvo1/hMfpaT72j7Kf6R+arQYfW04kSs3VSFJH7M9pIpuY+3Iy9lG0JviaTghGMjNgVNEgd70lRAG2TAdeUGbQ6XZlsuMZm4Po74Qor11RsXgUi8cBcNSKw0sNC0y7IcUFLDaAtQNakJFTXZx2dmFJy0ljpbnPu+c6qPE5aSwwDc5T/APPnOqgOjKnTKcba/CuHsQ1vZUsumXuNThuTDbi/2CcFEhKgTi3jpGEMnMu5VJSFJmwVG6gGQnAVGhVRP0WJuhRoNgHagFlqS0ylbgbS9RC1stFN4hQmySV00FLSy2anuQhWgRcNoCQANAAA9UTurWX3uc+75zqoNWsvuJz7vnOqgNrvjRvib3vmofxCuZUNGfQ9mpzNiWdbJ7AnO6LragKZuuhJx4IZjLyVvFF2bvgBRT2BOXgCSAojNVoSFCvAdqA6cnbOUlTjq7oKnJgAFshymfVdJWVa5JSARgMKQ+ib1ay+9zn3fOdVBq1l9xOfd851UBtyY7/aPHE/BSsOpoG4qmm6qlNOjYiJsPKhpt2dUtqcAdmQ63+wTZqnsZhuuDeGuQsUO1DRvLuVVW6mbNCUmkhOGhGkGjWBG1AdGSFmraaSpetvNMAtgqISpKTeWq8Ab6iRXD9wadMP4m9WsvuJz7vnOqg1ay+4nPu+c6qAz+TvxXI8WY/AI6soWyQ1VJW0HKvoSkqKk3FBNUpxWkOXCQK6NETOR+VDMvISrTzc4lbTDaHB2DNkJKUAHEN0NNuG7WXUqpIUlM2pKgFJIkJwggioIIaxBGzAMsnK5gVbDdFOAJSlSRdC1BKghWKAoUVdOisc2W/gbn2mPfojRq1l9xOfd851UKsqMqWXpZbbbU4VFTRA7AnB3LqVHEt00AwFzCfKJF4NJSlRczzCkFKVEJCXkFZKgKJGbC9JFdGzHA9l3KoFVJm0glKQVSE4BVRCUjFrSSQANkkRnq1l97nPu+c6qApIQ254ZIekf+HXGnVrL73Ofd851UKbUyoaXMyjiWpwpaW6pw9gTmAUypA/s8cSBhAXUKbNfIfmULDmueBbqhy5d7HaGtVS6BeC9nTXZhcrLyVCggpmwpQUUpMhOXlBNLxSM1UgXk12rw24z1ay+4nPu+c6qApIn7P8ZznFZD3k3GvVrL73Ofd851UKJPKhpM9MvFqczbjEo2g9gTeKkLmCoUzdRQOI9vAYC7iayYfWvscKLtW5UIfvhYo5rMFXu6XrV7Zx/iFcU5dypJSEzZKaXgJCcqmoqLwzWFRGerWX3uc+75zqoCkieyI7y9x20PjHYw1ay+9zn3fOdVCfJfKdplpxLjU4CqZnHR+wTZqlyZccQcG9lKgabFYCwtdgrZWEqUlQF5Ck1qFJ1ycB3QqBVOyKjZjVYCFhhCnCouLGdcvVFFL1xSAe5Smt0DaTt1hSzl3KrF5CZtQqRVMhOEYEpIqGtggjziM9Wsvvc593znVQDHKfwOZ9A97tUdFk94a9G3+ERMW7law5LPtobnCpbTqEjsCcFSUEAVLWGMZy2W8sywnOpm0BttN8qkZsJTdTiSc3QAUOMBQ2u+EIBKlpq4ykZsAqJU4lITiCLprQnYBJqNMd0TZy1lt7nPu+c6qDVrL73Ofd851UBuyu7mW43K+8EPohsocqWXUshDU4bkww4r9gnBRKV1UcW9gbEMnMvJVJSFJmwVG6gGQnBeNCq6mrWJoFGg2AdqA7nEp7PRUC8JdV2tKj6QVu+qHMTJyylSQc1OVGg/N05Ueb6KMtWsvuJz7vnOqgM5rxrL8SnPfysUMQb+U7RtBl4NTmbTLTLSj2BN4KW7LqSKZuuIQvHg4YaHLyUCrpE3epep2DOVpWlaZvRXCsB3SISJ+Zu07xKlVKab8xiqmzSn+UOolk5cSYJIRNAnSewJvHz/RYxlq7ldzN8wnOqgN+TnhVpcaa+BlooIgLGyuYbfnVrRNhLr7bjZ7Bm8UiVZaJwbw16FDHahxq7ldzN8wnOqgGsiLj7zewq6+na12sUkeZSbx9LDKJfV5Kbmb5hOdVHuryU3M3zCc6qA+YfLj4wRxdHvHI9hV8r2UDL86hbecADCEnOMuoVW+s9y4kGmIxpBAdLzy6NJQpWKQAAdkrVgPXGE2XmlXXCtKqVoVaRoqKacQfZGWcCVy6joTcUfMHCTFAm3JcX6kqqlSSAhSG1gl1QAQkhIIK01Khsk0rjATJeduhd5V0qKQb2yACR7CPbGvs1e7VyopzbzdCC4VkulxK1NmiU3kKDRGm6Qmhu6KADCN6rWYF1RdcKFX9bVZVevoIcUruqJIVQnXUPCYCR7NXu1cowNTKi/KgqUR2VK7OHf0RUu280VhQWpKaKCkhC6FZRQPVBvVB2a3sKjTE3Nvhc6wsUN6clTUAgH6dFSAccTjjAfoeMVLAoCQCcBU6dnDbjKJzKKzn3XUuNBNGEpcbChUuLzgUpKTeFwlCLl47DyoCjhBlJ4RZ3G1/AzMPxCDKTwizuNr+BmYB/GpcygKCStIUe5SVC8fMNJjbE1bVlvLfW4gAouylU6285mnnXClCj3ChVJB2a0qO6AUsTsv42f4lK+/mYohE7L+Nn+JSvv5mAoo0tzSFKUhK0FSe6SFAqT9oDERuiesSUdbeUAlwM/SmjwZqhSlhQDKm9cpB16jfqe5x2IChhFkp/euNv/1EPYRZKf3rjb/9RAOnnUoBUtQSkaSogAbGJMYy80hytxaVU03VA089I2mOCw5YtsNoUKKCaEYbfBAb7Q7059hf4TC/I3xfJ8Wl/dJhhaHenPsL/CYX5G+L5Pi0v7pMAympttoVcWhAJoCtQArtVOzG1KqioxBxEK7bZWVyy0NlzNuqWpKSgGhYdbqL6gDrlJ2Y3WHKKaZCVAA3nFXUmqUBS1LCEnaSCE+rDCAX5beDt8cs/wCNZh/CDLbwdvjln/Gsw/gMC4BWpGFK4jCu3tRnE3atkOuOTCkqWAtDASkZu6u6VEhV5JUNI0ERSQE5afjSS4tP/jlYo4nLT8aSXFp/8crFHAYJeSdCgakgUI0jSPVGcSFi2G8zMNquANFc265rhVC1rISQNkLQUk00FG2oxXwCKx/DZ7zy/uoekwisfw2e88v7qHMwmqFAaSkgeyAxl5pDlbi0KppuqBp56aI3QlyUZcbYQh0PBSENI+kzFKhNCG81pGH73BDqAQZDeBp9LNfFOw+UoAVJoNkmEOQ3gafSzXxTsMrabKpd5ITeKm1pCQAbxKSAMcIDsSoEVGIOikIflA8WT3FZj3Sob2emjTYu3aISLtALuAwoNFIUfKB4snuKzHulQD+NL80hBSFrQkqNE3lAXjtJrpMboQWpLLDzqsyXkusIZSAU0SQXCoLvEUSq+nEV7g10CAfxO5V9+s7jv/hzMO5JoobQlRvKShKVK2yAAT6zCTKvv1ncd/8ADmYCijEuAEJJFTUgVxNKVoNmlR7YyjW4wlSkqI1yalJ2RUUP+UBsj5x8pLhS64QSP2drR6dcfR4+a/Kb31fF2vfLgPnvZK90r2mNjLjqyEoK1E6AmpJwrgBwRzR22O+lt0KXim48CKkVvMrSBUYipIFeGA0rdcCrpKwoGhBrUHaptx4qZXsqV7TFL85sgqUktmqwvXg3gkJbzYTrSVKRdUDiKkVNQY1OTLBK1LW0pV9ehPdBTzKkkUTSgQlwHRs7cBPdkr3avaYOyV7pXtMOH7QbU06k3KqLxFG0j99nN0ISKC6HMBw10wigInLBwmYxJOtTpPnj2MMre/8A+Ef7wQF6/JziwhSGW7l0hBXMspKgFqF66VVHrjR83Tu9Mc7Y6UMLQ7hn0Z/GqOGAxNmzu9Mc7Y6UHzdO70zzpjpR12dKF5xLYNCbx0E9ykrNAMSaA0GyaR1Gx1FIW2q+m+pBNKEUzYqUqN44rANBhThgFXzbO70zztjpRlL2dOB1lammrrbzLpAmpepCHErIFVaTSGzlgrDRcCk4JWspJSCEpdzW33VamlBgNk4QpgPrHbAX5Evncl1seH5QleRL53J9bHyiPF6DAfYLLyzmJlsOsWa+tslaQoTEoAShZbVS86D3SSOGkabUn5512VWLLfAYeU8oGZk6qBl3WaJ+l01cBx2AYz+RzxSx9uZ+JciwmXwhJUQogbCEqUr1BIJMBO6oJ36qmOcyXWxonsrJpltTjllzCUJFVHsiTNB5g7UxTWfOofbS42SUqrQlKknAkaFAHSIU5deATPoz/UQHNqgnfqqY5zJdbCxqdnhOuTPzW/dXLssBPZMneBQ46sk/S0oQ4B6jF1HFP2q2yaOEjWKWNaTeCSAQmndKqU0SMTXCsAl1QTv1VMc5kutjnmcrZptTaF2XMBTqi22OyJPXKCFOkYO4axCzU00bdIrgYQZR+FWbxp34GZgNGqCd+qpjnMl1sL7HtCeZz1bLfOceceFJmTwCqUBq7pwi3jhVaiM4WwFqIKUrKUKKUFQBAWQKA0IPACCaVEAm1QTv1VMc5kutjnRlbNF1TIsuYziUIdUnsiTwStS0pNc7Q1KFildjhEV8T8r41mOJSfv5qA5Jm3J1SFJ+apgXklPhMlsim+xzWHac8xLMMqst9RaaaaJEzJ0JQgJJFXa0wiycXdBJ0AEmnBHPLWg24UhCr15tLwoDS6ruTXYrjTzGARaoJ36qmOcyXWxolMrJp0KLdlzBurU2r9okxRSTdUMXdg7MV0Icke5mOOTXvTAJben56YbShNlvpKX5Z6pmZOlGphDxGDukhBA4SIY6oJ36qmOcyXWxQzs0lptbi63UJKlUFTQCpoBpjXIzyXb10KBQq4tKkkKSboVj6lJNRtwE+7lLOJSVKsqYASCSeyZPAAVP9rHktlRNuIStFlzBStIWk9kSYqCKg0LtRhFBa/eHvRufhMaMmfA5b0DPu0wEvNzs8ubYmBZb4S01MtlPZMnUl1TJBH0tKDNmvnEM9UE79VTHOZLrYez9otsgFxV0G9jQ0wSVHRwD1xvZcvJCqEVANFChFdgjYPBASc9ldNMpCnLLmEhS22geyJM1U4sNoGDuypSRXQK4x0aoJ36qmOcyXWxuy37yzx2z/jGooYCIkrQnm35h02W+Q8WiAJmTqLiLpr9Lsww1QTv1VMc5kuthjP5Ry7JeDjl0sNpedF1WCVEgFNBrjUEUFTiNsQ1SqoqNmAkXMrZpLqGTZcxnFpccQnsiTxSgoCjXO0FC4jA7rgMdGqCd+qpjnMl1sb7Q8ZynFZ/3kpFBAQ+T8/PS7AaVZb6iFvLqJmTpr3VuAYu7AUB6oY6oJ36qmOcyXWxTwQEixlZNLW4hNlzBU2UpcHZEnrSpIWNLtDrSDhHLlJPz0zKTEumy30qeZcaClTMnQFaCkE0drQVh1Yfhk/6Rj4ZEPoCY1QTv1VMc5kutg1QTv1VMc5kutinggJGSysmnkBbdlzCkkqAPZEmNCik4F2ukGOO2J2eeXKqFlvjMP59QMzJ64Zh1qiaO6auA47AMPciPA2/tPe+XD2AmNUE79VTHOZLrY57RyummGlvO2XMJbbSpa1dkSZolIqTRLpJw2hFTKzIcTeTWl5acRuVFBI4Kg04IR/KJ4rnuLPfgMArey7cQopVIrChgQZuSqPP9LEflja782pSmpZKatob183K/uuKXXWrOGMKMqPC3/SL/AKwrgMTZs9vTHO2OlHnzdO70xztjpRnDJFjrUQlKkFZRnM2L18C5nBsUJKaaDs40gFfzbPb0xztjpQfN07vTHO2OlDOWsZ1d7Cl1K1KCguouqCaYDTeUBwY1pHJOSqmlqbcFFJJBH/uxAc6bNnt6Y52x0o8Nmzu9Mc7Y6UZwQETlVLuJfo8EJVdBolxChSp2UkiCNeVXfz9kf7wQH0i0O4Z9GfxqjhjomLOcWlsqm2WxdN1OZcJAvqpeINCY5vmhflzP8hzpQG6WcCVAqTeArgFFJ0YEKGIIND6oaOZQqKr1wfvaVEnHNDEnSaMpx2SomE3zQry5n+Q50o8+Z1eXM/yHOlAM12reCkqQCFIWjBRBBU9nwrRsKoKbIELY8+aV+Ws/yHOlHpsdXlzP8hzpQBGK9BjFmyHlvIZbmmlKWlaq5lYACacONax0zWTMy24EOTTKQWnHb2aWaBC226UrpJcHsMB9X+RzxSx9uZ+JciotmWccaUhtQSVUBJJBu11wSRilRTUBWxWuxHynJTKJyRlkSyHpZaUFw3lNPVN9anDWh21EQ37YD++Sn8t/84D6NJtlKEpKUpoLoSg60AYADAYUpsQny68AmfRn+oiRPygP75Kfy3/zjjtnK92YYcZU7KgOJukhp+o81VQH1iE9u2KZlTZK7uZOdZ1taPAUS4rHXJSkrF3ZvnaFI2yMt52ZDpbTKXW3S1Uh7XUSlVQK4DXU9UbrTysn2WXXSmTIbQtwgB6pupKqDHggPoY4YQZR+FWbxp34GZjwC0t1I8l/84456y7Rdcl3CuSBYcU6kBD1FFTLjNDjoo4T5wICtha1JuodcKFIKHFpcUFA3k0SlCgmmmoSCCdBJ0igHDdtLdSPJf6UF20t1I8l/pQFBE/K+NZjiUn7+agu2lupHkv9KOJuy7REyuYvyV5bTTJFx6gDa3FgjHSc4R6hAVsKbBsbscukqvXlURhS42mtxrhCSpeP8Uct20t1I8l/pQXbS3UjyX+lAUEIcke5mOOTXvTGN20t1I8l/pRx2ZZlosBwBckb7rrxqh7ArVeIGu0CAoLYks+w61UDOIWipFQKimI2RGiw7LzAc7gX1X7jaSltOtCdaCTiaVJ4dG3xXbS3UjyX+lBdtLdSPJf6UA1tfvD3o3PwmNGTPgct6Bn3aYWTMvaS0KQVSQCkqSdY9sim6jCz5O0mmm2guSIbQhsEoeqbqQmp13BAM7dsVMzmrxKc2suJI7pKrpSladgFJNcag0oRDGWCghIWQV0F4pBCSaYkAk0HBUwju2lupHkv9KC7aW6keS/0oDzLfvLPHbP+MaihiStey7RmEISpckAl1h4UQ9iWnUugadBKQD547btpbqR5L/SgMrTyaS+t1ajrlJo3pok5tTevAOvFSFUOyhJ0gQ8bTQAbQAhDdtLdSPJf6UF20t1I8l/pQBaHjOU4rP8AvJSKCJJ6y7RVMNPlcleabeaAuPUIdU0ok46Rmh7THbdtLdSPJf6UA4aLmcXeuhsBAb3ROJUTwYpAH8J2xHRE/dtLdSPJf6UF20t1I8l/pQGVh+GT/pGPhkQ+iSk7MtFt190LkiXlIURceoLrYbw13BWOe2LZtGXcaQewlF3OUIDwpcAOOONawFgyldVXikgq1lAQQm6MFYmpreNcMCNqNsQmqC0NqT9j35xyTOWM624lDgkwC267euvEAIU2mlK6SXB7DAVORHgbf2nvfLhvO382vN0K7qrldF6mFeCtI+W2Rle7LtJaS7KkArNS0/XXLK91w0jsPygPb5Kfyn+lAfRpOXDbaG06EJSkeoUhH8oniue4s9+AxKnL97fJT+U/0o4bcytdmpd6XU7KpS62tskNP1AUKVFTpgJzKfwt/wBIv+sK46mbJmp52YdRMMgB5SCc0uhN1LlQK4DX09Uc6cn3hezk4yi64psfQrNboBrgcBjAYw4+eAGQ0As6xaarWDcvNlFG8KhFTeodoeeFBsZXl7PN3PzgNiq8vZ5u5+cA3mrbv3tZS8FjTovOtObX/wBdPXC+0X0uOrWkEBaiuiiCQVGpGGxUmNHzMry9nm7n5wfMqvL2ebufnAeQR6LGV5ezzdz848NjK8vZ5u5+cBC5Vd/P2R/vBGzKuVDb90vJdN0G8lCkjZwoT/7WPYC/ndDX2P8AmqOWOqd7lr7H/NUcsB1yMqlYWpailCAmpCbyiVG6AkVAOydOgGN0xY60pvpUhac2XiQtIITfKNcCagk0w0400gxokpzN3gUJWhYAUlRUNBvAgpIIIP8AUxtftMqbKLiRVGbJF7uQ7nQACcKHDzGA0WhLZp1xutbi1Irt0NKxzxunZkuuLcIAK1KWQNAJNcOCNMB2ZL+MGvRPf8Yf5Wd8HFZj4iVhBkv4xa9E/wD8Yf5Wd8HFZj4iVgJSOqXkFLaddBFGrtQdJqaa3zaTHLDCStVTbZbCQUqLl+tKqCm82BUiqaYnDbgC07JWwASQUlS0Ag41SaGo0iF8MLTtLPAVRRQWtQIVhRVCU0ppqNNfVC+Apvk37zMcac921DjKzwGa4u97tUJ/k37xMcac921DjKzwGa4u97tUB9Rb0DzCMoxb0DzCMoAggggCCCCAIIIIAggggOa051LDS3V1uoSVKpTQPPgPOSBHGm3WwBnfoyqpSKhQKagX7zdQEVUBU0hjMNlSSEqKSRgoAGnqOBia1Ja9VFpDbiHEvhKAm9fLdQhIFEApRiak1J84Bwu3GBeBWQUkJulty+Sb1Libt5YN1eKQRrVbRjbLWm04u4hdVUJpRQqAQDdJFFUJANK0JoaGE7GSaUOF1DpDlUqSq4jSM6KubLiiHlgknYGikdlk2AhhxTiaEqvmpbRfqtecXVYxIKsabHqFAcQQQQBBBBAEEEEAQQQQBBBBAER+W/hEn/1P4ExYRH5b+ESf/U/gTAcMTOVvfEcWmvfSsU0TOVvfEcWmvfSsBJEw61OLzhbvJvVZAP7pLhKTUnRdUFA8KTCmXcCVpUQFAKCik6DQ1oeAw2GUbhKVLSlSkqQoq0XrrhdAISKaSrHhgORyzrqU3lgOKxQ2BW9ryjuhrQSQacA0iojlmZdTaihYopOBFQacGEMmLcKE3Uo2AgfSKpcDmdSlY0KINQFYYE4QsfcvKUrReUVU85rAUPycd6meMq9y1HDbmlfGHvwoju+TjvUzxlXumo4bc0r4w9+FEAoggggGiLGKiEJcTnbhcKDUADNl3uzrSboG1QqGOmmlyy1pbUtetoG1JGBvBZIBwOA8+mNqbVTUKU0Cu6W1qvqF9OaLOA0JVdIxxxAw010vWiVJWm6AFJZTp0ZsUHtgOKCCCAhsrPCD9kf7wQZWeEH7I/3ggGlr5QOhZSLtEXkJwOgLOnGOEZQvfw+z9YIIA1Qvfw+z9Y91Qvfw+z9Y8ggDVC9/D7P1j3VC9/D7P1gggO/JzKJ1E0lwXCoIWkVBpjSug8ENMpcrn1kEhsHNOIwSrQp1lR0q01QP84IICZ1RPbafZ+seaonttPs/WPYIAOUT22n2frHmqJ7bT7P1j2CApsjcq3mWVhIbN51SzeSqtShA2FDDAQxtrLJ9yXeQpLVFtOJNEqrQpIw12mPYICwT8p03TuJfkOdOPe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RZQ5fTLrrClIZqjO0olf7yQDWquCCCA59XMxuGeSvpQiylyufXQkNght1GCVaFOMqOlWnWD/OPYICW1RPbafZ+sByie20+z9YIIAOUT22n2frAconqaU+z9YIICmyOyqeZacCQ2bzpWbyVVrcQMKEYYCFtuZUvqUruBVxa8AdJCa6TwQQQClWUT22n2R6conttPsgggMRlI/tp9keqyje20+yCCA8TlG/tp9kCso3ttPsgggOCdmlOqvL00ggg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n-US"/>
          </a:p>
        </p:txBody>
      </p:sp>
      <p:sp>
        <p:nvSpPr>
          <p:cNvPr id="4099" name="AutoShape 13" descr="data:image/jpeg;base64,/9j/4AAQSkZJRgABAQAAAQABAAD/2wCEAAkGBxQSEhUUEhQUFhUXFxUUFBgVFBYeFhceHRcdFh0YFBwYICggGBolHB0XITIhJikrMi4uFx81ODMtNygtLisBCgoKBQUFDgUFDisZExkrKysrKysrKysrKysrKysrKysrKysrKysrKysrKysrKysrKysrKysrKysrKysrKysrK//AABEIAHQBtAMBIgACEQEDEQH/xAAcAAADAAMBAQEAAAAAAAAAAAAABQYCAwQBBwj/xABUEAABAgMDAwwNCQUHBAMAAAABAgMABBEFEiEGEzEWIkFRUlNhdJKU0tMUFzIzNDVUcXOBkbO0BxUjVXKVstHhJEJik7FDRIKho8HChMPE8CVjdf/EABQBAQAAAAAAAAAAAAAAAAAAAAD/xAAUEQEAAAAAAAAAAAAAAAAAAAAA/9oADAMBAAIRAxEAPwC2yPyXln5Np11LqlrvlSuyZgVOcUNAXQQ51Eye9uc5mesg+T7xex5l+8VD2ZYC0lJKhoNUqKSKEEUI4Ro2dBwgEWomT3tznMz1kKMq8lJZqWUttLqVBbIBEzMaFPISf7TZBI9cXMIct/A1/bl/iG4DXqJk97c5zM9ZBqJk97c5zM9ZFFCfKTuWTR0kPsq+jDhwCxeKw3pSE1OuwrTZpAcuomT3tznMz1kJsqslZZpptTaXUkzUk2T2TMYpXNNtrGK9lKiPXF3E/lv3hnjtn/GNQGOomT3tznMz1kGomT3tznMz1kUUT9oUVPMgNrSUALU9mlkKqFoSylaRQCpKlEmmCRiTVIY6iZPe3OczPWQmnclZZM/LNBLubWxNrWnsmYxUhcuEnu64Ba+VF3E/aHjST4rP+8lIDHUTJ725zmZ6yDUTJ725zmZ6yKKJ9DX7eFtpVS44l36JxOOsopTita4MKBI0VJrgYDHUTJ725zmZ6yFFlZKSypmcQpLpS2tkIHZMxrQWUqNPpNskxcwhsTwyf9Ix8OiA16iZPe3OczPWQaiZPe3OczPWQ+mCoJVcAK6G6FEhJNMAogGgrs0hPkwHwZkP1qHk3SVlQNWGiblQKJvFWAwGI2IDTqJk97c5zM9ZCjJTJOVdlULcS6pRU8CTMzOw6tI/tNoAeqLmEWRHgaPtv+/XAatRMnvbnOZnrINRMnvbnOZnrIY5QIqyfpC1rmyVgLNAHEqIVcIN1QF04jAmM7FcKmEFSSk0OBvbZAVr9cARRVDiK0MBJZaZKyzMhNutJdS42w6tChMzGtUEEg4rpphzqJk97c5zM9ZHvyh+K57iz/uzFDATuomT3tznMz1kGomT3tznMz1kY5VOupcaKcUpQ6oIuOEOuBTdxFUEXVEX6E1GJNMIpICFt7JWWbdkkoS6A7NFtwdkzGuT2K+5Q/SbpCDhtQ41Eye9uc5mesjLKfv9nccPwU1FBATuomT3tznMz1kGomT3tznMz1kdM0wXJtsJziQ2M66oKcCVEgoQ2BW6r95ShsXEV7qHMBCzOSssJ9hoJdzapaacUnsmYxUh2WSk98rgFrH+KHGomT3tznMz1kZzfjSW4nO++lIfwE7qJk97c5zM9ZBqJk97c5zM9ZHLYqnezV3isprM1Bv1SM4m5nK6wpIqUFNDQ7OuMVkBB2HktLLmZ9C0ulLT7SGx2TMa0GVZcIGv3SlHHbh1qJk97c5zM9ZBk34ZafGWfgpeHVoMlbTiEqKCpCkhadKSQReHCNMAl1Eye9uc5mesjXM5FyYQohDlQkkftMztekjpyTZUlLpKA2hTgLaUpWlNA2hJUlLlFJBUFYUGNTjWpbzfe1/ZV/SAjckclJZ6RlHXEuqW5LMOLV2TMa5SmkqJwXTEkw21Eye9uc5mesjdkJ4tkeKSvuUxtyiOtavVDWdGfoVdxcXSt3GmczdeDThWA5NRMnvbnOZnrIT5V5KyzTCVNpdSrsiTRXsmY7lc202oYubKVKHriqsAq7GZv3r1xNb9b+j9+uN6lK1xrHBlx4MnjVn/ABzEBhqJk97c5zM9ZBqJk97c5zM9ZFFGmYUsUuJSrEXryymg2SKJVU8GHngEeomT3tznMz1kJ5/JSWTOyrYS6ELbmlLHZMxiU5q6e+bF5Xti6hBafjGS9FOf9iAw1Eye9uc5mesg1Eye9uc5mesiihXKzb5eKVtUbqqiqDY0fvnT5oDh1Eye9uc5mesj5VOPIZCUhClVzpJVMTNcH3Ej+02EpA9Ufd4+MSiavdyVEMzJSEoQpVeyXO4SsFJOnTAJvnMb1/rzPWQfOY3v/XmesigmLDaIWsIvKvuqQlsquuYukNpIJxF0CiPbjHjtkNLKNYb2aAUKqutqCEUS7cFQLt43zhXTgkwCD5yG9/68z1kHzmN6/wBeZ6yKFjJ5onXNrSAbo1yypQKUEOpGFEhRUCe50aTHOLGZo5Vp2iQkIKSpRWCgnPDQLt4DHucaaYD5lldbjyX6NLcbTcTrUPPUrU44rOP5R5C3K7v/APgT/UwQH6IyMyxkWZNpt2aaQtN8KSVYg5xWBh3q9s7yxnlR8oXaz7aG0IdWlIRgAogd2qMEW5NHAPOnzKUYD61q9s7yxnlQnyty0kHZVSG5ppSitkgAmuDyFHY2ACfVHz0W5NVpnna44XlVwFT/AJR58/zO/ucswH1s5fWb5Yzyo81f2b5Yxyo+MW3bcwqXeSp5wgtOAgqNCCkggx+hpPvaPsp/pAINX9m+WMcqEuVmWkg600G5ppRE1JOEBWhKJptalHgCQSeAReqWBpIGwK/0jKAmT8oFm+WscqPdX9m+WMcqOjKnTKcba/CuHsBNav7N8sY5UJZ3LWQNoSrgmmihEvOIUq9gkrXLFIPCQhdPsmL+CAme2BZvlrHKj3V/ZvljHKje740b4m975qH0BNav7N8sY5UJ7Jy1kEzU4tU0yErWyUEqwUAylJpt0IIi9ggJrV/ZvljHKg1f2b5Yxyo3ZM9/tHjifgpWH8BNav7N8sY5UJ8kstZBqVQhyaaSoKeJBVji8tQ9oIPri9ggJkfKBZvlrHKj3V/ZvljHKjZ8nfiuR4sx+ARQwHz/AC3y0kHbPm22pppa1y7yEJSrFRKCABwkw6PygWaP76xyopoRZb+BufaY9+iA59X9m+WMcqDV/ZvljHKilggIDKDLWQW9IlE00Q3NFbhCu5T2JMIvK2heUkedQhz2wLN8tY5UU0Ibc8MkPSP/AA64DRq/s3yxjlQav7N8sY5UUsEBAzOWsgbQYcE01cTKzaFKvYBSnZZSUnhIQs/4TDnV/ZvljHKilifs/wAZznFZD3k3AatX9m+WMcqDV/ZvljHKilggPn1hZaSCJmfWqaaCXH2lNkqwUBKMoJTti8lQ84MPNX9m+WMcqKWJ7IjvL3HbQ+MdgNer+zfLGOVGuZy9s4oUBOM1KSBruCKmCAg8kMtpBqQlG3JtlK0S0uhaVKxSpLSQQdoggiG4y/s3yxjlQyyn8DmfQPe7VHRZPeGvRt/hEAl1f2b5YxyoTZW5ayDsulLc00pXZEkugVjdRNtLUfMEpUTwCL6CAmT8oFm+WscqPdX9m+WMcqOjK3uZfjcr7wQ9gJrV/ZvljHKhNaGWsgqelXBNNFCG5oLVewSVZq6D56K9hi8KxUCoqdArifNGUBNav7N8sY5UGr+zfLGOVGya8ay/Epz38rFDATWr+zfLGOVHxK3LdYUpN1RVTOVolRGL7ihsbRB9cfpBKwagEEjTjo88ZQH5bFtNfxYfwK8+1B88tfxchX5R+hMnPCrS4018DLRQQH5fft9C1FSiok6TcV+UYfPTX8XIV+UfqIGuiPYD8ZZSTAcevJrS6BiCNvbgj6x8uB/+QRxdHvHIIBXN6EfY/wCSo6LAmc2+2q+UC8LxvECnDwRxPrWoJuS8ysBJTeRLvFJIUqt0hNCOERpCXvJZvmr3RgKyVW2EsKvNKdKHbylqRjflVi67jXBdE1WcTtCENrBGeXm7t2o7nua3Reu/w3r1OCOG695LN81e6MF17yWb5q90YDntbvDvo1/hMfpaT72j7Kf6R+arQYfW04kSs3VSFJH7M9pIpuY+3Iy9lG0JviaTghGMjNgVNEgd70lRAG2TAdeUGbQ6XZlsuMZm4Po74Qor11RsXgUi8cBcNSKw0sNC0y7IcUFLDaAtQNakJFTXZx2dmFJy0ljpbnPu+c6qPE5aSwwDc5T/APPnOqgOjKnTKcba/CuHsQ1vZUsumXuNThuTDbi/2CcFEhKgTi3jpGEMnMu5VJSFJmwVG6gGQnAVGhVRP0WJuhRoNgHagFlqS0ylbgbS9RC1stFN4hQmySV00FLSy2anuQhWgRcNoCQANAAA9UTurWX3uc+75zqoNWsvuJz7vnOqgNrvjRvib3vmofxCuZUNGfQ9mpzNiWdbJ7AnO6LragKZuuhJx4IZjLyVvFF2bvgBRT2BOXgCSAojNVoSFCvAdqA6cnbOUlTjq7oKnJgAFshymfVdJWVa5JSARgMKQ+ib1ay+9zn3fOdVBq1l9xOfd851UBtyY7/aPHE/BSsOpoG4qmm6qlNOjYiJsPKhpt2dUtqcAdmQ63+wTZqnsZhuuDeGuQsUO1DRvLuVVW6mbNCUmkhOGhGkGjWBG1AdGSFmraaSpetvNMAtgqISpKTeWq8Ab6iRXD9wadMP4m9WsvuJz7vnOqg1ay+4nPu+c6qAz+TvxXI8WY/AI6soWyQ1VJW0HKvoSkqKk3FBNUpxWkOXCQK6NETOR+VDMvISrTzc4lbTDaHB2DNkJKUAHEN0NNuG7WXUqpIUlM2pKgFJIkJwggioIIaxBGzAMsnK5gVbDdFOAJSlSRdC1BKghWKAoUVdOisc2W/gbn2mPfojRq1l9xOfd851UKsqMqWXpZbbbU4VFTRA7AnB3LqVHEt00AwFzCfKJF4NJSlRczzCkFKVEJCXkFZKgKJGbC9JFdGzHA9l3KoFVJm0glKQVSE4BVRCUjFrSSQANkkRnq1l97nPu+c6qApIQ254ZIekf+HXGnVrL73Ofd851UKbUyoaXMyjiWpwpaW6pw9gTmAUypA/s8cSBhAXUKbNfIfmULDmueBbqhy5d7HaGtVS6BeC9nTXZhcrLyVCggpmwpQUUpMhOXlBNLxSM1UgXk12rw24z1ay+4nPu+c6qApIn7P8ZznFZD3k3GvVrL73Ofd851UKJPKhpM9MvFqczbjEo2g9gTeKkLmCoUzdRQOI9vAYC7iayYfWvscKLtW5UIfvhYo5rMFXu6XrV7Zx/iFcU5dypJSEzZKaXgJCcqmoqLwzWFRGerWX3uc+75zqoCkieyI7y9x20PjHYw1ay+9zn3fOdVCfJfKdplpxLjU4CqZnHR+wTZqlyZccQcG9lKgabFYCwtdgrZWEqUlQF5Ck1qFJ1ycB3QqBVOyKjZjVYCFhhCnCouLGdcvVFFL1xSAe5Smt0DaTt1hSzl3KrF5CZtQqRVMhOEYEpIqGtggjziM9Wsvvc593znVQDHKfwOZ9A97tUdFk94a9G3+ERMW7law5LPtobnCpbTqEjsCcFSUEAVLWGMZy2W8sywnOpm0BttN8qkZsJTdTiSc3QAUOMBQ2u+EIBKlpq4ykZsAqJU4lITiCLprQnYBJqNMd0TZy1lt7nPu+c6qDVrL73Ofd851UBuyu7mW43K+8EPohsocqWXUshDU4bkww4r9gnBRKV1UcW9gbEMnMvJVJSFJmwVG6gGQnBeNCq6mrWJoFGg2AdqA7nEp7PRUC8JdV2tKj6QVu+qHMTJyylSQc1OVGg/N05Ueb6KMtWsvuJz7vnOqgM5rxrL8SnPfysUMQb+U7RtBl4NTmbTLTLSj2BN4KW7LqSKZuuIQvHg4YaHLyUCrpE3epep2DOVpWlaZvRXCsB3SISJ+Zu07xKlVKab8xiqmzSn+UOolk5cSYJIRNAnSewJvHz/RYxlq7ldzN8wnOqgN+TnhVpcaa+BlooIgLGyuYbfnVrRNhLr7bjZ7Bm8UiVZaJwbw16FDHahxq7ldzN8wnOqgGsiLj7zewq6+na12sUkeZSbx9LDKJfV5Kbmb5hOdVHuryU3M3zCc6qA+YfLj4wRxdHvHI9hV8r2UDL86hbecADCEnOMuoVW+s9y4kGmIxpBAdLzy6NJQpWKQAAdkrVgPXGE2XmlXXCtKqVoVaRoqKacQfZGWcCVy6joTcUfMHCTFAm3JcX6kqqlSSAhSG1gl1QAQkhIIK01Khsk0rjATJeduhd5V0qKQb2yACR7CPbGvs1e7VyopzbzdCC4VkulxK1NmiU3kKDRGm6Qmhu6KADCN6rWYF1RdcKFX9bVZVevoIcUruqJIVQnXUPCYCR7NXu1cowNTKi/KgqUR2VK7OHf0RUu280VhQWpKaKCkhC6FZRQPVBvVB2a3sKjTE3Nvhc6wsUN6clTUAgH6dFSAccTjjAfoeMVLAoCQCcBU6dnDbjKJzKKzn3XUuNBNGEpcbChUuLzgUpKTeFwlCLl47DyoCjhBlJ4RZ3G1/AzMPxCDKTwizuNr+BmYB/GpcygKCStIUe5SVC8fMNJjbE1bVlvLfW4gAouylU6285mnnXClCj3ChVJB2a0qO6AUsTsv42f4lK+/mYohE7L+Nn+JSvv5mAoo0tzSFKUhK0FSe6SFAqT9oDERuiesSUdbeUAlwM/SmjwZqhSlhQDKm9cpB16jfqe5x2IChhFkp/euNv/1EPYRZKf3rjb/9RAOnnUoBUtQSkaSogAbGJMYy80hytxaVU03VA089I2mOCw5YtsNoUKKCaEYbfBAb7Q7059hf4TC/I3xfJ8Wl/dJhhaHenPsL/CYX5G+L5Pi0v7pMAympttoVcWhAJoCtQArtVOzG1KqioxBxEK7bZWVyy0NlzNuqWpKSgGhYdbqL6gDrlJ2Y3WHKKaZCVAA3nFXUmqUBS1LCEnaSCE+rDCAX5beDt8cs/wCNZh/CDLbwdvjln/Gsw/gMC4BWpGFK4jCu3tRnE3atkOuOTCkqWAtDASkZu6u6VEhV5JUNI0ERSQE5afjSS4tP/jlYo4nLT8aSXFp/8crFHAYJeSdCgakgUI0jSPVGcSFi2G8zMNquANFc265rhVC1rISQNkLQUk00FG2oxXwCKx/DZ7zy/uoekwisfw2e88v7qHMwmqFAaSkgeyAxl5pDlbi0KppuqBp56aI3QlyUZcbYQh0PBSENI+kzFKhNCG81pGH73BDqAQZDeBp9LNfFOw+UoAVJoNkmEOQ3gafSzXxTsMrabKpd5ITeKm1pCQAbxKSAMcIDsSoEVGIOikIflA8WT3FZj3Sob2emjTYu3aISLtALuAwoNFIUfKB4snuKzHulQD+NL80hBSFrQkqNE3lAXjtJrpMboQWpLLDzqsyXkusIZSAU0SQXCoLvEUSq+nEV7g10CAfxO5V9+s7jv/hzMO5JoobQlRvKShKVK2yAAT6zCTKvv1ncd/8ADmYCijEuAEJJFTUgVxNKVoNmlR7YyjW4wlSkqI1yalJ2RUUP+UBsj5x8pLhS64QSP2drR6dcfR4+a/Kb31fF2vfLgPnvZK90r2mNjLjqyEoK1E6AmpJwrgBwRzR22O+lt0KXim48CKkVvMrSBUYipIFeGA0rdcCrpKwoGhBrUHaptx4qZXsqV7TFL85sgqUktmqwvXg3gkJbzYTrSVKRdUDiKkVNQY1OTLBK1LW0pV9ehPdBTzKkkUTSgQlwHRs7cBPdkr3avaYOyV7pXtMOH7QbU06k3KqLxFG0j99nN0ISKC6HMBw10wigInLBwmYxJOtTpPnj2MMre/8A+Ef7wQF6/JziwhSGW7l0hBXMspKgFqF66VVHrjR83Tu9Mc7Y6UMLQ7hn0Z/GqOGAxNmzu9Mc7Y6UHzdO70zzpjpR12dKF5xLYNCbx0E9ykrNAMSaA0GyaR1Gx1FIW2q+m+pBNKEUzYqUqN44rANBhThgFXzbO70zztjpRlL2dOB1lammrrbzLpAmpepCHErIFVaTSGzlgrDRcCk4JWspJSCEpdzW33VamlBgNk4QpgPrHbAX5Evncl1seH5QleRL53J9bHyiPF6DAfYLLyzmJlsOsWa+tslaQoTEoAShZbVS86D3SSOGkabUn5512VWLLfAYeU8oGZk6qBl3WaJ+l01cBx2AYz+RzxSx9uZ+JciwmXwhJUQogbCEqUr1BIJMBO6oJ36qmOcyXWxonsrJpltTjllzCUJFVHsiTNB5g7UxTWfOofbS42SUqrQlKknAkaFAHSIU5deATPoz/UQHNqgnfqqY5zJdbCxqdnhOuTPzW/dXLssBPZMneBQ46sk/S0oQ4B6jF1HFP2q2yaOEjWKWNaTeCSAQmndKqU0SMTXCsAl1QTv1VMc5kutjnmcrZptTaF2XMBTqi22OyJPXKCFOkYO4axCzU00bdIrgYQZR+FWbxp34GZgNGqCd+qpjnMl1sL7HtCeZz1bLfOceceFJmTwCqUBq7pwi3jhVaiM4WwFqIKUrKUKKUFQBAWQKA0IPACCaVEAm1QTv1VMc5kutjnRlbNF1TIsuYziUIdUnsiTwStS0pNc7Q1KFildjhEV8T8r41mOJSfv5qA5Jm3J1SFJ+apgXklPhMlsim+xzWHac8xLMMqst9RaaaaJEzJ0JQgJJFXa0wiycXdBJ0AEmnBHPLWg24UhCr15tLwoDS6ruTXYrjTzGARaoJ36qmOcyXWxolMrJp0KLdlzBurU2r9okxRSTdUMXdg7MV0Icke5mOOTXvTAJben56YbShNlvpKX5Z6pmZOlGphDxGDukhBA4SIY6oJ36qmOcyXWxQzs0lptbi63UJKlUFTQCpoBpjXIzyXb10KBQq4tKkkKSboVj6lJNRtwE+7lLOJSVKsqYASCSeyZPAAVP9rHktlRNuIStFlzBStIWk9kSYqCKg0LtRhFBa/eHvRufhMaMmfA5b0DPu0wEvNzs8ubYmBZb4S01MtlPZMnUl1TJBH0tKDNmvnEM9UE79VTHOZLrYez9otsgFxV0G9jQ0wSVHRwD1xvZcvJCqEVANFChFdgjYPBASc9ldNMpCnLLmEhS22geyJM1U4sNoGDuypSRXQK4x0aoJ36qmOcyXWxuy37yzx2z/jGooYCIkrQnm35h02W+Q8WiAJmTqLiLpr9Lsww1QTv1VMc5kuthjP5Ry7JeDjl0sNpedF1WCVEgFNBrjUEUFTiNsQ1SqoqNmAkXMrZpLqGTZcxnFpccQnsiTxSgoCjXO0FC4jA7rgMdGqCd+qpjnMl1sb7Q8ZynFZ/3kpFBAQ+T8/PS7AaVZb6iFvLqJmTpr3VuAYu7AUB6oY6oJ36qmOcyXWxTwQEixlZNLW4hNlzBU2UpcHZEnrSpIWNLtDrSDhHLlJPz0zKTEumy30qeZcaClTMnQFaCkE0drQVh1Yfhk/6Rj4ZEPoCY1QTv1VMc5kutg1QTv1VMc5kutinggJGSysmnkBbdlzCkkqAPZEmNCik4F2ukGOO2J2eeXKqFlvjMP59QMzJ64Zh1qiaO6auA47AMPciPA2/tPe+XD2AmNUE79VTHOZLrY57RyummGlvO2XMJbbSpa1dkSZolIqTRLpJw2hFTKzIcTeTWl5acRuVFBI4Kg04IR/KJ4rnuLPfgMArey7cQopVIrChgQZuSqPP9LEflja782pSmpZKatob183K/uuKXXWrOGMKMqPC3/SL/AKwrgMTZs9vTHO2OlHnzdO70xztjpRnDJFjrUQlKkFZRnM2L18C5nBsUJKaaDs40gFfzbPb0xztjpQfN07vTHO2OlDOWsZ1d7Cl1K1KCguouqCaYDTeUBwY1pHJOSqmlqbcFFJJBH/uxAc6bNnt6Y52x0o8Nmzu9Mc7Y6UZwQETlVLuJfo8EJVdBolxChSp2UkiCNeVXfz9kf7wQH0i0O4Z9GfxqjhjomLOcWlsqm2WxdN1OZcJAvqpeINCY5vmhflzP8hzpQG6WcCVAqTeArgFFJ0YEKGIIND6oaOZQqKr1wfvaVEnHNDEnSaMpx2SomE3zQry5n+Q50o8+Z1eXM/yHOlAM12reCkqQCFIWjBRBBU9nwrRsKoKbIELY8+aV+Ws/yHOlHpsdXlzP8hzpQBGK9BjFmyHlvIZbmmlKWlaq5lYACacONax0zWTMy24EOTTKQWnHb2aWaBC226UrpJcHsMB9X+RzxSx9uZ+JciotmWccaUhtQSVUBJJBu11wSRilRTUBWxWuxHynJTKJyRlkSyHpZaUFw3lNPVN9anDWh21EQ37YD++Sn8t/84D6NJtlKEpKUpoLoSg60AYADAYUpsQny68AmfRn+oiRPygP75Kfy3/zjjtnK92YYcZU7KgOJukhp+o81VQH1iE9u2KZlTZK7uZOdZ1taPAUS4rHXJSkrF3ZvnaFI2yMt52ZDpbTKXW3S1Uh7XUSlVQK4DXU9UbrTysn2WXXSmTIbQtwgB6pupKqDHggPoY4YQZR+FWbxp34GZjwC0t1I8l/84456y7Rdcl3CuSBYcU6kBD1FFTLjNDjoo4T5wICtha1JuodcKFIKHFpcUFA3k0SlCgmmmoSCCdBJ0igHDdtLdSPJf6UF20t1I8l/pQFBE/K+NZjiUn7+agu2lupHkv9KOJuy7REyuYvyV5bTTJFx6gDa3FgjHSc4R6hAVsKbBsbscukqvXlURhS42mtxrhCSpeP8Uct20t1I8l/pQXbS3UjyX+lAUEIcke5mOOTXvTGN20t1I8l/pRx2ZZlosBwBckb7rrxqh7ArVeIGu0CAoLYks+w61UDOIWipFQKimI2RGiw7LzAc7gX1X7jaSltOtCdaCTiaVJ4dG3xXbS3UjyX+lBdtLdSPJf6UA1tfvD3o3PwmNGTPgct6Bn3aYWTMvaS0KQVSQCkqSdY9sim6jCz5O0mmm2guSIbQhsEoeqbqQmp13BAM7dsVMzmrxKc2suJI7pKrpSladgFJNcag0oRDGWCghIWQV0F4pBCSaYkAk0HBUwju2lupHkv9KC7aW6keS/0oDzLfvLPHbP+MaihiStey7RmEISpckAl1h4UQ9iWnUugadBKQD547btpbqR5L/SgMrTyaS+t1ajrlJo3pok5tTevAOvFSFUOyhJ0gQ8bTQAbQAhDdtLdSPJf6UF20t1I8l/pQBaHjOU4rP8AvJSKCJJ6y7RVMNPlcleabeaAuPUIdU0ok46Rmh7THbdtLdSPJf6UA4aLmcXeuhsBAb3ROJUTwYpAH8J2xHRE/dtLdSPJf6UF20t1I8l/pQGVh+GT/pGPhkQ+iSk7MtFt190LkiXlIURceoLrYbw13BWOe2LZtGXcaQewlF3OUIDwpcAOOONawFgyldVXikgq1lAQQm6MFYmpreNcMCNqNsQmqC0NqT9j35xyTOWM624lDgkwC267euvEAIU2mlK6SXB7DAVORHgbf2nvfLhvO382vN0K7qrldF6mFeCtI+W2Rle7LtJaS7KkArNS0/XXLK91w0jsPygPb5Kfyn+lAfRpOXDbaG06EJSkeoUhH8oniue4s9+AxKnL97fJT+U/0o4bcytdmpd6XU7KpS62tskNP1AUKVFTpgJzKfwt/wBIv+sK46mbJmp52YdRMMgB5SCc0uhN1LlQK4DX09Uc6cn3hezk4yi64psfQrNboBrgcBjAYw4+eAGQ0As6xaarWDcvNlFG8KhFTeodoeeFBsZXl7PN3PzgNiq8vZ5u5+cA3mrbv3tZS8FjTovOtObX/wBdPXC+0X0uOrWkEBaiuiiCQVGpGGxUmNHzMry9nm7n5wfMqvL2ebufnAeQR6LGV5ezzdz848NjK8vZ5u5+cBC5Vd/P2R/vBGzKuVDb90vJdN0G8lCkjZwoT/7WPYC/ndDX2P8AmqOWOqd7lr7H/NUcsB1yMqlYWpailCAmpCbyiVG6AkVAOydOgGN0xY60pvpUhac2XiQtIITfKNcCagk0w0400gxokpzN3gUJWhYAUlRUNBvAgpIIIP8AUxtftMqbKLiRVGbJF7uQ7nQACcKHDzGA0WhLZp1xutbi1Irt0NKxzxunZkuuLcIAK1KWQNAJNcOCNMB2ZL+MGvRPf8Yf5Wd8HFZj4iVhBkv4xa9E/wD8Yf5Wd8HFZj4iVgJSOqXkFLaddBFGrtQdJqaa3zaTHLDCStVTbZbCQUqLl+tKqCm82BUiqaYnDbgC07JWwASQUlS0Ag41SaGo0iF8MLTtLPAVRRQWtQIVhRVCU0ppqNNfVC+Apvk37zMcac921DjKzwGa4u97tUJ/k37xMcac921DjKzwGa4u97tUB9Rb0DzCMoxb0DzCMoAggggCCCCAIIIIAggggOa051LDS3V1uoSVKpTQPPgPOSBHGm3WwBnfoyqpSKhQKagX7zdQEVUBU0hjMNlSSEqKSRgoAGnqOBia1Ja9VFpDbiHEvhKAm9fLdQhIFEApRiak1J84Bwu3GBeBWQUkJulty+Sb1Libt5YN1eKQRrVbRjbLWm04u4hdVUJpRQqAQDdJFFUJANK0JoaGE7GSaUOF1DpDlUqSq4jSM6KubLiiHlgknYGikdlk2AhhxTiaEqvmpbRfqtecXVYxIKsabHqFAcQQQQBBBBAEEEEAQQQQBBBBAER+W/hEn/1P4ExYRH5b+ESf/U/gTAcMTOVvfEcWmvfSsU0TOVvfEcWmvfSsBJEw61OLzhbvJvVZAP7pLhKTUnRdUFA8KTCmXcCVpUQFAKCik6DQ1oeAw2GUbhKVLSlSkqQoq0XrrhdAISKaSrHhgORyzrqU3lgOKxQ2BW9ryjuhrQSQacA0iojlmZdTaihYopOBFQacGEMmLcKE3Uo2AgfSKpcDmdSlY0KINQFYYE4QsfcvKUrReUVU85rAUPycd6meMq9y1HDbmlfGHvwoju+TjvUzxlXumo4bc0r4w9+FEAoggggGiLGKiEJcTnbhcKDUADNl3uzrSboG1QqGOmmlyy1pbUtetoG1JGBvBZIBwOA8+mNqbVTUKU0Cu6W1qvqF9OaLOA0JVdIxxxAw010vWiVJWm6AFJZTp0ZsUHtgOKCCCAhsrPCD9kf7wQZWeEH7I/3ggGlr5QOhZSLtEXkJwOgLOnGOEZQvfw+z9YIIA1Qvfw+z9Y91Qvfw+z9Y8ggDVC9/D7P1j3VC9/D7P1gggO/JzKJ1E0lwXCoIWkVBpjSug8ENMpcrn1kEhsHNOIwSrQp1lR0q01QP84IICZ1RPbafZ+seaonttPs/WPYIAOUT22n2frHmqJ7bT7P1j2CApsjcq3mWVhIbN51SzeSqtShA2FDDAQxtrLJ9yXeQpLVFtOJNEqrQpIw12mPYICwT8p03TuJfkOdOPe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RZQ5fTLrrClIZqjO0olf7yQDWquCCCA59XMxuGeSvpQiylyufXQkNght1GCVaFOMqOlWnWD/OPYICW1RPbafZ+sByie20+z9YIIAOUT22n2frAconqaU+z9YIICmyOyqeZacCQ2bzpWbyVVrcQMKEYYCFtuZUvqUruBVxa8AdJCa6TwQQQClWUT22n2R6conttPsgggMRlI/tp9keqyje20+yCCA8TlG/tp9kCso3ttPsgggOCdmlOqvL00ggg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n-US"/>
          </a:p>
        </p:txBody>
      </p:sp>
      <p:pic>
        <p:nvPicPr>
          <p:cNvPr id="4101" name="Picture 9" descr="https://upload.wikimedia.org/wikipedia/en/d/d9/Logo_noa_ourania_1.png"/>
          <p:cNvPicPr>
            <a:picLocks noChangeAspect="1" noChangeArrowheads="1"/>
          </p:cNvPicPr>
          <p:nvPr/>
        </p:nvPicPr>
        <p:blipFill>
          <a:blip r:embed="rId3" cstate="print">
            <a:lum bright="-16000" contrast="28000"/>
          </a:blip>
          <a:srcRect/>
          <a:stretch>
            <a:fillRect/>
          </a:stretch>
        </p:blipFill>
        <p:spPr bwMode="auto">
          <a:xfrm>
            <a:off x="8150274" y="1128681"/>
            <a:ext cx="85725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46031" y="361908"/>
            <a:ext cx="46140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smtClean="0">
                <a:solidFill>
                  <a:schemeClr val="bg1"/>
                </a:solidFill>
                <a:latin typeface="+mn-lt"/>
              </a:rPr>
              <a:t>Historical climatic  observations in Greece</a:t>
            </a:r>
            <a:endParaRPr lang="en-GB" altLang="en-US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079A8D0-F041-4B0C-91ED-EF8D8F670B26}"/>
              </a:ext>
            </a:extLst>
          </p:cNvPr>
          <p:cNvSpPr txBox="1"/>
          <p:nvPr/>
        </p:nvSpPr>
        <p:spPr>
          <a:xfrm>
            <a:off x="446031" y="1676376"/>
            <a:ext cx="817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+mn-lt"/>
              </a:rPr>
              <a:t>Zante</a:t>
            </a:r>
          </a:p>
          <a:p>
            <a:endParaRPr lang="en-US" sz="2000" b="1" dirty="0">
              <a:latin typeface="+mn-lt"/>
            </a:endParaRPr>
          </a:p>
          <a:p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1826-1861</a:t>
            </a:r>
            <a:r>
              <a:rPr lang="en-US" sz="2000" b="1" dirty="0">
                <a:solidFill>
                  <a:srgbClr val="C00000"/>
                </a:solidFill>
                <a:latin typeface="+mn-lt"/>
              </a:rPr>
              <a:t>: </a:t>
            </a:r>
            <a:r>
              <a:rPr lang="en-US" sz="2000" b="1" dirty="0">
                <a:latin typeface="+mn-lt"/>
              </a:rPr>
              <a:t>(T, 2 </a:t>
            </a:r>
            <a:r>
              <a:rPr lang="en-US" sz="2000" b="1" dirty="0" err="1">
                <a:latin typeface="+mn-lt"/>
              </a:rPr>
              <a:t>obs</a:t>
            </a:r>
            <a:r>
              <a:rPr lang="en-US" sz="2000" b="1" dirty="0">
                <a:latin typeface="+mn-lt"/>
              </a:rPr>
              <a:t>/day) (by </a:t>
            </a:r>
            <a:r>
              <a:rPr lang="en-US" sz="2000" b="1" dirty="0" err="1">
                <a:latin typeface="+mn-lt"/>
              </a:rPr>
              <a:t>Varviannis</a:t>
            </a:r>
            <a:r>
              <a:rPr lang="en-US" sz="2000" b="1" dirty="0">
                <a:latin typeface="+mn-lt"/>
              </a:rPr>
              <a:t> family)</a:t>
            </a:r>
          </a:p>
          <a:p>
            <a:r>
              <a:rPr lang="en-US" sz="2000" b="1" dirty="0" smtClean="0">
                <a:latin typeface="+mn-lt"/>
              </a:rPr>
              <a:t>(</a:t>
            </a:r>
            <a:r>
              <a:rPr lang="en-US" sz="2000" b="1" dirty="0">
                <a:latin typeface="+mn-lt"/>
              </a:rPr>
              <a:t>included in  '</a:t>
            </a:r>
            <a:r>
              <a:rPr lang="en-US" sz="2000" b="1" dirty="0" err="1">
                <a:latin typeface="+mn-lt"/>
              </a:rPr>
              <a:t>Chronografos</a:t>
            </a:r>
            <a:r>
              <a:rPr lang="en-US" sz="2000" b="1" dirty="0">
                <a:latin typeface="+mn-lt"/>
              </a:rPr>
              <a:t>' manuscripts (Zante Library</a:t>
            </a:r>
            <a:r>
              <a:rPr lang="en-US" sz="2000" b="1" dirty="0" smtClean="0">
                <a:latin typeface="+mn-lt"/>
              </a:rPr>
              <a:t>) (destroyed)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3005" y="3282948"/>
            <a:ext cx="81058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Other places in Greece</a:t>
            </a:r>
          </a:p>
          <a:p>
            <a:pPr algn="ctr"/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b="1" dirty="0" smtClean="0"/>
              <a:t>Chios (</a:t>
            </a:r>
            <a:r>
              <a:rPr lang="en-US" b="1" dirty="0" smtClean="0">
                <a:solidFill>
                  <a:srgbClr val="C00000"/>
                </a:solidFill>
              </a:rPr>
              <a:t>1853-1856, 1898-1917</a:t>
            </a:r>
            <a:r>
              <a:rPr lang="en-US" b="1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en-US" b="1" dirty="0" err="1" smtClean="0"/>
              <a:t>Ioannina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C00000"/>
                </a:solidFill>
              </a:rPr>
              <a:t>1858-1860</a:t>
            </a:r>
            <a:r>
              <a:rPr lang="en-US" b="1" dirty="0" smtClean="0"/>
              <a:t>, and </a:t>
            </a:r>
            <a:r>
              <a:rPr lang="en-US" b="1" dirty="0" smtClean="0">
                <a:solidFill>
                  <a:srgbClr val="C00000"/>
                </a:solidFill>
              </a:rPr>
              <a:t>1866-1870</a:t>
            </a:r>
            <a:r>
              <a:rPr lang="en-US" b="1" dirty="0" smtClean="0"/>
              <a:t> (</a:t>
            </a:r>
            <a:r>
              <a:rPr lang="en-US" b="1" dirty="0" smtClean="0">
                <a:solidFill>
                  <a:srgbClr val="C00000"/>
                </a:solidFill>
              </a:rPr>
              <a:t>digitized by NOA</a:t>
            </a:r>
            <a:r>
              <a:rPr lang="en-US" b="1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en-US" b="1" dirty="0" err="1" smtClean="0"/>
              <a:t>Patra</a:t>
            </a:r>
            <a:r>
              <a:rPr lang="en-US" b="1" dirty="0" smtClean="0"/>
              <a:t> (</a:t>
            </a:r>
            <a:r>
              <a:rPr lang="en-US" b="1" dirty="0" smtClean="0">
                <a:solidFill>
                  <a:srgbClr val="C00000"/>
                </a:solidFill>
              </a:rPr>
              <a:t>1872-1876)</a:t>
            </a:r>
            <a:r>
              <a:rPr lang="en-US" b="1" dirty="0" smtClean="0"/>
              <a:t> (by Boys, English)</a:t>
            </a:r>
          </a:p>
          <a:p>
            <a:pPr>
              <a:spcAft>
                <a:spcPts val="600"/>
              </a:spcAft>
            </a:pPr>
            <a:r>
              <a:rPr lang="en-US" b="1" dirty="0" err="1" smtClean="0"/>
              <a:t>Chania</a:t>
            </a:r>
            <a:r>
              <a:rPr lang="en-US" b="1" dirty="0" smtClean="0"/>
              <a:t> (Crete) </a:t>
            </a:r>
            <a:r>
              <a:rPr lang="en-US" b="1" dirty="0" smtClean="0">
                <a:solidFill>
                  <a:srgbClr val="C00000"/>
                </a:solidFill>
              </a:rPr>
              <a:t>1870-1880</a:t>
            </a:r>
            <a:r>
              <a:rPr lang="en-US" b="1" dirty="0" smtClean="0"/>
              <a:t>  (by</a:t>
            </a:r>
            <a:r>
              <a:rPr lang="el-GR" b="1" dirty="0" smtClean="0"/>
              <a:t> </a:t>
            </a:r>
            <a:r>
              <a:rPr lang="en-US" b="1" dirty="0" err="1" smtClean="0"/>
              <a:t>Sandwitch</a:t>
            </a:r>
            <a:r>
              <a:rPr lang="en-US" b="1" dirty="0" smtClean="0"/>
              <a:t>, English)</a:t>
            </a:r>
          </a:p>
          <a:p>
            <a:pPr>
              <a:spcAft>
                <a:spcPts val="600"/>
              </a:spcAft>
            </a:pPr>
            <a:endParaRPr lang="en-US" b="1" dirty="0" smtClean="0"/>
          </a:p>
          <a:p>
            <a:pPr>
              <a:spcAft>
                <a:spcPts val="600"/>
              </a:spcAft>
            </a:pPr>
            <a:r>
              <a:rPr lang="en-US" i="1" dirty="0" smtClean="0"/>
              <a:t>(Source</a:t>
            </a:r>
            <a:r>
              <a:rPr lang="en-US" b="1" dirty="0" smtClean="0"/>
              <a:t>: </a:t>
            </a:r>
            <a:r>
              <a:rPr lang="en-US" i="1" dirty="0" smtClean="0"/>
              <a:t> E. </a:t>
            </a:r>
            <a:r>
              <a:rPr lang="en-US" i="1" dirty="0" err="1" smtClean="0"/>
              <a:t>Mariolopoulos</a:t>
            </a:r>
            <a:r>
              <a:rPr lang="en-US" i="1" dirty="0" smtClean="0"/>
              <a:t>, </a:t>
            </a:r>
            <a:r>
              <a:rPr lang="el-GR" i="1" dirty="0" smtClean="0"/>
              <a:t>1936</a:t>
            </a:r>
            <a:r>
              <a:rPr lang="en-US" i="1" dirty="0" smtClean="0"/>
              <a:t> ‘The climate of Greece’) </a:t>
            </a:r>
          </a:p>
          <a:p>
            <a:pPr>
              <a:spcAft>
                <a:spcPts val="600"/>
              </a:spcAft>
            </a:pP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19057" y="1201707"/>
            <a:ext cx="7266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Other</a:t>
            </a:r>
            <a:r>
              <a:rPr lang="en-GB" b="1" dirty="0" smtClean="0"/>
              <a:t> </a:t>
            </a:r>
            <a:r>
              <a:rPr lang="en-GB" b="1" dirty="0" smtClean="0">
                <a:solidFill>
                  <a:srgbClr val="C00000"/>
                </a:solidFill>
              </a:rPr>
              <a:t>early</a:t>
            </a:r>
            <a:r>
              <a:rPr lang="en-GB" b="1" dirty="0" smtClean="0"/>
              <a:t> climatic observations in </a:t>
            </a:r>
            <a:r>
              <a:rPr lang="en-GB" b="1" dirty="0" smtClean="0">
                <a:solidFill>
                  <a:srgbClr val="C00000"/>
                </a:solidFill>
              </a:rPr>
              <a:t>Greece</a:t>
            </a:r>
            <a:r>
              <a:rPr lang="en-GB" b="1" dirty="0" smtClean="0"/>
              <a:t> (</a:t>
            </a:r>
            <a:r>
              <a:rPr lang="en-GB" b="1" dirty="0" smtClean="0">
                <a:solidFill>
                  <a:srgbClr val="C00000"/>
                </a:solidFill>
              </a:rPr>
              <a:t>before 1850</a:t>
            </a:r>
            <a:r>
              <a:rPr lang="en-GB" b="1" dirty="0" smtClean="0"/>
              <a:t>)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1" descr="data:image/jpeg;base64,/9j/4AAQSkZJRgABAQAAAQABAAD/2wCEAAkGBxQSEhUUEhQUFhUXFxUUFBgVFBYeFhceHRcdFh0YFBwYICggGBolHB0XITIhJikrMi4uFx81ODMtNygtLisBCgoKBQUFDgUFDisZExkrKysrKysrKysrKysrKysrKysrKysrKysrKysrKysrKysrKysrKysrKysrKysrKysrK//AABEIAHQBtAMBIgACEQEDEQH/xAAcAAADAAMBAQEAAAAAAAAAAAAABQYCAwQBBwj/xABUEAABAgMDAwwNCQUHBAMAAAABAgMABBEFEiEGEzEWIkFRUlNhdJKU0tMUFzIzNDVUcXOBkbO0BxUjVXKVstHhJEJik7FDRIKho8HChMPE8CVjdf/EABQBAQAAAAAAAAAAAAAAAAAAAAD/xAAUEQEAAAAAAAAAAAAAAAAAAAAA/9oADAMBAAIRAxEAPwC2yPyXln5Np11LqlrvlSuyZgVOcUNAXQQ51Eye9uc5mesg+T7xex5l+8VD2ZYC0lJKhoNUqKSKEEUI4Ro2dBwgEWomT3tznMz1kKMq8lJZqWUttLqVBbIBEzMaFPISf7TZBI9cXMIct/A1/bl/iG4DXqJk97c5zM9ZBqJk97c5zM9ZFFCfKTuWTR0kPsq+jDhwCxeKw3pSE1OuwrTZpAcuomT3tznMz1kJsqslZZpptTaXUkzUk2T2TMYpXNNtrGK9lKiPXF3E/lv3hnjtn/GNQGOomT3tznMz1kGomT3tznMz1kUUT9oUVPMgNrSUALU9mlkKqFoSylaRQCpKlEmmCRiTVIY6iZPe3OczPWQmnclZZM/LNBLubWxNrWnsmYxUhcuEnu64Ba+VF3E/aHjST4rP+8lIDHUTJ725zmZ6yDUTJ725zmZ6yKKJ9DX7eFtpVS44l36JxOOsopTita4MKBI0VJrgYDHUTJ725zmZ6yFFlZKSypmcQpLpS2tkIHZMxrQWUqNPpNskxcwhsTwyf9Ix8OiA16iZPe3OczPWQaiZPe3OczPWQ+mCoJVcAK6G6FEhJNMAogGgrs0hPkwHwZkP1qHk3SVlQNWGiblQKJvFWAwGI2IDTqJk97c5zM9ZCjJTJOVdlULcS6pRU8CTMzOw6tI/tNoAeqLmEWRHgaPtv+/XAatRMnvbnOZnrINRMnvbnOZnrIY5QIqyfpC1rmyVgLNAHEqIVcIN1QF04jAmM7FcKmEFSSk0OBvbZAVr9cARRVDiK0MBJZaZKyzMhNutJdS42w6tChMzGtUEEg4rpphzqJk97c5zM9ZHvyh+K57iz/uzFDATuomT3tznMz1kGomT3tznMz1kY5VOupcaKcUpQ6oIuOEOuBTdxFUEXVEX6E1GJNMIpICFt7JWWbdkkoS6A7NFtwdkzGuT2K+5Q/SbpCDhtQ41Eye9uc5mesjLKfv9nccPwU1FBATuomT3tznMz1kGomT3tznMz1kdM0wXJtsJziQ2M66oKcCVEgoQ2BW6r95ShsXEV7qHMBCzOSssJ9hoJdzapaacUnsmYxUh2WSk98rgFrH+KHGomT3tznMz1kZzfjSW4nO++lIfwE7qJk97c5zM9ZBqJk97c5zM9ZHLYqnezV3isprM1Bv1SM4m5nK6wpIqUFNDQ7OuMVkBB2HktLLmZ9C0ulLT7SGx2TMa0GVZcIGv3SlHHbh1qJk97c5zM9ZBk34ZafGWfgpeHVoMlbTiEqKCpCkhadKSQReHCNMAl1Eye9uc5mesjXM5FyYQohDlQkkftMztekjpyTZUlLpKA2hTgLaUpWlNA2hJUlLlFJBUFYUGNTjWpbzfe1/ZV/SAjckclJZ6RlHXEuqW5LMOLV2TMa5SmkqJwXTEkw21Eye9uc5mesjdkJ4tkeKSvuUxtyiOtavVDWdGfoVdxcXSt3GmczdeDThWA5NRMnvbnOZnrIT5V5KyzTCVNpdSrsiTRXsmY7lc202oYubKVKHriqsAq7GZv3r1xNb9b+j9+uN6lK1xrHBlx4MnjVn/ABzEBhqJk97c5zM9ZBqJk97c5zM9ZFFGmYUsUuJSrEXryymg2SKJVU8GHngEeomT3tznMz1kJ5/JSWTOyrYS6ELbmlLHZMxiU5q6e+bF5Xti6hBafjGS9FOf9iAw1Eye9uc5mesg1Eye9uc5mesiihXKzb5eKVtUbqqiqDY0fvnT5oDh1Eye9uc5mesj5VOPIZCUhClVzpJVMTNcH3Ej+02EpA9Ufd4+MSiavdyVEMzJSEoQpVeyXO4SsFJOnTAJvnMb1/rzPWQfOY3v/XmesigmLDaIWsIvKvuqQlsquuYukNpIJxF0CiPbjHjtkNLKNYb2aAUKqutqCEUS7cFQLt43zhXTgkwCD5yG9/68z1kHzmN6/wBeZ6yKFjJ5onXNrSAbo1yypQKUEOpGFEhRUCe50aTHOLGZo5Vp2iQkIKSpRWCgnPDQLt4DHucaaYD5lldbjyX6NLcbTcTrUPPUrU44rOP5R5C3K7v/APgT/UwQH6IyMyxkWZNpt2aaQtN8KSVYg5xWBh3q9s7yxnlR8oXaz7aG0IdWlIRgAogd2qMEW5NHAPOnzKUYD61q9s7yxnlQnyty0kHZVSG5ppSitkgAmuDyFHY2ACfVHz0W5NVpnna44XlVwFT/AJR58/zO/ucswH1s5fWb5Yzyo81f2b5Yxyo+MW3bcwqXeSp5wgtOAgqNCCkggx+hpPvaPsp/pAINX9m+WMcqEuVmWkg600G5ppRE1JOEBWhKJptalHgCQSeAReqWBpIGwK/0jKAmT8oFm+WscqPdX9m+WMcqOjKnTKcba/CuHsBNav7N8sY5UJZ3LWQNoSrgmmihEvOIUq9gkrXLFIPCQhdPsmL+CAme2BZvlrHKj3V/ZvljHKje740b4m975qH0BNav7N8sY5UJ7Jy1kEzU4tU0yErWyUEqwUAylJpt0IIi9ggJrV/ZvljHKg1f2b5Yxyo3ZM9/tHjifgpWH8BNav7N8sY5UJ8kstZBqVQhyaaSoKeJBVji8tQ9oIPri9ggJkfKBZvlrHKj3V/ZvljHKjZ8nfiuR4sx+ARQwHz/AC3y0kHbPm22pppa1y7yEJSrFRKCABwkw6PygWaP76xyopoRZb+BufaY9+iA59X9m+WMcqDV/ZvljHKilggIDKDLWQW9IlE00Q3NFbhCu5T2JMIvK2heUkedQhz2wLN8tY5UU0Ibc8MkPSP/AA64DRq/s3yxjlQav7N8sY5UUsEBAzOWsgbQYcE01cTKzaFKvYBSnZZSUnhIQs/4TDnV/ZvljHKilifs/wAZznFZD3k3AatX9m+WMcqDV/ZvljHKilggPn1hZaSCJmfWqaaCXH2lNkqwUBKMoJTti8lQ84MPNX9m+WMcqKWJ7IjvL3HbQ+MdgNer+zfLGOVGuZy9s4oUBOM1KSBruCKmCAg8kMtpBqQlG3JtlK0S0uhaVKxSpLSQQdoggiG4y/s3yxjlQyyn8DmfQPe7VHRZPeGvRt/hEAl1f2b5YxyoTZW5ayDsulLc00pXZEkugVjdRNtLUfMEpUTwCL6CAmT8oFm+WscqPdX9m+WMcqOjK3uZfjcr7wQ9gJrV/ZvljHKhNaGWsgqelXBNNFCG5oLVewSVZq6D56K9hi8KxUCoqdArifNGUBNav7N8sY5UGr+zfLGOVGya8ay/Epz38rFDATWr+zfLGOVHxK3LdYUpN1RVTOVolRGL7ihsbRB9cfpBKwagEEjTjo88ZQH5bFtNfxYfwK8+1B88tfxchX5R+hMnPCrS4018DLRQQH5fft9C1FSiok6TcV+UYfPTX8XIV+UfqIGuiPYD8ZZSTAcevJrS6BiCNvbgj6x8uB/+QRxdHvHIIBXN6EfY/wCSo6LAmc2+2q+UC8LxvECnDwRxPrWoJuS8ysBJTeRLvFJIUqt0hNCOERpCXvJZvmr3RgKyVW2EsKvNKdKHbylqRjflVi67jXBdE1WcTtCENrBGeXm7t2o7nua3Reu/w3r1OCOG695LN81e6MF17yWb5q90YDntbvDvo1/hMfpaT72j7Kf6R+arQYfW04kSs3VSFJH7M9pIpuY+3Iy9lG0JviaTghGMjNgVNEgd70lRAG2TAdeUGbQ6XZlsuMZm4Po74Qor11RsXgUi8cBcNSKw0sNC0y7IcUFLDaAtQNakJFTXZx2dmFJy0ljpbnPu+c6qPE5aSwwDc5T/APPnOqgOjKnTKcba/CuHsQ1vZUsumXuNThuTDbi/2CcFEhKgTi3jpGEMnMu5VJSFJmwVG6gGQnAVGhVRP0WJuhRoNgHagFlqS0ylbgbS9RC1stFN4hQmySV00FLSy2anuQhWgRcNoCQANAAA9UTurWX3uc+75zqoNWsvuJz7vnOqgNrvjRvib3vmofxCuZUNGfQ9mpzNiWdbJ7AnO6LragKZuuhJx4IZjLyVvFF2bvgBRT2BOXgCSAojNVoSFCvAdqA6cnbOUlTjq7oKnJgAFshymfVdJWVa5JSARgMKQ+ib1ay+9zn3fOdVBq1l9xOfd851UBtyY7/aPHE/BSsOpoG4qmm6qlNOjYiJsPKhpt2dUtqcAdmQ63+wTZqnsZhuuDeGuQsUO1DRvLuVVW6mbNCUmkhOGhGkGjWBG1AdGSFmraaSpetvNMAtgqISpKTeWq8Ab6iRXD9wadMP4m9WsvuJz7vnOqg1ay+4nPu+c6qAz+TvxXI8WY/AI6soWyQ1VJW0HKvoSkqKk3FBNUpxWkOXCQK6NETOR+VDMvISrTzc4lbTDaHB2DNkJKUAHEN0NNuG7WXUqpIUlM2pKgFJIkJwggioIIaxBGzAMsnK5gVbDdFOAJSlSRdC1BKghWKAoUVdOisc2W/gbn2mPfojRq1l9xOfd851UKsqMqWXpZbbbU4VFTRA7AnB3LqVHEt00AwFzCfKJF4NJSlRczzCkFKVEJCXkFZKgKJGbC9JFdGzHA9l3KoFVJm0glKQVSE4BVRCUjFrSSQANkkRnq1l97nPu+c6qApIQ254ZIekf+HXGnVrL73Ofd851UKbUyoaXMyjiWpwpaW6pw9gTmAUypA/s8cSBhAXUKbNfIfmULDmueBbqhy5d7HaGtVS6BeC9nTXZhcrLyVCggpmwpQUUpMhOXlBNLxSM1UgXk12rw24z1ay+4nPu+c6qApIn7P8ZznFZD3k3GvVrL73Ofd851UKJPKhpM9MvFqczbjEo2g9gTeKkLmCoUzdRQOI9vAYC7iayYfWvscKLtW5UIfvhYo5rMFXu6XrV7Zx/iFcU5dypJSEzZKaXgJCcqmoqLwzWFRGerWX3uc+75zqoCkieyI7y9x20PjHYw1ay+9zn3fOdVCfJfKdplpxLjU4CqZnHR+wTZqlyZccQcG9lKgabFYCwtdgrZWEqUlQF5Ck1qFJ1ycB3QqBVOyKjZjVYCFhhCnCouLGdcvVFFL1xSAe5Smt0DaTt1hSzl3KrF5CZtQqRVMhOEYEpIqGtggjziM9Wsvvc593znVQDHKfwOZ9A97tUdFk94a9G3+ERMW7law5LPtobnCpbTqEjsCcFSUEAVLWGMZy2W8sywnOpm0BttN8qkZsJTdTiSc3QAUOMBQ2u+EIBKlpq4ykZsAqJU4lITiCLprQnYBJqNMd0TZy1lt7nPu+c6qDVrL73Ofd851UBuyu7mW43K+8EPohsocqWXUshDU4bkww4r9gnBRKV1UcW9gbEMnMvJVJSFJmwVG6gGQnBeNCq6mrWJoFGg2AdqA7nEp7PRUC8JdV2tKj6QVu+qHMTJyylSQc1OVGg/N05Ueb6KMtWsvuJz7vnOqgM5rxrL8SnPfysUMQb+U7RtBl4NTmbTLTLSj2BN4KW7LqSKZuuIQvHg4YaHLyUCrpE3epep2DOVpWlaZvRXCsB3SISJ+Zu07xKlVKab8xiqmzSn+UOolk5cSYJIRNAnSewJvHz/RYxlq7ldzN8wnOqgN+TnhVpcaa+BlooIgLGyuYbfnVrRNhLr7bjZ7Bm8UiVZaJwbw16FDHahxq7ldzN8wnOqgGsiLj7zewq6+na12sUkeZSbx9LDKJfV5Kbmb5hOdVHuryU3M3zCc6qA+YfLj4wRxdHvHI9hV8r2UDL86hbecADCEnOMuoVW+s9y4kGmIxpBAdLzy6NJQpWKQAAdkrVgPXGE2XmlXXCtKqVoVaRoqKacQfZGWcCVy6joTcUfMHCTFAm3JcX6kqqlSSAhSG1gl1QAQkhIIK01Khsk0rjATJeduhd5V0qKQb2yACR7CPbGvs1e7VyopzbzdCC4VkulxK1NmiU3kKDRGm6Qmhu6KADCN6rWYF1RdcKFX9bVZVevoIcUruqJIVQnXUPCYCR7NXu1cowNTKi/KgqUR2VK7OHf0RUu280VhQWpKaKCkhC6FZRQPVBvVB2a3sKjTE3Nvhc6wsUN6clTUAgH6dFSAccTjjAfoeMVLAoCQCcBU6dnDbjKJzKKzn3XUuNBNGEpcbChUuLzgUpKTeFwlCLl47DyoCjhBlJ4RZ3G1/AzMPxCDKTwizuNr+BmYB/GpcygKCStIUe5SVC8fMNJjbE1bVlvLfW4gAouylU6285mnnXClCj3ChVJB2a0qO6AUsTsv42f4lK+/mYohE7L+Nn+JSvv5mAoo0tzSFKUhK0FSe6SFAqT9oDERuiesSUdbeUAlwM/SmjwZqhSlhQDKm9cpB16jfqe5x2IChhFkp/euNv/1EPYRZKf3rjb/9RAOnnUoBUtQSkaSogAbGJMYy80hytxaVU03VA089I2mOCw5YtsNoUKKCaEYbfBAb7Q7059hf4TC/I3xfJ8Wl/dJhhaHenPsL/CYX5G+L5Pi0v7pMAympttoVcWhAJoCtQArtVOzG1KqioxBxEK7bZWVyy0NlzNuqWpKSgGhYdbqL6gDrlJ2Y3WHKKaZCVAA3nFXUmqUBS1LCEnaSCE+rDCAX5beDt8cs/wCNZh/CDLbwdvjln/Gsw/gMC4BWpGFK4jCu3tRnE3atkOuOTCkqWAtDASkZu6u6VEhV5JUNI0ERSQE5afjSS4tP/jlYo4nLT8aSXFp/8crFHAYJeSdCgakgUI0jSPVGcSFi2G8zMNquANFc265rhVC1rISQNkLQUk00FG2oxXwCKx/DZ7zy/uoekwisfw2e88v7qHMwmqFAaSkgeyAxl5pDlbi0KppuqBp56aI3QlyUZcbYQh0PBSENI+kzFKhNCG81pGH73BDqAQZDeBp9LNfFOw+UoAVJoNkmEOQ3gafSzXxTsMrabKpd5ITeKm1pCQAbxKSAMcIDsSoEVGIOikIflA8WT3FZj3Sob2emjTYu3aISLtALuAwoNFIUfKB4snuKzHulQD+NL80hBSFrQkqNE3lAXjtJrpMboQWpLLDzqsyXkusIZSAU0SQXCoLvEUSq+nEV7g10CAfxO5V9+s7jv/hzMO5JoobQlRvKShKVK2yAAT6zCTKvv1ncd/8ADmYCijEuAEJJFTUgVxNKVoNmlR7YyjW4wlSkqI1yalJ2RUUP+UBsj5x8pLhS64QSP2drR6dcfR4+a/Kb31fF2vfLgPnvZK90r2mNjLjqyEoK1E6AmpJwrgBwRzR22O+lt0KXim48CKkVvMrSBUYipIFeGA0rdcCrpKwoGhBrUHaptx4qZXsqV7TFL85sgqUktmqwvXg3gkJbzYTrSVKRdUDiKkVNQY1OTLBK1LW0pV9ehPdBTzKkkUTSgQlwHRs7cBPdkr3avaYOyV7pXtMOH7QbU06k3KqLxFG0j99nN0ISKC6HMBw10wigInLBwmYxJOtTpPnj2MMre/8A+Ef7wQF6/JziwhSGW7l0hBXMspKgFqF66VVHrjR83Tu9Mc7Y6UMLQ7hn0Z/GqOGAxNmzu9Mc7Y6UHzdO70zzpjpR12dKF5xLYNCbx0E9ykrNAMSaA0GyaR1Gx1FIW2q+m+pBNKEUzYqUqN44rANBhThgFXzbO70zztjpRlL2dOB1lammrrbzLpAmpepCHErIFVaTSGzlgrDRcCk4JWspJSCEpdzW33VamlBgNk4QpgPrHbAX5Evncl1seH5QleRL53J9bHyiPF6DAfYLLyzmJlsOsWa+tslaQoTEoAShZbVS86D3SSOGkabUn5512VWLLfAYeU8oGZk6qBl3WaJ+l01cBx2AYz+RzxSx9uZ+JciwmXwhJUQogbCEqUr1BIJMBO6oJ36qmOcyXWxonsrJpltTjllzCUJFVHsiTNB5g7UxTWfOofbS42SUqrQlKknAkaFAHSIU5deATPoz/UQHNqgnfqqY5zJdbCxqdnhOuTPzW/dXLssBPZMneBQ46sk/S0oQ4B6jF1HFP2q2yaOEjWKWNaTeCSAQmndKqU0SMTXCsAl1QTv1VMc5kutjnmcrZptTaF2XMBTqi22OyJPXKCFOkYO4axCzU00bdIrgYQZR+FWbxp34GZgNGqCd+qpjnMl1sL7HtCeZz1bLfOceceFJmTwCqUBq7pwi3jhVaiM4WwFqIKUrKUKKUFQBAWQKA0IPACCaVEAm1QTv1VMc5kutjnRlbNF1TIsuYziUIdUnsiTwStS0pNc7Q1KFildjhEV8T8r41mOJSfv5qA5Jm3J1SFJ+apgXklPhMlsim+xzWHac8xLMMqst9RaaaaJEzJ0JQgJJFXa0wiycXdBJ0AEmnBHPLWg24UhCr15tLwoDS6ruTXYrjTzGARaoJ36qmOcyXWxolMrJp0KLdlzBurU2r9okxRSTdUMXdg7MV0Icke5mOOTXvTAJben56YbShNlvpKX5Z6pmZOlGphDxGDukhBA4SIY6oJ36qmOcyXWxQzs0lptbi63UJKlUFTQCpoBpjXIzyXb10KBQq4tKkkKSboVj6lJNRtwE+7lLOJSVKsqYASCSeyZPAAVP9rHktlRNuIStFlzBStIWk9kSYqCKg0LtRhFBa/eHvRufhMaMmfA5b0DPu0wEvNzs8ubYmBZb4S01MtlPZMnUl1TJBH0tKDNmvnEM9UE79VTHOZLrYez9otsgFxV0G9jQ0wSVHRwD1xvZcvJCqEVANFChFdgjYPBASc9ldNMpCnLLmEhS22geyJM1U4sNoGDuypSRXQK4x0aoJ36qmOcyXWxuy37yzx2z/jGooYCIkrQnm35h02W+Q8WiAJmTqLiLpr9Lsww1QTv1VMc5kuthjP5Ry7JeDjl0sNpedF1WCVEgFNBrjUEUFTiNsQ1SqoqNmAkXMrZpLqGTZcxnFpccQnsiTxSgoCjXO0FC4jA7rgMdGqCd+qpjnMl1sb7Q8ZynFZ/3kpFBAQ+T8/PS7AaVZb6iFvLqJmTpr3VuAYu7AUB6oY6oJ36qmOcyXWxTwQEixlZNLW4hNlzBU2UpcHZEnrSpIWNLtDrSDhHLlJPz0zKTEumy30qeZcaClTMnQFaCkE0drQVh1Yfhk/6Rj4ZEPoCY1QTv1VMc5kutg1QTv1VMc5kutinggJGSysmnkBbdlzCkkqAPZEmNCik4F2ukGOO2J2eeXKqFlvjMP59QMzJ64Zh1qiaO6auA47AMPciPA2/tPe+XD2AmNUE79VTHOZLrY57RyummGlvO2XMJbbSpa1dkSZolIqTRLpJw2hFTKzIcTeTWl5acRuVFBI4Kg04IR/KJ4rnuLPfgMArey7cQopVIrChgQZuSqPP9LEflja782pSmpZKatob183K/uuKXXWrOGMKMqPC3/SL/AKwrgMTZs9vTHO2OlHnzdO70xztjpRnDJFjrUQlKkFZRnM2L18C5nBsUJKaaDs40gFfzbPb0xztjpQfN07vTHO2OlDOWsZ1d7Cl1K1KCguouqCaYDTeUBwY1pHJOSqmlqbcFFJJBH/uxAc6bNnt6Y52x0o8Nmzu9Mc7Y6UZwQETlVLuJfo8EJVdBolxChSp2UkiCNeVXfz9kf7wQH0i0O4Z9GfxqjhjomLOcWlsqm2WxdN1OZcJAvqpeINCY5vmhflzP8hzpQG6WcCVAqTeArgFFJ0YEKGIIND6oaOZQqKr1wfvaVEnHNDEnSaMpx2SomE3zQry5n+Q50o8+Z1eXM/yHOlAM12reCkqQCFIWjBRBBU9nwrRsKoKbIELY8+aV+Ws/yHOlHpsdXlzP8hzpQBGK9BjFmyHlvIZbmmlKWlaq5lYACacONax0zWTMy24EOTTKQWnHb2aWaBC226UrpJcHsMB9X+RzxSx9uZ+JciotmWccaUhtQSVUBJJBu11wSRilRTUBWxWuxHynJTKJyRlkSyHpZaUFw3lNPVN9anDWh21EQ37YD++Sn8t/84D6NJtlKEpKUpoLoSg60AYADAYUpsQny68AmfRn+oiRPygP75Kfy3/zjjtnK92YYcZU7KgOJukhp+o81VQH1iE9u2KZlTZK7uZOdZ1taPAUS4rHXJSkrF3ZvnaFI2yMt52ZDpbTKXW3S1Uh7XUSlVQK4DXU9UbrTysn2WXXSmTIbQtwgB6pupKqDHggPoY4YQZR+FWbxp34GZjwC0t1I8l/84456y7Rdcl3CuSBYcU6kBD1FFTLjNDjoo4T5wICtha1JuodcKFIKHFpcUFA3k0SlCgmmmoSCCdBJ0igHDdtLdSPJf6UF20t1I8l/pQFBE/K+NZjiUn7+agu2lupHkv9KOJuy7REyuYvyV5bTTJFx6gDa3FgjHSc4R6hAVsKbBsbscukqvXlURhS42mtxrhCSpeP8Uct20t1I8l/pQXbS3UjyX+lAUEIcke5mOOTXvTGN20t1I8l/pRx2ZZlosBwBckb7rrxqh7ArVeIGu0CAoLYks+w61UDOIWipFQKimI2RGiw7LzAc7gX1X7jaSltOtCdaCTiaVJ4dG3xXbS3UjyX+lBdtLdSPJf6UA1tfvD3o3PwmNGTPgct6Bn3aYWTMvaS0KQVSQCkqSdY9sim6jCz5O0mmm2guSIbQhsEoeqbqQmp13BAM7dsVMzmrxKc2suJI7pKrpSladgFJNcag0oRDGWCghIWQV0F4pBCSaYkAk0HBUwju2lupHkv9KC7aW6keS/0oDzLfvLPHbP+MaihiStey7RmEISpckAl1h4UQ9iWnUugadBKQD547btpbqR5L/SgMrTyaS+t1ajrlJo3pok5tTevAOvFSFUOyhJ0gQ8bTQAbQAhDdtLdSPJf6UF20t1I8l/pQBaHjOU4rP8AvJSKCJJ6y7RVMNPlcleabeaAuPUIdU0ok46Rmh7THbdtLdSPJf6UA4aLmcXeuhsBAb3ROJUTwYpAH8J2xHRE/dtLdSPJf6UF20t1I8l/pQGVh+GT/pGPhkQ+iSk7MtFt190LkiXlIURceoLrYbw13BWOe2LZtGXcaQewlF3OUIDwpcAOOONawFgyldVXikgq1lAQQm6MFYmpreNcMCNqNsQmqC0NqT9j35xyTOWM624lDgkwC267euvEAIU2mlK6SXB7DAVORHgbf2nvfLhvO382vN0K7qrldF6mFeCtI+W2Rle7LtJaS7KkArNS0/XXLK91w0jsPygPb5Kfyn+lAfRpOXDbaG06EJSkeoUhH8oniue4s9+AxKnL97fJT+U/0o4bcytdmpd6XU7KpS62tskNP1AUKVFTpgJzKfwt/wBIv+sK46mbJmp52YdRMMgB5SCc0uhN1LlQK4DX09Uc6cn3hezk4yi64psfQrNboBrgcBjAYw4+eAGQ0As6xaarWDcvNlFG8KhFTeodoeeFBsZXl7PN3PzgNiq8vZ5u5+cA3mrbv3tZS8FjTovOtObX/wBdPXC+0X0uOrWkEBaiuiiCQVGpGGxUmNHzMry9nm7n5wfMqvL2ebufnAeQR6LGV5ezzdz848NjK8vZ5u5+cBC5Vd/P2R/vBGzKuVDb90vJdN0G8lCkjZwoT/7WPYC/ndDX2P8AmqOWOqd7lr7H/NUcsB1yMqlYWpailCAmpCbyiVG6AkVAOydOgGN0xY60pvpUhac2XiQtIITfKNcCagk0w0400gxokpzN3gUJWhYAUlRUNBvAgpIIIP8AUxtftMqbKLiRVGbJF7uQ7nQACcKHDzGA0WhLZp1xutbi1Irt0NKxzxunZkuuLcIAK1KWQNAJNcOCNMB2ZL+MGvRPf8Yf5Wd8HFZj4iVhBkv4xa9E/wD8Yf5Wd8HFZj4iVgJSOqXkFLaddBFGrtQdJqaa3zaTHLDCStVTbZbCQUqLl+tKqCm82BUiqaYnDbgC07JWwASQUlS0Ag41SaGo0iF8MLTtLPAVRRQWtQIVhRVCU0ppqNNfVC+Apvk37zMcac921DjKzwGa4u97tUJ/k37xMcac921DjKzwGa4u97tUB9Rb0DzCMoxb0DzCMoAggggCCCCAIIIIAggggOa051LDS3V1uoSVKpTQPPgPOSBHGm3WwBnfoyqpSKhQKagX7zdQEVUBU0hjMNlSSEqKSRgoAGnqOBia1Ja9VFpDbiHEvhKAm9fLdQhIFEApRiak1J84Bwu3GBeBWQUkJulty+Sb1Libt5YN1eKQRrVbRjbLWm04u4hdVUJpRQqAQDdJFFUJANK0JoaGE7GSaUOF1DpDlUqSq4jSM6KubLiiHlgknYGikdlk2AhhxTiaEqvmpbRfqtecXVYxIKsabHqFAcQQQQBBBBAEEEEAQQQQBBBBAER+W/hEn/1P4ExYRH5b+ESf/U/gTAcMTOVvfEcWmvfSsU0TOVvfEcWmvfSsBJEw61OLzhbvJvVZAP7pLhKTUnRdUFA8KTCmXcCVpUQFAKCik6DQ1oeAw2GUbhKVLSlSkqQoq0XrrhdAISKaSrHhgORyzrqU3lgOKxQ2BW9ryjuhrQSQacA0iojlmZdTaihYopOBFQacGEMmLcKE3Uo2AgfSKpcDmdSlY0KINQFYYE4QsfcvKUrReUVU85rAUPycd6meMq9y1HDbmlfGHvwoju+TjvUzxlXumo4bc0r4w9+FEAoggggGiLGKiEJcTnbhcKDUADNl3uzrSboG1QqGOmmlyy1pbUtetoG1JGBvBZIBwOA8+mNqbVTUKU0Cu6W1qvqF9OaLOA0JVdIxxxAw010vWiVJWm6AFJZTp0ZsUHtgOKCCCAhsrPCD9kf7wQZWeEH7I/3ggGlr5QOhZSLtEXkJwOgLOnGOEZQvfw+z9YIIA1Qvfw+z9Y91Qvfw+z9Y8ggDVC9/D7P1j3VC9/D7P1gggO/JzKJ1E0lwXCoIWkVBpjSug8ENMpcrn1kEhsHNOIwSrQp1lR0q01QP84IICZ1RPbafZ+seaonttPs/WPYIAOUT22n2frHmqJ7bT7P1j2CApsjcq3mWVhIbN51SzeSqtShA2FDDAQxtrLJ9yXeQpLVFtOJNEqrQpIw12mPYICwT8p03TuJfkOdOPe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RZQ5fTLrrClIZqjO0olf7yQDWquCCCA59XMxuGeSvpQiylyufXQkNght1GCVaFOMqOlWnWD/OPYICW1RPbafZ+sByie20+z9YIIAOUT22n2frAconqaU+z9YIICmyOyqeZacCQ2bzpWbyVVrcQMKEYYCFtuZUvqUruBVxa8AdJCa6TwQQQClWUT22n2R6conttPsgggMRlI/tp9keqyje20+yCCA8TlG/tp9kCso3ttPsgggOCdmlOqvL00ggg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n-US"/>
          </a:p>
        </p:txBody>
      </p:sp>
      <p:sp>
        <p:nvSpPr>
          <p:cNvPr id="4099" name="AutoShape 13" descr="data:image/jpeg;base64,/9j/4AAQSkZJRgABAQAAAQABAAD/2wCEAAkGBxQSEhUUEhQUFhUXFxUUFBgVFBYeFhceHRcdFh0YFBwYICggGBolHB0XITIhJikrMi4uFx81ODMtNygtLisBCgoKBQUFDgUFDisZExkrKysrKysrKysrKysrKysrKysrKysrKysrKysrKysrKysrKysrKysrKysrKysrKysrK//AABEIAHQBtAMBIgACEQEDEQH/xAAcAAADAAMBAQEAAAAAAAAAAAAABQYCAwQBBwj/xABUEAABAgMDAwwNCQUHBAMAAAABAgMABBEFEiEGEzEWIkFRUlNhdJKU0tMUFzIzNDVUcXOBkbO0BxUjVXKVstHhJEJik7FDRIKho8HChMPE8CVjdf/EABQBAQAAAAAAAAAAAAAAAAAAAAD/xAAUEQEAAAAAAAAAAAAAAAAAAAAA/9oADAMBAAIRAxEAPwC2yPyXln5Np11LqlrvlSuyZgVOcUNAXQQ51Eye9uc5mesg+T7xex5l+8VD2ZYC0lJKhoNUqKSKEEUI4Ro2dBwgEWomT3tznMz1kKMq8lJZqWUttLqVBbIBEzMaFPISf7TZBI9cXMIct/A1/bl/iG4DXqJk97c5zM9ZBqJk97c5zM9ZFFCfKTuWTR0kPsq+jDhwCxeKw3pSE1OuwrTZpAcuomT3tznMz1kJsqslZZpptTaXUkzUk2T2TMYpXNNtrGK9lKiPXF3E/lv3hnjtn/GNQGOomT3tznMz1kGomT3tznMz1kUUT9oUVPMgNrSUALU9mlkKqFoSylaRQCpKlEmmCRiTVIY6iZPe3OczPWQmnclZZM/LNBLubWxNrWnsmYxUhcuEnu64Ba+VF3E/aHjST4rP+8lIDHUTJ725zmZ6yDUTJ725zmZ6yKKJ9DX7eFtpVS44l36JxOOsopTita4MKBI0VJrgYDHUTJ725zmZ6yFFlZKSypmcQpLpS2tkIHZMxrQWUqNPpNskxcwhsTwyf9Ix8OiA16iZPe3OczPWQaiZPe3OczPWQ+mCoJVcAK6G6FEhJNMAogGgrs0hPkwHwZkP1qHk3SVlQNWGiblQKJvFWAwGI2IDTqJk97c5zM9ZCjJTJOVdlULcS6pRU8CTMzOw6tI/tNoAeqLmEWRHgaPtv+/XAatRMnvbnOZnrINRMnvbnOZnrIY5QIqyfpC1rmyVgLNAHEqIVcIN1QF04jAmM7FcKmEFSSk0OBvbZAVr9cARRVDiK0MBJZaZKyzMhNutJdS42w6tChMzGtUEEg4rpphzqJk97c5zM9ZHvyh+K57iz/uzFDATuomT3tznMz1kGomT3tznMz1kY5VOupcaKcUpQ6oIuOEOuBTdxFUEXVEX6E1GJNMIpICFt7JWWbdkkoS6A7NFtwdkzGuT2K+5Q/SbpCDhtQ41Eye9uc5mesjLKfv9nccPwU1FBATuomT3tznMz1kGomT3tznMz1kdM0wXJtsJziQ2M66oKcCVEgoQ2BW6r95ShsXEV7qHMBCzOSssJ9hoJdzapaacUnsmYxUh2WSk98rgFrH+KHGomT3tznMz1kZzfjSW4nO++lIfwE7qJk97c5zM9ZBqJk97c5zM9ZHLYqnezV3isprM1Bv1SM4m5nK6wpIqUFNDQ7OuMVkBB2HktLLmZ9C0ulLT7SGx2TMa0GVZcIGv3SlHHbh1qJk97c5zM9ZBk34ZafGWfgpeHVoMlbTiEqKCpCkhadKSQReHCNMAl1Eye9uc5mesjXM5FyYQohDlQkkftMztekjpyTZUlLpKA2hTgLaUpWlNA2hJUlLlFJBUFYUGNTjWpbzfe1/ZV/SAjckclJZ6RlHXEuqW5LMOLV2TMa5SmkqJwXTEkw21Eye9uc5mesjdkJ4tkeKSvuUxtyiOtavVDWdGfoVdxcXSt3GmczdeDThWA5NRMnvbnOZnrIT5V5KyzTCVNpdSrsiTRXsmY7lc202oYubKVKHriqsAq7GZv3r1xNb9b+j9+uN6lK1xrHBlx4MnjVn/ABzEBhqJk97c5zM9ZBqJk97c5zM9ZFFGmYUsUuJSrEXryymg2SKJVU8GHngEeomT3tznMz1kJ5/JSWTOyrYS6ELbmlLHZMxiU5q6e+bF5Xti6hBafjGS9FOf9iAw1Eye9uc5mesg1Eye9uc5mesiihXKzb5eKVtUbqqiqDY0fvnT5oDh1Eye9uc5mesj5VOPIZCUhClVzpJVMTNcH3Ej+02EpA9Ufd4+MSiavdyVEMzJSEoQpVeyXO4SsFJOnTAJvnMb1/rzPWQfOY3v/XmesigmLDaIWsIvKvuqQlsquuYukNpIJxF0CiPbjHjtkNLKNYb2aAUKqutqCEUS7cFQLt43zhXTgkwCD5yG9/68z1kHzmN6/wBeZ6yKFjJ5onXNrSAbo1yypQKUEOpGFEhRUCe50aTHOLGZo5Vp2iQkIKSpRWCgnPDQLt4DHucaaYD5lldbjyX6NLcbTcTrUPPUrU44rOP5R5C3K7v/APgT/UwQH6IyMyxkWZNpt2aaQtN8KSVYg5xWBh3q9s7yxnlR8oXaz7aG0IdWlIRgAogd2qMEW5NHAPOnzKUYD61q9s7yxnlQnyty0kHZVSG5ppSitkgAmuDyFHY2ACfVHz0W5NVpnna44XlVwFT/AJR58/zO/ucswH1s5fWb5Yzyo81f2b5Yxyo+MW3bcwqXeSp5wgtOAgqNCCkggx+hpPvaPsp/pAINX9m+WMcqEuVmWkg600G5ppRE1JOEBWhKJptalHgCQSeAReqWBpIGwK/0jKAmT8oFm+WscqPdX9m+WMcqOjKnTKcba/CuHsBNav7N8sY5UJZ3LWQNoSrgmmihEvOIUq9gkrXLFIPCQhdPsmL+CAme2BZvlrHKj3V/ZvljHKje740b4m975qH0BNav7N8sY5UJ7Jy1kEzU4tU0yErWyUEqwUAylJpt0IIi9ggJrV/ZvljHKg1f2b5Yxyo3ZM9/tHjifgpWH8BNav7N8sY5UJ8kstZBqVQhyaaSoKeJBVji8tQ9oIPri9ggJkfKBZvlrHKj3V/ZvljHKjZ8nfiuR4sx+ARQwHz/AC3y0kHbPm22pppa1y7yEJSrFRKCABwkw6PygWaP76xyopoRZb+BufaY9+iA59X9m+WMcqDV/ZvljHKilggIDKDLWQW9IlE00Q3NFbhCu5T2JMIvK2heUkedQhz2wLN8tY5UU0Ibc8MkPSP/AA64DRq/s3yxjlQav7N8sY5UUsEBAzOWsgbQYcE01cTKzaFKvYBSnZZSUnhIQs/4TDnV/ZvljHKilifs/wAZznFZD3k3AatX9m+WMcqDV/ZvljHKilggPn1hZaSCJmfWqaaCXH2lNkqwUBKMoJTti8lQ84MPNX9m+WMcqKWJ7IjvL3HbQ+MdgNer+zfLGOVGuZy9s4oUBOM1KSBruCKmCAg8kMtpBqQlG3JtlK0S0uhaVKxSpLSQQdoggiG4y/s3yxjlQyyn8DmfQPe7VHRZPeGvRt/hEAl1f2b5YxyoTZW5ayDsulLc00pXZEkugVjdRNtLUfMEpUTwCL6CAmT8oFm+WscqPdX9m+WMcqOjK3uZfjcr7wQ9gJrV/ZvljHKhNaGWsgqelXBNNFCG5oLVewSVZq6D56K9hi8KxUCoqdArifNGUBNav7N8sY5UGr+zfLGOVGya8ay/Epz38rFDATWr+zfLGOVHxK3LdYUpN1RVTOVolRGL7ihsbRB9cfpBKwagEEjTjo88ZQH5bFtNfxYfwK8+1B88tfxchX5R+hMnPCrS4018DLRQQH5fft9C1FSiok6TcV+UYfPTX8XIV+UfqIGuiPYD8ZZSTAcevJrS6BiCNvbgj6x8uB/+QRxdHvHIIBXN6EfY/wCSo6LAmc2+2q+UC8LxvECnDwRxPrWoJuS8ysBJTeRLvFJIUqt0hNCOERpCXvJZvmr3RgKyVW2EsKvNKdKHbylqRjflVi67jXBdE1WcTtCENrBGeXm7t2o7nua3Reu/w3r1OCOG695LN81e6MF17yWb5q90YDntbvDvo1/hMfpaT72j7Kf6R+arQYfW04kSs3VSFJH7M9pIpuY+3Iy9lG0JviaTghGMjNgVNEgd70lRAG2TAdeUGbQ6XZlsuMZm4Po74Qor11RsXgUi8cBcNSKw0sNC0y7IcUFLDaAtQNakJFTXZx2dmFJy0ljpbnPu+c6qPE5aSwwDc5T/APPnOqgOjKnTKcba/CuHsQ1vZUsumXuNThuTDbi/2CcFEhKgTi3jpGEMnMu5VJSFJmwVG6gGQnAVGhVRP0WJuhRoNgHagFlqS0ylbgbS9RC1stFN4hQmySV00FLSy2anuQhWgRcNoCQANAAA9UTurWX3uc+75zqoNWsvuJz7vnOqgNrvjRvib3vmofxCuZUNGfQ9mpzNiWdbJ7AnO6LragKZuuhJx4IZjLyVvFF2bvgBRT2BOXgCSAojNVoSFCvAdqA6cnbOUlTjq7oKnJgAFshymfVdJWVa5JSARgMKQ+ib1ay+9zn3fOdVBq1l9xOfd851UBtyY7/aPHE/BSsOpoG4qmm6qlNOjYiJsPKhpt2dUtqcAdmQ63+wTZqnsZhuuDeGuQsUO1DRvLuVVW6mbNCUmkhOGhGkGjWBG1AdGSFmraaSpetvNMAtgqISpKTeWq8Ab6iRXD9wadMP4m9WsvuJz7vnOqg1ay+4nPu+c6qAz+TvxXI8WY/AI6soWyQ1VJW0HKvoSkqKk3FBNUpxWkOXCQK6NETOR+VDMvISrTzc4lbTDaHB2DNkJKUAHEN0NNuG7WXUqpIUlM2pKgFJIkJwggioIIaxBGzAMsnK5gVbDdFOAJSlSRdC1BKghWKAoUVdOisc2W/gbn2mPfojRq1l9xOfd851UKsqMqWXpZbbbU4VFTRA7AnB3LqVHEt00AwFzCfKJF4NJSlRczzCkFKVEJCXkFZKgKJGbC9JFdGzHA9l3KoFVJm0glKQVSE4BVRCUjFrSSQANkkRnq1l97nPu+c6qApIQ254ZIekf+HXGnVrL73Ofd851UKbUyoaXMyjiWpwpaW6pw9gTmAUypA/s8cSBhAXUKbNfIfmULDmueBbqhy5d7HaGtVS6BeC9nTXZhcrLyVCggpmwpQUUpMhOXlBNLxSM1UgXk12rw24z1ay+4nPu+c6qApIn7P8ZznFZD3k3GvVrL73Ofd851UKJPKhpM9MvFqczbjEo2g9gTeKkLmCoUzdRQOI9vAYC7iayYfWvscKLtW5UIfvhYo5rMFXu6XrV7Zx/iFcU5dypJSEzZKaXgJCcqmoqLwzWFRGerWX3uc+75zqoCkieyI7y9x20PjHYw1ay+9zn3fOdVCfJfKdplpxLjU4CqZnHR+wTZqlyZccQcG9lKgabFYCwtdgrZWEqUlQF5Ck1qFJ1ycB3QqBVOyKjZjVYCFhhCnCouLGdcvVFFL1xSAe5Smt0DaTt1hSzl3KrF5CZtQqRVMhOEYEpIqGtggjziM9Wsvvc593znVQDHKfwOZ9A97tUdFk94a9G3+ERMW7law5LPtobnCpbTqEjsCcFSUEAVLWGMZy2W8sywnOpm0BttN8qkZsJTdTiSc3QAUOMBQ2u+EIBKlpq4ykZsAqJU4lITiCLprQnYBJqNMd0TZy1lt7nPu+c6qDVrL73Ofd851UBuyu7mW43K+8EPohsocqWXUshDU4bkww4r9gnBRKV1UcW9gbEMnMvJVJSFJmwVG6gGQnBeNCq6mrWJoFGg2AdqA7nEp7PRUC8JdV2tKj6QVu+qHMTJyylSQc1OVGg/N05Ueb6KMtWsvuJz7vnOqgM5rxrL8SnPfysUMQb+U7RtBl4NTmbTLTLSj2BN4KW7LqSKZuuIQvHg4YaHLyUCrpE3epep2DOVpWlaZvRXCsB3SISJ+Zu07xKlVKab8xiqmzSn+UOolk5cSYJIRNAnSewJvHz/RYxlq7ldzN8wnOqgN+TnhVpcaa+BlooIgLGyuYbfnVrRNhLr7bjZ7Bm8UiVZaJwbw16FDHahxq7ldzN8wnOqgGsiLj7zewq6+na12sUkeZSbx9LDKJfV5Kbmb5hOdVHuryU3M3zCc6qA+YfLj4wRxdHvHI9hV8r2UDL86hbecADCEnOMuoVW+s9y4kGmIxpBAdLzy6NJQpWKQAAdkrVgPXGE2XmlXXCtKqVoVaRoqKacQfZGWcCVy6joTcUfMHCTFAm3JcX6kqqlSSAhSG1gl1QAQkhIIK01Khsk0rjATJeduhd5V0qKQb2yACR7CPbGvs1e7VyopzbzdCC4VkulxK1NmiU3kKDRGm6Qmhu6KADCN6rWYF1RdcKFX9bVZVevoIcUruqJIVQnXUPCYCR7NXu1cowNTKi/KgqUR2VK7OHf0RUu280VhQWpKaKCkhC6FZRQPVBvVB2a3sKjTE3Nvhc6wsUN6clTUAgH6dFSAccTjjAfoeMVLAoCQCcBU6dnDbjKJzKKzn3XUuNBNGEpcbChUuLzgUpKTeFwlCLl47DyoCjhBlJ4RZ3G1/AzMPxCDKTwizuNr+BmYB/GpcygKCStIUe5SVC8fMNJjbE1bVlvLfW4gAouylU6285mnnXClCj3ChVJB2a0qO6AUsTsv42f4lK+/mYohE7L+Nn+JSvv5mAoo0tzSFKUhK0FSe6SFAqT9oDERuiesSUdbeUAlwM/SmjwZqhSlhQDKm9cpB16jfqe5x2IChhFkp/euNv/1EPYRZKf3rjb/9RAOnnUoBUtQSkaSogAbGJMYy80hytxaVU03VA089I2mOCw5YtsNoUKKCaEYbfBAb7Q7059hf4TC/I3xfJ8Wl/dJhhaHenPsL/CYX5G+L5Pi0v7pMAympttoVcWhAJoCtQArtVOzG1KqioxBxEK7bZWVyy0NlzNuqWpKSgGhYdbqL6gDrlJ2Y3WHKKaZCVAA3nFXUmqUBS1LCEnaSCE+rDCAX5beDt8cs/wCNZh/CDLbwdvjln/Gsw/gMC4BWpGFK4jCu3tRnE3atkOuOTCkqWAtDASkZu6u6VEhV5JUNI0ERSQE5afjSS4tP/jlYo4nLT8aSXFp/8crFHAYJeSdCgakgUI0jSPVGcSFi2G8zMNquANFc265rhVC1rISQNkLQUk00FG2oxXwCKx/DZ7zy/uoekwisfw2e88v7qHMwmqFAaSkgeyAxl5pDlbi0KppuqBp56aI3QlyUZcbYQh0PBSENI+kzFKhNCG81pGH73BDqAQZDeBp9LNfFOw+UoAVJoNkmEOQ3gafSzXxTsMrabKpd5ITeKm1pCQAbxKSAMcIDsSoEVGIOikIflA8WT3FZj3Sob2emjTYu3aISLtALuAwoNFIUfKB4snuKzHulQD+NL80hBSFrQkqNE3lAXjtJrpMboQWpLLDzqsyXkusIZSAU0SQXCoLvEUSq+nEV7g10CAfxO5V9+s7jv/hzMO5JoobQlRvKShKVK2yAAT6zCTKvv1ncd/8ADmYCijEuAEJJFTUgVxNKVoNmlR7YyjW4wlSkqI1yalJ2RUUP+UBsj5x8pLhS64QSP2drR6dcfR4+a/Kb31fF2vfLgPnvZK90r2mNjLjqyEoK1E6AmpJwrgBwRzR22O+lt0KXim48CKkVvMrSBUYipIFeGA0rdcCrpKwoGhBrUHaptx4qZXsqV7TFL85sgqUktmqwvXg3gkJbzYTrSVKRdUDiKkVNQY1OTLBK1LW0pV9ehPdBTzKkkUTSgQlwHRs7cBPdkr3avaYOyV7pXtMOH7QbU06k3KqLxFG0j99nN0ISKC6HMBw10wigInLBwmYxJOtTpPnj2MMre/8A+Ef7wQF6/JziwhSGW7l0hBXMspKgFqF66VVHrjR83Tu9Mc7Y6UMLQ7hn0Z/GqOGAxNmzu9Mc7Y6UHzdO70zzpjpR12dKF5xLYNCbx0E9ykrNAMSaA0GyaR1Gx1FIW2q+m+pBNKEUzYqUqN44rANBhThgFXzbO70zztjpRlL2dOB1lammrrbzLpAmpepCHErIFVaTSGzlgrDRcCk4JWspJSCEpdzW33VamlBgNk4QpgPrHbAX5Evncl1seH5QleRL53J9bHyiPF6DAfYLLyzmJlsOsWa+tslaQoTEoAShZbVS86D3SSOGkabUn5512VWLLfAYeU8oGZk6qBl3WaJ+l01cBx2AYz+RzxSx9uZ+JciwmXwhJUQogbCEqUr1BIJMBO6oJ36qmOcyXWxonsrJpltTjllzCUJFVHsiTNB5g7UxTWfOofbS42SUqrQlKknAkaFAHSIU5deATPoz/UQHNqgnfqqY5zJdbCxqdnhOuTPzW/dXLssBPZMneBQ46sk/S0oQ4B6jF1HFP2q2yaOEjWKWNaTeCSAQmndKqU0SMTXCsAl1QTv1VMc5kutjnmcrZptTaF2XMBTqi22OyJPXKCFOkYO4axCzU00bdIrgYQZR+FWbxp34GZgNGqCd+qpjnMl1sL7HtCeZz1bLfOceceFJmTwCqUBq7pwi3jhVaiM4WwFqIKUrKUKKUFQBAWQKA0IPACCaVEAm1QTv1VMc5kutjnRlbNF1TIsuYziUIdUnsiTwStS0pNc7Q1KFildjhEV8T8r41mOJSfv5qA5Jm3J1SFJ+apgXklPhMlsim+xzWHac8xLMMqst9RaaaaJEzJ0JQgJJFXa0wiycXdBJ0AEmnBHPLWg24UhCr15tLwoDS6ruTXYrjTzGARaoJ36qmOcyXWxolMrJp0KLdlzBurU2r9okxRSTdUMXdg7MV0Icke5mOOTXvTAJben56YbShNlvpKX5Z6pmZOlGphDxGDukhBA4SIY6oJ36qmOcyXWxQzs0lptbi63UJKlUFTQCpoBpjXIzyXb10KBQq4tKkkKSboVj6lJNRtwE+7lLOJSVKsqYASCSeyZPAAVP9rHktlRNuIStFlzBStIWk9kSYqCKg0LtRhFBa/eHvRufhMaMmfA5b0DPu0wEvNzs8ubYmBZb4S01MtlPZMnUl1TJBH0tKDNmvnEM9UE79VTHOZLrYez9otsgFxV0G9jQ0wSVHRwD1xvZcvJCqEVANFChFdgjYPBASc9ldNMpCnLLmEhS22geyJM1U4sNoGDuypSRXQK4x0aoJ36qmOcyXWxuy37yzx2z/jGooYCIkrQnm35h02W+Q8WiAJmTqLiLpr9Lsww1QTv1VMc5kuthjP5Ry7JeDjl0sNpedF1WCVEgFNBrjUEUFTiNsQ1SqoqNmAkXMrZpLqGTZcxnFpccQnsiTxSgoCjXO0FC4jA7rgMdGqCd+qpjnMl1sb7Q8ZynFZ/3kpFBAQ+T8/PS7AaVZb6iFvLqJmTpr3VuAYu7AUB6oY6oJ36qmOcyXWxTwQEixlZNLW4hNlzBU2UpcHZEnrSpIWNLtDrSDhHLlJPz0zKTEumy30qeZcaClTMnQFaCkE0drQVh1Yfhk/6Rj4ZEPoCY1QTv1VMc5kutg1QTv1VMc5kutinggJGSysmnkBbdlzCkkqAPZEmNCik4F2ukGOO2J2eeXKqFlvjMP59QMzJ64Zh1qiaO6auA47AMPciPA2/tPe+XD2AmNUE79VTHOZLrY57RyummGlvO2XMJbbSpa1dkSZolIqTRLpJw2hFTKzIcTeTWl5acRuVFBI4Kg04IR/KJ4rnuLPfgMArey7cQopVIrChgQZuSqPP9LEflja782pSmpZKatob183K/uuKXXWrOGMKMqPC3/SL/AKwrgMTZs9vTHO2OlHnzdO70xztjpRnDJFjrUQlKkFZRnM2L18C5nBsUJKaaDs40gFfzbPb0xztjpQfN07vTHO2OlDOWsZ1d7Cl1K1KCguouqCaYDTeUBwY1pHJOSqmlqbcFFJJBH/uxAc6bNnt6Y52x0o8Nmzu9Mc7Y6UZwQETlVLuJfo8EJVdBolxChSp2UkiCNeVXfz9kf7wQH0i0O4Z9GfxqjhjomLOcWlsqm2WxdN1OZcJAvqpeINCY5vmhflzP8hzpQG6WcCVAqTeArgFFJ0YEKGIIND6oaOZQqKr1wfvaVEnHNDEnSaMpx2SomE3zQry5n+Q50o8+Z1eXM/yHOlAM12reCkqQCFIWjBRBBU9nwrRsKoKbIELY8+aV+Ws/yHOlHpsdXlzP8hzpQBGK9BjFmyHlvIZbmmlKWlaq5lYACacONax0zWTMy24EOTTKQWnHb2aWaBC226UrpJcHsMB9X+RzxSx9uZ+JciotmWccaUhtQSVUBJJBu11wSRilRTUBWxWuxHynJTKJyRlkSyHpZaUFw3lNPVN9anDWh21EQ37YD++Sn8t/84D6NJtlKEpKUpoLoSg60AYADAYUpsQny68AmfRn+oiRPygP75Kfy3/zjjtnK92YYcZU7KgOJukhp+o81VQH1iE9u2KZlTZK7uZOdZ1taPAUS4rHXJSkrF3ZvnaFI2yMt52ZDpbTKXW3S1Uh7XUSlVQK4DXU9UbrTysn2WXXSmTIbQtwgB6pupKqDHggPoY4YQZR+FWbxp34GZjwC0t1I8l/84456y7Rdcl3CuSBYcU6kBD1FFTLjNDjoo4T5wICtha1JuodcKFIKHFpcUFA3k0SlCgmmmoSCCdBJ0igHDdtLdSPJf6UF20t1I8l/pQFBE/K+NZjiUn7+agu2lupHkv9KOJuy7REyuYvyV5bTTJFx6gDa3FgjHSc4R6hAVsKbBsbscukqvXlURhS42mtxrhCSpeP8Uct20t1I8l/pQXbS3UjyX+lAUEIcke5mOOTXvTGN20t1I8l/pRx2ZZlosBwBckb7rrxqh7ArVeIGu0CAoLYks+w61UDOIWipFQKimI2RGiw7LzAc7gX1X7jaSltOtCdaCTiaVJ4dG3xXbS3UjyX+lBdtLdSPJf6UA1tfvD3o3PwmNGTPgct6Bn3aYWTMvaS0KQVSQCkqSdY9sim6jCz5O0mmm2guSIbQhsEoeqbqQmp13BAM7dsVMzmrxKc2suJI7pKrpSladgFJNcag0oRDGWCghIWQV0F4pBCSaYkAk0HBUwju2lupHkv9KC7aW6keS/0oDzLfvLPHbP+MaihiStey7RmEISpckAl1h4UQ9iWnUugadBKQD547btpbqR5L/SgMrTyaS+t1ajrlJo3pok5tTevAOvFSFUOyhJ0gQ8bTQAbQAhDdtLdSPJf6UF20t1I8l/pQBaHjOU4rP8AvJSKCJJ6y7RVMNPlcleabeaAuPUIdU0ok46Rmh7THbdtLdSPJf6UA4aLmcXeuhsBAb3ROJUTwYpAH8J2xHRE/dtLdSPJf6UF20t1I8l/pQGVh+GT/pGPhkQ+iSk7MtFt190LkiXlIURceoLrYbw13BWOe2LZtGXcaQewlF3OUIDwpcAOOONawFgyldVXikgq1lAQQm6MFYmpreNcMCNqNsQmqC0NqT9j35xyTOWM624lDgkwC267euvEAIU2mlK6SXB7DAVORHgbf2nvfLhvO382vN0K7qrldF6mFeCtI+W2Rle7LtJaS7KkArNS0/XXLK91w0jsPygPb5Kfyn+lAfRpOXDbaG06EJSkeoUhH8oniue4s9+AxKnL97fJT+U/0o4bcytdmpd6XU7KpS62tskNP1AUKVFTpgJzKfwt/wBIv+sK46mbJmp52YdRMMgB5SCc0uhN1LlQK4DX09Uc6cn3hezk4yi64psfQrNboBrgcBjAYw4+eAGQ0As6xaarWDcvNlFG8KhFTeodoeeFBsZXl7PN3PzgNiq8vZ5u5+cA3mrbv3tZS8FjTovOtObX/wBdPXC+0X0uOrWkEBaiuiiCQVGpGGxUmNHzMry9nm7n5wfMqvL2ebufnAeQR6LGV5ezzdz848NjK8vZ5u5+cBC5Vd/P2R/vBGzKuVDb90vJdN0G8lCkjZwoT/7WPYC/ndDX2P8AmqOWOqd7lr7H/NUcsB1yMqlYWpailCAmpCbyiVG6AkVAOydOgGN0xY60pvpUhac2XiQtIITfKNcCagk0w0400gxokpzN3gUJWhYAUlRUNBvAgpIIIP8AUxtftMqbKLiRVGbJF7uQ7nQACcKHDzGA0WhLZp1xutbi1Irt0NKxzxunZkuuLcIAK1KWQNAJNcOCNMB2ZL+MGvRPf8Yf5Wd8HFZj4iVhBkv4xa9E/wD8Yf5Wd8HFZj4iVgJSOqXkFLaddBFGrtQdJqaa3zaTHLDCStVTbZbCQUqLl+tKqCm82BUiqaYnDbgC07JWwASQUlS0Ag41SaGo0iF8MLTtLPAVRRQWtQIVhRVCU0ppqNNfVC+Apvk37zMcac921DjKzwGa4u97tUJ/k37xMcac921DjKzwGa4u97tUB9Rb0DzCMoxb0DzCMoAggggCCCCAIIIIAggggOa051LDS3V1uoSVKpTQPPgPOSBHGm3WwBnfoyqpSKhQKagX7zdQEVUBU0hjMNlSSEqKSRgoAGnqOBia1Ja9VFpDbiHEvhKAm9fLdQhIFEApRiak1J84Bwu3GBeBWQUkJulty+Sb1Libt5YN1eKQRrVbRjbLWm04u4hdVUJpRQqAQDdJFFUJANK0JoaGE7GSaUOF1DpDlUqSq4jSM6KubLiiHlgknYGikdlk2AhhxTiaEqvmpbRfqtecXVYxIKsabHqFAcQQQQBBBBAEEEEAQQQQBBBBAER+W/hEn/1P4ExYRH5b+ESf/U/gTAcMTOVvfEcWmvfSsU0TOVvfEcWmvfSsBJEw61OLzhbvJvVZAP7pLhKTUnRdUFA8KTCmXcCVpUQFAKCik6DQ1oeAw2GUbhKVLSlSkqQoq0XrrhdAISKaSrHhgORyzrqU3lgOKxQ2BW9ryjuhrQSQacA0iojlmZdTaihYopOBFQacGEMmLcKE3Uo2AgfSKpcDmdSlY0KINQFYYE4QsfcvKUrReUVU85rAUPycd6meMq9y1HDbmlfGHvwoju+TjvUzxlXumo4bc0r4w9+FEAoggggGiLGKiEJcTnbhcKDUADNl3uzrSboG1QqGOmmlyy1pbUtetoG1JGBvBZIBwOA8+mNqbVTUKU0Cu6W1qvqF9OaLOA0JVdIxxxAw010vWiVJWm6AFJZTp0ZsUHtgOKCCCAhsrPCD9kf7wQZWeEH7I/3ggGlr5QOhZSLtEXkJwOgLOnGOEZQvfw+z9YIIA1Qvfw+z9Y91Qvfw+z9Y8ggDVC9/D7P1j3VC9/D7P1gggO/JzKJ1E0lwXCoIWkVBpjSug8ENMpcrn1kEhsHNOIwSrQp1lR0q01QP84IICZ1RPbafZ+seaonttPs/WPYIAOUT22n2frHmqJ7bT7P1j2CApsjcq3mWVhIbN51SzeSqtShA2FDDAQxtrLJ9yXeQpLVFtOJNEqrQpIw12mPYICwT8p03TuJfkOdOPe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RZQ5fTLrrClIZqjO0olf7yQDWquCCCA59XMxuGeSvpQiylyufXQkNght1GCVaFOMqOlWnWD/OPYICW1RPbafZ+sByie20+z9YIIAOUT22n2frAconqaU+z9YIICmyOyqeZacCQ2bzpWbyVVrcQMKEYYCFtuZUvqUruBVxa8AdJCa6TwQQQClWUT22n2R6conttPsgggMRlI/tp9keqyje20+yCCA8TlG/tp9kCso3ttPsgggOCdmlOqvL00ggg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n-US"/>
          </a:p>
        </p:txBody>
      </p:sp>
      <p:pic>
        <p:nvPicPr>
          <p:cNvPr id="4101" name="Picture 9" descr="https://upload.wikimedia.org/wikipedia/en/d/d9/Logo_noa_ourania_1.png"/>
          <p:cNvPicPr>
            <a:picLocks noChangeAspect="1" noChangeArrowheads="1"/>
          </p:cNvPicPr>
          <p:nvPr/>
        </p:nvPicPr>
        <p:blipFill>
          <a:blip r:embed="rId3" cstate="print">
            <a:lum bright="-16000" contrast="28000"/>
          </a:blip>
          <a:srcRect/>
          <a:stretch>
            <a:fillRect/>
          </a:stretch>
        </p:blipFill>
        <p:spPr bwMode="auto">
          <a:xfrm>
            <a:off x="8150274" y="1128681"/>
            <a:ext cx="85725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46031" y="361908"/>
            <a:ext cx="46140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smtClean="0">
                <a:solidFill>
                  <a:schemeClr val="bg1"/>
                </a:solidFill>
                <a:latin typeface="+mn-lt"/>
              </a:rPr>
              <a:t>Historical climatic  observations in Greece</a:t>
            </a:r>
            <a:endParaRPr lang="en-GB" altLang="en-US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836577"/>
            <a:ext cx="6170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Other early climatic observations in Greece (before 1850)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7674" y="1238220"/>
            <a:ext cx="664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Athens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516B833-1FA1-422D-B93A-A79EAA4468E1}"/>
              </a:ext>
            </a:extLst>
          </p:cNvPr>
          <p:cNvSpPr/>
          <p:nvPr/>
        </p:nvSpPr>
        <p:spPr>
          <a:xfrm>
            <a:off x="190440" y="1785915"/>
            <a:ext cx="869009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Wingdings" pitchFamily="2" charset="2"/>
              <a:buChar char="Ø"/>
            </a:pPr>
            <a:r>
              <a:rPr lang="fr-FR" sz="2000" b="1" dirty="0" smtClean="0">
                <a:solidFill>
                  <a:srgbClr val="C00000"/>
                </a:solidFill>
                <a:latin typeface="Calibri" pitchFamily="34" charset="0"/>
              </a:rPr>
              <a:t>1833-1835</a:t>
            </a:r>
            <a:r>
              <a:rPr lang="fr-FR" sz="2000" b="1" dirty="0" smtClean="0">
                <a:latin typeface="Calibri" pitchFamily="34" charset="0"/>
              </a:rPr>
              <a:t> </a:t>
            </a:r>
            <a:r>
              <a:rPr lang="fr-FR" sz="2000" b="1" dirty="0">
                <a:latin typeface="Calibri" pitchFamily="34" charset="0"/>
              </a:rPr>
              <a:t>(M. </a:t>
            </a:r>
            <a:r>
              <a:rPr lang="fr-FR" sz="2000" b="1" dirty="0" err="1">
                <a:latin typeface="Calibri" pitchFamily="34" charset="0"/>
              </a:rPr>
              <a:t>Peytier</a:t>
            </a:r>
            <a:r>
              <a:rPr lang="fr-FR" sz="2000" b="1" dirty="0">
                <a:latin typeface="Calibri" pitchFamily="34" charset="0"/>
              </a:rPr>
              <a:t>): 'Sur </a:t>
            </a:r>
            <a:r>
              <a:rPr lang="en-US" sz="2000" b="1" dirty="0" smtClean="0">
                <a:latin typeface="Calibri" pitchFamily="34" charset="0"/>
              </a:rPr>
              <a:t>l</a:t>
            </a:r>
            <a:r>
              <a:rPr lang="fr-FR" sz="2000" b="1" dirty="0" smtClean="0">
                <a:latin typeface="Calibri" pitchFamily="34" charset="0"/>
              </a:rPr>
              <a:t>e </a:t>
            </a:r>
            <a:r>
              <a:rPr lang="fr-FR" sz="2000" b="1" dirty="0" err="1">
                <a:latin typeface="Calibri" pitchFamily="34" charset="0"/>
              </a:rPr>
              <a:t>cimat</a:t>
            </a:r>
            <a:r>
              <a:rPr lang="fr-FR" sz="2000" b="1" dirty="0">
                <a:latin typeface="Calibri" pitchFamily="34" charset="0"/>
              </a:rPr>
              <a:t> de a </a:t>
            </a:r>
            <a:r>
              <a:rPr lang="fr-FR" sz="2000" b="1" dirty="0" err="1">
                <a:latin typeface="Calibri" pitchFamily="34" charset="0"/>
              </a:rPr>
              <a:t>Grece</a:t>
            </a:r>
            <a:r>
              <a:rPr lang="fr-FR" sz="2000" b="1" dirty="0">
                <a:latin typeface="Calibri" pitchFamily="34" charset="0"/>
              </a:rPr>
              <a:t> (Comptes Ren de ' </a:t>
            </a:r>
            <a:r>
              <a:rPr lang="fr-FR" sz="2000" b="1" dirty="0" err="1">
                <a:latin typeface="Calibri" pitchFamily="34" charset="0"/>
              </a:rPr>
              <a:t>Academie</a:t>
            </a:r>
            <a:r>
              <a:rPr lang="fr-FR" sz="2000" b="1" dirty="0">
                <a:latin typeface="Calibri" pitchFamily="34" charset="0"/>
              </a:rPr>
              <a:t> des Sciences de Paris (vol.1 , 1837)</a:t>
            </a:r>
            <a:endParaRPr lang="en-US" sz="2000" b="1" dirty="0">
              <a:latin typeface="Calibri" pitchFamily="34" charset="0"/>
            </a:endParaRP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1839-1842</a:t>
            </a:r>
            <a:r>
              <a:rPr lang="en-US" sz="2000" b="1" dirty="0">
                <a:latin typeface="Calibri" pitchFamily="34" charset="0"/>
              </a:rPr>
              <a:t>, and </a:t>
            </a:r>
            <a:r>
              <a:rPr lang="en-US" sz="2000" b="1" dirty="0">
                <a:solidFill>
                  <a:srgbClr val="C00000"/>
                </a:solidFill>
                <a:latin typeface="Calibri" pitchFamily="34" charset="0"/>
              </a:rPr>
              <a:t>1847 </a:t>
            </a:r>
            <a:r>
              <a:rPr lang="en-US" sz="2000" b="1" dirty="0">
                <a:latin typeface="Calibri" pitchFamily="34" charset="0"/>
              </a:rPr>
              <a:t> (Prof. </a:t>
            </a:r>
            <a:r>
              <a:rPr lang="en-US" sz="2000" b="1" dirty="0" smtClean="0">
                <a:latin typeface="Calibri" pitchFamily="34" charset="0"/>
              </a:rPr>
              <a:t>George </a:t>
            </a:r>
            <a:r>
              <a:rPr lang="en-US" sz="2000" b="1" dirty="0" err="1">
                <a:latin typeface="Calibri" pitchFamily="34" charset="0"/>
              </a:rPr>
              <a:t>Vouris</a:t>
            </a:r>
            <a:r>
              <a:rPr lang="en-US" sz="2000" b="1" dirty="0" smtClean="0">
                <a:latin typeface="Calibri" pitchFamily="34" charset="0"/>
              </a:rPr>
              <a:t>) </a:t>
            </a:r>
            <a:r>
              <a:rPr lang="en-US" sz="2000" b="1" dirty="0" smtClean="0">
                <a:solidFill>
                  <a:srgbClr val="3C7193"/>
                </a:solidFill>
                <a:latin typeface="Calibri" pitchFamily="34" charset="0"/>
              </a:rPr>
              <a:t>(</a:t>
            </a:r>
            <a:r>
              <a:rPr lang="en-US" sz="2000" b="1" u="sng" dirty="0" smtClean="0">
                <a:solidFill>
                  <a:srgbClr val="3C7193"/>
                </a:solidFill>
                <a:latin typeface="Calibri" pitchFamily="34" charset="0"/>
              </a:rPr>
              <a:t>Digitized</a:t>
            </a:r>
            <a:r>
              <a:rPr lang="en-US" sz="2000" b="1" dirty="0" smtClean="0">
                <a:solidFill>
                  <a:srgbClr val="3C7193"/>
                </a:solidFill>
                <a:latin typeface="Calibri" pitchFamily="34" charset="0"/>
              </a:rPr>
              <a:t>) (08:00, </a:t>
            </a:r>
            <a:r>
              <a:rPr lang="en-US" sz="2000" b="1" dirty="0" smtClean="0">
                <a:solidFill>
                  <a:srgbClr val="3C7193"/>
                </a:solidFill>
                <a:latin typeface="Calibri" pitchFamily="34" charset="0"/>
              </a:rPr>
              <a:t>12:30</a:t>
            </a:r>
            <a:r>
              <a:rPr lang="en-US" sz="2000" b="1" dirty="0" smtClean="0">
                <a:solidFill>
                  <a:srgbClr val="3C7193"/>
                </a:solidFill>
                <a:latin typeface="Calibri" pitchFamily="34" charset="0"/>
              </a:rPr>
              <a:t>, 17:00)</a:t>
            </a:r>
            <a:endParaRPr lang="en-US" sz="2000" b="1" dirty="0">
              <a:solidFill>
                <a:srgbClr val="3C7193"/>
              </a:solidFill>
              <a:latin typeface="Calibri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CD4AD61-6D7C-4B25-93C6-D6FF7557F24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2402" y="3611565"/>
            <a:ext cx="5769054" cy="2953112"/>
          </a:xfrm>
          <a:prstGeom prst="rect">
            <a:avLst/>
          </a:prstGeom>
        </p:spPr>
      </p:pic>
      <p:pic>
        <p:nvPicPr>
          <p:cNvPr id="12" name="Picture 5" descr="Ιστορικό Αρχείο 0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492" y="3100383"/>
            <a:ext cx="2434279" cy="193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1" descr="data:image/jpeg;base64,/9j/4AAQSkZJRgABAQAAAQABAAD/2wCEAAkGBxQSEhUUEhQUFhUXFxUUFBgVFBYeFhceHRcdFh0YFBwYICggGBolHB0XITIhJikrMi4uFx81ODMtNygtLisBCgoKBQUFDgUFDisZExkrKysrKysrKysrKysrKysrKysrKysrKysrKysrKysrKysrKysrKysrKysrKysrKysrK//AABEIAHQBtAMBIgACEQEDEQH/xAAcAAADAAMBAQEAAAAAAAAAAAAABQYCAwQBBwj/xABUEAABAgMDAwwNCQUHBAMAAAABAgMABBEFEiEGEzEWIkFRUlNhdJKU0tMUFzIzNDVUcXOBkbO0BxUjVXKVstHhJEJik7FDRIKho8HChMPE8CVjdf/EABQBAQAAAAAAAAAAAAAAAAAAAAD/xAAUEQEAAAAAAAAAAAAAAAAAAAAA/9oADAMBAAIRAxEAPwC2yPyXln5Np11LqlrvlSuyZgVOcUNAXQQ51Eye9uc5mesg+T7xex5l+8VD2ZYC0lJKhoNUqKSKEEUI4Ro2dBwgEWomT3tznMz1kKMq8lJZqWUttLqVBbIBEzMaFPISf7TZBI9cXMIct/A1/bl/iG4DXqJk97c5zM9ZBqJk97c5zM9ZFFCfKTuWTR0kPsq+jDhwCxeKw3pSE1OuwrTZpAcuomT3tznMz1kJsqslZZpptTaXUkzUk2T2TMYpXNNtrGK9lKiPXF3E/lv3hnjtn/GNQGOomT3tznMz1kGomT3tznMz1kUUT9oUVPMgNrSUALU9mlkKqFoSylaRQCpKlEmmCRiTVIY6iZPe3OczPWQmnclZZM/LNBLubWxNrWnsmYxUhcuEnu64Ba+VF3E/aHjST4rP+8lIDHUTJ725zmZ6yDUTJ725zmZ6yKKJ9DX7eFtpVS44l36JxOOsopTita4MKBI0VJrgYDHUTJ725zmZ6yFFlZKSypmcQpLpS2tkIHZMxrQWUqNPpNskxcwhsTwyf9Ix8OiA16iZPe3OczPWQaiZPe3OczPWQ+mCoJVcAK6G6FEhJNMAogGgrs0hPkwHwZkP1qHk3SVlQNWGiblQKJvFWAwGI2IDTqJk97c5zM9ZCjJTJOVdlULcS6pRU8CTMzOw6tI/tNoAeqLmEWRHgaPtv+/XAatRMnvbnOZnrINRMnvbnOZnrIY5QIqyfpC1rmyVgLNAHEqIVcIN1QF04jAmM7FcKmEFSSk0OBvbZAVr9cARRVDiK0MBJZaZKyzMhNutJdS42w6tChMzGtUEEg4rpphzqJk97c5zM9ZHvyh+K57iz/uzFDATuomT3tznMz1kGomT3tznMz1kY5VOupcaKcUpQ6oIuOEOuBTdxFUEXVEX6E1GJNMIpICFt7JWWbdkkoS6A7NFtwdkzGuT2K+5Q/SbpCDhtQ41Eye9uc5mesjLKfv9nccPwU1FBATuomT3tznMz1kGomT3tznMz1kdM0wXJtsJziQ2M66oKcCVEgoQ2BW6r95ShsXEV7qHMBCzOSssJ9hoJdzapaacUnsmYxUh2WSk98rgFrH+KHGomT3tznMz1kZzfjSW4nO++lIfwE7qJk97c5zM9ZBqJk97c5zM9ZHLYqnezV3isprM1Bv1SM4m5nK6wpIqUFNDQ7OuMVkBB2HktLLmZ9C0ulLT7SGx2TMa0GVZcIGv3SlHHbh1qJk97c5zM9ZBk34ZafGWfgpeHVoMlbTiEqKCpCkhadKSQReHCNMAl1Eye9uc5mesjXM5FyYQohDlQkkftMztekjpyTZUlLpKA2hTgLaUpWlNA2hJUlLlFJBUFYUGNTjWpbzfe1/ZV/SAjckclJZ6RlHXEuqW5LMOLV2TMa5SmkqJwXTEkw21Eye9uc5mesjdkJ4tkeKSvuUxtyiOtavVDWdGfoVdxcXSt3GmczdeDThWA5NRMnvbnOZnrIT5V5KyzTCVNpdSrsiTRXsmY7lc202oYubKVKHriqsAq7GZv3r1xNb9b+j9+uN6lK1xrHBlx4MnjVn/ABzEBhqJk97c5zM9ZBqJk97c5zM9ZFFGmYUsUuJSrEXryymg2SKJVU8GHngEeomT3tznMz1kJ5/JSWTOyrYS6ELbmlLHZMxiU5q6e+bF5Xti6hBafjGS9FOf9iAw1Eye9uc5mesg1Eye9uc5mesiihXKzb5eKVtUbqqiqDY0fvnT5oDh1Eye9uc5mesj5VOPIZCUhClVzpJVMTNcH3Ej+02EpA9Ufd4+MSiavdyVEMzJSEoQpVeyXO4SsFJOnTAJvnMb1/rzPWQfOY3v/XmesigmLDaIWsIvKvuqQlsquuYukNpIJxF0CiPbjHjtkNLKNYb2aAUKqutqCEUS7cFQLt43zhXTgkwCD5yG9/68z1kHzmN6/wBeZ6yKFjJ5onXNrSAbo1yypQKUEOpGFEhRUCe50aTHOLGZo5Vp2iQkIKSpRWCgnPDQLt4DHucaaYD5lldbjyX6NLcbTcTrUPPUrU44rOP5R5C3K7v/APgT/UwQH6IyMyxkWZNpt2aaQtN8KSVYg5xWBh3q9s7yxnlR8oXaz7aG0IdWlIRgAogd2qMEW5NHAPOnzKUYD61q9s7yxnlQnyty0kHZVSG5ppSitkgAmuDyFHY2ACfVHz0W5NVpnna44XlVwFT/AJR58/zO/ucswH1s5fWb5Yzyo81f2b5Yxyo+MW3bcwqXeSp5wgtOAgqNCCkggx+hpPvaPsp/pAINX9m+WMcqEuVmWkg600G5ppRE1JOEBWhKJptalHgCQSeAReqWBpIGwK/0jKAmT8oFm+WscqPdX9m+WMcqOjKnTKcba/CuHsBNav7N8sY5UJZ3LWQNoSrgmmihEvOIUq9gkrXLFIPCQhdPsmL+CAme2BZvlrHKj3V/ZvljHKje740b4m975qH0BNav7N8sY5UJ7Jy1kEzU4tU0yErWyUEqwUAylJpt0IIi9ggJrV/ZvljHKg1f2b5Yxyo3ZM9/tHjifgpWH8BNav7N8sY5UJ8kstZBqVQhyaaSoKeJBVji8tQ9oIPri9ggJkfKBZvlrHKj3V/ZvljHKjZ8nfiuR4sx+ARQwHz/AC3y0kHbPm22pppa1y7yEJSrFRKCABwkw6PygWaP76xyopoRZb+BufaY9+iA59X9m+WMcqDV/ZvljHKilggIDKDLWQW9IlE00Q3NFbhCu5T2JMIvK2heUkedQhz2wLN8tY5UU0Ibc8MkPSP/AA64DRq/s3yxjlQav7N8sY5UUsEBAzOWsgbQYcE01cTKzaFKvYBSnZZSUnhIQs/4TDnV/ZvljHKilifs/wAZznFZD3k3AatX9m+WMcqDV/ZvljHKilggPn1hZaSCJmfWqaaCXH2lNkqwUBKMoJTti8lQ84MPNX9m+WMcqKWJ7IjvL3HbQ+MdgNer+zfLGOVGuZy9s4oUBOM1KSBruCKmCAg8kMtpBqQlG3JtlK0S0uhaVKxSpLSQQdoggiG4y/s3yxjlQyyn8DmfQPe7VHRZPeGvRt/hEAl1f2b5YxyoTZW5ayDsulLc00pXZEkugVjdRNtLUfMEpUTwCL6CAmT8oFm+WscqPdX9m+WMcqOjK3uZfjcr7wQ9gJrV/ZvljHKhNaGWsgqelXBNNFCG5oLVewSVZq6D56K9hi8KxUCoqdArifNGUBNav7N8sY5UGr+zfLGOVGya8ay/Epz38rFDATWr+zfLGOVHxK3LdYUpN1RVTOVolRGL7ihsbRB9cfpBKwagEEjTjo88ZQH5bFtNfxYfwK8+1B88tfxchX5R+hMnPCrS4018DLRQQH5fft9C1FSiok6TcV+UYfPTX8XIV+UfqIGuiPYD8ZZSTAcevJrS6BiCNvbgj6x8uB/+QRxdHvHIIBXN6EfY/wCSo6LAmc2+2q+UC8LxvECnDwRxPrWoJuS8ysBJTeRLvFJIUqt0hNCOERpCXvJZvmr3RgKyVW2EsKvNKdKHbylqRjflVi67jXBdE1WcTtCENrBGeXm7t2o7nua3Reu/w3r1OCOG695LN81e6MF17yWb5q90YDntbvDvo1/hMfpaT72j7Kf6R+arQYfW04kSs3VSFJH7M9pIpuY+3Iy9lG0JviaTghGMjNgVNEgd70lRAG2TAdeUGbQ6XZlsuMZm4Po74Qor11RsXgUi8cBcNSKw0sNC0y7IcUFLDaAtQNakJFTXZx2dmFJy0ljpbnPu+c6qPE5aSwwDc5T/APPnOqgOjKnTKcba/CuHsQ1vZUsumXuNThuTDbi/2CcFEhKgTi3jpGEMnMu5VJSFJmwVG6gGQnAVGhVRP0WJuhRoNgHagFlqS0ylbgbS9RC1stFN4hQmySV00FLSy2anuQhWgRcNoCQANAAA9UTurWX3uc+75zqoNWsvuJz7vnOqgNrvjRvib3vmofxCuZUNGfQ9mpzNiWdbJ7AnO6LragKZuuhJx4IZjLyVvFF2bvgBRT2BOXgCSAojNVoSFCvAdqA6cnbOUlTjq7oKnJgAFshymfVdJWVa5JSARgMKQ+ib1ay+9zn3fOdVBq1l9xOfd851UBtyY7/aPHE/BSsOpoG4qmm6qlNOjYiJsPKhpt2dUtqcAdmQ63+wTZqnsZhuuDeGuQsUO1DRvLuVVW6mbNCUmkhOGhGkGjWBG1AdGSFmraaSpetvNMAtgqISpKTeWq8Ab6iRXD9wadMP4m9WsvuJz7vnOqg1ay+4nPu+c6qAz+TvxXI8WY/AI6soWyQ1VJW0HKvoSkqKk3FBNUpxWkOXCQK6NETOR+VDMvISrTzc4lbTDaHB2DNkJKUAHEN0NNuG7WXUqpIUlM2pKgFJIkJwggioIIaxBGzAMsnK5gVbDdFOAJSlSRdC1BKghWKAoUVdOisc2W/gbn2mPfojRq1l9xOfd851UKsqMqWXpZbbbU4VFTRA7AnB3LqVHEt00AwFzCfKJF4NJSlRczzCkFKVEJCXkFZKgKJGbC9JFdGzHA9l3KoFVJm0glKQVSE4BVRCUjFrSSQANkkRnq1l97nPu+c6qApIQ254ZIekf+HXGnVrL73Ofd851UKbUyoaXMyjiWpwpaW6pw9gTmAUypA/s8cSBhAXUKbNfIfmULDmueBbqhy5d7HaGtVS6BeC9nTXZhcrLyVCggpmwpQUUpMhOXlBNLxSM1UgXk12rw24z1ay+4nPu+c6qApIn7P8ZznFZD3k3GvVrL73Ofd851UKJPKhpM9MvFqczbjEo2g9gTeKkLmCoUzdRQOI9vAYC7iayYfWvscKLtW5UIfvhYo5rMFXu6XrV7Zx/iFcU5dypJSEzZKaXgJCcqmoqLwzWFRGerWX3uc+75zqoCkieyI7y9x20PjHYw1ay+9zn3fOdVCfJfKdplpxLjU4CqZnHR+wTZqlyZccQcG9lKgabFYCwtdgrZWEqUlQF5Ck1qFJ1ycB3QqBVOyKjZjVYCFhhCnCouLGdcvVFFL1xSAe5Smt0DaTt1hSzl3KrF5CZtQqRVMhOEYEpIqGtggjziM9Wsvvc593znVQDHKfwOZ9A97tUdFk94a9G3+ERMW7law5LPtobnCpbTqEjsCcFSUEAVLWGMZy2W8sywnOpm0BttN8qkZsJTdTiSc3QAUOMBQ2u+EIBKlpq4ykZsAqJU4lITiCLprQnYBJqNMd0TZy1lt7nPu+c6qDVrL73Ofd851UBuyu7mW43K+8EPohsocqWXUshDU4bkww4r9gnBRKV1UcW9gbEMnMvJVJSFJmwVG6gGQnBeNCq6mrWJoFGg2AdqA7nEp7PRUC8JdV2tKj6QVu+qHMTJyylSQc1OVGg/N05Ueb6KMtWsvuJz7vnOqgM5rxrL8SnPfysUMQb+U7RtBl4NTmbTLTLSj2BN4KW7LqSKZuuIQvHg4YaHLyUCrpE3epep2DOVpWlaZvRXCsB3SISJ+Zu07xKlVKab8xiqmzSn+UOolk5cSYJIRNAnSewJvHz/RYxlq7ldzN8wnOqgN+TnhVpcaa+BlooIgLGyuYbfnVrRNhLr7bjZ7Bm8UiVZaJwbw16FDHahxq7ldzN8wnOqgGsiLj7zewq6+na12sUkeZSbx9LDKJfV5Kbmb5hOdVHuryU3M3zCc6qA+YfLj4wRxdHvHI9hV8r2UDL86hbecADCEnOMuoVW+s9y4kGmIxpBAdLzy6NJQpWKQAAdkrVgPXGE2XmlXXCtKqVoVaRoqKacQfZGWcCVy6joTcUfMHCTFAm3JcX6kqqlSSAhSG1gl1QAQkhIIK01Khsk0rjATJeduhd5V0qKQb2yACR7CPbGvs1e7VyopzbzdCC4VkulxK1NmiU3kKDRGm6Qmhu6KADCN6rWYF1RdcKFX9bVZVevoIcUruqJIVQnXUPCYCR7NXu1cowNTKi/KgqUR2VK7OHf0RUu280VhQWpKaKCkhC6FZRQPVBvVB2a3sKjTE3Nvhc6wsUN6clTUAgH6dFSAccTjjAfoeMVLAoCQCcBU6dnDbjKJzKKzn3XUuNBNGEpcbChUuLzgUpKTeFwlCLl47DyoCjhBlJ4RZ3G1/AzMPxCDKTwizuNr+BmYB/GpcygKCStIUe5SVC8fMNJjbE1bVlvLfW4gAouylU6285mnnXClCj3ChVJB2a0qO6AUsTsv42f4lK+/mYohE7L+Nn+JSvv5mAoo0tzSFKUhK0FSe6SFAqT9oDERuiesSUdbeUAlwM/SmjwZqhSlhQDKm9cpB16jfqe5x2IChhFkp/euNv/1EPYRZKf3rjb/9RAOnnUoBUtQSkaSogAbGJMYy80hytxaVU03VA089I2mOCw5YtsNoUKKCaEYbfBAb7Q7059hf4TC/I3xfJ8Wl/dJhhaHenPsL/CYX5G+L5Pi0v7pMAympttoVcWhAJoCtQArtVOzG1KqioxBxEK7bZWVyy0NlzNuqWpKSgGhYdbqL6gDrlJ2Y3WHKKaZCVAA3nFXUmqUBS1LCEnaSCE+rDCAX5beDt8cs/wCNZh/CDLbwdvjln/Gsw/gMC4BWpGFK4jCu3tRnE3atkOuOTCkqWAtDASkZu6u6VEhV5JUNI0ERSQE5afjSS4tP/jlYo4nLT8aSXFp/8crFHAYJeSdCgakgUI0jSPVGcSFi2G8zMNquANFc265rhVC1rISQNkLQUk00FG2oxXwCKx/DZ7zy/uoekwisfw2e88v7qHMwmqFAaSkgeyAxl5pDlbi0KppuqBp56aI3QlyUZcbYQh0PBSENI+kzFKhNCG81pGH73BDqAQZDeBp9LNfFOw+UoAVJoNkmEOQ3gafSzXxTsMrabKpd5ITeKm1pCQAbxKSAMcIDsSoEVGIOikIflA8WT3FZj3Sob2emjTYu3aISLtALuAwoNFIUfKB4snuKzHulQD+NL80hBSFrQkqNE3lAXjtJrpMboQWpLLDzqsyXkusIZSAU0SQXCoLvEUSq+nEV7g10CAfxO5V9+s7jv/hzMO5JoobQlRvKShKVK2yAAT6zCTKvv1ncd/8ADmYCijEuAEJJFTUgVxNKVoNmlR7YyjW4wlSkqI1yalJ2RUUP+UBsj5x8pLhS64QSP2drR6dcfR4+a/Kb31fF2vfLgPnvZK90r2mNjLjqyEoK1E6AmpJwrgBwRzR22O+lt0KXim48CKkVvMrSBUYipIFeGA0rdcCrpKwoGhBrUHaptx4qZXsqV7TFL85sgqUktmqwvXg3gkJbzYTrSVKRdUDiKkVNQY1OTLBK1LW0pV9ehPdBTzKkkUTSgQlwHRs7cBPdkr3avaYOyV7pXtMOH7QbU06k3KqLxFG0j99nN0ISKC6HMBw10wigInLBwmYxJOtTpPnj2MMre/8A+Ef7wQF6/JziwhSGW7l0hBXMspKgFqF66VVHrjR83Tu9Mc7Y6UMLQ7hn0Z/GqOGAxNmzu9Mc7Y6UHzdO70zzpjpR12dKF5xLYNCbx0E9ykrNAMSaA0GyaR1Gx1FIW2q+m+pBNKEUzYqUqN44rANBhThgFXzbO70zztjpRlL2dOB1lammrrbzLpAmpepCHErIFVaTSGzlgrDRcCk4JWspJSCEpdzW33VamlBgNk4QpgPrHbAX5Evncl1seH5QleRL53J9bHyiPF6DAfYLLyzmJlsOsWa+tslaQoTEoAShZbVS86D3SSOGkabUn5512VWLLfAYeU8oGZk6qBl3WaJ+l01cBx2AYz+RzxSx9uZ+JciwmXwhJUQogbCEqUr1BIJMBO6oJ36qmOcyXWxonsrJpltTjllzCUJFVHsiTNB5g7UxTWfOofbS42SUqrQlKknAkaFAHSIU5deATPoz/UQHNqgnfqqY5zJdbCxqdnhOuTPzW/dXLssBPZMneBQ46sk/S0oQ4B6jF1HFP2q2yaOEjWKWNaTeCSAQmndKqU0SMTXCsAl1QTv1VMc5kutjnmcrZptTaF2XMBTqi22OyJPXKCFOkYO4axCzU00bdIrgYQZR+FWbxp34GZgNGqCd+qpjnMl1sL7HtCeZz1bLfOceceFJmTwCqUBq7pwi3jhVaiM4WwFqIKUrKUKKUFQBAWQKA0IPACCaVEAm1QTv1VMc5kutjnRlbNF1TIsuYziUIdUnsiTwStS0pNc7Q1KFildjhEV8T8r41mOJSfv5qA5Jm3J1SFJ+apgXklPhMlsim+xzWHac8xLMMqst9RaaaaJEzJ0JQgJJFXa0wiycXdBJ0AEmnBHPLWg24UhCr15tLwoDS6ruTXYrjTzGARaoJ36qmOcyXWxolMrJp0KLdlzBurU2r9okxRSTdUMXdg7MV0Icke5mOOTXvTAJben56YbShNlvpKX5Z6pmZOlGphDxGDukhBA4SIY6oJ36qmOcyXWxQzs0lptbi63UJKlUFTQCpoBpjXIzyXb10KBQq4tKkkKSboVj6lJNRtwE+7lLOJSVKsqYASCSeyZPAAVP9rHktlRNuIStFlzBStIWk9kSYqCKg0LtRhFBa/eHvRufhMaMmfA5b0DPu0wEvNzs8ubYmBZb4S01MtlPZMnUl1TJBH0tKDNmvnEM9UE79VTHOZLrYez9otsgFxV0G9jQ0wSVHRwD1xvZcvJCqEVANFChFdgjYPBASc9ldNMpCnLLmEhS22geyJM1U4sNoGDuypSRXQK4x0aoJ36qmOcyXWxuy37yzx2z/jGooYCIkrQnm35h02W+Q8WiAJmTqLiLpr9Lsww1QTv1VMc5kuthjP5Ry7JeDjl0sNpedF1WCVEgFNBrjUEUFTiNsQ1SqoqNmAkXMrZpLqGTZcxnFpccQnsiTxSgoCjXO0FC4jA7rgMdGqCd+qpjnMl1sb7Q8ZynFZ/3kpFBAQ+T8/PS7AaVZb6iFvLqJmTpr3VuAYu7AUB6oY6oJ36qmOcyXWxTwQEixlZNLW4hNlzBU2UpcHZEnrSpIWNLtDrSDhHLlJPz0zKTEumy30qeZcaClTMnQFaCkE0drQVh1Yfhk/6Rj4ZEPoCY1QTv1VMc5kutg1QTv1VMc5kutinggJGSysmnkBbdlzCkkqAPZEmNCik4F2ukGOO2J2eeXKqFlvjMP59QMzJ64Zh1qiaO6auA47AMPciPA2/tPe+XD2AmNUE79VTHOZLrY57RyummGlvO2XMJbbSpa1dkSZolIqTRLpJw2hFTKzIcTeTWl5acRuVFBI4Kg04IR/KJ4rnuLPfgMArey7cQopVIrChgQZuSqPP9LEflja782pSmpZKatob183K/uuKXXWrOGMKMqPC3/SL/AKwrgMTZs9vTHO2OlHnzdO70xztjpRnDJFjrUQlKkFZRnM2L18C5nBsUJKaaDs40gFfzbPb0xztjpQfN07vTHO2OlDOWsZ1d7Cl1K1KCguouqCaYDTeUBwY1pHJOSqmlqbcFFJJBH/uxAc6bNnt6Y52x0o8Nmzu9Mc7Y6UZwQETlVLuJfo8EJVdBolxChSp2UkiCNeVXfz9kf7wQH0i0O4Z9GfxqjhjomLOcWlsqm2WxdN1OZcJAvqpeINCY5vmhflzP8hzpQG6WcCVAqTeArgFFJ0YEKGIIND6oaOZQqKr1wfvaVEnHNDEnSaMpx2SomE3zQry5n+Q50o8+Z1eXM/yHOlAM12reCkqQCFIWjBRBBU9nwrRsKoKbIELY8+aV+Ws/yHOlHpsdXlzP8hzpQBGK9BjFmyHlvIZbmmlKWlaq5lYACacONax0zWTMy24EOTTKQWnHb2aWaBC226UrpJcHsMB9X+RzxSx9uZ+JciotmWccaUhtQSVUBJJBu11wSRilRTUBWxWuxHynJTKJyRlkSyHpZaUFw3lNPVN9anDWh21EQ37YD++Sn8t/84D6NJtlKEpKUpoLoSg60AYADAYUpsQny68AmfRn+oiRPygP75Kfy3/zjjtnK92YYcZU7KgOJukhp+o81VQH1iE9u2KZlTZK7uZOdZ1taPAUS4rHXJSkrF3ZvnaFI2yMt52ZDpbTKXW3S1Uh7XUSlVQK4DXU9UbrTysn2WXXSmTIbQtwgB6pupKqDHggPoY4YQZR+FWbxp34GZjwC0t1I8l/84456y7Rdcl3CuSBYcU6kBD1FFTLjNDjoo4T5wICtha1JuodcKFIKHFpcUFA3k0SlCgmmmoSCCdBJ0igHDdtLdSPJf6UF20t1I8l/pQFBE/K+NZjiUn7+agu2lupHkv9KOJuy7REyuYvyV5bTTJFx6gDa3FgjHSc4R6hAVsKbBsbscukqvXlURhS42mtxrhCSpeP8Uct20t1I8l/pQXbS3UjyX+lAUEIcke5mOOTXvTGN20t1I8l/pRx2ZZlosBwBckb7rrxqh7ArVeIGu0CAoLYks+w61UDOIWipFQKimI2RGiw7LzAc7gX1X7jaSltOtCdaCTiaVJ4dG3xXbS3UjyX+lBdtLdSPJf6UA1tfvD3o3PwmNGTPgct6Bn3aYWTMvaS0KQVSQCkqSdY9sim6jCz5O0mmm2guSIbQhsEoeqbqQmp13BAM7dsVMzmrxKc2suJI7pKrpSladgFJNcag0oRDGWCghIWQV0F4pBCSaYkAk0HBUwju2lupHkv9KC7aW6keS/0oDzLfvLPHbP+MaihiStey7RmEISpckAl1h4UQ9iWnUugadBKQD547btpbqR5L/SgMrTyaS+t1ajrlJo3pok5tTevAOvFSFUOyhJ0gQ8bTQAbQAhDdtLdSPJf6UF20t1I8l/pQBaHjOU4rP8AvJSKCJJ6y7RVMNPlcleabeaAuPUIdU0ok46Rmh7THbdtLdSPJf6UA4aLmcXeuhsBAb3ROJUTwYpAH8J2xHRE/dtLdSPJf6UF20t1I8l/pQGVh+GT/pGPhkQ+iSk7MtFt190LkiXlIURceoLrYbw13BWOe2LZtGXcaQewlF3OUIDwpcAOOONawFgyldVXikgq1lAQQm6MFYmpreNcMCNqNsQmqC0NqT9j35xyTOWM624lDgkwC267euvEAIU2mlK6SXB7DAVORHgbf2nvfLhvO382vN0K7qrldF6mFeCtI+W2Rle7LtJaS7KkArNS0/XXLK91w0jsPygPb5Kfyn+lAfRpOXDbaG06EJSkeoUhH8oniue4s9+AxKnL97fJT+U/0o4bcytdmpd6XU7KpS62tskNP1AUKVFTpgJzKfwt/wBIv+sK46mbJmp52YdRMMgB5SCc0uhN1LlQK4DX09Uc6cn3hezk4yi64psfQrNboBrgcBjAYw4+eAGQ0As6xaarWDcvNlFG8KhFTeodoeeFBsZXl7PN3PzgNiq8vZ5u5+cA3mrbv3tZS8FjTovOtObX/wBdPXC+0X0uOrWkEBaiuiiCQVGpGGxUmNHzMry9nm7n5wfMqvL2ebufnAeQR6LGV5ezzdz848NjK8vZ5u5+cBC5Vd/P2R/vBGzKuVDb90vJdN0G8lCkjZwoT/7WPYC/ndDX2P8AmqOWOqd7lr7H/NUcsB1yMqlYWpailCAmpCbyiVG6AkVAOydOgGN0xY60pvpUhac2XiQtIITfKNcCagk0w0400gxokpzN3gUJWhYAUlRUNBvAgpIIIP8AUxtftMqbKLiRVGbJF7uQ7nQACcKHDzGA0WhLZp1xutbi1Irt0NKxzxunZkuuLcIAK1KWQNAJNcOCNMB2ZL+MGvRPf8Yf5Wd8HFZj4iVhBkv4xa9E/wD8Yf5Wd8HFZj4iVgJSOqXkFLaddBFGrtQdJqaa3zaTHLDCStVTbZbCQUqLl+tKqCm82BUiqaYnDbgC07JWwASQUlS0Ag41SaGo0iF8MLTtLPAVRRQWtQIVhRVCU0ppqNNfVC+Apvk37zMcac921DjKzwGa4u97tUJ/k37xMcac921DjKzwGa4u97tUB9Rb0DzCMoxb0DzCMoAggggCCCCAIIIIAggggOa051LDS3V1uoSVKpTQPPgPOSBHGm3WwBnfoyqpSKhQKagX7zdQEVUBU0hjMNlSSEqKSRgoAGnqOBia1Ja9VFpDbiHEvhKAm9fLdQhIFEApRiak1J84Bwu3GBeBWQUkJulty+Sb1Libt5YN1eKQRrVbRjbLWm04u4hdVUJpRQqAQDdJFFUJANK0JoaGE7GSaUOF1DpDlUqSq4jSM6KubLiiHlgknYGikdlk2AhhxTiaEqvmpbRfqtecXVYxIKsabHqFAcQQQQBBBBAEEEEAQQQQBBBBAER+W/hEn/1P4ExYRH5b+ESf/U/gTAcMTOVvfEcWmvfSsU0TOVvfEcWmvfSsBJEw61OLzhbvJvVZAP7pLhKTUnRdUFA8KTCmXcCVpUQFAKCik6DQ1oeAw2GUbhKVLSlSkqQoq0XrrhdAISKaSrHhgORyzrqU3lgOKxQ2BW9ryjuhrQSQacA0iojlmZdTaihYopOBFQacGEMmLcKE3Uo2AgfSKpcDmdSlY0KINQFYYE4QsfcvKUrReUVU85rAUPycd6meMq9y1HDbmlfGHvwoju+TjvUzxlXumo4bc0r4w9+FEAoggggGiLGKiEJcTnbhcKDUADNl3uzrSboG1QqGOmmlyy1pbUtetoG1JGBvBZIBwOA8+mNqbVTUKU0Cu6W1qvqF9OaLOA0JVdIxxxAw010vWiVJWm6AFJZTp0ZsUHtgOKCCCAhsrPCD9kf7wQZWeEH7I/3ggGlr5QOhZSLtEXkJwOgLOnGOEZQvfw+z9YIIA1Qvfw+z9Y91Qvfw+z9Y8ggDVC9/D7P1j3VC9/D7P1gggO/JzKJ1E0lwXCoIWkVBpjSug8ENMpcrn1kEhsHNOIwSrQp1lR0q01QP84IICZ1RPbafZ+seaonttPs/WPYIAOUT22n2frHmqJ7bT7P1j2CApsjcq3mWVhIbN51SzeSqtShA2FDDAQxtrLJ9yXeQpLVFtOJNEqrQpIw12mPYICwT8p03TuJfkOdOPe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RZQ5fTLrrClIZqjO0olf7yQDWquCCCA59XMxuGeSvpQiylyufXQkNght1GCVaFOMqOlWnWD/OPYICW1RPbafZ+sByie20+z9YIIAOUT22n2frAconqaU+z9YIICmyOyqeZacCQ2bzpWbyVVrcQMKEYYCFtuZUvqUruBVxa8AdJCa6TwQQQClWUT22n2R6conttPsgggMRlI/tp9keqyje20+yCCA8TlG/tp9kCso3ttPsgggOCdmlOqvL00ggg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n-US"/>
          </a:p>
        </p:txBody>
      </p:sp>
      <p:sp>
        <p:nvSpPr>
          <p:cNvPr id="4099" name="AutoShape 13" descr="data:image/jpeg;base64,/9j/4AAQSkZJRgABAQAAAQABAAD/2wCEAAkGBxQSEhUUEhQUFhUXFxUUFBgVFBYeFhceHRcdFh0YFBwYICggGBolHB0XITIhJikrMi4uFx81ODMtNygtLisBCgoKBQUFDgUFDisZExkrKysrKysrKysrKysrKysrKysrKysrKysrKysrKysrKysrKysrKysrKysrKysrKysrK//AABEIAHQBtAMBIgACEQEDEQH/xAAcAAADAAMBAQEAAAAAAAAAAAAABQYCAwQBBwj/xABUEAABAgMDAwwNCQUHBAMAAAABAgMABBEFEiEGEzEWIkFRUlNhdJKU0tMUFzIzNDVUcXOBkbO0BxUjVXKVstHhJEJik7FDRIKho8HChMPE8CVjdf/EABQBAQAAAAAAAAAAAAAAAAAAAAD/xAAUEQEAAAAAAAAAAAAAAAAAAAAA/9oADAMBAAIRAxEAPwC2yPyXln5Np11LqlrvlSuyZgVOcUNAXQQ51Eye9uc5mesg+T7xex5l+8VD2ZYC0lJKhoNUqKSKEEUI4Ro2dBwgEWomT3tznMz1kKMq8lJZqWUttLqVBbIBEzMaFPISf7TZBI9cXMIct/A1/bl/iG4DXqJk97c5zM9ZBqJk97c5zM9ZFFCfKTuWTR0kPsq+jDhwCxeKw3pSE1OuwrTZpAcuomT3tznMz1kJsqslZZpptTaXUkzUk2T2TMYpXNNtrGK9lKiPXF3E/lv3hnjtn/GNQGOomT3tznMz1kGomT3tznMz1kUUT9oUVPMgNrSUALU9mlkKqFoSylaRQCpKlEmmCRiTVIY6iZPe3OczPWQmnclZZM/LNBLubWxNrWnsmYxUhcuEnu64Ba+VF3E/aHjST4rP+8lIDHUTJ725zmZ6yDUTJ725zmZ6yKKJ9DX7eFtpVS44l36JxOOsopTita4MKBI0VJrgYDHUTJ725zmZ6yFFlZKSypmcQpLpS2tkIHZMxrQWUqNPpNskxcwhsTwyf9Ix8OiA16iZPe3OczPWQaiZPe3OczPWQ+mCoJVcAK6G6FEhJNMAogGgrs0hPkwHwZkP1qHk3SVlQNWGiblQKJvFWAwGI2IDTqJk97c5zM9ZCjJTJOVdlULcS6pRU8CTMzOw6tI/tNoAeqLmEWRHgaPtv+/XAatRMnvbnOZnrINRMnvbnOZnrIY5QIqyfpC1rmyVgLNAHEqIVcIN1QF04jAmM7FcKmEFSSk0OBvbZAVr9cARRVDiK0MBJZaZKyzMhNutJdS42w6tChMzGtUEEg4rpphzqJk97c5zM9ZHvyh+K57iz/uzFDATuomT3tznMz1kGomT3tznMz1kY5VOupcaKcUpQ6oIuOEOuBTdxFUEXVEX6E1GJNMIpICFt7JWWbdkkoS6A7NFtwdkzGuT2K+5Q/SbpCDhtQ41Eye9uc5mesjLKfv9nccPwU1FBATuomT3tznMz1kGomT3tznMz1kdM0wXJtsJziQ2M66oKcCVEgoQ2BW6r95ShsXEV7qHMBCzOSssJ9hoJdzapaacUnsmYxUh2WSk98rgFrH+KHGomT3tznMz1kZzfjSW4nO++lIfwE7qJk97c5zM9ZBqJk97c5zM9ZHLYqnezV3isprM1Bv1SM4m5nK6wpIqUFNDQ7OuMVkBB2HktLLmZ9C0ulLT7SGx2TMa0GVZcIGv3SlHHbh1qJk97c5zM9ZBk34ZafGWfgpeHVoMlbTiEqKCpCkhadKSQReHCNMAl1Eye9uc5mesjXM5FyYQohDlQkkftMztekjpyTZUlLpKA2hTgLaUpWlNA2hJUlLlFJBUFYUGNTjWpbzfe1/ZV/SAjckclJZ6RlHXEuqW5LMOLV2TMa5SmkqJwXTEkw21Eye9uc5mesjdkJ4tkeKSvuUxtyiOtavVDWdGfoVdxcXSt3GmczdeDThWA5NRMnvbnOZnrIT5V5KyzTCVNpdSrsiTRXsmY7lc202oYubKVKHriqsAq7GZv3r1xNb9b+j9+uN6lK1xrHBlx4MnjVn/ABzEBhqJk97c5zM9ZBqJk97c5zM9ZFFGmYUsUuJSrEXryymg2SKJVU8GHngEeomT3tznMz1kJ5/JSWTOyrYS6ELbmlLHZMxiU5q6e+bF5Xti6hBafjGS9FOf9iAw1Eye9uc5mesg1Eye9uc5mesiihXKzb5eKVtUbqqiqDY0fvnT5oDh1Eye9uc5mesj5VOPIZCUhClVzpJVMTNcH3Ej+02EpA9Ufd4+MSiavdyVEMzJSEoQpVeyXO4SsFJOnTAJvnMb1/rzPWQfOY3v/XmesigmLDaIWsIvKvuqQlsquuYukNpIJxF0CiPbjHjtkNLKNYb2aAUKqutqCEUS7cFQLt43zhXTgkwCD5yG9/68z1kHzmN6/wBeZ6yKFjJ5onXNrSAbo1yypQKUEOpGFEhRUCe50aTHOLGZo5Vp2iQkIKSpRWCgnPDQLt4DHucaaYD5lldbjyX6NLcbTcTrUPPUrU44rOP5R5C3K7v/APgT/UwQH6IyMyxkWZNpt2aaQtN8KSVYg5xWBh3q9s7yxnlR8oXaz7aG0IdWlIRgAogd2qMEW5NHAPOnzKUYD61q9s7yxnlQnyty0kHZVSG5ppSitkgAmuDyFHY2ACfVHz0W5NVpnna44XlVwFT/AJR58/zO/ucswH1s5fWb5Yzyo81f2b5Yxyo+MW3bcwqXeSp5wgtOAgqNCCkggx+hpPvaPsp/pAINX9m+WMcqEuVmWkg600G5ppRE1JOEBWhKJptalHgCQSeAReqWBpIGwK/0jKAmT8oFm+WscqPdX9m+WMcqOjKnTKcba/CuHsBNav7N8sY5UJZ3LWQNoSrgmmihEvOIUq9gkrXLFIPCQhdPsmL+CAme2BZvlrHKj3V/ZvljHKje740b4m975qH0BNav7N8sY5UJ7Jy1kEzU4tU0yErWyUEqwUAylJpt0IIi9ggJrV/ZvljHKg1f2b5Yxyo3ZM9/tHjifgpWH8BNav7N8sY5UJ8kstZBqVQhyaaSoKeJBVji8tQ9oIPri9ggJkfKBZvlrHKj3V/ZvljHKjZ8nfiuR4sx+ARQwHz/AC3y0kHbPm22pppa1y7yEJSrFRKCABwkw6PygWaP76xyopoRZb+BufaY9+iA59X9m+WMcqDV/ZvljHKilggIDKDLWQW9IlE00Q3NFbhCu5T2JMIvK2heUkedQhz2wLN8tY5UU0Ibc8MkPSP/AA64DRq/s3yxjlQav7N8sY5UUsEBAzOWsgbQYcE01cTKzaFKvYBSnZZSUnhIQs/4TDnV/ZvljHKilifs/wAZznFZD3k3AatX9m+WMcqDV/ZvljHKilggPn1hZaSCJmfWqaaCXH2lNkqwUBKMoJTti8lQ84MPNX9m+WMcqKWJ7IjvL3HbQ+MdgNer+zfLGOVGuZy9s4oUBOM1KSBruCKmCAg8kMtpBqQlG3JtlK0S0uhaVKxSpLSQQdoggiG4y/s3yxjlQyyn8DmfQPe7VHRZPeGvRt/hEAl1f2b5YxyoTZW5ayDsulLc00pXZEkugVjdRNtLUfMEpUTwCL6CAmT8oFm+WscqPdX9m+WMcqOjK3uZfjcr7wQ9gJrV/ZvljHKhNaGWsgqelXBNNFCG5oLVewSVZq6D56K9hi8KxUCoqdArifNGUBNav7N8sY5UGr+zfLGOVGya8ay/Epz38rFDATWr+zfLGOVHxK3LdYUpN1RVTOVolRGL7ihsbRB9cfpBKwagEEjTjo88ZQH5bFtNfxYfwK8+1B88tfxchX5R+hMnPCrS4018DLRQQH5fft9C1FSiok6TcV+UYfPTX8XIV+UfqIGuiPYD8ZZSTAcevJrS6BiCNvbgj6x8uB/+QRxdHvHIIBXN6EfY/wCSo6LAmc2+2q+UC8LxvECnDwRxPrWoJuS8ysBJTeRLvFJIUqt0hNCOERpCXvJZvmr3RgKyVW2EsKvNKdKHbylqRjflVi67jXBdE1WcTtCENrBGeXm7t2o7nua3Reu/w3r1OCOG695LN81e6MF17yWb5q90YDntbvDvo1/hMfpaT72j7Kf6R+arQYfW04kSs3VSFJH7M9pIpuY+3Iy9lG0JviaTghGMjNgVNEgd70lRAG2TAdeUGbQ6XZlsuMZm4Po74Qor11RsXgUi8cBcNSKw0sNC0y7IcUFLDaAtQNakJFTXZx2dmFJy0ljpbnPu+c6qPE5aSwwDc5T/APPnOqgOjKnTKcba/CuHsQ1vZUsumXuNThuTDbi/2CcFEhKgTi3jpGEMnMu5VJSFJmwVG6gGQnAVGhVRP0WJuhRoNgHagFlqS0ylbgbS9RC1stFN4hQmySV00FLSy2anuQhWgRcNoCQANAAA9UTurWX3uc+75zqoNWsvuJz7vnOqgNrvjRvib3vmofxCuZUNGfQ9mpzNiWdbJ7AnO6LragKZuuhJx4IZjLyVvFF2bvgBRT2BOXgCSAojNVoSFCvAdqA6cnbOUlTjq7oKnJgAFshymfVdJWVa5JSARgMKQ+ib1ay+9zn3fOdVBq1l9xOfd851UBtyY7/aPHE/BSsOpoG4qmm6qlNOjYiJsPKhpt2dUtqcAdmQ63+wTZqnsZhuuDeGuQsUO1DRvLuVVW6mbNCUmkhOGhGkGjWBG1AdGSFmraaSpetvNMAtgqISpKTeWq8Ab6iRXD9wadMP4m9WsvuJz7vnOqg1ay+4nPu+c6qAz+TvxXI8WY/AI6soWyQ1VJW0HKvoSkqKk3FBNUpxWkOXCQK6NETOR+VDMvISrTzc4lbTDaHB2DNkJKUAHEN0NNuG7WXUqpIUlM2pKgFJIkJwggioIIaxBGzAMsnK5gVbDdFOAJSlSRdC1BKghWKAoUVdOisc2W/gbn2mPfojRq1l9xOfd851UKsqMqWXpZbbbU4VFTRA7AnB3LqVHEt00AwFzCfKJF4NJSlRczzCkFKVEJCXkFZKgKJGbC9JFdGzHA9l3KoFVJm0glKQVSE4BVRCUjFrSSQANkkRnq1l97nPu+c6qApIQ254ZIekf+HXGnVrL73Ofd851UKbUyoaXMyjiWpwpaW6pw9gTmAUypA/s8cSBhAXUKbNfIfmULDmueBbqhy5d7HaGtVS6BeC9nTXZhcrLyVCggpmwpQUUpMhOXlBNLxSM1UgXk12rw24z1ay+4nPu+c6qApIn7P8ZznFZD3k3GvVrL73Ofd851UKJPKhpM9MvFqczbjEo2g9gTeKkLmCoUzdRQOI9vAYC7iayYfWvscKLtW5UIfvhYo5rMFXu6XrV7Zx/iFcU5dypJSEzZKaXgJCcqmoqLwzWFRGerWX3uc+75zqoCkieyI7y9x20PjHYw1ay+9zn3fOdVCfJfKdplpxLjU4CqZnHR+wTZqlyZccQcG9lKgabFYCwtdgrZWEqUlQF5Ck1qFJ1ycB3QqBVOyKjZjVYCFhhCnCouLGdcvVFFL1xSAe5Smt0DaTt1hSzl3KrF5CZtQqRVMhOEYEpIqGtggjziM9Wsvvc593znVQDHKfwOZ9A97tUdFk94a9G3+ERMW7law5LPtobnCpbTqEjsCcFSUEAVLWGMZy2W8sywnOpm0BttN8qkZsJTdTiSc3QAUOMBQ2u+EIBKlpq4ykZsAqJU4lITiCLprQnYBJqNMd0TZy1lt7nPu+c6qDVrL73Ofd851UBuyu7mW43K+8EPohsocqWXUshDU4bkww4r9gnBRKV1UcW9gbEMnMvJVJSFJmwVG6gGQnBeNCq6mrWJoFGg2AdqA7nEp7PRUC8JdV2tKj6QVu+qHMTJyylSQc1OVGg/N05Ueb6KMtWsvuJz7vnOqgM5rxrL8SnPfysUMQb+U7RtBl4NTmbTLTLSj2BN4KW7LqSKZuuIQvHg4YaHLyUCrpE3epep2DOVpWlaZvRXCsB3SISJ+Zu07xKlVKab8xiqmzSn+UOolk5cSYJIRNAnSewJvHz/RYxlq7ldzN8wnOqgN+TnhVpcaa+BlooIgLGyuYbfnVrRNhLr7bjZ7Bm8UiVZaJwbw16FDHahxq7ldzN8wnOqgGsiLj7zewq6+na12sUkeZSbx9LDKJfV5Kbmb5hOdVHuryU3M3zCc6qA+YfLj4wRxdHvHI9hV8r2UDL86hbecADCEnOMuoVW+s9y4kGmIxpBAdLzy6NJQpWKQAAdkrVgPXGE2XmlXXCtKqVoVaRoqKacQfZGWcCVy6joTcUfMHCTFAm3JcX6kqqlSSAhSG1gl1QAQkhIIK01Khsk0rjATJeduhd5V0qKQb2yACR7CPbGvs1e7VyopzbzdCC4VkulxK1NmiU3kKDRGm6Qmhu6KADCN6rWYF1RdcKFX9bVZVevoIcUruqJIVQnXUPCYCR7NXu1cowNTKi/KgqUR2VK7OHf0RUu280VhQWpKaKCkhC6FZRQPVBvVB2a3sKjTE3Nvhc6wsUN6clTUAgH6dFSAccTjjAfoeMVLAoCQCcBU6dnDbjKJzKKzn3XUuNBNGEpcbChUuLzgUpKTeFwlCLl47DyoCjhBlJ4RZ3G1/AzMPxCDKTwizuNr+BmYB/GpcygKCStIUe5SVC8fMNJjbE1bVlvLfW4gAouylU6285mnnXClCj3ChVJB2a0qO6AUsTsv42f4lK+/mYohE7L+Nn+JSvv5mAoo0tzSFKUhK0FSe6SFAqT9oDERuiesSUdbeUAlwM/SmjwZqhSlhQDKm9cpB16jfqe5x2IChhFkp/euNv/1EPYRZKf3rjb/9RAOnnUoBUtQSkaSogAbGJMYy80hytxaVU03VA089I2mOCw5YtsNoUKKCaEYbfBAb7Q7059hf4TC/I3xfJ8Wl/dJhhaHenPsL/CYX5G+L5Pi0v7pMAympttoVcWhAJoCtQArtVOzG1KqioxBxEK7bZWVyy0NlzNuqWpKSgGhYdbqL6gDrlJ2Y3WHKKaZCVAA3nFXUmqUBS1LCEnaSCE+rDCAX5beDt8cs/wCNZh/CDLbwdvjln/Gsw/gMC4BWpGFK4jCu3tRnE3atkOuOTCkqWAtDASkZu6u6VEhV5JUNI0ERSQE5afjSS4tP/jlYo4nLT8aSXFp/8crFHAYJeSdCgakgUI0jSPVGcSFi2G8zMNquANFc265rhVC1rISQNkLQUk00FG2oxXwCKx/DZ7zy/uoekwisfw2e88v7qHMwmqFAaSkgeyAxl5pDlbi0KppuqBp56aI3QlyUZcbYQh0PBSENI+kzFKhNCG81pGH73BDqAQZDeBp9LNfFOw+UoAVJoNkmEOQ3gafSzXxTsMrabKpd5ITeKm1pCQAbxKSAMcIDsSoEVGIOikIflA8WT3FZj3Sob2emjTYu3aISLtALuAwoNFIUfKB4snuKzHulQD+NL80hBSFrQkqNE3lAXjtJrpMboQWpLLDzqsyXkusIZSAU0SQXCoLvEUSq+nEV7g10CAfxO5V9+s7jv/hzMO5JoobQlRvKShKVK2yAAT6zCTKvv1ncd/8ADmYCijEuAEJJFTUgVxNKVoNmlR7YyjW4wlSkqI1yalJ2RUUP+UBsj5x8pLhS64QSP2drR6dcfR4+a/Kb31fF2vfLgPnvZK90r2mNjLjqyEoK1E6AmpJwrgBwRzR22O+lt0KXim48CKkVvMrSBUYipIFeGA0rdcCrpKwoGhBrUHaptx4qZXsqV7TFL85sgqUktmqwvXg3gkJbzYTrSVKRdUDiKkVNQY1OTLBK1LW0pV9ehPdBTzKkkUTSgQlwHRs7cBPdkr3avaYOyV7pXtMOH7QbU06k3KqLxFG0j99nN0ISKC6HMBw10wigInLBwmYxJOtTpPnj2MMre/8A+Ef7wQF6/JziwhSGW7l0hBXMspKgFqF66VVHrjR83Tu9Mc7Y6UMLQ7hn0Z/GqOGAxNmzu9Mc7Y6UHzdO70zzpjpR12dKF5xLYNCbx0E9ykrNAMSaA0GyaR1Gx1FIW2q+m+pBNKEUzYqUqN44rANBhThgFXzbO70zztjpRlL2dOB1lammrrbzLpAmpepCHErIFVaTSGzlgrDRcCk4JWspJSCEpdzW33VamlBgNk4QpgPrHbAX5Evncl1seH5QleRL53J9bHyiPF6DAfYLLyzmJlsOsWa+tslaQoTEoAShZbVS86D3SSOGkabUn5512VWLLfAYeU8oGZk6qBl3WaJ+l01cBx2AYz+RzxSx9uZ+JciwmXwhJUQogbCEqUr1BIJMBO6oJ36qmOcyXWxonsrJpltTjllzCUJFVHsiTNB5g7UxTWfOofbS42SUqrQlKknAkaFAHSIU5deATPoz/UQHNqgnfqqY5zJdbCxqdnhOuTPzW/dXLssBPZMneBQ46sk/S0oQ4B6jF1HFP2q2yaOEjWKWNaTeCSAQmndKqU0SMTXCsAl1QTv1VMc5kutjnmcrZptTaF2XMBTqi22OyJPXKCFOkYO4axCzU00bdIrgYQZR+FWbxp34GZgNGqCd+qpjnMl1sL7HtCeZz1bLfOceceFJmTwCqUBq7pwi3jhVaiM4WwFqIKUrKUKKUFQBAWQKA0IPACCaVEAm1QTv1VMc5kutjnRlbNF1TIsuYziUIdUnsiTwStS0pNc7Q1KFildjhEV8T8r41mOJSfv5qA5Jm3J1SFJ+apgXklPhMlsim+xzWHac8xLMMqst9RaaaaJEzJ0JQgJJFXa0wiycXdBJ0AEmnBHPLWg24UhCr15tLwoDS6ruTXYrjTzGARaoJ36qmOcyXWxolMrJp0KLdlzBurU2r9okxRSTdUMXdg7MV0Icke5mOOTXvTAJben56YbShNlvpKX5Z6pmZOlGphDxGDukhBA4SIY6oJ36qmOcyXWxQzs0lptbi63UJKlUFTQCpoBpjXIzyXb10KBQq4tKkkKSboVj6lJNRtwE+7lLOJSVKsqYASCSeyZPAAVP9rHktlRNuIStFlzBStIWk9kSYqCKg0LtRhFBa/eHvRufhMaMmfA5b0DPu0wEvNzs8ubYmBZb4S01MtlPZMnUl1TJBH0tKDNmvnEM9UE79VTHOZLrYez9otsgFxV0G9jQ0wSVHRwD1xvZcvJCqEVANFChFdgjYPBASc9ldNMpCnLLmEhS22geyJM1U4sNoGDuypSRXQK4x0aoJ36qmOcyXWxuy37yzx2z/jGooYCIkrQnm35h02W+Q8WiAJmTqLiLpr9Lsww1QTv1VMc5kuthjP5Ry7JeDjl0sNpedF1WCVEgFNBrjUEUFTiNsQ1SqoqNmAkXMrZpLqGTZcxnFpccQnsiTxSgoCjXO0FC4jA7rgMdGqCd+qpjnMl1sb7Q8ZynFZ/3kpFBAQ+T8/PS7AaVZb6iFvLqJmTpr3VuAYu7AUB6oY6oJ36qmOcyXWxTwQEixlZNLW4hNlzBU2UpcHZEnrSpIWNLtDrSDhHLlJPz0zKTEumy30qeZcaClTMnQFaCkE0drQVh1Yfhk/6Rj4ZEPoCY1QTv1VMc5kutg1QTv1VMc5kutinggJGSysmnkBbdlzCkkqAPZEmNCik4F2ukGOO2J2eeXKqFlvjMP59QMzJ64Zh1qiaO6auA47AMPciPA2/tPe+XD2AmNUE79VTHOZLrY57RyummGlvO2XMJbbSpa1dkSZolIqTRLpJw2hFTKzIcTeTWl5acRuVFBI4Kg04IR/KJ4rnuLPfgMArey7cQopVIrChgQZuSqPP9LEflja782pSmpZKatob183K/uuKXXWrOGMKMqPC3/SL/AKwrgMTZs9vTHO2OlHnzdO70xztjpRnDJFjrUQlKkFZRnM2L18C5nBsUJKaaDs40gFfzbPb0xztjpQfN07vTHO2OlDOWsZ1d7Cl1K1KCguouqCaYDTeUBwY1pHJOSqmlqbcFFJJBH/uxAc6bNnt6Y52x0o8Nmzu9Mc7Y6UZwQETlVLuJfo8EJVdBolxChSp2UkiCNeVXfz9kf7wQH0i0O4Z9GfxqjhjomLOcWlsqm2WxdN1OZcJAvqpeINCY5vmhflzP8hzpQG6WcCVAqTeArgFFJ0YEKGIIND6oaOZQqKr1wfvaVEnHNDEnSaMpx2SomE3zQry5n+Q50o8+Z1eXM/yHOlAM12reCkqQCFIWjBRBBU9nwrRsKoKbIELY8+aV+Ws/yHOlHpsdXlzP8hzpQBGK9BjFmyHlvIZbmmlKWlaq5lYACacONax0zWTMy24EOTTKQWnHb2aWaBC226UrpJcHsMB9X+RzxSx9uZ+JciotmWccaUhtQSVUBJJBu11wSRilRTUBWxWuxHynJTKJyRlkSyHpZaUFw3lNPVN9anDWh21EQ37YD++Sn8t/84D6NJtlKEpKUpoLoSg60AYADAYUpsQny68AmfRn+oiRPygP75Kfy3/zjjtnK92YYcZU7KgOJukhp+o81VQH1iE9u2KZlTZK7uZOdZ1taPAUS4rHXJSkrF3ZvnaFI2yMt52ZDpbTKXW3S1Uh7XUSlVQK4DXU9UbrTysn2WXXSmTIbQtwgB6pupKqDHggPoY4YQZR+FWbxp34GZjwC0t1I8l/84456y7Rdcl3CuSBYcU6kBD1FFTLjNDjoo4T5wICtha1JuodcKFIKHFpcUFA3k0SlCgmmmoSCCdBJ0igHDdtLdSPJf6UF20t1I8l/pQFBE/K+NZjiUn7+agu2lupHkv9KOJuy7REyuYvyV5bTTJFx6gDa3FgjHSc4R6hAVsKbBsbscukqvXlURhS42mtxrhCSpeP8Uct20t1I8l/pQXbS3UjyX+lAUEIcke5mOOTXvTGN20t1I8l/pRx2ZZlosBwBckb7rrxqh7ArVeIGu0CAoLYks+w61UDOIWipFQKimI2RGiw7LzAc7gX1X7jaSltOtCdaCTiaVJ4dG3xXbS3UjyX+lBdtLdSPJf6UA1tfvD3o3PwmNGTPgct6Bn3aYWTMvaS0KQVSQCkqSdY9sim6jCz5O0mmm2guSIbQhsEoeqbqQmp13BAM7dsVMzmrxKc2suJI7pKrpSladgFJNcag0oRDGWCghIWQV0F4pBCSaYkAk0HBUwju2lupHkv9KC7aW6keS/0oDzLfvLPHbP+MaihiStey7RmEISpckAl1h4UQ9iWnUugadBKQD547btpbqR5L/SgMrTyaS+t1ajrlJo3pok5tTevAOvFSFUOyhJ0gQ8bTQAbQAhDdtLdSPJf6UF20t1I8l/pQBaHjOU4rP8AvJSKCJJ6y7RVMNPlcleabeaAuPUIdU0ok46Rmh7THbdtLdSPJf6UA4aLmcXeuhsBAb3ROJUTwYpAH8J2xHRE/dtLdSPJf6UF20t1I8l/pQGVh+GT/pGPhkQ+iSk7MtFt190LkiXlIURceoLrYbw13BWOe2LZtGXcaQewlF3OUIDwpcAOOONawFgyldVXikgq1lAQQm6MFYmpreNcMCNqNsQmqC0NqT9j35xyTOWM624lDgkwC267euvEAIU2mlK6SXB7DAVORHgbf2nvfLhvO382vN0K7qrldF6mFeCtI+W2Rle7LtJaS7KkArNS0/XXLK91w0jsPygPb5Kfyn+lAfRpOXDbaG06EJSkeoUhH8oniue4s9+AxKnL97fJT+U/0o4bcytdmpd6XU7KpS62tskNP1AUKVFTpgJzKfwt/wBIv+sK46mbJmp52YdRMMgB5SCc0uhN1LlQK4DX09Uc6cn3hezk4yi64psfQrNboBrgcBjAYw4+eAGQ0As6xaarWDcvNlFG8KhFTeodoeeFBsZXl7PN3PzgNiq8vZ5u5+cA3mrbv3tZS8FjTovOtObX/wBdPXC+0X0uOrWkEBaiuiiCQVGpGGxUmNHzMry9nm7n5wfMqvL2ebufnAeQR6LGV5ezzdz848NjK8vZ5u5+cBC5Vd/P2R/vBGzKuVDb90vJdN0G8lCkjZwoT/7WPYC/ndDX2P8AmqOWOqd7lr7H/NUcsB1yMqlYWpailCAmpCbyiVG6AkVAOydOgGN0xY60pvpUhac2XiQtIITfKNcCagk0w0400gxokpzN3gUJWhYAUlRUNBvAgpIIIP8AUxtftMqbKLiRVGbJF7uQ7nQACcKHDzGA0WhLZp1xutbi1Irt0NKxzxunZkuuLcIAK1KWQNAJNcOCNMB2ZL+MGvRPf8Yf5Wd8HFZj4iVhBkv4xa9E/wD8Yf5Wd8HFZj4iVgJSOqXkFLaddBFGrtQdJqaa3zaTHLDCStVTbZbCQUqLl+tKqCm82BUiqaYnDbgC07JWwASQUlS0Ag41SaGo0iF8MLTtLPAVRRQWtQIVhRVCU0ppqNNfVC+Apvk37zMcac921DjKzwGa4u97tUJ/k37xMcac921DjKzwGa4u97tUB9Rb0DzCMoxb0DzCMoAggggCCCCAIIIIAggggOa051LDS3V1uoSVKpTQPPgPOSBHGm3WwBnfoyqpSKhQKagX7zdQEVUBU0hjMNlSSEqKSRgoAGnqOBia1Ja9VFpDbiHEvhKAm9fLdQhIFEApRiak1J84Bwu3GBeBWQUkJulty+Sb1Libt5YN1eKQRrVbRjbLWm04u4hdVUJpRQqAQDdJFFUJANK0JoaGE7GSaUOF1DpDlUqSq4jSM6KubLiiHlgknYGikdlk2AhhxTiaEqvmpbRfqtecXVYxIKsabHqFAcQQQQBBBBAEEEEAQQQQBBBBAER+W/hEn/1P4ExYRH5b+ESf/U/gTAcMTOVvfEcWmvfSsU0TOVvfEcWmvfSsBJEw61OLzhbvJvVZAP7pLhKTUnRdUFA8KTCmXcCVpUQFAKCik6DQ1oeAw2GUbhKVLSlSkqQoq0XrrhdAISKaSrHhgORyzrqU3lgOKxQ2BW9ryjuhrQSQacA0iojlmZdTaihYopOBFQacGEMmLcKE3Uo2AgfSKpcDmdSlY0KINQFYYE4QsfcvKUrReUVU85rAUPycd6meMq9y1HDbmlfGHvwoju+TjvUzxlXumo4bc0r4w9+FEAoggggGiLGKiEJcTnbhcKDUADNl3uzrSboG1QqGOmmlyy1pbUtetoG1JGBvBZIBwOA8+mNqbVTUKU0Cu6W1qvqF9OaLOA0JVdIxxxAw010vWiVJWm6AFJZTp0ZsUHtgOKCCCAhsrPCD9kf7wQZWeEH7I/3ggGlr5QOhZSLtEXkJwOgLOnGOEZQvfw+z9YIIA1Qvfw+z9Y91Qvfw+z9Y8ggDVC9/D7P1j3VC9/D7P1gggO/JzKJ1E0lwXCoIWkVBpjSug8ENMpcrn1kEhsHNOIwSrQp1lR0q01QP84IICZ1RPbafZ+seaonttPs/WPYIAOUT22n2frHmqJ7bT7P1j2CApsjcq3mWVhIbN51SzeSqtShA2FDDAQxtrLJ9yXeQpLVFtOJNEqrQpIw12mPYICwT8p03TuJfkOdOPe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RZQ5fTLrrClIZqjO0olf7yQDWquCCCA59XMxuGeSvpQiylyufXQkNght1GCVaFOMqOlWnWD/OPYICW1RPbafZ+sByie20+z9YIIAOUT22n2frAconqaU+z9YIICmyOyqeZacCQ2bzpWbyVVrcQMKEYYCFtuZUvqUruBVxa8AdJCa6TwQQQClWUT22n2R6conttPsgggMRlI/tp9keqyje20+yCCA8TlG/tp9kCso3ttPsgggOCdmlOqvL00ggg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n-US"/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228600" y="304800"/>
            <a:ext cx="8915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bg1"/>
                </a:solidFill>
                <a:latin typeface="+mn-lt"/>
              </a:rPr>
              <a:t>Historical climatic </a:t>
            </a:r>
            <a:r>
              <a:rPr lang="en-US" altLang="en-US" sz="2000" b="1" dirty="0" smtClean="0">
                <a:solidFill>
                  <a:schemeClr val="bg1"/>
                </a:solidFill>
                <a:latin typeface="+mn-lt"/>
              </a:rPr>
              <a:t> observations of </a:t>
            </a:r>
            <a:r>
              <a:rPr lang="en-US" altLang="en-US" sz="2000" b="1" dirty="0">
                <a:solidFill>
                  <a:schemeClr val="bg1"/>
                </a:solidFill>
                <a:latin typeface="+mn-lt"/>
              </a:rPr>
              <a:t>NOA </a:t>
            </a:r>
            <a:endParaRPr lang="en-GB" altLang="en-US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101" name="Picture 9" descr="https://upload.wikimedia.org/wikipedia/en/d/d9/Logo_noa_ourania_1.png"/>
          <p:cNvPicPr>
            <a:picLocks noChangeAspect="1" noChangeArrowheads="1"/>
          </p:cNvPicPr>
          <p:nvPr/>
        </p:nvPicPr>
        <p:blipFill>
          <a:blip r:embed="rId2" cstate="print">
            <a:lum bright="-16000" contrast="28000"/>
          </a:blip>
          <a:srcRect/>
          <a:stretch>
            <a:fillRect/>
          </a:stretch>
        </p:blipFill>
        <p:spPr bwMode="auto">
          <a:xfrm>
            <a:off x="8286750" y="6054725"/>
            <a:ext cx="85725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263466" y="1165194"/>
            <a:ext cx="82154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200" b="1" dirty="0">
                <a:solidFill>
                  <a:srgbClr val="0070C0"/>
                </a:solidFill>
                <a:latin typeface="Calibri" pitchFamily="34" charset="0"/>
              </a:rPr>
              <a:t>Systematic meteorological &amp; atmospheric observations </a:t>
            </a:r>
            <a:r>
              <a:rPr lang="en-US" altLang="en-US" sz="2200" b="1" dirty="0">
                <a:latin typeface="Calibri" pitchFamily="34" charset="0"/>
              </a:rPr>
              <a:t>were initiated during </a:t>
            </a:r>
            <a:r>
              <a:rPr lang="en-US" altLang="en-US" sz="2200" b="1" dirty="0">
                <a:solidFill>
                  <a:srgbClr val="0070C0"/>
                </a:solidFill>
                <a:latin typeface="Calibri" pitchFamily="34" charset="0"/>
              </a:rPr>
              <a:t>the mid 19</a:t>
            </a:r>
            <a:r>
              <a:rPr lang="en-US" altLang="en-US" sz="2200" b="1" baseline="30000" dirty="0">
                <a:solidFill>
                  <a:srgbClr val="0070C0"/>
                </a:solidFill>
                <a:latin typeface="Calibri" pitchFamily="34" charset="0"/>
              </a:rPr>
              <a:t>th</a:t>
            </a:r>
            <a:r>
              <a:rPr lang="en-US" altLang="en-US" sz="2200" b="1" dirty="0">
                <a:latin typeface="Calibri" pitchFamily="34" charset="0"/>
              </a:rPr>
              <a:t> century </a:t>
            </a:r>
            <a:r>
              <a:rPr lang="en-US" altLang="en-US" sz="2200" b="1" dirty="0" smtClean="0">
                <a:latin typeface="Calibri" pitchFamily="34" charset="0"/>
              </a:rPr>
              <a:t>under </a:t>
            </a:r>
            <a:r>
              <a:rPr lang="en-US" altLang="en-US" sz="2200" b="1" dirty="0">
                <a:latin typeface="Calibri" pitchFamily="34" charset="0"/>
              </a:rPr>
              <a:t>NOA </a:t>
            </a:r>
          </a:p>
        </p:txBody>
      </p:sp>
      <p:pic>
        <p:nvPicPr>
          <p:cNvPr id="11" name="Picture 10" descr="1853_Efimeris Mathit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414" y="2698740"/>
            <a:ext cx="5036257" cy="31385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5830" y="2041506"/>
            <a:ext cx="5330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Several </a:t>
            </a:r>
            <a:r>
              <a:rPr lang="en-US" i="1" dirty="0" smtClean="0">
                <a:solidFill>
                  <a:srgbClr val="C00000"/>
                </a:solidFill>
              </a:rPr>
              <a:t>gaps until 1858…..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9695" y="2844792"/>
            <a:ext cx="38338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</a:rPr>
              <a:t>1858-1890</a:t>
            </a:r>
            <a:endParaRPr lang="en-US" b="1" dirty="0" smtClean="0">
              <a:solidFill>
                <a:srgbClr val="C00000"/>
              </a:solidFill>
            </a:endParaRPr>
          </a:p>
          <a:p>
            <a:endParaRPr lang="en-US" dirty="0" smtClean="0"/>
          </a:p>
          <a:p>
            <a:r>
              <a:rPr lang="en-US" dirty="0" smtClean="0">
                <a:solidFill>
                  <a:srgbClr val="C00000"/>
                </a:solidFill>
              </a:rPr>
              <a:t>Complete</a:t>
            </a:r>
            <a:r>
              <a:rPr lang="en-US" dirty="0" smtClean="0"/>
              <a:t> time series, but several relocations (close to NOA) till 1890</a:t>
            </a:r>
            <a:endParaRPr lang="el-GR" dirty="0" smtClean="0"/>
          </a:p>
          <a:p>
            <a:endParaRPr lang="el-GR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1" descr="data:image/jpeg;base64,/9j/4AAQSkZJRgABAQAAAQABAAD/2wCEAAkGBxQSEhUUEhQUFhUXFxUUFBgVFBYeFhceHRcdFh0YFBwYICggGBolHB0XITIhJikrMi4uFx81ODMtNygtLisBCgoKBQUFDgUFDisZExkrKysrKysrKysrKysrKysrKysrKysrKysrKysrKysrKysrKysrKysrKysrKysrKysrK//AABEIAHQBtAMBIgACEQEDEQH/xAAcAAADAAMBAQEAAAAAAAAAAAAABQYCAwQBBwj/xABUEAABAgMDAwwNCQUHBAMAAAABAgMABBEFEiEGEzEWIkFRUlNhdJKU0tMUFzIzNDVUcXOBkbO0BxUjVXKVstHhJEJik7FDRIKho8HChMPE8CVjdf/EABQBAQAAAAAAAAAAAAAAAAAAAAD/xAAUEQEAAAAAAAAAAAAAAAAAAAAA/9oADAMBAAIRAxEAPwC2yPyXln5Np11LqlrvlSuyZgVOcUNAXQQ51Eye9uc5mesg+T7xex5l+8VD2ZYC0lJKhoNUqKSKEEUI4Ro2dBwgEWomT3tznMz1kKMq8lJZqWUttLqVBbIBEzMaFPISf7TZBI9cXMIct/A1/bl/iG4DXqJk97c5zM9ZBqJk97c5zM9ZFFCfKTuWTR0kPsq+jDhwCxeKw3pSE1OuwrTZpAcuomT3tznMz1kJsqslZZpptTaXUkzUk2T2TMYpXNNtrGK9lKiPXF3E/lv3hnjtn/GNQGOomT3tznMz1kGomT3tznMz1kUUT9oUVPMgNrSUALU9mlkKqFoSylaRQCpKlEmmCRiTVIY6iZPe3OczPWQmnclZZM/LNBLubWxNrWnsmYxUhcuEnu64Ba+VF3E/aHjST4rP+8lIDHUTJ725zmZ6yDUTJ725zmZ6yKKJ9DX7eFtpVS44l36JxOOsopTita4MKBI0VJrgYDHUTJ725zmZ6yFFlZKSypmcQpLpS2tkIHZMxrQWUqNPpNskxcwhsTwyf9Ix8OiA16iZPe3OczPWQaiZPe3OczPWQ+mCoJVcAK6G6FEhJNMAogGgrs0hPkwHwZkP1qHk3SVlQNWGiblQKJvFWAwGI2IDTqJk97c5zM9ZCjJTJOVdlULcS6pRU8CTMzOw6tI/tNoAeqLmEWRHgaPtv+/XAatRMnvbnOZnrINRMnvbnOZnrIY5QIqyfpC1rmyVgLNAHEqIVcIN1QF04jAmM7FcKmEFSSk0OBvbZAVr9cARRVDiK0MBJZaZKyzMhNutJdS42w6tChMzGtUEEg4rpphzqJk97c5zM9ZHvyh+K57iz/uzFDATuomT3tznMz1kGomT3tznMz1kY5VOupcaKcUpQ6oIuOEOuBTdxFUEXVEX6E1GJNMIpICFt7JWWbdkkoS6A7NFtwdkzGuT2K+5Q/SbpCDhtQ41Eye9uc5mesjLKfv9nccPwU1FBATuomT3tznMz1kGomT3tznMz1kdM0wXJtsJziQ2M66oKcCVEgoQ2BW6r95ShsXEV7qHMBCzOSssJ9hoJdzapaacUnsmYxUh2WSk98rgFrH+KHGomT3tznMz1kZzfjSW4nO++lIfwE7qJk97c5zM9ZBqJk97c5zM9ZHLYqnezV3isprM1Bv1SM4m5nK6wpIqUFNDQ7OuMVkBB2HktLLmZ9C0ulLT7SGx2TMa0GVZcIGv3SlHHbh1qJk97c5zM9ZBk34ZafGWfgpeHVoMlbTiEqKCpCkhadKSQReHCNMAl1Eye9uc5mesjXM5FyYQohDlQkkftMztekjpyTZUlLpKA2hTgLaUpWlNA2hJUlLlFJBUFYUGNTjWpbzfe1/ZV/SAjckclJZ6RlHXEuqW5LMOLV2TMa5SmkqJwXTEkw21Eye9uc5mesjdkJ4tkeKSvuUxtyiOtavVDWdGfoVdxcXSt3GmczdeDThWA5NRMnvbnOZnrIT5V5KyzTCVNpdSrsiTRXsmY7lc202oYubKVKHriqsAq7GZv3r1xNb9b+j9+uN6lK1xrHBlx4MnjVn/ABzEBhqJk97c5zM9ZBqJk97c5zM9ZFFGmYUsUuJSrEXryymg2SKJVU8GHngEeomT3tznMz1kJ5/JSWTOyrYS6ELbmlLHZMxiU5q6e+bF5Xti6hBafjGS9FOf9iAw1Eye9uc5mesg1Eye9uc5mesiihXKzb5eKVtUbqqiqDY0fvnT5oDh1Eye9uc5mesj5VOPIZCUhClVzpJVMTNcH3Ej+02EpA9Ufd4+MSiavdyVEMzJSEoQpVeyXO4SsFJOnTAJvnMb1/rzPWQfOY3v/XmesigmLDaIWsIvKvuqQlsquuYukNpIJxF0CiPbjHjtkNLKNYb2aAUKqutqCEUS7cFQLt43zhXTgkwCD5yG9/68z1kHzmN6/wBeZ6yKFjJ5onXNrSAbo1yypQKUEOpGFEhRUCe50aTHOLGZo5Vp2iQkIKSpRWCgnPDQLt4DHucaaYD5lldbjyX6NLcbTcTrUPPUrU44rOP5R5C3K7v/APgT/UwQH6IyMyxkWZNpt2aaQtN8KSVYg5xWBh3q9s7yxnlR8oXaz7aG0IdWlIRgAogd2qMEW5NHAPOnzKUYD61q9s7yxnlQnyty0kHZVSG5ppSitkgAmuDyFHY2ACfVHz0W5NVpnna44XlVwFT/AJR58/zO/ucswH1s5fWb5Yzyo81f2b5Yxyo+MW3bcwqXeSp5wgtOAgqNCCkggx+hpPvaPsp/pAINX9m+WMcqEuVmWkg600G5ppRE1JOEBWhKJptalHgCQSeAReqWBpIGwK/0jKAmT8oFm+WscqPdX9m+WMcqOjKnTKcba/CuHsBNav7N8sY5UJZ3LWQNoSrgmmihEvOIUq9gkrXLFIPCQhdPsmL+CAme2BZvlrHKj3V/ZvljHKje740b4m975qH0BNav7N8sY5UJ7Jy1kEzU4tU0yErWyUEqwUAylJpt0IIi9ggJrV/ZvljHKg1f2b5Yxyo3ZM9/tHjifgpWH8BNav7N8sY5UJ8kstZBqVQhyaaSoKeJBVji8tQ9oIPri9ggJkfKBZvlrHKj3V/ZvljHKjZ8nfiuR4sx+ARQwHz/AC3y0kHbPm22pppa1y7yEJSrFRKCABwkw6PygWaP76xyopoRZb+BufaY9+iA59X9m+WMcqDV/ZvljHKilggIDKDLWQW9IlE00Q3NFbhCu5T2JMIvK2heUkedQhz2wLN8tY5UU0Ibc8MkPSP/AA64DRq/s3yxjlQav7N8sY5UUsEBAzOWsgbQYcE01cTKzaFKvYBSnZZSUnhIQs/4TDnV/ZvljHKilifs/wAZznFZD3k3AatX9m+WMcqDV/ZvljHKilggPn1hZaSCJmfWqaaCXH2lNkqwUBKMoJTti8lQ84MPNX9m+WMcqKWJ7IjvL3HbQ+MdgNer+zfLGOVGuZy9s4oUBOM1KSBruCKmCAg8kMtpBqQlG3JtlK0S0uhaVKxSpLSQQdoggiG4y/s3yxjlQyyn8DmfQPe7VHRZPeGvRt/hEAl1f2b5YxyoTZW5ayDsulLc00pXZEkugVjdRNtLUfMEpUTwCL6CAmT8oFm+WscqPdX9m+WMcqOjK3uZfjcr7wQ9gJrV/ZvljHKhNaGWsgqelXBNNFCG5oLVewSVZq6D56K9hi8KxUCoqdArifNGUBNav7N8sY5UGr+zfLGOVGya8ay/Epz38rFDATWr+zfLGOVHxK3LdYUpN1RVTOVolRGL7ihsbRB9cfpBKwagEEjTjo88ZQH5bFtNfxYfwK8+1B88tfxchX5R+hMnPCrS4018DLRQQH5fft9C1FSiok6TcV+UYfPTX8XIV+UfqIGuiPYD8ZZSTAcevJrS6BiCNvbgj6x8uB/+QRxdHvHIIBXN6EfY/wCSo6LAmc2+2q+UC8LxvECnDwRxPrWoJuS8ysBJTeRLvFJIUqt0hNCOERpCXvJZvmr3RgKyVW2EsKvNKdKHbylqRjflVi67jXBdE1WcTtCENrBGeXm7t2o7nua3Reu/w3r1OCOG695LN81e6MF17yWb5q90YDntbvDvo1/hMfpaT72j7Kf6R+arQYfW04kSs3VSFJH7M9pIpuY+3Iy9lG0JviaTghGMjNgVNEgd70lRAG2TAdeUGbQ6XZlsuMZm4Po74Qor11RsXgUi8cBcNSKw0sNC0y7IcUFLDaAtQNakJFTXZx2dmFJy0ljpbnPu+c6qPE5aSwwDc5T/APPnOqgOjKnTKcba/CuHsQ1vZUsumXuNThuTDbi/2CcFEhKgTi3jpGEMnMu5VJSFJmwVG6gGQnAVGhVRP0WJuhRoNgHagFlqS0ylbgbS9RC1stFN4hQmySV00FLSy2anuQhWgRcNoCQANAAA9UTurWX3uc+75zqoNWsvuJz7vnOqgNrvjRvib3vmofxCuZUNGfQ9mpzNiWdbJ7AnO6LragKZuuhJx4IZjLyVvFF2bvgBRT2BOXgCSAojNVoSFCvAdqA6cnbOUlTjq7oKnJgAFshymfVdJWVa5JSARgMKQ+ib1ay+9zn3fOdVBq1l9xOfd851UBtyY7/aPHE/BSsOpoG4qmm6qlNOjYiJsPKhpt2dUtqcAdmQ63+wTZqnsZhuuDeGuQsUO1DRvLuVVW6mbNCUmkhOGhGkGjWBG1AdGSFmraaSpetvNMAtgqISpKTeWq8Ab6iRXD9wadMP4m9WsvuJz7vnOqg1ay+4nPu+c6qAz+TvxXI8WY/AI6soWyQ1VJW0HKvoSkqKk3FBNUpxWkOXCQK6NETOR+VDMvISrTzc4lbTDaHB2DNkJKUAHEN0NNuG7WXUqpIUlM2pKgFJIkJwggioIIaxBGzAMsnK5gVbDdFOAJSlSRdC1BKghWKAoUVdOisc2W/gbn2mPfojRq1l9xOfd851UKsqMqWXpZbbbU4VFTRA7AnB3LqVHEt00AwFzCfKJF4NJSlRczzCkFKVEJCXkFZKgKJGbC9JFdGzHA9l3KoFVJm0glKQVSE4BVRCUjFrSSQANkkRnq1l97nPu+c6qApIQ254ZIekf+HXGnVrL73Ofd851UKbUyoaXMyjiWpwpaW6pw9gTmAUypA/s8cSBhAXUKbNfIfmULDmueBbqhy5d7HaGtVS6BeC9nTXZhcrLyVCggpmwpQUUpMhOXlBNLxSM1UgXk12rw24z1ay+4nPu+c6qApIn7P8ZznFZD3k3GvVrL73Ofd851UKJPKhpM9MvFqczbjEo2g9gTeKkLmCoUzdRQOI9vAYC7iayYfWvscKLtW5UIfvhYo5rMFXu6XrV7Zx/iFcU5dypJSEzZKaXgJCcqmoqLwzWFRGerWX3uc+75zqoCkieyI7y9x20PjHYw1ay+9zn3fOdVCfJfKdplpxLjU4CqZnHR+wTZqlyZccQcG9lKgabFYCwtdgrZWEqUlQF5Ck1qFJ1ycB3QqBVOyKjZjVYCFhhCnCouLGdcvVFFL1xSAe5Smt0DaTt1hSzl3KrF5CZtQqRVMhOEYEpIqGtggjziM9Wsvvc593znVQDHKfwOZ9A97tUdFk94a9G3+ERMW7law5LPtobnCpbTqEjsCcFSUEAVLWGMZy2W8sywnOpm0BttN8qkZsJTdTiSc3QAUOMBQ2u+EIBKlpq4ykZsAqJU4lITiCLprQnYBJqNMd0TZy1lt7nPu+c6qDVrL73Ofd851UBuyu7mW43K+8EPohsocqWXUshDU4bkww4r9gnBRKV1UcW9gbEMnMvJVJSFJmwVG6gGQnBeNCq6mrWJoFGg2AdqA7nEp7PRUC8JdV2tKj6QVu+qHMTJyylSQc1OVGg/N05Ueb6KMtWsvuJz7vnOqgM5rxrL8SnPfysUMQb+U7RtBl4NTmbTLTLSj2BN4KW7LqSKZuuIQvHg4YaHLyUCrpE3epep2DOVpWlaZvRXCsB3SISJ+Zu07xKlVKab8xiqmzSn+UOolk5cSYJIRNAnSewJvHz/RYxlq7ldzN8wnOqgN+TnhVpcaa+BlooIgLGyuYbfnVrRNhLr7bjZ7Bm8UiVZaJwbw16FDHahxq7ldzN8wnOqgGsiLj7zewq6+na12sUkeZSbx9LDKJfV5Kbmb5hOdVHuryU3M3zCc6qA+YfLj4wRxdHvHI9hV8r2UDL86hbecADCEnOMuoVW+s9y4kGmIxpBAdLzy6NJQpWKQAAdkrVgPXGE2XmlXXCtKqVoVaRoqKacQfZGWcCVy6joTcUfMHCTFAm3JcX6kqqlSSAhSG1gl1QAQkhIIK01Khsk0rjATJeduhd5V0qKQb2yACR7CPbGvs1e7VyopzbzdCC4VkulxK1NmiU3kKDRGm6Qmhu6KADCN6rWYF1RdcKFX9bVZVevoIcUruqJIVQnXUPCYCR7NXu1cowNTKi/KgqUR2VK7OHf0RUu280VhQWpKaKCkhC6FZRQPVBvVB2a3sKjTE3Nvhc6wsUN6clTUAgH6dFSAccTjjAfoeMVLAoCQCcBU6dnDbjKJzKKzn3XUuNBNGEpcbChUuLzgUpKTeFwlCLl47DyoCjhBlJ4RZ3G1/AzMPxCDKTwizuNr+BmYB/GpcygKCStIUe5SVC8fMNJjbE1bVlvLfW4gAouylU6285mnnXClCj3ChVJB2a0qO6AUsTsv42f4lK+/mYohE7L+Nn+JSvv5mAoo0tzSFKUhK0FSe6SFAqT9oDERuiesSUdbeUAlwM/SmjwZqhSlhQDKm9cpB16jfqe5x2IChhFkp/euNv/1EPYRZKf3rjb/9RAOnnUoBUtQSkaSogAbGJMYy80hytxaVU03VA089I2mOCw5YtsNoUKKCaEYbfBAb7Q7059hf4TC/I3xfJ8Wl/dJhhaHenPsL/CYX5G+L5Pi0v7pMAympttoVcWhAJoCtQArtVOzG1KqioxBxEK7bZWVyy0NlzNuqWpKSgGhYdbqL6gDrlJ2Y3WHKKaZCVAA3nFXUmqUBS1LCEnaSCE+rDCAX5beDt8cs/wCNZh/CDLbwdvjln/Gsw/gMC4BWpGFK4jCu3tRnE3atkOuOTCkqWAtDASkZu6u6VEhV5JUNI0ERSQE5afjSS4tP/jlYo4nLT8aSXFp/8crFHAYJeSdCgakgUI0jSPVGcSFi2G8zMNquANFc265rhVC1rISQNkLQUk00FG2oxXwCKx/DZ7zy/uoekwisfw2e88v7qHMwmqFAaSkgeyAxl5pDlbi0KppuqBp56aI3QlyUZcbYQh0PBSENI+kzFKhNCG81pGH73BDqAQZDeBp9LNfFOw+UoAVJoNkmEOQ3gafSzXxTsMrabKpd5ITeKm1pCQAbxKSAMcIDsSoEVGIOikIflA8WT3FZj3Sob2emjTYu3aISLtALuAwoNFIUfKB4snuKzHulQD+NL80hBSFrQkqNE3lAXjtJrpMboQWpLLDzqsyXkusIZSAU0SQXCoLvEUSq+nEV7g10CAfxO5V9+s7jv/hzMO5JoobQlRvKShKVK2yAAT6zCTKvv1ncd/8ADmYCijEuAEJJFTUgVxNKVoNmlR7YyjW4wlSkqI1yalJ2RUUP+UBsj5x8pLhS64QSP2drR6dcfR4+a/Kb31fF2vfLgPnvZK90r2mNjLjqyEoK1E6AmpJwrgBwRzR22O+lt0KXim48CKkVvMrSBUYipIFeGA0rdcCrpKwoGhBrUHaptx4qZXsqV7TFL85sgqUktmqwvXg3gkJbzYTrSVKRdUDiKkVNQY1OTLBK1LW0pV9ehPdBTzKkkUTSgQlwHRs7cBPdkr3avaYOyV7pXtMOH7QbU06k3KqLxFG0j99nN0ISKC6HMBw10wigInLBwmYxJOtTpPnj2MMre/8A+Ef7wQF6/JziwhSGW7l0hBXMspKgFqF66VVHrjR83Tu9Mc7Y6UMLQ7hn0Z/GqOGAxNmzu9Mc7Y6UHzdO70zzpjpR12dKF5xLYNCbx0E9ykrNAMSaA0GyaR1Gx1FIW2q+m+pBNKEUzYqUqN44rANBhThgFXzbO70zztjpRlL2dOB1lammrrbzLpAmpepCHErIFVaTSGzlgrDRcCk4JWspJSCEpdzW33VamlBgNk4QpgPrHbAX5Evncl1seH5QleRL53J9bHyiPF6DAfYLLyzmJlsOsWa+tslaQoTEoAShZbVS86D3SSOGkabUn5512VWLLfAYeU8oGZk6qBl3WaJ+l01cBx2AYz+RzxSx9uZ+JciwmXwhJUQogbCEqUr1BIJMBO6oJ36qmOcyXWxonsrJpltTjllzCUJFVHsiTNB5g7UxTWfOofbS42SUqrQlKknAkaFAHSIU5deATPoz/UQHNqgnfqqY5zJdbCxqdnhOuTPzW/dXLssBPZMneBQ46sk/S0oQ4B6jF1HFP2q2yaOEjWKWNaTeCSAQmndKqU0SMTXCsAl1QTv1VMc5kutjnmcrZptTaF2XMBTqi22OyJPXKCFOkYO4axCzU00bdIrgYQZR+FWbxp34GZgNGqCd+qpjnMl1sL7HtCeZz1bLfOceceFJmTwCqUBq7pwi3jhVaiM4WwFqIKUrKUKKUFQBAWQKA0IPACCaVEAm1QTv1VMc5kutjnRlbNF1TIsuYziUIdUnsiTwStS0pNc7Q1KFildjhEV8T8r41mOJSfv5qA5Jm3J1SFJ+apgXklPhMlsim+xzWHac8xLMMqst9RaaaaJEzJ0JQgJJFXa0wiycXdBJ0AEmnBHPLWg24UhCr15tLwoDS6ruTXYrjTzGARaoJ36qmOcyXWxolMrJp0KLdlzBurU2r9okxRSTdUMXdg7MV0Icke5mOOTXvTAJben56YbShNlvpKX5Z6pmZOlGphDxGDukhBA4SIY6oJ36qmOcyXWxQzs0lptbi63UJKlUFTQCpoBpjXIzyXb10KBQq4tKkkKSboVj6lJNRtwE+7lLOJSVKsqYASCSeyZPAAVP9rHktlRNuIStFlzBStIWk9kSYqCKg0LtRhFBa/eHvRufhMaMmfA5b0DPu0wEvNzs8ubYmBZb4S01MtlPZMnUl1TJBH0tKDNmvnEM9UE79VTHOZLrYez9otsgFxV0G9jQ0wSVHRwD1xvZcvJCqEVANFChFdgjYPBASc9ldNMpCnLLmEhS22geyJM1U4sNoGDuypSRXQK4x0aoJ36qmOcyXWxuy37yzx2z/jGooYCIkrQnm35h02W+Q8WiAJmTqLiLpr9Lsww1QTv1VMc5kuthjP5Ry7JeDjl0sNpedF1WCVEgFNBrjUEUFTiNsQ1SqoqNmAkXMrZpLqGTZcxnFpccQnsiTxSgoCjXO0FC4jA7rgMdGqCd+qpjnMl1sb7Q8ZynFZ/3kpFBAQ+T8/PS7AaVZb6iFvLqJmTpr3VuAYu7AUB6oY6oJ36qmOcyXWxTwQEixlZNLW4hNlzBU2UpcHZEnrSpIWNLtDrSDhHLlJPz0zKTEumy30qeZcaClTMnQFaCkE0drQVh1Yfhk/6Rj4ZEPoCY1QTv1VMc5kutg1QTv1VMc5kutinggJGSysmnkBbdlzCkkqAPZEmNCik4F2ukGOO2J2eeXKqFlvjMP59QMzJ64Zh1qiaO6auA47AMPciPA2/tPe+XD2AmNUE79VTHOZLrY57RyummGlvO2XMJbbSpa1dkSZolIqTRLpJw2hFTKzIcTeTWl5acRuVFBI4Kg04IR/KJ4rnuLPfgMArey7cQopVIrChgQZuSqPP9LEflja782pSmpZKatob183K/uuKXXWrOGMKMqPC3/SL/AKwrgMTZs9vTHO2OlHnzdO70xztjpRnDJFjrUQlKkFZRnM2L18C5nBsUJKaaDs40gFfzbPb0xztjpQfN07vTHO2OlDOWsZ1d7Cl1K1KCguouqCaYDTeUBwY1pHJOSqmlqbcFFJJBH/uxAc6bNnt6Y52x0o8Nmzu9Mc7Y6UZwQETlVLuJfo8EJVdBolxChSp2UkiCNeVXfz9kf7wQH0i0O4Z9GfxqjhjomLOcWlsqm2WxdN1OZcJAvqpeINCY5vmhflzP8hzpQG6WcCVAqTeArgFFJ0YEKGIIND6oaOZQqKr1wfvaVEnHNDEnSaMpx2SomE3zQry5n+Q50o8+Z1eXM/yHOlAM12reCkqQCFIWjBRBBU9nwrRsKoKbIELY8+aV+Ws/yHOlHpsdXlzP8hzpQBGK9BjFmyHlvIZbmmlKWlaq5lYACacONax0zWTMy24EOTTKQWnHb2aWaBC226UrpJcHsMB9X+RzxSx9uZ+JciotmWccaUhtQSVUBJJBu11wSRilRTUBWxWuxHynJTKJyRlkSyHpZaUFw3lNPVN9anDWh21EQ37YD++Sn8t/84D6NJtlKEpKUpoLoSg60AYADAYUpsQny68AmfRn+oiRPygP75Kfy3/zjjtnK92YYcZU7KgOJukhp+o81VQH1iE9u2KZlTZK7uZOdZ1taPAUS4rHXJSkrF3ZvnaFI2yMt52ZDpbTKXW3S1Uh7XUSlVQK4DXU9UbrTysn2WXXSmTIbQtwgB6pupKqDHggPoY4YQZR+FWbxp34GZjwC0t1I8l/84456y7Rdcl3CuSBYcU6kBD1FFTLjNDjoo4T5wICtha1JuodcKFIKHFpcUFA3k0SlCgmmmoSCCdBJ0igHDdtLdSPJf6UF20t1I8l/pQFBE/K+NZjiUn7+agu2lupHkv9KOJuy7REyuYvyV5bTTJFx6gDa3FgjHSc4R6hAVsKbBsbscukqvXlURhS42mtxrhCSpeP8Uct20t1I8l/pQXbS3UjyX+lAUEIcke5mOOTXvTGN20t1I8l/pRx2ZZlosBwBckb7rrxqh7ArVeIGu0CAoLYks+w61UDOIWipFQKimI2RGiw7LzAc7gX1X7jaSltOtCdaCTiaVJ4dG3xXbS3UjyX+lBdtLdSPJf6UA1tfvD3o3PwmNGTPgct6Bn3aYWTMvaS0KQVSQCkqSdY9sim6jCz5O0mmm2guSIbQhsEoeqbqQmp13BAM7dsVMzmrxKc2suJI7pKrpSladgFJNcag0oRDGWCghIWQV0F4pBCSaYkAk0HBUwju2lupHkv9KC7aW6keS/0oDzLfvLPHbP+MaihiStey7RmEISpckAl1h4UQ9iWnUugadBKQD547btpbqR5L/SgMrTyaS+t1ajrlJo3pok5tTevAOvFSFUOyhJ0gQ8bTQAbQAhDdtLdSPJf6UF20t1I8l/pQBaHjOU4rP8AvJSKCJJ6y7RVMNPlcleabeaAuPUIdU0ok46Rmh7THbdtLdSPJf6UA4aLmcXeuhsBAb3ROJUTwYpAH8J2xHRE/dtLdSPJf6UF20t1I8l/pQGVh+GT/pGPhkQ+iSk7MtFt190LkiXlIURceoLrYbw13BWOe2LZtGXcaQewlF3OUIDwpcAOOONawFgyldVXikgq1lAQQm6MFYmpreNcMCNqNsQmqC0NqT9j35xyTOWM624lDgkwC267euvEAIU2mlK6SXB7DAVORHgbf2nvfLhvO382vN0K7qrldF6mFeCtI+W2Rle7LtJaS7KkArNS0/XXLK91w0jsPygPb5Kfyn+lAfRpOXDbaG06EJSkeoUhH8oniue4s9+AxKnL97fJT+U/0o4bcytdmpd6XU7KpS62tskNP1AUKVFTpgJzKfwt/wBIv+sK46mbJmp52YdRMMgB5SCc0uhN1LlQK4DX09Uc6cn3hezk4yi64psfQrNboBrgcBjAYw4+eAGQ0As6xaarWDcvNlFG8KhFTeodoeeFBsZXl7PN3PzgNiq8vZ5u5+cA3mrbv3tZS8FjTovOtObX/wBdPXC+0X0uOrWkEBaiuiiCQVGpGGxUmNHzMry9nm7n5wfMqvL2ebufnAeQR6LGV5ezzdz848NjK8vZ5u5+cBC5Vd/P2R/vBGzKuVDb90vJdN0G8lCkjZwoT/7WPYC/ndDX2P8AmqOWOqd7lr7H/NUcsB1yMqlYWpailCAmpCbyiVG6AkVAOydOgGN0xY60pvpUhac2XiQtIITfKNcCagk0w0400gxokpzN3gUJWhYAUlRUNBvAgpIIIP8AUxtftMqbKLiRVGbJF7uQ7nQACcKHDzGA0WhLZp1xutbi1Irt0NKxzxunZkuuLcIAK1KWQNAJNcOCNMB2ZL+MGvRPf8Yf5Wd8HFZj4iVhBkv4xa9E/wD8Yf5Wd8HFZj4iVgJSOqXkFLaddBFGrtQdJqaa3zaTHLDCStVTbZbCQUqLl+tKqCm82BUiqaYnDbgC07JWwASQUlS0Ag41SaGo0iF8MLTtLPAVRRQWtQIVhRVCU0ppqNNfVC+Apvk37zMcac921DjKzwGa4u97tUJ/k37xMcac921DjKzwGa4u97tUB9Rb0DzCMoxb0DzCMoAggggCCCCAIIIIAggggOa051LDS3V1uoSVKpTQPPgPOSBHGm3WwBnfoyqpSKhQKagX7zdQEVUBU0hjMNlSSEqKSRgoAGnqOBia1Ja9VFpDbiHEvhKAm9fLdQhIFEApRiak1J84Bwu3GBeBWQUkJulty+Sb1Libt5YN1eKQRrVbRjbLWm04u4hdVUJpRQqAQDdJFFUJANK0JoaGE7GSaUOF1DpDlUqSq4jSM6KubLiiHlgknYGikdlk2AhhxTiaEqvmpbRfqtecXVYxIKsabHqFAcQQQQBBBBAEEEEAQQQQBBBBAER+W/hEn/1P4ExYRH5b+ESf/U/gTAcMTOVvfEcWmvfSsU0TOVvfEcWmvfSsBJEw61OLzhbvJvVZAP7pLhKTUnRdUFA8KTCmXcCVpUQFAKCik6DQ1oeAw2GUbhKVLSlSkqQoq0XrrhdAISKaSrHhgORyzrqU3lgOKxQ2BW9ryjuhrQSQacA0iojlmZdTaihYopOBFQacGEMmLcKE3Uo2AgfSKpcDmdSlY0KINQFYYE4QsfcvKUrReUVU85rAUPycd6meMq9y1HDbmlfGHvwoju+TjvUzxlXumo4bc0r4w9+FEAoggggGiLGKiEJcTnbhcKDUADNl3uzrSboG1QqGOmmlyy1pbUtetoG1JGBvBZIBwOA8+mNqbVTUKU0Cu6W1qvqF9OaLOA0JVdIxxxAw010vWiVJWm6AFJZTp0ZsUHtgOKCCCAhsrPCD9kf7wQZWeEH7I/3ggGlr5QOhZSLtEXkJwOgLOnGOEZQvfw+z9YIIA1Qvfw+z9Y91Qvfw+z9Y8ggDVC9/D7P1j3VC9/D7P1gggO/JzKJ1E0lwXCoIWkVBpjSug8ENMpcrn1kEhsHNOIwSrQp1lR0q01QP84IICZ1RPbafZ+seaonttPs/WPYIAOUT22n2frHmqJ7bT7P1j2CApsjcq3mWVhIbN51SzeSqtShA2FDDAQxtrLJ9yXeQpLVFtOJNEqrQpIw12mPYICwT8p03TuJfkOdOPe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RZQ5fTLrrClIZqjO0olf7yQDWquCCCA59XMxuGeSvpQiylyufXQkNght1GCVaFOMqOlWnWD/OPYICW1RPbafZ+sByie20+z9YIIAOUT22n2frAconqaU+z9YIICmyOyqeZacCQ2bzpWbyVVrcQMKEYYCFtuZUvqUruBVxa8AdJCa6TwQQQClWUT22n2R6conttPsgggMRlI/tp9keqyje20+yCCA8TlG/tp9kCso3ttPsgggOCdmlOqvL00ggg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n-US"/>
          </a:p>
        </p:txBody>
      </p:sp>
      <p:sp>
        <p:nvSpPr>
          <p:cNvPr id="5123" name="AutoShape 13" descr="data:image/jpeg;base64,/9j/4AAQSkZJRgABAQAAAQABAAD/2wCEAAkGBxQSEhUUEhQUFhUXFxUUFBgVFBYeFhceHRcdFh0YFBwYICggGBolHB0XITIhJikrMi4uFx81ODMtNygtLisBCgoKBQUFDgUFDisZExkrKysrKysrKysrKysrKysrKysrKysrKysrKysrKysrKysrKysrKysrKysrKysrKysrK//AABEIAHQBtAMBIgACEQEDEQH/xAAcAAADAAMBAQEAAAAAAAAAAAAABQYCAwQBBwj/xABUEAABAgMDAwwNCQUHBAMAAAABAgMABBEFEiEGEzEWIkFRUlNhdJKU0tMUFzIzNDVUcXOBkbO0BxUjVXKVstHhJEJik7FDRIKho8HChMPE8CVjdf/EABQBAQAAAAAAAAAAAAAAAAAAAAD/xAAUEQEAAAAAAAAAAAAAAAAAAAAA/9oADAMBAAIRAxEAPwC2yPyXln5Np11LqlrvlSuyZgVOcUNAXQQ51Eye9uc5mesg+T7xex5l+8VD2ZYC0lJKhoNUqKSKEEUI4Ro2dBwgEWomT3tznMz1kKMq8lJZqWUttLqVBbIBEzMaFPISf7TZBI9cXMIct/A1/bl/iG4DXqJk97c5zM9ZBqJk97c5zM9ZFFCfKTuWTR0kPsq+jDhwCxeKw3pSE1OuwrTZpAcuomT3tznMz1kJsqslZZpptTaXUkzUk2T2TMYpXNNtrGK9lKiPXF3E/lv3hnjtn/GNQGOomT3tznMz1kGomT3tznMz1kUUT9oUVPMgNrSUALU9mlkKqFoSylaRQCpKlEmmCRiTVIY6iZPe3OczPWQmnclZZM/LNBLubWxNrWnsmYxUhcuEnu64Ba+VF3E/aHjST4rP+8lIDHUTJ725zmZ6yDUTJ725zmZ6yKKJ9DX7eFtpVS44l36JxOOsopTita4MKBI0VJrgYDHUTJ725zmZ6yFFlZKSypmcQpLpS2tkIHZMxrQWUqNPpNskxcwhsTwyf9Ix8OiA16iZPe3OczPWQaiZPe3OczPWQ+mCoJVcAK6G6FEhJNMAogGgrs0hPkwHwZkP1qHk3SVlQNWGiblQKJvFWAwGI2IDTqJk97c5zM9ZCjJTJOVdlULcS6pRU8CTMzOw6tI/tNoAeqLmEWRHgaPtv+/XAatRMnvbnOZnrINRMnvbnOZnrIY5QIqyfpC1rmyVgLNAHEqIVcIN1QF04jAmM7FcKmEFSSk0OBvbZAVr9cARRVDiK0MBJZaZKyzMhNutJdS42w6tChMzGtUEEg4rpphzqJk97c5zM9ZHvyh+K57iz/uzFDATuomT3tznMz1kGomT3tznMz1kY5VOupcaKcUpQ6oIuOEOuBTdxFUEXVEX6E1GJNMIpICFt7JWWbdkkoS6A7NFtwdkzGuT2K+5Q/SbpCDhtQ41Eye9uc5mesjLKfv9nccPwU1FBATuomT3tznMz1kGomT3tznMz1kdM0wXJtsJziQ2M66oKcCVEgoQ2BW6r95ShsXEV7qHMBCzOSssJ9hoJdzapaacUnsmYxUh2WSk98rgFrH+KHGomT3tznMz1kZzfjSW4nO++lIfwE7qJk97c5zM9ZBqJk97c5zM9ZHLYqnezV3isprM1Bv1SM4m5nK6wpIqUFNDQ7OuMVkBB2HktLLmZ9C0ulLT7SGx2TMa0GVZcIGv3SlHHbh1qJk97c5zM9ZBk34ZafGWfgpeHVoMlbTiEqKCpCkhadKSQReHCNMAl1Eye9uc5mesjXM5FyYQohDlQkkftMztekjpyTZUlLpKA2hTgLaUpWlNA2hJUlLlFJBUFYUGNTjWpbzfe1/ZV/SAjckclJZ6RlHXEuqW5LMOLV2TMa5SmkqJwXTEkw21Eye9uc5mesjdkJ4tkeKSvuUxtyiOtavVDWdGfoVdxcXSt3GmczdeDThWA5NRMnvbnOZnrIT5V5KyzTCVNpdSrsiTRXsmY7lc202oYubKVKHriqsAq7GZv3r1xNb9b+j9+uN6lK1xrHBlx4MnjVn/ABzEBhqJk97c5zM9ZBqJk97c5zM9ZFFGmYUsUuJSrEXryymg2SKJVU8GHngEeomT3tznMz1kJ5/JSWTOyrYS6ELbmlLHZMxiU5q6e+bF5Xti6hBafjGS9FOf9iAw1Eye9uc5mesg1Eye9uc5mesiihXKzb5eKVtUbqqiqDY0fvnT5oDh1Eye9uc5mesj5VOPIZCUhClVzpJVMTNcH3Ej+02EpA9Ufd4+MSiavdyVEMzJSEoQpVeyXO4SsFJOnTAJvnMb1/rzPWQfOY3v/XmesigmLDaIWsIvKvuqQlsquuYukNpIJxF0CiPbjHjtkNLKNYb2aAUKqutqCEUS7cFQLt43zhXTgkwCD5yG9/68z1kHzmN6/wBeZ6yKFjJ5onXNrSAbo1yypQKUEOpGFEhRUCe50aTHOLGZo5Vp2iQkIKSpRWCgnPDQLt4DHucaaYD5lldbjyX6NLcbTcTrUPPUrU44rOP5R5C3K7v/APgT/UwQH6IyMyxkWZNpt2aaQtN8KSVYg5xWBh3q9s7yxnlR8oXaz7aG0IdWlIRgAogd2qMEW5NHAPOnzKUYD61q9s7yxnlQnyty0kHZVSG5ppSitkgAmuDyFHY2ACfVHz0W5NVpnna44XlVwFT/AJR58/zO/ucswH1s5fWb5Yzyo81f2b5Yxyo+MW3bcwqXeSp5wgtOAgqNCCkggx+hpPvaPsp/pAINX9m+WMcqEuVmWkg600G5ppRE1JOEBWhKJptalHgCQSeAReqWBpIGwK/0jKAmT8oFm+WscqPdX9m+WMcqOjKnTKcba/CuHsBNav7N8sY5UJZ3LWQNoSrgmmihEvOIUq9gkrXLFIPCQhdPsmL+CAme2BZvlrHKj3V/ZvljHKje740b4m975qH0BNav7N8sY5UJ7Jy1kEzU4tU0yErWyUEqwUAylJpt0IIi9ggJrV/ZvljHKg1f2b5Yxyo3ZM9/tHjifgpWH8BNav7N8sY5UJ8kstZBqVQhyaaSoKeJBVji8tQ9oIPri9ggJkfKBZvlrHKj3V/ZvljHKjZ8nfiuR4sx+ARQwHz/AC3y0kHbPm22pppa1y7yEJSrFRKCABwkw6PygWaP76xyopoRZb+BufaY9+iA59X9m+WMcqDV/ZvljHKilggIDKDLWQW9IlE00Q3NFbhCu5T2JMIvK2heUkedQhz2wLN8tY5UU0Ibc8MkPSP/AA64DRq/s3yxjlQav7N8sY5UUsEBAzOWsgbQYcE01cTKzaFKvYBSnZZSUnhIQs/4TDnV/ZvljHKilifs/wAZznFZD3k3AatX9m+WMcqDV/ZvljHKilggPn1hZaSCJmfWqaaCXH2lNkqwUBKMoJTti8lQ84MPNX9m+WMcqKWJ7IjvL3HbQ+MdgNer+zfLGOVGuZy9s4oUBOM1KSBruCKmCAg8kMtpBqQlG3JtlK0S0uhaVKxSpLSQQdoggiG4y/s3yxjlQyyn8DmfQPe7VHRZPeGvRt/hEAl1f2b5YxyoTZW5ayDsulLc00pXZEkugVjdRNtLUfMEpUTwCL6CAmT8oFm+WscqPdX9m+WMcqOjK3uZfjcr7wQ9gJrV/ZvljHKhNaGWsgqelXBNNFCG5oLVewSVZq6D56K9hi8KxUCoqdArifNGUBNav7N8sY5UGr+zfLGOVGya8ay/Epz38rFDATWr+zfLGOVHxK3LdYUpN1RVTOVolRGL7ihsbRB9cfpBKwagEEjTjo88ZQH5bFtNfxYfwK8+1B88tfxchX5R+hMnPCrS4018DLRQQH5fft9C1FSiok6TcV+UYfPTX8XIV+UfqIGuiPYD8ZZSTAcevJrS6BiCNvbgj6x8uB/+QRxdHvHIIBXN6EfY/wCSo6LAmc2+2q+UC8LxvECnDwRxPrWoJuS8ysBJTeRLvFJIUqt0hNCOERpCXvJZvmr3RgKyVW2EsKvNKdKHbylqRjflVi67jXBdE1WcTtCENrBGeXm7t2o7nua3Reu/w3r1OCOG695LN81e6MF17yWb5q90YDntbvDvo1/hMfpaT72j7Kf6R+arQYfW04kSs3VSFJH7M9pIpuY+3Iy9lG0JviaTghGMjNgVNEgd70lRAG2TAdeUGbQ6XZlsuMZm4Po74Qor11RsXgUi8cBcNSKw0sNC0y7IcUFLDaAtQNakJFTXZx2dmFJy0ljpbnPu+c6qPE5aSwwDc5T/APPnOqgOjKnTKcba/CuHsQ1vZUsumXuNThuTDbi/2CcFEhKgTi3jpGEMnMu5VJSFJmwVG6gGQnAVGhVRP0WJuhRoNgHagFlqS0ylbgbS9RC1stFN4hQmySV00FLSy2anuQhWgRcNoCQANAAA9UTurWX3uc+75zqoNWsvuJz7vnOqgNrvjRvib3vmofxCuZUNGfQ9mpzNiWdbJ7AnO6LragKZuuhJx4IZjLyVvFF2bvgBRT2BOXgCSAojNVoSFCvAdqA6cnbOUlTjq7oKnJgAFshymfVdJWVa5JSARgMKQ+ib1ay+9zn3fOdVBq1l9xOfd851UBtyY7/aPHE/BSsOpoG4qmm6qlNOjYiJsPKhpt2dUtqcAdmQ63+wTZqnsZhuuDeGuQsUO1DRvLuVVW6mbNCUmkhOGhGkGjWBG1AdGSFmraaSpetvNMAtgqISpKTeWq8Ab6iRXD9wadMP4m9WsvuJz7vnOqg1ay+4nPu+c6qAz+TvxXI8WY/AI6soWyQ1VJW0HKvoSkqKk3FBNUpxWkOXCQK6NETOR+VDMvISrTzc4lbTDaHB2DNkJKUAHEN0NNuG7WXUqpIUlM2pKgFJIkJwggioIIaxBGzAMsnK5gVbDdFOAJSlSRdC1BKghWKAoUVdOisc2W/gbn2mPfojRq1l9xOfd851UKsqMqWXpZbbbU4VFTRA7AnB3LqVHEt00AwFzCfKJF4NJSlRczzCkFKVEJCXkFZKgKJGbC9JFdGzHA9l3KoFVJm0glKQVSE4BVRCUjFrSSQANkkRnq1l97nPu+c6qApIQ254ZIekf+HXGnVrL73Ofd851UKbUyoaXMyjiWpwpaW6pw9gTmAUypA/s8cSBhAXUKbNfIfmULDmueBbqhy5d7HaGtVS6BeC9nTXZhcrLyVCggpmwpQUUpMhOXlBNLxSM1UgXk12rw24z1ay+4nPu+c6qApIn7P8ZznFZD3k3GvVrL73Ofd851UKJPKhpM9MvFqczbjEo2g9gTeKkLmCoUzdRQOI9vAYC7iayYfWvscKLtW5UIfvhYo5rMFXu6XrV7Zx/iFcU5dypJSEzZKaXgJCcqmoqLwzWFRGerWX3uc+75zqoCkieyI7y9x20PjHYw1ay+9zn3fOdVCfJfKdplpxLjU4CqZnHR+wTZqlyZccQcG9lKgabFYCwtdgrZWEqUlQF5Ck1qFJ1ycB3QqBVOyKjZjVYCFhhCnCouLGdcvVFFL1xSAe5Smt0DaTt1hSzl3KrF5CZtQqRVMhOEYEpIqGtggjziM9Wsvvc593znVQDHKfwOZ9A97tUdFk94a9G3+ERMW7law5LPtobnCpbTqEjsCcFSUEAVLWGMZy2W8sywnOpm0BttN8qkZsJTdTiSc3QAUOMBQ2u+EIBKlpq4ykZsAqJU4lITiCLprQnYBJqNMd0TZy1lt7nPu+c6qDVrL73Ofd851UBuyu7mW43K+8EPohsocqWXUshDU4bkww4r9gnBRKV1UcW9gbEMnMvJVJSFJmwVG6gGQnBeNCq6mrWJoFGg2AdqA7nEp7PRUC8JdV2tKj6QVu+qHMTJyylSQc1OVGg/N05Ueb6KMtWsvuJz7vnOqgM5rxrL8SnPfysUMQb+U7RtBl4NTmbTLTLSj2BN4KW7LqSKZuuIQvHg4YaHLyUCrpE3epep2DOVpWlaZvRXCsB3SISJ+Zu07xKlVKab8xiqmzSn+UOolk5cSYJIRNAnSewJvHz/RYxlq7ldzN8wnOqgN+TnhVpcaa+BlooIgLGyuYbfnVrRNhLr7bjZ7Bm8UiVZaJwbw16FDHahxq7ldzN8wnOqgGsiLj7zewq6+na12sUkeZSbx9LDKJfV5Kbmb5hOdVHuryU3M3zCc6qA+YfLj4wRxdHvHI9hV8r2UDL86hbecADCEnOMuoVW+s9y4kGmIxpBAdLzy6NJQpWKQAAdkrVgPXGE2XmlXXCtKqVoVaRoqKacQfZGWcCVy6joTcUfMHCTFAm3JcX6kqqlSSAhSG1gl1QAQkhIIK01Khsk0rjATJeduhd5V0qKQb2yACR7CPbGvs1e7VyopzbzdCC4VkulxK1NmiU3kKDRGm6Qmhu6KADCN6rWYF1RdcKFX9bVZVevoIcUruqJIVQnXUPCYCR7NXu1cowNTKi/KgqUR2VK7OHf0RUu280VhQWpKaKCkhC6FZRQPVBvVB2a3sKjTE3Nvhc6wsUN6clTUAgH6dFSAccTjjAfoeMVLAoCQCcBU6dnDbjKJzKKzn3XUuNBNGEpcbChUuLzgUpKTeFwlCLl47DyoCjhBlJ4RZ3G1/AzMPxCDKTwizuNr+BmYB/GpcygKCStIUe5SVC8fMNJjbE1bVlvLfW4gAouylU6285mnnXClCj3ChVJB2a0qO6AUsTsv42f4lK+/mYohE7L+Nn+JSvv5mAoo0tzSFKUhK0FSe6SFAqT9oDERuiesSUdbeUAlwM/SmjwZqhSlhQDKm9cpB16jfqe5x2IChhFkp/euNv/1EPYRZKf3rjb/9RAOnnUoBUtQSkaSogAbGJMYy80hytxaVU03VA089I2mOCw5YtsNoUKKCaEYbfBAb7Q7059hf4TC/I3xfJ8Wl/dJhhaHenPsL/CYX5G+L5Pi0v7pMAympttoVcWhAJoCtQArtVOzG1KqioxBxEK7bZWVyy0NlzNuqWpKSgGhYdbqL6gDrlJ2Y3WHKKaZCVAA3nFXUmqUBS1LCEnaSCE+rDCAX5beDt8cs/wCNZh/CDLbwdvjln/Gsw/gMC4BWpGFK4jCu3tRnE3atkOuOTCkqWAtDASkZu6u6VEhV5JUNI0ERSQE5afjSS4tP/jlYo4nLT8aSXFp/8crFHAYJeSdCgakgUI0jSPVGcSFi2G8zMNquANFc265rhVC1rISQNkLQUk00FG2oxXwCKx/DZ7zy/uoekwisfw2e88v7qHMwmqFAaSkgeyAxl5pDlbi0KppuqBp56aI3QlyUZcbYQh0PBSENI+kzFKhNCG81pGH73BDqAQZDeBp9LNfFOw+UoAVJoNkmEOQ3gafSzXxTsMrabKpd5ITeKm1pCQAbxKSAMcIDsSoEVGIOikIflA8WT3FZj3Sob2emjTYu3aISLtALuAwoNFIUfKB4snuKzHulQD+NL80hBSFrQkqNE3lAXjtJrpMboQWpLLDzqsyXkusIZSAU0SQXCoLvEUSq+nEV7g10CAfxO5V9+s7jv/hzMO5JoobQlRvKShKVK2yAAT6zCTKvv1ncd/8ADmYCijEuAEJJFTUgVxNKVoNmlR7YyjW4wlSkqI1yalJ2RUUP+UBsj5x8pLhS64QSP2drR6dcfR4+a/Kb31fF2vfLgPnvZK90r2mNjLjqyEoK1E6AmpJwrgBwRzR22O+lt0KXim48CKkVvMrSBUYipIFeGA0rdcCrpKwoGhBrUHaptx4qZXsqV7TFL85sgqUktmqwvXg3gkJbzYTrSVKRdUDiKkVNQY1OTLBK1LW0pV9ehPdBTzKkkUTSgQlwHRs7cBPdkr3avaYOyV7pXtMOH7QbU06k3KqLxFG0j99nN0ISKC6HMBw10wigInLBwmYxJOtTpPnj2MMre/8A+Ef7wQF6/JziwhSGW7l0hBXMspKgFqF66VVHrjR83Tu9Mc7Y6UMLQ7hn0Z/GqOGAxNmzu9Mc7Y6UHzdO70zzpjpR12dKF5xLYNCbx0E9ykrNAMSaA0GyaR1Gx1FIW2q+m+pBNKEUzYqUqN44rANBhThgFXzbO70zztjpRlL2dOB1lammrrbzLpAmpepCHErIFVaTSGzlgrDRcCk4JWspJSCEpdzW33VamlBgNk4QpgPrHbAX5Evncl1seH5QleRL53J9bHyiPF6DAfYLLyzmJlsOsWa+tslaQoTEoAShZbVS86D3SSOGkabUn5512VWLLfAYeU8oGZk6qBl3WaJ+l01cBx2AYz+RzxSx9uZ+JciwmXwhJUQogbCEqUr1BIJMBO6oJ36qmOcyXWxonsrJpltTjllzCUJFVHsiTNB5g7UxTWfOofbS42SUqrQlKknAkaFAHSIU5deATPoz/UQHNqgnfqqY5zJdbCxqdnhOuTPzW/dXLssBPZMneBQ46sk/S0oQ4B6jF1HFP2q2yaOEjWKWNaTeCSAQmndKqU0SMTXCsAl1QTv1VMc5kutjnmcrZptTaF2XMBTqi22OyJPXKCFOkYO4axCzU00bdIrgYQZR+FWbxp34GZgNGqCd+qpjnMl1sL7HtCeZz1bLfOceceFJmTwCqUBq7pwi3jhVaiM4WwFqIKUrKUKKUFQBAWQKA0IPACCaVEAm1QTv1VMc5kutjnRlbNF1TIsuYziUIdUnsiTwStS0pNc7Q1KFildjhEV8T8r41mOJSfv5qA5Jm3J1SFJ+apgXklPhMlsim+xzWHac8xLMMqst9RaaaaJEzJ0JQgJJFXa0wiycXdBJ0AEmnBHPLWg24UhCr15tLwoDS6ruTXYrjTzGARaoJ36qmOcyXWxolMrJp0KLdlzBurU2r9okxRSTdUMXdg7MV0Icke5mOOTXvTAJben56YbShNlvpKX5Z6pmZOlGphDxGDukhBA4SIY6oJ36qmOcyXWxQzs0lptbi63UJKlUFTQCpoBpjXIzyXb10KBQq4tKkkKSboVj6lJNRtwE+7lLOJSVKsqYASCSeyZPAAVP9rHktlRNuIStFlzBStIWk9kSYqCKg0LtRhFBa/eHvRufhMaMmfA5b0DPu0wEvNzs8ubYmBZb4S01MtlPZMnUl1TJBH0tKDNmvnEM9UE79VTHOZLrYez9otsgFxV0G9jQ0wSVHRwD1xvZcvJCqEVANFChFdgjYPBASc9ldNMpCnLLmEhS22geyJM1U4sNoGDuypSRXQK4x0aoJ36qmOcyXWxuy37yzx2z/jGooYCIkrQnm35h02W+Q8WiAJmTqLiLpr9Lsww1QTv1VMc5kuthjP5Ry7JeDjl0sNpedF1WCVEgFNBrjUEUFTiNsQ1SqoqNmAkXMrZpLqGTZcxnFpccQnsiTxSgoCjXO0FC4jA7rgMdGqCd+qpjnMl1sb7Q8ZynFZ/3kpFBAQ+T8/PS7AaVZb6iFvLqJmTpr3VuAYu7AUB6oY6oJ36qmOcyXWxTwQEixlZNLW4hNlzBU2UpcHZEnrSpIWNLtDrSDhHLlJPz0zKTEumy30qeZcaClTMnQFaCkE0drQVh1Yfhk/6Rj4ZEPoCY1QTv1VMc5kutg1QTv1VMc5kutinggJGSysmnkBbdlzCkkqAPZEmNCik4F2ukGOO2J2eeXKqFlvjMP59QMzJ64Zh1qiaO6auA47AMPciPA2/tPe+XD2AmNUE79VTHOZLrY57RyummGlvO2XMJbbSpa1dkSZolIqTRLpJw2hFTKzIcTeTWl5acRuVFBI4Kg04IR/KJ4rnuLPfgMArey7cQopVIrChgQZuSqPP9LEflja782pSmpZKatob183K/uuKXXWrOGMKMqPC3/SL/AKwrgMTZs9vTHO2OlHnzdO70xztjpRnDJFjrUQlKkFZRnM2L18C5nBsUJKaaDs40gFfzbPb0xztjpQfN07vTHO2OlDOWsZ1d7Cl1K1KCguouqCaYDTeUBwY1pHJOSqmlqbcFFJJBH/uxAc6bNnt6Y52x0o8Nmzu9Mc7Y6UZwQETlVLuJfo8EJVdBolxChSp2UkiCNeVXfz9kf7wQH0i0O4Z9GfxqjhjomLOcWlsqm2WxdN1OZcJAvqpeINCY5vmhflzP8hzpQG6WcCVAqTeArgFFJ0YEKGIIND6oaOZQqKr1wfvaVEnHNDEnSaMpx2SomE3zQry5n+Q50o8+Z1eXM/yHOlAM12reCkqQCFIWjBRBBU9nwrRsKoKbIELY8+aV+Ws/yHOlHpsdXlzP8hzpQBGK9BjFmyHlvIZbmmlKWlaq5lYACacONax0zWTMy24EOTTKQWnHb2aWaBC226UrpJcHsMB9X+RzxSx9uZ+JciotmWccaUhtQSVUBJJBu11wSRilRTUBWxWuxHynJTKJyRlkSyHpZaUFw3lNPVN9anDWh21EQ37YD++Sn8t/84D6NJtlKEpKUpoLoSg60AYADAYUpsQny68AmfRn+oiRPygP75Kfy3/zjjtnK92YYcZU7KgOJukhp+o81VQH1iE9u2KZlTZK7uZOdZ1taPAUS4rHXJSkrF3ZvnaFI2yMt52ZDpbTKXW3S1Uh7XUSlVQK4DXU9UbrTysn2WXXSmTIbQtwgB6pupKqDHggPoY4YQZR+FWbxp34GZjwC0t1I8l/84456y7Rdcl3CuSBYcU6kBD1FFTLjNDjoo4T5wICtha1JuodcKFIKHFpcUFA3k0SlCgmmmoSCCdBJ0igHDdtLdSPJf6UF20t1I8l/pQFBE/K+NZjiUn7+agu2lupHkv9KOJuy7REyuYvyV5bTTJFx6gDa3FgjHSc4R6hAVsKbBsbscukqvXlURhS42mtxrhCSpeP8Uct20t1I8l/pQXbS3UjyX+lAUEIcke5mOOTXvTGN20t1I8l/pRx2ZZlosBwBckb7rrxqh7ArVeIGu0CAoLYks+w61UDOIWipFQKimI2RGiw7LzAc7gX1X7jaSltOtCdaCTiaVJ4dG3xXbS3UjyX+lBdtLdSPJf6UA1tfvD3o3PwmNGTPgct6Bn3aYWTMvaS0KQVSQCkqSdY9sim6jCz5O0mmm2guSIbQhsEoeqbqQmp13BAM7dsVMzmrxKc2suJI7pKrpSladgFJNcag0oRDGWCghIWQV0F4pBCSaYkAk0HBUwju2lupHkv9KC7aW6keS/0oDzLfvLPHbP+MaihiStey7RmEISpckAl1h4UQ9iWnUugadBKQD547btpbqR5L/SgMrTyaS+t1ajrlJo3pok5tTevAOvFSFUOyhJ0gQ8bTQAbQAhDdtLdSPJf6UF20t1I8l/pQBaHjOU4rP8AvJSKCJJ6y7RVMNPlcleabeaAuPUIdU0ok46Rmh7THbdtLdSPJf6UA4aLmcXeuhsBAb3ROJUTwYpAH8J2xHRE/dtLdSPJf6UF20t1I8l/pQGVh+GT/pGPhkQ+iSk7MtFt190LkiXlIURceoLrYbw13BWOe2LZtGXcaQewlF3OUIDwpcAOOONawFgyldVXikgq1lAQQm6MFYmpreNcMCNqNsQmqC0NqT9j35xyTOWM624lDgkwC267euvEAIU2mlK6SXB7DAVORHgbf2nvfLhvO382vN0K7qrldF6mFeCtI+W2Rle7LtJaS7KkArNS0/XXLK91w0jsPygPb5Kfyn+lAfRpOXDbaG06EJSkeoUhH8oniue4s9+AxKnL97fJT+U/0o4bcytdmpd6XU7KpS62tskNP1AUKVFTpgJzKfwt/wBIv+sK46mbJmp52YdRMMgB5SCc0uhN1LlQK4DX09Uc6cn3hezk4yi64psfQrNboBrgcBjAYw4+eAGQ0As6xaarWDcvNlFG8KhFTeodoeeFBsZXl7PN3PzgNiq8vZ5u5+cA3mrbv3tZS8FjTovOtObX/wBdPXC+0X0uOrWkEBaiuiiCQVGpGGxUmNHzMry9nm7n5wfMqvL2ebufnAeQR6LGV5ezzdz848NjK8vZ5u5+cBC5Vd/P2R/vBGzKuVDb90vJdN0G8lCkjZwoT/7WPYC/ndDX2P8AmqOWOqd7lr7H/NUcsB1yMqlYWpailCAmpCbyiVG6AkVAOydOgGN0xY60pvpUhac2XiQtIITfKNcCagk0w0400gxokpzN3gUJWhYAUlRUNBvAgpIIIP8AUxtftMqbKLiRVGbJF7uQ7nQACcKHDzGA0WhLZp1xutbi1Irt0NKxzxunZkuuLcIAK1KWQNAJNcOCNMB2ZL+MGvRPf8Yf5Wd8HFZj4iVhBkv4xa9E/wD8Yf5Wd8HFZj4iVgJSOqXkFLaddBFGrtQdJqaa3zaTHLDCStVTbZbCQUqLl+tKqCm82BUiqaYnDbgC07JWwASQUlS0Ag41SaGo0iF8MLTtLPAVRRQWtQIVhRVCU0ppqNNfVC+Apvk37zMcac921DjKzwGa4u97tUJ/k37xMcac921DjKzwGa4u97tUB9Rb0DzCMoxb0DzCMoAggggCCCCAIIIIAggggOa051LDS3V1uoSVKpTQPPgPOSBHGm3WwBnfoyqpSKhQKagX7zdQEVUBU0hjMNlSSEqKSRgoAGnqOBia1Ja9VFpDbiHEvhKAm9fLdQhIFEApRiak1J84Bwu3GBeBWQUkJulty+Sb1Libt5YN1eKQRrVbRjbLWm04u4hdVUJpRQqAQDdJFFUJANK0JoaGE7GSaUOF1DpDlUqSq4jSM6KubLiiHlgknYGikdlk2AhhxTiaEqvmpbRfqtecXVYxIKsabHqFAcQQQQBBBBAEEEEAQQQQBBBBAER+W/hEn/1P4ExYRH5b+ESf/U/gTAcMTOVvfEcWmvfSsU0TOVvfEcWmvfSsBJEw61OLzhbvJvVZAP7pLhKTUnRdUFA8KTCmXcCVpUQFAKCik6DQ1oeAw2GUbhKVLSlSkqQoq0XrrhdAISKaSrHhgORyzrqU3lgOKxQ2BW9ryjuhrQSQacA0iojlmZdTaihYopOBFQacGEMmLcKE3Uo2AgfSKpcDmdSlY0KINQFYYE4QsfcvKUrReUVU85rAUPycd6meMq9y1HDbmlfGHvwoju+TjvUzxlXumo4bc0r4w9+FEAoggggGiLGKiEJcTnbhcKDUADNl3uzrSboG1QqGOmmlyy1pbUtetoG1JGBvBZIBwOA8+mNqbVTUKU0Cu6W1qvqF9OaLOA0JVdIxxxAw010vWiVJWm6AFJZTp0ZsUHtgOKCCCAhsrPCD9kf7wQZWeEH7I/3ggGlr5QOhZSLtEXkJwOgLOnGOEZQvfw+z9YIIA1Qvfw+z9Y91Qvfw+z9Y8ggDVC9/D7P1j3VC9/D7P1gggO/JzKJ1E0lwXCoIWkVBpjSug8ENMpcrn1kEhsHNOIwSrQp1lR0q01QP84IICZ1RPbafZ+seaonttPs/WPYIAOUT22n2frHmqJ7bT7P1j2CApsjcq3mWVhIbN51SzeSqtShA2FDDAQxtrLJ9yXeQpLVFtOJNEqrQpIw12mPYICwT8p03TuJfkOdOPe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RZQ5fTLrrClIZqjO0olf7yQDWquCCCA59XMxuGeSvpQiylyufXQkNght1GCVaFOMqOlWnWD/OPYICW1RPbafZ+sByie20+z9YIIAOUT22n2frAconqaU+z9YIICmyOyqeZacCQ2bzpWbyVVrcQMKEYYCFtuZUvqUruBVxa8AdJCa6TwQQQClWUT22n2R6conttPsgggMRlI/tp9keqyje20+yCCA8TlG/tp9kCso3ttPsgggOCdmlOqvL00ggg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n-US"/>
          </a:p>
        </p:txBody>
      </p:sp>
      <p:pic>
        <p:nvPicPr>
          <p:cNvPr id="5125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5369" y="1274734"/>
            <a:ext cx="6973983" cy="281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9" descr="https://upload.wikimedia.org/wikipedia/en/d/d9/Logo_noa_ourania_1.png"/>
          <p:cNvPicPr>
            <a:picLocks noChangeAspect="1" noChangeArrowheads="1"/>
          </p:cNvPicPr>
          <p:nvPr/>
        </p:nvPicPr>
        <p:blipFill>
          <a:blip r:embed="rId3" cstate="print">
            <a:lum bright="-16000" contrast="28000"/>
          </a:blip>
          <a:srcRect/>
          <a:stretch>
            <a:fillRect/>
          </a:stretch>
        </p:blipFill>
        <p:spPr bwMode="auto">
          <a:xfrm>
            <a:off x="8286750" y="6054725"/>
            <a:ext cx="85725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Rectangle 9"/>
          <p:cNvSpPr>
            <a:spLocks noChangeArrowheads="1"/>
          </p:cNvSpPr>
          <p:nvPr/>
        </p:nvSpPr>
        <p:spPr bwMode="auto">
          <a:xfrm>
            <a:off x="526932" y="4962546"/>
            <a:ext cx="861706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200" dirty="0">
                <a:latin typeface="Calibri" pitchFamily="34" charset="0"/>
              </a:rPr>
              <a:t>The </a:t>
            </a:r>
            <a:r>
              <a:rPr lang="en-US" altLang="en-US" sz="2200" b="1" dirty="0">
                <a:solidFill>
                  <a:srgbClr val="044971"/>
                </a:solidFill>
                <a:latin typeface="Calibri" pitchFamily="34" charset="0"/>
              </a:rPr>
              <a:t>historical climatic station</a:t>
            </a:r>
            <a:r>
              <a:rPr lang="en-US" altLang="en-US" sz="2200" dirty="0">
                <a:latin typeface="Calibri" pitchFamily="34" charset="0"/>
              </a:rPr>
              <a:t> of NOA was established permanently on the hill of Nymphs (</a:t>
            </a:r>
            <a:r>
              <a:rPr lang="en-US" altLang="en-US" sz="2200" dirty="0" err="1">
                <a:latin typeface="Calibri" pitchFamily="34" charset="0"/>
              </a:rPr>
              <a:t>Thission</a:t>
            </a:r>
            <a:r>
              <a:rPr lang="en-US" altLang="en-US" sz="2200" dirty="0">
                <a:latin typeface="Calibri" pitchFamily="34" charset="0"/>
              </a:rPr>
              <a:t>)  </a:t>
            </a:r>
            <a:r>
              <a:rPr lang="en-US" altLang="en-US" sz="2200" b="1" dirty="0">
                <a:solidFill>
                  <a:srgbClr val="044971"/>
                </a:solidFill>
                <a:latin typeface="Calibri" pitchFamily="34" charset="0"/>
              </a:rPr>
              <a:t>in the </a:t>
            </a:r>
            <a:r>
              <a:rPr lang="en-US" altLang="en-US" sz="2200" b="1" u="sng" dirty="0">
                <a:solidFill>
                  <a:srgbClr val="044971"/>
                </a:solidFill>
                <a:latin typeface="Calibri" pitchFamily="34" charset="0"/>
              </a:rPr>
              <a:t>late 19</a:t>
            </a:r>
            <a:r>
              <a:rPr lang="en-US" altLang="en-US" sz="2200" b="1" u="sng" baseline="30000" dirty="0">
                <a:solidFill>
                  <a:srgbClr val="044971"/>
                </a:solidFill>
                <a:latin typeface="Calibri" pitchFamily="34" charset="0"/>
              </a:rPr>
              <a:t>th</a:t>
            </a:r>
            <a:r>
              <a:rPr lang="en-US" altLang="en-US" sz="2200" b="1" u="sng" dirty="0">
                <a:solidFill>
                  <a:srgbClr val="044971"/>
                </a:solidFill>
                <a:latin typeface="Calibri" pitchFamily="34" charset="0"/>
              </a:rPr>
              <a:t> </a:t>
            </a:r>
            <a:r>
              <a:rPr lang="en-US" altLang="en-US" sz="2200" b="1" u="sng" dirty="0" smtClean="0">
                <a:solidFill>
                  <a:srgbClr val="044971"/>
                </a:solidFill>
                <a:latin typeface="Calibri" pitchFamily="34" charset="0"/>
              </a:rPr>
              <a:t>century (1890)</a:t>
            </a:r>
            <a:endParaRPr lang="el-GR" altLang="en-US" sz="2200" dirty="0"/>
          </a:p>
        </p:txBody>
      </p:sp>
      <p:sp>
        <p:nvSpPr>
          <p:cNvPr id="11" name="Oval 10"/>
          <p:cNvSpPr/>
          <p:nvPr/>
        </p:nvSpPr>
        <p:spPr>
          <a:xfrm>
            <a:off x="1358856" y="2625714"/>
            <a:ext cx="949338" cy="105887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3927" y="361908"/>
            <a:ext cx="379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smtClean="0">
                <a:solidFill>
                  <a:schemeClr val="bg1"/>
                </a:solidFill>
                <a:latin typeface="+mn-lt"/>
              </a:rPr>
              <a:t>Historical climatic station of  NOA </a:t>
            </a:r>
            <a:endParaRPr lang="en-GB" altLang="en-US" sz="20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11" descr="data:image/jpeg;base64,/9j/4AAQSkZJRgABAQAAAQABAAD/2wCEAAkGBxQSEhUUEhQUFhUXFxUUFBgVFBYeFhceHRcdFh0YFBwYICggGBolHB0XITIhJikrMi4uFx81ODMtNygtLisBCgoKBQUFDgUFDisZExkrKysrKysrKysrKysrKysrKysrKysrKysrKysrKysrKysrKysrKysrKysrKysrKysrK//AABEIAHQBtAMBIgACEQEDEQH/xAAcAAADAAMBAQEAAAAAAAAAAAAABQYCAwQBBwj/xABUEAABAgMDAwwNCQUHBAMAAAABAgMABBEFEiEGEzEWIkFRUlNhdJKU0tMUFzIzNDVUcXOBkbO0BxUjVXKVstHhJEJik7FDRIKho8HChMPE8CVjdf/EABQBAQAAAAAAAAAAAAAAAAAAAAD/xAAUEQEAAAAAAAAAAAAAAAAAAAAA/9oADAMBAAIRAxEAPwC2yPyXln5Np11LqlrvlSuyZgVOcUNAXQQ51Eye9uc5mesg+T7xex5l+8VD2ZYC0lJKhoNUqKSKEEUI4Ro2dBwgEWomT3tznMz1kKMq8lJZqWUttLqVBbIBEzMaFPISf7TZBI9cXMIct/A1/bl/iG4DXqJk97c5zM9ZBqJk97c5zM9ZFFCfKTuWTR0kPsq+jDhwCxeKw3pSE1OuwrTZpAcuomT3tznMz1kJsqslZZpptTaXUkzUk2T2TMYpXNNtrGK9lKiPXF3E/lv3hnjtn/GNQGOomT3tznMz1kGomT3tznMz1kUUT9oUVPMgNrSUALU9mlkKqFoSylaRQCpKlEmmCRiTVIY6iZPe3OczPWQmnclZZM/LNBLubWxNrWnsmYxUhcuEnu64Ba+VF3E/aHjST4rP+8lIDHUTJ725zmZ6yDUTJ725zmZ6yKKJ9DX7eFtpVS44l36JxOOsopTita4MKBI0VJrgYDHUTJ725zmZ6yFFlZKSypmcQpLpS2tkIHZMxrQWUqNPpNskxcwhsTwyf9Ix8OiA16iZPe3OczPWQaiZPe3OczPWQ+mCoJVcAK6G6FEhJNMAogGgrs0hPkwHwZkP1qHk3SVlQNWGiblQKJvFWAwGI2IDTqJk97c5zM9ZCjJTJOVdlULcS6pRU8CTMzOw6tI/tNoAeqLmEWRHgaPtv+/XAatRMnvbnOZnrINRMnvbnOZnrIY5QIqyfpC1rmyVgLNAHEqIVcIN1QF04jAmM7FcKmEFSSk0OBvbZAVr9cARRVDiK0MBJZaZKyzMhNutJdS42w6tChMzGtUEEg4rpphzqJk97c5zM9ZHvyh+K57iz/uzFDATuomT3tznMz1kGomT3tznMz1kY5VOupcaKcUpQ6oIuOEOuBTdxFUEXVEX6E1GJNMIpICFt7JWWbdkkoS6A7NFtwdkzGuT2K+5Q/SbpCDhtQ41Eye9uc5mesjLKfv9nccPwU1FBATuomT3tznMz1kGomT3tznMz1kdM0wXJtsJziQ2M66oKcCVEgoQ2BW6r95ShsXEV7qHMBCzOSssJ9hoJdzapaacUnsmYxUh2WSk98rgFrH+KHGomT3tznMz1kZzfjSW4nO++lIfwE7qJk97c5zM9ZBqJk97c5zM9ZHLYqnezV3isprM1Bv1SM4m5nK6wpIqUFNDQ7OuMVkBB2HktLLmZ9C0ulLT7SGx2TMa0GVZcIGv3SlHHbh1qJk97c5zM9ZBk34ZafGWfgpeHVoMlbTiEqKCpCkhadKSQReHCNMAl1Eye9uc5mesjXM5FyYQohDlQkkftMztekjpyTZUlLpKA2hTgLaUpWlNA2hJUlLlFJBUFYUGNTjWpbzfe1/ZV/SAjckclJZ6RlHXEuqW5LMOLV2TMa5SmkqJwXTEkw21Eye9uc5mesjdkJ4tkeKSvuUxtyiOtavVDWdGfoVdxcXSt3GmczdeDThWA5NRMnvbnOZnrIT5V5KyzTCVNpdSrsiTRXsmY7lc202oYubKVKHriqsAq7GZv3r1xNb9b+j9+uN6lK1xrHBlx4MnjVn/ABzEBhqJk97c5zM9ZBqJk97c5zM9ZFFGmYUsUuJSrEXryymg2SKJVU8GHngEeomT3tznMz1kJ5/JSWTOyrYS6ELbmlLHZMxiU5q6e+bF5Xti6hBafjGS9FOf9iAw1Eye9uc5mesg1Eye9uc5mesiihXKzb5eKVtUbqqiqDY0fvnT5oDh1Eye9uc5mesj5VOPIZCUhClVzpJVMTNcH3Ej+02EpA9Ufd4+MSiavdyVEMzJSEoQpVeyXO4SsFJOnTAJvnMb1/rzPWQfOY3v/XmesigmLDaIWsIvKvuqQlsquuYukNpIJxF0CiPbjHjtkNLKNYb2aAUKqutqCEUS7cFQLt43zhXTgkwCD5yG9/68z1kHzmN6/wBeZ6yKFjJ5onXNrSAbo1yypQKUEOpGFEhRUCe50aTHOLGZo5Vp2iQkIKSpRWCgnPDQLt4DHucaaYD5lldbjyX6NLcbTcTrUPPUrU44rOP5R5C3K7v/APgT/UwQH6IyMyxkWZNpt2aaQtN8KSVYg5xWBh3q9s7yxnlR8oXaz7aG0IdWlIRgAogd2qMEW5NHAPOnzKUYD61q9s7yxnlQnyty0kHZVSG5ppSitkgAmuDyFHY2ACfVHz0W5NVpnna44XlVwFT/AJR58/zO/ucswH1s5fWb5Yzyo81f2b5Yxyo+MW3bcwqXeSp5wgtOAgqNCCkggx+hpPvaPsp/pAINX9m+WMcqEuVmWkg600G5ppRE1JOEBWhKJptalHgCQSeAReqWBpIGwK/0jKAmT8oFm+WscqPdX9m+WMcqOjKnTKcba/CuHsBNav7N8sY5UJZ3LWQNoSrgmmihEvOIUq9gkrXLFIPCQhdPsmL+CAme2BZvlrHKj3V/ZvljHKje740b4m975qH0BNav7N8sY5UJ7Jy1kEzU4tU0yErWyUEqwUAylJpt0IIi9ggJrV/ZvljHKg1f2b5Yxyo3ZM9/tHjifgpWH8BNav7N8sY5UJ8kstZBqVQhyaaSoKeJBVji8tQ9oIPri9ggJkfKBZvlrHKj3V/ZvljHKjZ8nfiuR4sx+ARQwHz/AC3y0kHbPm22pppa1y7yEJSrFRKCABwkw6PygWaP76xyopoRZb+BufaY9+iA59X9m+WMcqDV/ZvljHKilggIDKDLWQW9IlE00Q3NFbhCu5T2JMIvK2heUkedQhz2wLN8tY5UU0Ibc8MkPSP/AA64DRq/s3yxjlQav7N8sY5UUsEBAzOWsgbQYcE01cTKzaFKvYBSnZZSUnhIQs/4TDnV/ZvljHKilifs/wAZznFZD3k3AatX9m+WMcqDV/ZvljHKilggPn1hZaSCJmfWqaaCXH2lNkqwUBKMoJTti8lQ84MPNX9m+WMcqKWJ7IjvL3HbQ+MdgNer+zfLGOVGuZy9s4oUBOM1KSBruCKmCAg8kMtpBqQlG3JtlK0S0uhaVKxSpLSQQdoggiG4y/s3yxjlQyyn8DmfQPe7VHRZPeGvRt/hEAl1f2b5YxyoTZW5ayDsulLc00pXZEkugVjdRNtLUfMEpUTwCL6CAmT8oFm+WscqPdX9m+WMcqOjK3uZfjcr7wQ9gJrV/ZvljHKhNaGWsgqelXBNNFCG5oLVewSVZq6D56K9hi8KxUCoqdArifNGUBNav7N8sY5UGr+zfLGOVGya8ay/Epz38rFDATWr+zfLGOVHxK3LdYUpN1RVTOVolRGL7ihsbRB9cfpBKwagEEjTjo88ZQH5bFtNfxYfwK8+1B88tfxchX5R+hMnPCrS4018DLRQQH5fft9C1FSiok6TcV+UYfPTX8XIV+UfqIGuiPYD8ZZSTAcevJrS6BiCNvbgj6x8uB/+QRxdHvHIIBXN6EfY/wCSo6LAmc2+2q+UC8LxvECnDwRxPrWoJuS8ysBJTeRLvFJIUqt0hNCOERpCXvJZvmr3RgKyVW2EsKvNKdKHbylqRjflVi67jXBdE1WcTtCENrBGeXm7t2o7nua3Reu/w3r1OCOG695LN81e6MF17yWb5q90YDntbvDvo1/hMfpaT72j7Kf6R+arQYfW04kSs3VSFJH7M9pIpuY+3Iy9lG0JviaTghGMjNgVNEgd70lRAG2TAdeUGbQ6XZlsuMZm4Po74Qor11RsXgUi8cBcNSKw0sNC0y7IcUFLDaAtQNakJFTXZx2dmFJy0ljpbnPu+c6qPE5aSwwDc5T/APPnOqgOjKnTKcba/CuHsQ1vZUsumXuNThuTDbi/2CcFEhKgTi3jpGEMnMu5VJSFJmwVG6gGQnAVGhVRP0WJuhRoNgHagFlqS0ylbgbS9RC1stFN4hQmySV00FLSy2anuQhWgRcNoCQANAAA9UTurWX3uc+75zqoNWsvuJz7vnOqgNrvjRvib3vmofxCuZUNGfQ9mpzNiWdbJ7AnO6LragKZuuhJx4IZjLyVvFF2bvgBRT2BOXgCSAojNVoSFCvAdqA6cnbOUlTjq7oKnJgAFshymfVdJWVa5JSARgMKQ+ib1ay+9zn3fOdVBq1l9xOfd851UBtyY7/aPHE/BSsOpoG4qmm6qlNOjYiJsPKhpt2dUtqcAdmQ63+wTZqnsZhuuDeGuQsUO1DRvLuVVW6mbNCUmkhOGhGkGjWBG1AdGSFmraaSpetvNMAtgqISpKTeWq8Ab6iRXD9wadMP4m9WsvuJz7vnOqg1ay+4nPu+c6qAz+TvxXI8WY/AI6soWyQ1VJW0HKvoSkqKk3FBNUpxWkOXCQK6NETOR+VDMvISrTzc4lbTDaHB2DNkJKUAHEN0NNuG7WXUqpIUlM2pKgFJIkJwggioIIaxBGzAMsnK5gVbDdFOAJSlSRdC1BKghWKAoUVdOisc2W/gbn2mPfojRq1l9xOfd851UKsqMqWXpZbbbU4VFTRA7AnB3LqVHEt00AwFzCfKJF4NJSlRczzCkFKVEJCXkFZKgKJGbC9JFdGzHA9l3KoFVJm0glKQVSE4BVRCUjFrSSQANkkRnq1l97nPu+c6qApIQ254ZIekf+HXGnVrL73Ofd851UKbUyoaXMyjiWpwpaW6pw9gTmAUypA/s8cSBhAXUKbNfIfmULDmueBbqhy5d7HaGtVS6BeC9nTXZhcrLyVCggpmwpQUUpMhOXlBNLxSM1UgXk12rw24z1ay+4nPu+c6qApIn7P8ZznFZD3k3GvVrL73Ofd851UKJPKhpM9MvFqczbjEo2g9gTeKkLmCoUzdRQOI9vAYC7iayYfWvscKLtW5UIfvhYo5rMFXu6XrV7Zx/iFcU5dypJSEzZKaXgJCcqmoqLwzWFRGerWX3uc+75zqoCkieyI7y9x20PjHYw1ay+9zn3fOdVCfJfKdplpxLjU4CqZnHR+wTZqlyZccQcG9lKgabFYCwtdgrZWEqUlQF5Ck1qFJ1ycB3QqBVOyKjZjVYCFhhCnCouLGdcvVFFL1xSAe5Smt0DaTt1hSzl3KrF5CZtQqRVMhOEYEpIqGtggjziM9Wsvvc593znVQDHKfwOZ9A97tUdFk94a9G3+ERMW7law5LPtobnCpbTqEjsCcFSUEAVLWGMZy2W8sywnOpm0BttN8qkZsJTdTiSc3QAUOMBQ2u+EIBKlpq4ykZsAqJU4lITiCLprQnYBJqNMd0TZy1lt7nPu+c6qDVrL73Ofd851UBuyu7mW43K+8EPohsocqWXUshDU4bkww4r9gnBRKV1UcW9gbEMnMvJVJSFJmwVG6gGQnBeNCq6mrWJoFGg2AdqA7nEp7PRUC8JdV2tKj6QVu+qHMTJyylSQc1OVGg/N05Ueb6KMtWsvuJz7vnOqgM5rxrL8SnPfysUMQb+U7RtBl4NTmbTLTLSj2BN4KW7LqSKZuuIQvHg4YaHLyUCrpE3epep2DOVpWlaZvRXCsB3SISJ+Zu07xKlVKab8xiqmzSn+UOolk5cSYJIRNAnSewJvHz/RYxlq7ldzN8wnOqgN+TnhVpcaa+BlooIgLGyuYbfnVrRNhLr7bjZ7Bm8UiVZaJwbw16FDHahxq7ldzN8wnOqgGsiLj7zewq6+na12sUkeZSbx9LDKJfV5Kbmb5hOdVHuryU3M3zCc6qA+YfLj4wRxdHvHI9hV8r2UDL86hbecADCEnOMuoVW+s9y4kGmIxpBAdLzy6NJQpWKQAAdkrVgPXGE2XmlXXCtKqVoVaRoqKacQfZGWcCVy6joTcUfMHCTFAm3JcX6kqqlSSAhSG1gl1QAQkhIIK01Khsk0rjATJeduhd5V0qKQb2yACR7CPbGvs1e7VyopzbzdCC4VkulxK1NmiU3kKDRGm6Qmhu6KADCN6rWYF1RdcKFX9bVZVevoIcUruqJIVQnXUPCYCR7NXu1cowNTKi/KgqUR2VK7OHf0RUu280VhQWpKaKCkhC6FZRQPVBvVB2a3sKjTE3Nvhc6wsUN6clTUAgH6dFSAccTjjAfoeMVLAoCQCcBU6dnDbjKJzKKzn3XUuNBNGEpcbChUuLzgUpKTeFwlCLl47DyoCjhBlJ4RZ3G1/AzMPxCDKTwizuNr+BmYB/GpcygKCStIUe5SVC8fMNJjbE1bVlvLfW4gAouylU6285mnnXClCj3ChVJB2a0qO6AUsTsv42f4lK+/mYohE7L+Nn+JSvv5mAoo0tzSFKUhK0FSe6SFAqT9oDERuiesSUdbeUAlwM/SmjwZqhSlhQDKm9cpB16jfqe5x2IChhFkp/euNv/1EPYRZKf3rjb/9RAOnnUoBUtQSkaSogAbGJMYy80hytxaVU03VA089I2mOCw5YtsNoUKKCaEYbfBAb7Q7059hf4TC/I3xfJ8Wl/dJhhaHenPsL/CYX5G+L5Pi0v7pMAympttoVcWhAJoCtQArtVOzG1KqioxBxEK7bZWVyy0NlzNuqWpKSgGhYdbqL6gDrlJ2Y3WHKKaZCVAA3nFXUmqUBS1LCEnaSCE+rDCAX5beDt8cs/wCNZh/CDLbwdvjln/Gsw/gMC4BWpGFK4jCu3tRnE3atkOuOTCkqWAtDASkZu6u6VEhV5JUNI0ERSQE5afjSS4tP/jlYo4nLT8aSXFp/8crFHAYJeSdCgakgUI0jSPVGcSFi2G8zMNquANFc265rhVC1rISQNkLQUk00FG2oxXwCKx/DZ7zy/uoekwisfw2e88v7qHMwmqFAaSkgeyAxl5pDlbi0KppuqBp56aI3QlyUZcbYQh0PBSENI+kzFKhNCG81pGH73BDqAQZDeBp9LNfFOw+UoAVJoNkmEOQ3gafSzXxTsMrabKpd5ITeKm1pCQAbxKSAMcIDsSoEVGIOikIflA8WT3FZj3Sob2emjTYu3aISLtALuAwoNFIUfKB4snuKzHulQD+NL80hBSFrQkqNE3lAXjtJrpMboQWpLLDzqsyXkusIZSAU0SQXCoLvEUSq+nEV7g10CAfxO5V9+s7jv/hzMO5JoobQlRvKShKVK2yAAT6zCTKvv1ncd/8ADmYCijEuAEJJFTUgVxNKVoNmlR7YyjW4wlSkqI1yalJ2RUUP+UBsj5x8pLhS64QSP2drR6dcfR4+a/Kb31fF2vfLgPnvZK90r2mNjLjqyEoK1E6AmpJwrgBwRzR22O+lt0KXim48CKkVvMrSBUYipIFeGA0rdcCrpKwoGhBrUHaptx4qZXsqV7TFL85sgqUktmqwvXg3gkJbzYTrSVKRdUDiKkVNQY1OTLBK1LW0pV9ehPdBTzKkkUTSgQlwHRs7cBPdkr3avaYOyV7pXtMOH7QbU06k3KqLxFG0j99nN0ISKC6HMBw10wigInLBwmYxJOtTpPnj2MMre/8A+Ef7wQF6/JziwhSGW7l0hBXMspKgFqF66VVHrjR83Tu9Mc7Y6UMLQ7hn0Z/GqOGAxNmzu9Mc7Y6UHzdO70zzpjpR12dKF5xLYNCbx0E9ykrNAMSaA0GyaR1Gx1FIW2q+m+pBNKEUzYqUqN44rANBhThgFXzbO70zztjpRlL2dOB1lammrrbzLpAmpepCHErIFVaTSGzlgrDRcCk4JWspJSCEpdzW33VamlBgNk4QpgPrHbAX5Evncl1seH5QleRL53J9bHyiPF6DAfYLLyzmJlsOsWa+tslaQoTEoAShZbVS86D3SSOGkabUn5512VWLLfAYeU8oGZk6qBl3WaJ+l01cBx2AYz+RzxSx9uZ+JciwmXwhJUQogbCEqUr1BIJMBO6oJ36qmOcyXWxonsrJpltTjllzCUJFVHsiTNB5g7UxTWfOofbS42SUqrQlKknAkaFAHSIU5deATPoz/UQHNqgnfqqY5zJdbCxqdnhOuTPzW/dXLssBPZMneBQ46sk/S0oQ4B6jF1HFP2q2yaOEjWKWNaTeCSAQmndKqU0SMTXCsAl1QTv1VMc5kutjnmcrZptTaF2XMBTqi22OyJPXKCFOkYO4axCzU00bdIrgYQZR+FWbxp34GZgNGqCd+qpjnMl1sL7HtCeZz1bLfOceceFJmTwCqUBq7pwi3jhVaiM4WwFqIKUrKUKKUFQBAWQKA0IPACCaVEAm1QTv1VMc5kutjnRlbNF1TIsuYziUIdUnsiTwStS0pNc7Q1KFildjhEV8T8r41mOJSfv5qA5Jm3J1SFJ+apgXklPhMlsim+xzWHac8xLMMqst9RaaaaJEzJ0JQgJJFXa0wiycXdBJ0AEmnBHPLWg24UhCr15tLwoDS6ruTXYrjTzGARaoJ36qmOcyXWxolMrJp0KLdlzBurU2r9okxRSTdUMXdg7MV0Icke5mOOTXvTAJben56YbShNlvpKX5Z6pmZOlGphDxGDukhBA4SIY6oJ36qmOcyXWxQzs0lptbi63UJKlUFTQCpoBpjXIzyXb10KBQq4tKkkKSboVj6lJNRtwE+7lLOJSVKsqYASCSeyZPAAVP9rHktlRNuIStFlzBStIWk9kSYqCKg0LtRhFBa/eHvRufhMaMmfA5b0DPu0wEvNzs8ubYmBZb4S01MtlPZMnUl1TJBH0tKDNmvnEM9UE79VTHOZLrYez9otsgFxV0G9jQ0wSVHRwD1xvZcvJCqEVANFChFdgjYPBASc9ldNMpCnLLmEhS22geyJM1U4sNoGDuypSRXQK4x0aoJ36qmOcyXWxuy37yzx2z/jGooYCIkrQnm35h02W+Q8WiAJmTqLiLpr9Lsww1QTv1VMc5kuthjP5Ry7JeDjl0sNpedF1WCVEgFNBrjUEUFTiNsQ1SqoqNmAkXMrZpLqGTZcxnFpccQnsiTxSgoCjXO0FC4jA7rgMdGqCd+qpjnMl1sb7Q8ZynFZ/3kpFBAQ+T8/PS7AaVZb6iFvLqJmTpr3VuAYu7AUB6oY6oJ36qmOcyXWxTwQEixlZNLW4hNlzBU2UpcHZEnrSpIWNLtDrSDhHLlJPz0zKTEumy30qeZcaClTMnQFaCkE0drQVh1Yfhk/6Rj4ZEPoCY1QTv1VMc5kutg1QTv1VMc5kutinggJGSysmnkBbdlzCkkqAPZEmNCik4F2ukGOO2J2eeXKqFlvjMP59QMzJ64Zh1qiaO6auA47AMPciPA2/tPe+XD2AmNUE79VTHOZLrY57RyummGlvO2XMJbbSpa1dkSZolIqTRLpJw2hFTKzIcTeTWl5acRuVFBI4Kg04IR/KJ4rnuLPfgMArey7cQopVIrChgQZuSqPP9LEflja782pSmpZKatob183K/uuKXXWrOGMKMqPC3/SL/AKwrgMTZs9vTHO2OlHnzdO70xztjpRnDJFjrUQlKkFZRnM2L18C5nBsUJKaaDs40gFfzbPb0xztjpQfN07vTHO2OlDOWsZ1d7Cl1K1KCguouqCaYDTeUBwY1pHJOSqmlqbcFFJJBH/uxAc6bNnt6Y52x0o8Nmzu9Mc7Y6UZwQETlVLuJfo8EJVdBolxChSp2UkiCNeVXfz9kf7wQH0i0O4Z9GfxqjhjomLOcWlsqm2WxdN1OZcJAvqpeINCY5vmhflzP8hzpQG6WcCVAqTeArgFFJ0YEKGIIND6oaOZQqKr1wfvaVEnHNDEnSaMpx2SomE3zQry5n+Q50o8+Z1eXM/yHOlAM12reCkqQCFIWjBRBBU9nwrRsKoKbIELY8+aV+Ws/yHOlHpsdXlzP8hzpQBGK9BjFmyHlvIZbmmlKWlaq5lYACacONax0zWTMy24EOTTKQWnHb2aWaBC226UrpJcHsMB9X+RzxSx9uZ+JciotmWccaUhtQSVUBJJBu11wSRilRTUBWxWuxHynJTKJyRlkSyHpZaUFw3lNPVN9anDWh21EQ37YD++Sn8t/84D6NJtlKEpKUpoLoSg60AYADAYUpsQny68AmfRn+oiRPygP75Kfy3/zjjtnK92YYcZU7KgOJukhp+o81VQH1iE9u2KZlTZK7uZOdZ1taPAUS4rHXJSkrF3ZvnaFI2yMt52ZDpbTKXW3S1Uh7XUSlVQK4DXU9UbrTysn2WXXSmTIbQtwgB6pupKqDHggPoY4YQZR+FWbxp34GZjwC0t1I8l/84456y7Rdcl3CuSBYcU6kBD1FFTLjNDjoo4T5wICtha1JuodcKFIKHFpcUFA3k0SlCgmmmoSCCdBJ0igHDdtLdSPJf6UF20t1I8l/pQFBE/K+NZjiUn7+agu2lupHkv9KOJuy7REyuYvyV5bTTJFx6gDa3FgjHSc4R6hAVsKbBsbscukqvXlURhS42mtxrhCSpeP8Uct20t1I8l/pQXbS3UjyX+lAUEIcke5mOOTXvTGN20t1I8l/pRx2ZZlosBwBckb7rrxqh7ArVeIGu0CAoLYks+w61UDOIWipFQKimI2RGiw7LzAc7gX1X7jaSltOtCdaCTiaVJ4dG3xXbS3UjyX+lBdtLdSPJf6UA1tfvD3o3PwmNGTPgct6Bn3aYWTMvaS0KQVSQCkqSdY9sim6jCz5O0mmm2guSIbQhsEoeqbqQmp13BAM7dsVMzmrxKc2suJI7pKrpSladgFJNcag0oRDGWCghIWQV0F4pBCSaYkAk0HBUwju2lupHkv9KC7aW6keS/0oDzLfvLPHbP+MaihiStey7RmEISpckAl1h4UQ9iWnUugadBKQD547btpbqR5L/SgMrTyaS+t1ajrlJo3pok5tTevAOvFSFUOyhJ0gQ8bTQAbQAhDdtLdSPJf6UF20t1I8l/pQBaHjOU4rP8AvJSKCJJ6y7RVMNPlcleabeaAuPUIdU0ok46Rmh7THbdtLdSPJf6UA4aLmcXeuhsBAb3ROJUTwYpAH8J2xHRE/dtLdSPJf6UF20t1I8l/pQGVh+GT/pGPhkQ+iSk7MtFt190LkiXlIURceoLrYbw13BWOe2LZtGXcaQewlF3OUIDwpcAOOONawFgyldVXikgq1lAQQm6MFYmpreNcMCNqNsQmqC0NqT9j35xyTOWM624lDgkwC267euvEAIU2mlK6SXB7DAVORHgbf2nvfLhvO382vN0K7qrldF6mFeCtI+W2Rle7LtJaS7KkArNS0/XXLK91w0jsPygPb5Kfyn+lAfRpOXDbaG06EJSkeoUhH8oniue4s9+AxKnL97fJT+U/0o4bcytdmpd6XU7KpS62tskNP1AUKVFTpgJzKfwt/wBIv+sK46mbJmp52YdRMMgB5SCc0uhN1LlQK4DX09Uc6cn3hezk4yi64psfQrNboBrgcBjAYw4+eAGQ0As6xaarWDcvNlFG8KhFTeodoeeFBsZXl7PN3PzgNiq8vZ5u5+cA3mrbv3tZS8FjTovOtObX/wBdPXC+0X0uOrWkEBaiuiiCQVGpGGxUmNHzMry9nm7n5wfMqvL2ebufnAeQR6LGV5ezzdz848NjK8vZ5u5+cBC5Vd/P2R/vBGzKuVDb90vJdN0G8lCkjZwoT/7WPYC/ndDX2P8AmqOWOqd7lr7H/NUcsB1yMqlYWpailCAmpCbyiVG6AkVAOydOgGN0xY60pvpUhac2XiQtIITfKNcCagk0w0400gxokpzN3gUJWhYAUlRUNBvAgpIIIP8AUxtftMqbKLiRVGbJF7uQ7nQACcKHDzGA0WhLZp1xutbi1Irt0NKxzxunZkuuLcIAK1KWQNAJNcOCNMB2ZL+MGvRPf8Yf5Wd8HFZj4iVhBkv4xa9E/wD8Yf5Wd8HFZj4iVgJSOqXkFLaddBFGrtQdJqaa3zaTHLDCStVTbZbCQUqLl+tKqCm82BUiqaYnDbgC07JWwASQUlS0Ag41SaGo0iF8MLTtLPAVRRQWtQIVhRVCU0ppqNNfVC+Apvk37zMcac921DjKzwGa4u97tUJ/k37xMcac921DjKzwGa4u97tUB9Rb0DzCMoxb0DzCMoAggggCCCCAIIIIAggggOa051LDS3V1uoSVKpTQPPgPOSBHGm3WwBnfoyqpSKhQKagX7zdQEVUBU0hjMNlSSEqKSRgoAGnqOBia1Ja9VFpDbiHEvhKAm9fLdQhIFEApRiak1J84Bwu3GBeBWQUkJulty+Sb1Libt5YN1eKQRrVbRjbLWm04u4hdVUJpRQqAQDdJFFUJANK0JoaGE7GSaUOF1DpDlUqSq4jSM6KubLiiHlgknYGikdlk2AhhxTiaEqvmpbRfqtecXVYxIKsabHqFAcQQQQBBBBAEEEEAQQQQBBBBAER+W/hEn/1P4ExYRH5b+ESf/U/gTAcMTOVvfEcWmvfSsU0TOVvfEcWmvfSsBJEw61OLzhbvJvVZAP7pLhKTUnRdUFA8KTCmXcCVpUQFAKCik6DQ1oeAw2GUbhKVLSlSkqQoq0XrrhdAISKaSrHhgORyzrqU3lgOKxQ2BW9ryjuhrQSQacA0iojlmZdTaihYopOBFQacGEMmLcKE3Uo2AgfSKpcDmdSlY0KINQFYYE4QsfcvKUrReUVU85rAUPycd6meMq9y1HDbmlfGHvwoju+TjvUzxlXumo4bc0r4w9+FEAoggggGiLGKiEJcTnbhcKDUADNl3uzrSboG1QqGOmmlyy1pbUtetoG1JGBvBZIBwOA8+mNqbVTUKU0Cu6W1qvqF9OaLOA0JVdIxxxAw010vWiVJWm6AFJZTp0ZsUHtgOKCCCAhsrPCD9kf7wQZWeEH7I/3ggGlr5QOhZSLtEXkJwOgLOnGOEZQvfw+z9YIIA1Qvfw+z9Y91Qvfw+z9Y8ggDVC9/D7P1j3VC9/D7P1gggO/JzKJ1E0lwXCoIWkVBpjSug8ENMpcrn1kEhsHNOIwSrQp1lR0q01QP84IICZ1RPbafZ+seaonttPs/WPYIAOUT22n2frHmqJ7bT7P1j2CApsjcq3mWVhIbN51SzeSqtShA2FDDAQxtrLJ9yXeQpLVFtOJNEqrQpIw12mPYICwT8p03TuJfkOdOPe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RZQ5fTLrrClIZqjO0olf7yQDWquCCCA59XMxuGeSvpQiylyufXQkNght1GCVaFOMqOlWnWD/OPYICW1RPbafZ+sByie20+z9YIIAOUT22n2frAconqaU+z9YIICmyOyqeZacCQ2bzpWbyVVrcQMKEYYCFtuZUvqUruBVxa8AdJCa6TwQQQClWUT22n2R6conttPsgggMRlI/tp9keqyje20+yCCA8TlG/tp9kCso3ttPsgggOCdmlOqvL00ggg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n-US"/>
          </a:p>
        </p:txBody>
      </p:sp>
      <p:sp>
        <p:nvSpPr>
          <p:cNvPr id="6147" name="AutoShape 13" descr="data:image/jpeg;base64,/9j/4AAQSkZJRgABAQAAAQABAAD/2wCEAAkGBxQSEhUUEhQUFhUXFxUUFBgVFBYeFhceHRcdFh0YFBwYICggGBolHB0XITIhJikrMi4uFx81ODMtNygtLisBCgoKBQUFDgUFDisZExkrKysrKysrKysrKysrKysrKysrKysrKysrKysrKysrKysrKysrKysrKysrKysrKysrK//AABEIAHQBtAMBIgACEQEDEQH/xAAcAAADAAMBAQEAAAAAAAAAAAAABQYCAwQBBwj/xABUEAABAgMDAwwNCQUHBAMAAAABAgMABBEFEiEGEzEWIkFRUlNhdJKU0tMUFzIzNDVUcXOBkbO0BxUjVXKVstHhJEJik7FDRIKho8HChMPE8CVjdf/EABQBAQAAAAAAAAAAAAAAAAAAAAD/xAAUEQEAAAAAAAAAAAAAAAAAAAAA/9oADAMBAAIRAxEAPwC2yPyXln5Np11LqlrvlSuyZgVOcUNAXQQ51Eye9uc5mesg+T7xex5l+8VD2ZYC0lJKhoNUqKSKEEUI4Ro2dBwgEWomT3tznMz1kKMq8lJZqWUttLqVBbIBEzMaFPISf7TZBI9cXMIct/A1/bl/iG4DXqJk97c5zM9ZBqJk97c5zM9ZFFCfKTuWTR0kPsq+jDhwCxeKw3pSE1OuwrTZpAcuomT3tznMz1kJsqslZZpptTaXUkzUk2T2TMYpXNNtrGK9lKiPXF3E/lv3hnjtn/GNQGOomT3tznMz1kGomT3tznMz1kUUT9oUVPMgNrSUALU9mlkKqFoSylaRQCpKlEmmCRiTVIY6iZPe3OczPWQmnclZZM/LNBLubWxNrWnsmYxUhcuEnu64Ba+VF3E/aHjST4rP+8lIDHUTJ725zmZ6yDUTJ725zmZ6yKKJ9DX7eFtpVS44l36JxOOsopTita4MKBI0VJrgYDHUTJ725zmZ6yFFlZKSypmcQpLpS2tkIHZMxrQWUqNPpNskxcwhsTwyf9Ix8OiA16iZPe3OczPWQaiZPe3OczPWQ+mCoJVcAK6G6FEhJNMAogGgrs0hPkwHwZkP1qHk3SVlQNWGiblQKJvFWAwGI2IDTqJk97c5zM9ZCjJTJOVdlULcS6pRU8CTMzOw6tI/tNoAeqLmEWRHgaPtv+/XAatRMnvbnOZnrINRMnvbnOZnrIY5QIqyfpC1rmyVgLNAHEqIVcIN1QF04jAmM7FcKmEFSSk0OBvbZAVr9cARRVDiK0MBJZaZKyzMhNutJdS42w6tChMzGtUEEg4rpphzqJk97c5zM9ZHvyh+K57iz/uzFDATuomT3tznMz1kGomT3tznMz1kY5VOupcaKcUpQ6oIuOEOuBTdxFUEXVEX6E1GJNMIpICFt7JWWbdkkoS6A7NFtwdkzGuT2K+5Q/SbpCDhtQ41Eye9uc5mesjLKfv9nccPwU1FBATuomT3tznMz1kGomT3tznMz1kdM0wXJtsJziQ2M66oKcCVEgoQ2BW6r95ShsXEV7qHMBCzOSssJ9hoJdzapaacUnsmYxUh2WSk98rgFrH+KHGomT3tznMz1kZzfjSW4nO++lIfwE7qJk97c5zM9ZBqJk97c5zM9ZHLYqnezV3isprM1Bv1SM4m5nK6wpIqUFNDQ7OuMVkBB2HktLLmZ9C0ulLT7SGx2TMa0GVZcIGv3SlHHbh1qJk97c5zM9ZBk34ZafGWfgpeHVoMlbTiEqKCpCkhadKSQReHCNMAl1Eye9uc5mesjXM5FyYQohDlQkkftMztekjpyTZUlLpKA2hTgLaUpWlNA2hJUlLlFJBUFYUGNTjWpbzfe1/ZV/SAjckclJZ6RlHXEuqW5LMOLV2TMa5SmkqJwXTEkw21Eye9uc5mesjdkJ4tkeKSvuUxtyiOtavVDWdGfoVdxcXSt3GmczdeDThWA5NRMnvbnOZnrIT5V5KyzTCVNpdSrsiTRXsmY7lc202oYubKVKHriqsAq7GZv3r1xNb9b+j9+uN6lK1xrHBlx4MnjVn/ABzEBhqJk97c5zM9ZBqJk97c5zM9ZFFGmYUsUuJSrEXryymg2SKJVU8GHngEeomT3tznMz1kJ5/JSWTOyrYS6ELbmlLHZMxiU5q6e+bF5Xti6hBafjGS9FOf9iAw1Eye9uc5mesg1Eye9uc5mesiihXKzb5eKVtUbqqiqDY0fvnT5oDh1Eye9uc5mesj5VOPIZCUhClVzpJVMTNcH3Ej+02EpA9Ufd4+MSiavdyVEMzJSEoQpVeyXO4SsFJOnTAJvnMb1/rzPWQfOY3v/XmesigmLDaIWsIvKvuqQlsquuYukNpIJxF0CiPbjHjtkNLKNYb2aAUKqutqCEUS7cFQLt43zhXTgkwCD5yG9/68z1kHzmN6/wBeZ6yKFjJ5onXNrSAbo1yypQKUEOpGFEhRUCe50aTHOLGZo5Vp2iQkIKSpRWCgnPDQLt4DHucaaYD5lldbjyX6NLcbTcTrUPPUrU44rOP5R5C3K7v/APgT/UwQH6IyMyxkWZNpt2aaQtN8KSVYg5xWBh3q9s7yxnlR8oXaz7aG0IdWlIRgAogd2qMEW5NHAPOnzKUYD61q9s7yxnlQnyty0kHZVSG5ppSitkgAmuDyFHY2ACfVHz0W5NVpnna44XlVwFT/AJR58/zO/ucswH1s5fWb5Yzyo81f2b5Yxyo+MW3bcwqXeSp5wgtOAgqNCCkggx+hpPvaPsp/pAINX9m+WMcqEuVmWkg600G5ppRE1JOEBWhKJptalHgCQSeAReqWBpIGwK/0jKAmT8oFm+WscqPdX9m+WMcqOjKnTKcba/CuHsBNav7N8sY5UJZ3LWQNoSrgmmihEvOIUq9gkrXLFIPCQhdPsmL+CAme2BZvlrHKj3V/ZvljHKje740b4m975qH0BNav7N8sY5UJ7Jy1kEzU4tU0yErWyUEqwUAylJpt0IIi9ggJrV/ZvljHKg1f2b5Yxyo3ZM9/tHjifgpWH8BNav7N8sY5UJ8kstZBqVQhyaaSoKeJBVji8tQ9oIPri9ggJkfKBZvlrHKj3V/ZvljHKjZ8nfiuR4sx+ARQwHz/AC3y0kHbPm22pppa1y7yEJSrFRKCABwkw6PygWaP76xyopoRZb+BufaY9+iA59X9m+WMcqDV/ZvljHKilggIDKDLWQW9IlE00Q3NFbhCu5T2JMIvK2heUkedQhz2wLN8tY5UU0Ibc8MkPSP/AA64DRq/s3yxjlQav7N8sY5UUsEBAzOWsgbQYcE01cTKzaFKvYBSnZZSUnhIQs/4TDnV/ZvljHKilifs/wAZznFZD3k3AatX9m+WMcqDV/ZvljHKilggPn1hZaSCJmfWqaaCXH2lNkqwUBKMoJTti8lQ84MPNX9m+WMcqKWJ7IjvL3HbQ+MdgNer+zfLGOVGuZy9s4oUBOM1KSBruCKmCAg8kMtpBqQlG3JtlK0S0uhaVKxSpLSQQdoggiG4y/s3yxjlQyyn8DmfQPe7VHRZPeGvRt/hEAl1f2b5YxyoTZW5ayDsulLc00pXZEkugVjdRNtLUfMEpUTwCL6CAmT8oFm+WscqPdX9m+WMcqOjK3uZfjcr7wQ9gJrV/ZvljHKhNaGWsgqelXBNNFCG5oLVewSVZq6D56K9hi8KxUCoqdArifNGUBNav7N8sY5UGr+zfLGOVGya8ay/Epz38rFDATWr+zfLGOVHxK3LdYUpN1RVTOVolRGL7ihsbRB9cfpBKwagEEjTjo88ZQH5bFtNfxYfwK8+1B88tfxchX5R+hMnPCrS4018DLRQQH5fft9C1FSiok6TcV+UYfPTX8XIV+UfqIGuiPYD8ZZSTAcevJrS6BiCNvbgj6x8uB/+QRxdHvHIIBXN6EfY/wCSo6LAmc2+2q+UC8LxvECnDwRxPrWoJuS8ysBJTeRLvFJIUqt0hNCOERpCXvJZvmr3RgKyVW2EsKvNKdKHbylqRjflVi67jXBdE1WcTtCENrBGeXm7t2o7nua3Reu/w3r1OCOG695LN81e6MF17yWb5q90YDntbvDvo1/hMfpaT72j7Kf6R+arQYfW04kSs3VSFJH7M9pIpuY+3Iy9lG0JviaTghGMjNgVNEgd70lRAG2TAdeUGbQ6XZlsuMZm4Po74Qor11RsXgUi8cBcNSKw0sNC0y7IcUFLDaAtQNakJFTXZx2dmFJy0ljpbnPu+c6qPE5aSwwDc5T/APPnOqgOjKnTKcba/CuHsQ1vZUsumXuNThuTDbi/2CcFEhKgTi3jpGEMnMu5VJSFJmwVG6gGQnAVGhVRP0WJuhRoNgHagFlqS0ylbgbS9RC1stFN4hQmySV00FLSy2anuQhWgRcNoCQANAAA9UTurWX3uc+75zqoNWsvuJz7vnOqgNrvjRvib3vmofxCuZUNGfQ9mpzNiWdbJ7AnO6LragKZuuhJx4IZjLyVvFF2bvgBRT2BOXgCSAojNVoSFCvAdqA6cnbOUlTjq7oKnJgAFshymfVdJWVa5JSARgMKQ+ib1ay+9zn3fOdVBq1l9xOfd851UBtyY7/aPHE/BSsOpoG4qmm6qlNOjYiJsPKhpt2dUtqcAdmQ63+wTZqnsZhuuDeGuQsUO1DRvLuVVW6mbNCUmkhOGhGkGjWBG1AdGSFmraaSpetvNMAtgqISpKTeWq8Ab6iRXD9wadMP4m9WsvuJz7vnOqg1ay+4nPu+c6qAz+TvxXI8WY/AI6soWyQ1VJW0HKvoSkqKk3FBNUpxWkOXCQK6NETOR+VDMvISrTzc4lbTDaHB2DNkJKUAHEN0NNuG7WXUqpIUlM2pKgFJIkJwggioIIaxBGzAMsnK5gVbDdFOAJSlSRdC1BKghWKAoUVdOisc2W/gbn2mPfojRq1l9xOfd851UKsqMqWXpZbbbU4VFTRA7AnB3LqVHEt00AwFzCfKJF4NJSlRczzCkFKVEJCXkFZKgKJGbC9JFdGzHA9l3KoFVJm0glKQVSE4BVRCUjFrSSQANkkRnq1l97nPu+c6qApIQ254ZIekf+HXGnVrL73Ofd851UKbUyoaXMyjiWpwpaW6pw9gTmAUypA/s8cSBhAXUKbNfIfmULDmueBbqhy5d7HaGtVS6BeC9nTXZhcrLyVCggpmwpQUUpMhOXlBNLxSM1UgXk12rw24z1ay+4nPu+c6qApIn7P8ZznFZD3k3GvVrL73Ofd851UKJPKhpM9MvFqczbjEo2g9gTeKkLmCoUzdRQOI9vAYC7iayYfWvscKLtW5UIfvhYo5rMFXu6XrV7Zx/iFcU5dypJSEzZKaXgJCcqmoqLwzWFRGerWX3uc+75zqoCkieyI7y9x20PjHYw1ay+9zn3fOdVCfJfKdplpxLjU4CqZnHR+wTZqlyZccQcG9lKgabFYCwtdgrZWEqUlQF5Ck1qFJ1ycB3QqBVOyKjZjVYCFhhCnCouLGdcvVFFL1xSAe5Smt0DaTt1hSzl3KrF5CZtQqRVMhOEYEpIqGtggjziM9Wsvvc593znVQDHKfwOZ9A97tUdFk94a9G3+ERMW7law5LPtobnCpbTqEjsCcFSUEAVLWGMZy2W8sywnOpm0BttN8qkZsJTdTiSc3QAUOMBQ2u+EIBKlpq4ykZsAqJU4lITiCLprQnYBJqNMd0TZy1lt7nPu+c6qDVrL73Ofd851UBuyu7mW43K+8EPohsocqWXUshDU4bkww4r9gnBRKV1UcW9gbEMnMvJVJSFJmwVG6gGQnBeNCq6mrWJoFGg2AdqA7nEp7PRUC8JdV2tKj6QVu+qHMTJyylSQc1OVGg/N05Ueb6KMtWsvuJz7vnOqgM5rxrL8SnPfysUMQb+U7RtBl4NTmbTLTLSj2BN4KW7LqSKZuuIQvHg4YaHLyUCrpE3epep2DOVpWlaZvRXCsB3SISJ+Zu07xKlVKab8xiqmzSn+UOolk5cSYJIRNAnSewJvHz/RYxlq7ldzN8wnOqgN+TnhVpcaa+BlooIgLGyuYbfnVrRNhLr7bjZ7Bm8UiVZaJwbw16FDHahxq7ldzN8wnOqgGsiLj7zewq6+na12sUkeZSbx9LDKJfV5Kbmb5hOdVHuryU3M3zCc6qA+YfLj4wRxdHvHI9hV8r2UDL86hbecADCEnOMuoVW+s9y4kGmIxpBAdLzy6NJQpWKQAAdkrVgPXGE2XmlXXCtKqVoVaRoqKacQfZGWcCVy6joTcUfMHCTFAm3JcX6kqqlSSAhSG1gl1QAQkhIIK01Khsk0rjATJeduhd5V0qKQb2yACR7CPbGvs1e7VyopzbzdCC4VkulxK1NmiU3kKDRGm6Qmhu6KADCN6rWYF1RdcKFX9bVZVevoIcUruqJIVQnXUPCYCR7NXu1cowNTKi/KgqUR2VK7OHf0RUu280VhQWpKaKCkhC6FZRQPVBvVB2a3sKjTE3Nvhc6wsUN6clTUAgH6dFSAccTjjAfoeMVLAoCQCcBU6dnDbjKJzKKzn3XUuNBNGEpcbChUuLzgUpKTeFwlCLl47DyoCjhBlJ4RZ3G1/AzMPxCDKTwizuNr+BmYB/GpcygKCStIUe5SVC8fMNJjbE1bVlvLfW4gAouylU6285mnnXClCj3ChVJB2a0qO6AUsTsv42f4lK+/mYohE7L+Nn+JSvv5mAoo0tzSFKUhK0FSe6SFAqT9oDERuiesSUdbeUAlwM/SmjwZqhSlhQDKm9cpB16jfqe5x2IChhFkp/euNv/1EPYRZKf3rjb/9RAOnnUoBUtQSkaSogAbGJMYy80hytxaVU03VA089I2mOCw5YtsNoUKKCaEYbfBAb7Q7059hf4TC/I3xfJ8Wl/dJhhaHenPsL/CYX5G+L5Pi0v7pMAympttoVcWhAJoCtQArtVOzG1KqioxBxEK7bZWVyy0NlzNuqWpKSgGhYdbqL6gDrlJ2Y3WHKKaZCVAA3nFXUmqUBS1LCEnaSCE+rDCAX5beDt8cs/wCNZh/CDLbwdvjln/Gsw/gMC4BWpGFK4jCu3tRnE3atkOuOTCkqWAtDASkZu6u6VEhV5JUNI0ERSQE5afjSS4tP/jlYo4nLT8aSXFp/8crFHAYJeSdCgakgUI0jSPVGcSFi2G8zMNquANFc265rhVC1rISQNkLQUk00FG2oxXwCKx/DZ7zy/uoekwisfw2e88v7qHMwmqFAaSkgeyAxl5pDlbi0KppuqBp56aI3QlyUZcbYQh0PBSENI+kzFKhNCG81pGH73BDqAQZDeBp9LNfFOw+UoAVJoNkmEOQ3gafSzXxTsMrabKpd5ITeKm1pCQAbxKSAMcIDsSoEVGIOikIflA8WT3FZj3Sob2emjTYu3aISLtALuAwoNFIUfKB4snuKzHulQD+NL80hBSFrQkqNE3lAXjtJrpMboQWpLLDzqsyXkusIZSAU0SQXCoLvEUSq+nEV7g10CAfxO5V9+s7jv/hzMO5JoobQlRvKShKVK2yAAT6zCTKvv1ncd/8ADmYCijEuAEJJFTUgVxNKVoNmlR7YyjW4wlSkqI1yalJ2RUUP+UBsj5x8pLhS64QSP2drR6dcfR4+a/Kb31fF2vfLgPnvZK90r2mNjLjqyEoK1E6AmpJwrgBwRzR22O+lt0KXim48CKkVvMrSBUYipIFeGA0rdcCrpKwoGhBrUHaptx4qZXsqV7TFL85sgqUktmqwvXg3gkJbzYTrSVKRdUDiKkVNQY1OTLBK1LW0pV9ehPdBTzKkkUTSgQlwHRs7cBPdkr3avaYOyV7pXtMOH7QbU06k3KqLxFG0j99nN0ISKC6HMBw10wigInLBwmYxJOtTpPnj2MMre/8A+Ef7wQF6/JziwhSGW7l0hBXMspKgFqF66VVHrjR83Tu9Mc7Y6UMLQ7hn0Z/GqOGAxNmzu9Mc7Y6UHzdO70zzpjpR12dKF5xLYNCbx0E9ykrNAMSaA0GyaR1Gx1FIW2q+m+pBNKEUzYqUqN44rANBhThgFXzbO70zztjpRlL2dOB1lammrrbzLpAmpepCHErIFVaTSGzlgrDRcCk4JWspJSCEpdzW33VamlBgNk4QpgPrHbAX5Evncl1seH5QleRL53J9bHyiPF6DAfYLLyzmJlsOsWa+tslaQoTEoAShZbVS86D3SSOGkabUn5512VWLLfAYeU8oGZk6qBl3WaJ+l01cBx2AYz+RzxSx9uZ+JciwmXwhJUQogbCEqUr1BIJMBO6oJ36qmOcyXWxonsrJpltTjllzCUJFVHsiTNB5g7UxTWfOofbS42SUqrQlKknAkaFAHSIU5deATPoz/UQHNqgnfqqY5zJdbCxqdnhOuTPzW/dXLssBPZMneBQ46sk/S0oQ4B6jF1HFP2q2yaOEjWKWNaTeCSAQmndKqU0SMTXCsAl1QTv1VMc5kutjnmcrZptTaF2XMBTqi22OyJPXKCFOkYO4axCzU00bdIrgYQZR+FWbxp34GZgNGqCd+qpjnMl1sL7HtCeZz1bLfOceceFJmTwCqUBq7pwi3jhVaiM4WwFqIKUrKUKKUFQBAWQKA0IPACCaVEAm1QTv1VMc5kutjnRlbNF1TIsuYziUIdUnsiTwStS0pNc7Q1KFildjhEV8T8r41mOJSfv5qA5Jm3J1SFJ+apgXklPhMlsim+xzWHac8xLMMqst9RaaaaJEzJ0JQgJJFXa0wiycXdBJ0AEmnBHPLWg24UhCr15tLwoDS6ruTXYrjTzGARaoJ36qmOcyXWxolMrJp0KLdlzBurU2r9okxRSTdUMXdg7MV0Icke5mOOTXvTAJben56YbShNlvpKX5Z6pmZOlGphDxGDukhBA4SIY6oJ36qmOcyXWxQzs0lptbi63UJKlUFTQCpoBpjXIzyXb10KBQq4tKkkKSboVj6lJNRtwE+7lLOJSVKsqYASCSeyZPAAVP9rHktlRNuIStFlzBStIWk9kSYqCKg0LtRhFBa/eHvRufhMaMmfA5b0DPu0wEvNzs8ubYmBZb4S01MtlPZMnUl1TJBH0tKDNmvnEM9UE79VTHOZLrYez9otsgFxV0G9jQ0wSVHRwD1xvZcvJCqEVANFChFdgjYPBASc9ldNMpCnLLmEhS22geyJM1U4sNoGDuypSRXQK4x0aoJ36qmOcyXWxuy37yzx2z/jGooYCIkrQnm35h02W+Q8WiAJmTqLiLpr9Lsww1QTv1VMc5kuthjP5Ry7JeDjl0sNpedF1WCVEgFNBrjUEUFTiNsQ1SqoqNmAkXMrZpLqGTZcxnFpccQnsiTxSgoCjXO0FC4jA7rgMdGqCd+qpjnMl1sb7Q8ZynFZ/3kpFBAQ+T8/PS7AaVZb6iFvLqJmTpr3VuAYu7AUB6oY6oJ36qmOcyXWxTwQEixlZNLW4hNlzBU2UpcHZEnrSpIWNLtDrSDhHLlJPz0zKTEumy30qeZcaClTMnQFaCkE0drQVh1Yfhk/6Rj4ZEPoCY1QTv1VMc5kutg1QTv1VMc5kutinggJGSysmnkBbdlzCkkqAPZEmNCik4F2ukGOO2J2eeXKqFlvjMP59QMzJ64Zh1qiaO6auA47AMPciPA2/tPe+XD2AmNUE79VTHOZLrY57RyummGlvO2XMJbbSpa1dkSZolIqTRLpJw2hFTKzIcTeTWl5acRuVFBI4Kg04IR/KJ4rnuLPfgMArey7cQopVIrChgQZuSqPP9LEflja782pSmpZKatob183K/uuKXXWrOGMKMqPC3/SL/AKwrgMTZs9vTHO2OlHnzdO70xztjpRnDJFjrUQlKkFZRnM2L18C5nBsUJKaaDs40gFfzbPb0xztjpQfN07vTHO2OlDOWsZ1d7Cl1K1KCguouqCaYDTeUBwY1pHJOSqmlqbcFFJJBH/uxAc6bNnt6Y52x0o8Nmzu9Mc7Y6UZwQETlVLuJfo8EJVdBolxChSp2UkiCNeVXfz9kf7wQH0i0O4Z9GfxqjhjomLOcWlsqm2WxdN1OZcJAvqpeINCY5vmhflzP8hzpQG6WcCVAqTeArgFFJ0YEKGIIND6oaOZQqKr1wfvaVEnHNDEnSaMpx2SomE3zQry5n+Q50o8+Z1eXM/yHOlAM12reCkqQCFIWjBRBBU9nwrRsKoKbIELY8+aV+Ws/yHOlHpsdXlzP8hzpQBGK9BjFmyHlvIZbmmlKWlaq5lYACacONax0zWTMy24EOTTKQWnHb2aWaBC226UrpJcHsMB9X+RzxSx9uZ+JciotmWccaUhtQSVUBJJBu11wSRilRTUBWxWuxHynJTKJyRlkSyHpZaUFw3lNPVN9anDWh21EQ37YD++Sn8t/84D6NJtlKEpKUpoLoSg60AYADAYUpsQny68AmfRn+oiRPygP75Kfy3/zjjtnK92YYcZU7KgOJukhp+o81VQH1iE9u2KZlTZK7uZOdZ1taPAUS4rHXJSkrF3ZvnaFI2yMt52ZDpbTKXW3S1Uh7XUSlVQK4DXU9UbrTysn2WXXSmTIbQtwgB6pupKqDHggPoY4YQZR+FWbxp34GZjwC0t1I8l/84456y7Rdcl3CuSBYcU6kBD1FFTLjNDjoo4T5wICtha1JuodcKFIKHFpcUFA3k0SlCgmmmoSCCdBJ0igHDdtLdSPJf6UF20t1I8l/pQFBE/K+NZjiUn7+agu2lupHkv9KOJuy7REyuYvyV5bTTJFx6gDa3FgjHSc4R6hAVsKbBsbscukqvXlURhS42mtxrhCSpeP8Uct20t1I8l/pQXbS3UjyX+lAUEIcke5mOOTXvTGN20t1I8l/pRx2ZZlosBwBckb7rrxqh7ArVeIGu0CAoLYks+w61UDOIWipFQKimI2RGiw7LzAc7gX1X7jaSltOtCdaCTiaVJ4dG3xXbS3UjyX+lBdtLdSPJf6UA1tfvD3o3PwmNGTPgct6Bn3aYWTMvaS0KQVSQCkqSdY9sim6jCz5O0mmm2guSIbQhsEoeqbqQmp13BAM7dsVMzmrxKc2suJI7pKrpSladgFJNcag0oRDGWCghIWQV0F4pBCSaYkAk0HBUwju2lupHkv9KC7aW6keS/0oDzLfvLPHbP+MaihiStey7RmEISpckAl1h4UQ9iWnUugadBKQD547btpbqR5L/SgMrTyaS+t1ajrlJo3pok5tTevAOvFSFUOyhJ0gQ8bTQAbQAhDdtLdSPJf6UF20t1I8l/pQBaHjOU4rP8AvJSKCJJ6y7RVMNPlcleabeaAuPUIdU0ok46Rmh7THbdtLdSPJf6UA4aLmcXeuhsBAb3ROJUTwYpAH8J2xHRE/dtLdSPJf6UF20t1I8l/pQGVh+GT/pGPhkQ+iSk7MtFt190LkiXlIURceoLrYbw13BWOe2LZtGXcaQewlF3OUIDwpcAOOONawFgyldVXikgq1lAQQm6MFYmpreNcMCNqNsQmqC0NqT9j35xyTOWM624lDgkwC267euvEAIU2mlK6SXB7DAVORHgbf2nvfLhvO382vN0K7qrldF6mFeCtI+W2Rle7LtJaS7KkArNS0/XXLK91w0jsPygPb5Kfyn+lAfRpOXDbaG06EJSkeoUhH8oniue4s9+AxKnL97fJT+U/0o4bcytdmpd6XU7KpS62tskNP1AUKVFTpgJzKfwt/wBIv+sK46mbJmp52YdRMMgB5SCc0uhN1LlQK4DX09Uc6cn3hezk4yi64psfQrNboBrgcBjAYw4+eAGQ0As6xaarWDcvNlFG8KhFTeodoeeFBsZXl7PN3PzgNiq8vZ5u5+cA3mrbv3tZS8FjTovOtObX/wBdPXC+0X0uOrWkEBaiuiiCQVGpGGxUmNHzMry9nm7n5wfMqvL2ebufnAeQR6LGV5ezzdz848NjK8vZ5u5+cBC5Vd/P2R/vBGzKuVDb90vJdN0G8lCkjZwoT/7WPYC/ndDX2P8AmqOWOqd7lr7H/NUcsB1yMqlYWpailCAmpCbyiVG6AkVAOydOgGN0xY60pvpUhac2XiQtIITfKNcCagk0w0400gxokpzN3gUJWhYAUlRUNBvAgpIIIP8AUxtftMqbKLiRVGbJF7uQ7nQACcKHDzGA0WhLZp1xutbi1Irt0NKxzxunZkuuLcIAK1KWQNAJNcOCNMB2ZL+MGvRPf8Yf5Wd8HFZj4iVhBkv4xa9E/wD8Yf5Wd8HFZj4iVgJSOqXkFLaddBFGrtQdJqaa3zaTHLDCStVTbZbCQUqLl+tKqCm82BUiqaYnDbgC07JWwASQUlS0Ag41SaGo0iF8MLTtLPAVRRQWtQIVhRVCU0ppqNNfVC+Apvk37zMcac921DjKzwGa4u97tUJ/k37xMcac921DjKzwGa4u97tUB9Rb0DzCMoxb0DzCMoAggggCCCCAIIIIAggggOa051LDS3V1uoSVKpTQPPgPOSBHGm3WwBnfoyqpSKhQKagX7zdQEVUBU0hjMNlSSEqKSRgoAGnqOBia1Ja9VFpDbiHEvhKAm9fLdQhIFEApRiak1J84Bwu3GBeBWQUkJulty+Sb1Libt5YN1eKQRrVbRjbLWm04u4hdVUJpRQqAQDdJFFUJANK0JoaGE7GSaUOF1DpDlUqSq4jSM6KubLiiHlgknYGikdlk2AhhxTiaEqvmpbRfqtecXVYxIKsabHqFAcQQQQBBBBAEEEEAQQQQBBBBAER+W/hEn/1P4ExYRH5b+ESf/U/gTAcMTOVvfEcWmvfSsU0TOVvfEcWmvfSsBJEw61OLzhbvJvVZAP7pLhKTUnRdUFA8KTCmXcCVpUQFAKCik6DQ1oeAw2GUbhKVLSlSkqQoq0XrrhdAISKaSrHhgORyzrqU3lgOKxQ2BW9ryjuhrQSQacA0iojlmZdTaihYopOBFQacGEMmLcKE3Uo2AgfSKpcDmdSlY0KINQFYYE4QsfcvKUrReUVU85rAUPycd6meMq9y1HDbmlfGHvwoju+TjvUzxlXumo4bc0r4w9+FEAoggggGiLGKiEJcTnbhcKDUADNl3uzrSboG1QqGOmmlyy1pbUtetoG1JGBvBZIBwOA8+mNqbVTUKU0Cu6W1qvqF9OaLOA0JVdIxxxAw010vWiVJWm6AFJZTp0ZsUHtgOKCCCAhsrPCD9kf7wQZWeEH7I/3ggGlr5QOhZSLtEXkJwOgLOnGOEZQvfw+z9YIIA1Qvfw+z9Y91Qvfw+z9Y8ggDVC9/D7P1j3VC9/D7P1gggO/JzKJ1E0lwXCoIWkVBpjSug8ENMpcrn1kEhsHNOIwSrQp1lR0q01QP84IICZ1RPbafZ+seaonttPs/WPYIAOUT22n2frHmqJ7bT7P1j2CApsjcq3mWVhIbN51SzeSqtShA2FDDAQxtrLJ9yXeQpLVFtOJNEqrQpIw12mPYICwT8p03TuJfkOdOPe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O2dN7iX5DnTgggDtnTe4l+Q504RZQ5fTLrrClIZqjO0olf7yQDWquCCCA59XMxuGeSvpQiylyufXQkNght1GCVaFOMqOlWnWD/OPYICW1RPbafZ+sByie20+z9YIIAOUT22n2frAconqaU+z9YIICmyOyqeZacCQ2bzpWbyVVrcQMKEYYCFtuZUvqUruBVxa8AdJCa6TwQQQClWUT22n2R6conttPsgggMRlI/tp9keqyje20+yCCA8TlG/tp9kCso3ttPsgggOCdmlOqvL00gggg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n-US"/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228600" y="304800"/>
            <a:ext cx="8915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bg1"/>
                </a:solidFill>
                <a:latin typeface="+mn-lt"/>
              </a:rPr>
              <a:t>Historical climatic </a:t>
            </a:r>
            <a:r>
              <a:rPr lang="en-US" altLang="en-US" sz="2000" b="1" dirty="0" smtClean="0">
                <a:solidFill>
                  <a:schemeClr val="bg1"/>
                </a:solidFill>
                <a:latin typeface="+mn-lt"/>
              </a:rPr>
              <a:t>station of NOA </a:t>
            </a:r>
            <a:endParaRPr lang="en-GB" altLang="en-US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 descr="1900-Σφαίρα Χρόνου-NOA_time_ball+klov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8856" y="1530324"/>
            <a:ext cx="6797452" cy="423550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833525" y="2589201"/>
            <a:ext cx="839799" cy="83979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7872</TotalTime>
  <Words>1692</Words>
  <Application>Microsoft Office PowerPoint</Application>
  <PresentationFormat>On-screen Show (4:3)</PresentationFormat>
  <Paragraphs>250</Paragraphs>
  <Slides>44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118</vt:lpstr>
      <vt:lpstr>Bitmap 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Company>sep666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Municipal Development Company  of Milies S.A.</dc:title>
  <dc:creator>sep</dc:creator>
  <cp:lastModifiedBy>Dimitra</cp:lastModifiedBy>
  <cp:revision>642</cp:revision>
  <dcterms:created xsi:type="dcterms:W3CDTF">2010-10-11T00:14:29Z</dcterms:created>
  <dcterms:modified xsi:type="dcterms:W3CDTF">2024-09-23T10:48:42Z</dcterms:modified>
</cp:coreProperties>
</file>