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510" r:id="rId3"/>
    <p:sldId id="681" r:id="rId4"/>
    <p:sldId id="761" r:id="rId5"/>
    <p:sldId id="762" r:id="rId6"/>
    <p:sldId id="739" r:id="rId7"/>
    <p:sldId id="740" r:id="rId8"/>
    <p:sldId id="763" r:id="rId9"/>
    <p:sldId id="673" r:id="rId10"/>
    <p:sldId id="461" r:id="rId11"/>
    <p:sldId id="445" r:id="rId12"/>
    <p:sldId id="463" r:id="rId13"/>
    <p:sldId id="446" r:id="rId14"/>
    <p:sldId id="450" r:id="rId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7F0F"/>
    <a:srgbClr val="FFFFD4"/>
    <a:srgbClr val="1D76B4"/>
    <a:srgbClr val="54B255"/>
    <a:srgbClr val="E47BC3"/>
    <a:srgbClr val="8E6C9E"/>
    <a:srgbClr val="FF8C55"/>
    <a:srgbClr val="EEF5E5"/>
    <a:srgbClr val="E7B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2"/>
    <p:restoredTop sz="91474"/>
  </p:normalViewPr>
  <p:slideViewPr>
    <p:cSldViewPr snapToGrid="0">
      <p:cViewPr varScale="1">
        <p:scale>
          <a:sx n="94" d="100"/>
          <a:sy n="94" d="100"/>
        </p:scale>
        <p:origin x="1464" y="200"/>
      </p:cViewPr>
      <p:guideLst>
        <p:guide orient="horz" pos="2160"/>
        <p:guide pos="2880"/>
      </p:guideLst>
    </p:cSldViewPr>
  </p:slideViewPr>
  <p:outlineViewPr>
    <p:cViewPr>
      <p:scale>
        <a:sx n="50" d="100"/>
        <a:sy n="50" d="100"/>
      </p:scale>
      <p:origin x="0" y="-1105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7330822-CE83-E046-BEEC-E31C36CC2AF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21" charset="0"/>
                <a:ea typeface="ヒラギノ角ゴ Pro W3" pitchFamily="21" charset="-128"/>
                <a:cs typeface="ヒラギノ角ゴ Pro W3" pitchFamily="21" charset="-128"/>
              </a:defRPr>
            </a:lvl1pPr>
          </a:lstStyle>
          <a:p>
            <a:pPr>
              <a:defRPr/>
            </a:pPr>
            <a:endParaRPr lang="en-US"/>
          </a:p>
        </p:txBody>
      </p:sp>
      <p:sp>
        <p:nvSpPr>
          <p:cNvPr id="6147" name="Rectangle 3">
            <a:extLst>
              <a:ext uri="{FF2B5EF4-FFF2-40B4-BE49-F238E27FC236}">
                <a16:creationId xmlns:a16="http://schemas.microsoft.com/office/drawing/2014/main" id="{08385985-C5CF-C14A-AC66-FD30B7320E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21" charset="0"/>
                <a:ea typeface="ヒラギノ角ゴ Pro W3" pitchFamily="21" charset="-128"/>
                <a:cs typeface="ヒラギノ角ゴ Pro W3" pitchFamily="21" charset="-128"/>
              </a:defRPr>
            </a:lvl1pPr>
          </a:lstStyle>
          <a:p>
            <a:pPr>
              <a:defRPr/>
            </a:pPr>
            <a:endParaRPr lang="en-US"/>
          </a:p>
        </p:txBody>
      </p:sp>
      <p:sp>
        <p:nvSpPr>
          <p:cNvPr id="2052" name="Rectangle 4">
            <a:extLst>
              <a:ext uri="{FF2B5EF4-FFF2-40B4-BE49-F238E27FC236}">
                <a16:creationId xmlns:a16="http://schemas.microsoft.com/office/drawing/2014/main" id="{F78DB543-FA1B-E041-8B73-2C7EF8ED265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46CEA9AC-DD1F-1F4E-9276-2B4B38D7E93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EDB832CD-B28E-3D46-B5E6-6624622AE2C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21" charset="0"/>
                <a:ea typeface="ヒラギノ角ゴ Pro W3" pitchFamily="21" charset="-128"/>
                <a:cs typeface="ヒラギノ角ゴ Pro W3" pitchFamily="21" charset="-128"/>
              </a:defRPr>
            </a:lvl1pPr>
          </a:lstStyle>
          <a:p>
            <a:pPr>
              <a:defRPr/>
            </a:pPr>
            <a:endParaRPr lang="en-US"/>
          </a:p>
        </p:txBody>
      </p:sp>
      <p:sp>
        <p:nvSpPr>
          <p:cNvPr id="6151" name="Rectangle 7">
            <a:extLst>
              <a:ext uri="{FF2B5EF4-FFF2-40B4-BE49-F238E27FC236}">
                <a16:creationId xmlns:a16="http://schemas.microsoft.com/office/drawing/2014/main" id="{871D4A7D-009D-F947-8B31-2F3585ECB45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E569187-6A87-3441-9D1E-2A9CC2A22F0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1pPr>
    <a:lvl2pPr marL="4572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2pPr>
    <a:lvl3pPr marL="9144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3pPr>
    <a:lvl4pPr marL="13716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4pPr>
    <a:lvl5pPr marL="1828800" algn="l" rtl="0" eaLnBrk="0" fontAlgn="base" hangingPunct="0">
      <a:spcBef>
        <a:spcPct val="30000"/>
      </a:spcBef>
      <a:spcAft>
        <a:spcPct val="0"/>
      </a:spcAft>
      <a:defRPr sz="1200" kern="1200">
        <a:solidFill>
          <a:schemeClr val="tx1"/>
        </a:solidFill>
        <a:latin typeface="Arial" pitchFamily="21" charset="0"/>
        <a:ea typeface="ヒラギノ角ゴ Pro W3" pitchFamily="21" charset="-128"/>
        <a:cs typeface="ヒラギノ角ゴ Pro W3" pitchFamily="2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6DAE32E2-8460-1F44-BA8A-6CBD295F4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68D123D-438E-0E44-94D8-040DB27C5FDE}" type="slidenum">
              <a:rPr lang="en-US" altLang="en-US" sz="1200"/>
              <a:pPr/>
              <a:t>1</a:t>
            </a:fld>
            <a:endParaRPr lang="en-US" altLang="en-US" sz="1200"/>
          </a:p>
        </p:txBody>
      </p:sp>
      <p:sp>
        <p:nvSpPr>
          <p:cNvPr id="4098" name="Rectangle 2">
            <a:extLst>
              <a:ext uri="{FF2B5EF4-FFF2-40B4-BE49-F238E27FC236}">
                <a16:creationId xmlns:a16="http://schemas.microsoft.com/office/drawing/2014/main" id="{F8B63FC0-D3FB-4644-A444-F2CA6CEE1ACE}"/>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23C1733E-0E45-DC41-83E6-C5E076E5AA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7F4BB413-8AB5-421F-8D5D-8CA39EE523CE}" type="slidenum">
              <a:rPr lang="en-US" altLang="en-US" sz="1200" smtClean="0"/>
              <a:pPr/>
              <a:t>2</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ヒラギノ角ゴ Pro W3" pitchFamily="-84" charset="-128"/>
              </a:rPr>
              <a:t>ACRE initiative=Atmospheric Circulation Reconstructions over the Earth initiative</a:t>
            </a:r>
          </a:p>
        </p:txBody>
      </p:sp>
    </p:spTree>
    <p:extLst>
      <p:ext uri="{BB962C8B-B14F-4D97-AF65-F5344CB8AC3E}">
        <p14:creationId xmlns:p14="http://schemas.microsoft.com/office/powerpoint/2010/main" val="401032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A13660DD-E566-45CC-BBE2-BF7538B9FFF2}" type="slidenum">
              <a:rPr lang="en-US" altLang="en-US" sz="1200" smtClean="0"/>
              <a:pPr/>
              <a:t>3</a:t>
            </a:fld>
            <a:endParaRPr lang="en-US" altLang="en-US" sz="1200"/>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ヒラギノ角ゴ Pro W3" pitchFamily="-84" charset="-128"/>
            </a:endParaRPr>
          </a:p>
        </p:txBody>
      </p:sp>
    </p:spTree>
    <p:extLst>
      <p:ext uri="{BB962C8B-B14F-4D97-AF65-F5344CB8AC3E}">
        <p14:creationId xmlns:p14="http://schemas.microsoft.com/office/powerpoint/2010/main" val="145679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EAD839EE-99BB-7A48-8E15-022651091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8B4C840-4225-F841-ADFC-F1F4FEDFEF95}" type="slidenum">
              <a:rPr lang="en-US" altLang="en-US" sz="1200"/>
              <a:pPr/>
              <a:t>11</a:t>
            </a:fld>
            <a:endParaRPr lang="en-US" altLang="en-US" sz="1200"/>
          </a:p>
        </p:txBody>
      </p:sp>
      <p:sp>
        <p:nvSpPr>
          <p:cNvPr id="9218" name="Rectangle 2">
            <a:extLst>
              <a:ext uri="{FF2B5EF4-FFF2-40B4-BE49-F238E27FC236}">
                <a16:creationId xmlns:a16="http://schemas.microsoft.com/office/drawing/2014/main" id="{C3D6A6CE-8288-6340-8DC9-CAFA49C36719}"/>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C8754EB4-19C1-D148-AB54-DA55B5B9D4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04988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A43E8583-75DD-3949-9C31-6E32DD65CC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1163A67-A799-1D48-A8B5-E9A095A7CD13}" type="slidenum">
              <a:rPr lang="en-US" altLang="en-US" sz="1200"/>
              <a:pPr/>
              <a:t>13</a:t>
            </a:fld>
            <a:endParaRPr lang="en-US" altLang="en-US" sz="1200"/>
          </a:p>
        </p:txBody>
      </p:sp>
      <p:sp>
        <p:nvSpPr>
          <p:cNvPr id="11266" name="Rectangle 2">
            <a:extLst>
              <a:ext uri="{FF2B5EF4-FFF2-40B4-BE49-F238E27FC236}">
                <a16:creationId xmlns:a16="http://schemas.microsoft.com/office/drawing/2014/main" id="{AB4B124D-35E8-4148-9AC0-66C9CE5A6FCD}"/>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4320344A-E390-9949-AEE4-29B18001C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05905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3343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73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61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1811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29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69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114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98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843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0548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4484FE-B0B9-9740-B702-08D30BE209B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8FF7720-F069-354F-A53C-7D60CCF8F99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2pPr>
      <a:lvl3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3pPr>
      <a:lvl4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4pPr>
      <a:lvl5pPr algn="ctr" rtl="0" eaLnBrk="0" fontAlgn="base" hangingPunct="0">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5pPr>
      <a:lvl6pPr marL="4572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6pPr>
      <a:lvl7pPr marL="9144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7pPr>
      <a:lvl8pPr marL="13716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8pPr>
      <a:lvl9pPr marL="1828800" algn="ctr" rtl="0" fontAlgn="base">
        <a:spcBef>
          <a:spcPct val="0"/>
        </a:spcBef>
        <a:spcAft>
          <a:spcPct val="0"/>
        </a:spcAft>
        <a:defRPr sz="4400">
          <a:solidFill>
            <a:schemeClr val="tx1"/>
          </a:solidFill>
          <a:latin typeface="Arial" pitchFamily="21" charset="0"/>
          <a:ea typeface="ヒラギノ角ゴ Pro W3" pitchFamily="21" charset="-128"/>
          <a:cs typeface="ヒラギノ角ゴ Pro W3" pitchFamily="2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go.usa.gov/XTd" TargetMode="Externa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portal.nersc.gov/20C_Reanalysis" TargetMode="External"/><Relationship Id="rId5" Type="http://schemas.openxmlformats.org/officeDocument/2006/relationships/hyperlink" Target="http://dss.ucar.edu/datasets/ds131.1" TargetMode="External"/><Relationship Id="rId4" Type="http://schemas.openxmlformats.org/officeDocument/2006/relationships/hyperlink" Target="http://www.esrl.noaa.gov/psd/data/gridded/data.20thC_ReanV2.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04EA2CCD-F790-2349-976A-CF88689A04A9}"/>
              </a:ext>
            </a:extLst>
          </p:cNvPr>
          <p:cNvSpPr>
            <a:spLocks noGrp="1" noChangeArrowheads="1"/>
          </p:cNvSpPr>
          <p:nvPr>
            <p:ph type="subTitle" idx="1"/>
          </p:nvPr>
        </p:nvSpPr>
        <p:spPr>
          <a:xfrm>
            <a:off x="435028" y="2187067"/>
            <a:ext cx="8273943" cy="3496168"/>
          </a:xfrm>
        </p:spPr>
        <p:txBody>
          <a:bodyPr/>
          <a:lstStyle/>
          <a:p>
            <a:pPr eaLnBrk="1" hangingPunct="1">
              <a:lnSpc>
                <a:spcPct val="80000"/>
              </a:lnSpc>
            </a:pPr>
            <a:r>
              <a:rPr lang="en-US" sz="3600" b="1" dirty="0">
                <a:solidFill>
                  <a:srgbClr val="FFFFD4"/>
                </a:solidFill>
                <a:latin typeface="Times New Roman" charset="0"/>
                <a:ea typeface="ヒラギノ角ゴ Pro W3" charset="0"/>
                <a:cs typeface="ヒラギノ角ゴ Pro W3" charset="0"/>
              </a:rPr>
              <a:t>Gilbert P. Compo</a:t>
            </a:r>
            <a:r>
              <a:rPr lang="en-US" sz="3600" baseline="30000" dirty="0">
                <a:solidFill>
                  <a:srgbClr val="FFFFD4"/>
                </a:solidFill>
                <a:latin typeface="Times New Roman" charset="0"/>
                <a:ea typeface="ヒラギノ角ゴ Pro W3" charset="0"/>
                <a:cs typeface="ヒラギノ角ゴ Pro W3" charset="0"/>
              </a:rPr>
              <a:t>1,2</a:t>
            </a:r>
            <a:br>
              <a:rPr lang="en-US" sz="2400" baseline="30000" dirty="0">
                <a:solidFill>
                  <a:srgbClr val="FFFFD4"/>
                </a:solidFill>
                <a:latin typeface="Times New Roman" charset="0"/>
                <a:ea typeface="ヒラギノ角ゴ Pro W3" charset="0"/>
                <a:cs typeface="ヒラギノ角ゴ Pro W3" charset="0"/>
              </a:rPr>
            </a:br>
            <a:endParaRPr lang="en-US" sz="2400" baseline="30000" dirty="0">
              <a:solidFill>
                <a:srgbClr val="FFFFD4"/>
              </a:solidFill>
              <a:latin typeface="Times New Roman" charset="0"/>
              <a:ea typeface="ヒラギノ角ゴ Pro W3" charset="0"/>
              <a:cs typeface="ヒラギノ角ゴ Pro W3" charset="0"/>
            </a:endParaRPr>
          </a:p>
          <a:p>
            <a:pPr algn="l" eaLnBrk="1" hangingPunct="1">
              <a:lnSpc>
                <a:spcPct val="80000"/>
              </a:lnSpc>
            </a:pPr>
            <a:r>
              <a:rPr lang="en-US" sz="2400" baseline="30000" dirty="0">
                <a:solidFill>
                  <a:srgbClr val="FFFFD4"/>
                </a:solidFill>
                <a:latin typeface="Times New Roman" charset="0"/>
                <a:ea typeface="ヒラギノ角ゴ Pro W3" charset="0"/>
                <a:cs typeface="ヒラギノ角ゴ Pro W3" charset="0"/>
              </a:rPr>
              <a:t>1</a:t>
            </a:r>
            <a:r>
              <a:rPr lang="en-US" sz="2400" dirty="0">
                <a:solidFill>
                  <a:srgbClr val="FFFFD4"/>
                </a:solidFill>
                <a:latin typeface="Times New Roman" charset="0"/>
                <a:ea typeface="ヒラギノ角ゴ Pro W3" charset="0"/>
                <a:cs typeface="ヒラギノ角ゴ Pro W3" charset="0"/>
              </a:rPr>
              <a:t>University of Colorado at Boulder, CIRES</a:t>
            </a:r>
          </a:p>
          <a:p>
            <a:pPr algn="l" eaLnBrk="1" hangingPunct="1">
              <a:lnSpc>
                <a:spcPct val="80000"/>
              </a:lnSpc>
            </a:pPr>
            <a:r>
              <a:rPr lang="en-US" sz="2400" baseline="30000" dirty="0">
                <a:solidFill>
                  <a:srgbClr val="FFFFD4"/>
                </a:solidFill>
                <a:latin typeface="Times New Roman" charset="0"/>
                <a:ea typeface="ヒラギノ角ゴ Pro W3" charset="0"/>
                <a:cs typeface="ヒラギノ角ゴ Pro W3" charset="0"/>
              </a:rPr>
              <a:t>2</a:t>
            </a:r>
            <a:r>
              <a:rPr lang="en-US" sz="2400" dirty="0">
                <a:solidFill>
                  <a:srgbClr val="FFFFD4"/>
                </a:solidFill>
                <a:latin typeface="Times New Roman" charset="0"/>
                <a:ea typeface="ヒラギノ角ゴ Pro W3" charset="0"/>
                <a:cs typeface="ヒラギノ角ゴ Pro W3" charset="0"/>
              </a:rPr>
              <a:t>NOAA Physical Sciences Laboratory</a:t>
            </a:r>
          </a:p>
          <a:p>
            <a:pPr algn="l" eaLnBrk="1" hangingPunct="1">
              <a:lnSpc>
                <a:spcPct val="80000"/>
              </a:lnSpc>
            </a:pPr>
            <a:endParaRPr lang="en-US" sz="2400" b="1" dirty="0">
              <a:solidFill>
                <a:srgbClr val="FFFFD4"/>
              </a:solidFill>
              <a:latin typeface="Times New Roman" charset="0"/>
              <a:ea typeface="ヒラギノ角ゴ Pro W3" charset="0"/>
              <a:cs typeface="ヒラギノ角ゴ Pro W3" charset="0"/>
            </a:endParaRPr>
          </a:p>
          <a:p>
            <a:pPr algn="l" eaLnBrk="1" hangingPunct="1">
              <a:lnSpc>
                <a:spcPct val="80000"/>
              </a:lnSpc>
            </a:pPr>
            <a:r>
              <a:rPr lang="en-US" sz="2400" b="1" dirty="0" err="1">
                <a:solidFill>
                  <a:srgbClr val="FFFFD4"/>
                </a:solidFill>
                <a:latin typeface="Times New Roman" charset="0"/>
                <a:ea typeface="ヒラギノ角ゴ Pro W3" charset="0"/>
                <a:cs typeface="ヒラギノ角ゴ Pro W3" charset="0"/>
              </a:rPr>
              <a:t>compo@colorado.edu</a:t>
            </a:r>
            <a:endParaRPr lang="en-US" sz="2400" b="1" dirty="0">
              <a:solidFill>
                <a:srgbClr val="FFFFD4"/>
              </a:solidFill>
              <a:latin typeface="Times New Roman" charset="0"/>
              <a:ea typeface="ヒラギノ角ゴ Pro W3" charset="0"/>
              <a:cs typeface="ヒラギノ角ゴ Pro W3" charset="0"/>
            </a:endParaRPr>
          </a:p>
        </p:txBody>
      </p:sp>
      <p:sp>
        <p:nvSpPr>
          <p:cNvPr id="4" name="TextBox 3">
            <a:extLst>
              <a:ext uri="{FF2B5EF4-FFF2-40B4-BE49-F238E27FC236}">
                <a16:creationId xmlns:a16="http://schemas.microsoft.com/office/drawing/2014/main" id="{61A4B821-1758-604B-AA0A-67DD26287A22}"/>
              </a:ext>
            </a:extLst>
          </p:cNvPr>
          <p:cNvSpPr txBox="1"/>
          <p:nvPr/>
        </p:nvSpPr>
        <p:spPr>
          <a:xfrm>
            <a:off x="6436530" y="4181979"/>
            <a:ext cx="2340705" cy="461665"/>
          </a:xfrm>
          <a:prstGeom prst="rect">
            <a:avLst/>
          </a:prstGeom>
          <a:noFill/>
        </p:spPr>
        <p:txBody>
          <a:bodyPr wrap="none" rtlCol="0">
            <a:spAutoFit/>
          </a:bodyPr>
          <a:lstStyle/>
          <a:p>
            <a:r>
              <a:rPr lang="en-US" dirty="0" err="1">
                <a:solidFill>
                  <a:srgbClr val="FFFF00"/>
                </a:solidFill>
              </a:rPr>
              <a:t>go.usa.gov</a:t>
            </a:r>
            <a:r>
              <a:rPr lang="en-US" dirty="0">
                <a:solidFill>
                  <a:srgbClr val="FFFF00"/>
                </a:solidFill>
              </a:rPr>
              <a:t>/</a:t>
            </a:r>
            <a:r>
              <a:rPr lang="en-US" dirty="0" err="1">
                <a:solidFill>
                  <a:srgbClr val="FFFF00"/>
                </a:solidFill>
              </a:rPr>
              <a:t>XTd</a:t>
            </a:r>
            <a:endParaRPr lang="en-US" dirty="0">
              <a:solidFill>
                <a:srgbClr val="FFFF00"/>
              </a:solidFill>
            </a:endParaRPr>
          </a:p>
        </p:txBody>
      </p:sp>
      <p:sp>
        <p:nvSpPr>
          <p:cNvPr id="2" name="TextBox 1">
            <a:extLst>
              <a:ext uri="{FF2B5EF4-FFF2-40B4-BE49-F238E27FC236}">
                <a16:creationId xmlns:a16="http://schemas.microsoft.com/office/drawing/2014/main" id="{BE02DF39-6155-5BA4-94E7-9DB429F69EF0}"/>
              </a:ext>
            </a:extLst>
          </p:cNvPr>
          <p:cNvSpPr txBox="1"/>
          <p:nvPr/>
        </p:nvSpPr>
        <p:spPr>
          <a:xfrm>
            <a:off x="366764" y="410075"/>
            <a:ext cx="8410470" cy="1754326"/>
          </a:xfrm>
          <a:prstGeom prst="rect">
            <a:avLst/>
          </a:prstGeom>
          <a:noFill/>
        </p:spPr>
        <p:txBody>
          <a:bodyPr wrap="square" rtlCol="0">
            <a:spAutoFit/>
          </a:bodyPr>
          <a:lstStyle/>
          <a:p>
            <a:pPr algn="ctr"/>
            <a:r>
              <a:rPr lang="en-US" sz="3600" b="1" dirty="0">
                <a:effectLst/>
                <a:latin typeface="Times New Roman" panose="02020603050405020304" pitchFamily="18" charset="0"/>
                <a:cs typeface="Times New Roman" panose="02020603050405020304" pitchFamily="18" charset="0"/>
              </a:rPr>
              <a:t>Thoughts on the Future of </a:t>
            </a:r>
          </a:p>
          <a:p>
            <a:pPr algn="ctr"/>
            <a:r>
              <a:rPr lang="en-US" sz="3600" b="1" dirty="0">
                <a:effectLst/>
                <a:latin typeface="Times New Roman" panose="02020603050405020304" pitchFamily="18" charset="0"/>
                <a:cs typeface="Times New Roman" panose="02020603050405020304" pitchFamily="18" charset="0"/>
              </a:rPr>
              <a:t>ACRE-facilitated</a:t>
            </a:r>
          </a:p>
          <a:p>
            <a:pPr algn="ctr"/>
            <a:r>
              <a:rPr lang="en-US" sz="3600" b="1" dirty="0">
                <a:effectLst/>
                <a:latin typeface="Times New Roman" panose="02020603050405020304" pitchFamily="18" charset="0"/>
                <a:cs typeface="Times New Roman" panose="02020603050405020304" pitchFamily="18" charset="0"/>
              </a:rPr>
              <a:t>Multi-centennial Reanalysis</a:t>
            </a:r>
            <a:endParaRPr lang="en-US" sz="3600" dirty="0">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1">
            <a:extLst>
              <a:ext uri="{FF2B5EF4-FFF2-40B4-BE49-F238E27FC236}">
                <a16:creationId xmlns:a16="http://schemas.microsoft.com/office/drawing/2014/main" id="{095FBF59-5E0C-6F48-8948-B5694F4EF931}"/>
              </a:ext>
            </a:extLst>
          </p:cNvPr>
          <p:cNvSpPr txBox="1">
            <a:spLocks noChangeArrowheads="1"/>
          </p:cNvSpPr>
          <p:nvPr/>
        </p:nvSpPr>
        <p:spPr bwMode="auto">
          <a:xfrm>
            <a:off x="278697" y="176286"/>
            <a:ext cx="8483600"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800" dirty="0"/>
              <a:t>Goal of the 20</a:t>
            </a:r>
            <a:r>
              <a:rPr lang="en-US" altLang="en-US" sz="2800" baseline="30000" dirty="0"/>
              <a:t>th</a:t>
            </a:r>
            <a:r>
              <a:rPr lang="en-US" altLang="en-US" sz="2800" dirty="0"/>
              <a:t> Century Reanalysis project and the international Atmospheric Circulation Reconstructions over the Earth initiative:</a:t>
            </a:r>
          </a:p>
          <a:p>
            <a:endParaRPr lang="en-US" altLang="en-US" sz="2800" dirty="0"/>
          </a:p>
          <a:p>
            <a:r>
              <a:rPr lang="en-US" altLang="en-US" sz="2800" dirty="0"/>
              <a:t>To produce the longest possible </a:t>
            </a:r>
          </a:p>
          <a:p>
            <a:r>
              <a:rPr lang="en-US" altLang="en-US" sz="2800" i="1" dirty="0">
                <a:solidFill>
                  <a:srgbClr val="FFFF00"/>
                </a:solidFill>
              </a:rPr>
              <a:t>Instrument-based</a:t>
            </a:r>
            <a:r>
              <a:rPr lang="en-US" altLang="en-US" sz="2800" dirty="0"/>
              <a:t> estimates of </a:t>
            </a:r>
          </a:p>
          <a:p>
            <a:r>
              <a:rPr lang="en-US" altLang="en-US" sz="2800" dirty="0"/>
              <a:t>global weather and climate for comparison to paleoclimate reconstructions and </a:t>
            </a:r>
          </a:p>
          <a:p>
            <a:r>
              <a:rPr lang="en-US" altLang="en-US" sz="2800" dirty="0"/>
              <a:t>climate model simulations</a:t>
            </a:r>
          </a:p>
          <a:p>
            <a:endParaRPr lang="en-US" altLang="en-US" sz="3000" dirty="0"/>
          </a:p>
          <a:p>
            <a:endParaRPr lang="en-US" altLang="en-US" sz="3000" dirty="0"/>
          </a:p>
          <a:p>
            <a:endParaRPr lang="en-US" altLang="en-US" sz="3000" dirty="0"/>
          </a:p>
          <a:p>
            <a:endParaRPr lang="en-US" altLang="en-US" dirty="0"/>
          </a:p>
          <a:p>
            <a:r>
              <a:rPr lang="en-US" altLang="en-US" dirty="0"/>
              <a:t>Using a scientific process called Data Assimilation, </a:t>
            </a:r>
          </a:p>
          <a:p>
            <a:r>
              <a:rPr lang="en-US" altLang="en-US" dirty="0"/>
              <a:t>we have </a:t>
            </a:r>
            <a:r>
              <a:rPr lang="en-US" altLang="en-US" b="1" dirty="0">
                <a:solidFill>
                  <a:srgbClr val="FFC000"/>
                </a:solidFill>
              </a:rPr>
              <a:t>just</a:t>
            </a:r>
            <a:r>
              <a:rPr lang="en-US" altLang="en-US" dirty="0"/>
              <a:t> released 1806-2015!  </a:t>
            </a:r>
            <a:r>
              <a:rPr lang="en-US" altLang="en-US" b="1" dirty="0" err="1">
                <a:solidFill>
                  <a:srgbClr val="FFFF00"/>
                </a:solidFill>
              </a:rPr>
              <a:t>go.usa.gov</a:t>
            </a:r>
            <a:r>
              <a:rPr lang="en-US" altLang="en-US" b="1" dirty="0">
                <a:solidFill>
                  <a:srgbClr val="FFFF00"/>
                </a:solidFill>
              </a:rPr>
              <a:t>/</a:t>
            </a:r>
            <a:r>
              <a:rPr lang="en-US" altLang="en-US" b="1" dirty="0" err="1">
                <a:solidFill>
                  <a:srgbClr val="FFFF00"/>
                </a:solidFill>
              </a:rPr>
              <a:t>XTd</a:t>
            </a:r>
            <a:endParaRPr lang="en-US" altLang="en-US" b="1" dirty="0">
              <a:solidFill>
                <a:srgbClr val="FFFF00"/>
              </a:solidFill>
            </a:endParaRPr>
          </a:p>
        </p:txBody>
      </p:sp>
      <p:pic>
        <p:nvPicPr>
          <p:cNvPr id="4" name="Picture 3" descr="feb2006cov">
            <a:extLst>
              <a:ext uri="{FF2B5EF4-FFF2-40B4-BE49-F238E27FC236}">
                <a16:creationId xmlns:a16="http://schemas.microsoft.com/office/drawing/2014/main" id="{D8903E2A-4FA7-5744-AE40-A2237D51F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5" t="35980" r="15567" b="31676"/>
          <a:stretch/>
        </p:blipFill>
        <p:spPr bwMode="auto">
          <a:xfrm>
            <a:off x="4813004" y="3827721"/>
            <a:ext cx="3097619" cy="181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24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D219E1BF-5CC3-7B42-A180-7D99AD3C52A4}"/>
              </a:ext>
            </a:extLst>
          </p:cNvPr>
          <p:cNvSpPr>
            <a:spLocks noGrp="1" noChangeArrowheads="1"/>
          </p:cNvSpPr>
          <p:nvPr>
            <p:ph type="title"/>
          </p:nvPr>
        </p:nvSpPr>
        <p:spPr>
          <a:xfrm>
            <a:off x="546100" y="406400"/>
            <a:ext cx="7848600" cy="647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bg1"/>
                </a:solidFill>
                <a:miter lim="800000"/>
                <a:headEnd/>
                <a:tailEnd type="none" w="sm"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lstStyle/>
          <a:p>
            <a:pPr algn="l">
              <a:lnSpc>
                <a:spcPct val="80000"/>
              </a:lnSpc>
            </a:pPr>
            <a:r>
              <a:rPr lang="en-US" altLang="en-US" u="sng" dirty="0"/>
              <a:t>What is Data Assimilation?</a:t>
            </a:r>
            <a:br>
              <a:rPr lang="en-US" altLang="en-US" u="sng" dirty="0"/>
            </a:br>
            <a:r>
              <a:rPr lang="en-US" altLang="en-US" dirty="0"/>
              <a:t>	</a:t>
            </a:r>
            <a:br>
              <a:rPr lang="en-US" altLang="en-US" dirty="0"/>
            </a:br>
            <a:r>
              <a:rPr lang="en-US" altLang="en-US" sz="2600" dirty="0">
                <a:latin typeface="Times New Roman" panose="02020603050405020304" pitchFamily="18" charset="0"/>
              </a:rPr>
              <a:t>Method to combine an uncertain first guess with uncertain observations to form an </a:t>
            </a:r>
            <a:r>
              <a:rPr lang="ja-JP" altLang="en-US" sz="2600">
                <a:latin typeface="Times New Roman" panose="02020603050405020304" pitchFamily="18" charset="0"/>
              </a:rPr>
              <a:t>“</a:t>
            </a:r>
            <a:r>
              <a:rPr lang="en-US" altLang="ja-JP" sz="2600" dirty="0">
                <a:latin typeface="Times New Roman" panose="02020603050405020304" pitchFamily="18" charset="0"/>
              </a:rPr>
              <a:t>analysis</a:t>
            </a:r>
            <a:r>
              <a:rPr lang="ja-JP" altLang="en-US" sz="2600">
                <a:latin typeface="Times New Roman" panose="02020603050405020304" pitchFamily="18" charset="0"/>
              </a:rPr>
              <a:t>”</a:t>
            </a:r>
            <a:r>
              <a:rPr lang="en-US" altLang="ja-JP" sz="2600" dirty="0">
                <a:latin typeface="Times New Roman" panose="02020603050405020304" pitchFamily="18" charset="0"/>
              </a:rPr>
              <a:t> of the state of the system.</a:t>
            </a:r>
            <a:br>
              <a:rPr lang="en-US" altLang="ja-JP" sz="2600" dirty="0">
                <a:latin typeface="Times New Roman" panose="02020603050405020304" pitchFamily="18" charset="0"/>
              </a:rPr>
            </a:br>
            <a:br>
              <a:rPr lang="en-US" altLang="ja-JP" sz="2600" dirty="0">
                <a:latin typeface="Times New Roman" panose="02020603050405020304" pitchFamily="18" charset="0"/>
              </a:rPr>
            </a:br>
            <a:r>
              <a:rPr lang="en-US" altLang="ja-JP" sz="2600" dirty="0">
                <a:latin typeface="Times New Roman" panose="02020603050405020304" pitchFamily="18" charset="0"/>
              </a:rPr>
              <a:t>We want the state of the </a:t>
            </a:r>
            <a:br>
              <a:rPr lang="en-US" altLang="ja-JP" sz="2600" dirty="0">
                <a:latin typeface="Times New Roman" panose="02020603050405020304" pitchFamily="18" charset="0"/>
              </a:rPr>
            </a:br>
            <a:r>
              <a:rPr lang="en-US" altLang="ja-JP" sz="2600" dirty="0">
                <a:latin typeface="Times New Roman" panose="02020603050405020304" pitchFamily="18" charset="0"/>
              </a:rPr>
              <a:t>atmosphere at a </a:t>
            </a:r>
            <a:br>
              <a:rPr lang="en-US" altLang="ja-JP" sz="2600" dirty="0">
                <a:latin typeface="Times New Roman" panose="02020603050405020304" pitchFamily="18" charset="0"/>
              </a:rPr>
            </a:br>
            <a:r>
              <a:rPr lang="en-US" altLang="ja-JP" sz="2600" dirty="0">
                <a:latin typeface="Times New Roman" panose="02020603050405020304" pitchFamily="18" charset="0"/>
              </a:rPr>
              <a:t>particular time:</a:t>
            </a:r>
            <a:br>
              <a:rPr lang="en-US" altLang="ja-JP" sz="2600" dirty="0">
                <a:latin typeface="Times New Roman" panose="02020603050405020304" pitchFamily="18" charset="0"/>
              </a:rPr>
            </a:br>
            <a:r>
              <a:rPr lang="en-US" altLang="ja-JP" sz="2600" dirty="0">
                <a:latin typeface="Times New Roman" panose="02020603050405020304" pitchFamily="18" charset="0"/>
              </a:rPr>
              <a:t> </a:t>
            </a:r>
            <a:r>
              <a:rPr lang="en-US" altLang="ja-JP" sz="2600" dirty="0">
                <a:solidFill>
                  <a:srgbClr val="FFFF00"/>
                </a:solidFill>
                <a:latin typeface="Times New Roman" panose="02020603050405020304" pitchFamily="18" charset="0"/>
              </a:rPr>
              <a:t>a weather map</a:t>
            </a:r>
            <a:endParaRPr lang="en-US" altLang="en-US" sz="2600" dirty="0">
              <a:solidFill>
                <a:srgbClr val="FFFF00"/>
              </a:solidFill>
            </a:endParaRPr>
          </a:p>
        </p:txBody>
      </p:sp>
      <p:sp>
        <p:nvSpPr>
          <p:cNvPr id="226307" name="Text Box 3">
            <a:extLst>
              <a:ext uri="{FF2B5EF4-FFF2-40B4-BE49-F238E27FC236}">
                <a16:creationId xmlns:a16="http://schemas.microsoft.com/office/drawing/2014/main" id="{C7A51BBA-F9AD-1444-AABF-A36B1EF253A8}"/>
              </a:ext>
            </a:extLst>
          </p:cNvPr>
          <p:cNvSpPr txBox="1">
            <a:spLocks noChangeArrowheads="1"/>
          </p:cNvSpPr>
          <p:nvPr/>
        </p:nvSpPr>
        <p:spPr bwMode="auto">
          <a:xfrm>
            <a:off x="425450" y="5354638"/>
            <a:ext cx="8034338" cy="965200"/>
          </a:xfrm>
          <a:prstGeom prst="rect">
            <a:avLst/>
          </a:prstGeom>
          <a:noFill/>
          <a:ln w="19050">
            <a:solidFill>
              <a:schemeClr val="tx1"/>
            </a:solidFill>
            <a:miter lim="800000"/>
            <a:headEnd/>
            <a:tailEnd type="none" w="sm"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nSpc>
                <a:spcPct val="75000"/>
              </a:lnSpc>
            </a:pPr>
            <a:endParaRPr lang="en-US" altLang="en-US" b="1">
              <a:solidFill>
                <a:srgbClr val="FFFF00"/>
              </a:solidFill>
            </a:endParaRPr>
          </a:p>
          <a:p>
            <a:pPr>
              <a:lnSpc>
                <a:spcPct val="75000"/>
              </a:lnSpc>
            </a:pPr>
            <a:r>
              <a:rPr lang="en-US" altLang="en-US" b="1">
                <a:solidFill>
                  <a:srgbClr val="FFFF00"/>
                </a:solidFill>
              </a:rPr>
              <a:t>Analysis</a:t>
            </a:r>
            <a:r>
              <a:rPr lang="en-US" altLang="en-US" b="1" baseline="30000">
                <a:solidFill>
                  <a:srgbClr val="FFFF00"/>
                </a:solidFill>
              </a:rPr>
              <a:t> </a:t>
            </a:r>
            <a:r>
              <a:rPr lang="en-US" altLang="en-US" b="1"/>
              <a:t>= </a:t>
            </a:r>
            <a:r>
              <a:rPr lang="en-US" altLang="en-US" b="1">
                <a:solidFill>
                  <a:srgbClr val="FFFF00"/>
                </a:solidFill>
              </a:rPr>
              <a:t>First Guess</a:t>
            </a:r>
            <a:r>
              <a:rPr lang="en-US" altLang="en-US" b="1"/>
              <a:t> + </a:t>
            </a:r>
            <a:r>
              <a:rPr lang="en-US" altLang="en-US" b="1">
                <a:solidFill>
                  <a:srgbClr val="FFFF00"/>
                </a:solidFill>
              </a:rPr>
              <a:t>K </a:t>
            </a:r>
            <a:r>
              <a:rPr lang="en-US" altLang="en-US" b="1"/>
              <a:t>( </a:t>
            </a:r>
            <a:r>
              <a:rPr lang="en-US" altLang="en-US" i="1"/>
              <a:t>Observation</a:t>
            </a:r>
            <a:r>
              <a:rPr lang="en-US" altLang="en-US" baseline="30000"/>
              <a:t> </a:t>
            </a:r>
            <a:r>
              <a:rPr lang="en-US" altLang="en-US" b="1" i="1"/>
              <a:t>–</a:t>
            </a:r>
            <a:r>
              <a:rPr lang="en-US" altLang="en-US" baseline="30000"/>
              <a:t> </a:t>
            </a:r>
            <a:r>
              <a:rPr lang="en-US" altLang="en-US" i="1">
                <a:solidFill>
                  <a:srgbClr val="FFF823"/>
                </a:solidFill>
              </a:rPr>
              <a:t>First Guess</a:t>
            </a:r>
            <a:r>
              <a:rPr lang="en-US" altLang="en-US"/>
              <a:t> )</a:t>
            </a:r>
          </a:p>
          <a:p>
            <a:endParaRPr lang="en-US" altLang="en-US"/>
          </a:p>
        </p:txBody>
      </p:sp>
      <p:grpSp>
        <p:nvGrpSpPr>
          <p:cNvPr id="2" name="Group 1">
            <a:extLst>
              <a:ext uri="{FF2B5EF4-FFF2-40B4-BE49-F238E27FC236}">
                <a16:creationId xmlns:a16="http://schemas.microsoft.com/office/drawing/2014/main" id="{B22D3123-02B0-D748-A334-BDC56F7FBA0F}"/>
              </a:ext>
            </a:extLst>
          </p:cNvPr>
          <p:cNvGrpSpPr>
            <a:grpSpLocks noChangeAspect="1"/>
          </p:cNvGrpSpPr>
          <p:nvPr/>
        </p:nvGrpSpPr>
        <p:grpSpPr>
          <a:xfrm>
            <a:off x="4141585" y="2199482"/>
            <a:ext cx="4899408" cy="3004843"/>
            <a:chOff x="4366109" y="2280969"/>
            <a:chExt cx="4711280" cy="2889463"/>
          </a:xfrm>
        </p:grpSpPr>
        <p:pic>
          <p:nvPicPr>
            <p:cNvPr id="3" name="Picture 2">
              <a:extLst>
                <a:ext uri="{FF2B5EF4-FFF2-40B4-BE49-F238E27FC236}">
                  <a16:creationId xmlns:a16="http://schemas.microsoft.com/office/drawing/2014/main" id="{8FE2ADA9-CBB2-4A4D-8887-E72FF4FA89E5}"/>
                </a:ext>
              </a:extLst>
            </p:cNvPr>
            <p:cNvPicPr>
              <a:picLocks noChangeAspect="1"/>
            </p:cNvPicPr>
            <p:nvPr/>
          </p:nvPicPr>
          <p:blipFill rotWithShape="1">
            <a:blip r:embed="rId3"/>
            <a:srcRect l="11109" t="12619" r="8420" b="32673"/>
            <a:stretch/>
          </p:blipFill>
          <p:spPr>
            <a:xfrm>
              <a:off x="4366109" y="2280969"/>
              <a:ext cx="4711280" cy="2404002"/>
            </a:xfrm>
            <a:prstGeom prst="rect">
              <a:avLst/>
            </a:prstGeom>
          </p:spPr>
        </p:pic>
        <p:pic>
          <p:nvPicPr>
            <p:cNvPr id="8" name="Picture 7">
              <a:extLst>
                <a:ext uri="{FF2B5EF4-FFF2-40B4-BE49-F238E27FC236}">
                  <a16:creationId xmlns:a16="http://schemas.microsoft.com/office/drawing/2014/main" id="{86C15C73-08A7-924A-8BA1-7B0270F5CCDF}"/>
                </a:ext>
              </a:extLst>
            </p:cNvPr>
            <p:cNvPicPr>
              <a:picLocks noChangeAspect="1"/>
            </p:cNvPicPr>
            <p:nvPr/>
          </p:nvPicPr>
          <p:blipFill rotWithShape="1">
            <a:blip r:embed="rId3"/>
            <a:srcRect l="11109" t="75437" r="8420" b="13516"/>
            <a:stretch/>
          </p:blipFill>
          <p:spPr>
            <a:xfrm>
              <a:off x="4366109" y="4684971"/>
              <a:ext cx="4711280" cy="485461"/>
            </a:xfrm>
            <a:prstGeom prst="rect">
              <a:avLst/>
            </a:prstGeom>
          </p:spPr>
        </p:pic>
        <p:sp>
          <p:nvSpPr>
            <p:cNvPr id="8196" name="TextBox 2">
              <a:extLst>
                <a:ext uri="{FF2B5EF4-FFF2-40B4-BE49-F238E27FC236}">
                  <a16:creationId xmlns:a16="http://schemas.microsoft.com/office/drawing/2014/main" id="{9793B6C1-5D43-F848-86B1-1E61363719D7}"/>
                </a:ext>
              </a:extLst>
            </p:cNvPr>
            <p:cNvSpPr txBox="1">
              <a:spLocks noChangeArrowheads="1"/>
            </p:cNvSpPr>
            <p:nvPr/>
          </p:nvSpPr>
          <p:spPr bwMode="auto">
            <a:xfrm>
              <a:off x="5104096" y="3907335"/>
              <a:ext cx="3235305" cy="4695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a:r>
                <a:rPr lang="en-US" altLang="en-US" sz="1400" dirty="0">
                  <a:solidFill>
                    <a:srgbClr val="0000FF"/>
                  </a:solidFill>
                </a:rPr>
                <a:t>Sea Level Pressure and confidence</a:t>
              </a:r>
            </a:p>
            <a:p>
              <a:pPr algn="ctr"/>
              <a:r>
                <a:rPr lang="en-US" altLang="en-US" sz="1400" dirty="0">
                  <a:solidFill>
                    <a:srgbClr val="0000FF"/>
                  </a:solidFill>
                </a:rPr>
                <a:t>1 January 1925 0UTC</a:t>
              </a:r>
            </a:p>
          </p:txBody>
        </p:sp>
      </p:grpSp>
      <p:sp>
        <p:nvSpPr>
          <p:cNvPr id="4" name="TextBox 3">
            <a:extLst>
              <a:ext uri="{FF2B5EF4-FFF2-40B4-BE49-F238E27FC236}">
                <a16:creationId xmlns:a16="http://schemas.microsoft.com/office/drawing/2014/main" id="{7327E0F6-FC12-4941-B356-03FBA59990B6}"/>
              </a:ext>
            </a:extLst>
          </p:cNvPr>
          <p:cNvSpPr txBox="1"/>
          <p:nvPr/>
        </p:nvSpPr>
        <p:spPr>
          <a:xfrm>
            <a:off x="4346531" y="4701697"/>
            <a:ext cx="607859" cy="369332"/>
          </a:xfrm>
          <a:prstGeom prst="rect">
            <a:avLst/>
          </a:prstGeom>
          <a:noFill/>
        </p:spPr>
        <p:txBody>
          <a:bodyPr wrap="none" rtlCol="0">
            <a:spAutoFit/>
          </a:bodyPr>
          <a:lstStyle/>
          <a:p>
            <a:r>
              <a:rPr lang="en-US" sz="1800" dirty="0">
                <a:solidFill>
                  <a:srgbClr val="000000"/>
                </a:solidFill>
              </a:rPr>
              <a:t>Low</a:t>
            </a:r>
          </a:p>
        </p:txBody>
      </p:sp>
      <p:sp>
        <p:nvSpPr>
          <p:cNvPr id="9" name="TextBox 8">
            <a:extLst>
              <a:ext uri="{FF2B5EF4-FFF2-40B4-BE49-F238E27FC236}">
                <a16:creationId xmlns:a16="http://schemas.microsoft.com/office/drawing/2014/main" id="{2FCF476C-E0FF-5D4D-B77A-D3EAFD890B14}"/>
              </a:ext>
            </a:extLst>
          </p:cNvPr>
          <p:cNvSpPr txBox="1"/>
          <p:nvPr/>
        </p:nvSpPr>
        <p:spPr>
          <a:xfrm>
            <a:off x="6979084" y="4701697"/>
            <a:ext cx="1890261" cy="369332"/>
          </a:xfrm>
          <a:prstGeom prst="rect">
            <a:avLst/>
          </a:prstGeom>
          <a:noFill/>
        </p:spPr>
        <p:txBody>
          <a:bodyPr wrap="none" rtlCol="0">
            <a:spAutoFit/>
          </a:bodyPr>
          <a:lstStyle/>
          <a:p>
            <a:r>
              <a:rPr lang="en-US" sz="1800" dirty="0">
                <a:solidFill>
                  <a:srgbClr val="000000"/>
                </a:solidFill>
              </a:rPr>
              <a:t>High Confidence</a:t>
            </a:r>
          </a:p>
        </p:txBody>
      </p:sp>
    </p:spTree>
    <p:extLst>
      <p:ext uri="{BB962C8B-B14F-4D97-AF65-F5344CB8AC3E}">
        <p14:creationId xmlns:p14="http://schemas.microsoft.com/office/powerpoint/2010/main" val="322647024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
            <a:extLst>
              <a:ext uri="{FF2B5EF4-FFF2-40B4-BE49-F238E27FC236}">
                <a16:creationId xmlns:a16="http://schemas.microsoft.com/office/drawing/2014/main" id="{B1D6A1E2-E622-0640-A6CF-4CAFACD41E07}"/>
              </a:ext>
            </a:extLst>
          </p:cNvPr>
          <p:cNvSpPr txBox="1">
            <a:spLocks noChangeArrowheads="1"/>
          </p:cNvSpPr>
          <p:nvPr/>
        </p:nvSpPr>
        <p:spPr bwMode="auto">
          <a:xfrm>
            <a:off x="355600" y="211138"/>
            <a:ext cx="8432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dirty="0">
                <a:solidFill>
                  <a:srgbClr val="FFFF00"/>
                </a:solidFill>
              </a:rPr>
              <a:t>First guess </a:t>
            </a:r>
            <a:r>
              <a:rPr lang="en-US" altLang="en-US" dirty="0"/>
              <a:t>comes from an </a:t>
            </a:r>
          </a:p>
          <a:p>
            <a:r>
              <a:rPr lang="en-US" altLang="en-US" dirty="0"/>
              <a:t>Atmospheric General Circulation Model –</a:t>
            </a:r>
          </a:p>
          <a:p>
            <a:endParaRPr lang="en-US" altLang="en-US" sz="2200" dirty="0"/>
          </a:p>
          <a:p>
            <a:r>
              <a:rPr lang="en-US" altLang="en-US" sz="2200" dirty="0"/>
              <a:t>Coupled Equations describing the time evolution of, e.g.,</a:t>
            </a:r>
          </a:p>
          <a:p>
            <a:r>
              <a:rPr lang="en-US" altLang="en-US" sz="2200" dirty="0"/>
              <a:t>momentum, heat, and moisture around the planet (pressure, winds, temperature, humidity, clouds).</a:t>
            </a:r>
          </a:p>
          <a:p>
            <a:endParaRPr lang="en-US" altLang="en-US" sz="2200" dirty="0"/>
          </a:p>
          <a:p>
            <a:r>
              <a:rPr lang="en-US" altLang="en-US" sz="2200" dirty="0"/>
              <a:t>Need a supercomputer to solve these equations!</a:t>
            </a:r>
          </a:p>
        </p:txBody>
      </p:sp>
      <p:pic>
        <p:nvPicPr>
          <p:cNvPr id="66562" name="Picture 2" descr="CCSM.jpg">
            <a:extLst>
              <a:ext uri="{FF2B5EF4-FFF2-40B4-BE49-F238E27FC236}">
                <a16:creationId xmlns:a16="http://schemas.microsoft.com/office/drawing/2014/main" id="{14E2E659-CD92-9D45-A782-E498CBBF30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3014663"/>
            <a:ext cx="3946525"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3">
            <a:extLst>
              <a:ext uri="{FF2B5EF4-FFF2-40B4-BE49-F238E27FC236}">
                <a16:creationId xmlns:a16="http://schemas.microsoft.com/office/drawing/2014/main" id="{66CAC7F2-3595-064A-85FF-FA4A544357CF}"/>
              </a:ext>
            </a:extLst>
          </p:cNvPr>
          <p:cNvSpPr txBox="1">
            <a:spLocks noChangeArrowheads="1"/>
          </p:cNvSpPr>
          <p:nvPr/>
        </p:nvSpPr>
        <p:spPr bwMode="auto">
          <a:xfrm>
            <a:off x="4300538" y="3530600"/>
            <a:ext cx="472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a:solidFill>
                  <a:srgbClr val="FF6600"/>
                </a:solidFill>
              </a:rPr>
              <a:t>The two color scales show sea surface temperatures and sea ice concentrations; sea level pressure and low-level winds are also illustrated, including warmer air moving north on the eastern side of low-pressure regions and colder air moving south on the western side of the lows. (©UCAR)</a:t>
            </a:r>
          </a:p>
        </p:txBody>
      </p:sp>
    </p:spTree>
    <p:extLst>
      <p:ext uri="{BB962C8B-B14F-4D97-AF65-F5344CB8AC3E}">
        <p14:creationId xmlns:p14="http://schemas.microsoft.com/office/powerpoint/2010/main" val="1653430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Text Box 3">
            <a:extLst>
              <a:ext uri="{FF2B5EF4-FFF2-40B4-BE49-F238E27FC236}">
                <a16:creationId xmlns:a16="http://schemas.microsoft.com/office/drawing/2014/main" id="{CF117E56-178E-784B-B37A-AE5A1DB8F286}"/>
              </a:ext>
            </a:extLst>
          </p:cNvPr>
          <p:cNvSpPr txBox="1">
            <a:spLocks noChangeArrowheads="1"/>
          </p:cNvSpPr>
          <p:nvPr/>
        </p:nvSpPr>
        <p:spPr bwMode="auto">
          <a:xfrm>
            <a:off x="412750" y="5712117"/>
            <a:ext cx="8034338" cy="965200"/>
          </a:xfrm>
          <a:prstGeom prst="rect">
            <a:avLst/>
          </a:prstGeom>
          <a:noFill/>
          <a:ln w="19050">
            <a:solidFill>
              <a:schemeClr val="tx1"/>
            </a:solidFill>
            <a:miter lim="800000"/>
            <a:headEnd/>
            <a:tailEnd type="none" w="sm" len="lg"/>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nSpc>
                <a:spcPct val="75000"/>
              </a:lnSpc>
            </a:pPr>
            <a:endParaRPr lang="en-US" altLang="en-US" b="1">
              <a:solidFill>
                <a:srgbClr val="FFFF00"/>
              </a:solidFill>
            </a:endParaRPr>
          </a:p>
          <a:p>
            <a:pPr>
              <a:lnSpc>
                <a:spcPct val="75000"/>
              </a:lnSpc>
            </a:pPr>
            <a:r>
              <a:rPr lang="en-US" altLang="en-US" b="1">
                <a:solidFill>
                  <a:srgbClr val="FFFF00"/>
                </a:solidFill>
              </a:rPr>
              <a:t>Analysis</a:t>
            </a:r>
            <a:r>
              <a:rPr lang="en-US" altLang="en-US" b="1" baseline="30000">
                <a:solidFill>
                  <a:srgbClr val="FFFF00"/>
                </a:solidFill>
              </a:rPr>
              <a:t> </a:t>
            </a:r>
            <a:r>
              <a:rPr lang="en-US" altLang="en-US" b="1"/>
              <a:t>= </a:t>
            </a:r>
            <a:r>
              <a:rPr lang="en-US" altLang="en-US" b="1">
                <a:solidFill>
                  <a:srgbClr val="FFFF00"/>
                </a:solidFill>
              </a:rPr>
              <a:t>First Guess</a:t>
            </a:r>
            <a:r>
              <a:rPr lang="en-US" altLang="en-US" b="1"/>
              <a:t> + </a:t>
            </a:r>
            <a:r>
              <a:rPr lang="en-US" altLang="en-US" b="1">
                <a:solidFill>
                  <a:srgbClr val="FFFF00"/>
                </a:solidFill>
              </a:rPr>
              <a:t>K </a:t>
            </a:r>
            <a:r>
              <a:rPr lang="en-US" altLang="en-US" b="1"/>
              <a:t>( </a:t>
            </a:r>
            <a:r>
              <a:rPr lang="en-US" altLang="en-US" i="1"/>
              <a:t>Observation</a:t>
            </a:r>
            <a:r>
              <a:rPr lang="en-US" altLang="en-US" baseline="30000"/>
              <a:t> </a:t>
            </a:r>
            <a:r>
              <a:rPr lang="en-US" altLang="en-US" b="1" i="1"/>
              <a:t>–</a:t>
            </a:r>
            <a:r>
              <a:rPr lang="en-US" altLang="en-US" baseline="30000"/>
              <a:t> </a:t>
            </a:r>
            <a:r>
              <a:rPr lang="en-US" altLang="en-US" i="1">
                <a:solidFill>
                  <a:srgbClr val="FFF823"/>
                </a:solidFill>
              </a:rPr>
              <a:t>First Guess</a:t>
            </a:r>
            <a:r>
              <a:rPr lang="en-US" altLang="en-US"/>
              <a:t> )</a:t>
            </a:r>
          </a:p>
          <a:p>
            <a:endParaRPr lang="en-US" altLang="en-US"/>
          </a:p>
        </p:txBody>
      </p:sp>
      <p:sp>
        <p:nvSpPr>
          <p:cNvPr id="227330" name="Rectangle 2">
            <a:extLst>
              <a:ext uri="{FF2B5EF4-FFF2-40B4-BE49-F238E27FC236}">
                <a16:creationId xmlns:a16="http://schemas.microsoft.com/office/drawing/2014/main" id="{627AA704-85CF-D148-AD29-3B16D32360D3}"/>
              </a:ext>
            </a:extLst>
          </p:cNvPr>
          <p:cNvSpPr>
            <a:spLocks noGrp="1" noChangeArrowheads="1"/>
          </p:cNvSpPr>
          <p:nvPr>
            <p:ph type="title"/>
          </p:nvPr>
        </p:nvSpPr>
        <p:spPr>
          <a:xfrm>
            <a:off x="546100" y="406400"/>
            <a:ext cx="7848600" cy="647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bg1"/>
                </a:solidFill>
                <a:miter lim="800000"/>
                <a:headEnd/>
                <a:tailEnd type="none" w="sm"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t"/>
          <a:lstStyle/>
          <a:p>
            <a:pPr algn="l">
              <a:lnSpc>
                <a:spcPct val="90000"/>
              </a:lnSpc>
              <a:defRPr/>
            </a:pPr>
            <a:r>
              <a:rPr lang="en-US" u="sng" dirty="0"/>
              <a:t>What is Reanalysis?</a:t>
            </a:r>
            <a:br>
              <a:rPr lang="en-US" u="sng" dirty="0"/>
            </a:br>
            <a:r>
              <a:rPr lang="en-US" sz="2800" dirty="0">
                <a:latin typeface="Times New Roman" charset="0"/>
              </a:rPr>
              <a:t>Performing data assimilation on historical or past observations.</a:t>
            </a:r>
            <a:br>
              <a:rPr lang="en-US" sz="2800" dirty="0">
                <a:latin typeface="Times New Roman" charset="0"/>
              </a:rPr>
            </a:br>
            <a:br>
              <a:rPr lang="en-US" sz="2800" dirty="0">
                <a:latin typeface="Times New Roman" charset="0"/>
              </a:rPr>
            </a:br>
            <a:r>
              <a:rPr lang="en-US" sz="2800" dirty="0">
                <a:latin typeface="Times New Roman" charset="0"/>
              </a:rPr>
              <a:t>Before our dataset released in 2011, previous datasets spanned at most 1948 to present.</a:t>
            </a:r>
            <a:br>
              <a:rPr lang="en-US" sz="2800" dirty="0">
                <a:latin typeface="Times New Roman" charset="0"/>
              </a:rPr>
            </a:br>
            <a:br>
              <a:rPr lang="en-US" sz="2800" dirty="0">
                <a:latin typeface="Times New Roman" charset="0"/>
              </a:rPr>
            </a:br>
            <a:r>
              <a:rPr lang="en-US" sz="2800" dirty="0">
                <a:latin typeface="Times New Roman" charset="0"/>
              </a:rPr>
              <a:t>The new </a:t>
            </a:r>
            <a:r>
              <a:rPr lang="en-US" sz="2800" dirty="0">
                <a:solidFill>
                  <a:srgbClr val="FF6600"/>
                </a:solidFill>
                <a:latin typeface="Times New Roman" charset="0"/>
              </a:rPr>
              <a:t>NOAA-CIRES-DOE 20</a:t>
            </a:r>
            <a:r>
              <a:rPr lang="en-US" sz="2800" baseline="30000" dirty="0">
                <a:solidFill>
                  <a:srgbClr val="FF6600"/>
                </a:solidFill>
                <a:latin typeface="Times New Roman" charset="0"/>
              </a:rPr>
              <a:t>th</a:t>
            </a:r>
            <a:r>
              <a:rPr lang="en-US" sz="2800" dirty="0">
                <a:solidFill>
                  <a:srgbClr val="FF6600"/>
                </a:solidFill>
                <a:latin typeface="Times New Roman" charset="0"/>
              </a:rPr>
              <a:t> Century Reanalysis version 3 </a:t>
            </a:r>
            <a:r>
              <a:rPr lang="en-US" sz="2800" dirty="0">
                <a:latin typeface="Times New Roman" charset="0"/>
              </a:rPr>
              <a:t>provides 80 estimates of the global weather every 3 hours from 1806 to 2015. </a:t>
            </a:r>
            <a:br>
              <a:rPr lang="en-US" sz="2800" dirty="0">
                <a:latin typeface="Times New Roman" charset="0"/>
              </a:rPr>
            </a:br>
            <a:r>
              <a:rPr lang="en-US" sz="2800" dirty="0">
                <a:latin typeface="Times New Roman" charset="0"/>
              </a:rPr>
              <a:t>The 20CR increases the time period available for comparing historical storms and extreme weather to the present. </a:t>
            </a:r>
            <a:endParaRPr lang="en-US" dirty="0"/>
          </a:p>
        </p:txBody>
      </p:sp>
    </p:spTree>
    <p:extLst>
      <p:ext uri="{BB962C8B-B14F-4D97-AF65-F5344CB8AC3E}">
        <p14:creationId xmlns:p14="http://schemas.microsoft.com/office/powerpoint/2010/main" val="413175081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176C625-0416-BB4C-9246-0698CCC12F47}"/>
              </a:ext>
            </a:extLst>
          </p:cNvPr>
          <p:cNvGrpSpPr>
            <a:grpSpLocks/>
          </p:cNvGrpSpPr>
          <p:nvPr/>
        </p:nvGrpSpPr>
        <p:grpSpPr bwMode="auto">
          <a:xfrm>
            <a:off x="717550" y="1905000"/>
            <a:ext cx="3865563" cy="3590925"/>
            <a:chOff x="717550" y="1905000"/>
            <a:chExt cx="3865563" cy="3590925"/>
          </a:xfrm>
        </p:grpSpPr>
        <p:sp>
          <p:nvSpPr>
            <p:cNvPr id="7" name="Freeform 6">
              <a:extLst>
                <a:ext uri="{FF2B5EF4-FFF2-40B4-BE49-F238E27FC236}">
                  <a16:creationId xmlns:a16="http://schemas.microsoft.com/office/drawing/2014/main" id="{0CAE4FD6-19DB-2443-90E5-FE7BF6B914EE}"/>
                </a:ext>
              </a:extLst>
            </p:cNvPr>
            <p:cNvSpPr/>
            <p:nvPr/>
          </p:nvSpPr>
          <p:spPr>
            <a:xfrm>
              <a:off x="717550" y="1905000"/>
              <a:ext cx="3776663" cy="1271588"/>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a:extLst>
                <a:ext uri="{FF2B5EF4-FFF2-40B4-BE49-F238E27FC236}">
                  <a16:creationId xmlns:a16="http://schemas.microsoft.com/office/drawing/2014/main" id="{7FB90A28-5D5E-6341-88E3-B464280F2E8F}"/>
                </a:ext>
              </a:extLst>
            </p:cNvPr>
            <p:cNvSpPr/>
            <p:nvPr/>
          </p:nvSpPr>
          <p:spPr>
            <a:xfrm rot="12332403">
              <a:off x="806450" y="4224338"/>
              <a:ext cx="3776663" cy="1271587"/>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Freeform 10">
              <a:extLst>
                <a:ext uri="{FF2B5EF4-FFF2-40B4-BE49-F238E27FC236}">
                  <a16:creationId xmlns:a16="http://schemas.microsoft.com/office/drawing/2014/main" id="{0A8AF766-CD47-DC4D-B9F1-2AE1CB0D28C7}"/>
                </a:ext>
              </a:extLst>
            </p:cNvPr>
            <p:cNvSpPr/>
            <p:nvPr/>
          </p:nvSpPr>
          <p:spPr>
            <a:xfrm>
              <a:off x="792163" y="2514600"/>
              <a:ext cx="3636962" cy="895350"/>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a:extLst>
                <a:ext uri="{FF2B5EF4-FFF2-40B4-BE49-F238E27FC236}">
                  <a16:creationId xmlns:a16="http://schemas.microsoft.com/office/drawing/2014/main" id="{3E8CEE54-03F6-A841-80F4-6ADB1A21FFFE}"/>
                </a:ext>
              </a:extLst>
            </p:cNvPr>
            <p:cNvSpPr/>
            <p:nvPr/>
          </p:nvSpPr>
          <p:spPr>
            <a:xfrm rot="11417651">
              <a:off x="752475" y="3990975"/>
              <a:ext cx="3794125" cy="733425"/>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a:extLst>
                <a:ext uri="{FF2B5EF4-FFF2-40B4-BE49-F238E27FC236}">
                  <a16:creationId xmlns:a16="http://schemas.microsoft.com/office/drawing/2014/main" id="{727F5968-5951-584B-BF47-CD171F7F549C}"/>
                </a:ext>
              </a:extLst>
            </p:cNvPr>
            <p:cNvSpPr/>
            <p:nvPr/>
          </p:nvSpPr>
          <p:spPr>
            <a:xfrm>
              <a:off x="771525" y="3276600"/>
              <a:ext cx="3717925" cy="496888"/>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2DCEB8B9-C365-A646-AB7B-E74477261C19}"/>
                </a:ext>
              </a:extLst>
            </p:cNvPr>
            <p:cNvSpPr/>
            <p:nvPr/>
          </p:nvSpPr>
          <p:spPr>
            <a:xfrm rot="11224694">
              <a:off x="803275" y="3425825"/>
              <a:ext cx="3717925" cy="906463"/>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290" name="Title 1">
            <a:extLst>
              <a:ext uri="{FF2B5EF4-FFF2-40B4-BE49-F238E27FC236}">
                <a16:creationId xmlns:a16="http://schemas.microsoft.com/office/drawing/2014/main" id="{C69DEA28-325E-8140-B83B-62B267BC659F}"/>
              </a:ext>
            </a:extLst>
          </p:cNvPr>
          <p:cNvSpPr>
            <a:spLocks noGrp="1"/>
          </p:cNvSpPr>
          <p:nvPr>
            <p:ph type="title"/>
          </p:nvPr>
        </p:nvSpPr>
        <p:spPr>
          <a:xfrm>
            <a:off x="457200" y="-152400"/>
            <a:ext cx="8229600" cy="1143000"/>
          </a:xfrm>
        </p:spPr>
        <p:txBody>
          <a:bodyPr/>
          <a:lstStyle/>
          <a:p>
            <a:r>
              <a:rPr lang="en-US" altLang="en-US" u="sng">
                <a:solidFill>
                  <a:srgbClr val="FFFF00"/>
                </a:solidFill>
                <a:ea typeface="ＭＳ Ｐゴシック" panose="020B0600070205080204" pitchFamily="34" charset="-128"/>
              </a:rPr>
              <a:t>Ensemble Data Assimilation</a:t>
            </a:r>
          </a:p>
        </p:txBody>
      </p:sp>
      <p:cxnSp>
        <p:nvCxnSpPr>
          <p:cNvPr id="5" name="Straight Arrow Connector 4">
            <a:extLst>
              <a:ext uri="{FF2B5EF4-FFF2-40B4-BE49-F238E27FC236}">
                <a16:creationId xmlns:a16="http://schemas.microsoft.com/office/drawing/2014/main" id="{7C75F202-1DF5-0B46-B8D2-B32B242EE7D4}"/>
              </a:ext>
            </a:extLst>
          </p:cNvPr>
          <p:cNvCxnSpPr/>
          <p:nvPr/>
        </p:nvCxnSpPr>
        <p:spPr>
          <a:xfrm>
            <a:off x="715963" y="6172200"/>
            <a:ext cx="7894637"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168" name="Group 7167">
            <a:extLst>
              <a:ext uri="{FF2B5EF4-FFF2-40B4-BE49-F238E27FC236}">
                <a16:creationId xmlns:a16="http://schemas.microsoft.com/office/drawing/2014/main" id="{346C5071-1F0A-1A43-86C0-3FD84A8AE898}"/>
              </a:ext>
            </a:extLst>
          </p:cNvPr>
          <p:cNvGrpSpPr>
            <a:grpSpLocks/>
          </p:cNvGrpSpPr>
          <p:nvPr/>
        </p:nvGrpSpPr>
        <p:grpSpPr bwMode="auto">
          <a:xfrm>
            <a:off x="4267200" y="1905000"/>
            <a:ext cx="685800" cy="3268663"/>
            <a:chOff x="4267200" y="1905000"/>
            <a:chExt cx="685800" cy="3268663"/>
          </a:xfrm>
        </p:grpSpPr>
        <p:sp>
          <p:nvSpPr>
            <p:cNvPr id="15" name="Oval 14">
              <a:extLst>
                <a:ext uri="{FF2B5EF4-FFF2-40B4-BE49-F238E27FC236}">
                  <a16:creationId xmlns:a16="http://schemas.microsoft.com/office/drawing/2014/main" id="{9B3997AC-4657-E145-B478-A914225F3A74}"/>
                </a:ext>
              </a:extLst>
            </p:cNvPr>
            <p:cNvSpPr/>
            <p:nvPr/>
          </p:nvSpPr>
          <p:spPr>
            <a:xfrm>
              <a:off x="4267200" y="1905000"/>
              <a:ext cx="685800" cy="32686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20" name="TextBox 9">
              <a:extLst>
                <a:ext uri="{FF2B5EF4-FFF2-40B4-BE49-F238E27FC236}">
                  <a16:creationId xmlns:a16="http://schemas.microsoft.com/office/drawing/2014/main" id="{9ED0F899-AEE6-D644-95FC-A3431998430E}"/>
                </a:ext>
              </a:extLst>
            </p:cNvPr>
            <p:cNvSpPr txBox="1">
              <a:spLocks noChangeArrowheads="1"/>
            </p:cNvSpPr>
            <p:nvPr/>
          </p:nvSpPr>
          <p:spPr bwMode="auto">
            <a:xfrm>
              <a:off x="4419600" y="42672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b</a:t>
              </a:r>
              <a:endParaRPr lang="en-US" altLang="en-US"/>
            </a:p>
          </p:txBody>
        </p:sp>
      </p:grpSp>
      <p:sp>
        <p:nvSpPr>
          <p:cNvPr id="12293" name="TextBox 1">
            <a:extLst>
              <a:ext uri="{FF2B5EF4-FFF2-40B4-BE49-F238E27FC236}">
                <a16:creationId xmlns:a16="http://schemas.microsoft.com/office/drawing/2014/main" id="{4369A7B3-54E4-5548-B0D6-4070F4518BE4}"/>
              </a:ext>
            </a:extLst>
          </p:cNvPr>
          <p:cNvSpPr txBox="1">
            <a:spLocks noChangeArrowheads="1"/>
          </p:cNvSpPr>
          <p:nvPr/>
        </p:nvSpPr>
        <p:spPr bwMode="auto">
          <a:xfrm>
            <a:off x="3951288" y="6342063"/>
            <a:ext cx="179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b="1"/>
              <a:t>analysis time</a:t>
            </a:r>
          </a:p>
        </p:txBody>
      </p:sp>
      <p:sp>
        <p:nvSpPr>
          <p:cNvPr id="12294" name="TextBox 16">
            <a:extLst>
              <a:ext uri="{FF2B5EF4-FFF2-40B4-BE49-F238E27FC236}">
                <a16:creationId xmlns:a16="http://schemas.microsoft.com/office/drawing/2014/main" id="{0A6A671E-F66B-7746-8D4C-8E6DCD855583}"/>
              </a:ext>
            </a:extLst>
          </p:cNvPr>
          <p:cNvSpPr txBox="1">
            <a:spLocks noChangeArrowheads="1"/>
          </p:cNvSpPr>
          <p:nvPr/>
        </p:nvSpPr>
        <p:spPr bwMode="auto">
          <a:xfrm>
            <a:off x="93663" y="6337300"/>
            <a:ext cx="179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b="1"/>
              <a:t>analysis time</a:t>
            </a:r>
          </a:p>
        </p:txBody>
      </p:sp>
      <p:sp>
        <p:nvSpPr>
          <p:cNvPr id="12295" name="TextBox 17">
            <a:extLst>
              <a:ext uri="{FF2B5EF4-FFF2-40B4-BE49-F238E27FC236}">
                <a16:creationId xmlns:a16="http://schemas.microsoft.com/office/drawing/2014/main" id="{DC11183F-71BF-A840-8F5D-0A6A62BEC46F}"/>
              </a:ext>
            </a:extLst>
          </p:cNvPr>
          <p:cNvSpPr txBox="1">
            <a:spLocks noChangeArrowheads="1"/>
          </p:cNvSpPr>
          <p:nvPr/>
        </p:nvSpPr>
        <p:spPr bwMode="auto">
          <a:xfrm>
            <a:off x="7351713" y="6337300"/>
            <a:ext cx="1792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2000" b="1"/>
              <a:t>analysis time</a:t>
            </a:r>
          </a:p>
        </p:txBody>
      </p:sp>
      <p:sp>
        <p:nvSpPr>
          <p:cNvPr id="12296" name="Text Box 4">
            <a:extLst>
              <a:ext uri="{FF2B5EF4-FFF2-40B4-BE49-F238E27FC236}">
                <a16:creationId xmlns:a16="http://schemas.microsoft.com/office/drawing/2014/main" id="{DFABA703-8038-164C-9E3B-62036A93C380}"/>
              </a:ext>
            </a:extLst>
          </p:cNvPr>
          <p:cNvSpPr txBox="1">
            <a:spLocks noChangeArrowheads="1"/>
          </p:cNvSpPr>
          <p:nvPr/>
        </p:nvSpPr>
        <p:spPr bwMode="auto">
          <a:xfrm>
            <a:off x="257175" y="457200"/>
            <a:ext cx="87344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lg"/>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eaLnBrk="1" hangingPunct="1">
              <a:lnSpc>
                <a:spcPct val="75000"/>
              </a:lnSpc>
            </a:pPr>
            <a:endParaRPr lang="en-US" altLang="en-US" sz="2000" b="1">
              <a:latin typeface="Arial Unicode MS" panose="020B0604020202020204" pitchFamily="34" charset="-128"/>
            </a:endParaRPr>
          </a:p>
          <a:p>
            <a:pPr algn="ctr" eaLnBrk="1" hangingPunct="1">
              <a:lnSpc>
                <a:spcPct val="75000"/>
              </a:lnSpc>
            </a:pPr>
            <a:r>
              <a:rPr lang="en-US" altLang="en-US" sz="2000" b="1">
                <a:latin typeface="Arial Unicode MS" panose="020B0604020202020204" pitchFamily="34" charset="-128"/>
              </a:rPr>
              <a:t>Analysis is a weighted average of the first guess </a:t>
            </a:r>
            <a:r>
              <a:rPr lang="en-US" altLang="en-US" sz="2000" b="1">
                <a:solidFill>
                  <a:srgbClr val="FFFF00"/>
                </a:solidFill>
                <a:latin typeface="Arial Unicode MS" panose="020B0604020202020204" pitchFamily="34" charset="-128"/>
              </a:rPr>
              <a:t>x</a:t>
            </a:r>
            <a:r>
              <a:rPr lang="en-US" altLang="en-US" sz="2000" b="1" baseline="30000">
                <a:solidFill>
                  <a:srgbClr val="FFFF00"/>
                </a:solidFill>
                <a:latin typeface="Arial Unicode MS" panose="020B0604020202020204" pitchFamily="34" charset="-128"/>
              </a:rPr>
              <a:t>b</a:t>
            </a:r>
            <a:r>
              <a:rPr lang="en-US" altLang="en-US" sz="2800" b="1">
                <a:latin typeface="Arial Unicode MS" panose="020B0604020202020204" pitchFamily="34" charset="-128"/>
              </a:rPr>
              <a:t> </a:t>
            </a:r>
            <a:r>
              <a:rPr lang="en-US" altLang="en-US" sz="2000" b="1">
                <a:latin typeface="Arial Unicode MS" panose="020B0604020202020204" pitchFamily="34" charset="-128"/>
              </a:rPr>
              <a:t>and observation </a:t>
            </a:r>
            <a:r>
              <a:rPr lang="en-US" altLang="en-US" sz="2000">
                <a:latin typeface="Arial Unicode MS" panose="020B0604020202020204" pitchFamily="34" charset="-128"/>
              </a:rPr>
              <a:t>y</a:t>
            </a:r>
            <a:r>
              <a:rPr lang="en-US" altLang="en-US" sz="2000" baseline="30000">
                <a:latin typeface="Arial Unicode MS" panose="020B0604020202020204" pitchFamily="34" charset="-128"/>
              </a:rPr>
              <a:t>o</a:t>
            </a:r>
            <a:endParaRPr lang="en-US" altLang="en-US" sz="2000" b="1">
              <a:latin typeface="Arial Unicode MS" panose="020B0604020202020204" pitchFamily="34" charset="-128"/>
            </a:endParaRPr>
          </a:p>
          <a:p>
            <a:pPr algn="ctr" eaLnBrk="1" hangingPunct="1">
              <a:lnSpc>
                <a:spcPct val="75000"/>
              </a:lnSpc>
            </a:pPr>
            <a:endParaRPr lang="en-US" altLang="en-US" sz="2000" b="1">
              <a:latin typeface="Arial Unicode MS" panose="020B0604020202020204" pitchFamily="34" charset="-128"/>
            </a:endParaRPr>
          </a:p>
          <a:p>
            <a:pPr algn="ctr" eaLnBrk="1" hangingPunct="1">
              <a:lnSpc>
                <a:spcPct val="75000"/>
              </a:lnSpc>
            </a:pPr>
            <a:r>
              <a:rPr lang="en-US" altLang="en-US" sz="2800" b="1">
                <a:solidFill>
                  <a:srgbClr val="FFFF00"/>
                </a:solidFill>
                <a:latin typeface="Arial Unicode MS" panose="020B0604020202020204" pitchFamily="34" charset="-128"/>
              </a:rPr>
              <a:t>x</a:t>
            </a:r>
            <a:r>
              <a:rPr lang="en-US" altLang="en-US" sz="2800" b="1" baseline="30000">
                <a:solidFill>
                  <a:srgbClr val="FFFF00"/>
                </a:solidFill>
                <a:latin typeface="Arial Unicode MS" panose="020B0604020202020204" pitchFamily="34" charset="-128"/>
              </a:rPr>
              <a:t>a</a:t>
            </a:r>
            <a:r>
              <a:rPr lang="en-US" altLang="en-US" sz="2800" b="1" baseline="30000">
                <a:latin typeface="Arial Unicode MS" panose="020B0604020202020204" pitchFamily="34" charset="-128"/>
              </a:rPr>
              <a:t> </a:t>
            </a:r>
            <a:r>
              <a:rPr lang="en-US" altLang="en-US" sz="2800" b="1">
                <a:latin typeface="Arial Unicode MS" panose="020B0604020202020204" pitchFamily="34" charset="-128"/>
              </a:rPr>
              <a:t>= </a:t>
            </a:r>
            <a:r>
              <a:rPr lang="en-US" altLang="en-US" sz="2800" b="1">
                <a:solidFill>
                  <a:srgbClr val="FFFF00"/>
                </a:solidFill>
                <a:latin typeface="Arial Unicode MS" panose="020B0604020202020204" pitchFamily="34" charset="-128"/>
              </a:rPr>
              <a:t>x</a:t>
            </a:r>
            <a:r>
              <a:rPr lang="en-US" altLang="en-US" sz="2800" b="1" baseline="30000">
                <a:solidFill>
                  <a:srgbClr val="FFFF00"/>
                </a:solidFill>
                <a:latin typeface="Arial Unicode MS" panose="020B0604020202020204" pitchFamily="34" charset="-128"/>
              </a:rPr>
              <a:t>b</a:t>
            </a:r>
            <a:r>
              <a:rPr lang="en-US" altLang="en-US" sz="2800" b="1">
                <a:latin typeface="Arial Unicode MS" panose="020B0604020202020204" pitchFamily="34" charset="-128"/>
              </a:rPr>
              <a:t> + K(</a:t>
            </a:r>
            <a:r>
              <a:rPr lang="en-US" altLang="en-US" sz="2800">
                <a:latin typeface="Arial Unicode MS" panose="020B0604020202020204" pitchFamily="34" charset="-128"/>
              </a:rPr>
              <a:t>y</a:t>
            </a:r>
            <a:r>
              <a:rPr lang="en-US" altLang="en-US" sz="2800" baseline="30000">
                <a:latin typeface="Arial Unicode MS" panose="020B0604020202020204" pitchFamily="34" charset="-128"/>
              </a:rPr>
              <a:t>o </a:t>
            </a:r>
            <a:r>
              <a:rPr lang="en-US" altLang="en-US" sz="2800" b="1">
                <a:latin typeface="Arial Unicode MS" panose="020B0604020202020204" pitchFamily="34" charset="-128"/>
              </a:rPr>
              <a:t>– </a:t>
            </a:r>
            <a:r>
              <a:rPr lang="en-US" altLang="en-US" sz="2800" b="1">
                <a:solidFill>
                  <a:srgbClr val="FFFF00"/>
                </a:solidFill>
                <a:latin typeface="Arial Unicode MS" panose="020B0604020202020204" pitchFamily="34" charset="-128"/>
              </a:rPr>
              <a:t>x</a:t>
            </a:r>
            <a:r>
              <a:rPr lang="en-US" altLang="en-US" sz="2800" b="1" baseline="30000">
                <a:solidFill>
                  <a:srgbClr val="FFFF00"/>
                </a:solidFill>
                <a:latin typeface="Arial Unicode MS" panose="020B0604020202020204" pitchFamily="34" charset="-128"/>
              </a:rPr>
              <a:t>b</a:t>
            </a:r>
            <a:r>
              <a:rPr lang="en-US" altLang="en-US" sz="2800" b="1">
                <a:latin typeface="Arial Unicode MS" panose="020B0604020202020204" pitchFamily="34" charset="-128"/>
              </a:rPr>
              <a:t>)</a:t>
            </a:r>
            <a:endParaRPr lang="en-US" altLang="en-US" sz="2800">
              <a:latin typeface="Arial Unicode MS" panose="020B0604020202020204" pitchFamily="34" charset="-128"/>
            </a:endParaRPr>
          </a:p>
          <a:p>
            <a:pPr algn="ctr" eaLnBrk="1" hangingPunct="1">
              <a:lnSpc>
                <a:spcPct val="75000"/>
              </a:lnSpc>
            </a:pPr>
            <a:endParaRPr lang="en-US" altLang="en-US" sz="2800" baseline="30000">
              <a:latin typeface="Arial Unicode MS" panose="020B0604020202020204" pitchFamily="34" charset="-128"/>
            </a:endParaRPr>
          </a:p>
          <a:p>
            <a:pPr algn="ctr" eaLnBrk="1" hangingPunct="1">
              <a:lnSpc>
                <a:spcPct val="75000"/>
              </a:lnSpc>
            </a:pPr>
            <a:endParaRPr lang="en-US" altLang="en-US" sz="2800" baseline="30000">
              <a:latin typeface="Arial Unicode MS" panose="020B0604020202020204" pitchFamily="34" charset="-128"/>
            </a:endParaRPr>
          </a:p>
          <a:p>
            <a:pPr algn="ctr" eaLnBrk="1" hangingPunct="1">
              <a:lnSpc>
                <a:spcPct val="120000"/>
              </a:lnSpc>
            </a:pPr>
            <a:endParaRPr lang="en-US" altLang="en-US" sz="2000">
              <a:latin typeface="Arial Unicode MS" panose="020B0604020202020204" pitchFamily="34" charset="-128"/>
            </a:endParaRPr>
          </a:p>
          <a:p>
            <a:pPr algn="ctr" eaLnBrk="1" hangingPunct="1">
              <a:lnSpc>
                <a:spcPct val="120000"/>
              </a:lnSpc>
            </a:pPr>
            <a:r>
              <a:rPr lang="en-US" altLang="en-US" sz="2000" b="1">
                <a:latin typeface="Arial Unicode MS" panose="020B0604020202020204" pitchFamily="34" charset="-128"/>
              </a:rPr>
              <a:t>   </a:t>
            </a:r>
            <a:endParaRPr lang="en-US" altLang="en-US" sz="1800">
              <a:latin typeface="Arial Unicode MS" panose="020B0604020202020204" pitchFamily="34" charset="-128"/>
            </a:endParaRPr>
          </a:p>
        </p:txBody>
      </p:sp>
      <p:grpSp>
        <p:nvGrpSpPr>
          <p:cNvPr id="28" name="Group 27">
            <a:extLst>
              <a:ext uri="{FF2B5EF4-FFF2-40B4-BE49-F238E27FC236}">
                <a16:creationId xmlns:a16="http://schemas.microsoft.com/office/drawing/2014/main" id="{19AF5DC2-57F8-5B41-AA60-31EEC89745F5}"/>
              </a:ext>
            </a:extLst>
          </p:cNvPr>
          <p:cNvGrpSpPr>
            <a:grpSpLocks/>
          </p:cNvGrpSpPr>
          <p:nvPr/>
        </p:nvGrpSpPr>
        <p:grpSpPr bwMode="auto">
          <a:xfrm>
            <a:off x="457200" y="3124200"/>
            <a:ext cx="623888" cy="1371600"/>
            <a:chOff x="457200" y="3124200"/>
            <a:chExt cx="623887" cy="1371600"/>
          </a:xfrm>
        </p:grpSpPr>
        <p:sp>
          <p:nvSpPr>
            <p:cNvPr id="9" name="Oval 8">
              <a:extLst>
                <a:ext uri="{FF2B5EF4-FFF2-40B4-BE49-F238E27FC236}">
                  <a16:creationId xmlns:a16="http://schemas.microsoft.com/office/drawing/2014/main" id="{76F73A4B-8ED9-C648-BE3E-A11EA54EDBA0}"/>
                </a:ext>
              </a:extLst>
            </p:cNvPr>
            <p:cNvSpPr/>
            <p:nvPr/>
          </p:nvSpPr>
          <p:spPr>
            <a:xfrm>
              <a:off x="457200" y="3124200"/>
              <a:ext cx="623887" cy="1371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18" name="TextBox 5">
              <a:extLst>
                <a:ext uri="{FF2B5EF4-FFF2-40B4-BE49-F238E27FC236}">
                  <a16:creationId xmlns:a16="http://schemas.microsoft.com/office/drawing/2014/main" id="{7C0D7C79-7F37-9D41-954F-3346599657B3}"/>
                </a:ext>
              </a:extLst>
            </p:cNvPr>
            <p:cNvSpPr txBox="1">
              <a:spLocks noChangeArrowheads="1"/>
            </p:cNvSpPr>
            <p:nvPr/>
          </p:nvSpPr>
          <p:spPr bwMode="auto">
            <a:xfrm>
              <a:off x="538232" y="35814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a</a:t>
              </a:r>
              <a:endParaRPr lang="en-US" altLang="en-US"/>
            </a:p>
          </p:txBody>
        </p:sp>
      </p:grpSp>
      <p:grpSp>
        <p:nvGrpSpPr>
          <p:cNvPr id="34" name="Group 33">
            <a:extLst>
              <a:ext uri="{FF2B5EF4-FFF2-40B4-BE49-F238E27FC236}">
                <a16:creationId xmlns:a16="http://schemas.microsoft.com/office/drawing/2014/main" id="{8EA04B88-EA11-E64B-A556-65CA15647ECA}"/>
              </a:ext>
            </a:extLst>
          </p:cNvPr>
          <p:cNvGrpSpPr>
            <a:grpSpLocks/>
          </p:cNvGrpSpPr>
          <p:nvPr/>
        </p:nvGrpSpPr>
        <p:grpSpPr bwMode="auto">
          <a:xfrm>
            <a:off x="4648200" y="1438275"/>
            <a:ext cx="3865563" cy="3590925"/>
            <a:chOff x="717550" y="1905000"/>
            <a:chExt cx="3865563" cy="3590925"/>
          </a:xfrm>
        </p:grpSpPr>
        <p:sp>
          <p:nvSpPr>
            <p:cNvPr id="35" name="Freeform 34">
              <a:extLst>
                <a:ext uri="{FF2B5EF4-FFF2-40B4-BE49-F238E27FC236}">
                  <a16:creationId xmlns:a16="http://schemas.microsoft.com/office/drawing/2014/main" id="{57A97E22-3B06-4446-B055-6B9ED8FAA165}"/>
                </a:ext>
              </a:extLst>
            </p:cNvPr>
            <p:cNvSpPr/>
            <p:nvPr/>
          </p:nvSpPr>
          <p:spPr>
            <a:xfrm>
              <a:off x="717550" y="1905000"/>
              <a:ext cx="3776663" cy="1271588"/>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a:extLst>
                <a:ext uri="{FF2B5EF4-FFF2-40B4-BE49-F238E27FC236}">
                  <a16:creationId xmlns:a16="http://schemas.microsoft.com/office/drawing/2014/main" id="{1BDE612C-2B3F-3A4A-8852-F7876D700E79}"/>
                </a:ext>
              </a:extLst>
            </p:cNvPr>
            <p:cNvSpPr/>
            <p:nvPr/>
          </p:nvSpPr>
          <p:spPr>
            <a:xfrm rot="12332403">
              <a:off x="806450" y="4224338"/>
              <a:ext cx="3776663" cy="1271587"/>
            </a:xfrm>
            <a:custGeom>
              <a:avLst/>
              <a:gdLst>
                <a:gd name="connsiteX0" fmla="*/ 0 w 3776869"/>
                <a:gd name="connsiteY0" fmla="*/ 1272209 h 1272209"/>
                <a:gd name="connsiteX1" fmla="*/ 99391 w 3776869"/>
                <a:gd name="connsiteY1" fmla="*/ 1232452 h 1272209"/>
                <a:gd name="connsiteX2" fmla="*/ 178904 w 3776869"/>
                <a:gd name="connsiteY2" fmla="*/ 1192696 h 1272209"/>
                <a:gd name="connsiteX3" fmla="*/ 238539 w 3776869"/>
                <a:gd name="connsiteY3" fmla="*/ 1172817 h 1272209"/>
                <a:gd name="connsiteX4" fmla="*/ 298174 w 3776869"/>
                <a:gd name="connsiteY4" fmla="*/ 1133061 h 1272209"/>
                <a:gd name="connsiteX5" fmla="*/ 417443 w 3776869"/>
                <a:gd name="connsiteY5" fmla="*/ 1113183 h 1272209"/>
                <a:gd name="connsiteX6" fmla="*/ 755374 w 3776869"/>
                <a:gd name="connsiteY6" fmla="*/ 1093304 h 1272209"/>
                <a:gd name="connsiteX7" fmla="*/ 815008 w 3776869"/>
                <a:gd name="connsiteY7" fmla="*/ 1053548 h 1272209"/>
                <a:gd name="connsiteX8" fmla="*/ 874643 w 3776869"/>
                <a:gd name="connsiteY8" fmla="*/ 993913 h 1272209"/>
                <a:gd name="connsiteX9" fmla="*/ 934278 w 3776869"/>
                <a:gd name="connsiteY9" fmla="*/ 974035 h 1272209"/>
                <a:gd name="connsiteX10" fmla="*/ 1033669 w 3776869"/>
                <a:gd name="connsiteY10" fmla="*/ 834887 h 1272209"/>
                <a:gd name="connsiteX11" fmla="*/ 1073426 w 3776869"/>
                <a:gd name="connsiteY11" fmla="*/ 775252 h 1272209"/>
                <a:gd name="connsiteX12" fmla="*/ 1093304 w 3776869"/>
                <a:gd name="connsiteY12" fmla="*/ 695739 h 1272209"/>
                <a:gd name="connsiteX13" fmla="*/ 1212574 w 3776869"/>
                <a:gd name="connsiteY13" fmla="*/ 636104 h 1272209"/>
                <a:gd name="connsiteX14" fmla="*/ 1272208 w 3776869"/>
                <a:gd name="connsiteY14" fmla="*/ 596348 h 1272209"/>
                <a:gd name="connsiteX15" fmla="*/ 1669774 w 3776869"/>
                <a:gd name="connsiteY15" fmla="*/ 536713 h 1272209"/>
                <a:gd name="connsiteX16" fmla="*/ 1729408 w 3776869"/>
                <a:gd name="connsiteY16" fmla="*/ 496957 h 1272209"/>
                <a:gd name="connsiteX17" fmla="*/ 1808922 w 3776869"/>
                <a:gd name="connsiteY17" fmla="*/ 437322 h 1272209"/>
                <a:gd name="connsiteX18" fmla="*/ 1888435 w 3776869"/>
                <a:gd name="connsiteY18" fmla="*/ 397565 h 1272209"/>
                <a:gd name="connsiteX19" fmla="*/ 2007704 w 3776869"/>
                <a:gd name="connsiteY19" fmla="*/ 318052 h 1272209"/>
                <a:gd name="connsiteX20" fmla="*/ 2107095 w 3776869"/>
                <a:gd name="connsiteY20" fmla="*/ 258417 h 1272209"/>
                <a:gd name="connsiteX21" fmla="*/ 2166730 w 3776869"/>
                <a:gd name="connsiteY21" fmla="*/ 218661 h 1272209"/>
                <a:gd name="connsiteX22" fmla="*/ 2445026 w 3776869"/>
                <a:gd name="connsiteY22" fmla="*/ 139148 h 1272209"/>
                <a:gd name="connsiteX23" fmla="*/ 2683565 w 3776869"/>
                <a:gd name="connsiteY23" fmla="*/ 119270 h 1272209"/>
                <a:gd name="connsiteX24" fmla="*/ 2822713 w 3776869"/>
                <a:gd name="connsiteY24" fmla="*/ 39757 h 1272209"/>
                <a:gd name="connsiteX25" fmla="*/ 2941982 w 3776869"/>
                <a:gd name="connsiteY25" fmla="*/ 0 h 1272209"/>
                <a:gd name="connsiteX26" fmla="*/ 3101008 w 3776869"/>
                <a:gd name="connsiteY26" fmla="*/ 19878 h 1272209"/>
                <a:gd name="connsiteX27" fmla="*/ 3160643 w 3776869"/>
                <a:gd name="connsiteY27" fmla="*/ 39757 h 1272209"/>
                <a:gd name="connsiteX28" fmla="*/ 3379304 w 3776869"/>
                <a:gd name="connsiteY28" fmla="*/ 59635 h 1272209"/>
                <a:gd name="connsiteX29" fmla="*/ 3438939 w 3776869"/>
                <a:gd name="connsiteY29" fmla="*/ 99391 h 1272209"/>
                <a:gd name="connsiteX30" fmla="*/ 3558208 w 3776869"/>
                <a:gd name="connsiteY30" fmla="*/ 139148 h 1272209"/>
                <a:gd name="connsiteX31" fmla="*/ 3776869 w 3776869"/>
                <a:gd name="connsiteY31" fmla="*/ 119270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76869" h="1272209">
                  <a:moveTo>
                    <a:pt x="0" y="1272209"/>
                  </a:moveTo>
                  <a:cubicBezTo>
                    <a:pt x="33130" y="1258957"/>
                    <a:pt x="66784" y="1246944"/>
                    <a:pt x="99391" y="1232452"/>
                  </a:cubicBezTo>
                  <a:cubicBezTo>
                    <a:pt x="126470" y="1220417"/>
                    <a:pt x="151667" y="1204369"/>
                    <a:pt x="178904" y="1192696"/>
                  </a:cubicBezTo>
                  <a:cubicBezTo>
                    <a:pt x="198163" y="1184442"/>
                    <a:pt x="219797" y="1182188"/>
                    <a:pt x="238539" y="1172817"/>
                  </a:cubicBezTo>
                  <a:cubicBezTo>
                    <a:pt x="259907" y="1162133"/>
                    <a:pt x="275509" y="1140616"/>
                    <a:pt x="298174" y="1133061"/>
                  </a:cubicBezTo>
                  <a:cubicBezTo>
                    <a:pt x="336410" y="1120316"/>
                    <a:pt x="377290" y="1116675"/>
                    <a:pt x="417443" y="1113183"/>
                  </a:cubicBezTo>
                  <a:cubicBezTo>
                    <a:pt x="529857" y="1103408"/>
                    <a:pt x="642730" y="1099930"/>
                    <a:pt x="755374" y="1093304"/>
                  </a:cubicBezTo>
                  <a:cubicBezTo>
                    <a:pt x="775252" y="1080052"/>
                    <a:pt x="796655" y="1068842"/>
                    <a:pt x="815008" y="1053548"/>
                  </a:cubicBezTo>
                  <a:cubicBezTo>
                    <a:pt x="836604" y="1035551"/>
                    <a:pt x="851252" y="1009507"/>
                    <a:pt x="874643" y="993913"/>
                  </a:cubicBezTo>
                  <a:cubicBezTo>
                    <a:pt x="892077" y="982290"/>
                    <a:pt x="914400" y="980661"/>
                    <a:pt x="934278" y="974035"/>
                  </a:cubicBezTo>
                  <a:cubicBezTo>
                    <a:pt x="1027973" y="833493"/>
                    <a:pt x="910387" y="1007482"/>
                    <a:pt x="1033669" y="834887"/>
                  </a:cubicBezTo>
                  <a:cubicBezTo>
                    <a:pt x="1047555" y="815446"/>
                    <a:pt x="1060174" y="795130"/>
                    <a:pt x="1073426" y="775252"/>
                  </a:cubicBezTo>
                  <a:cubicBezTo>
                    <a:pt x="1080052" y="748748"/>
                    <a:pt x="1078150" y="718471"/>
                    <a:pt x="1093304" y="695739"/>
                  </a:cubicBezTo>
                  <a:cubicBezTo>
                    <a:pt x="1121787" y="653015"/>
                    <a:pt x="1172888" y="655947"/>
                    <a:pt x="1212574" y="636104"/>
                  </a:cubicBezTo>
                  <a:cubicBezTo>
                    <a:pt x="1233942" y="625420"/>
                    <a:pt x="1250377" y="606051"/>
                    <a:pt x="1272208" y="596348"/>
                  </a:cubicBezTo>
                  <a:cubicBezTo>
                    <a:pt x="1417900" y="531596"/>
                    <a:pt x="1486840" y="549779"/>
                    <a:pt x="1669774" y="536713"/>
                  </a:cubicBezTo>
                  <a:cubicBezTo>
                    <a:pt x="1689652" y="523461"/>
                    <a:pt x="1709968" y="510843"/>
                    <a:pt x="1729408" y="496957"/>
                  </a:cubicBezTo>
                  <a:cubicBezTo>
                    <a:pt x="1756368" y="477700"/>
                    <a:pt x="1780827" y="454881"/>
                    <a:pt x="1808922" y="437322"/>
                  </a:cubicBezTo>
                  <a:cubicBezTo>
                    <a:pt x="1834051" y="421617"/>
                    <a:pt x="1861931" y="410817"/>
                    <a:pt x="1888435" y="397565"/>
                  </a:cubicBezTo>
                  <a:cubicBezTo>
                    <a:pt x="2001482" y="284517"/>
                    <a:pt x="1892631" y="375588"/>
                    <a:pt x="2007704" y="318052"/>
                  </a:cubicBezTo>
                  <a:cubicBezTo>
                    <a:pt x="2042261" y="300773"/>
                    <a:pt x="2074331" y="278894"/>
                    <a:pt x="2107095" y="258417"/>
                  </a:cubicBezTo>
                  <a:cubicBezTo>
                    <a:pt x="2127354" y="245755"/>
                    <a:pt x="2144898" y="228364"/>
                    <a:pt x="2166730" y="218661"/>
                  </a:cubicBezTo>
                  <a:cubicBezTo>
                    <a:pt x="2214506" y="197427"/>
                    <a:pt x="2406145" y="142388"/>
                    <a:pt x="2445026" y="139148"/>
                  </a:cubicBezTo>
                  <a:lnTo>
                    <a:pt x="2683565" y="119270"/>
                  </a:lnTo>
                  <a:cubicBezTo>
                    <a:pt x="2865969" y="58467"/>
                    <a:pt x="2582019" y="160104"/>
                    <a:pt x="2822713" y="39757"/>
                  </a:cubicBezTo>
                  <a:cubicBezTo>
                    <a:pt x="2860196" y="21016"/>
                    <a:pt x="2941982" y="0"/>
                    <a:pt x="2941982" y="0"/>
                  </a:cubicBezTo>
                  <a:cubicBezTo>
                    <a:pt x="2994991" y="6626"/>
                    <a:pt x="3048449" y="10322"/>
                    <a:pt x="3101008" y="19878"/>
                  </a:cubicBezTo>
                  <a:cubicBezTo>
                    <a:pt x="3121624" y="23626"/>
                    <a:pt x="3139900" y="36794"/>
                    <a:pt x="3160643" y="39757"/>
                  </a:cubicBezTo>
                  <a:cubicBezTo>
                    <a:pt x="3233095" y="50107"/>
                    <a:pt x="3306417" y="53009"/>
                    <a:pt x="3379304" y="59635"/>
                  </a:cubicBezTo>
                  <a:cubicBezTo>
                    <a:pt x="3399182" y="72887"/>
                    <a:pt x="3417107" y="89688"/>
                    <a:pt x="3438939" y="99391"/>
                  </a:cubicBezTo>
                  <a:cubicBezTo>
                    <a:pt x="3477234" y="116411"/>
                    <a:pt x="3558208" y="139148"/>
                    <a:pt x="3558208" y="139148"/>
                  </a:cubicBezTo>
                  <a:cubicBezTo>
                    <a:pt x="3682720" y="108021"/>
                    <a:pt x="3610402" y="119270"/>
                    <a:pt x="3776869" y="11927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Freeform 36">
              <a:extLst>
                <a:ext uri="{FF2B5EF4-FFF2-40B4-BE49-F238E27FC236}">
                  <a16:creationId xmlns:a16="http://schemas.microsoft.com/office/drawing/2014/main" id="{BAD28E0B-FE76-8C42-A4F7-1AE498297847}"/>
                </a:ext>
              </a:extLst>
            </p:cNvPr>
            <p:cNvSpPr/>
            <p:nvPr/>
          </p:nvSpPr>
          <p:spPr>
            <a:xfrm>
              <a:off x="792163" y="2514600"/>
              <a:ext cx="3636962" cy="895350"/>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reeform 37">
              <a:extLst>
                <a:ext uri="{FF2B5EF4-FFF2-40B4-BE49-F238E27FC236}">
                  <a16:creationId xmlns:a16="http://schemas.microsoft.com/office/drawing/2014/main" id="{2AA409BA-E9BB-5A4F-B13C-C3F6E8EF7079}"/>
                </a:ext>
              </a:extLst>
            </p:cNvPr>
            <p:cNvSpPr/>
            <p:nvPr/>
          </p:nvSpPr>
          <p:spPr>
            <a:xfrm rot="11417651">
              <a:off x="752475" y="3990975"/>
              <a:ext cx="3794125" cy="733425"/>
            </a:xfrm>
            <a:custGeom>
              <a:avLst/>
              <a:gdLst>
                <a:gd name="connsiteX0" fmla="*/ 0 w 3637722"/>
                <a:gd name="connsiteY0" fmla="*/ 895855 h 895855"/>
                <a:gd name="connsiteX1" fmla="*/ 755374 w 3637722"/>
                <a:gd name="connsiteY1" fmla="*/ 875977 h 895855"/>
                <a:gd name="connsiteX2" fmla="*/ 834887 w 3637722"/>
                <a:gd name="connsiteY2" fmla="*/ 856099 h 895855"/>
                <a:gd name="connsiteX3" fmla="*/ 954157 w 3637722"/>
                <a:gd name="connsiteY3" fmla="*/ 776585 h 895855"/>
                <a:gd name="connsiteX4" fmla="*/ 1053548 w 3637722"/>
                <a:gd name="connsiteY4" fmla="*/ 657316 h 895855"/>
                <a:gd name="connsiteX5" fmla="*/ 1172818 w 3637722"/>
                <a:gd name="connsiteY5" fmla="*/ 538046 h 895855"/>
                <a:gd name="connsiteX6" fmla="*/ 1570383 w 3637722"/>
                <a:gd name="connsiteY6" fmla="*/ 557925 h 895855"/>
                <a:gd name="connsiteX7" fmla="*/ 1749287 w 3637722"/>
                <a:gd name="connsiteY7" fmla="*/ 597681 h 895855"/>
                <a:gd name="connsiteX8" fmla="*/ 1848679 w 3637722"/>
                <a:gd name="connsiteY8" fmla="*/ 617559 h 895855"/>
                <a:gd name="connsiteX9" fmla="*/ 2047461 w 3637722"/>
                <a:gd name="connsiteY9" fmla="*/ 597681 h 895855"/>
                <a:gd name="connsiteX10" fmla="*/ 2107096 w 3637722"/>
                <a:gd name="connsiteY10" fmla="*/ 518168 h 895855"/>
                <a:gd name="connsiteX11" fmla="*/ 2286000 w 3637722"/>
                <a:gd name="connsiteY11" fmla="*/ 379020 h 895855"/>
                <a:gd name="connsiteX12" fmla="*/ 2345635 w 3637722"/>
                <a:gd name="connsiteY12" fmla="*/ 359142 h 895855"/>
                <a:gd name="connsiteX13" fmla="*/ 2524540 w 3637722"/>
                <a:gd name="connsiteY13" fmla="*/ 219994 h 895855"/>
                <a:gd name="connsiteX14" fmla="*/ 2623931 w 3637722"/>
                <a:gd name="connsiteY14" fmla="*/ 200116 h 895855"/>
                <a:gd name="connsiteX15" fmla="*/ 3120887 w 3637722"/>
                <a:gd name="connsiteY15" fmla="*/ 200116 h 895855"/>
                <a:gd name="connsiteX16" fmla="*/ 3180522 w 3637722"/>
                <a:gd name="connsiteY16" fmla="*/ 160359 h 895855"/>
                <a:gd name="connsiteX17" fmla="*/ 3260035 w 3637722"/>
                <a:gd name="connsiteY17" fmla="*/ 100725 h 895855"/>
                <a:gd name="connsiteX18" fmla="*/ 3538331 w 3637722"/>
                <a:gd name="connsiteY18" fmla="*/ 1333 h 895855"/>
                <a:gd name="connsiteX19" fmla="*/ 3637722 w 3637722"/>
                <a:gd name="connsiteY19" fmla="*/ 1333 h 8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37722" h="895855">
                  <a:moveTo>
                    <a:pt x="0" y="895855"/>
                  </a:moveTo>
                  <a:cubicBezTo>
                    <a:pt x="251791" y="889229"/>
                    <a:pt x="503781" y="887957"/>
                    <a:pt x="755374" y="875977"/>
                  </a:cubicBezTo>
                  <a:cubicBezTo>
                    <a:pt x="782663" y="874678"/>
                    <a:pt x="810451" y="868317"/>
                    <a:pt x="834887" y="856099"/>
                  </a:cubicBezTo>
                  <a:cubicBezTo>
                    <a:pt x="877624" y="834730"/>
                    <a:pt x="954157" y="776585"/>
                    <a:pt x="954157" y="776585"/>
                  </a:cubicBezTo>
                  <a:cubicBezTo>
                    <a:pt x="1042024" y="644785"/>
                    <a:pt x="938757" y="791239"/>
                    <a:pt x="1053548" y="657316"/>
                  </a:cubicBezTo>
                  <a:cubicBezTo>
                    <a:pt x="1152174" y="542253"/>
                    <a:pt x="1067837" y="608034"/>
                    <a:pt x="1172818" y="538046"/>
                  </a:cubicBezTo>
                  <a:cubicBezTo>
                    <a:pt x="1305340" y="544672"/>
                    <a:pt x="1438087" y="547748"/>
                    <a:pt x="1570383" y="557925"/>
                  </a:cubicBezTo>
                  <a:cubicBezTo>
                    <a:pt x="1728412" y="570081"/>
                    <a:pt x="1642012" y="570862"/>
                    <a:pt x="1749287" y="597681"/>
                  </a:cubicBezTo>
                  <a:cubicBezTo>
                    <a:pt x="1782065" y="605875"/>
                    <a:pt x="1815548" y="610933"/>
                    <a:pt x="1848679" y="617559"/>
                  </a:cubicBezTo>
                  <a:cubicBezTo>
                    <a:pt x="1914940" y="610933"/>
                    <a:pt x="1985308" y="621586"/>
                    <a:pt x="2047461" y="597681"/>
                  </a:cubicBezTo>
                  <a:cubicBezTo>
                    <a:pt x="2078383" y="585788"/>
                    <a:pt x="2085535" y="543323"/>
                    <a:pt x="2107096" y="518168"/>
                  </a:cubicBezTo>
                  <a:cubicBezTo>
                    <a:pt x="2148259" y="470145"/>
                    <a:pt x="2232162" y="396966"/>
                    <a:pt x="2286000" y="379020"/>
                  </a:cubicBezTo>
                  <a:lnTo>
                    <a:pt x="2345635" y="359142"/>
                  </a:lnTo>
                  <a:cubicBezTo>
                    <a:pt x="2390095" y="314682"/>
                    <a:pt x="2465098" y="231882"/>
                    <a:pt x="2524540" y="219994"/>
                  </a:cubicBezTo>
                  <a:lnTo>
                    <a:pt x="2623931" y="200116"/>
                  </a:lnTo>
                  <a:cubicBezTo>
                    <a:pt x="2833508" y="226313"/>
                    <a:pt x="2859353" y="239346"/>
                    <a:pt x="3120887" y="200116"/>
                  </a:cubicBezTo>
                  <a:cubicBezTo>
                    <a:pt x="3144514" y="196572"/>
                    <a:pt x="3161081" y="174245"/>
                    <a:pt x="3180522" y="160359"/>
                  </a:cubicBezTo>
                  <a:cubicBezTo>
                    <a:pt x="3207481" y="141102"/>
                    <a:pt x="3231418" y="117418"/>
                    <a:pt x="3260035" y="100725"/>
                  </a:cubicBezTo>
                  <a:cubicBezTo>
                    <a:pt x="3381892" y="29642"/>
                    <a:pt x="3410397" y="12964"/>
                    <a:pt x="3538331" y="1333"/>
                  </a:cubicBezTo>
                  <a:cubicBezTo>
                    <a:pt x="3571325" y="-1667"/>
                    <a:pt x="3604592" y="1333"/>
                    <a:pt x="3637722" y="133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Freeform 38">
              <a:extLst>
                <a:ext uri="{FF2B5EF4-FFF2-40B4-BE49-F238E27FC236}">
                  <a16:creationId xmlns:a16="http://schemas.microsoft.com/office/drawing/2014/main" id="{7400193E-88C2-C944-8AD6-3112334F3064}"/>
                </a:ext>
              </a:extLst>
            </p:cNvPr>
            <p:cNvSpPr/>
            <p:nvPr/>
          </p:nvSpPr>
          <p:spPr>
            <a:xfrm>
              <a:off x="771525" y="3276600"/>
              <a:ext cx="3717925" cy="496888"/>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reeform 39">
              <a:extLst>
                <a:ext uri="{FF2B5EF4-FFF2-40B4-BE49-F238E27FC236}">
                  <a16:creationId xmlns:a16="http://schemas.microsoft.com/office/drawing/2014/main" id="{7D2F265A-02FA-A341-974F-9FE847636DC1}"/>
                </a:ext>
              </a:extLst>
            </p:cNvPr>
            <p:cNvSpPr/>
            <p:nvPr/>
          </p:nvSpPr>
          <p:spPr>
            <a:xfrm rot="11224694">
              <a:off x="803275" y="3425825"/>
              <a:ext cx="3717925" cy="906463"/>
            </a:xfrm>
            <a:custGeom>
              <a:avLst/>
              <a:gdLst>
                <a:gd name="connsiteX0" fmla="*/ 0 w 3717235"/>
                <a:gd name="connsiteY0" fmla="*/ 496957 h 496957"/>
                <a:gd name="connsiteX1" fmla="*/ 218661 w 3717235"/>
                <a:gd name="connsiteY1" fmla="*/ 477078 h 496957"/>
                <a:gd name="connsiteX2" fmla="*/ 357809 w 3717235"/>
                <a:gd name="connsiteY2" fmla="*/ 437322 h 496957"/>
                <a:gd name="connsiteX3" fmla="*/ 715618 w 3717235"/>
                <a:gd name="connsiteY3" fmla="*/ 457200 h 496957"/>
                <a:gd name="connsiteX4" fmla="*/ 993913 w 3717235"/>
                <a:gd name="connsiteY4" fmla="*/ 417444 h 496957"/>
                <a:gd name="connsiteX5" fmla="*/ 1133061 w 3717235"/>
                <a:gd name="connsiteY5" fmla="*/ 397565 h 496957"/>
                <a:gd name="connsiteX6" fmla="*/ 1272209 w 3717235"/>
                <a:gd name="connsiteY6" fmla="*/ 357809 h 496957"/>
                <a:gd name="connsiteX7" fmla="*/ 1351722 w 3717235"/>
                <a:gd name="connsiteY7" fmla="*/ 337931 h 496957"/>
                <a:gd name="connsiteX8" fmla="*/ 1490870 w 3717235"/>
                <a:gd name="connsiteY8" fmla="*/ 298174 h 496957"/>
                <a:gd name="connsiteX9" fmla="*/ 1709531 w 3717235"/>
                <a:gd name="connsiteY9" fmla="*/ 258418 h 496957"/>
                <a:gd name="connsiteX10" fmla="*/ 1868557 w 3717235"/>
                <a:gd name="connsiteY10" fmla="*/ 218661 h 496957"/>
                <a:gd name="connsiteX11" fmla="*/ 2067339 w 3717235"/>
                <a:gd name="connsiteY11" fmla="*/ 178905 h 496957"/>
                <a:gd name="connsiteX12" fmla="*/ 2146852 w 3717235"/>
                <a:gd name="connsiteY12" fmla="*/ 139148 h 496957"/>
                <a:gd name="connsiteX13" fmla="*/ 2206487 w 3717235"/>
                <a:gd name="connsiteY13" fmla="*/ 119270 h 496957"/>
                <a:gd name="connsiteX14" fmla="*/ 2266122 w 3717235"/>
                <a:gd name="connsiteY14" fmla="*/ 79513 h 496957"/>
                <a:gd name="connsiteX15" fmla="*/ 2365513 w 3717235"/>
                <a:gd name="connsiteY15" fmla="*/ 99391 h 496957"/>
                <a:gd name="connsiteX16" fmla="*/ 2445026 w 3717235"/>
                <a:gd name="connsiteY16" fmla="*/ 119270 h 496957"/>
                <a:gd name="connsiteX17" fmla="*/ 2981739 w 3717235"/>
                <a:gd name="connsiteY17" fmla="*/ 99391 h 496957"/>
                <a:gd name="connsiteX18" fmla="*/ 3200400 w 3717235"/>
                <a:gd name="connsiteY18" fmla="*/ 0 h 496957"/>
                <a:gd name="connsiteX19" fmla="*/ 3339548 w 3717235"/>
                <a:gd name="connsiteY19" fmla="*/ 19878 h 496957"/>
                <a:gd name="connsiteX20" fmla="*/ 3399183 w 3717235"/>
                <a:gd name="connsiteY20" fmla="*/ 39757 h 496957"/>
                <a:gd name="connsiteX21" fmla="*/ 3717235 w 3717235"/>
                <a:gd name="connsiteY21" fmla="*/ 39757 h 4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7235" h="496957">
                  <a:moveTo>
                    <a:pt x="0" y="496957"/>
                  </a:moveTo>
                  <a:cubicBezTo>
                    <a:pt x="72887" y="490331"/>
                    <a:pt x="146115" y="486751"/>
                    <a:pt x="218661" y="477078"/>
                  </a:cubicBezTo>
                  <a:cubicBezTo>
                    <a:pt x="260262" y="471531"/>
                    <a:pt x="316924" y="450950"/>
                    <a:pt x="357809" y="437322"/>
                  </a:cubicBezTo>
                  <a:cubicBezTo>
                    <a:pt x="477079" y="443948"/>
                    <a:pt x="596164" y="457200"/>
                    <a:pt x="715618" y="457200"/>
                  </a:cubicBezTo>
                  <a:cubicBezTo>
                    <a:pt x="1146790" y="457200"/>
                    <a:pt x="809978" y="454231"/>
                    <a:pt x="993913" y="417444"/>
                  </a:cubicBezTo>
                  <a:cubicBezTo>
                    <a:pt x="1039857" y="408255"/>
                    <a:pt x="1087247" y="407382"/>
                    <a:pt x="1133061" y="397565"/>
                  </a:cubicBezTo>
                  <a:cubicBezTo>
                    <a:pt x="1180229" y="387458"/>
                    <a:pt x="1225670" y="370501"/>
                    <a:pt x="1272209" y="357809"/>
                  </a:cubicBezTo>
                  <a:cubicBezTo>
                    <a:pt x="1298566" y="350621"/>
                    <a:pt x="1325365" y="345119"/>
                    <a:pt x="1351722" y="337931"/>
                  </a:cubicBezTo>
                  <a:cubicBezTo>
                    <a:pt x="1398261" y="325239"/>
                    <a:pt x="1444072" y="309874"/>
                    <a:pt x="1490870" y="298174"/>
                  </a:cubicBezTo>
                  <a:cubicBezTo>
                    <a:pt x="1605861" y="269426"/>
                    <a:pt x="1585472" y="285002"/>
                    <a:pt x="1709531" y="258418"/>
                  </a:cubicBezTo>
                  <a:cubicBezTo>
                    <a:pt x="1762958" y="246969"/>
                    <a:pt x="1815130" y="230110"/>
                    <a:pt x="1868557" y="218661"/>
                  </a:cubicBezTo>
                  <a:cubicBezTo>
                    <a:pt x="2209766" y="145544"/>
                    <a:pt x="1816552" y="241601"/>
                    <a:pt x="2067339" y="178905"/>
                  </a:cubicBezTo>
                  <a:cubicBezTo>
                    <a:pt x="2093843" y="165653"/>
                    <a:pt x="2119615" y="150821"/>
                    <a:pt x="2146852" y="139148"/>
                  </a:cubicBezTo>
                  <a:cubicBezTo>
                    <a:pt x="2166111" y="130894"/>
                    <a:pt x="2187746" y="128641"/>
                    <a:pt x="2206487" y="119270"/>
                  </a:cubicBezTo>
                  <a:cubicBezTo>
                    <a:pt x="2227856" y="108586"/>
                    <a:pt x="2246244" y="92765"/>
                    <a:pt x="2266122" y="79513"/>
                  </a:cubicBezTo>
                  <a:cubicBezTo>
                    <a:pt x="2299252" y="86139"/>
                    <a:pt x="2332531" y="92062"/>
                    <a:pt x="2365513" y="99391"/>
                  </a:cubicBezTo>
                  <a:cubicBezTo>
                    <a:pt x="2392183" y="105318"/>
                    <a:pt x="2417706" y="119270"/>
                    <a:pt x="2445026" y="119270"/>
                  </a:cubicBezTo>
                  <a:cubicBezTo>
                    <a:pt x="2624053" y="119270"/>
                    <a:pt x="2802835" y="106017"/>
                    <a:pt x="2981739" y="99391"/>
                  </a:cubicBezTo>
                  <a:cubicBezTo>
                    <a:pt x="3159506" y="10507"/>
                    <a:pt x="3084541" y="38619"/>
                    <a:pt x="3200400" y="0"/>
                  </a:cubicBezTo>
                  <a:cubicBezTo>
                    <a:pt x="3246783" y="6626"/>
                    <a:pt x="3293604" y="10689"/>
                    <a:pt x="3339548" y="19878"/>
                  </a:cubicBezTo>
                  <a:cubicBezTo>
                    <a:pt x="3360095" y="23987"/>
                    <a:pt x="3378258" y="38656"/>
                    <a:pt x="3399183" y="39757"/>
                  </a:cubicBezTo>
                  <a:cubicBezTo>
                    <a:pt x="3505054" y="45329"/>
                    <a:pt x="3611218" y="39757"/>
                    <a:pt x="3717235" y="397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oup 44">
            <a:extLst>
              <a:ext uri="{FF2B5EF4-FFF2-40B4-BE49-F238E27FC236}">
                <a16:creationId xmlns:a16="http://schemas.microsoft.com/office/drawing/2014/main" id="{7B24FA66-D241-1849-B5E2-3B0E33D55C45}"/>
              </a:ext>
            </a:extLst>
          </p:cNvPr>
          <p:cNvGrpSpPr>
            <a:grpSpLocks/>
          </p:cNvGrpSpPr>
          <p:nvPr/>
        </p:nvGrpSpPr>
        <p:grpSpPr bwMode="auto">
          <a:xfrm>
            <a:off x="8169275" y="1433513"/>
            <a:ext cx="685800" cy="3268662"/>
            <a:chOff x="4267200" y="1905000"/>
            <a:chExt cx="685800" cy="3268663"/>
          </a:xfrm>
        </p:grpSpPr>
        <p:sp>
          <p:nvSpPr>
            <p:cNvPr id="46" name="Oval 45">
              <a:extLst>
                <a:ext uri="{FF2B5EF4-FFF2-40B4-BE49-F238E27FC236}">
                  <a16:creationId xmlns:a16="http://schemas.microsoft.com/office/drawing/2014/main" id="{1676D2C7-B058-144B-A90B-FBF3BE4B617D}"/>
                </a:ext>
              </a:extLst>
            </p:cNvPr>
            <p:cNvSpPr/>
            <p:nvPr/>
          </p:nvSpPr>
          <p:spPr>
            <a:xfrm>
              <a:off x="4267200" y="1905000"/>
              <a:ext cx="685800" cy="32686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10" name="TextBox 46">
              <a:extLst>
                <a:ext uri="{FF2B5EF4-FFF2-40B4-BE49-F238E27FC236}">
                  <a16:creationId xmlns:a16="http://schemas.microsoft.com/office/drawing/2014/main" id="{D67A6413-E522-6B4E-8656-F5757E0E587D}"/>
                </a:ext>
              </a:extLst>
            </p:cNvPr>
            <p:cNvSpPr txBox="1">
              <a:spLocks noChangeArrowheads="1"/>
            </p:cNvSpPr>
            <p:nvPr/>
          </p:nvSpPr>
          <p:spPr bwMode="auto">
            <a:xfrm>
              <a:off x="4419600" y="42672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b</a:t>
              </a:r>
              <a:endParaRPr lang="en-US" altLang="en-US"/>
            </a:p>
          </p:txBody>
        </p:sp>
      </p:grpSp>
      <p:sp>
        <p:nvSpPr>
          <p:cNvPr id="12300" name="TextBox 7168">
            <a:extLst>
              <a:ext uri="{FF2B5EF4-FFF2-40B4-BE49-F238E27FC236}">
                <a16:creationId xmlns:a16="http://schemas.microsoft.com/office/drawing/2014/main" id="{82AE204E-EEDE-F84C-9734-DA4C40248EA9}"/>
              </a:ext>
            </a:extLst>
          </p:cNvPr>
          <p:cNvSpPr txBox="1">
            <a:spLocks noChangeArrowheads="1"/>
          </p:cNvSpPr>
          <p:nvPr/>
        </p:nvSpPr>
        <p:spPr bwMode="auto">
          <a:xfrm>
            <a:off x="176213" y="5368925"/>
            <a:ext cx="87391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lnSpc>
                <a:spcPct val="120000"/>
              </a:lnSpc>
            </a:pPr>
            <a:r>
              <a:rPr lang="en-US" altLang="en-US" sz="2200">
                <a:latin typeface="Times" pitchFamily="2" charset="0"/>
              </a:rPr>
              <a:t>the weight </a:t>
            </a:r>
            <a:r>
              <a:rPr lang="en-US" altLang="en-US" sz="2200" b="1">
                <a:latin typeface="Arial Unicode MS" panose="020B0604020202020204" pitchFamily="34" charset="-128"/>
              </a:rPr>
              <a:t>K</a:t>
            </a:r>
            <a:r>
              <a:rPr lang="en-US" altLang="en-US" sz="2200">
                <a:latin typeface="Times" pitchFamily="2" charset="0"/>
              </a:rPr>
              <a:t>  varies with the </a:t>
            </a:r>
            <a:r>
              <a:rPr lang="en-US" altLang="en-US" sz="2200" u="sng">
                <a:solidFill>
                  <a:srgbClr val="FF0000"/>
                </a:solidFill>
                <a:latin typeface="Times" pitchFamily="2" charset="0"/>
              </a:rPr>
              <a:t>atmospheric flow</a:t>
            </a:r>
            <a:r>
              <a:rPr lang="en-US" altLang="en-US" sz="2200">
                <a:latin typeface="Times" pitchFamily="2" charset="0"/>
              </a:rPr>
              <a:t> and the </a:t>
            </a:r>
            <a:r>
              <a:rPr lang="en-US" altLang="en-US" sz="2200" u="sng">
                <a:latin typeface="Times" pitchFamily="2" charset="0"/>
              </a:rPr>
              <a:t>observation network</a:t>
            </a:r>
          </a:p>
        </p:txBody>
      </p:sp>
      <p:grpSp>
        <p:nvGrpSpPr>
          <p:cNvPr id="26" name="Group 25">
            <a:extLst>
              <a:ext uri="{FF2B5EF4-FFF2-40B4-BE49-F238E27FC236}">
                <a16:creationId xmlns:a16="http://schemas.microsoft.com/office/drawing/2014/main" id="{B83C2A6F-1C4E-D741-8FEF-4C9DE92B718A}"/>
              </a:ext>
            </a:extLst>
          </p:cNvPr>
          <p:cNvGrpSpPr>
            <a:grpSpLocks/>
          </p:cNvGrpSpPr>
          <p:nvPr/>
        </p:nvGrpSpPr>
        <p:grpSpPr bwMode="auto">
          <a:xfrm>
            <a:off x="4421188" y="2909888"/>
            <a:ext cx="455612" cy="533400"/>
            <a:chOff x="4581596" y="3124200"/>
            <a:chExt cx="600004" cy="533668"/>
          </a:xfrm>
        </p:grpSpPr>
        <p:sp>
          <p:nvSpPr>
            <p:cNvPr id="24" name="Vertical Scroll 23">
              <a:extLst>
                <a:ext uri="{FF2B5EF4-FFF2-40B4-BE49-F238E27FC236}">
                  <a16:creationId xmlns:a16="http://schemas.microsoft.com/office/drawing/2014/main" id="{11A37DDA-4914-0842-9515-747271AC2811}"/>
                </a:ext>
              </a:extLst>
            </p:cNvPr>
            <p:cNvSpPr/>
            <p:nvPr/>
          </p:nvSpPr>
          <p:spPr>
            <a:xfrm>
              <a:off x="4581596" y="3124200"/>
              <a:ext cx="600004" cy="533668"/>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8" name="TextBox 24">
              <a:extLst>
                <a:ext uri="{FF2B5EF4-FFF2-40B4-BE49-F238E27FC236}">
                  <a16:creationId xmlns:a16="http://schemas.microsoft.com/office/drawing/2014/main" id="{FC49AC6C-AF20-5B41-959D-FAD72F232027}"/>
                </a:ext>
              </a:extLst>
            </p:cNvPr>
            <p:cNvSpPr txBox="1">
              <a:spLocks noChangeArrowheads="1"/>
            </p:cNvSpPr>
            <p:nvPr/>
          </p:nvSpPr>
          <p:spPr bwMode="auto">
            <a:xfrm>
              <a:off x="4679868" y="3179117"/>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a:solidFill>
                    <a:schemeClr val="bg1"/>
                  </a:solidFill>
                  <a:latin typeface="Arial Unicode MS" panose="020B0604020202020204" pitchFamily="34" charset="-128"/>
                </a:rPr>
                <a:t>y</a:t>
              </a:r>
              <a:r>
                <a:rPr lang="en-US" altLang="en-US" baseline="30000">
                  <a:solidFill>
                    <a:schemeClr val="bg1"/>
                  </a:solidFill>
                  <a:latin typeface="Arial Unicode MS" panose="020B0604020202020204" pitchFamily="34" charset="-128"/>
                </a:rPr>
                <a:t>o</a:t>
              </a:r>
              <a:endParaRPr lang="en-US" altLang="en-US" b="1">
                <a:solidFill>
                  <a:srgbClr val="FFFF00"/>
                </a:solidFill>
                <a:latin typeface="Arial Unicode MS" panose="020B0604020202020204" pitchFamily="34" charset="-128"/>
              </a:endParaRPr>
            </a:p>
          </p:txBody>
        </p:sp>
      </p:grpSp>
      <p:grpSp>
        <p:nvGrpSpPr>
          <p:cNvPr id="31" name="Group 30">
            <a:extLst>
              <a:ext uri="{FF2B5EF4-FFF2-40B4-BE49-F238E27FC236}">
                <a16:creationId xmlns:a16="http://schemas.microsoft.com/office/drawing/2014/main" id="{F24E7EF2-8C85-7046-A14A-6E736A35EA8B}"/>
              </a:ext>
            </a:extLst>
          </p:cNvPr>
          <p:cNvGrpSpPr>
            <a:grpSpLocks/>
          </p:cNvGrpSpPr>
          <p:nvPr/>
        </p:nvGrpSpPr>
        <p:grpSpPr bwMode="auto">
          <a:xfrm>
            <a:off x="4343400" y="2693988"/>
            <a:ext cx="623888" cy="1371600"/>
            <a:chOff x="199549" y="3124200"/>
            <a:chExt cx="623887" cy="1371600"/>
          </a:xfrm>
        </p:grpSpPr>
        <p:sp>
          <p:nvSpPr>
            <p:cNvPr id="32" name="Oval 31">
              <a:extLst>
                <a:ext uri="{FF2B5EF4-FFF2-40B4-BE49-F238E27FC236}">
                  <a16:creationId xmlns:a16="http://schemas.microsoft.com/office/drawing/2014/main" id="{A72A342D-1723-6F4D-BE19-2B16E7B2FA34}"/>
                </a:ext>
              </a:extLst>
            </p:cNvPr>
            <p:cNvSpPr/>
            <p:nvPr/>
          </p:nvSpPr>
          <p:spPr>
            <a:xfrm>
              <a:off x="199549" y="3124200"/>
              <a:ext cx="623887" cy="1371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6" name="TextBox 32">
              <a:extLst>
                <a:ext uri="{FF2B5EF4-FFF2-40B4-BE49-F238E27FC236}">
                  <a16:creationId xmlns:a16="http://schemas.microsoft.com/office/drawing/2014/main" id="{2BF5AE55-8790-8D40-B657-335C7B1755EC}"/>
                </a:ext>
              </a:extLst>
            </p:cNvPr>
            <p:cNvSpPr txBox="1">
              <a:spLocks noChangeArrowheads="1"/>
            </p:cNvSpPr>
            <p:nvPr/>
          </p:nvSpPr>
          <p:spPr bwMode="auto">
            <a:xfrm>
              <a:off x="275749" y="3581400"/>
              <a:ext cx="452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latin typeface="Arial Unicode MS" panose="020B0604020202020204" pitchFamily="34" charset="-128"/>
                </a:rPr>
                <a:t>x</a:t>
              </a:r>
              <a:r>
                <a:rPr lang="en-US" altLang="en-US" b="1" baseline="30000">
                  <a:solidFill>
                    <a:srgbClr val="FFFF00"/>
                  </a:solidFill>
                  <a:latin typeface="Arial Unicode MS" panose="020B0604020202020204" pitchFamily="34" charset="-128"/>
                </a:rPr>
                <a:t>a</a:t>
              </a:r>
              <a:endParaRPr lang="en-US" altLang="en-US"/>
            </a:p>
          </p:txBody>
        </p:sp>
      </p:grpSp>
      <p:sp>
        <p:nvSpPr>
          <p:cNvPr id="12303" name="TextBox 2">
            <a:extLst>
              <a:ext uri="{FF2B5EF4-FFF2-40B4-BE49-F238E27FC236}">
                <a16:creationId xmlns:a16="http://schemas.microsoft.com/office/drawing/2014/main" id="{A4392ADD-79DD-3F4C-8B4A-BBD51434C5AA}"/>
              </a:ext>
            </a:extLst>
          </p:cNvPr>
          <p:cNvSpPr txBox="1">
            <a:spLocks noChangeArrowheads="1"/>
          </p:cNvSpPr>
          <p:nvPr/>
        </p:nvSpPr>
        <p:spPr bwMode="auto">
          <a:xfrm>
            <a:off x="196850" y="1389063"/>
            <a:ext cx="2917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b="1">
                <a:solidFill>
                  <a:srgbClr val="FFFF00"/>
                </a:solidFill>
              </a:rPr>
              <a:t>x</a:t>
            </a:r>
            <a:r>
              <a:rPr lang="en-US" altLang="en-US" b="1" baseline="30000">
                <a:solidFill>
                  <a:srgbClr val="FFFF00"/>
                </a:solidFill>
              </a:rPr>
              <a:t>a</a:t>
            </a:r>
            <a:r>
              <a:rPr lang="en-US" altLang="en-US"/>
              <a:t>, </a:t>
            </a:r>
            <a:r>
              <a:rPr lang="en-US" altLang="en-US" b="1">
                <a:solidFill>
                  <a:srgbClr val="FFFF00"/>
                </a:solidFill>
              </a:rPr>
              <a:t>x</a:t>
            </a:r>
            <a:r>
              <a:rPr lang="en-US" altLang="en-US" b="1" baseline="30000">
                <a:solidFill>
                  <a:srgbClr val="FFFF00"/>
                </a:solidFill>
              </a:rPr>
              <a:t>b</a:t>
            </a:r>
            <a:r>
              <a:rPr lang="en-US" altLang="en-US">
                <a:solidFill>
                  <a:schemeClr val="bg1"/>
                </a:solidFill>
              </a:rPr>
              <a:t>: </a:t>
            </a:r>
            <a:r>
              <a:rPr lang="en-US" altLang="en-US" sz="2000"/>
              <a:t>3-dimensional </a:t>
            </a:r>
          </a:p>
          <a:p>
            <a:r>
              <a:rPr lang="en-US" altLang="en-US" sz="2000"/>
              <a:t>state of the atmosphere</a:t>
            </a:r>
          </a:p>
        </p:txBody>
      </p:sp>
      <p:sp>
        <p:nvSpPr>
          <p:cNvPr id="6161" name="TextBox 3">
            <a:extLst>
              <a:ext uri="{FF2B5EF4-FFF2-40B4-BE49-F238E27FC236}">
                <a16:creationId xmlns:a16="http://schemas.microsoft.com/office/drawing/2014/main" id="{CB983F2D-B73A-FB40-8B87-AC29D9590747}"/>
              </a:ext>
            </a:extLst>
          </p:cNvPr>
          <p:cNvSpPr txBox="1">
            <a:spLocks noChangeArrowheads="1"/>
          </p:cNvSpPr>
          <p:nvPr/>
        </p:nvSpPr>
        <p:spPr bwMode="auto">
          <a:xfrm>
            <a:off x="1146175" y="4438650"/>
            <a:ext cx="3197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a:solidFill>
                  <a:srgbClr val="FF0000"/>
                </a:solidFill>
              </a:rPr>
              <a:t>ensemble of forecasts</a:t>
            </a:r>
          </a:p>
        </p:txBody>
      </p:sp>
    </p:spTree>
    <p:extLst>
      <p:ext uri="{BB962C8B-B14F-4D97-AF65-F5344CB8AC3E}">
        <p14:creationId xmlns:p14="http://schemas.microsoft.com/office/powerpoint/2010/main" val="16444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anim calcmode="lin" valueType="num">
                                      <p:cBhvr>
                                        <p:cTn id="13" dur="1000" fill="hold"/>
                                        <p:tgtEl>
                                          <p:spTgt spid="27"/>
                                        </p:tgtEl>
                                        <p:attrNameLst>
                                          <p:attrName>style.rotation</p:attrName>
                                        </p:attrNameLst>
                                      </p:cBhvr>
                                      <p:tavLst>
                                        <p:tav tm="0">
                                          <p:val>
                                            <p:fltVal val="90"/>
                                          </p:val>
                                        </p:tav>
                                        <p:tav tm="100000">
                                          <p:val>
                                            <p:fltVal val="0"/>
                                          </p:val>
                                        </p:tav>
                                      </p:tavLst>
                                    </p:anim>
                                    <p:animEffect transition="in" filter="fade">
                                      <p:cBhvr>
                                        <p:cTn id="14" dur="1000"/>
                                        <p:tgtEl>
                                          <p:spTgt spid="2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148028" y="72746"/>
            <a:ext cx="8851900" cy="1404937"/>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lstStyle/>
          <a:p>
            <a:pPr>
              <a:lnSpc>
                <a:spcPct val="95000"/>
              </a:lnSpc>
              <a:defRPr/>
            </a:pPr>
            <a:r>
              <a:rPr lang="en-US" sz="2800" dirty="0">
                <a:solidFill>
                  <a:srgbClr val="CCFFCC"/>
                </a:solidFill>
              </a:rPr>
              <a:t>The 20th Century Reanalysis version 3 </a:t>
            </a:r>
            <a:r>
              <a:rPr lang="en-US" sz="2600" dirty="0">
                <a:solidFill>
                  <a:srgbClr val="CCFFCC"/>
                </a:solidFill>
              </a:rPr>
              <a:t>(1806-2015)</a:t>
            </a:r>
          </a:p>
        </p:txBody>
      </p:sp>
      <p:sp>
        <p:nvSpPr>
          <p:cNvPr id="335875" name="Text Box 3"/>
          <p:cNvSpPr txBox="1">
            <a:spLocks noChangeArrowheads="1"/>
          </p:cNvSpPr>
          <p:nvPr/>
        </p:nvSpPr>
        <p:spPr bwMode="auto">
          <a:xfrm>
            <a:off x="116567" y="4404911"/>
            <a:ext cx="891482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en-US" altLang="en-US" sz="1600" u="sng" dirty="0">
                <a:solidFill>
                  <a:srgbClr val="FFFB30"/>
                </a:solidFill>
                <a:latin typeface="Helvetica" pitchFamily="-84" charset="0"/>
                <a:ea typeface="MS PGothic" pitchFamily="34" charset="-128"/>
              </a:rPr>
              <a:t>The NOAA-CIRES-DOE 20CRv3 reanalysis dataset provides</a:t>
            </a:r>
            <a:r>
              <a:rPr lang="en-US" altLang="en-US" sz="1600" dirty="0">
                <a:solidFill>
                  <a:srgbClr val="FFFB30"/>
                </a:solidFill>
                <a:latin typeface="Helvetica" pitchFamily="-84" charset="0"/>
                <a:ea typeface="MS PGothic" pitchFamily="34" charset="-128"/>
              </a:rPr>
              <a:t>:</a:t>
            </a:r>
          </a:p>
          <a:p>
            <a:pPr eaLnBrk="1" hangingPunct="1">
              <a:defRPr/>
            </a:pPr>
            <a:r>
              <a:rPr lang="en-US" altLang="en-US" sz="1600" dirty="0">
                <a:solidFill>
                  <a:srgbClr val="FFFB30"/>
                </a:solidFill>
                <a:latin typeface="Helvetica" pitchFamily="-84" charset="0"/>
                <a:ea typeface="MS PGothic" pitchFamily="34" charset="-128"/>
              </a:rPr>
              <a:t>-First-ever estimates of global near-surface to tropopause 3-hourly fields extending back to 1806; </a:t>
            </a:r>
          </a:p>
          <a:p>
            <a:pPr eaLnBrk="1" hangingPunct="1">
              <a:defRPr/>
            </a:pPr>
            <a:r>
              <a:rPr lang="en-US" altLang="en-US" sz="1600" dirty="0">
                <a:solidFill>
                  <a:srgbClr val="FFFB30"/>
                </a:solidFill>
                <a:latin typeface="Helvetica" pitchFamily="-84" charset="0"/>
                <a:ea typeface="MS PGothic" pitchFamily="34" charset="-128"/>
              </a:rPr>
              <a:t>-80 members for uncertainties in the basic fields and in derived quantities (e.g., storms tracks).</a:t>
            </a:r>
            <a:endParaRPr lang="en-US" altLang="en-US" sz="2000" b="1" dirty="0">
              <a:solidFill>
                <a:srgbClr val="FFFB30"/>
              </a:solidFill>
              <a:latin typeface="Times New Roman" pitchFamily="18" charset="0"/>
              <a:ea typeface="MS PGothic" pitchFamily="34" charset="-128"/>
            </a:endParaRPr>
          </a:p>
        </p:txBody>
      </p:sp>
      <mc:AlternateContent xmlns:mc="http://schemas.openxmlformats.org/markup-compatibility/2006" xmlns:a14="http://schemas.microsoft.com/office/drawing/2010/main">
        <mc:Choice Requires="a14">
          <p:sp>
            <p:nvSpPr>
              <p:cNvPr id="335876" name="Text Box 4"/>
              <p:cNvSpPr txBox="1">
                <a:spLocks noChangeArrowheads="1"/>
              </p:cNvSpPr>
              <p:nvPr/>
            </p:nvSpPr>
            <p:spPr bwMode="auto">
              <a:xfrm>
                <a:off x="45522" y="515969"/>
                <a:ext cx="9056913" cy="1077218"/>
              </a:xfrm>
              <a:prstGeom prst="rect">
                <a:avLst/>
              </a:prstGeom>
              <a:noFill/>
              <a:ln w="19050">
                <a:solidFill>
                  <a:srgbClr val="FF9900"/>
                </a:solidFill>
                <a:miter lim="800000"/>
                <a:headEnd/>
                <a:tailEnd type="none" w="sm" len="lg"/>
              </a:ln>
              <a:effectLst/>
              <a:extLst>
                <a:ext uri="{909E8E84-426E-40dd-AFC4-6F175D3DCCD1}">
                  <a14:hiddenFill xmlns="">
                    <a:solidFill>
                      <a:schemeClr val="accent1"/>
                    </a:solidFill>
                  </a14:hiddenFill>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b="1" u="sng" dirty="0">
                    <a:latin typeface="Helvetica" charset="0"/>
                    <a:ea typeface="ヒラギノ角ゴ Pro W3" charset="0"/>
                  </a:rPr>
                  <a:t>Summary</a:t>
                </a:r>
                <a:r>
                  <a:rPr lang="en-US" sz="1600" dirty="0">
                    <a:latin typeface="Helvetica" charset="0"/>
                    <a:ea typeface="ヒラギノ角ゴ Pro W3" charset="0"/>
                  </a:rPr>
                  <a:t>:  As part of the international ACRE initiative, NOAA and CIRES are using DOE supercomputers to produce </a:t>
                </a:r>
                <a:r>
                  <a:rPr lang="en-US" sz="1600" i="1" dirty="0">
                    <a:latin typeface="Helvetica" charset="0"/>
                    <a:ea typeface="ヒラギノ角ゴ Pro W3" charset="0"/>
                  </a:rPr>
                  <a:t>4-dimensional</a:t>
                </a:r>
                <a:r>
                  <a:rPr lang="en-US" sz="1600" dirty="0">
                    <a:latin typeface="Helvetica" charset="0"/>
                    <a:ea typeface="ヒラギノ角ゴ Pro W3" charset="0"/>
                  </a:rPr>
                  <a:t> reanalysis datasets extending back to the 19th century using an Ensemble Kalman Filter and analyzing </a:t>
                </a:r>
                <a:r>
                  <a:rPr lang="en-US" sz="1600" i="1" dirty="0">
                    <a:solidFill>
                      <a:srgbClr val="FFFB30"/>
                    </a:solidFill>
                    <a:latin typeface="Helvetica" charset="0"/>
                    <a:ea typeface="ヒラギノ角ゴ Pro W3" charset="0"/>
                  </a:rPr>
                  <a:t>only surface pressure observations. </a:t>
                </a:r>
              </a:p>
              <a:p>
                <a:pPr>
                  <a:defRPr/>
                </a:pPr>
                <a:r>
                  <a:rPr lang="en-US" sz="1600" i="1" dirty="0">
                    <a:solidFill>
                      <a:srgbClr val="DDFECF"/>
                    </a:solidFill>
                    <a:latin typeface="Helvetica" charset="0"/>
                    <a:ea typeface="ヒラギノ角ゴ Pro W3" charset="0"/>
                  </a:rPr>
                  <a:t>Version 3 has (~</a:t>
                </a:r>
                <a14:m>
                  <m:oMath xmlns:m="http://schemas.openxmlformats.org/officeDocument/2006/math">
                    <m:r>
                      <a:rPr lang="en-US" sz="1600" i="1">
                        <a:solidFill>
                          <a:srgbClr val="DDFECF"/>
                        </a:solidFill>
                        <a:latin typeface="Cambria Math" panose="02040503050406030204" pitchFamily="18" charset="0"/>
                        <a:ea typeface="Cambria Math" panose="02040503050406030204" pitchFamily="18" charset="0"/>
                      </a:rPr>
                      <m:t>0.7°</m:t>
                    </m:r>
                  </m:oMath>
                </a14:m>
                <a:r>
                  <a:rPr lang="en-US" sz="1600" i="1" dirty="0">
                    <a:solidFill>
                      <a:srgbClr val="DDFECF"/>
                    </a:solidFill>
                    <a:latin typeface="Helvetica" charset="0"/>
                    <a:ea typeface="ヒラギノ角ゴ Pro W3" charset="0"/>
                  </a:rPr>
                  <a:t>), realistic extremes and quantified uncertainties.</a:t>
                </a:r>
                <a:endParaRPr lang="en-US" sz="1600" dirty="0">
                  <a:solidFill>
                    <a:srgbClr val="DDFECF"/>
                  </a:solidFill>
                  <a:latin typeface="Helvetica" charset="0"/>
                  <a:ea typeface="ヒラギノ角ゴ Pro W3" charset="0"/>
                </a:endParaRPr>
              </a:p>
            </p:txBody>
          </p:sp>
        </mc:Choice>
        <mc:Fallback xmlns="">
          <p:sp>
            <p:nvSpPr>
              <p:cNvPr id="335876" name="Text Box 4"/>
              <p:cNvSpPr txBox="1">
                <a:spLocks noRot="1" noChangeAspect="1" noMove="1" noResize="1" noEditPoints="1" noAdjustHandles="1" noChangeArrowheads="1" noChangeShapeType="1" noTextEdit="1"/>
              </p:cNvSpPr>
              <p:nvPr/>
            </p:nvSpPr>
            <p:spPr bwMode="auto">
              <a:xfrm>
                <a:off x="45522" y="515969"/>
                <a:ext cx="9056913" cy="1077218"/>
              </a:xfrm>
              <a:prstGeom prst="rect">
                <a:avLst/>
              </a:prstGeom>
              <a:blipFill>
                <a:blip r:embed="rId3"/>
                <a:stretch>
                  <a:fillRect l="-279" t="-1149" b="-4598"/>
                </a:stretch>
              </a:blipFill>
              <a:ln w="19050">
                <a:solidFill>
                  <a:srgbClr val="FF9900"/>
                </a:solidFill>
                <a:miter lim="800000"/>
                <a:headEnd/>
                <a:tailEnd type="none" w="sm"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335877" name="Text Box 5"/>
          <p:cNvSpPr txBox="1">
            <a:spLocks noChangeArrowheads="1"/>
          </p:cNvSpPr>
          <p:nvPr/>
        </p:nvSpPr>
        <p:spPr bwMode="auto">
          <a:xfrm>
            <a:off x="116567" y="5193146"/>
            <a:ext cx="8671605" cy="2185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u="sng" dirty="0">
                <a:latin typeface="+mn-lt"/>
                <a:ea typeface="ヒラギノ角ゴ Pro W3" charset="0"/>
                <a:cs typeface="Times New Roman" charset="0"/>
              </a:rPr>
              <a:t>Goals of global climate </a:t>
            </a:r>
            <a:r>
              <a:rPr lang="en-US" sz="1600" u="sng" dirty="0" err="1">
                <a:latin typeface="+mn-lt"/>
                <a:ea typeface="ヒラギノ角ゴ Pro W3" charset="0"/>
                <a:cs typeface="Times New Roman" charset="0"/>
              </a:rPr>
              <a:t>reanalyses</a:t>
            </a:r>
            <a:r>
              <a:rPr lang="en-US" sz="1600" dirty="0">
                <a:latin typeface="+mn-lt"/>
                <a:ea typeface="ヒラギノ角ゴ Pro W3" charset="0"/>
                <a:cs typeface="Times New Roman" charset="0"/>
              </a:rPr>
              <a:t>:</a:t>
            </a:r>
          </a:p>
          <a:p>
            <a:pPr marL="457200" indent="-457200">
              <a:spcAft>
                <a:spcPts val="600"/>
              </a:spcAft>
              <a:buFont typeface="+mj-lt"/>
              <a:buAutoNum type="arabicPeriod"/>
            </a:pPr>
            <a:r>
              <a:rPr lang="en-US" sz="1600" dirty="0"/>
              <a:t>Create a long dynamically-consistent record of the mean climate, variability, and trends.</a:t>
            </a:r>
          </a:p>
          <a:p>
            <a:pPr marL="457200" indent="-457200">
              <a:spcAft>
                <a:spcPts val="600"/>
              </a:spcAft>
              <a:buFont typeface="+mj-lt"/>
              <a:buAutoNum type="arabicPeriod"/>
            </a:pPr>
            <a:r>
              <a:rPr lang="en-US" sz="1600" dirty="0"/>
              <a:t>View individual extreme weather and climate events in a long-term historical context.</a:t>
            </a:r>
          </a:p>
          <a:p>
            <a:pPr marL="457200" indent="-457200">
              <a:spcAft>
                <a:spcPts val="600"/>
              </a:spcAft>
              <a:buFont typeface="+mj-lt"/>
              <a:buAutoNum type="arabicPeriod"/>
            </a:pPr>
            <a:r>
              <a:rPr lang="en-US" sz="1600" dirty="0"/>
              <a:t>Assess the significance of any trends in the mean, variability, and statistics of extremes.</a:t>
            </a:r>
          </a:p>
          <a:p>
            <a:pPr marL="457200" indent="-457200">
              <a:spcAft>
                <a:spcPts val="600"/>
              </a:spcAft>
              <a:buFont typeface="+mj-lt"/>
              <a:buAutoNum type="arabicPeriod"/>
            </a:pPr>
            <a:r>
              <a:rPr lang="en-US" sz="1600" dirty="0"/>
              <a:t>Verify and validate climate model simulations of the mean climate, variability, and trends.</a:t>
            </a:r>
          </a:p>
          <a:p>
            <a:pPr marL="457200" indent="-457200">
              <a:spcAft>
                <a:spcPts val="600"/>
              </a:spcAft>
              <a:buFont typeface="+mj-lt"/>
              <a:buAutoNum type="arabicPeriod"/>
            </a:pPr>
            <a:endParaRPr lang="en-US" sz="1600" dirty="0"/>
          </a:p>
          <a:p>
            <a:pPr>
              <a:defRPr/>
            </a:pPr>
            <a:endParaRPr lang="en-US" sz="1500" dirty="0">
              <a:latin typeface="Helvetica" charset="0"/>
              <a:ea typeface="ヒラギノ角ゴ Pro W3" charset="0"/>
            </a:endParaRPr>
          </a:p>
        </p:txBody>
      </p:sp>
      <p:grpSp>
        <p:nvGrpSpPr>
          <p:cNvPr id="21" name="Group 20">
            <a:extLst>
              <a:ext uri="{FF2B5EF4-FFF2-40B4-BE49-F238E27FC236}">
                <a16:creationId xmlns:a16="http://schemas.microsoft.com/office/drawing/2014/main" id="{6303F682-D204-194D-BCF8-88C2B8DF7575}"/>
              </a:ext>
            </a:extLst>
          </p:cNvPr>
          <p:cNvGrpSpPr/>
          <p:nvPr/>
        </p:nvGrpSpPr>
        <p:grpSpPr>
          <a:xfrm>
            <a:off x="110760" y="1658234"/>
            <a:ext cx="8922480" cy="2724912"/>
            <a:chOff x="105317" y="1841114"/>
            <a:chExt cx="8922480" cy="2724912"/>
          </a:xfrm>
        </p:grpSpPr>
        <p:sp>
          <p:nvSpPr>
            <p:cNvPr id="335879" name="Rectangle 7"/>
            <p:cNvSpPr>
              <a:spLocks noChangeArrowheads="1"/>
            </p:cNvSpPr>
            <p:nvPr/>
          </p:nvSpPr>
          <p:spPr bwMode="auto">
            <a:xfrm>
              <a:off x="105317" y="2557239"/>
              <a:ext cx="2199275" cy="1292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1"/>
                  </a:solidFill>
                  <a:miter lim="800000"/>
                  <a:headEnd/>
                  <a:tailEnd type="none" w="sm"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defRPr/>
              </a:pPr>
              <a:r>
                <a:rPr lang="en-US" sz="1400" dirty="0">
                  <a:latin typeface="Arial" charset="0"/>
                  <a:ea typeface="ヒラギノ角ゴ Pro W3" charset="0"/>
                </a:rPr>
                <a:t>1900 Galveston Hurricane:</a:t>
              </a:r>
            </a:p>
            <a:p>
              <a:pPr>
                <a:defRPr/>
              </a:pPr>
              <a:r>
                <a:rPr lang="en-US" sz="1400" dirty="0">
                  <a:latin typeface="Arial" charset="0"/>
                  <a:ea typeface="ヒラギノ角ゴ Pro W3" charset="0"/>
                </a:rPr>
                <a:t>deadliest in US history (6,000-12,000 dead)</a:t>
              </a:r>
            </a:p>
            <a:p>
              <a:pPr>
                <a:defRPr/>
              </a:pPr>
              <a:endParaRPr lang="en-US" sz="1400" dirty="0">
                <a:latin typeface="Arial" charset="0"/>
                <a:ea typeface="ヒラギノ角ゴ Pro W3" charset="0"/>
              </a:endParaRPr>
            </a:p>
            <a:p>
              <a:pPr>
                <a:defRPr/>
              </a:pPr>
              <a:r>
                <a:rPr lang="en-US" sz="1400" dirty="0">
                  <a:latin typeface="Arial" charset="0"/>
                  <a:ea typeface="ヒラギノ角ゴ Pro W3" charset="0"/>
                </a:rPr>
                <a:t>20CRv3 analyzes a  stronger hurricane.</a:t>
              </a:r>
            </a:p>
          </p:txBody>
        </p:sp>
        <p:grpSp>
          <p:nvGrpSpPr>
            <p:cNvPr id="18" name="Group 17">
              <a:extLst>
                <a:ext uri="{FF2B5EF4-FFF2-40B4-BE49-F238E27FC236}">
                  <a16:creationId xmlns:a16="http://schemas.microsoft.com/office/drawing/2014/main" id="{3694D3D7-07FE-1244-95D6-47CE7C44303A}"/>
                </a:ext>
              </a:extLst>
            </p:cNvPr>
            <p:cNvGrpSpPr/>
            <p:nvPr/>
          </p:nvGrpSpPr>
          <p:grpSpPr>
            <a:xfrm>
              <a:off x="2268536" y="1841114"/>
              <a:ext cx="6759261" cy="2724912"/>
              <a:chOff x="2311403" y="1815714"/>
              <a:chExt cx="6759261" cy="2724912"/>
            </a:xfrm>
          </p:grpSpPr>
          <p:sp>
            <p:nvSpPr>
              <p:cNvPr id="8" name="Rectangle 7">
                <a:extLst>
                  <a:ext uri="{FF2B5EF4-FFF2-40B4-BE49-F238E27FC236}">
                    <a16:creationId xmlns:a16="http://schemas.microsoft.com/office/drawing/2014/main" id="{9FBA7D4D-5A6E-4E47-A68B-BF1F65417E70}"/>
                  </a:ext>
                </a:extLst>
              </p:cNvPr>
              <p:cNvSpPr/>
              <p:nvPr/>
            </p:nvSpPr>
            <p:spPr bwMode="auto">
              <a:xfrm>
                <a:off x="2311403" y="1815714"/>
                <a:ext cx="6759261" cy="272491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21" charset="0"/>
                  <a:ea typeface="ヒラギノ角ゴ Pro W3" pitchFamily="21" charset="-128"/>
                  <a:cs typeface="ヒラギノ角ゴ Pro W3" pitchFamily="21" charset="-128"/>
                </a:endParaRPr>
              </a:p>
            </p:txBody>
          </p:sp>
          <p:pic>
            <p:nvPicPr>
              <p:cNvPr id="13" name="Picture 12">
                <a:extLst>
                  <a:ext uri="{FF2B5EF4-FFF2-40B4-BE49-F238E27FC236}">
                    <a16:creationId xmlns:a16="http://schemas.microsoft.com/office/drawing/2014/main" id="{C0F44A7D-60E9-A14B-B9A0-24822C2BB90F}"/>
                  </a:ext>
                </a:extLst>
              </p:cNvPr>
              <p:cNvPicPr>
                <a:picLocks noChangeAspect="1"/>
              </p:cNvPicPr>
              <p:nvPr/>
            </p:nvPicPr>
            <p:blipFill rotWithShape="1">
              <a:blip r:embed="rId4"/>
              <a:srcRect l="18832" t="78267" r="18709" b="13589"/>
              <a:stretch/>
            </p:blipFill>
            <p:spPr>
              <a:xfrm>
                <a:off x="4814458" y="4299045"/>
                <a:ext cx="1753150" cy="228600"/>
              </a:xfrm>
              <a:prstGeom prst="rect">
                <a:avLst/>
              </a:prstGeom>
            </p:spPr>
          </p:pic>
          <p:grpSp>
            <p:nvGrpSpPr>
              <p:cNvPr id="14" name="Group 13">
                <a:extLst>
                  <a:ext uri="{FF2B5EF4-FFF2-40B4-BE49-F238E27FC236}">
                    <a16:creationId xmlns:a16="http://schemas.microsoft.com/office/drawing/2014/main" id="{F4CA60E4-4D83-9C46-B470-C701457F26CD}"/>
                  </a:ext>
                </a:extLst>
              </p:cNvPr>
              <p:cNvGrpSpPr/>
              <p:nvPr/>
            </p:nvGrpSpPr>
            <p:grpSpPr>
              <a:xfrm>
                <a:off x="2377049" y="2062419"/>
                <a:ext cx="6627969" cy="2198609"/>
                <a:chOff x="2440940" y="2083584"/>
                <a:chExt cx="6627969" cy="2198609"/>
              </a:xfrm>
            </p:grpSpPr>
            <p:pic>
              <p:nvPicPr>
                <p:cNvPr id="3" name="Picture 2">
                  <a:extLst>
                    <a:ext uri="{FF2B5EF4-FFF2-40B4-BE49-F238E27FC236}">
                      <a16:creationId xmlns:a16="http://schemas.microsoft.com/office/drawing/2014/main" id="{E28E437A-4C8B-CB4F-B6CA-15F57BC66B2D}"/>
                    </a:ext>
                  </a:extLst>
                </p:cNvPr>
                <p:cNvPicPr>
                  <a:picLocks noChangeAspect="1"/>
                </p:cNvPicPr>
                <p:nvPr/>
              </p:nvPicPr>
              <p:blipFill rotWithShape="1">
                <a:blip r:embed="rId5"/>
                <a:srcRect l="14875" t="26508" r="14814" b="26426"/>
                <a:stretch/>
              </p:blipFill>
              <p:spPr>
                <a:xfrm>
                  <a:off x="2440940" y="2083584"/>
                  <a:ext cx="3284541" cy="2198608"/>
                </a:xfrm>
                <a:prstGeom prst="rect">
                  <a:avLst/>
                </a:prstGeom>
              </p:spPr>
            </p:pic>
            <p:pic>
              <p:nvPicPr>
                <p:cNvPr id="5" name="Picture 4">
                  <a:extLst>
                    <a:ext uri="{FF2B5EF4-FFF2-40B4-BE49-F238E27FC236}">
                      <a16:creationId xmlns:a16="http://schemas.microsoft.com/office/drawing/2014/main" id="{C0B905D8-D85C-2E48-ADFE-943C69CE538A}"/>
                    </a:ext>
                  </a:extLst>
                </p:cNvPr>
                <p:cNvPicPr>
                  <a:picLocks noChangeAspect="1"/>
                </p:cNvPicPr>
                <p:nvPr/>
              </p:nvPicPr>
              <p:blipFill rotWithShape="1">
                <a:blip r:embed="rId4"/>
                <a:srcRect l="14909" t="26507" r="14856" b="26426"/>
                <a:stretch/>
              </p:blipFill>
              <p:spPr>
                <a:xfrm>
                  <a:off x="5784368" y="2083585"/>
                  <a:ext cx="3280892" cy="2198608"/>
                </a:xfrm>
                <a:prstGeom prst="rect">
                  <a:avLst/>
                </a:prstGeom>
              </p:spPr>
            </p:pic>
            <p:sp>
              <p:nvSpPr>
                <p:cNvPr id="7" name="Rectangle 6">
                  <a:extLst>
                    <a:ext uri="{FF2B5EF4-FFF2-40B4-BE49-F238E27FC236}">
                      <a16:creationId xmlns:a16="http://schemas.microsoft.com/office/drawing/2014/main" id="{93895625-AAA3-5A47-BF90-7DFE32CDF960}"/>
                    </a:ext>
                  </a:extLst>
                </p:cNvPr>
                <p:cNvSpPr/>
                <p:nvPr/>
              </p:nvSpPr>
              <p:spPr bwMode="auto">
                <a:xfrm>
                  <a:off x="2440940" y="2083584"/>
                  <a:ext cx="3284541" cy="2198608"/>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sp>
              <p:nvSpPr>
                <p:cNvPr id="16" name="Rectangle 15">
                  <a:extLst>
                    <a:ext uri="{FF2B5EF4-FFF2-40B4-BE49-F238E27FC236}">
                      <a16:creationId xmlns:a16="http://schemas.microsoft.com/office/drawing/2014/main" id="{29B82DB4-C3DD-7040-B2F4-9194FA445DB3}"/>
                    </a:ext>
                  </a:extLst>
                </p:cNvPr>
                <p:cNvSpPr/>
                <p:nvPr/>
              </p:nvSpPr>
              <p:spPr bwMode="auto">
                <a:xfrm>
                  <a:off x="5784368" y="2083584"/>
                  <a:ext cx="3284541" cy="2198608"/>
                </a:xfrm>
                <a:prstGeom prst="rect">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sp>
              <p:nvSpPr>
                <p:cNvPr id="9" name="TextBox 8">
                  <a:extLst>
                    <a:ext uri="{FF2B5EF4-FFF2-40B4-BE49-F238E27FC236}">
                      <a16:creationId xmlns:a16="http://schemas.microsoft.com/office/drawing/2014/main" id="{41DB5C7F-B2B4-5D4F-B844-B660B9402B65}"/>
                    </a:ext>
                  </a:extLst>
                </p:cNvPr>
                <p:cNvSpPr txBox="1"/>
                <p:nvPr/>
              </p:nvSpPr>
              <p:spPr>
                <a:xfrm>
                  <a:off x="2480282" y="2126750"/>
                  <a:ext cx="948978" cy="276999"/>
                </a:xfrm>
                <a:prstGeom prst="rect">
                  <a:avLst/>
                </a:prstGeom>
                <a:solidFill>
                  <a:schemeClr val="tx1"/>
                </a:solidFill>
              </p:spPr>
              <p:txBody>
                <a:bodyPr wrap="none" lIns="0" tIns="0" rIns="0" bIns="0" rtlCol="0">
                  <a:spAutoFit/>
                </a:bodyPr>
                <a:lstStyle/>
                <a:p>
                  <a:r>
                    <a:rPr lang="en-US" sz="1800" dirty="0">
                      <a:solidFill>
                        <a:srgbClr val="000000"/>
                      </a:solidFill>
                    </a:rPr>
                    <a:t>20CRv2c</a:t>
                  </a:r>
                </a:p>
              </p:txBody>
            </p:sp>
            <p:sp>
              <p:nvSpPr>
                <p:cNvPr id="19" name="TextBox 18">
                  <a:extLst>
                    <a:ext uri="{FF2B5EF4-FFF2-40B4-BE49-F238E27FC236}">
                      <a16:creationId xmlns:a16="http://schemas.microsoft.com/office/drawing/2014/main" id="{1E526392-7C2E-8045-BEE5-CE8118BE86BC}"/>
                    </a:ext>
                  </a:extLst>
                </p:cNvPr>
                <p:cNvSpPr txBox="1"/>
                <p:nvPr/>
              </p:nvSpPr>
              <p:spPr>
                <a:xfrm>
                  <a:off x="5825811" y="2126750"/>
                  <a:ext cx="833562" cy="276999"/>
                </a:xfrm>
                <a:prstGeom prst="rect">
                  <a:avLst/>
                </a:prstGeom>
                <a:solidFill>
                  <a:schemeClr val="tx1"/>
                </a:solidFill>
              </p:spPr>
              <p:txBody>
                <a:bodyPr wrap="none" lIns="0" tIns="0" rIns="0" bIns="0" rtlCol="0">
                  <a:spAutoFit/>
                </a:bodyPr>
                <a:lstStyle/>
                <a:p>
                  <a:r>
                    <a:rPr lang="en-US" sz="1800" dirty="0">
                      <a:solidFill>
                        <a:srgbClr val="000000"/>
                      </a:solidFill>
                    </a:rPr>
                    <a:t>20CRv3</a:t>
                  </a:r>
                </a:p>
              </p:txBody>
            </p:sp>
          </p:grpSp>
          <p:sp>
            <p:nvSpPr>
              <p:cNvPr id="10" name="TextBox 9">
                <a:extLst>
                  <a:ext uri="{FF2B5EF4-FFF2-40B4-BE49-F238E27FC236}">
                    <a16:creationId xmlns:a16="http://schemas.microsoft.com/office/drawing/2014/main" id="{6044E9C7-E646-0C4E-985B-7AD4EC57EE2E}"/>
                  </a:ext>
                </a:extLst>
              </p:cNvPr>
              <p:cNvSpPr txBox="1"/>
              <p:nvPr/>
            </p:nvSpPr>
            <p:spPr>
              <a:xfrm>
                <a:off x="4245926" y="1840147"/>
                <a:ext cx="2890215" cy="184666"/>
              </a:xfrm>
              <a:prstGeom prst="rect">
                <a:avLst/>
              </a:prstGeom>
              <a:noFill/>
            </p:spPr>
            <p:txBody>
              <a:bodyPr wrap="none" lIns="0" tIns="0" rIns="0" bIns="0" rtlCol="0">
                <a:spAutoFit/>
              </a:bodyPr>
              <a:lstStyle/>
              <a:p>
                <a:r>
                  <a:rPr lang="en-US" sz="1200" dirty="0">
                    <a:solidFill>
                      <a:srgbClr val="000000"/>
                    </a:solidFill>
                  </a:rPr>
                  <a:t>Sea Level Pressure and Precipitation Rate</a:t>
                </a:r>
              </a:p>
            </p:txBody>
          </p:sp>
          <p:sp>
            <p:nvSpPr>
              <p:cNvPr id="12" name="TextBox 11">
                <a:extLst>
                  <a:ext uri="{FF2B5EF4-FFF2-40B4-BE49-F238E27FC236}">
                    <a16:creationId xmlns:a16="http://schemas.microsoft.com/office/drawing/2014/main" id="{0B4A6155-0BC4-9240-8591-B9050B66BC7C}"/>
                  </a:ext>
                </a:extLst>
              </p:cNvPr>
              <p:cNvSpPr txBox="1"/>
              <p:nvPr/>
            </p:nvSpPr>
            <p:spPr>
              <a:xfrm>
                <a:off x="6597147" y="4336401"/>
                <a:ext cx="363882" cy="153888"/>
              </a:xfrm>
              <a:prstGeom prst="rect">
                <a:avLst/>
              </a:prstGeom>
              <a:noFill/>
            </p:spPr>
            <p:txBody>
              <a:bodyPr wrap="none" lIns="0" tIns="0" rIns="0" bIns="0" rtlCol="0">
                <a:spAutoFit/>
              </a:bodyPr>
              <a:lstStyle/>
              <a:p>
                <a:r>
                  <a:rPr lang="en-US" sz="1000" dirty="0">
                    <a:solidFill>
                      <a:srgbClr val="000000"/>
                    </a:solidFill>
                  </a:rPr>
                  <a:t>mm/</a:t>
                </a:r>
                <a:r>
                  <a:rPr lang="en-US" sz="1000" dirty="0" err="1">
                    <a:solidFill>
                      <a:srgbClr val="000000"/>
                    </a:solidFill>
                  </a:rPr>
                  <a:t>hr</a:t>
                </a:r>
                <a:endParaRPr lang="en-US" sz="1000" dirty="0">
                  <a:solidFill>
                    <a:srgbClr val="000000"/>
                  </a:solidFill>
                </a:endParaRPr>
              </a:p>
            </p:txBody>
          </p:sp>
          <p:sp>
            <p:nvSpPr>
              <p:cNvPr id="17" name="TextBox 16">
                <a:extLst>
                  <a:ext uri="{FF2B5EF4-FFF2-40B4-BE49-F238E27FC236}">
                    <a16:creationId xmlns:a16="http://schemas.microsoft.com/office/drawing/2014/main" id="{25652592-6F3B-9F4F-8D3E-11E46FD12E3F}"/>
                  </a:ext>
                </a:extLst>
              </p:cNvPr>
              <p:cNvSpPr txBox="1"/>
              <p:nvPr/>
            </p:nvSpPr>
            <p:spPr>
              <a:xfrm>
                <a:off x="7526770" y="4290235"/>
                <a:ext cx="978153" cy="246221"/>
              </a:xfrm>
              <a:prstGeom prst="rect">
                <a:avLst/>
              </a:prstGeom>
              <a:noFill/>
            </p:spPr>
            <p:txBody>
              <a:bodyPr wrap="none" rtlCol="0">
                <a:spAutoFit/>
              </a:bodyPr>
              <a:lstStyle/>
              <a:p>
                <a:r>
                  <a:rPr lang="en-US" sz="1000" dirty="0">
                    <a:solidFill>
                      <a:srgbClr val="000000"/>
                    </a:solidFill>
                  </a:rPr>
                  <a:t>SLP C.I. 5 </a:t>
                </a:r>
                <a:r>
                  <a:rPr lang="en-US" sz="1000" dirty="0" err="1">
                    <a:solidFill>
                      <a:srgbClr val="000000"/>
                    </a:solidFill>
                  </a:rPr>
                  <a:t>mb</a:t>
                </a:r>
                <a:endParaRPr lang="en-US" sz="1000" dirty="0">
                  <a:solidFill>
                    <a:srgbClr val="000000"/>
                  </a:solidFill>
                </a:endParaRPr>
              </a:p>
            </p:txBody>
          </p:sp>
          <p:sp>
            <p:nvSpPr>
              <p:cNvPr id="26" name="TextBox 25">
                <a:extLst>
                  <a:ext uri="{FF2B5EF4-FFF2-40B4-BE49-F238E27FC236}">
                    <a16:creationId xmlns:a16="http://schemas.microsoft.com/office/drawing/2014/main" id="{952EA121-9281-3743-B3EF-B136FC4F7197}"/>
                  </a:ext>
                </a:extLst>
              </p:cNvPr>
              <p:cNvSpPr txBox="1"/>
              <p:nvPr/>
            </p:nvSpPr>
            <p:spPr>
              <a:xfrm>
                <a:off x="2726804" y="4290235"/>
                <a:ext cx="1672253" cy="246221"/>
              </a:xfrm>
              <a:prstGeom prst="rect">
                <a:avLst/>
              </a:prstGeom>
              <a:noFill/>
            </p:spPr>
            <p:txBody>
              <a:bodyPr wrap="none" rtlCol="0">
                <a:spAutoFit/>
              </a:bodyPr>
              <a:lstStyle/>
              <a:p>
                <a:r>
                  <a:rPr lang="en-US" sz="1000" dirty="0">
                    <a:solidFill>
                      <a:srgbClr val="000000"/>
                    </a:solidFill>
                  </a:rPr>
                  <a:t>8 September 1900 12UTC</a:t>
                </a:r>
              </a:p>
            </p:txBody>
          </p:sp>
        </p:grpSp>
      </p:grpSp>
      <p:sp>
        <p:nvSpPr>
          <p:cNvPr id="2" name="TextBox 1">
            <a:extLst>
              <a:ext uri="{FF2B5EF4-FFF2-40B4-BE49-F238E27FC236}">
                <a16:creationId xmlns:a16="http://schemas.microsoft.com/office/drawing/2014/main" id="{71B3B956-1F29-3E4B-BB96-259A592FB339}"/>
              </a:ext>
            </a:extLst>
          </p:cNvPr>
          <p:cNvSpPr txBox="1"/>
          <p:nvPr/>
        </p:nvSpPr>
        <p:spPr>
          <a:xfrm>
            <a:off x="128563" y="3861231"/>
            <a:ext cx="1980029" cy="400110"/>
          </a:xfrm>
          <a:prstGeom prst="rect">
            <a:avLst/>
          </a:prstGeom>
          <a:noFill/>
        </p:spPr>
        <p:txBody>
          <a:bodyPr wrap="none" rtlCol="0">
            <a:spAutoFit/>
          </a:bodyPr>
          <a:lstStyle/>
          <a:p>
            <a:r>
              <a:rPr lang="en-US" sz="2000" dirty="0" err="1">
                <a:solidFill>
                  <a:srgbClr val="FF0000"/>
                </a:solidFill>
              </a:rPr>
              <a:t>go.usa.gov</a:t>
            </a:r>
            <a:r>
              <a:rPr lang="en-US" sz="2000" dirty="0">
                <a:solidFill>
                  <a:srgbClr val="FF0000"/>
                </a:solidFill>
              </a:rPr>
              <a:t>/</a:t>
            </a:r>
            <a:r>
              <a:rPr lang="en-US" sz="2000" dirty="0" err="1">
                <a:solidFill>
                  <a:srgbClr val="FF0000"/>
                </a:solidFill>
              </a:rPr>
              <a:t>XTd</a:t>
            </a:r>
            <a:endParaRPr lang="en-US" sz="2000" dirty="0">
              <a:solidFill>
                <a:srgbClr val="FF0000"/>
              </a:solidFill>
            </a:endParaRPr>
          </a:p>
        </p:txBody>
      </p:sp>
    </p:spTree>
    <p:extLst>
      <p:ext uri="{BB962C8B-B14F-4D97-AF65-F5344CB8AC3E}">
        <p14:creationId xmlns:p14="http://schemas.microsoft.com/office/powerpoint/2010/main" val="117594249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66825" y="-61823"/>
            <a:ext cx="5915025" cy="581025"/>
          </a:xfrm>
        </p:spPr>
        <p:txBody>
          <a:bodyPr/>
          <a:lstStyle/>
          <a:p>
            <a:pPr eaLnBrk="1" hangingPunct="1"/>
            <a:r>
              <a:rPr lang="en-US" altLang="en-US" sz="2000" dirty="0">
                <a:solidFill>
                  <a:srgbClr val="FFFFFF"/>
                </a:solidFill>
              </a:rPr>
              <a:t>Historical Reanalysis Status and Plans</a:t>
            </a:r>
          </a:p>
        </p:txBody>
      </p:sp>
      <p:sp>
        <p:nvSpPr>
          <p:cNvPr id="23555" name="Rectangle 3"/>
          <p:cNvSpPr>
            <a:spLocks noGrp="1" noChangeArrowheads="1"/>
          </p:cNvSpPr>
          <p:nvPr>
            <p:ph idx="1"/>
          </p:nvPr>
        </p:nvSpPr>
        <p:spPr>
          <a:xfrm>
            <a:off x="401466" y="646791"/>
            <a:ext cx="8305800" cy="6030455"/>
          </a:xfrm>
        </p:spPr>
        <p:txBody>
          <a:bodyPr/>
          <a:lstStyle/>
          <a:p>
            <a:pPr eaLnBrk="1" hangingPunct="1">
              <a:lnSpc>
                <a:spcPct val="80000"/>
              </a:lnSpc>
              <a:spcAft>
                <a:spcPct val="50000"/>
              </a:spcAft>
              <a:buFontTx/>
              <a:buNone/>
            </a:pPr>
            <a:r>
              <a:rPr lang="en-US" altLang="en-US" sz="3000" b="1" dirty="0">
                <a:solidFill>
                  <a:srgbClr val="E7DCAB"/>
                </a:solidFill>
              </a:rPr>
              <a:t>20th Century Reanalysis Project</a:t>
            </a:r>
            <a:br>
              <a:rPr lang="en-US" altLang="en-US" b="1" dirty="0">
                <a:solidFill>
                  <a:srgbClr val="E7DCAB"/>
                </a:solidFill>
              </a:rPr>
            </a:br>
            <a:r>
              <a:rPr lang="en-US" altLang="en-US" sz="1800" dirty="0">
                <a:solidFill>
                  <a:srgbClr val="59FFFF"/>
                </a:solidFill>
                <a:hlinkClick r:id="rId3"/>
              </a:rPr>
              <a:t>http://go.usa.gov/XTd</a:t>
            </a:r>
            <a:endParaRPr lang="en-US" altLang="en-US" sz="1800" dirty="0">
              <a:solidFill>
                <a:srgbClr val="59FFFF"/>
              </a:solidFill>
            </a:endParaRPr>
          </a:p>
          <a:p>
            <a:pPr eaLnBrk="1" hangingPunct="1">
              <a:lnSpc>
                <a:spcPct val="80000"/>
              </a:lnSpc>
              <a:spcAft>
                <a:spcPct val="50000"/>
              </a:spcAft>
              <a:buFontTx/>
              <a:buNone/>
            </a:pPr>
            <a:r>
              <a:rPr lang="en-US" altLang="en-US" sz="1800" b="1" dirty="0">
                <a:solidFill>
                  <a:srgbClr val="E7DCAB"/>
                </a:solidFill>
              </a:rPr>
              <a:t>20CR version 3: 1806-2015</a:t>
            </a:r>
            <a:endParaRPr lang="en-US" altLang="en-US" sz="1800" b="1" dirty="0">
              <a:solidFill>
                <a:srgbClr val="59FFFF"/>
              </a:solidFill>
            </a:endParaRPr>
          </a:p>
          <a:p>
            <a:pPr eaLnBrk="1" hangingPunct="1">
              <a:lnSpc>
                <a:spcPct val="80000"/>
              </a:lnSpc>
              <a:spcAft>
                <a:spcPct val="50000"/>
              </a:spcAft>
              <a:buFontTx/>
              <a:buNone/>
            </a:pPr>
            <a:r>
              <a:rPr lang="en-US" altLang="en-US" sz="1800" b="1" dirty="0">
                <a:solidFill>
                  <a:schemeClr val="hlink"/>
                </a:solidFill>
              </a:rPr>
              <a:t>Jan 2020</a:t>
            </a:r>
            <a:r>
              <a:rPr lang="en-US" altLang="en-US" sz="1800" dirty="0"/>
              <a:t>: 1806-2015 (includes time-varying CO2, volcanic aerosols, GFS from NCEP). </a:t>
            </a:r>
            <a:r>
              <a:rPr lang="en-US" altLang="en-US" sz="1800" b="1" dirty="0">
                <a:solidFill>
                  <a:schemeClr val="folHlink"/>
                </a:solidFill>
              </a:rPr>
              <a:t>Ensemble mean and spread and individual member variables online now</a:t>
            </a:r>
            <a:r>
              <a:rPr lang="en-US" altLang="en-US" sz="1800" dirty="0"/>
              <a:t>.</a:t>
            </a:r>
          </a:p>
          <a:p>
            <a:pPr lvl="1" eaLnBrk="1" hangingPunct="1">
              <a:lnSpc>
                <a:spcPct val="70000"/>
              </a:lnSpc>
              <a:spcAft>
                <a:spcPct val="50000"/>
              </a:spcAft>
            </a:pPr>
            <a:r>
              <a:rPr lang="en-US" altLang="en-US" sz="1800" dirty="0">
                <a:hlinkClick r:id="rId4"/>
              </a:rPr>
              <a:t>go.usa.gov/XTd </a:t>
            </a:r>
            <a:r>
              <a:rPr lang="en-US" altLang="en-US" sz="1800" dirty="0"/>
              <a:t>(NOAA ESRL)</a:t>
            </a:r>
          </a:p>
          <a:p>
            <a:pPr lvl="1" eaLnBrk="1" hangingPunct="1">
              <a:lnSpc>
                <a:spcPct val="70000"/>
              </a:lnSpc>
              <a:spcAft>
                <a:spcPct val="50000"/>
              </a:spcAft>
            </a:pPr>
            <a:r>
              <a:rPr lang="en-US" altLang="en-US" sz="1800" dirty="0">
                <a:hlinkClick r:id="rId5"/>
              </a:rPr>
              <a:t>http://dss.ucar.edu/datasets/ds131.1</a:t>
            </a:r>
            <a:r>
              <a:rPr lang="en-US" altLang="en-US" sz="1800" dirty="0"/>
              <a:t> (NCAR)</a:t>
            </a:r>
          </a:p>
          <a:p>
            <a:pPr lvl="1" eaLnBrk="1" hangingPunct="1">
              <a:lnSpc>
                <a:spcPct val="70000"/>
              </a:lnSpc>
              <a:spcAft>
                <a:spcPct val="50000"/>
              </a:spcAft>
            </a:pPr>
            <a:r>
              <a:rPr lang="en-US" altLang="en-US" sz="1800" dirty="0">
                <a:hlinkClick r:id="rId6"/>
              </a:rPr>
              <a:t>http://portal.nersc.gov/20C_Reanalysis</a:t>
            </a:r>
            <a:r>
              <a:rPr lang="en-US" altLang="en-US" sz="1800" dirty="0"/>
              <a:t> </a:t>
            </a:r>
            <a:r>
              <a:rPr lang="en-US" altLang="en-US" sz="1800" b="1" dirty="0">
                <a:solidFill>
                  <a:srgbClr val="FFC000"/>
                </a:solidFill>
              </a:rPr>
              <a:t>Every member </a:t>
            </a:r>
            <a:r>
              <a:rPr lang="en-US" altLang="en-US" sz="1800" dirty="0"/>
              <a:t>(US </a:t>
            </a:r>
            <a:r>
              <a:rPr lang="en-US" altLang="en-US" sz="1800" dirty="0" err="1"/>
              <a:t>Dept</a:t>
            </a:r>
            <a:r>
              <a:rPr lang="en-US" altLang="en-US" sz="1800" dirty="0"/>
              <a:t> of Energy, NERSC)</a:t>
            </a:r>
          </a:p>
          <a:p>
            <a:pPr lvl="1" eaLnBrk="1" hangingPunct="1">
              <a:lnSpc>
                <a:spcPct val="70000"/>
              </a:lnSpc>
              <a:spcAft>
                <a:spcPct val="50000"/>
              </a:spcAft>
            </a:pPr>
            <a:r>
              <a:rPr lang="en-US" altLang="en-US" sz="1800" dirty="0"/>
              <a:t>NERSC High Performance Storage System Tape Gateway </a:t>
            </a:r>
            <a:r>
              <a:rPr lang="en-US" altLang="en-US" sz="1800" b="1" dirty="0">
                <a:solidFill>
                  <a:srgbClr val="FFC000"/>
                </a:solidFill>
              </a:rPr>
              <a:t>Every member </a:t>
            </a:r>
          </a:p>
          <a:p>
            <a:pPr lvl="1" eaLnBrk="1" hangingPunct="1">
              <a:lnSpc>
                <a:spcPct val="70000"/>
              </a:lnSpc>
              <a:spcAft>
                <a:spcPct val="50000"/>
              </a:spcAft>
            </a:pPr>
            <a:r>
              <a:rPr lang="en-US" altLang="en-US" sz="1800" b="1" dirty="0">
                <a:solidFill>
                  <a:srgbClr val="FFC000"/>
                </a:solidFill>
              </a:rPr>
              <a:t>Continue to expand available variables at NERSC </a:t>
            </a:r>
            <a:endParaRPr lang="en-US" altLang="en-US" sz="1800" b="1" dirty="0">
              <a:solidFill>
                <a:srgbClr val="E7DCAB"/>
              </a:solidFill>
            </a:endParaRPr>
          </a:p>
          <a:p>
            <a:pPr marL="0" indent="0" eaLnBrk="1" hangingPunct="1">
              <a:lnSpc>
                <a:spcPct val="90000"/>
              </a:lnSpc>
              <a:spcAft>
                <a:spcPct val="50000"/>
              </a:spcAft>
              <a:buNone/>
            </a:pPr>
            <a:br>
              <a:rPr lang="en-US" altLang="en-US" sz="1800" dirty="0"/>
            </a:br>
            <a:r>
              <a:rPr lang="en-US" altLang="en-US" sz="1800" dirty="0"/>
              <a:t>Boundary conditions: </a:t>
            </a:r>
            <a:br>
              <a:rPr lang="en-US" altLang="en-US" sz="1800" dirty="0"/>
            </a:br>
            <a:r>
              <a:rPr lang="en-US" altLang="en-US" sz="1800" dirty="0"/>
              <a:t>	</a:t>
            </a:r>
            <a:r>
              <a:rPr lang="en-US" altLang="en-US" sz="1600" dirty="0"/>
              <a:t>SST: SODAsi.3 (20CRv3si: 1815-1980), HadISST2.2 (20CRv3mo: 1981-2015), 	Sea ice: HadISST2.3; Volcanic aerosols;  Solar cycles; CO</a:t>
            </a:r>
            <a:r>
              <a:rPr lang="en-US" altLang="en-US" sz="1600" baseline="-25000" dirty="0"/>
              <a:t>2</a:t>
            </a:r>
            <a:br>
              <a:rPr lang="en-US" altLang="en-US" sz="1800" b="1" dirty="0">
                <a:solidFill>
                  <a:srgbClr val="E7DCAB"/>
                </a:solidFill>
              </a:rPr>
            </a:br>
            <a:endParaRPr lang="en-US" altLang="en-US" sz="1800" dirty="0"/>
          </a:p>
          <a:p>
            <a:pPr eaLnBrk="1" hangingPunct="1">
              <a:lnSpc>
                <a:spcPct val="50000"/>
              </a:lnSpc>
              <a:spcAft>
                <a:spcPct val="50000"/>
              </a:spcAft>
              <a:buFontTx/>
              <a:buNone/>
            </a:pPr>
            <a:endParaRPr lang="en-US" altLang="en-US" sz="1600" dirty="0"/>
          </a:p>
        </p:txBody>
      </p:sp>
      <p:pic>
        <p:nvPicPr>
          <p:cNvPr id="4" name="Picture 3">
            <a:extLst>
              <a:ext uri="{FF2B5EF4-FFF2-40B4-BE49-F238E27FC236}">
                <a16:creationId xmlns:a16="http://schemas.microsoft.com/office/drawing/2014/main" id="{1F6CFCC9-386B-214A-A697-AFFF148729C2}"/>
              </a:ext>
            </a:extLst>
          </p:cNvPr>
          <p:cNvPicPr>
            <a:picLocks noChangeAspect="1"/>
          </p:cNvPicPr>
          <p:nvPr/>
        </p:nvPicPr>
        <p:blipFill rotWithShape="1">
          <a:blip r:embed="rId7"/>
          <a:srcRect l="6688" t="3618" r="6823" b="3152"/>
          <a:stretch/>
        </p:blipFill>
        <p:spPr>
          <a:xfrm>
            <a:off x="6421065" y="541042"/>
            <a:ext cx="2664013" cy="611948"/>
          </a:xfrm>
          <a:prstGeom prst="rect">
            <a:avLst/>
          </a:prstGeom>
        </p:spPr>
      </p:pic>
      <p:sp>
        <p:nvSpPr>
          <p:cNvPr id="2" name="TextBox 1">
            <a:extLst>
              <a:ext uri="{FF2B5EF4-FFF2-40B4-BE49-F238E27FC236}">
                <a16:creationId xmlns:a16="http://schemas.microsoft.com/office/drawing/2014/main" id="{7F34AA37-CF0B-9DEA-E9B1-DD2453BBDC60}"/>
              </a:ext>
            </a:extLst>
          </p:cNvPr>
          <p:cNvSpPr txBox="1"/>
          <p:nvPr/>
        </p:nvSpPr>
        <p:spPr>
          <a:xfrm>
            <a:off x="0" y="6316958"/>
            <a:ext cx="9159765" cy="461665"/>
          </a:xfrm>
          <a:prstGeom prst="rect">
            <a:avLst/>
          </a:prstGeom>
          <a:noFill/>
        </p:spPr>
        <p:txBody>
          <a:bodyPr wrap="square" rtlCol="0">
            <a:spAutoFit/>
          </a:bodyPr>
          <a:lstStyle/>
          <a:p>
            <a:r>
              <a:rPr lang="en-US" sz="1200" dirty="0">
                <a:solidFill>
                  <a:srgbClr val="FFDC6D"/>
                </a:solidFill>
              </a:rPr>
              <a:t>Slivinski, Compo, Whitaker, </a:t>
            </a:r>
            <a:r>
              <a:rPr lang="en-US" sz="1200" dirty="0" err="1">
                <a:solidFill>
                  <a:srgbClr val="FFDC6D"/>
                </a:solidFill>
              </a:rPr>
              <a:t>Sardeshmukh</a:t>
            </a:r>
            <a:r>
              <a:rPr lang="en-US" sz="1200" dirty="0">
                <a:solidFill>
                  <a:srgbClr val="FFDC6D"/>
                </a:solidFill>
              </a:rPr>
              <a:t>, et al., 2019: Towards a more reliable historical reanalysis: Improvements for version 3 of the Twentieth Century Reanalysis system. Q J R </a:t>
            </a:r>
            <a:r>
              <a:rPr lang="en-US" sz="1200" dirty="0" err="1">
                <a:solidFill>
                  <a:srgbClr val="FFDC6D"/>
                </a:solidFill>
              </a:rPr>
              <a:t>Meteorol</a:t>
            </a:r>
            <a:r>
              <a:rPr lang="en-US" sz="1200" dirty="0">
                <a:solidFill>
                  <a:srgbClr val="FFDC6D"/>
                </a:solidFill>
              </a:rPr>
              <a:t> Soc. ; 145; 2876– 2908. doi:10.1002/qj.3598.</a:t>
            </a:r>
          </a:p>
        </p:txBody>
      </p:sp>
    </p:spTree>
    <p:extLst>
      <p:ext uri="{BB962C8B-B14F-4D97-AF65-F5344CB8AC3E}">
        <p14:creationId xmlns:p14="http://schemas.microsoft.com/office/powerpoint/2010/main" val="36519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2639F0-B1CF-1A84-1AE4-F5DDC07D9131}"/>
              </a:ext>
            </a:extLst>
          </p:cNvPr>
          <p:cNvSpPr txBox="1"/>
          <p:nvPr/>
        </p:nvSpPr>
        <p:spPr>
          <a:xfrm>
            <a:off x="423081" y="96711"/>
            <a:ext cx="6226384" cy="523220"/>
          </a:xfrm>
          <a:prstGeom prst="rect">
            <a:avLst/>
          </a:prstGeom>
          <a:noFill/>
        </p:spPr>
        <p:txBody>
          <a:bodyPr wrap="none" rtlCol="0">
            <a:spAutoFit/>
          </a:bodyPr>
          <a:lstStyle/>
          <a:p>
            <a:r>
              <a:rPr lang="en-US" sz="2800" b="1" dirty="0"/>
              <a:t>Future plans for 20CRv3+ and ISPD</a:t>
            </a:r>
          </a:p>
        </p:txBody>
      </p:sp>
      <p:sp>
        <p:nvSpPr>
          <p:cNvPr id="4" name="TextBox 3">
            <a:extLst>
              <a:ext uri="{FF2B5EF4-FFF2-40B4-BE49-F238E27FC236}">
                <a16:creationId xmlns:a16="http://schemas.microsoft.com/office/drawing/2014/main" id="{012F8CCD-F391-E804-E31C-62073F964D7D}"/>
              </a:ext>
            </a:extLst>
          </p:cNvPr>
          <p:cNvSpPr txBox="1"/>
          <p:nvPr/>
        </p:nvSpPr>
        <p:spPr>
          <a:xfrm>
            <a:off x="0" y="671070"/>
            <a:ext cx="8844985" cy="6555641"/>
          </a:xfrm>
          <a:prstGeom prst="rect">
            <a:avLst/>
          </a:prstGeom>
          <a:noFill/>
        </p:spPr>
        <p:txBody>
          <a:bodyPr wrap="none" rtlCol="0">
            <a:spAutoFit/>
          </a:bodyPr>
          <a:lstStyle/>
          <a:p>
            <a:pPr marL="457200" indent="-457200">
              <a:buAutoNum type="arabicPeriod"/>
            </a:pPr>
            <a:r>
              <a:rPr lang="en-US" sz="2200" dirty="0"/>
              <a:t>International Surface Pressure Databank version 5</a:t>
            </a:r>
          </a:p>
          <a:p>
            <a:pPr marL="914400" lvl="1" indent="-457200">
              <a:buFont typeface="Arial" panose="020B0604020202020204" pitchFamily="34" charset="0"/>
              <a:buChar char="•"/>
            </a:pPr>
            <a:r>
              <a:rPr lang="en-US" sz="2200" dirty="0"/>
              <a:t>Becomes a “read” from GLAMOD (Thorne, Noone, et al.)</a:t>
            </a:r>
          </a:p>
          <a:p>
            <a:pPr marL="914400" lvl="1" indent="-457200">
              <a:buFont typeface="Arial" panose="020B0604020202020204" pitchFamily="34" charset="0"/>
              <a:buChar char="•"/>
            </a:pPr>
            <a:r>
              <a:rPr lang="en-US" sz="2200" dirty="0"/>
              <a:t>NOAA Global Historical Climate Network – Hourly</a:t>
            </a:r>
          </a:p>
          <a:p>
            <a:pPr marL="914400" lvl="1" indent="-457200">
              <a:buFont typeface="Arial" panose="020B0604020202020204" pitchFamily="34" charset="0"/>
              <a:buChar char="•"/>
            </a:pPr>
            <a:r>
              <a:rPr lang="en-US" sz="2200" dirty="0"/>
              <a:t>International Comprehensive Ocean Atmosphere </a:t>
            </a:r>
            <a:br>
              <a:rPr lang="en-US" sz="2200" dirty="0"/>
            </a:br>
            <a:r>
              <a:rPr lang="en-US" sz="2200" dirty="0"/>
              <a:t>Data Set (ICOADS)</a:t>
            </a:r>
          </a:p>
          <a:p>
            <a:pPr marL="914400" lvl="1" indent="-457200">
              <a:buFont typeface="Arial" panose="020B0604020202020204" pitchFamily="34" charset="0"/>
              <a:buChar char="•"/>
            </a:pPr>
            <a:r>
              <a:rPr lang="en-US" sz="2200" dirty="0"/>
              <a:t>What happens to recently digitized marine </a:t>
            </a:r>
            <a:r>
              <a:rPr lang="en-US" sz="2200" dirty="0" err="1"/>
              <a:t>obs</a:t>
            </a:r>
            <a:r>
              <a:rPr lang="en-US" sz="2200" dirty="0"/>
              <a:t>? </a:t>
            </a:r>
            <a:br>
              <a:rPr lang="en-US" sz="2200" dirty="0"/>
            </a:br>
            <a:endParaRPr lang="en-US" sz="2200" dirty="0"/>
          </a:p>
          <a:p>
            <a:pPr marL="457200" indent="-457200">
              <a:buFont typeface="+mj-lt"/>
              <a:buAutoNum type="arabicPeriod"/>
            </a:pPr>
            <a:r>
              <a:rPr lang="en-US" sz="2200" dirty="0"/>
              <a:t>20CRv3 – Extend to 2023 +	</a:t>
            </a:r>
          </a:p>
          <a:p>
            <a:pPr marL="914400" lvl="1" indent="-457200">
              <a:buFont typeface="Arial" panose="020B0604020202020204" pitchFamily="34" charset="0"/>
              <a:buChar char="•"/>
            </a:pPr>
            <a:r>
              <a:rPr lang="en-US" sz="2200" dirty="0"/>
              <a:t>Hawkins and George (U. of Reading) </a:t>
            </a:r>
          </a:p>
          <a:p>
            <a:pPr marL="914400" lvl="1" indent="-457200">
              <a:buFont typeface="Arial" panose="020B0604020202020204" pitchFamily="34" charset="0"/>
              <a:buChar char="•"/>
            </a:pPr>
            <a:r>
              <a:rPr lang="en-US" sz="2200" dirty="0"/>
              <a:t>Need to select a boundary condition (SST, sea ice)</a:t>
            </a:r>
            <a:br>
              <a:rPr lang="en-US" sz="2200" dirty="0"/>
            </a:br>
            <a:r>
              <a:rPr lang="en-US" sz="2200" dirty="0"/>
              <a:t>post 2015</a:t>
            </a:r>
          </a:p>
          <a:p>
            <a:endParaRPr lang="en-US" sz="2200" dirty="0"/>
          </a:p>
          <a:p>
            <a:pPr marL="457200" indent="-457200">
              <a:buAutoNum type="arabicPeriod"/>
            </a:pPr>
            <a:r>
              <a:rPr lang="en-US" sz="2200" dirty="0"/>
              <a:t>20CRv4 ? </a:t>
            </a:r>
          </a:p>
          <a:p>
            <a:pPr marL="914400" lvl="1" indent="-457200">
              <a:buFont typeface="Arial" panose="020B0604020202020204" pitchFamily="34" charset="0"/>
              <a:buChar char="•"/>
            </a:pPr>
            <a:r>
              <a:rPr lang="en-US" sz="2200" dirty="0"/>
              <a:t>More Observations! </a:t>
            </a:r>
          </a:p>
          <a:p>
            <a:pPr marL="914400" lvl="1" indent="-457200">
              <a:buFont typeface="Arial" panose="020B0604020202020204" pitchFamily="34" charset="0"/>
              <a:buChar char="•"/>
            </a:pPr>
            <a:r>
              <a:rPr lang="en-US" sz="2200" dirty="0"/>
              <a:t>Other variables : wind direction? </a:t>
            </a:r>
          </a:p>
          <a:p>
            <a:pPr marL="914400" lvl="1" indent="-457200">
              <a:buFont typeface="Arial" panose="020B0604020202020204" pitchFamily="34" charset="0"/>
              <a:buChar char="•"/>
            </a:pPr>
            <a:r>
              <a:rPr lang="en-US" sz="2200" dirty="0"/>
              <a:t>Coupled-Ocean Atmosphere NOAA Unified Forecast System?</a:t>
            </a:r>
          </a:p>
          <a:p>
            <a:pPr marL="914400" lvl="1" indent="-457200">
              <a:buFont typeface="Arial" panose="020B0604020202020204" pitchFamily="34" charset="0"/>
              <a:buChar char="•"/>
            </a:pPr>
            <a:r>
              <a:rPr lang="en-US" sz="2200" dirty="0"/>
              <a:t>Hybrid, with a statistical ocean and ice ?</a:t>
            </a:r>
          </a:p>
          <a:p>
            <a:pPr marL="914400" lvl="1" indent="-457200">
              <a:buFont typeface="Arial" panose="020B0604020202020204" pitchFamily="34" charset="0"/>
              <a:buChar char="•"/>
            </a:pPr>
            <a:r>
              <a:rPr lang="en-US" sz="2200" dirty="0"/>
              <a:t>Machine-learning emulator for forecast model? </a:t>
            </a:r>
          </a:p>
          <a:p>
            <a:pPr marL="914400" lvl="1" indent="-457200">
              <a:buAutoNum type="arabicPeriod"/>
            </a:pPr>
            <a:endParaRPr lang="en-US" dirty="0"/>
          </a:p>
        </p:txBody>
      </p:sp>
    </p:spTree>
    <p:extLst>
      <p:ext uri="{BB962C8B-B14F-4D97-AF65-F5344CB8AC3E}">
        <p14:creationId xmlns:p14="http://schemas.microsoft.com/office/powerpoint/2010/main" val="2326107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4CC6F-FB88-D2E5-299A-B131AC58B53A}"/>
              </a:ext>
            </a:extLst>
          </p:cNvPr>
          <p:cNvPicPr>
            <a:picLocks noChangeAspect="1"/>
          </p:cNvPicPr>
          <p:nvPr/>
        </p:nvPicPr>
        <p:blipFill>
          <a:blip r:embed="rId2"/>
          <a:srcRect l="8253" t="6403" r="7639"/>
          <a:stretch/>
        </p:blipFill>
        <p:spPr>
          <a:xfrm>
            <a:off x="0" y="1017881"/>
            <a:ext cx="9077999" cy="4209212"/>
          </a:xfrm>
          <a:prstGeom prst="rect">
            <a:avLst/>
          </a:prstGeom>
        </p:spPr>
      </p:pic>
      <p:sp>
        <p:nvSpPr>
          <p:cNvPr id="4" name="TextBox 3">
            <a:extLst>
              <a:ext uri="{FF2B5EF4-FFF2-40B4-BE49-F238E27FC236}">
                <a16:creationId xmlns:a16="http://schemas.microsoft.com/office/drawing/2014/main" id="{441BB12A-8E05-2850-9207-66C453148C7F}"/>
              </a:ext>
            </a:extLst>
          </p:cNvPr>
          <p:cNvSpPr txBox="1"/>
          <p:nvPr/>
        </p:nvSpPr>
        <p:spPr>
          <a:xfrm>
            <a:off x="4392549" y="6428181"/>
            <a:ext cx="4638321" cy="338554"/>
          </a:xfrm>
          <a:prstGeom prst="rect">
            <a:avLst/>
          </a:prstGeom>
          <a:noFill/>
        </p:spPr>
        <p:txBody>
          <a:bodyPr wrap="none" rtlCol="0">
            <a:spAutoFit/>
          </a:bodyPr>
          <a:lstStyle/>
          <a:p>
            <a:r>
              <a:rPr lang="en-US" sz="1600" b="0" i="0" dirty="0">
                <a:solidFill>
                  <a:schemeClr val="bg2">
                    <a:lumMod val="20000"/>
                    <a:lumOff val="80000"/>
                  </a:schemeClr>
                </a:solidFill>
                <a:effectLst/>
                <a:latin typeface="Arial" panose="020B0604020202020204" pitchFamily="34" charset="0"/>
              </a:rPr>
              <a:t>Slivinski, Whitaker, Agarwal, Frolov, Smith (2024)</a:t>
            </a:r>
            <a:endParaRPr lang="en-US" sz="1600" dirty="0">
              <a:solidFill>
                <a:schemeClr val="bg2">
                  <a:lumMod val="20000"/>
                  <a:lumOff val="80000"/>
                </a:schemeClr>
              </a:solidFill>
            </a:endParaRPr>
          </a:p>
        </p:txBody>
      </p:sp>
      <p:sp>
        <p:nvSpPr>
          <p:cNvPr id="5" name="TextBox 4">
            <a:extLst>
              <a:ext uri="{FF2B5EF4-FFF2-40B4-BE49-F238E27FC236}">
                <a16:creationId xmlns:a16="http://schemas.microsoft.com/office/drawing/2014/main" id="{C526AAA1-C2C2-0B94-6468-392BE70ABADD}"/>
              </a:ext>
            </a:extLst>
          </p:cNvPr>
          <p:cNvSpPr txBox="1"/>
          <p:nvPr/>
        </p:nvSpPr>
        <p:spPr>
          <a:xfrm>
            <a:off x="259306" y="186884"/>
            <a:ext cx="8884694" cy="769441"/>
          </a:xfrm>
          <a:prstGeom prst="rect">
            <a:avLst/>
          </a:prstGeom>
          <a:noFill/>
        </p:spPr>
        <p:txBody>
          <a:bodyPr wrap="square" rtlCol="0">
            <a:spAutoFit/>
          </a:bodyPr>
          <a:lstStyle/>
          <a:p>
            <a:r>
              <a:rPr lang="en-US" sz="2200" dirty="0">
                <a:solidFill>
                  <a:srgbClr val="FFFF00"/>
                </a:solidFill>
              </a:rPr>
              <a:t>“Pure” machine learning models, </a:t>
            </a:r>
            <a:r>
              <a:rPr lang="en-US" sz="2200" dirty="0" err="1">
                <a:solidFill>
                  <a:srgbClr val="FFFF00"/>
                </a:solidFill>
              </a:rPr>
              <a:t>NeuralGCM</a:t>
            </a:r>
            <a:r>
              <a:rPr lang="en-US" sz="2200" dirty="0">
                <a:solidFill>
                  <a:srgbClr val="FFFF00"/>
                </a:solidFill>
              </a:rPr>
              <a:t>, and NOAA’s Unified Forecast System assimilating only Surface Pressure </a:t>
            </a:r>
            <a:r>
              <a:rPr lang="en-US" sz="2200" dirty="0" err="1">
                <a:solidFill>
                  <a:srgbClr val="FFFF00"/>
                </a:solidFill>
              </a:rPr>
              <a:t>Obs</a:t>
            </a:r>
            <a:r>
              <a:rPr lang="en-US" sz="2200" dirty="0">
                <a:solidFill>
                  <a:srgbClr val="FFFF00"/>
                </a:solidFill>
              </a:rPr>
              <a:t> with </a:t>
            </a:r>
            <a:r>
              <a:rPr lang="en-US" sz="2200" dirty="0" err="1">
                <a:solidFill>
                  <a:srgbClr val="FFFF00"/>
                </a:solidFill>
              </a:rPr>
              <a:t>EnKF</a:t>
            </a:r>
            <a:r>
              <a:rPr lang="en-US" sz="2200" dirty="0">
                <a:solidFill>
                  <a:srgbClr val="FFFF00"/>
                </a:solidFill>
              </a:rPr>
              <a:t> </a:t>
            </a:r>
          </a:p>
        </p:txBody>
      </p:sp>
      <p:sp>
        <p:nvSpPr>
          <p:cNvPr id="6" name="TextBox 5">
            <a:extLst>
              <a:ext uri="{FF2B5EF4-FFF2-40B4-BE49-F238E27FC236}">
                <a16:creationId xmlns:a16="http://schemas.microsoft.com/office/drawing/2014/main" id="{6741DD0A-5DE8-BC77-14BC-4296E58F0F68}"/>
              </a:ext>
            </a:extLst>
          </p:cNvPr>
          <p:cNvSpPr txBox="1"/>
          <p:nvPr/>
        </p:nvSpPr>
        <p:spPr>
          <a:xfrm>
            <a:off x="259306" y="5227852"/>
            <a:ext cx="8502557" cy="1200329"/>
          </a:xfrm>
          <a:prstGeom prst="rect">
            <a:avLst/>
          </a:prstGeom>
          <a:noFill/>
        </p:spPr>
        <p:txBody>
          <a:bodyPr wrap="square" rtlCol="0">
            <a:spAutoFit/>
          </a:bodyPr>
          <a:lstStyle/>
          <a:p>
            <a:r>
              <a:rPr lang="en-US" dirty="0" err="1">
                <a:solidFill>
                  <a:srgbClr val="FF0000"/>
                </a:solidFill>
              </a:rPr>
              <a:t>NeuralGCM</a:t>
            </a:r>
            <a:r>
              <a:rPr lang="en-US" dirty="0">
                <a:solidFill>
                  <a:srgbClr val="FF0000"/>
                </a:solidFill>
              </a:rPr>
              <a:t> deterministic</a:t>
            </a:r>
            <a:r>
              <a:rPr lang="en-US" dirty="0"/>
              <a:t>, </a:t>
            </a:r>
            <a:r>
              <a:rPr lang="en-US" dirty="0" err="1">
                <a:solidFill>
                  <a:srgbClr val="E47BC3"/>
                </a:solidFill>
              </a:rPr>
              <a:t>Graphcast</a:t>
            </a:r>
            <a:r>
              <a:rPr lang="en-US" dirty="0"/>
              <a:t> and </a:t>
            </a:r>
            <a:r>
              <a:rPr lang="en-US" dirty="0" err="1">
                <a:solidFill>
                  <a:srgbClr val="54B255"/>
                </a:solidFill>
              </a:rPr>
              <a:t>PanguWeather</a:t>
            </a:r>
            <a:endParaRPr lang="en-US" dirty="0">
              <a:solidFill>
                <a:srgbClr val="54B255"/>
              </a:solidFill>
            </a:endParaRPr>
          </a:p>
          <a:p>
            <a:r>
              <a:rPr lang="en-US" dirty="0"/>
              <a:t>all become unstable after 1-3 weeks of assimilation.</a:t>
            </a:r>
          </a:p>
          <a:p>
            <a:r>
              <a:rPr lang="en-US" dirty="0" err="1">
                <a:solidFill>
                  <a:srgbClr val="FF7F0F"/>
                </a:solidFill>
              </a:rPr>
              <a:t>NeuralGCM-stoch</a:t>
            </a:r>
            <a:r>
              <a:rPr lang="en-US" dirty="0"/>
              <a:t> is XX times faster than </a:t>
            </a:r>
            <a:r>
              <a:rPr lang="en-US" dirty="0">
                <a:solidFill>
                  <a:srgbClr val="1D76B4"/>
                </a:solidFill>
                <a:highlight>
                  <a:srgbClr val="FFFFD4"/>
                </a:highlight>
              </a:rPr>
              <a:t>UFS</a:t>
            </a:r>
            <a:r>
              <a:rPr lang="en-US" dirty="0"/>
              <a:t>  </a:t>
            </a:r>
          </a:p>
        </p:txBody>
      </p:sp>
      <p:sp>
        <p:nvSpPr>
          <p:cNvPr id="7" name="TextBox 6">
            <a:extLst>
              <a:ext uri="{FF2B5EF4-FFF2-40B4-BE49-F238E27FC236}">
                <a16:creationId xmlns:a16="http://schemas.microsoft.com/office/drawing/2014/main" id="{4F1C7BE7-1316-4862-E3EA-E5362B001C8B}"/>
              </a:ext>
            </a:extLst>
          </p:cNvPr>
          <p:cNvSpPr txBox="1"/>
          <p:nvPr/>
        </p:nvSpPr>
        <p:spPr>
          <a:xfrm>
            <a:off x="7724633" y="1310647"/>
            <a:ext cx="559769" cy="276999"/>
          </a:xfrm>
          <a:prstGeom prst="rect">
            <a:avLst/>
          </a:prstGeom>
          <a:noFill/>
        </p:spPr>
        <p:txBody>
          <a:bodyPr wrap="none" rtlCol="0">
            <a:spAutoFit/>
          </a:bodyPr>
          <a:lstStyle/>
          <a:p>
            <a:r>
              <a:rPr lang="en-US" sz="1200" dirty="0">
                <a:solidFill>
                  <a:srgbClr val="000000"/>
                </a:solidFill>
              </a:rPr>
              <a:t>3 </a:t>
            </a:r>
            <a:r>
              <a:rPr lang="en-US" sz="1200" dirty="0" err="1">
                <a:solidFill>
                  <a:srgbClr val="000000"/>
                </a:solidFill>
              </a:rPr>
              <a:t>hrly</a:t>
            </a:r>
            <a:endParaRPr lang="en-US" sz="1200" dirty="0">
              <a:solidFill>
                <a:srgbClr val="000000"/>
              </a:solidFill>
            </a:endParaRPr>
          </a:p>
        </p:txBody>
      </p:sp>
      <p:sp>
        <p:nvSpPr>
          <p:cNvPr id="8" name="TextBox 7">
            <a:extLst>
              <a:ext uri="{FF2B5EF4-FFF2-40B4-BE49-F238E27FC236}">
                <a16:creationId xmlns:a16="http://schemas.microsoft.com/office/drawing/2014/main" id="{34BECB02-8E07-FB8E-34B9-BA887A688891}"/>
              </a:ext>
            </a:extLst>
          </p:cNvPr>
          <p:cNvSpPr txBox="1"/>
          <p:nvPr/>
        </p:nvSpPr>
        <p:spPr>
          <a:xfrm>
            <a:off x="7724633" y="1835986"/>
            <a:ext cx="559769" cy="276999"/>
          </a:xfrm>
          <a:prstGeom prst="rect">
            <a:avLst/>
          </a:prstGeom>
          <a:noFill/>
        </p:spPr>
        <p:txBody>
          <a:bodyPr wrap="none" rtlCol="0">
            <a:spAutoFit/>
          </a:bodyPr>
          <a:lstStyle/>
          <a:p>
            <a:r>
              <a:rPr lang="en-US" sz="1200" dirty="0">
                <a:solidFill>
                  <a:srgbClr val="000000"/>
                </a:solidFill>
              </a:rPr>
              <a:t>6 </a:t>
            </a:r>
            <a:r>
              <a:rPr lang="en-US" sz="1200" dirty="0" err="1">
                <a:solidFill>
                  <a:srgbClr val="000000"/>
                </a:solidFill>
              </a:rPr>
              <a:t>hrly</a:t>
            </a:r>
            <a:endParaRPr lang="en-US" sz="1200" dirty="0">
              <a:solidFill>
                <a:srgbClr val="000000"/>
              </a:solidFill>
            </a:endParaRPr>
          </a:p>
        </p:txBody>
      </p:sp>
    </p:spTree>
    <p:extLst>
      <p:ext uri="{BB962C8B-B14F-4D97-AF65-F5344CB8AC3E}">
        <p14:creationId xmlns:p14="http://schemas.microsoft.com/office/powerpoint/2010/main" val="194207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233268-B2F1-F94A-8665-15887E9643E7}"/>
              </a:ext>
            </a:extLst>
          </p:cNvPr>
          <p:cNvSpPr txBox="1"/>
          <p:nvPr/>
        </p:nvSpPr>
        <p:spPr>
          <a:xfrm>
            <a:off x="313150" y="100208"/>
            <a:ext cx="8708474" cy="461665"/>
          </a:xfrm>
          <a:prstGeom prst="rect">
            <a:avLst/>
          </a:prstGeom>
          <a:noFill/>
        </p:spPr>
        <p:txBody>
          <a:bodyPr wrap="none" rtlCol="0">
            <a:spAutoFit/>
          </a:bodyPr>
          <a:lstStyle/>
          <a:p>
            <a:r>
              <a:rPr lang="en-US" dirty="0"/>
              <a:t>Wintertime North Atlantic Oscillation Index (5-yr running mean)</a:t>
            </a:r>
          </a:p>
        </p:txBody>
      </p:sp>
      <p:sp>
        <p:nvSpPr>
          <p:cNvPr id="7" name="TextBox 6">
            <a:extLst>
              <a:ext uri="{FF2B5EF4-FFF2-40B4-BE49-F238E27FC236}">
                <a16:creationId xmlns:a16="http://schemas.microsoft.com/office/drawing/2014/main" id="{0BE102DA-A5AE-1144-92D3-2C70C76C62D0}"/>
              </a:ext>
            </a:extLst>
          </p:cNvPr>
          <p:cNvSpPr txBox="1"/>
          <p:nvPr/>
        </p:nvSpPr>
        <p:spPr>
          <a:xfrm>
            <a:off x="0" y="6137755"/>
            <a:ext cx="9201558" cy="707886"/>
          </a:xfrm>
          <a:prstGeom prst="rect">
            <a:avLst/>
          </a:prstGeom>
          <a:noFill/>
        </p:spPr>
        <p:txBody>
          <a:bodyPr wrap="none" rtlCol="0">
            <a:spAutoFit/>
          </a:bodyPr>
          <a:lstStyle/>
          <a:p>
            <a:r>
              <a:rPr lang="en-US" sz="2000" dirty="0">
                <a:solidFill>
                  <a:srgbClr val="FFFF00"/>
                </a:solidFill>
              </a:rPr>
              <a:t>Low-frequencies from independent monthly EKF400 (paleo, early instrumental) </a:t>
            </a:r>
          </a:p>
          <a:p>
            <a:r>
              <a:rPr lang="en-US" sz="2000" dirty="0">
                <a:solidFill>
                  <a:srgbClr val="FFFF00"/>
                </a:solidFill>
              </a:rPr>
              <a:t>agree well with 20CRv3 back to 1806 </a:t>
            </a:r>
          </a:p>
        </p:txBody>
      </p:sp>
      <p:sp>
        <p:nvSpPr>
          <p:cNvPr id="8" name="TextBox 7">
            <a:extLst>
              <a:ext uri="{FF2B5EF4-FFF2-40B4-BE49-F238E27FC236}">
                <a16:creationId xmlns:a16="http://schemas.microsoft.com/office/drawing/2014/main" id="{2103D8A7-EC33-4B44-95CE-9377107AD84B}"/>
              </a:ext>
            </a:extLst>
          </p:cNvPr>
          <p:cNvSpPr txBox="1"/>
          <p:nvPr/>
        </p:nvSpPr>
        <p:spPr>
          <a:xfrm>
            <a:off x="7828768" y="2167003"/>
            <a:ext cx="1258678" cy="1600438"/>
          </a:xfrm>
          <a:prstGeom prst="rect">
            <a:avLst/>
          </a:prstGeom>
          <a:solidFill>
            <a:schemeClr val="tx1"/>
          </a:solidFill>
        </p:spPr>
        <p:txBody>
          <a:bodyPr wrap="none" rtlCol="0">
            <a:spAutoFit/>
          </a:bodyPr>
          <a:lstStyle/>
          <a:p>
            <a:r>
              <a:rPr lang="en-US" sz="1400" dirty="0">
                <a:solidFill>
                  <a:schemeClr val="bg1"/>
                </a:solidFill>
              </a:rPr>
              <a:t>Standardized</a:t>
            </a:r>
          </a:p>
          <a:p>
            <a:r>
              <a:rPr lang="en-US" sz="1400" dirty="0">
                <a:solidFill>
                  <a:srgbClr val="FF0000"/>
                </a:solidFill>
              </a:rPr>
              <a:t>SLP(</a:t>
            </a:r>
            <a:r>
              <a:rPr lang="en-US" sz="1400" b="1" dirty="0">
                <a:solidFill>
                  <a:srgbClr val="FF0000"/>
                </a:solidFill>
              </a:rPr>
              <a:t>Iceland</a:t>
            </a:r>
            <a:r>
              <a:rPr lang="en-US" sz="1400" dirty="0">
                <a:solidFill>
                  <a:srgbClr val="FF0000"/>
                </a:solidFill>
              </a:rPr>
              <a:t>)</a:t>
            </a:r>
          </a:p>
          <a:p>
            <a:r>
              <a:rPr lang="en-US" sz="1400" dirty="0">
                <a:solidFill>
                  <a:schemeClr val="bg1"/>
                </a:solidFill>
              </a:rPr>
              <a:t>minus</a:t>
            </a:r>
          </a:p>
          <a:p>
            <a:r>
              <a:rPr lang="en-US" sz="1400" dirty="0">
                <a:solidFill>
                  <a:srgbClr val="000000"/>
                </a:solidFill>
              </a:rPr>
              <a:t>SLP(</a:t>
            </a:r>
            <a:r>
              <a:rPr lang="en-US" sz="1400" b="1" dirty="0">
                <a:solidFill>
                  <a:srgbClr val="000000"/>
                </a:solidFill>
              </a:rPr>
              <a:t>Azores</a:t>
            </a:r>
            <a:r>
              <a:rPr lang="en-US" sz="1400" dirty="0">
                <a:solidFill>
                  <a:srgbClr val="000000"/>
                </a:solidFill>
              </a:rPr>
              <a:t>)</a:t>
            </a:r>
          </a:p>
          <a:p>
            <a:endParaRPr lang="en-US" sz="1400" dirty="0">
              <a:solidFill>
                <a:schemeClr val="bg1"/>
              </a:solidFill>
            </a:endParaRPr>
          </a:p>
          <a:p>
            <a:r>
              <a:rPr lang="en-US" sz="1400" dirty="0">
                <a:solidFill>
                  <a:schemeClr val="bg1"/>
                </a:solidFill>
              </a:rPr>
              <a:t>1981-2010</a:t>
            </a:r>
          </a:p>
          <a:p>
            <a:r>
              <a:rPr lang="en-US" sz="1400" dirty="0">
                <a:solidFill>
                  <a:schemeClr val="bg1"/>
                </a:solidFill>
              </a:rPr>
              <a:t>reference</a:t>
            </a:r>
          </a:p>
        </p:txBody>
      </p:sp>
      <p:grpSp>
        <p:nvGrpSpPr>
          <p:cNvPr id="13" name="Group 12">
            <a:extLst>
              <a:ext uri="{FF2B5EF4-FFF2-40B4-BE49-F238E27FC236}">
                <a16:creationId xmlns:a16="http://schemas.microsoft.com/office/drawing/2014/main" id="{93F0E4B7-351F-7946-9754-050CDA4D5F1C}"/>
              </a:ext>
            </a:extLst>
          </p:cNvPr>
          <p:cNvGrpSpPr/>
          <p:nvPr/>
        </p:nvGrpSpPr>
        <p:grpSpPr>
          <a:xfrm>
            <a:off x="667979" y="876823"/>
            <a:ext cx="7026179" cy="5093353"/>
            <a:chOff x="756879" y="876823"/>
            <a:chExt cx="7026179" cy="5093353"/>
          </a:xfrm>
        </p:grpSpPr>
        <p:pic>
          <p:nvPicPr>
            <p:cNvPr id="11" name="Picture 10">
              <a:extLst>
                <a:ext uri="{FF2B5EF4-FFF2-40B4-BE49-F238E27FC236}">
                  <a16:creationId xmlns:a16="http://schemas.microsoft.com/office/drawing/2014/main" id="{DC028250-5197-104E-B4FA-C1CEF45E37EA}"/>
                </a:ext>
              </a:extLst>
            </p:cNvPr>
            <p:cNvPicPr>
              <a:picLocks noChangeAspect="1"/>
            </p:cNvPicPr>
            <p:nvPr/>
          </p:nvPicPr>
          <p:blipFill rotWithShape="1">
            <a:blip r:embed="rId2"/>
            <a:srcRect l="8278" t="9643" r="6849" b="5893"/>
            <a:stretch/>
          </p:blipFill>
          <p:spPr>
            <a:xfrm>
              <a:off x="794457" y="876823"/>
              <a:ext cx="6988601" cy="5093353"/>
            </a:xfrm>
            <a:prstGeom prst="rect">
              <a:avLst/>
            </a:prstGeom>
          </p:spPr>
        </p:pic>
        <p:sp>
          <p:nvSpPr>
            <p:cNvPr id="16" name="TextBox 15">
              <a:extLst>
                <a:ext uri="{FF2B5EF4-FFF2-40B4-BE49-F238E27FC236}">
                  <a16:creationId xmlns:a16="http://schemas.microsoft.com/office/drawing/2014/main" id="{DC60767F-4860-2E41-91A3-B8D45175271D}"/>
                </a:ext>
              </a:extLst>
            </p:cNvPr>
            <p:cNvSpPr txBox="1"/>
            <p:nvPr/>
          </p:nvSpPr>
          <p:spPr>
            <a:xfrm>
              <a:off x="6846013" y="5570066"/>
              <a:ext cx="755335" cy="400110"/>
            </a:xfrm>
            <a:prstGeom prst="rect">
              <a:avLst/>
            </a:prstGeom>
            <a:noFill/>
          </p:spPr>
          <p:txBody>
            <a:bodyPr wrap="none" rtlCol="0">
              <a:spAutoFit/>
            </a:bodyPr>
            <a:lstStyle/>
            <a:p>
              <a:r>
                <a:rPr lang="en-US" sz="2000" dirty="0">
                  <a:solidFill>
                    <a:srgbClr val="000000"/>
                  </a:solidFill>
                </a:rPr>
                <a:t>2000</a:t>
              </a:r>
            </a:p>
          </p:txBody>
        </p:sp>
        <p:sp>
          <p:nvSpPr>
            <p:cNvPr id="17" name="TextBox 16">
              <a:extLst>
                <a:ext uri="{FF2B5EF4-FFF2-40B4-BE49-F238E27FC236}">
                  <a16:creationId xmlns:a16="http://schemas.microsoft.com/office/drawing/2014/main" id="{A3A7D8D4-3ED6-E246-9733-C34EC9C655F5}"/>
                </a:ext>
              </a:extLst>
            </p:cNvPr>
            <p:cNvSpPr txBox="1"/>
            <p:nvPr/>
          </p:nvSpPr>
          <p:spPr>
            <a:xfrm>
              <a:off x="3714706" y="5570066"/>
              <a:ext cx="755335" cy="400110"/>
            </a:xfrm>
            <a:prstGeom prst="rect">
              <a:avLst/>
            </a:prstGeom>
            <a:noFill/>
          </p:spPr>
          <p:txBody>
            <a:bodyPr wrap="none" rtlCol="0">
              <a:spAutoFit/>
            </a:bodyPr>
            <a:lstStyle/>
            <a:p>
              <a:r>
                <a:rPr lang="en-US" sz="2000" dirty="0">
                  <a:solidFill>
                    <a:srgbClr val="000000"/>
                  </a:solidFill>
                </a:rPr>
                <a:t>1900</a:t>
              </a:r>
            </a:p>
          </p:txBody>
        </p:sp>
        <p:sp>
          <p:nvSpPr>
            <p:cNvPr id="18" name="TextBox 17">
              <a:extLst>
                <a:ext uri="{FF2B5EF4-FFF2-40B4-BE49-F238E27FC236}">
                  <a16:creationId xmlns:a16="http://schemas.microsoft.com/office/drawing/2014/main" id="{96F91504-4F10-1C43-9D2F-B2307E26BFCC}"/>
                </a:ext>
              </a:extLst>
            </p:cNvPr>
            <p:cNvSpPr txBox="1"/>
            <p:nvPr/>
          </p:nvSpPr>
          <p:spPr>
            <a:xfrm>
              <a:off x="756879" y="4621029"/>
              <a:ext cx="412292" cy="400110"/>
            </a:xfrm>
            <a:prstGeom prst="rect">
              <a:avLst/>
            </a:prstGeom>
            <a:noFill/>
          </p:spPr>
          <p:txBody>
            <a:bodyPr wrap="none" rtlCol="0">
              <a:spAutoFit/>
            </a:bodyPr>
            <a:lstStyle/>
            <a:p>
              <a:r>
                <a:rPr lang="en-US" sz="2000" dirty="0">
                  <a:solidFill>
                    <a:srgbClr val="000000"/>
                  </a:solidFill>
                </a:rPr>
                <a:t>-3</a:t>
              </a:r>
            </a:p>
          </p:txBody>
        </p:sp>
        <p:sp>
          <p:nvSpPr>
            <p:cNvPr id="19" name="TextBox 18">
              <a:extLst>
                <a:ext uri="{FF2B5EF4-FFF2-40B4-BE49-F238E27FC236}">
                  <a16:creationId xmlns:a16="http://schemas.microsoft.com/office/drawing/2014/main" id="{0F913F72-E510-434F-ADEA-7F40C5E72983}"/>
                </a:ext>
              </a:extLst>
            </p:cNvPr>
            <p:cNvSpPr txBox="1"/>
            <p:nvPr/>
          </p:nvSpPr>
          <p:spPr>
            <a:xfrm>
              <a:off x="841837" y="1553497"/>
              <a:ext cx="327334" cy="400110"/>
            </a:xfrm>
            <a:prstGeom prst="rect">
              <a:avLst/>
            </a:prstGeom>
            <a:noFill/>
          </p:spPr>
          <p:txBody>
            <a:bodyPr wrap="square" rtlCol="0">
              <a:spAutoFit/>
            </a:bodyPr>
            <a:lstStyle/>
            <a:p>
              <a:r>
                <a:rPr lang="en-US" sz="2000" dirty="0">
                  <a:solidFill>
                    <a:srgbClr val="000000"/>
                  </a:solidFill>
                </a:rPr>
                <a:t>1</a:t>
              </a:r>
            </a:p>
          </p:txBody>
        </p:sp>
        <p:sp>
          <p:nvSpPr>
            <p:cNvPr id="20" name="TextBox 19">
              <a:extLst>
                <a:ext uri="{FF2B5EF4-FFF2-40B4-BE49-F238E27FC236}">
                  <a16:creationId xmlns:a16="http://schemas.microsoft.com/office/drawing/2014/main" id="{F1127C50-792F-6144-9F2C-294B7595DCFE}"/>
                </a:ext>
              </a:extLst>
            </p:cNvPr>
            <p:cNvSpPr txBox="1"/>
            <p:nvPr/>
          </p:nvSpPr>
          <p:spPr>
            <a:xfrm>
              <a:off x="841837" y="2348034"/>
              <a:ext cx="327334" cy="400110"/>
            </a:xfrm>
            <a:prstGeom prst="rect">
              <a:avLst/>
            </a:prstGeom>
            <a:noFill/>
          </p:spPr>
          <p:txBody>
            <a:bodyPr wrap="square" rtlCol="0">
              <a:spAutoFit/>
            </a:bodyPr>
            <a:lstStyle/>
            <a:p>
              <a:r>
                <a:rPr lang="en-US" sz="2000" dirty="0">
                  <a:solidFill>
                    <a:srgbClr val="000000"/>
                  </a:solidFill>
                </a:rPr>
                <a:t>0</a:t>
              </a:r>
            </a:p>
          </p:txBody>
        </p:sp>
        <p:cxnSp>
          <p:nvCxnSpPr>
            <p:cNvPr id="10" name="Straight Connector 9">
              <a:extLst>
                <a:ext uri="{FF2B5EF4-FFF2-40B4-BE49-F238E27FC236}">
                  <a16:creationId xmlns:a16="http://schemas.microsoft.com/office/drawing/2014/main" id="{DD88E432-15E4-AA4B-BD2B-46B1DC6FAFAB}"/>
                </a:ext>
              </a:extLst>
            </p:cNvPr>
            <p:cNvCxnSpPr>
              <a:cxnSpLocks/>
            </p:cNvCxnSpPr>
            <p:nvPr/>
          </p:nvCxnSpPr>
          <p:spPr bwMode="auto">
            <a:xfrm>
              <a:off x="1209370" y="2531497"/>
              <a:ext cx="6361469"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F95EAD15-980F-D64E-9B2D-35EE5171A9ED}"/>
                </a:ext>
              </a:extLst>
            </p:cNvPr>
            <p:cNvCxnSpPr/>
            <p:nvPr/>
          </p:nvCxnSpPr>
          <p:spPr bwMode="auto">
            <a:xfrm flipV="1">
              <a:off x="5850194" y="1553497"/>
              <a:ext cx="1199535" cy="3480619"/>
            </a:xfrm>
            <a:prstGeom prst="line">
              <a:avLst/>
            </a:prstGeom>
            <a:solidFill>
              <a:schemeClr val="accent1"/>
            </a:solidFill>
            <a:ln w="38100" cap="flat" cmpd="sng" algn="ctr">
              <a:solidFill>
                <a:srgbClr val="E7B0FF"/>
              </a:solidFill>
              <a:prstDash val="solid"/>
              <a:round/>
              <a:headEnd type="none" w="med" len="med"/>
              <a:tailEnd type="none" w="med" len="med"/>
            </a:ln>
            <a:effectLst/>
          </p:spPr>
        </p:cxnSp>
        <p:sp>
          <p:nvSpPr>
            <p:cNvPr id="12" name="Oval 11">
              <a:extLst>
                <a:ext uri="{FF2B5EF4-FFF2-40B4-BE49-F238E27FC236}">
                  <a16:creationId xmlns:a16="http://schemas.microsoft.com/office/drawing/2014/main" id="{D90DE032-6574-FE45-AC8C-001AA2F3E556}"/>
                </a:ext>
              </a:extLst>
            </p:cNvPr>
            <p:cNvSpPr/>
            <p:nvPr/>
          </p:nvSpPr>
          <p:spPr bwMode="auto">
            <a:xfrm>
              <a:off x="789141" y="2359742"/>
              <a:ext cx="3743530" cy="2425201"/>
            </a:xfrm>
            <a:prstGeom prst="ellipse">
              <a:avLst/>
            </a:prstGeom>
            <a:noFill/>
            <a:ln w="5715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endParaRPr>
            </a:p>
          </p:txBody>
        </p:sp>
      </p:grpSp>
      <p:pic>
        <p:nvPicPr>
          <p:cNvPr id="9" name="Picture 8">
            <a:extLst>
              <a:ext uri="{FF2B5EF4-FFF2-40B4-BE49-F238E27FC236}">
                <a16:creationId xmlns:a16="http://schemas.microsoft.com/office/drawing/2014/main" id="{2B4C5DFE-461D-624E-AB24-9DC0CE7E1CE0}"/>
              </a:ext>
            </a:extLst>
          </p:cNvPr>
          <p:cNvPicPr>
            <a:picLocks noChangeAspect="1"/>
          </p:cNvPicPr>
          <p:nvPr/>
        </p:nvPicPr>
        <p:blipFill rotWithShape="1">
          <a:blip r:embed="rId3"/>
          <a:srcRect l="68873" t="26119" r="17922" b="58194"/>
          <a:stretch/>
        </p:blipFill>
        <p:spPr>
          <a:xfrm>
            <a:off x="7878041" y="1041098"/>
            <a:ext cx="1160132" cy="1075801"/>
          </a:xfrm>
          <a:prstGeom prst="rect">
            <a:avLst/>
          </a:prstGeom>
          <a:ln w="57150">
            <a:solidFill>
              <a:srgbClr val="000000"/>
            </a:solidFill>
          </a:ln>
        </p:spPr>
      </p:pic>
    </p:spTree>
    <p:extLst>
      <p:ext uri="{BB962C8B-B14F-4D97-AF65-F5344CB8AC3E}">
        <p14:creationId xmlns:p14="http://schemas.microsoft.com/office/powerpoint/2010/main" val="199370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4589A8-CA3D-2641-B0D6-FB447E00902A}"/>
              </a:ext>
            </a:extLst>
          </p:cNvPr>
          <p:cNvPicPr>
            <a:picLocks noChangeAspect="1"/>
          </p:cNvPicPr>
          <p:nvPr/>
        </p:nvPicPr>
        <p:blipFill rotWithShape="1">
          <a:blip r:embed="rId2"/>
          <a:srcRect l="3538" t="10594" r="6470" b="7397"/>
          <a:stretch/>
        </p:blipFill>
        <p:spPr>
          <a:xfrm>
            <a:off x="553739" y="610360"/>
            <a:ext cx="7224925" cy="5624187"/>
          </a:xfrm>
          <a:prstGeom prst="rect">
            <a:avLst/>
          </a:prstGeom>
        </p:spPr>
      </p:pic>
      <p:sp>
        <p:nvSpPr>
          <p:cNvPr id="6" name="TextBox 5">
            <a:extLst>
              <a:ext uri="{FF2B5EF4-FFF2-40B4-BE49-F238E27FC236}">
                <a16:creationId xmlns:a16="http://schemas.microsoft.com/office/drawing/2014/main" id="{73233268-B2F1-F94A-8665-15887E9643E7}"/>
              </a:ext>
            </a:extLst>
          </p:cNvPr>
          <p:cNvSpPr txBox="1"/>
          <p:nvPr/>
        </p:nvSpPr>
        <p:spPr>
          <a:xfrm>
            <a:off x="313150" y="100208"/>
            <a:ext cx="8708474" cy="461665"/>
          </a:xfrm>
          <a:prstGeom prst="rect">
            <a:avLst/>
          </a:prstGeom>
          <a:noFill/>
        </p:spPr>
        <p:txBody>
          <a:bodyPr wrap="none" rtlCol="0">
            <a:spAutoFit/>
          </a:bodyPr>
          <a:lstStyle/>
          <a:p>
            <a:r>
              <a:rPr lang="en-US" dirty="0"/>
              <a:t>Wintertime North Atlantic Oscillation Index (5-yr running mean)</a:t>
            </a:r>
          </a:p>
        </p:txBody>
      </p:sp>
      <p:sp>
        <p:nvSpPr>
          <p:cNvPr id="7" name="TextBox 6">
            <a:extLst>
              <a:ext uri="{FF2B5EF4-FFF2-40B4-BE49-F238E27FC236}">
                <a16:creationId xmlns:a16="http://schemas.microsoft.com/office/drawing/2014/main" id="{0BE102DA-A5AE-1144-92D3-2C70C76C62D0}"/>
              </a:ext>
            </a:extLst>
          </p:cNvPr>
          <p:cNvSpPr txBox="1"/>
          <p:nvPr/>
        </p:nvSpPr>
        <p:spPr>
          <a:xfrm>
            <a:off x="885399" y="6184213"/>
            <a:ext cx="6561604" cy="707886"/>
          </a:xfrm>
          <a:prstGeom prst="rect">
            <a:avLst/>
          </a:prstGeom>
          <a:noFill/>
        </p:spPr>
        <p:txBody>
          <a:bodyPr wrap="none" rtlCol="0">
            <a:spAutoFit/>
          </a:bodyPr>
          <a:lstStyle/>
          <a:p>
            <a:r>
              <a:rPr lang="en-US" sz="2000" dirty="0">
                <a:solidFill>
                  <a:srgbClr val="FFFF00"/>
                </a:solidFill>
              </a:rPr>
              <a:t>Climate models (CMIP5) underestimate NAO variability. </a:t>
            </a:r>
          </a:p>
          <a:p>
            <a:r>
              <a:rPr lang="en-US" sz="2000" dirty="0">
                <a:solidFill>
                  <a:srgbClr val="FFFF00"/>
                </a:solidFill>
              </a:rPr>
              <a:t>No evidence of any radiatively-forced trend.</a:t>
            </a:r>
          </a:p>
        </p:txBody>
      </p:sp>
      <p:sp>
        <p:nvSpPr>
          <p:cNvPr id="8" name="TextBox 7">
            <a:extLst>
              <a:ext uri="{FF2B5EF4-FFF2-40B4-BE49-F238E27FC236}">
                <a16:creationId xmlns:a16="http://schemas.microsoft.com/office/drawing/2014/main" id="{2103D8A7-EC33-4B44-95CE-9377107AD84B}"/>
              </a:ext>
            </a:extLst>
          </p:cNvPr>
          <p:cNvSpPr txBox="1"/>
          <p:nvPr/>
        </p:nvSpPr>
        <p:spPr>
          <a:xfrm>
            <a:off x="7778664" y="2167003"/>
            <a:ext cx="1391728" cy="1077218"/>
          </a:xfrm>
          <a:prstGeom prst="rect">
            <a:avLst/>
          </a:prstGeom>
          <a:noFill/>
        </p:spPr>
        <p:txBody>
          <a:bodyPr wrap="none" rtlCol="0">
            <a:spAutoFit/>
          </a:bodyPr>
          <a:lstStyle/>
          <a:p>
            <a:r>
              <a:rPr lang="en-US" sz="1600" dirty="0">
                <a:solidFill>
                  <a:srgbClr val="FFFFD4"/>
                </a:solidFill>
              </a:rPr>
              <a:t>Standardized</a:t>
            </a:r>
          </a:p>
          <a:p>
            <a:r>
              <a:rPr lang="en-US" sz="1600" dirty="0">
                <a:solidFill>
                  <a:srgbClr val="FFFFD4"/>
                </a:solidFill>
              </a:rPr>
              <a:t>SLP(Iceland)</a:t>
            </a:r>
          </a:p>
          <a:p>
            <a:r>
              <a:rPr lang="en-US" sz="1600" dirty="0">
                <a:solidFill>
                  <a:srgbClr val="FFFFD4"/>
                </a:solidFill>
              </a:rPr>
              <a:t>minus</a:t>
            </a:r>
          </a:p>
          <a:p>
            <a:r>
              <a:rPr lang="en-US" sz="1600" dirty="0">
                <a:solidFill>
                  <a:srgbClr val="FFFFD4"/>
                </a:solidFill>
              </a:rPr>
              <a:t>SLP(Azores)</a:t>
            </a:r>
          </a:p>
        </p:txBody>
      </p:sp>
      <p:cxnSp>
        <p:nvCxnSpPr>
          <p:cNvPr id="10" name="Straight Connector 9">
            <a:extLst>
              <a:ext uri="{FF2B5EF4-FFF2-40B4-BE49-F238E27FC236}">
                <a16:creationId xmlns:a16="http://schemas.microsoft.com/office/drawing/2014/main" id="{DD88E432-15E4-AA4B-BD2B-46B1DC6FAFAB}"/>
              </a:ext>
            </a:extLst>
          </p:cNvPr>
          <p:cNvCxnSpPr>
            <a:cxnSpLocks/>
          </p:cNvCxnSpPr>
          <p:nvPr/>
        </p:nvCxnSpPr>
        <p:spPr bwMode="auto">
          <a:xfrm>
            <a:off x="1209370" y="2566219"/>
            <a:ext cx="6361469"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56AE16BA-BD57-644A-94B9-7226F1321139}"/>
              </a:ext>
            </a:extLst>
          </p:cNvPr>
          <p:cNvSpPr txBox="1"/>
          <p:nvPr/>
        </p:nvSpPr>
        <p:spPr>
          <a:xfrm>
            <a:off x="831702" y="5858164"/>
            <a:ext cx="755335" cy="400110"/>
          </a:xfrm>
          <a:prstGeom prst="rect">
            <a:avLst/>
          </a:prstGeom>
          <a:noFill/>
        </p:spPr>
        <p:txBody>
          <a:bodyPr wrap="none" rtlCol="0">
            <a:spAutoFit/>
          </a:bodyPr>
          <a:lstStyle/>
          <a:p>
            <a:r>
              <a:rPr lang="en-US" sz="2000" dirty="0">
                <a:solidFill>
                  <a:srgbClr val="000000"/>
                </a:solidFill>
              </a:rPr>
              <a:t>1800</a:t>
            </a:r>
          </a:p>
        </p:txBody>
      </p:sp>
      <p:sp>
        <p:nvSpPr>
          <p:cNvPr id="16" name="TextBox 15">
            <a:extLst>
              <a:ext uri="{FF2B5EF4-FFF2-40B4-BE49-F238E27FC236}">
                <a16:creationId xmlns:a16="http://schemas.microsoft.com/office/drawing/2014/main" id="{DC60767F-4860-2E41-91A3-B8D45175271D}"/>
              </a:ext>
            </a:extLst>
          </p:cNvPr>
          <p:cNvSpPr txBox="1"/>
          <p:nvPr/>
        </p:nvSpPr>
        <p:spPr>
          <a:xfrm>
            <a:off x="6745805" y="5858164"/>
            <a:ext cx="755335" cy="400110"/>
          </a:xfrm>
          <a:prstGeom prst="rect">
            <a:avLst/>
          </a:prstGeom>
          <a:noFill/>
        </p:spPr>
        <p:txBody>
          <a:bodyPr wrap="none" rtlCol="0">
            <a:spAutoFit/>
          </a:bodyPr>
          <a:lstStyle/>
          <a:p>
            <a:r>
              <a:rPr lang="en-US" sz="2000" dirty="0">
                <a:solidFill>
                  <a:srgbClr val="000000"/>
                </a:solidFill>
              </a:rPr>
              <a:t>2000</a:t>
            </a:r>
          </a:p>
        </p:txBody>
      </p:sp>
      <p:sp>
        <p:nvSpPr>
          <p:cNvPr id="17" name="TextBox 16">
            <a:extLst>
              <a:ext uri="{FF2B5EF4-FFF2-40B4-BE49-F238E27FC236}">
                <a16:creationId xmlns:a16="http://schemas.microsoft.com/office/drawing/2014/main" id="{A3A7D8D4-3ED6-E246-9733-C34EC9C655F5}"/>
              </a:ext>
            </a:extLst>
          </p:cNvPr>
          <p:cNvSpPr txBox="1"/>
          <p:nvPr/>
        </p:nvSpPr>
        <p:spPr>
          <a:xfrm>
            <a:off x="3777336" y="5858164"/>
            <a:ext cx="755335" cy="400110"/>
          </a:xfrm>
          <a:prstGeom prst="rect">
            <a:avLst/>
          </a:prstGeom>
          <a:noFill/>
        </p:spPr>
        <p:txBody>
          <a:bodyPr wrap="none" rtlCol="0">
            <a:spAutoFit/>
          </a:bodyPr>
          <a:lstStyle/>
          <a:p>
            <a:r>
              <a:rPr lang="en-US" sz="2000" dirty="0">
                <a:solidFill>
                  <a:srgbClr val="000000"/>
                </a:solidFill>
              </a:rPr>
              <a:t>1900</a:t>
            </a:r>
          </a:p>
        </p:txBody>
      </p:sp>
      <p:sp>
        <p:nvSpPr>
          <p:cNvPr id="18" name="TextBox 17">
            <a:extLst>
              <a:ext uri="{FF2B5EF4-FFF2-40B4-BE49-F238E27FC236}">
                <a16:creationId xmlns:a16="http://schemas.microsoft.com/office/drawing/2014/main" id="{96F91504-4F10-1C43-9D2F-B2307E26BFCC}"/>
              </a:ext>
            </a:extLst>
          </p:cNvPr>
          <p:cNvSpPr txBox="1"/>
          <p:nvPr/>
        </p:nvSpPr>
        <p:spPr>
          <a:xfrm>
            <a:off x="756879" y="4824229"/>
            <a:ext cx="412292" cy="400110"/>
          </a:xfrm>
          <a:prstGeom prst="rect">
            <a:avLst/>
          </a:prstGeom>
          <a:noFill/>
        </p:spPr>
        <p:txBody>
          <a:bodyPr wrap="none" rtlCol="0">
            <a:spAutoFit/>
          </a:bodyPr>
          <a:lstStyle/>
          <a:p>
            <a:r>
              <a:rPr lang="en-US" sz="2000" dirty="0">
                <a:solidFill>
                  <a:srgbClr val="000000"/>
                </a:solidFill>
              </a:rPr>
              <a:t>-3</a:t>
            </a:r>
          </a:p>
        </p:txBody>
      </p:sp>
      <p:sp>
        <p:nvSpPr>
          <p:cNvPr id="19" name="TextBox 18">
            <a:extLst>
              <a:ext uri="{FF2B5EF4-FFF2-40B4-BE49-F238E27FC236}">
                <a16:creationId xmlns:a16="http://schemas.microsoft.com/office/drawing/2014/main" id="{0F913F72-E510-434F-ADEA-7F40C5E72983}"/>
              </a:ext>
            </a:extLst>
          </p:cNvPr>
          <p:cNvSpPr txBox="1"/>
          <p:nvPr/>
        </p:nvSpPr>
        <p:spPr>
          <a:xfrm>
            <a:off x="841837" y="1553497"/>
            <a:ext cx="327334" cy="400110"/>
          </a:xfrm>
          <a:prstGeom prst="rect">
            <a:avLst/>
          </a:prstGeom>
          <a:noFill/>
        </p:spPr>
        <p:txBody>
          <a:bodyPr wrap="square" rtlCol="0">
            <a:spAutoFit/>
          </a:bodyPr>
          <a:lstStyle/>
          <a:p>
            <a:r>
              <a:rPr lang="en-US" sz="2000" dirty="0">
                <a:solidFill>
                  <a:srgbClr val="000000"/>
                </a:solidFill>
              </a:rPr>
              <a:t>1</a:t>
            </a:r>
          </a:p>
        </p:txBody>
      </p:sp>
      <p:sp>
        <p:nvSpPr>
          <p:cNvPr id="20" name="TextBox 19">
            <a:extLst>
              <a:ext uri="{FF2B5EF4-FFF2-40B4-BE49-F238E27FC236}">
                <a16:creationId xmlns:a16="http://schemas.microsoft.com/office/drawing/2014/main" id="{F1127C50-792F-6144-9F2C-294B7595DCFE}"/>
              </a:ext>
            </a:extLst>
          </p:cNvPr>
          <p:cNvSpPr txBox="1"/>
          <p:nvPr/>
        </p:nvSpPr>
        <p:spPr>
          <a:xfrm>
            <a:off x="841837" y="2348034"/>
            <a:ext cx="327334" cy="400110"/>
          </a:xfrm>
          <a:prstGeom prst="rect">
            <a:avLst/>
          </a:prstGeom>
          <a:noFill/>
        </p:spPr>
        <p:txBody>
          <a:bodyPr wrap="square" rtlCol="0">
            <a:spAutoFit/>
          </a:bodyPr>
          <a:lstStyle/>
          <a:p>
            <a:r>
              <a:rPr lang="en-US" sz="2000" dirty="0">
                <a:solidFill>
                  <a:srgbClr val="000000"/>
                </a:solidFill>
              </a:rPr>
              <a:t>0</a:t>
            </a:r>
          </a:p>
        </p:txBody>
      </p:sp>
    </p:spTree>
    <p:extLst>
      <p:ext uri="{BB962C8B-B14F-4D97-AF65-F5344CB8AC3E}">
        <p14:creationId xmlns:p14="http://schemas.microsoft.com/office/powerpoint/2010/main" val="4005418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8FA371-056F-9270-BE7D-1B7AF7563ECB}"/>
              </a:ext>
            </a:extLst>
          </p:cNvPr>
          <p:cNvSpPr txBox="1"/>
          <p:nvPr/>
        </p:nvSpPr>
        <p:spPr>
          <a:xfrm>
            <a:off x="668741" y="428178"/>
            <a:ext cx="7124131" cy="6001643"/>
          </a:xfrm>
          <a:prstGeom prst="rect">
            <a:avLst/>
          </a:prstGeom>
          <a:noFill/>
        </p:spPr>
        <p:txBody>
          <a:bodyPr wrap="square" rtlCol="0">
            <a:spAutoFit/>
          </a:bodyPr>
          <a:lstStyle/>
          <a:p>
            <a:r>
              <a:rPr lang="en-US" sz="3200" b="1" dirty="0"/>
              <a:t>The community now has </a:t>
            </a:r>
          </a:p>
          <a:p>
            <a:endParaRPr lang="en-US" dirty="0"/>
          </a:p>
          <a:p>
            <a:pPr marL="457200" indent="-457200">
              <a:buAutoNum type="arabicParenR"/>
            </a:pPr>
            <a:r>
              <a:rPr lang="en-US" dirty="0"/>
              <a:t>20CRv3 (1806-2015)</a:t>
            </a:r>
          </a:p>
          <a:p>
            <a:pPr marL="457200" indent="-457200">
              <a:buAutoNum type="arabicParenR"/>
            </a:pPr>
            <a:r>
              <a:rPr lang="en-US" dirty="0"/>
              <a:t>OCADA  (1850-2015)</a:t>
            </a:r>
          </a:p>
          <a:p>
            <a:pPr marL="457200" indent="-457200">
              <a:buAutoNum type="arabicParenR"/>
            </a:pPr>
            <a:r>
              <a:rPr lang="en-US" dirty="0"/>
              <a:t>CERA-20C (1901-2010)</a:t>
            </a:r>
          </a:p>
          <a:p>
            <a:pPr marL="457200" indent="-457200">
              <a:buAutoNum type="arabicParenR"/>
            </a:pPr>
            <a:endParaRPr lang="en-US" dirty="0"/>
          </a:p>
          <a:p>
            <a:pPr marL="457200" indent="-457200">
              <a:buAutoNum type="arabicParenR"/>
            </a:pPr>
            <a:endParaRPr lang="en-US" dirty="0"/>
          </a:p>
          <a:p>
            <a:r>
              <a:rPr lang="en-US" sz="3200" b="1" dirty="0"/>
              <a:t>What else is needed? </a:t>
            </a:r>
          </a:p>
          <a:p>
            <a:endParaRPr lang="en-US" sz="3200" dirty="0"/>
          </a:p>
          <a:p>
            <a:pPr marL="457200" indent="-457200">
              <a:buAutoNum type="arabicParenR"/>
            </a:pPr>
            <a:r>
              <a:rPr lang="en-US" dirty="0"/>
              <a:t>Use the newly available Observations</a:t>
            </a:r>
          </a:p>
          <a:p>
            <a:pPr marL="914400" lvl="1" indent="-457200">
              <a:buFont typeface="Arial" panose="020B0604020202020204" pitchFamily="34" charset="0"/>
              <a:buChar char="•"/>
            </a:pPr>
            <a:r>
              <a:rPr lang="en-US" dirty="0"/>
              <a:t>Factor of 100more </a:t>
            </a:r>
            <a:r>
              <a:rPr lang="en-US" dirty="0" err="1"/>
              <a:t>obs</a:t>
            </a:r>
            <a:r>
              <a:rPr lang="en-US" dirty="0"/>
              <a:t> in some regions</a:t>
            </a:r>
          </a:p>
          <a:p>
            <a:pPr marL="914400" lvl="1" indent="-457200">
              <a:buFont typeface="Arial" panose="020B0604020202020204" pitchFamily="34" charset="0"/>
              <a:buChar char="•"/>
            </a:pPr>
            <a:endParaRPr lang="en-US" dirty="0"/>
          </a:p>
          <a:p>
            <a:pPr marL="457200" indent="-457200">
              <a:buAutoNum type="arabicParenR"/>
            </a:pPr>
            <a:r>
              <a:rPr lang="en-US" dirty="0"/>
              <a:t>Higher resolution</a:t>
            </a:r>
          </a:p>
          <a:p>
            <a:pPr marL="457200" indent="-457200">
              <a:buAutoNum type="arabicParenR"/>
            </a:pPr>
            <a:endParaRPr lang="en-US" dirty="0"/>
          </a:p>
          <a:p>
            <a:pPr marL="457200" indent="-457200">
              <a:buAutoNum type="arabicParenR"/>
            </a:pPr>
            <a:r>
              <a:rPr lang="en-US" dirty="0"/>
              <a:t>What else? </a:t>
            </a:r>
          </a:p>
        </p:txBody>
      </p:sp>
    </p:spTree>
    <p:extLst>
      <p:ext uri="{BB962C8B-B14F-4D97-AF65-F5344CB8AC3E}">
        <p14:creationId xmlns:p14="http://schemas.microsoft.com/office/powerpoint/2010/main" val="3410183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122298"/>
            <a:ext cx="9144000" cy="892176"/>
          </a:xfrm>
        </p:spPr>
        <p:txBody>
          <a:bodyPr/>
          <a:lstStyle/>
          <a:p>
            <a:r>
              <a:rPr lang="en-US" altLang="en-US" sz="2200" b="1" i="1" u="sng" dirty="0">
                <a:solidFill>
                  <a:schemeClr val="folHlink"/>
                </a:solidFill>
              </a:rPr>
              <a:t>Thank you to organizations contributing observations to ISPD</a:t>
            </a:r>
            <a:r>
              <a:rPr lang="en-US" altLang="en-US" sz="2200" u="sng" dirty="0">
                <a:solidFill>
                  <a:schemeClr val="folHlink"/>
                </a:solidFill>
              </a:rPr>
              <a:t>:</a:t>
            </a:r>
            <a:br>
              <a:rPr lang="en-US" altLang="en-US" sz="2200" u="sng" dirty="0">
                <a:solidFill>
                  <a:schemeClr val="folHlink"/>
                </a:solidFill>
              </a:rPr>
            </a:br>
            <a:endParaRPr lang="en-US" altLang="en-US" sz="2200" dirty="0"/>
          </a:p>
        </p:txBody>
      </p:sp>
      <p:sp>
        <p:nvSpPr>
          <p:cNvPr id="35843" name="Rectangle 3"/>
          <p:cNvSpPr txBox="1">
            <a:spLocks noChangeArrowheads="1"/>
          </p:cNvSpPr>
          <p:nvPr/>
        </p:nvSpPr>
        <p:spPr bwMode="auto">
          <a:xfrm>
            <a:off x="163513" y="273919"/>
            <a:ext cx="4608512" cy="657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ea typeface="ヒラギノ角ゴ Pro W3" pitchFamily="-84" charset="-128"/>
              </a:defRPr>
            </a:lvl1pPr>
            <a:lvl2pPr marL="742950" indent="-285750">
              <a:spcBef>
                <a:spcPct val="20000"/>
              </a:spcBef>
              <a:buChar char="–"/>
              <a:defRPr sz="2800">
                <a:solidFill>
                  <a:schemeClr val="tx1"/>
                </a:solidFill>
                <a:latin typeface="Arial" pitchFamily="34" charset="0"/>
                <a:ea typeface="ヒラギノ角ゴ Pro W3" pitchFamily="-84" charset="-128"/>
              </a:defRPr>
            </a:lvl2pPr>
            <a:lvl3pPr marL="1143000" indent="-228600">
              <a:spcBef>
                <a:spcPct val="20000"/>
              </a:spcBef>
              <a:buChar char="•"/>
              <a:defRPr sz="2400">
                <a:solidFill>
                  <a:schemeClr val="tx1"/>
                </a:solidFill>
                <a:latin typeface="Arial" pitchFamily="34" charset="0"/>
                <a:ea typeface="ヒラギノ角ゴ Pro W3" pitchFamily="-84" charset="-128"/>
              </a:defRPr>
            </a:lvl3pPr>
            <a:lvl4pPr marL="1600200" indent="-228600">
              <a:spcBef>
                <a:spcPct val="20000"/>
              </a:spcBef>
              <a:buChar char="–"/>
              <a:defRPr sz="2000">
                <a:solidFill>
                  <a:schemeClr val="tx1"/>
                </a:solidFill>
                <a:latin typeface="Arial" pitchFamily="34" charset="0"/>
                <a:ea typeface="ヒラギノ角ゴ Pro W3" pitchFamily="-84" charset="-128"/>
              </a:defRPr>
            </a:lvl4pPr>
            <a:lvl5pPr marL="2057400" indent="-22860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eaLnBrk="1" hangingPunct="1">
              <a:lnSpc>
                <a:spcPct val="80000"/>
              </a:lnSpc>
              <a:buFontTx/>
              <a:buNone/>
            </a:pPr>
            <a:r>
              <a:rPr lang="en-US" altLang="en-US" sz="1200" dirty="0"/>
              <a:t>All Russia Research Institute of </a:t>
            </a:r>
            <a:r>
              <a:rPr lang="en-US" altLang="en-US" sz="1200" dirty="0" err="1"/>
              <a:t>Hydrometeorological</a:t>
            </a:r>
            <a:r>
              <a:rPr lang="en-US" altLang="en-US" sz="1200" dirty="0"/>
              <a:t> </a:t>
            </a:r>
          </a:p>
          <a:p>
            <a:pPr eaLnBrk="1" hangingPunct="1">
              <a:lnSpc>
                <a:spcPct val="80000"/>
              </a:lnSpc>
              <a:buFontTx/>
              <a:buNone/>
            </a:pPr>
            <a:r>
              <a:rPr lang="en-US" altLang="en-US" sz="1200" dirty="0"/>
              <a:t>	Information WDC</a:t>
            </a:r>
          </a:p>
          <a:p>
            <a:pPr eaLnBrk="1" hangingPunct="1">
              <a:lnSpc>
                <a:spcPct val="80000"/>
              </a:lnSpc>
              <a:buFontTx/>
              <a:buNone/>
            </a:pPr>
            <a:r>
              <a:rPr lang="en-US" altLang="en-US" sz="1200" dirty="0"/>
              <a:t>Atmospheric Circulation </a:t>
            </a:r>
          </a:p>
          <a:p>
            <a:pPr eaLnBrk="1" hangingPunct="1">
              <a:lnSpc>
                <a:spcPct val="80000"/>
              </a:lnSpc>
              <a:buFontTx/>
              <a:buNone/>
            </a:pPr>
            <a:r>
              <a:rPr lang="en-US" altLang="en-US" sz="1200" dirty="0"/>
              <a:t>	Reconstructions over the Earth (ACRE)</a:t>
            </a:r>
          </a:p>
          <a:p>
            <a:pPr eaLnBrk="1" hangingPunct="1">
              <a:lnSpc>
                <a:spcPct val="80000"/>
              </a:lnSpc>
              <a:buFontTx/>
              <a:buNone/>
            </a:pPr>
            <a:r>
              <a:rPr lang="en-US" altLang="en-US" sz="1200" dirty="0"/>
              <a:t>Australian Bureau of Meteorology</a:t>
            </a:r>
          </a:p>
          <a:p>
            <a:pPr eaLnBrk="1" hangingPunct="1">
              <a:lnSpc>
                <a:spcPct val="80000"/>
              </a:lnSpc>
              <a:buFontTx/>
              <a:buNone/>
            </a:pPr>
            <a:r>
              <a:rPr lang="en-US" altLang="en-US" sz="1200" dirty="0"/>
              <a:t>Australian Meteorological Association, Todd Project Team</a:t>
            </a:r>
          </a:p>
          <a:p>
            <a:pPr eaLnBrk="1" hangingPunct="1">
              <a:lnSpc>
                <a:spcPct val="80000"/>
              </a:lnSpc>
              <a:buFontTx/>
              <a:buNone/>
            </a:pPr>
            <a:r>
              <a:rPr lang="en-US" altLang="en-US" sz="1200" dirty="0" err="1"/>
              <a:t>Bejing</a:t>
            </a:r>
            <a:r>
              <a:rPr lang="en-US" altLang="en-US" sz="1200" dirty="0"/>
              <a:t> Climate Center</a:t>
            </a:r>
          </a:p>
          <a:p>
            <a:pPr eaLnBrk="1" hangingPunct="1">
              <a:lnSpc>
                <a:spcPct val="80000"/>
              </a:lnSpc>
              <a:buFontTx/>
              <a:buNone/>
            </a:pPr>
            <a:r>
              <a:rPr lang="en-US" altLang="en-US" sz="1200" dirty="0"/>
              <a:t>British Antarctic Survey</a:t>
            </a:r>
          </a:p>
          <a:p>
            <a:pPr eaLnBrk="1" hangingPunct="1">
              <a:lnSpc>
                <a:spcPct val="80000"/>
              </a:lnSpc>
              <a:buFontTx/>
              <a:buNone/>
            </a:pPr>
            <a:r>
              <a:rPr lang="en-US" altLang="en-US" sz="1200" dirty="0"/>
              <a:t>Canadian Volunteer Data Rescue Project</a:t>
            </a:r>
          </a:p>
          <a:p>
            <a:pPr eaLnBrk="1" hangingPunct="1">
              <a:lnSpc>
                <a:spcPct val="80000"/>
              </a:lnSpc>
              <a:buFontTx/>
              <a:buNone/>
            </a:pPr>
            <a:r>
              <a:rPr lang="en-US" altLang="en-US" sz="1200" dirty="0"/>
              <a:t>China Meteorological Agency</a:t>
            </a:r>
          </a:p>
          <a:p>
            <a:pPr eaLnBrk="1" hangingPunct="1">
              <a:lnSpc>
                <a:spcPct val="80000"/>
              </a:lnSpc>
              <a:buFontTx/>
              <a:buNone/>
            </a:pPr>
            <a:r>
              <a:rPr lang="en-US" altLang="en-US" sz="1200" dirty="0"/>
              <a:t>Cook Islands Met Service</a:t>
            </a:r>
          </a:p>
          <a:p>
            <a:pPr eaLnBrk="1" hangingPunct="1">
              <a:lnSpc>
                <a:spcPct val="80000"/>
              </a:lnSpc>
              <a:buFontTx/>
              <a:buNone/>
            </a:pPr>
            <a:r>
              <a:rPr lang="en-US" altLang="en-US" sz="1200" dirty="0"/>
              <a:t>Danish Meteorological Institute</a:t>
            </a:r>
          </a:p>
          <a:p>
            <a:pPr eaLnBrk="1" hangingPunct="1">
              <a:lnSpc>
                <a:spcPct val="80000"/>
              </a:lnSpc>
              <a:buFontTx/>
              <a:buNone/>
            </a:pPr>
            <a:r>
              <a:rPr lang="en-US" altLang="en-US" sz="1200" dirty="0" err="1"/>
              <a:t>Deutscher</a:t>
            </a:r>
            <a:r>
              <a:rPr lang="en-US" altLang="en-US" sz="1200" dirty="0"/>
              <a:t> </a:t>
            </a:r>
            <a:r>
              <a:rPr lang="en-US" altLang="en-US" sz="1200" dirty="0" err="1"/>
              <a:t>Wetterdienst</a:t>
            </a:r>
            <a:endParaRPr lang="en-US" altLang="en-US" sz="1200" dirty="0"/>
          </a:p>
          <a:p>
            <a:pPr eaLnBrk="1" hangingPunct="1">
              <a:lnSpc>
                <a:spcPct val="80000"/>
              </a:lnSpc>
              <a:buFontTx/>
              <a:buNone/>
            </a:pPr>
            <a:r>
              <a:rPr lang="en-US" altLang="en-US" sz="1200" dirty="0"/>
              <a:t>EMULATE</a:t>
            </a:r>
          </a:p>
          <a:p>
            <a:pPr eaLnBrk="1" hangingPunct="1">
              <a:lnSpc>
                <a:spcPct val="80000"/>
              </a:lnSpc>
              <a:buFontTx/>
              <a:buNone/>
            </a:pPr>
            <a:r>
              <a:rPr lang="en-US" altLang="en-US" sz="1200" dirty="0"/>
              <a:t>Environment Canada</a:t>
            </a:r>
          </a:p>
          <a:p>
            <a:pPr eaLnBrk="1" hangingPunct="1">
              <a:lnSpc>
                <a:spcPct val="80000"/>
              </a:lnSpc>
              <a:buFontTx/>
              <a:buNone/>
            </a:pPr>
            <a:r>
              <a:rPr lang="en-US" altLang="en-US" sz="1200" dirty="0"/>
              <a:t>ERA-CLIM</a:t>
            </a:r>
          </a:p>
          <a:p>
            <a:pPr eaLnBrk="1" hangingPunct="1">
              <a:lnSpc>
                <a:spcPct val="80000"/>
              </a:lnSpc>
              <a:buFontTx/>
              <a:buNone/>
            </a:pPr>
            <a:r>
              <a:rPr lang="en-US" altLang="en-US" sz="1200" dirty="0"/>
              <a:t>ETH-Zurich</a:t>
            </a:r>
          </a:p>
          <a:p>
            <a:pPr eaLnBrk="1" hangingPunct="1">
              <a:lnSpc>
                <a:spcPct val="80000"/>
              </a:lnSpc>
              <a:buFontTx/>
              <a:buNone/>
            </a:pPr>
            <a:r>
              <a:rPr lang="en-US" altLang="en-US" sz="1200" dirty="0"/>
              <a:t>European Reanalysis and </a:t>
            </a:r>
            <a:r>
              <a:rPr lang="en-US" altLang="en-US" sz="1200" dirty="0" err="1"/>
              <a:t>Obs</a:t>
            </a:r>
            <a:r>
              <a:rPr lang="en-US" altLang="en-US" sz="1200" dirty="0"/>
              <a:t> for Monitoring</a:t>
            </a:r>
          </a:p>
          <a:p>
            <a:pPr eaLnBrk="1" hangingPunct="1">
              <a:lnSpc>
                <a:spcPct val="80000"/>
              </a:lnSpc>
              <a:buFontTx/>
              <a:buNone/>
            </a:pPr>
            <a:r>
              <a:rPr lang="en-US" altLang="en-US" sz="1200" dirty="0"/>
              <a:t>GCOS AOPC/OOPC WG on Surface Pressure</a:t>
            </a:r>
          </a:p>
          <a:p>
            <a:pPr eaLnBrk="1" hangingPunct="1">
              <a:lnSpc>
                <a:spcPct val="80000"/>
              </a:lnSpc>
              <a:buFontTx/>
              <a:buNone/>
            </a:pPr>
            <a:r>
              <a:rPr lang="en-US" altLang="en-US" sz="1200" dirty="0"/>
              <a:t>GCOS/WCRP WG on </a:t>
            </a:r>
            <a:r>
              <a:rPr lang="en-US" altLang="en-US" sz="1200" dirty="0" err="1"/>
              <a:t>Obs</a:t>
            </a:r>
            <a:r>
              <a:rPr lang="en-US" altLang="en-US" sz="1200" dirty="0"/>
              <a:t> Data Sets</a:t>
            </a:r>
          </a:p>
          <a:p>
            <a:pPr eaLnBrk="1" hangingPunct="1">
              <a:lnSpc>
                <a:spcPct val="80000"/>
              </a:lnSpc>
              <a:buFontTx/>
              <a:buNone/>
            </a:pPr>
            <a:r>
              <a:rPr lang="en-US" altLang="en-US" sz="1200" dirty="0"/>
              <a:t>Hong Kong Observatory</a:t>
            </a:r>
          </a:p>
          <a:p>
            <a:pPr eaLnBrk="1" hangingPunct="1">
              <a:lnSpc>
                <a:spcPct val="80000"/>
              </a:lnSpc>
              <a:buFontTx/>
              <a:buNone/>
            </a:pPr>
            <a:r>
              <a:rPr lang="en-US" altLang="en-US" sz="1200" dirty="0"/>
              <a:t>Icelandic Meteorological Office</a:t>
            </a:r>
          </a:p>
          <a:p>
            <a:pPr eaLnBrk="1" hangingPunct="1">
              <a:lnSpc>
                <a:spcPct val="80000"/>
              </a:lnSpc>
              <a:buFontTx/>
              <a:buNone/>
            </a:pPr>
            <a:r>
              <a:rPr lang="en-US" altLang="en-US" sz="1200" dirty="0" err="1"/>
              <a:t>IBTrACS</a:t>
            </a:r>
            <a:endParaRPr lang="en-US" altLang="en-US" sz="1200" dirty="0"/>
          </a:p>
          <a:p>
            <a:pPr eaLnBrk="1" hangingPunct="1">
              <a:lnSpc>
                <a:spcPct val="80000"/>
              </a:lnSpc>
              <a:buFontTx/>
              <a:buNone/>
            </a:pPr>
            <a:r>
              <a:rPr lang="en-US" altLang="en-US" sz="1200" dirty="0"/>
              <a:t>ICOADS</a:t>
            </a:r>
          </a:p>
          <a:p>
            <a:pPr eaLnBrk="1" hangingPunct="1">
              <a:lnSpc>
                <a:spcPct val="80000"/>
              </a:lnSpc>
              <a:buFontTx/>
              <a:buNone/>
            </a:pPr>
            <a:r>
              <a:rPr lang="en-US" altLang="en-US" sz="1200" dirty="0"/>
              <a:t>IEDRO</a:t>
            </a:r>
          </a:p>
          <a:p>
            <a:pPr eaLnBrk="1" hangingPunct="1">
              <a:lnSpc>
                <a:spcPct val="80000"/>
              </a:lnSpc>
              <a:buFontTx/>
              <a:buNone/>
            </a:pPr>
            <a:r>
              <a:rPr lang="en-US" altLang="en-US" sz="1200" dirty="0"/>
              <a:t>JAMSTEC</a:t>
            </a:r>
          </a:p>
          <a:p>
            <a:pPr eaLnBrk="1" hangingPunct="1">
              <a:lnSpc>
                <a:spcPct val="80000"/>
              </a:lnSpc>
              <a:buFontTx/>
              <a:buNone/>
            </a:pPr>
            <a:r>
              <a:rPr lang="en-US" altLang="en-US" sz="1200" dirty="0"/>
              <a:t>Japan Meteorological Agency</a:t>
            </a:r>
          </a:p>
          <a:p>
            <a:pPr eaLnBrk="1" hangingPunct="1">
              <a:lnSpc>
                <a:spcPct val="80000"/>
              </a:lnSpc>
              <a:buFontTx/>
              <a:buNone/>
            </a:pPr>
            <a:r>
              <a:rPr lang="en-US" altLang="en-US" sz="1200" dirty="0"/>
              <a:t>Jersey Met Dept.</a:t>
            </a:r>
          </a:p>
          <a:p>
            <a:pPr eaLnBrk="1" hangingPunct="1">
              <a:lnSpc>
                <a:spcPct val="80000"/>
              </a:lnSpc>
              <a:buFontTx/>
              <a:buNone/>
            </a:pPr>
            <a:r>
              <a:rPr lang="en-US" altLang="en-US" sz="1200" dirty="0"/>
              <a:t>Lamont-Doherty Earth Observatory</a:t>
            </a:r>
          </a:p>
          <a:p>
            <a:pPr eaLnBrk="1" hangingPunct="1">
              <a:lnSpc>
                <a:spcPct val="80000"/>
              </a:lnSpc>
              <a:buFontTx/>
              <a:buNone/>
            </a:pPr>
            <a:r>
              <a:rPr lang="en-US" altLang="en-US" sz="1200" dirty="0"/>
              <a:t>KNMI</a:t>
            </a:r>
          </a:p>
          <a:p>
            <a:pPr eaLnBrk="1" hangingPunct="1">
              <a:lnSpc>
                <a:spcPct val="80000"/>
              </a:lnSpc>
              <a:buFontTx/>
              <a:buNone/>
            </a:pPr>
            <a:r>
              <a:rPr lang="en-US" altLang="en-US" sz="1200" dirty="0" err="1"/>
              <a:t>MeteoFrance</a:t>
            </a:r>
            <a:endParaRPr lang="en-US" altLang="en-US" sz="1200" dirty="0"/>
          </a:p>
          <a:p>
            <a:pPr eaLnBrk="1" hangingPunct="1">
              <a:lnSpc>
                <a:spcPct val="80000"/>
              </a:lnSpc>
              <a:buFontTx/>
              <a:buNone/>
            </a:pPr>
            <a:r>
              <a:rPr lang="en-US" altLang="en-US" sz="1200" dirty="0" err="1"/>
              <a:t>MeteoFrance</a:t>
            </a:r>
            <a:r>
              <a:rPr lang="en-US" altLang="en-US" sz="1200" dirty="0"/>
              <a:t> – Division of Climate</a:t>
            </a:r>
          </a:p>
          <a:p>
            <a:pPr eaLnBrk="1" hangingPunct="1">
              <a:lnSpc>
                <a:spcPct val="80000"/>
              </a:lnSpc>
              <a:buFontTx/>
              <a:buNone/>
            </a:pPr>
            <a:r>
              <a:rPr lang="en-US" altLang="en-US" sz="1200" dirty="0"/>
              <a:t>Meteorological and Hydrological Service, Croatia</a:t>
            </a:r>
          </a:p>
          <a:p>
            <a:pPr eaLnBrk="1" hangingPunct="1">
              <a:lnSpc>
                <a:spcPct val="80000"/>
              </a:lnSpc>
              <a:buFontTx/>
              <a:buNone/>
            </a:pPr>
            <a:r>
              <a:rPr lang="en-US" altLang="en-US" sz="1200" dirty="0"/>
              <a:t>National Center for Atmospheric Research</a:t>
            </a:r>
          </a:p>
          <a:p>
            <a:pPr eaLnBrk="1" hangingPunct="1">
              <a:lnSpc>
                <a:spcPct val="80000"/>
              </a:lnSpc>
              <a:buFontTx/>
              <a:buNone/>
            </a:pPr>
            <a:r>
              <a:rPr lang="en-US" altLang="en-US" sz="1200" dirty="0" err="1"/>
              <a:t>Nicolaus</a:t>
            </a:r>
            <a:r>
              <a:rPr lang="en-US" altLang="en-US" sz="1200" dirty="0"/>
              <a:t> Copernicus University</a:t>
            </a:r>
          </a:p>
          <a:p>
            <a:pPr eaLnBrk="1" hangingPunct="1">
              <a:lnSpc>
                <a:spcPct val="80000"/>
              </a:lnSpc>
              <a:buFontTx/>
              <a:buNone/>
            </a:pPr>
            <a:endParaRPr lang="en-US" altLang="en-US" sz="1300" dirty="0"/>
          </a:p>
          <a:p>
            <a:pPr eaLnBrk="1" hangingPunct="1">
              <a:lnSpc>
                <a:spcPct val="80000"/>
              </a:lnSpc>
              <a:buFontTx/>
              <a:buNone/>
            </a:pPr>
            <a:endParaRPr lang="en-US" altLang="en-US" sz="1300" dirty="0"/>
          </a:p>
          <a:p>
            <a:pPr eaLnBrk="1" hangingPunct="1">
              <a:lnSpc>
                <a:spcPct val="80000"/>
              </a:lnSpc>
              <a:buFontTx/>
              <a:buNone/>
            </a:pPr>
            <a:endParaRPr lang="en-US" altLang="en-US" sz="1300" dirty="0"/>
          </a:p>
          <a:p>
            <a:pPr eaLnBrk="1" hangingPunct="1">
              <a:lnSpc>
                <a:spcPct val="80000"/>
              </a:lnSpc>
              <a:buFontTx/>
              <a:buNone/>
            </a:pPr>
            <a:endParaRPr lang="en-US" altLang="en-US" sz="1400" dirty="0"/>
          </a:p>
          <a:p>
            <a:pPr eaLnBrk="1" hangingPunct="1">
              <a:lnSpc>
                <a:spcPct val="80000"/>
              </a:lnSpc>
              <a:buFontTx/>
              <a:buNone/>
            </a:pPr>
            <a:endParaRPr lang="en-US" altLang="en-US" sz="1400" dirty="0"/>
          </a:p>
          <a:p>
            <a:pPr eaLnBrk="1" hangingPunct="1">
              <a:lnSpc>
                <a:spcPct val="80000"/>
              </a:lnSpc>
              <a:buFontTx/>
              <a:buNone/>
            </a:pPr>
            <a:endParaRPr lang="en-US" altLang="en-US" sz="1400" dirty="0"/>
          </a:p>
          <a:p>
            <a:pPr eaLnBrk="1" hangingPunct="1">
              <a:lnSpc>
                <a:spcPct val="80000"/>
              </a:lnSpc>
              <a:buFontTx/>
              <a:buNone/>
            </a:pPr>
            <a:endParaRPr lang="en-US" altLang="en-US" sz="1000" dirty="0"/>
          </a:p>
          <a:p>
            <a:pPr eaLnBrk="1" hangingPunct="1">
              <a:lnSpc>
                <a:spcPct val="80000"/>
              </a:lnSpc>
              <a:buFontTx/>
              <a:buNone/>
            </a:pPr>
            <a:br>
              <a:rPr lang="en-US" altLang="en-US" sz="1000" dirty="0"/>
            </a:br>
            <a:endParaRPr lang="en-US" altLang="en-US" sz="1000" dirty="0"/>
          </a:p>
        </p:txBody>
      </p:sp>
      <p:sp>
        <p:nvSpPr>
          <p:cNvPr id="35844" name="Rectangle 4"/>
          <p:cNvSpPr txBox="1">
            <a:spLocks noChangeArrowheads="1"/>
          </p:cNvSpPr>
          <p:nvPr/>
        </p:nvSpPr>
        <p:spPr bwMode="auto">
          <a:xfrm>
            <a:off x="4524375" y="354012"/>
            <a:ext cx="4754563" cy="650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ea typeface="ヒラギノ角ゴ Pro W3" pitchFamily="-84" charset="-128"/>
              </a:defRPr>
            </a:lvl1pPr>
            <a:lvl2pPr marL="742950" indent="-285750">
              <a:spcBef>
                <a:spcPct val="20000"/>
              </a:spcBef>
              <a:buChar char="–"/>
              <a:defRPr sz="2800">
                <a:solidFill>
                  <a:schemeClr val="tx1"/>
                </a:solidFill>
                <a:latin typeface="Arial" pitchFamily="34" charset="0"/>
                <a:ea typeface="ヒラギノ角ゴ Pro W3" pitchFamily="-84" charset="-128"/>
              </a:defRPr>
            </a:lvl2pPr>
            <a:lvl3pPr marL="1143000" indent="-228600">
              <a:spcBef>
                <a:spcPct val="20000"/>
              </a:spcBef>
              <a:buChar char="•"/>
              <a:defRPr sz="2400">
                <a:solidFill>
                  <a:schemeClr val="tx1"/>
                </a:solidFill>
                <a:latin typeface="Arial" pitchFamily="34" charset="0"/>
                <a:ea typeface="ヒラギノ角ゴ Pro W3" pitchFamily="-84" charset="-128"/>
              </a:defRPr>
            </a:lvl3pPr>
            <a:lvl4pPr marL="1600200" indent="-228600">
              <a:spcBef>
                <a:spcPct val="20000"/>
              </a:spcBef>
              <a:buChar char="–"/>
              <a:defRPr sz="2000">
                <a:solidFill>
                  <a:schemeClr val="tx1"/>
                </a:solidFill>
                <a:latin typeface="Arial" pitchFamily="34" charset="0"/>
                <a:ea typeface="ヒラギノ角ゴ Pro W3" pitchFamily="-84" charset="-128"/>
              </a:defRPr>
            </a:lvl4pPr>
            <a:lvl5pPr marL="2057400" indent="-228600">
              <a:spcBef>
                <a:spcPct val="20000"/>
              </a:spcBef>
              <a:buChar char="»"/>
              <a:defRPr sz="2000">
                <a:solidFill>
                  <a:schemeClr val="tx1"/>
                </a:solidFill>
                <a:latin typeface="Arial" pitchFamily="34" charset="0"/>
                <a:ea typeface="ヒラギノ角ゴ Pro W3" pitchFamily="-8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ヒラギノ角ゴ Pro W3" pitchFamily="-84" charset="-128"/>
              </a:defRPr>
            </a:lvl9pPr>
          </a:lstStyle>
          <a:p>
            <a:pPr eaLnBrk="1" hangingPunct="1">
              <a:lnSpc>
                <a:spcPct val="80000"/>
              </a:lnSpc>
              <a:buNone/>
            </a:pPr>
            <a:r>
              <a:rPr lang="en-US" altLang="en-US" sz="1200" dirty="0"/>
              <a:t>Niue Met Service</a:t>
            </a:r>
          </a:p>
          <a:p>
            <a:pPr eaLnBrk="1" hangingPunct="1">
              <a:lnSpc>
                <a:spcPct val="80000"/>
              </a:lnSpc>
              <a:buFontTx/>
              <a:buNone/>
            </a:pPr>
            <a:r>
              <a:rPr lang="en-US" altLang="en-US" sz="1200" dirty="0"/>
              <a:t>NIWA</a:t>
            </a:r>
          </a:p>
          <a:p>
            <a:pPr eaLnBrk="1" hangingPunct="1">
              <a:lnSpc>
                <a:spcPct val="80000"/>
              </a:lnSpc>
              <a:buFontTx/>
              <a:buNone/>
            </a:pPr>
            <a:r>
              <a:rPr lang="en-US" altLang="en-US" sz="1200" dirty="0"/>
              <a:t>NOAA Climate Database Modernization Program</a:t>
            </a:r>
          </a:p>
          <a:p>
            <a:pPr eaLnBrk="1" hangingPunct="1">
              <a:lnSpc>
                <a:spcPct val="80000"/>
              </a:lnSpc>
              <a:buFontTx/>
              <a:buNone/>
            </a:pPr>
            <a:r>
              <a:rPr lang="en-US" altLang="en-US" sz="1200" dirty="0"/>
              <a:t>NOAA Earth System Research Laboratory</a:t>
            </a:r>
          </a:p>
          <a:p>
            <a:pPr eaLnBrk="1" hangingPunct="1">
              <a:lnSpc>
                <a:spcPct val="80000"/>
              </a:lnSpc>
              <a:buFontTx/>
              <a:buNone/>
            </a:pPr>
            <a:r>
              <a:rPr lang="en-US" altLang="en-US" sz="1200" dirty="0"/>
              <a:t>NOAA National Climatic Data Center</a:t>
            </a:r>
          </a:p>
          <a:p>
            <a:pPr eaLnBrk="1" hangingPunct="1">
              <a:lnSpc>
                <a:spcPct val="80000"/>
              </a:lnSpc>
              <a:buFontTx/>
              <a:buNone/>
            </a:pPr>
            <a:r>
              <a:rPr lang="en-US" altLang="en-US" sz="1200" dirty="0"/>
              <a:t>NOAA National Centers for Environmental Prediction</a:t>
            </a:r>
          </a:p>
          <a:p>
            <a:pPr eaLnBrk="1" hangingPunct="1">
              <a:lnSpc>
                <a:spcPct val="80000"/>
              </a:lnSpc>
              <a:buFontTx/>
              <a:buNone/>
            </a:pPr>
            <a:r>
              <a:rPr lang="en-US" altLang="en-US" sz="1200" dirty="0"/>
              <a:t>NOAA Northeast Regional Climate Center at Cornell U.</a:t>
            </a:r>
          </a:p>
          <a:p>
            <a:pPr eaLnBrk="1" hangingPunct="1">
              <a:lnSpc>
                <a:spcPct val="80000"/>
              </a:lnSpc>
              <a:buFontTx/>
              <a:buNone/>
            </a:pPr>
            <a:r>
              <a:rPr lang="en-US" altLang="en-US" sz="1200" dirty="0"/>
              <a:t>NOAA Midwest Regional Climate Center at UIUC</a:t>
            </a:r>
          </a:p>
          <a:p>
            <a:pPr eaLnBrk="1" hangingPunct="1">
              <a:lnSpc>
                <a:spcPct val="80000"/>
              </a:lnSpc>
              <a:buFontTx/>
              <a:buNone/>
            </a:pPr>
            <a:r>
              <a:rPr lang="en-US" altLang="en-US" sz="1200" dirty="0"/>
              <a:t>NOAA Pacific Marine Environmental Laboratory</a:t>
            </a:r>
          </a:p>
          <a:p>
            <a:pPr eaLnBrk="1" hangingPunct="1">
              <a:lnSpc>
                <a:spcPct val="80000"/>
              </a:lnSpc>
              <a:buFontTx/>
              <a:buNone/>
            </a:pPr>
            <a:r>
              <a:rPr lang="en-US" altLang="en-US" sz="1200" dirty="0"/>
              <a:t>Norwegian Meteorological Institute</a:t>
            </a:r>
          </a:p>
          <a:p>
            <a:pPr eaLnBrk="1" hangingPunct="1">
              <a:lnSpc>
                <a:spcPct val="80000"/>
              </a:lnSpc>
              <a:buFontTx/>
              <a:buNone/>
            </a:pPr>
            <a:r>
              <a:rPr lang="en-US" altLang="en-US" sz="1200" dirty="0" err="1"/>
              <a:t>Oldweather.org</a:t>
            </a:r>
            <a:endParaRPr lang="en-US" altLang="en-US" sz="1200" dirty="0"/>
          </a:p>
          <a:p>
            <a:pPr eaLnBrk="1" hangingPunct="1">
              <a:lnSpc>
                <a:spcPct val="80000"/>
              </a:lnSpc>
              <a:buFontTx/>
              <a:buNone/>
            </a:pPr>
            <a:r>
              <a:rPr lang="en-US" altLang="en-US" sz="1200" dirty="0"/>
              <a:t>Ohio State U. – Byrd Polar Research Center</a:t>
            </a:r>
          </a:p>
          <a:p>
            <a:pPr eaLnBrk="1" hangingPunct="1">
              <a:lnSpc>
                <a:spcPct val="80000"/>
              </a:lnSpc>
              <a:buFontTx/>
              <a:buNone/>
            </a:pPr>
            <a:r>
              <a:rPr lang="en-US" altLang="en-US" sz="1200" dirty="0"/>
              <a:t>Portuguese Meteorological Institute (IM)</a:t>
            </a:r>
          </a:p>
          <a:p>
            <a:pPr eaLnBrk="1" hangingPunct="1">
              <a:lnSpc>
                <a:spcPct val="80000"/>
              </a:lnSpc>
              <a:buFontTx/>
              <a:buNone/>
            </a:pPr>
            <a:r>
              <a:rPr lang="en-US" altLang="en-US" sz="1200" dirty="0" err="1"/>
              <a:t>Proudman</a:t>
            </a:r>
            <a:r>
              <a:rPr lang="en-US" altLang="en-US" sz="1200" dirty="0"/>
              <a:t> Oceanographic Laboratory</a:t>
            </a:r>
          </a:p>
          <a:p>
            <a:pPr eaLnBrk="1" hangingPunct="1">
              <a:lnSpc>
                <a:spcPct val="80000"/>
              </a:lnSpc>
              <a:buFontTx/>
              <a:buNone/>
            </a:pPr>
            <a:r>
              <a:rPr lang="en-US" altLang="en-US" sz="1200" dirty="0"/>
              <a:t>SIGN - Signatures of environmental change in the observations of the Geophysical Institutes</a:t>
            </a:r>
          </a:p>
          <a:p>
            <a:pPr eaLnBrk="1" hangingPunct="1">
              <a:lnSpc>
                <a:spcPct val="80000"/>
              </a:lnSpc>
              <a:buFontTx/>
              <a:buNone/>
            </a:pPr>
            <a:r>
              <a:rPr lang="en-US" altLang="en-US" sz="1200" dirty="0"/>
              <a:t>South African Weather Service</a:t>
            </a:r>
          </a:p>
          <a:p>
            <a:pPr eaLnBrk="1" hangingPunct="1">
              <a:lnSpc>
                <a:spcPct val="80000"/>
              </a:lnSpc>
              <a:buFontTx/>
              <a:buNone/>
            </a:pPr>
            <a:r>
              <a:rPr lang="en-US" altLang="en-US" sz="1200" dirty="0"/>
              <a:t>Southern Weather Discovery</a:t>
            </a:r>
          </a:p>
          <a:p>
            <a:pPr eaLnBrk="1" hangingPunct="1">
              <a:lnSpc>
                <a:spcPct val="80000"/>
              </a:lnSpc>
              <a:buFontTx/>
              <a:buNone/>
            </a:pPr>
            <a:r>
              <a:rPr lang="en-US" altLang="en-US" sz="1200" dirty="0"/>
              <a:t>UK Met Office Hadley Centre</a:t>
            </a:r>
          </a:p>
          <a:p>
            <a:pPr eaLnBrk="1" hangingPunct="1">
              <a:lnSpc>
                <a:spcPct val="80000"/>
              </a:lnSpc>
              <a:buFontTx/>
              <a:buNone/>
            </a:pPr>
            <a:r>
              <a:rPr lang="en-US" altLang="en-US" sz="1200" dirty="0"/>
              <a:t>U. of Bern, Switzerland</a:t>
            </a:r>
          </a:p>
          <a:p>
            <a:pPr eaLnBrk="1" hangingPunct="1">
              <a:lnSpc>
                <a:spcPct val="80000"/>
              </a:lnSpc>
              <a:buFontTx/>
              <a:buNone/>
            </a:pPr>
            <a:r>
              <a:rPr lang="en-US" altLang="en-US" sz="1200" dirty="0"/>
              <a:t>U. of Colorado-CIRES/Climate Diagnostics Center</a:t>
            </a:r>
          </a:p>
          <a:p>
            <a:pPr eaLnBrk="1" hangingPunct="1">
              <a:lnSpc>
                <a:spcPct val="80000"/>
              </a:lnSpc>
              <a:buFontTx/>
              <a:buNone/>
            </a:pPr>
            <a:r>
              <a:rPr lang="en-US" altLang="en-US" sz="1200" dirty="0"/>
              <a:t>U. of East Anglia-Climatic Research Unit</a:t>
            </a:r>
          </a:p>
          <a:p>
            <a:pPr eaLnBrk="1" hangingPunct="1">
              <a:lnSpc>
                <a:spcPct val="80000"/>
              </a:lnSpc>
              <a:buFontTx/>
              <a:buNone/>
            </a:pPr>
            <a:r>
              <a:rPr lang="en-US" altLang="en-US" sz="1200" dirty="0"/>
              <a:t>U. of Giessen –Dept. of Geography</a:t>
            </a:r>
          </a:p>
          <a:p>
            <a:pPr eaLnBrk="1" hangingPunct="1">
              <a:lnSpc>
                <a:spcPct val="80000"/>
              </a:lnSpc>
              <a:buFontTx/>
              <a:buNone/>
            </a:pPr>
            <a:r>
              <a:rPr lang="en-US" altLang="en-US" sz="1200" dirty="0"/>
              <a:t>U. of Lisbon-</a:t>
            </a:r>
            <a:r>
              <a:rPr lang="en-US" altLang="en-US" sz="1200" dirty="0" err="1"/>
              <a:t>Instituto</a:t>
            </a:r>
            <a:r>
              <a:rPr lang="en-US" altLang="en-US" sz="1200" dirty="0"/>
              <a:t> </a:t>
            </a:r>
            <a:r>
              <a:rPr lang="en-US" altLang="en-US" sz="1200" dirty="0" err="1"/>
              <a:t>Geofisico</a:t>
            </a:r>
            <a:r>
              <a:rPr lang="en-US" altLang="en-US" sz="1200" dirty="0"/>
              <a:t> do </a:t>
            </a:r>
            <a:r>
              <a:rPr lang="en-US" altLang="en-US" sz="1200" dirty="0" err="1"/>
              <a:t>Infante</a:t>
            </a:r>
            <a:r>
              <a:rPr lang="en-US" altLang="en-US" sz="1200" dirty="0"/>
              <a:t> D. </a:t>
            </a:r>
            <a:r>
              <a:rPr lang="en-US" altLang="en-US" sz="1200" dirty="0" err="1"/>
              <a:t>Luiz</a:t>
            </a:r>
            <a:endParaRPr lang="en-US" altLang="en-US" sz="1200" dirty="0"/>
          </a:p>
          <a:p>
            <a:pPr eaLnBrk="1" hangingPunct="1">
              <a:lnSpc>
                <a:spcPct val="80000"/>
              </a:lnSpc>
              <a:buFontTx/>
              <a:buNone/>
            </a:pPr>
            <a:r>
              <a:rPr lang="en-US" altLang="en-US" sz="1200" dirty="0"/>
              <a:t>U. of Lisbon-</a:t>
            </a:r>
            <a:r>
              <a:rPr lang="en-US" altLang="en-US" sz="1200" dirty="0" err="1"/>
              <a:t>Instituto</a:t>
            </a:r>
            <a:r>
              <a:rPr lang="en-US" altLang="en-US" sz="1200" dirty="0"/>
              <a:t> de </a:t>
            </a:r>
            <a:r>
              <a:rPr lang="en-US" altLang="en-US" sz="1200" dirty="0" err="1"/>
              <a:t>Meteorologia</a:t>
            </a:r>
            <a:endParaRPr lang="en-US" altLang="en-US" sz="1200" dirty="0"/>
          </a:p>
          <a:p>
            <a:pPr eaLnBrk="1" hangingPunct="1">
              <a:lnSpc>
                <a:spcPct val="80000"/>
              </a:lnSpc>
              <a:buFontTx/>
              <a:buNone/>
            </a:pPr>
            <a:r>
              <a:rPr lang="en-US" altLang="en-US" sz="1200" dirty="0"/>
              <a:t>U. of </a:t>
            </a:r>
            <a:r>
              <a:rPr lang="en-US" altLang="en-US" sz="1200" dirty="0" err="1"/>
              <a:t>Mebourne</a:t>
            </a:r>
            <a:endParaRPr lang="en-US" altLang="en-US" sz="1200" dirty="0"/>
          </a:p>
          <a:p>
            <a:pPr eaLnBrk="1" hangingPunct="1">
              <a:lnSpc>
                <a:spcPct val="80000"/>
              </a:lnSpc>
              <a:buFontTx/>
              <a:buNone/>
            </a:pPr>
            <a:r>
              <a:rPr lang="en-US" altLang="en-US" sz="1200" dirty="0"/>
              <a:t>U. of Milan-Dept. of Physics</a:t>
            </a:r>
          </a:p>
          <a:p>
            <a:pPr eaLnBrk="1" hangingPunct="1">
              <a:lnSpc>
                <a:spcPct val="80000"/>
              </a:lnSpc>
              <a:buFontTx/>
              <a:buNone/>
            </a:pPr>
            <a:r>
              <a:rPr lang="en-US" altLang="en-US" sz="1200" dirty="0"/>
              <a:t>U. of Porto-</a:t>
            </a:r>
            <a:r>
              <a:rPr lang="en-US" altLang="en-US" sz="1200" dirty="0" err="1"/>
              <a:t>Instituto</a:t>
            </a:r>
            <a:r>
              <a:rPr lang="en-US" altLang="en-US" sz="1200" dirty="0"/>
              <a:t> </a:t>
            </a:r>
            <a:r>
              <a:rPr lang="en-US" altLang="en-US" sz="1200" dirty="0" err="1"/>
              <a:t>Geofisca</a:t>
            </a:r>
            <a:endParaRPr lang="en-US" altLang="en-US" sz="1200" dirty="0"/>
          </a:p>
          <a:p>
            <a:pPr eaLnBrk="1" hangingPunct="1">
              <a:lnSpc>
                <a:spcPct val="80000"/>
              </a:lnSpc>
              <a:buFontTx/>
              <a:buNone/>
            </a:pPr>
            <a:r>
              <a:rPr lang="en-US" altLang="en-US" sz="1200" dirty="0"/>
              <a:t>U. </a:t>
            </a:r>
            <a:r>
              <a:rPr lang="en-US" altLang="en-US" sz="1200" dirty="0" err="1"/>
              <a:t>Rovira</a:t>
            </a:r>
            <a:r>
              <a:rPr lang="en-US" altLang="en-US" sz="1200" dirty="0"/>
              <a:t> </a:t>
            </a:r>
            <a:r>
              <a:rPr lang="en-US" altLang="en-US" sz="1200" dirty="0" err="1"/>
              <a:t>i</a:t>
            </a:r>
            <a:r>
              <a:rPr lang="en-US" altLang="en-US" sz="1200" dirty="0"/>
              <a:t> </a:t>
            </a:r>
            <a:r>
              <a:rPr lang="en-US" altLang="en-US" sz="1200" dirty="0" err="1"/>
              <a:t>Virgili</a:t>
            </a:r>
            <a:r>
              <a:rPr lang="en-US" altLang="en-US" sz="1200" dirty="0"/>
              <a:t>-Center for Climate Change</a:t>
            </a:r>
          </a:p>
          <a:p>
            <a:pPr eaLnBrk="1" hangingPunct="1">
              <a:lnSpc>
                <a:spcPct val="80000"/>
              </a:lnSpc>
              <a:buFontTx/>
              <a:buNone/>
            </a:pPr>
            <a:r>
              <a:rPr lang="en-US" altLang="en-US" sz="1200" dirty="0"/>
              <a:t>U. of South Carolina</a:t>
            </a:r>
          </a:p>
          <a:p>
            <a:pPr eaLnBrk="1" hangingPunct="1">
              <a:lnSpc>
                <a:spcPct val="80000"/>
              </a:lnSpc>
              <a:buFontTx/>
              <a:buNone/>
            </a:pPr>
            <a:r>
              <a:rPr lang="en-US" altLang="en-US" sz="1200" dirty="0"/>
              <a:t>U. of Toronto-</a:t>
            </a:r>
            <a:r>
              <a:rPr lang="en-US" altLang="en-US" sz="1200" dirty="0" err="1"/>
              <a:t>Dept</a:t>
            </a:r>
            <a:r>
              <a:rPr lang="en-US" altLang="en-US" sz="1200" dirty="0"/>
              <a:t> of Physics</a:t>
            </a:r>
          </a:p>
          <a:p>
            <a:pPr eaLnBrk="1" hangingPunct="1">
              <a:lnSpc>
                <a:spcPct val="80000"/>
              </a:lnSpc>
              <a:buFontTx/>
              <a:buNone/>
            </a:pPr>
            <a:r>
              <a:rPr lang="en-US" altLang="en-US" sz="1200" dirty="0"/>
              <a:t>U. of Washington</a:t>
            </a:r>
          </a:p>
          <a:p>
            <a:pPr eaLnBrk="1" hangingPunct="1">
              <a:lnSpc>
                <a:spcPct val="80000"/>
              </a:lnSpc>
              <a:buFontTx/>
              <a:buNone/>
            </a:pPr>
            <a:r>
              <a:rPr lang="en-US" altLang="en-US" sz="1200" dirty="0" err="1"/>
              <a:t>WeatherRescue.org</a:t>
            </a:r>
            <a:endParaRPr lang="en-US" altLang="en-US" sz="1200" dirty="0"/>
          </a:p>
          <a:p>
            <a:pPr eaLnBrk="1" hangingPunct="1">
              <a:lnSpc>
                <a:spcPct val="80000"/>
              </a:lnSpc>
              <a:buFontTx/>
              <a:buNone/>
            </a:pPr>
            <a:r>
              <a:rPr lang="en-US" altLang="en-US" sz="1200" dirty="0"/>
              <a:t>World Meteorological Organization - MEDARE</a:t>
            </a:r>
          </a:p>
          <a:p>
            <a:pPr eaLnBrk="1" hangingPunct="1">
              <a:lnSpc>
                <a:spcPct val="80000"/>
              </a:lnSpc>
              <a:buFontTx/>
              <a:buNone/>
            </a:pPr>
            <a:r>
              <a:rPr lang="en-US" altLang="en-US" sz="1200" dirty="0"/>
              <a:t>ZAMG (Austrian Weather Service)</a:t>
            </a:r>
          </a:p>
        </p:txBody>
      </p:sp>
    </p:spTree>
    <p:extLst>
      <p:ext uri="{BB962C8B-B14F-4D97-AF65-F5344CB8AC3E}">
        <p14:creationId xmlns:p14="http://schemas.microsoft.com/office/powerpoint/2010/main" val="264416204"/>
      </p:ext>
    </p:extLst>
  </p:cSld>
  <p:clrMapOvr>
    <a:masterClrMapping/>
  </p:clrMapOvr>
</p:sld>
</file>

<file path=ppt/theme/theme1.xml><?xml version="1.0" encoding="utf-8"?>
<a:theme xmlns:a="http://schemas.openxmlformats.org/drawingml/2006/main" name="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1" charset="0"/>
            <a:ea typeface="ヒラギノ角ゴ Pro W3" pitchFamily="21" charset="-128"/>
            <a:cs typeface="ヒラギノ角ゴ Pro W3" pitchFamily="2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13915</TotalTime>
  <Words>1487</Words>
  <Application>Microsoft Macintosh PowerPoint</Application>
  <PresentationFormat>On-screen Show (4:3)</PresentationFormat>
  <Paragraphs>243</Paragraphs>
  <Slides>14</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 Unicode MS</vt:lpstr>
      <vt:lpstr>ＭＳ Ｐゴシック</vt:lpstr>
      <vt:lpstr>Arial</vt:lpstr>
      <vt:lpstr>Cambria Math</vt:lpstr>
      <vt:lpstr>Helvetica</vt:lpstr>
      <vt:lpstr>Times</vt:lpstr>
      <vt:lpstr>Times New Roman</vt:lpstr>
      <vt:lpstr>Blank Presentation</vt:lpstr>
      <vt:lpstr>PowerPoint Presentation</vt:lpstr>
      <vt:lpstr>The 20th Century Reanalysis version 3 (1806-2015)</vt:lpstr>
      <vt:lpstr>Historical Reanalysis Status and Plans</vt:lpstr>
      <vt:lpstr>PowerPoint Presentation</vt:lpstr>
      <vt:lpstr>PowerPoint Presentation</vt:lpstr>
      <vt:lpstr>PowerPoint Presentation</vt:lpstr>
      <vt:lpstr>PowerPoint Presentation</vt:lpstr>
      <vt:lpstr>PowerPoint Presentation</vt:lpstr>
      <vt:lpstr>Thank you to organizations contributing observations to ISPD: </vt:lpstr>
      <vt:lpstr>PowerPoint Presentation</vt:lpstr>
      <vt:lpstr>What is Data Assimilation?   Method to combine an uncertain first guess with uncertain observations to form an “analysis” of the state of the system.  We want the state of the  atmosphere at a  particular time:  a weather map</vt:lpstr>
      <vt:lpstr>PowerPoint Presentation</vt:lpstr>
      <vt:lpstr>What is Reanalysis? Performing data assimilation on historical or past observations.  Before our dataset released in 2011, previous datasets spanned at most 1948 to present.  The new NOAA-CIRES-DOE 20th Century Reanalysis version 3 provides 80 estimates of the global weather every 3 hours from 1806 to 2015.  The 20CR increases the time period available for comparing historical storms and extreme weather to the present. </vt:lpstr>
      <vt:lpstr>Ensemble Data Assimilation</vt:lpstr>
    </vt:vector>
  </TitlesOfParts>
  <Company>noaa 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20th Century Reanalysis Project</dc:title>
  <dc:creator>noaa cdc</dc:creator>
  <cp:lastModifiedBy>Gilbert P. Compo</cp:lastModifiedBy>
  <cp:revision>810</cp:revision>
  <cp:lastPrinted>2013-04-03T23:32:05Z</cp:lastPrinted>
  <dcterms:created xsi:type="dcterms:W3CDTF">2010-06-11T21:50:51Z</dcterms:created>
  <dcterms:modified xsi:type="dcterms:W3CDTF">2024-09-27T06:08:40Z</dcterms:modified>
</cp:coreProperties>
</file>