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510" r:id="rId3"/>
    <p:sldId id="763" r:id="rId4"/>
    <p:sldId id="762" r:id="rId5"/>
    <p:sldId id="764" r:id="rId6"/>
    <p:sldId id="765" r:id="rId7"/>
    <p:sldId id="766" r:id="rId8"/>
    <p:sldId id="767" r:id="rId9"/>
    <p:sldId id="768" r:id="rId10"/>
    <p:sldId id="771" r:id="rId11"/>
    <p:sldId id="772" r:id="rId12"/>
    <p:sldId id="773" r:id="rId13"/>
    <p:sldId id="774" r:id="rId14"/>
    <p:sldId id="775" r:id="rId15"/>
    <p:sldId id="759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FFD4"/>
    <a:srgbClr val="8E6C9E"/>
    <a:srgbClr val="FF8C55"/>
    <a:srgbClr val="EEF5E5"/>
    <a:srgbClr val="E7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3"/>
    <p:restoredTop sz="91441"/>
  </p:normalViewPr>
  <p:slideViewPr>
    <p:cSldViewPr snapToGrid="0">
      <p:cViewPr>
        <p:scale>
          <a:sx n="90" d="100"/>
          <a:sy n="90" d="100"/>
        </p:scale>
        <p:origin x="1224" y="8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1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7330822-CE83-E046-BEEC-E31C36CC2A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1" charset="0"/>
                <a:ea typeface="ヒラギノ角ゴ Pro W3" pitchFamily="21" charset="-128"/>
                <a:cs typeface="ヒラギノ角ゴ Pro W3" pitchFamily="2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8385985-C5CF-C14A-AC66-FD30B7320E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1" charset="0"/>
                <a:ea typeface="ヒラギノ角ゴ Pro W3" pitchFamily="21" charset="-128"/>
                <a:cs typeface="ヒラギノ角ゴ Pro W3" pitchFamily="2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8DB543-FA1B-E041-8B73-2C7EF8ED26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6CEA9AC-DD1F-1F4E-9276-2B4B38D7E93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DB832CD-B28E-3D46-B5E6-6624622AE2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1" charset="0"/>
                <a:ea typeface="ヒラギノ角ゴ Pro W3" pitchFamily="21" charset="-128"/>
                <a:cs typeface="ヒラギノ角ゴ Pro W3" pitchFamily="2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871D4A7D-009D-F947-8B31-2F3585ECB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569187-6A87-3441-9D1E-2A9CC2A22F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1" charset="0"/>
        <a:ea typeface="ヒラギノ角ゴ Pro W3" pitchFamily="21" charset="-128"/>
        <a:cs typeface="ヒラギノ角ゴ Pro W3" pitchFamily="2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1" charset="0"/>
        <a:ea typeface="ヒラギノ角ゴ Pro W3" pitchFamily="21" charset="-128"/>
        <a:cs typeface="ヒラギノ角ゴ Pro W3" pitchFamily="2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1" charset="0"/>
        <a:ea typeface="ヒラギノ角ゴ Pro W3" pitchFamily="21" charset="-128"/>
        <a:cs typeface="ヒラギノ角ゴ Pro W3" pitchFamily="2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1" charset="0"/>
        <a:ea typeface="ヒラギノ角ゴ Pro W3" pitchFamily="21" charset="-128"/>
        <a:cs typeface="ヒラギノ角ゴ Pro W3" pitchFamily="2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1" charset="0"/>
        <a:ea typeface="ヒラギノ角ゴ Pro W3" pitchFamily="21" charset="-128"/>
        <a:cs typeface="ヒラギノ角ゴ Pro W3" pitchFamily="2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>
            <a:extLst>
              <a:ext uri="{FF2B5EF4-FFF2-40B4-BE49-F238E27FC236}">
                <a16:creationId xmlns:a16="http://schemas.microsoft.com/office/drawing/2014/main" id="{6DAE32E2-8460-1F44-BA8A-6CBD295F4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68D123D-438E-0E44-94D8-040DB27C5FDE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F8B63FC0-D3FB-4644-A444-F2CA6CEE1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3C1733E-0E45-DC41-83E6-C5E076E5A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fld id="{7F4BB413-8AB5-421F-8D5D-8CA39EE523CE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itchFamily="34" charset="0"/>
                <a:ea typeface="ヒラギノ角ゴ Pro W3" pitchFamily="-84" charset="-128"/>
              </a:rPr>
              <a:t>ACRE initiative=Atmospheric Circulation Reconstructions over the Earth initiative</a:t>
            </a:r>
          </a:p>
        </p:txBody>
      </p:sp>
    </p:spTree>
    <p:extLst>
      <p:ext uri="{BB962C8B-B14F-4D97-AF65-F5344CB8AC3E}">
        <p14:creationId xmlns:p14="http://schemas.microsoft.com/office/powerpoint/2010/main" val="401032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43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73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61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11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29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6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14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98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43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54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4484FE-B0B9-9740-B702-08D30BE20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8FF7720-F069-354F-A53C-7D60CCF8F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21" charset="0"/>
          <a:ea typeface="ヒラギノ角ゴ Pro W3" pitchFamily="21" charset="-128"/>
          <a:cs typeface="ヒラギノ角ゴ Pro W3" pitchFamily="2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04EA2CCD-F790-2349-976A-CF88689A04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9745" y="2616763"/>
            <a:ext cx="8273943" cy="3496168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Gilbert P. Compo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 P.D. Sardeshmukh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 C. McColl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 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 Larry Spencer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 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 P.Brohan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3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 and C. Smith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,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Laura C. Slivinski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1,2</a:t>
            </a:r>
            <a:r>
              <a:rPr lang="en-US" sz="24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 , J.S. Whitaker</a:t>
            </a:r>
            <a: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2</a:t>
            </a:r>
            <a:br>
              <a:rPr lang="en-US" sz="24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</a:br>
            <a:endParaRPr lang="en-US" sz="2400" baseline="30000" dirty="0">
              <a:solidFill>
                <a:srgbClr val="FFFFD4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18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1</a:t>
            </a:r>
            <a:r>
              <a:rPr lang="en-US" sz="18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University of Colorado at Boulder, CIRES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18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2</a:t>
            </a:r>
            <a:r>
              <a:rPr lang="en-US" sz="18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NOAA Physical Sciences Laboratory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1800" baseline="300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3</a:t>
            </a:r>
            <a:r>
              <a:rPr lang="en-US" sz="1800" dirty="0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UK Met Office</a:t>
            </a:r>
          </a:p>
          <a:p>
            <a:pPr algn="l" eaLnBrk="1" hangingPunct="1">
              <a:lnSpc>
                <a:spcPct val="80000"/>
              </a:lnSpc>
            </a:pPr>
            <a:endParaRPr lang="en-US" sz="1800" b="1" dirty="0">
              <a:solidFill>
                <a:srgbClr val="FFFFD4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1800" b="1" dirty="0" err="1">
                <a:solidFill>
                  <a:srgbClr val="FFFFD4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compo@colorado.edu</a:t>
            </a:r>
            <a:endParaRPr lang="en-US" sz="1800" b="1" dirty="0">
              <a:solidFill>
                <a:srgbClr val="FFFFD4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4B821-1758-604B-AA0A-67DD26287A22}"/>
              </a:ext>
            </a:extLst>
          </p:cNvPr>
          <p:cNvSpPr txBox="1"/>
          <p:nvPr/>
        </p:nvSpPr>
        <p:spPr>
          <a:xfrm>
            <a:off x="5826676" y="5560403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go.usa.gov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XTd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C4D8F-22BA-6943-85C0-399E49CE2F2E}"/>
              </a:ext>
            </a:extLst>
          </p:cNvPr>
          <p:cNvSpPr txBox="1"/>
          <p:nvPr/>
        </p:nvSpPr>
        <p:spPr>
          <a:xfrm>
            <a:off x="-15766" y="6337264"/>
            <a:ext cx="915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DC6D"/>
                </a:solidFill>
              </a:rPr>
              <a:t>Slivinski, Compo, Whitaker, </a:t>
            </a:r>
            <a:r>
              <a:rPr lang="en-US" sz="1200" dirty="0" err="1">
                <a:solidFill>
                  <a:srgbClr val="FFDC6D"/>
                </a:solidFill>
              </a:rPr>
              <a:t>Sardeshmukh</a:t>
            </a:r>
            <a:r>
              <a:rPr lang="en-US" sz="1200" dirty="0">
                <a:solidFill>
                  <a:srgbClr val="FFDC6D"/>
                </a:solidFill>
              </a:rPr>
              <a:t>, et al., 2019: Towards a more reliable historical reanalysis: Improvements for version 3 of the Twentieth Century Reanalysis system. Q J R </a:t>
            </a:r>
            <a:r>
              <a:rPr lang="en-US" sz="1200" dirty="0" err="1">
                <a:solidFill>
                  <a:srgbClr val="FFDC6D"/>
                </a:solidFill>
              </a:rPr>
              <a:t>Meteorol</a:t>
            </a:r>
            <a:r>
              <a:rPr lang="en-US" sz="1200" dirty="0">
                <a:solidFill>
                  <a:srgbClr val="FFDC6D"/>
                </a:solidFill>
              </a:rPr>
              <a:t> Soc. ; 145; 2876– 2908. doi:10.1002/qj.3598.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2DF39-6155-5BA4-94E7-9DB429F69EF0}"/>
              </a:ext>
            </a:extLst>
          </p:cNvPr>
          <p:cNvSpPr txBox="1"/>
          <p:nvPr/>
        </p:nvSpPr>
        <p:spPr>
          <a:xfrm>
            <a:off x="366765" y="330327"/>
            <a:ext cx="8410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 California Flood of 1861-62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 Mississippi Flood of 1874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88D599C2-C1AF-207D-1919-2FFF7B86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9144000" cy="40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D807B-FC06-FABA-9D9B-29A284B5A8B1}"/>
              </a:ext>
            </a:extLst>
          </p:cNvPr>
          <p:cNvSpPr txBox="1"/>
          <p:nvPr/>
        </p:nvSpPr>
        <p:spPr>
          <a:xfrm>
            <a:off x="5813023" y="3931634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R=0.67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3B5A24-B7F3-492E-86D4-505AC6F3DE4A}"/>
              </a:ext>
            </a:extLst>
          </p:cNvPr>
          <p:cNvSpPr/>
          <p:nvPr/>
        </p:nvSpPr>
        <p:spPr bwMode="auto">
          <a:xfrm>
            <a:off x="2895600" y="3175000"/>
            <a:ext cx="292100" cy="1218299"/>
          </a:xfrm>
          <a:prstGeom prst="ellipse">
            <a:avLst/>
          </a:prstGeom>
          <a:noFill/>
          <a:ln w="38100" cap="flat" cmpd="sng" algn="ctr">
            <a:solidFill>
              <a:srgbClr val="8E6C9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1" charset="0"/>
              <a:ea typeface="ヒラギノ角ゴ Pro W3" pitchFamily="21" charset="-128"/>
              <a:cs typeface="ヒラギノ角ゴ Pro W3" pitchFamily="21" charset="-12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5EF639-8B89-405C-5A92-5B14CD1160ED}"/>
              </a:ext>
            </a:extLst>
          </p:cNvPr>
          <p:cNvSpPr/>
          <p:nvPr/>
        </p:nvSpPr>
        <p:spPr bwMode="auto">
          <a:xfrm>
            <a:off x="2822575" y="2116824"/>
            <a:ext cx="663575" cy="596900"/>
          </a:xfrm>
          <a:prstGeom prst="ellipse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1" charset="0"/>
              <a:ea typeface="ヒラギノ角ゴ Pro W3" pitchFamily="21" charset="-128"/>
              <a:cs typeface="ヒラギノ角ゴ Pro W3" pitchFamily="2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13F07-D065-45C8-770B-9DADE3B5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90" t="45143" r="36606" b="32355"/>
          <a:stretch/>
        </p:blipFill>
        <p:spPr>
          <a:xfrm>
            <a:off x="6048776" y="5073470"/>
            <a:ext cx="3095224" cy="1784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EDF817-86B1-C348-2018-1058679B451F}"/>
              </a:ext>
            </a:extLst>
          </p:cNvPr>
          <p:cNvSpPr/>
          <p:nvPr/>
        </p:nvSpPr>
        <p:spPr bwMode="auto">
          <a:xfrm>
            <a:off x="7429700" y="5952134"/>
            <a:ext cx="333375" cy="46127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1" charset="0"/>
              <a:ea typeface="ヒラギノ角ゴ Pro W3" pitchFamily="21" charset="-128"/>
              <a:cs typeface="ヒラギノ角ゴ Pro W3" pitchFamily="21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0FD74-ECC8-6C28-7705-4E80CEF95F53}"/>
              </a:ext>
            </a:extLst>
          </p:cNvPr>
          <p:cNvSpPr txBox="1"/>
          <p:nvPr/>
        </p:nvSpPr>
        <p:spPr>
          <a:xfrm>
            <a:off x="381000" y="409873"/>
            <a:ext cx="78220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D4"/>
                </a:highlight>
              </a:rPr>
              <a:t>20CRv3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  <a:highlight>
                  <a:srgbClr val="FFFFD4"/>
                </a:highlight>
              </a:rPr>
              <a:t>GPCC</a:t>
            </a:r>
            <a:r>
              <a:rPr lang="en-US" dirty="0"/>
              <a:t> Standardized Anomaly Precipitation</a:t>
            </a:r>
          </a:p>
          <a:p>
            <a:r>
              <a:rPr lang="en-US" sz="1400" dirty="0"/>
              <a:t>(15 month running mean)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F5F76-7E92-12ED-4376-D271C9099FCC}"/>
              </a:ext>
            </a:extLst>
          </p:cNvPr>
          <p:cNvSpPr txBox="1"/>
          <p:nvPr/>
        </p:nvSpPr>
        <p:spPr>
          <a:xfrm>
            <a:off x="381000" y="5681918"/>
            <a:ext cx="557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20CR shows a very wet period for 1874</a:t>
            </a:r>
          </a:p>
        </p:txBody>
      </p:sp>
    </p:spTree>
    <p:extLst>
      <p:ext uri="{BB962C8B-B14F-4D97-AF65-F5344CB8AC3E}">
        <p14:creationId xmlns:p14="http://schemas.microsoft.com/office/powerpoint/2010/main" val="57417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53368E-3AFD-026C-A1EF-5A2AF55A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09517"/>
            <a:ext cx="4319131" cy="55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1479F-BDFD-5A4D-92DD-BB71A0EE1404}"/>
              </a:ext>
            </a:extLst>
          </p:cNvPr>
          <p:cNvSpPr txBox="1"/>
          <p:nvPr/>
        </p:nvSpPr>
        <p:spPr>
          <a:xfrm>
            <a:off x="2571750" y="88470"/>
            <a:ext cx="431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FFFFD4"/>
                </a:solidFill>
                <a:effectLst/>
                <a:latin typeface="Linux Libertine"/>
              </a:rPr>
              <a:t>Great Mississippi Flood of 1874</a:t>
            </a:r>
            <a:endParaRPr lang="en-US" dirty="0">
              <a:solidFill>
                <a:srgbClr val="FFFFD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0E216-2AF2-5BA7-E6E4-E27331A98FB0}"/>
              </a:ext>
            </a:extLst>
          </p:cNvPr>
          <p:cNvSpPr txBox="1"/>
          <p:nvPr/>
        </p:nvSpPr>
        <p:spPr>
          <a:xfrm>
            <a:off x="6115051" y="6205239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Wikipedia</a:t>
            </a:r>
          </a:p>
        </p:txBody>
      </p:sp>
    </p:spTree>
    <p:extLst>
      <p:ext uri="{BB962C8B-B14F-4D97-AF65-F5344CB8AC3E}">
        <p14:creationId xmlns:p14="http://schemas.microsoft.com/office/powerpoint/2010/main" val="312532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5038F1-A623-4213-F686-78997BC1F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9144000" cy="40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57CD5-0A87-95AA-0C56-CA30637C72C9}"/>
              </a:ext>
            </a:extLst>
          </p:cNvPr>
          <p:cNvSpPr txBox="1"/>
          <p:nvPr/>
        </p:nvSpPr>
        <p:spPr>
          <a:xfrm>
            <a:off x="829629" y="5672138"/>
            <a:ext cx="7484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Longer historical reconstructions and records are</a:t>
            </a:r>
          </a:p>
          <a:p>
            <a:r>
              <a:rPr lang="en-US" b="1" dirty="0">
                <a:solidFill>
                  <a:srgbClr val="FFFF00"/>
                </a:solidFill>
              </a:rPr>
              <a:t>essential to understand risks of extremes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6659B-700A-C55F-E138-0497C1F55F68}"/>
              </a:ext>
            </a:extLst>
          </p:cNvPr>
          <p:cNvSpPr txBox="1"/>
          <p:nvPr/>
        </p:nvSpPr>
        <p:spPr>
          <a:xfrm>
            <a:off x="5972175" y="4043363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R=0.8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0B3E0-E2EE-9C09-EF76-C9F27B305B44}"/>
              </a:ext>
            </a:extLst>
          </p:cNvPr>
          <p:cNvGrpSpPr>
            <a:grpSpLocks noChangeAspect="1"/>
          </p:cNvGrpSpPr>
          <p:nvPr/>
        </p:nvGrpSpPr>
        <p:grpSpPr>
          <a:xfrm>
            <a:off x="986792" y="2117726"/>
            <a:ext cx="1289634" cy="825500"/>
            <a:chOff x="0" y="501650"/>
            <a:chExt cx="9144000" cy="585311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90863C0-1682-0563-FD24-3EE7DC8E4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1650"/>
              <a:ext cx="9144000" cy="585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439AA-3F81-9986-2612-1CF38D3C83B7}"/>
                </a:ext>
              </a:extLst>
            </p:cNvPr>
            <p:cNvSpPr/>
            <p:nvPr/>
          </p:nvSpPr>
          <p:spPr bwMode="auto">
            <a:xfrm>
              <a:off x="5086349" y="2843213"/>
              <a:ext cx="1514475" cy="142875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1" charset="0"/>
                <a:ea typeface="ヒラギノ角ゴ Pro W3" pitchFamily="21" charset="-128"/>
                <a:cs typeface="ヒラギノ角ゴ Pro W3" pitchFamily="2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49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BC18861-E618-FD5E-8340-77A0F79B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9144000" cy="40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795911-9583-FA56-5DBA-A1D0B69844A9}"/>
              </a:ext>
            </a:extLst>
          </p:cNvPr>
          <p:cNvSpPr txBox="1"/>
          <p:nvPr/>
        </p:nvSpPr>
        <p:spPr>
          <a:xfrm>
            <a:off x="6143625" y="5884128"/>
            <a:ext cx="2425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go.usa.gov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XTd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Select Tools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DA431-3C68-394D-FAD6-9996CFBF5572}"/>
              </a:ext>
            </a:extLst>
          </p:cNvPr>
          <p:cNvGrpSpPr>
            <a:grpSpLocks noChangeAspect="1"/>
          </p:cNvGrpSpPr>
          <p:nvPr/>
        </p:nvGrpSpPr>
        <p:grpSpPr>
          <a:xfrm>
            <a:off x="986792" y="2117726"/>
            <a:ext cx="1289634" cy="825500"/>
            <a:chOff x="0" y="501650"/>
            <a:chExt cx="9144000" cy="585311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7C4645A-DA6F-58EB-F60C-5CA365ADB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1650"/>
              <a:ext cx="9144000" cy="585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C5B082-F336-3319-D60C-7225583BBF9F}"/>
                </a:ext>
              </a:extLst>
            </p:cNvPr>
            <p:cNvSpPr/>
            <p:nvPr/>
          </p:nvSpPr>
          <p:spPr bwMode="auto">
            <a:xfrm>
              <a:off x="5086349" y="2843213"/>
              <a:ext cx="1514475" cy="142875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1" charset="0"/>
                <a:ea typeface="ヒラギノ角ゴ Pro W3" pitchFamily="21" charset="-128"/>
                <a:cs typeface="ヒラギノ角ゴ Pro W3" pitchFamily="2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9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CDDB2-4F68-480C-1772-EB181E547094}"/>
              </a:ext>
            </a:extLst>
          </p:cNvPr>
          <p:cNvSpPr txBox="1"/>
          <p:nvPr/>
        </p:nvSpPr>
        <p:spPr>
          <a:xfrm>
            <a:off x="4457700" y="6354763"/>
            <a:ext cx="508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go.usa.gov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XTd</a:t>
            </a:r>
            <a:r>
              <a:rPr lang="en-US" dirty="0">
                <a:solidFill>
                  <a:srgbClr val="FFFF00"/>
                </a:solidFill>
              </a:rPr>
              <a:t> , Select Tools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38E517-CC93-8EF8-6896-7F4D80CBD945}"/>
              </a:ext>
            </a:extLst>
          </p:cNvPr>
          <p:cNvGrpSpPr/>
          <p:nvPr/>
        </p:nvGrpSpPr>
        <p:grpSpPr>
          <a:xfrm>
            <a:off x="0" y="501650"/>
            <a:ext cx="9144000" cy="5853113"/>
            <a:chOff x="0" y="501650"/>
            <a:chExt cx="9144000" cy="5853113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9CD4802-A399-74E5-41C3-BAFE4EA29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1650"/>
              <a:ext cx="9144000" cy="585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52A9FC-FA6A-7E3B-A2D3-B55444C51B86}"/>
                </a:ext>
              </a:extLst>
            </p:cNvPr>
            <p:cNvSpPr/>
            <p:nvPr/>
          </p:nvSpPr>
          <p:spPr bwMode="auto">
            <a:xfrm>
              <a:off x="5086349" y="2843213"/>
              <a:ext cx="1514475" cy="142875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1" charset="0"/>
                <a:ea typeface="ヒラギノ角ゴ Pro W3" pitchFamily="21" charset="-128"/>
                <a:cs typeface="ヒラギノ角ゴ Pro W3" pitchFamily="2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42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F5184-0670-7CC4-DA2A-4B6E177E0225}"/>
              </a:ext>
            </a:extLst>
          </p:cNvPr>
          <p:cNvSpPr txBox="1"/>
          <p:nvPr/>
        </p:nvSpPr>
        <p:spPr>
          <a:xfrm>
            <a:off x="277394" y="2228671"/>
            <a:ext cx="858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/>
              <a:t>20CRv3 precipitation from 19</a:t>
            </a:r>
            <a:r>
              <a:rPr lang="en-US" baseline="30000" dirty="0"/>
              <a:t>th</a:t>
            </a:r>
            <a:r>
              <a:rPr lang="en-US" dirty="0"/>
              <a:t> century extremes suggests US record flood events need more than 50-100 years to characterize anomalies 7 standard deviations or more. 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20CRv3 provides useful information for further examination of extreme event cases. </a:t>
            </a:r>
          </a:p>
        </p:txBody>
      </p:sp>
    </p:spTree>
    <p:extLst>
      <p:ext uri="{BB962C8B-B14F-4D97-AF65-F5344CB8AC3E}">
        <p14:creationId xmlns:p14="http://schemas.microsoft.com/office/powerpoint/2010/main" val="141692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28" y="72746"/>
            <a:ext cx="8851900" cy="140493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>
              <a:lnSpc>
                <a:spcPct val="95000"/>
              </a:lnSpc>
              <a:defRPr/>
            </a:pPr>
            <a:r>
              <a:rPr lang="en-US" sz="2800" dirty="0">
                <a:solidFill>
                  <a:srgbClr val="CCFFCC"/>
                </a:solidFill>
              </a:rPr>
              <a:t>The 20th Century Reanalysis version 3 </a:t>
            </a:r>
            <a:r>
              <a:rPr lang="en-US" sz="2600" dirty="0">
                <a:solidFill>
                  <a:srgbClr val="CCFFCC"/>
                </a:solidFill>
              </a:rPr>
              <a:t>(1806-present)</a:t>
            </a:r>
          </a:p>
        </p:txBody>
      </p:sp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116567" y="4404911"/>
            <a:ext cx="89148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chemeClr val="bg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00" u="sng" dirty="0">
                <a:solidFill>
                  <a:srgbClr val="FFFB30"/>
                </a:solidFill>
                <a:latin typeface="Helvetica" pitchFamily="-84" charset="0"/>
                <a:ea typeface="MS PGothic" pitchFamily="34" charset="-128"/>
              </a:rPr>
              <a:t>The NOAA-CIRES-DOE 20CRv3 reanalysis dataset provides</a:t>
            </a:r>
            <a:r>
              <a:rPr lang="en-US" altLang="en-US" sz="1600" dirty="0">
                <a:solidFill>
                  <a:srgbClr val="FFFB30"/>
                </a:solidFill>
                <a:latin typeface="Helvetica" pitchFamily="-84" charset="0"/>
                <a:ea typeface="MS PGothic" pitchFamily="34" charset="-128"/>
              </a:rPr>
              <a:t>: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FFFB30"/>
                </a:solidFill>
                <a:latin typeface="Helvetica" pitchFamily="-84" charset="0"/>
                <a:ea typeface="MS PGothic" pitchFamily="34" charset="-128"/>
              </a:rPr>
              <a:t>-First-ever estimates of global near-surface to tropopause 3-hourly fields extending back to 1806; 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FFFB30"/>
                </a:solidFill>
                <a:latin typeface="Helvetica" pitchFamily="-84" charset="0"/>
                <a:ea typeface="MS PGothic" pitchFamily="34" charset="-128"/>
              </a:rPr>
              <a:t>-80 members for uncertainties in the basic fields and in derived quantities (e.g., storms tracks).</a:t>
            </a:r>
            <a:endParaRPr lang="en-US" altLang="en-US" sz="2000" b="1" dirty="0">
              <a:solidFill>
                <a:srgbClr val="FFFB30"/>
              </a:solidFill>
              <a:latin typeface="Times New Roman" pitchFamily="18" charset="0"/>
              <a:ea typeface="MS PGothic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5876" name="Text Box 4"/>
              <p:cNvSpPr txBox="1">
                <a:spLocks noChangeArrowheads="1"/>
              </p:cNvSpPr>
              <p:nvPr/>
            </p:nvSpPr>
            <p:spPr bwMode="auto">
              <a:xfrm>
                <a:off x="45522" y="515969"/>
                <a:ext cx="9056913" cy="1077218"/>
              </a:xfrm>
              <a:prstGeom prst="rect">
                <a:avLst/>
              </a:prstGeom>
              <a:noFill/>
              <a:ln w="19050">
                <a:solidFill>
                  <a:srgbClr val="FF9900"/>
                </a:solidFill>
                <a:miter lim="800000"/>
                <a:headEnd/>
                <a:tailEnd type="none" w="sm" len="lg"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600" b="1" u="sng" dirty="0">
                    <a:latin typeface="Helvetica" charset="0"/>
                    <a:ea typeface="ヒラギノ角ゴ Pro W3" charset="0"/>
                  </a:rPr>
                  <a:t>Summary</a:t>
                </a:r>
                <a:r>
                  <a:rPr lang="en-US" sz="1600" dirty="0">
                    <a:latin typeface="Helvetica" charset="0"/>
                    <a:ea typeface="ヒラギノ角ゴ Pro W3" charset="0"/>
                  </a:rPr>
                  <a:t>:  As part of the international ACRE initiative, NOAA and CIRES are using DOE supercomputers to produce </a:t>
                </a:r>
                <a:r>
                  <a:rPr lang="en-US" sz="1600" i="1" dirty="0">
                    <a:latin typeface="Helvetica" charset="0"/>
                    <a:ea typeface="ヒラギノ角ゴ Pro W3" charset="0"/>
                  </a:rPr>
                  <a:t>4-dimensional</a:t>
                </a:r>
                <a:r>
                  <a:rPr lang="en-US" sz="1600" dirty="0">
                    <a:latin typeface="Helvetica" charset="0"/>
                    <a:ea typeface="ヒラギノ角ゴ Pro W3" charset="0"/>
                  </a:rPr>
                  <a:t> reanalysis datasets extending back to the 19th century using an Ensemble Kalman Filter and analyzing </a:t>
                </a:r>
                <a:r>
                  <a:rPr lang="en-US" sz="1600" i="1" dirty="0">
                    <a:solidFill>
                      <a:srgbClr val="FFFB30"/>
                    </a:solidFill>
                    <a:latin typeface="Helvetica" charset="0"/>
                    <a:ea typeface="ヒラギノ角ゴ Pro W3" charset="0"/>
                  </a:rPr>
                  <a:t>only surface pressure observations. </a:t>
                </a:r>
              </a:p>
              <a:p>
                <a:pPr>
                  <a:defRPr/>
                </a:pPr>
                <a:r>
                  <a:rPr lang="en-US" sz="1600" i="1" dirty="0">
                    <a:solidFill>
                      <a:srgbClr val="DDFECF"/>
                    </a:solidFill>
                    <a:latin typeface="Helvetica" charset="0"/>
                    <a:ea typeface="ヒラギノ角ゴ Pro W3" charset="0"/>
                  </a:rPr>
                  <a:t>New Version 3 has higher resolution (~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DDFEC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0.7°</m:t>
                    </m:r>
                  </m:oMath>
                </a14:m>
                <a:r>
                  <a:rPr lang="en-US" sz="1600" i="1" dirty="0">
                    <a:solidFill>
                      <a:srgbClr val="DDFECF"/>
                    </a:solidFill>
                    <a:latin typeface="Helvetica" charset="0"/>
                    <a:ea typeface="ヒラギノ角ゴ Pro W3" charset="0"/>
                  </a:rPr>
                  <a:t>), more realistic extremes and quantified uncertainties.</a:t>
                </a:r>
                <a:endParaRPr lang="en-US" sz="1600" dirty="0">
                  <a:solidFill>
                    <a:srgbClr val="DDFECF"/>
                  </a:solidFill>
                  <a:latin typeface="Helvetica" charset="0"/>
                  <a:ea typeface="ヒラギノ角ゴ Pro W3" charset="0"/>
                </a:endParaRPr>
              </a:p>
            </p:txBody>
          </p:sp>
        </mc:Choice>
        <mc:Fallback xmlns="">
          <p:sp>
            <p:nvSpPr>
              <p:cNvPr id="33587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22" y="515969"/>
                <a:ext cx="9056913" cy="1077218"/>
              </a:xfrm>
              <a:prstGeom prst="rect">
                <a:avLst/>
              </a:prstGeom>
              <a:blipFill>
                <a:blip r:embed="rId3"/>
                <a:stretch>
                  <a:fillRect l="-279" b="-4598"/>
                </a:stretch>
              </a:blipFill>
              <a:ln w="19050">
                <a:solidFill>
                  <a:srgbClr val="FF9900"/>
                </a:solidFill>
                <a:miter lim="800000"/>
                <a:headEnd/>
                <a:tailEnd type="none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116567" y="5193146"/>
            <a:ext cx="8671605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chemeClr val="bg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>
                <a:latin typeface="+mn-lt"/>
                <a:ea typeface="ヒラギノ角ゴ Pro W3" charset="0"/>
                <a:cs typeface="Times New Roman" charset="0"/>
              </a:rPr>
              <a:t>Goals of global climate </a:t>
            </a:r>
            <a:r>
              <a:rPr lang="en-US" sz="1600" u="sng" dirty="0" err="1">
                <a:latin typeface="+mn-lt"/>
                <a:ea typeface="ヒラギノ角ゴ Pro W3" charset="0"/>
                <a:cs typeface="Times New Roman" charset="0"/>
              </a:rPr>
              <a:t>reanalyses</a:t>
            </a:r>
            <a:r>
              <a:rPr lang="en-US" sz="1600" dirty="0">
                <a:latin typeface="+mn-lt"/>
                <a:ea typeface="ヒラギノ角ゴ Pro W3" charset="0"/>
                <a:cs typeface="Times New Roman" charset="0"/>
              </a:rPr>
              <a:t>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Create a long dynamically-consistent record of the mean climate, variability, and trends.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View individual extreme weather and climate events in a long-term historical context.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Assess the significance of any trends in the mean, variability, and statistics of extremes.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Verify and validate climate model simulations of the mean climate, variability, and trends.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sz="1600" dirty="0"/>
          </a:p>
          <a:p>
            <a:pPr>
              <a:defRPr/>
            </a:pPr>
            <a:endParaRPr lang="en-US" sz="1500" dirty="0">
              <a:latin typeface="Helvetica" charset="0"/>
              <a:ea typeface="ヒラギノ角ゴ Pro W3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03F682-D204-194D-BCF8-88C2B8DF7575}"/>
              </a:ext>
            </a:extLst>
          </p:cNvPr>
          <p:cNvGrpSpPr/>
          <p:nvPr/>
        </p:nvGrpSpPr>
        <p:grpSpPr>
          <a:xfrm>
            <a:off x="110760" y="1658234"/>
            <a:ext cx="8922480" cy="2724912"/>
            <a:chOff x="105317" y="1841114"/>
            <a:chExt cx="8922480" cy="2724912"/>
          </a:xfrm>
        </p:grpSpPr>
        <p:sp>
          <p:nvSpPr>
            <p:cNvPr id="335879" name="Rectangle 7"/>
            <p:cNvSpPr>
              <a:spLocks noChangeArrowheads="1"/>
            </p:cNvSpPr>
            <p:nvPr/>
          </p:nvSpPr>
          <p:spPr bwMode="auto">
            <a:xfrm>
              <a:off x="105317" y="2557239"/>
              <a:ext cx="2199275" cy="1292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 type="none" w="sm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Arial" charset="0"/>
                  <a:ea typeface="ヒラギノ角ゴ Pro W3" charset="0"/>
                </a:rPr>
                <a:t>1900 Galveston Hurricane:</a:t>
              </a:r>
            </a:p>
            <a:p>
              <a:pPr>
                <a:defRPr/>
              </a:pPr>
              <a:r>
                <a:rPr lang="en-US" sz="1400" dirty="0">
                  <a:latin typeface="Arial" charset="0"/>
                  <a:ea typeface="ヒラギノ角ゴ Pro W3" charset="0"/>
                </a:rPr>
                <a:t>deadliest in US history (6,000-12,000 dead)</a:t>
              </a:r>
            </a:p>
            <a:p>
              <a:pPr>
                <a:defRPr/>
              </a:pPr>
              <a:endParaRPr lang="en-US" sz="1400" dirty="0">
                <a:latin typeface="Arial" charset="0"/>
                <a:ea typeface="ヒラギノ角ゴ Pro W3" charset="0"/>
              </a:endParaRPr>
            </a:p>
            <a:p>
              <a:pPr>
                <a:defRPr/>
              </a:pPr>
              <a:r>
                <a:rPr lang="en-US" sz="1400" dirty="0">
                  <a:latin typeface="Arial" charset="0"/>
                  <a:ea typeface="ヒラギノ角ゴ Pro W3" charset="0"/>
                </a:rPr>
                <a:t>New 20CRv3 analyzes a  stronger hurricane.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94D3D7-07FE-1244-95D6-47CE7C44303A}"/>
                </a:ext>
              </a:extLst>
            </p:cNvPr>
            <p:cNvGrpSpPr/>
            <p:nvPr/>
          </p:nvGrpSpPr>
          <p:grpSpPr>
            <a:xfrm>
              <a:off x="2268536" y="1841114"/>
              <a:ext cx="6759261" cy="2724912"/>
              <a:chOff x="2311403" y="1815714"/>
              <a:chExt cx="6759261" cy="27249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BA7D4D-5A6E-4E47-A68B-BF1F65417E70}"/>
                  </a:ext>
                </a:extLst>
              </p:cNvPr>
              <p:cNvSpPr/>
              <p:nvPr/>
            </p:nvSpPr>
            <p:spPr bwMode="auto">
              <a:xfrm>
                <a:off x="2311403" y="1815714"/>
                <a:ext cx="6759261" cy="272491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1" charset="0"/>
                  <a:ea typeface="ヒラギノ角ゴ Pro W3" pitchFamily="21" charset="-128"/>
                  <a:cs typeface="ヒラギノ角ゴ Pro W3" pitchFamily="21" charset="-128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F44A7D-60E9-A14B-B9A0-24822C2BB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832" t="78267" r="18709" b="13589"/>
              <a:stretch/>
            </p:blipFill>
            <p:spPr>
              <a:xfrm>
                <a:off x="4814458" y="4299045"/>
                <a:ext cx="1753150" cy="228600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4CA60E4-4D83-9C46-B470-C701457F26CD}"/>
                  </a:ext>
                </a:extLst>
              </p:cNvPr>
              <p:cNvGrpSpPr/>
              <p:nvPr/>
            </p:nvGrpSpPr>
            <p:grpSpPr>
              <a:xfrm>
                <a:off x="2377049" y="2062419"/>
                <a:ext cx="6627969" cy="2198609"/>
                <a:chOff x="2440940" y="2083584"/>
                <a:chExt cx="6627969" cy="2198609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28E437A-4C8B-CB4F-B6CA-15F57BC66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4875" t="26508" r="14814" b="26426"/>
                <a:stretch/>
              </p:blipFill>
              <p:spPr>
                <a:xfrm>
                  <a:off x="2440940" y="2083584"/>
                  <a:ext cx="3284541" cy="2198608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0B905D8-D85C-2E48-ADFE-943C69CE53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4909" t="26507" r="14856" b="26426"/>
                <a:stretch/>
              </p:blipFill>
              <p:spPr>
                <a:xfrm>
                  <a:off x="5784368" y="2083585"/>
                  <a:ext cx="3280892" cy="2198608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3895625-AAA3-5A47-BF90-7DFE32CDF960}"/>
                    </a:ext>
                  </a:extLst>
                </p:cNvPr>
                <p:cNvSpPr/>
                <p:nvPr/>
              </p:nvSpPr>
              <p:spPr bwMode="auto">
                <a:xfrm>
                  <a:off x="2440940" y="2083584"/>
                  <a:ext cx="3284541" cy="219860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21" charset="0"/>
                    <a:ea typeface="ヒラギノ角ゴ Pro W3" pitchFamily="21" charset="-128"/>
                    <a:cs typeface="ヒラギノ角ゴ Pro W3" pitchFamily="21" charset="-128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9B82DB4-C3DD-7040-B2F4-9194FA445DB3}"/>
                    </a:ext>
                  </a:extLst>
                </p:cNvPr>
                <p:cNvSpPr/>
                <p:nvPr/>
              </p:nvSpPr>
              <p:spPr bwMode="auto">
                <a:xfrm>
                  <a:off x="5784368" y="2083584"/>
                  <a:ext cx="3284541" cy="219860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21" charset="0"/>
                    <a:ea typeface="ヒラギノ角ゴ Pro W3" pitchFamily="21" charset="-128"/>
                    <a:cs typeface="ヒラギノ角ゴ Pro W3" pitchFamily="21" charset="-128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DB5C7F-B2B4-5D4F-B844-B660B9402B65}"/>
                    </a:ext>
                  </a:extLst>
                </p:cNvPr>
                <p:cNvSpPr txBox="1"/>
                <p:nvPr/>
              </p:nvSpPr>
              <p:spPr>
                <a:xfrm>
                  <a:off x="2480282" y="2126750"/>
                  <a:ext cx="948978" cy="276999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000000"/>
                      </a:solidFill>
                    </a:rPr>
                    <a:t>20CRv2c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E526392-7C2E-8045-BEE5-CE8118BE86BC}"/>
                    </a:ext>
                  </a:extLst>
                </p:cNvPr>
                <p:cNvSpPr txBox="1"/>
                <p:nvPr/>
              </p:nvSpPr>
              <p:spPr>
                <a:xfrm>
                  <a:off x="5825811" y="2126750"/>
                  <a:ext cx="833562" cy="276999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000000"/>
                      </a:solidFill>
                    </a:rPr>
                    <a:t>20CRv3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44E9C7-E646-0C4E-985B-7AD4EC57EE2E}"/>
                  </a:ext>
                </a:extLst>
              </p:cNvPr>
              <p:cNvSpPr txBox="1"/>
              <p:nvPr/>
            </p:nvSpPr>
            <p:spPr>
              <a:xfrm>
                <a:off x="4245926" y="1840147"/>
                <a:ext cx="289021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Sea Level Pressure and Precipitation Rate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4A6155-0BC4-9240-8591-B9050B66BC7C}"/>
                  </a:ext>
                </a:extLst>
              </p:cNvPr>
              <p:cNvSpPr txBox="1"/>
              <p:nvPr/>
            </p:nvSpPr>
            <p:spPr>
              <a:xfrm>
                <a:off x="6597147" y="4336401"/>
                <a:ext cx="36388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mm/</a:t>
                </a:r>
                <a:r>
                  <a:rPr lang="en-US" sz="1000" dirty="0" err="1">
                    <a:solidFill>
                      <a:srgbClr val="000000"/>
                    </a:solidFill>
                  </a:rPr>
                  <a:t>hr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652592-6F3B-9F4F-8D3E-11E46FD12E3F}"/>
                  </a:ext>
                </a:extLst>
              </p:cNvPr>
              <p:cNvSpPr txBox="1"/>
              <p:nvPr/>
            </p:nvSpPr>
            <p:spPr>
              <a:xfrm>
                <a:off x="7526770" y="4290235"/>
                <a:ext cx="9781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SLP C.I. 5 </a:t>
                </a:r>
                <a:r>
                  <a:rPr lang="en-US" sz="1000" dirty="0" err="1">
                    <a:solidFill>
                      <a:srgbClr val="000000"/>
                    </a:solidFill>
                  </a:rPr>
                  <a:t>mb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52EA121-9281-3743-B3EF-B136FC4F7197}"/>
                  </a:ext>
                </a:extLst>
              </p:cNvPr>
              <p:cNvSpPr txBox="1"/>
              <p:nvPr/>
            </p:nvSpPr>
            <p:spPr>
              <a:xfrm>
                <a:off x="2726804" y="4290235"/>
                <a:ext cx="16722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8 September 1900 12UTC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B3B956-1F29-3E4B-BB96-259A592FB339}"/>
              </a:ext>
            </a:extLst>
          </p:cNvPr>
          <p:cNvSpPr txBox="1"/>
          <p:nvPr/>
        </p:nvSpPr>
        <p:spPr>
          <a:xfrm>
            <a:off x="128563" y="386123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go.usa.gov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r>
              <a:rPr lang="en-US" sz="2000" dirty="0" err="1">
                <a:solidFill>
                  <a:srgbClr val="FF0000"/>
                </a:solidFill>
              </a:rPr>
              <a:t>XTd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4249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9A47B-0B08-2477-4133-C8C37D53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69" b="6054"/>
          <a:stretch/>
        </p:blipFill>
        <p:spPr>
          <a:xfrm>
            <a:off x="1524000" y="1385888"/>
            <a:ext cx="6096000" cy="4314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F630D-58F5-1FD4-DBED-64459CADF443}"/>
              </a:ext>
            </a:extLst>
          </p:cNvPr>
          <p:cNvSpPr txBox="1"/>
          <p:nvPr/>
        </p:nvSpPr>
        <p:spPr>
          <a:xfrm>
            <a:off x="128586" y="205770"/>
            <a:ext cx="9015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Rank Correlation between Precipitation from 20CRv3 and ERA5 for May – Oct as a function of 20CRv3 Confidence</a:t>
            </a:r>
          </a:p>
        </p:txBody>
      </p:sp>
    </p:spTree>
    <p:extLst>
      <p:ext uri="{BB962C8B-B14F-4D97-AF65-F5344CB8AC3E}">
        <p14:creationId xmlns:p14="http://schemas.microsoft.com/office/powerpoint/2010/main" val="57525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6317D-1A98-293A-8ACD-B4C04711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3" b="6308"/>
          <a:stretch/>
        </p:blipFill>
        <p:spPr>
          <a:xfrm>
            <a:off x="1524000" y="1443038"/>
            <a:ext cx="6096000" cy="4129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9B767-0A71-553D-A657-6A717408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891" t="67578" r="17422" b="28320"/>
          <a:stretch/>
        </p:blipFill>
        <p:spPr>
          <a:xfrm>
            <a:off x="5357813" y="4414837"/>
            <a:ext cx="1200150" cy="200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33A39-396B-2714-D23B-E74A9F020A0E}"/>
              </a:ext>
            </a:extLst>
          </p:cNvPr>
          <p:cNvSpPr txBox="1"/>
          <p:nvPr/>
        </p:nvSpPr>
        <p:spPr>
          <a:xfrm>
            <a:off x="128586" y="205770"/>
            <a:ext cx="9015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Rank Correlation between Precipitation 20CRv3 and </a:t>
            </a:r>
          </a:p>
          <a:p>
            <a:pPr algn="ctr"/>
            <a:r>
              <a:rPr lang="en-US" b="1" dirty="0"/>
              <a:t>GPCP-Daily for May – Oct as a function of 20CRv3 Confidence</a:t>
            </a:r>
          </a:p>
        </p:txBody>
      </p:sp>
    </p:spTree>
    <p:extLst>
      <p:ext uri="{BB962C8B-B14F-4D97-AF65-F5344CB8AC3E}">
        <p14:creationId xmlns:p14="http://schemas.microsoft.com/office/powerpoint/2010/main" val="59801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28BF7-C46A-49C1-2541-79FF2C90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10" y="736333"/>
            <a:ext cx="6331980" cy="4767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2CC98-E137-1EDB-D448-53AC3414E64E}"/>
              </a:ext>
            </a:extLst>
          </p:cNvPr>
          <p:cNvSpPr txBox="1"/>
          <p:nvPr/>
        </p:nvSpPr>
        <p:spPr>
          <a:xfrm>
            <a:off x="942975" y="5829300"/>
            <a:ext cx="791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FFD4"/>
                </a:solidFill>
                <a:effectLst/>
                <a:latin typeface="Roboto" panose="020F0502020204030204" pitchFamily="34" charset="0"/>
              </a:rPr>
              <a:t>Floodwaters in Sacramento, California in January 1862. Courtesy: California State Library</a:t>
            </a:r>
            <a:endParaRPr lang="en-US" dirty="0">
              <a:solidFill>
                <a:srgbClr val="FFFFD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CB62B-8F5B-B682-C5A6-CD52C84FB1F3}"/>
              </a:ext>
            </a:extLst>
          </p:cNvPr>
          <p:cNvSpPr txBox="1"/>
          <p:nvPr/>
        </p:nvSpPr>
        <p:spPr>
          <a:xfrm>
            <a:off x="1372245" y="180068"/>
            <a:ext cx="669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Great California Flood of Dec 1861- Jan 1862</a:t>
            </a:r>
          </a:p>
        </p:txBody>
      </p:sp>
    </p:spTree>
    <p:extLst>
      <p:ext uri="{BB962C8B-B14F-4D97-AF65-F5344CB8AC3E}">
        <p14:creationId xmlns:p14="http://schemas.microsoft.com/office/powerpoint/2010/main" val="197359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D0A85F-8DD5-28EA-7562-DE859474D077}"/>
              </a:ext>
            </a:extLst>
          </p:cNvPr>
          <p:cNvSpPr/>
          <p:nvPr/>
        </p:nvSpPr>
        <p:spPr bwMode="auto">
          <a:xfrm>
            <a:off x="428616" y="0"/>
            <a:ext cx="8229600" cy="67151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1" charset="0"/>
              <a:ea typeface="ヒラギノ角ゴ Pro W3" pitchFamily="21" charset="-128"/>
              <a:cs typeface="ヒラギノ角ゴ Pro W3" pitchFamily="21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3ED2B-4574-B26E-83B1-2243CA3D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50800"/>
            <a:ext cx="6908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_flood_1861_62_fog.mp4">
            <a:hlinkClick r:id="" action="ppaction://media"/>
            <a:extLst>
              <a:ext uri="{FF2B5EF4-FFF2-40B4-BE49-F238E27FC236}">
                <a16:creationId xmlns:a16="http://schemas.microsoft.com/office/drawing/2014/main" id="{67101953-551A-3F1B-8294-F2AEBB306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66499-50EE-6175-2A61-FF460F77B208}"/>
              </a:ext>
            </a:extLst>
          </p:cNvPr>
          <p:cNvSpPr txBox="1"/>
          <p:nvPr/>
        </p:nvSpPr>
        <p:spPr>
          <a:xfrm>
            <a:off x="456129" y="242888"/>
            <a:ext cx="878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20CRv3 near surface winds, temperature, and precipitation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0DF2E-E6EE-B019-DA8B-3B840A95745B}"/>
              </a:ext>
            </a:extLst>
          </p:cNvPr>
          <p:cNvSpPr txBox="1"/>
          <p:nvPr/>
        </p:nvSpPr>
        <p:spPr>
          <a:xfrm>
            <a:off x="757238" y="6153447"/>
            <a:ext cx="811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“Fog of ignorance” shows where ensemble spread is large</a:t>
            </a:r>
          </a:p>
        </p:txBody>
      </p:sp>
    </p:spTree>
    <p:extLst>
      <p:ext uri="{BB962C8B-B14F-4D97-AF65-F5344CB8AC3E}">
        <p14:creationId xmlns:p14="http://schemas.microsoft.com/office/powerpoint/2010/main" val="22277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_flood_1861_62_nofog.mp4">
            <a:hlinkClick r:id="" action="ppaction://media"/>
            <a:extLst>
              <a:ext uri="{FF2B5EF4-FFF2-40B4-BE49-F238E27FC236}">
                <a16:creationId xmlns:a16="http://schemas.microsoft.com/office/drawing/2014/main" id="{3C4A0BA6-B113-D21D-BD6D-C3A52D674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CF84E-44E5-A9F3-EA9F-DDF4A5FE1A1D}"/>
              </a:ext>
            </a:extLst>
          </p:cNvPr>
          <p:cNvSpPr txBox="1"/>
          <p:nvPr/>
        </p:nvSpPr>
        <p:spPr>
          <a:xfrm>
            <a:off x="456129" y="242888"/>
            <a:ext cx="878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20CRv3 near surface winds, temperature, and precipitation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27885-9A74-C848-46E3-CCC330155347}"/>
              </a:ext>
            </a:extLst>
          </p:cNvPr>
          <p:cNvSpPr txBox="1"/>
          <p:nvPr/>
        </p:nvSpPr>
        <p:spPr>
          <a:xfrm>
            <a:off x="81026" y="6191844"/>
            <a:ext cx="898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dots show location of observations from stations and ships.</a:t>
            </a:r>
          </a:p>
        </p:txBody>
      </p:sp>
    </p:spTree>
    <p:extLst>
      <p:ext uri="{BB962C8B-B14F-4D97-AF65-F5344CB8AC3E}">
        <p14:creationId xmlns:p14="http://schemas.microsoft.com/office/powerpoint/2010/main" val="29887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cp.1861-1862.calif.mp4">
            <a:hlinkClick r:id="" action="ppaction://media"/>
            <a:extLst>
              <a:ext uri="{FF2B5EF4-FFF2-40B4-BE49-F238E27FC236}">
                <a16:creationId xmlns:a16="http://schemas.microsoft.com/office/drawing/2014/main" id="{28BB317E-13AD-8B85-356C-C98A01501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763" y="0"/>
            <a:ext cx="513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1" charset="0"/>
            <a:ea typeface="ヒラギノ角ゴ Pro W3" pitchFamily="21" charset="-128"/>
            <a:cs typeface="ヒラギノ角ゴ Pro W3" pitchFamily="2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1" charset="0"/>
            <a:ea typeface="ヒラギノ角ゴ Pro W3" pitchFamily="21" charset="-128"/>
            <a:cs typeface="ヒラギノ角ゴ Pro W3" pitchFamily="2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13653</TotalTime>
  <Words>560</Words>
  <Application>Microsoft Macintosh PowerPoint</Application>
  <PresentationFormat>On-screen Show (4:3)</PresentationFormat>
  <Paragraphs>61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Cambria Math</vt:lpstr>
      <vt:lpstr>Helvetica</vt:lpstr>
      <vt:lpstr>Linux Libertine</vt:lpstr>
      <vt:lpstr>Roboto</vt:lpstr>
      <vt:lpstr>Times New Roman</vt:lpstr>
      <vt:lpstr>Blank Presentation</vt:lpstr>
      <vt:lpstr>PowerPoint Presentation</vt:lpstr>
      <vt:lpstr>The 20th Century Reanalysis version 3 (1806-present)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 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20th Century Reanalysis Project</dc:title>
  <dc:creator>noaa cdc</dc:creator>
  <cp:lastModifiedBy>Gilbert P. Compo</cp:lastModifiedBy>
  <cp:revision>796</cp:revision>
  <cp:lastPrinted>2013-04-03T23:32:05Z</cp:lastPrinted>
  <dcterms:created xsi:type="dcterms:W3CDTF">2010-06-11T21:50:51Z</dcterms:created>
  <dcterms:modified xsi:type="dcterms:W3CDTF">2024-09-25T21:25:33Z</dcterms:modified>
</cp:coreProperties>
</file>