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510" r:id="rId3"/>
    <p:sldId id="747" r:id="rId4"/>
    <p:sldId id="748" r:id="rId5"/>
    <p:sldId id="749" r:id="rId6"/>
    <p:sldId id="751" r:id="rId7"/>
    <p:sldId id="752" r:id="rId8"/>
    <p:sldId id="760" r:id="rId9"/>
    <p:sldId id="746" r:id="rId10"/>
    <p:sldId id="754" r:id="rId11"/>
    <p:sldId id="755" r:id="rId12"/>
    <p:sldId id="756" r:id="rId13"/>
    <p:sldId id="745" r:id="rId14"/>
    <p:sldId id="757" r:id="rId15"/>
    <p:sldId id="758" r:id="rId16"/>
    <p:sldId id="759" r:id="rId17"/>
    <p:sldId id="681" r:id="rId18"/>
    <p:sldId id="761" r:id="rId19"/>
    <p:sldId id="744" r:id="rId20"/>
    <p:sldId id="739" r:id="rId21"/>
    <p:sldId id="740" r:id="rId22"/>
    <p:sldId id="673" r:id="rId23"/>
    <p:sldId id="750" r:id="rId24"/>
    <p:sldId id="461" r:id="rId25"/>
    <p:sldId id="445" r:id="rId26"/>
    <p:sldId id="463" r:id="rId27"/>
    <p:sldId id="446" r:id="rId28"/>
    <p:sldId id="450"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FFD4"/>
    <a:srgbClr val="8E6C9E"/>
    <a:srgbClr val="FF8C55"/>
    <a:srgbClr val="EEF5E5"/>
    <a:srgbClr val="E7B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2"/>
    <p:restoredTop sz="91474"/>
  </p:normalViewPr>
  <p:slideViewPr>
    <p:cSldViewPr snapToGrid="0">
      <p:cViewPr varScale="1">
        <p:scale>
          <a:sx n="94" d="100"/>
          <a:sy n="94" d="100"/>
        </p:scale>
        <p:origin x="1464" y="200"/>
      </p:cViewPr>
      <p:guideLst>
        <p:guide orient="horz" pos="2160"/>
        <p:guide pos="2880"/>
      </p:guideLst>
    </p:cSldViewPr>
  </p:slideViewPr>
  <p:outlineViewPr>
    <p:cViewPr>
      <p:scale>
        <a:sx n="50" d="100"/>
        <a:sy n="50" d="100"/>
      </p:scale>
      <p:origin x="0" y="-1105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7330822-CE83-E046-BEEC-E31C36CC2AF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21" charset="0"/>
                <a:ea typeface="ヒラギノ角ゴ Pro W3" pitchFamily="21" charset="-128"/>
                <a:cs typeface="ヒラギノ角ゴ Pro W3" pitchFamily="21" charset="-128"/>
              </a:defRPr>
            </a:lvl1pPr>
          </a:lstStyle>
          <a:p>
            <a:pPr>
              <a:defRPr/>
            </a:pPr>
            <a:endParaRPr lang="en-US"/>
          </a:p>
        </p:txBody>
      </p:sp>
      <p:sp>
        <p:nvSpPr>
          <p:cNvPr id="6147" name="Rectangle 3">
            <a:extLst>
              <a:ext uri="{FF2B5EF4-FFF2-40B4-BE49-F238E27FC236}">
                <a16:creationId xmlns:a16="http://schemas.microsoft.com/office/drawing/2014/main" id="{08385985-C5CF-C14A-AC66-FD30B7320EF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21" charset="0"/>
                <a:ea typeface="ヒラギノ角ゴ Pro W3" pitchFamily="21" charset="-128"/>
                <a:cs typeface="ヒラギノ角ゴ Pro W3" pitchFamily="21" charset="-128"/>
              </a:defRPr>
            </a:lvl1pPr>
          </a:lstStyle>
          <a:p>
            <a:pPr>
              <a:defRPr/>
            </a:pPr>
            <a:endParaRPr lang="en-US"/>
          </a:p>
        </p:txBody>
      </p:sp>
      <p:sp>
        <p:nvSpPr>
          <p:cNvPr id="2052" name="Rectangle 4">
            <a:extLst>
              <a:ext uri="{FF2B5EF4-FFF2-40B4-BE49-F238E27FC236}">
                <a16:creationId xmlns:a16="http://schemas.microsoft.com/office/drawing/2014/main" id="{F78DB543-FA1B-E041-8B73-2C7EF8ED265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46CEA9AC-DD1F-1F4E-9276-2B4B38D7E93B}"/>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EDB832CD-B28E-3D46-B5E6-6624622AE2C9}"/>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21" charset="0"/>
                <a:ea typeface="ヒラギノ角ゴ Pro W3" pitchFamily="21" charset="-128"/>
                <a:cs typeface="ヒラギノ角ゴ Pro W3" pitchFamily="21" charset="-128"/>
              </a:defRPr>
            </a:lvl1pPr>
          </a:lstStyle>
          <a:p>
            <a:pPr>
              <a:defRPr/>
            </a:pPr>
            <a:endParaRPr lang="en-US"/>
          </a:p>
        </p:txBody>
      </p:sp>
      <p:sp>
        <p:nvSpPr>
          <p:cNvPr id="6151" name="Rectangle 7">
            <a:extLst>
              <a:ext uri="{FF2B5EF4-FFF2-40B4-BE49-F238E27FC236}">
                <a16:creationId xmlns:a16="http://schemas.microsoft.com/office/drawing/2014/main" id="{871D4A7D-009D-F947-8B31-2F3585ECB45C}"/>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E569187-6A87-3441-9D1E-2A9CC2A22F0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1" charset="0"/>
        <a:ea typeface="ヒラギノ角ゴ Pro W3" pitchFamily="21" charset="-128"/>
        <a:cs typeface="ヒラギノ角ゴ Pro W3" pitchFamily="21" charset="-128"/>
      </a:defRPr>
    </a:lvl1pPr>
    <a:lvl2pPr marL="457200" algn="l" rtl="0" eaLnBrk="0" fontAlgn="base" hangingPunct="0">
      <a:spcBef>
        <a:spcPct val="30000"/>
      </a:spcBef>
      <a:spcAft>
        <a:spcPct val="0"/>
      </a:spcAft>
      <a:defRPr sz="1200" kern="1200">
        <a:solidFill>
          <a:schemeClr val="tx1"/>
        </a:solidFill>
        <a:latin typeface="Arial" pitchFamily="21" charset="0"/>
        <a:ea typeface="ヒラギノ角ゴ Pro W3" pitchFamily="21" charset="-128"/>
        <a:cs typeface="ヒラギノ角ゴ Pro W3" pitchFamily="21" charset="-128"/>
      </a:defRPr>
    </a:lvl2pPr>
    <a:lvl3pPr marL="914400" algn="l" rtl="0" eaLnBrk="0" fontAlgn="base" hangingPunct="0">
      <a:spcBef>
        <a:spcPct val="30000"/>
      </a:spcBef>
      <a:spcAft>
        <a:spcPct val="0"/>
      </a:spcAft>
      <a:defRPr sz="1200" kern="1200">
        <a:solidFill>
          <a:schemeClr val="tx1"/>
        </a:solidFill>
        <a:latin typeface="Arial" pitchFamily="21" charset="0"/>
        <a:ea typeface="ヒラギノ角ゴ Pro W3" pitchFamily="21" charset="-128"/>
        <a:cs typeface="ヒラギノ角ゴ Pro W3" pitchFamily="21" charset="-128"/>
      </a:defRPr>
    </a:lvl3pPr>
    <a:lvl4pPr marL="1371600" algn="l" rtl="0" eaLnBrk="0" fontAlgn="base" hangingPunct="0">
      <a:spcBef>
        <a:spcPct val="30000"/>
      </a:spcBef>
      <a:spcAft>
        <a:spcPct val="0"/>
      </a:spcAft>
      <a:defRPr sz="1200" kern="1200">
        <a:solidFill>
          <a:schemeClr val="tx1"/>
        </a:solidFill>
        <a:latin typeface="Arial" pitchFamily="21" charset="0"/>
        <a:ea typeface="ヒラギノ角ゴ Pro W3" pitchFamily="21" charset="-128"/>
        <a:cs typeface="ヒラギノ角ゴ Pro W3" pitchFamily="21" charset="-128"/>
      </a:defRPr>
    </a:lvl4pPr>
    <a:lvl5pPr marL="1828800" algn="l" rtl="0" eaLnBrk="0" fontAlgn="base" hangingPunct="0">
      <a:spcBef>
        <a:spcPct val="30000"/>
      </a:spcBef>
      <a:spcAft>
        <a:spcPct val="0"/>
      </a:spcAft>
      <a:defRPr sz="1200" kern="1200">
        <a:solidFill>
          <a:schemeClr val="tx1"/>
        </a:solidFill>
        <a:latin typeface="Arial" pitchFamily="21" charset="0"/>
        <a:ea typeface="ヒラギノ角ゴ Pro W3" pitchFamily="21" charset="-128"/>
        <a:cs typeface="ヒラギノ角ゴ Pro W3" pitchFamily="2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a:extLst>
              <a:ext uri="{FF2B5EF4-FFF2-40B4-BE49-F238E27FC236}">
                <a16:creationId xmlns:a16="http://schemas.microsoft.com/office/drawing/2014/main" id="{6DAE32E2-8460-1F44-BA8A-6CBD295F4A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68D123D-438E-0E44-94D8-040DB27C5FDE}" type="slidenum">
              <a:rPr lang="en-US" altLang="en-US" sz="1200"/>
              <a:pPr/>
              <a:t>1</a:t>
            </a:fld>
            <a:endParaRPr lang="en-US" altLang="en-US" sz="1200"/>
          </a:p>
        </p:txBody>
      </p:sp>
      <p:sp>
        <p:nvSpPr>
          <p:cNvPr id="4098" name="Rectangle 2">
            <a:extLst>
              <a:ext uri="{FF2B5EF4-FFF2-40B4-BE49-F238E27FC236}">
                <a16:creationId xmlns:a16="http://schemas.microsoft.com/office/drawing/2014/main" id="{F8B63FC0-D3FB-4644-A444-F2CA6CEE1ACE}"/>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23C1733E-0E45-DC41-83E6-C5E076E5AA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7F4BB413-8AB5-421F-8D5D-8CA39EE523CE}" type="slidenum">
              <a:rPr lang="en-US" altLang="en-US" sz="1200" smtClean="0"/>
              <a:pPr/>
              <a:t>2</a:t>
            </a:fld>
            <a:endParaRPr lang="en-US" alt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ヒラギノ角ゴ Pro W3" pitchFamily="-84" charset="-128"/>
              </a:rPr>
              <a:t>ACRE initiative=Atmospheric Circulation Reconstructions over the Earth initiative</a:t>
            </a:r>
          </a:p>
        </p:txBody>
      </p:sp>
    </p:spTree>
    <p:extLst>
      <p:ext uri="{BB962C8B-B14F-4D97-AF65-F5344CB8AC3E}">
        <p14:creationId xmlns:p14="http://schemas.microsoft.com/office/powerpoint/2010/main" val="401032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A13660DD-E566-45CC-BBE2-BF7538B9FFF2}" type="slidenum">
              <a:rPr lang="en-US" altLang="en-US" sz="1200" smtClean="0"/>
              <a:pPr/>
              <a:t>17</a:t>
            </a:fld>
            <a:endParaRPr lang="en-US" altLang="en-US" sz="1200"/>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ヒラギノ角ゴ Pro W3" pitchFamily="-84" charset="-128"/>
            </a:endParaRPr>
          </a:p>
        </p:txBody>
      </p:sp>
    </p:spTree>
    <p:extLst>
      <p:ext uri="{BB962C8B-B14F-4D97-AF65-F5344CB8AC3E}">
        <p14:creationId xmlns:p14="http://schemas.microsoft.com/office/powerpoint/2010/main" val="145679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EAD839EE-99BB-7A48-8E15-022651091B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68B4C840-4225-F841-ADFC-F1F4FEDFEF95}" type="slidenum">
              <a:rPr lang="en-US" altLang="en-US" sz="1200"/>
              <a:pPr/>
              <a:t>25</a:t>
            </a:fld>
            <a:endParaRPr lang="en-US" altLang="en-US" sz="1200"/>
          </a:p>
        </p:txBody>
      </p:sp>
      <p:sp>
        <p:nvSpPr>
          <p:cNvPr id="9218" name="Rectangle 2">
            <a:extLst>
              <a:ext uri="{FF2B5EF4-FFF2-40B4-BE49-F238E27FC236}">
                <a16:creationId xmlns:a16="http://schemas.microsoft.com/office/drawing/2014/main" id="{C3D6A6CE-8288-6340-8DC9-CAFA49C36719}"/>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C8754EB4-19C1-D148-AB54-DA55B5B9D4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04988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A43E8583-75DD-3949-9C31-6E32DD65CC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1163A67-A799-1D48-A8B5-E9A095A7CD13}" type="slidenum">
              <a:rPr lang="en-US" altLang="en-US" sz="1200"/>
              <a:pPr/>
              <a:t>27</a:t>
            </a:fld>
            <a:endParaRPr lang="en-US" altLang="en-US" sz="1200"/>
          </a:p>
        </p:txBody>
      </p:sp>
      <p:sp>
        <p:nvSpPr>
          <p:cNvPr id="11266" name="Rectangle 2">
            <a:extLst>
              <a:ext uri="{FF2B5EF4-FFF2-40B4-BE49-F238E27FC236}">
                <a16:creationId xmlns:a16="http://schemas.microsoft.com/office/drawing/2014/main" id="{AB4B124D-35E8-4148-9AC0-66C9CE5A6FCD}"/>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4320344A-E390-9949-AEE4-29B18001C2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05905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33434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734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7615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18114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29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69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114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988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8435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0548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F4484FE-B0B9-9740-B702-08D30BE209B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8FF7720-F069-354F-A53C-7D60CCF8F99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2pPr>
      <a:lvl3pPr algn="ctr" rtl="0" eaLnBrk="0" fontAlgn="base" hangingPunct="0">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3pPr>
      <a:lvl4pPr algn="ctr" rtl="0" eaLnBrk="0" fontAlgn="base" hangingPunct="0">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4pPr>
      <a:lvl5pPr algn="ctr" rtl="0" eaLnBrk="0" fontAlgn="base" hangingPunct="0">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5pPr>
      <a:lvl6pPr marL="457200" algn="ctr" rtl="0" fontAlgn="base">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6pPr>
      <a:lvl7pPr marL="914400" algn="ctr" rtl="0" fontAlgn="base">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7pPr>
      <a:lvl8pPr marL="1371600" algn="ctr" rtl="0" fontAlgn="base">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8pPr>
      <a:lvl9pPr marL="1828800" algn="ctr" rtl="0" fontAlgn="base">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peshtigofiremuseum.com/" TargetMode="External"/><Relationship Id="rId2" Type="http://schemas.openxmlformats.org/officeDocument/2006/relationships/hyperlink" Target="http://sites.rootsweb.com/~mimanist/ManHist14.html" TargetMode="External"/><Relationship Id="rId1" Type="http://schemas.openxmlformats.org/officeDocument/2006/relationships/slideLayout" Target="../slideLayouts/slideLayout7.xml"/><Relationship Id="rId4" Type="http://schemas.openxmlformats.org/officeDocument/2006/relationships/hyperlink" Target="https://en.wikipedia.org/wiki/Great_Chicago_Fir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go.usa.gov/XTd" TargetMode="External"/><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portal.nersc.gov/20C_Reanalysis" TargetMode="External"/><Relationship Id="rId5" Type="http://schemas.openxmlformats.org/officeDocument/2006/relationships/hyperlink" Target="http://dss.ucar.edu/datasets/ds131.1" TargetMode="External"/><Relationship Id="rId4" Type="http://schemas.openxmlformats.org/officeDocument/2006/relationships/hyperlink" Target="http://www.esrl.noaa.gov/psd/data/gridded/data.20thC_ReanV2.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04EA2CCD-F790-2349-976A-CF88689A04A9}"/>
              </a:ext>
            </a:extLst>
          </p:cNvPr>
          <p:cNvSpPr>
            <a:spLocks noGrp="1" noChangeArrowheads="1"/>
          </p:cNvSpPr>
          <p:nvPr>
            <p:ph type="subTitle" idx="1"/>
          </p:nvPr>
        </p:nvSpPr>
        <p:spPr>
          <a:xfrm>
            <a:off x="719745" y="2616763"/>
            <a:ext cx="8273943" cy="3496168"/>
          </a:xfrm>
        </p:spPr>
        <p:txBody>
          <a:bodyPr/>
          <a:lstStyle/>
          <a:p>
            <a:pPr algn="l" eaLnBrk="1" hangingPunct="1">
              <a:lnSpc>
                <a:spcPct val="80000"/>
              </a:lnSpc>
            </a:pPr>
            <a:r>
              <a:rPr lang="en-US" sz="2400" b="1" dirty="0">
                <a:solidFill>
                  <a:srgbClr val="FFFFD4"/>
                </a:solidFill>
                <a:latin typeface="Times New Roman" charset="0"/>
                <a:ea typeface="ヒラギノ角ゴ Pro W3" charset="0"/>
                <a:cs typeface="ヒラギノ角ゴ Pro W3" charset="0"/>
              </a:rPr>
              <a:t>Gilbert P. Compo</a:t>
            </a:r>
            <a:r>
              <a:rPr lang="en-US" sz="2400" baseline="30000" dirty="0">
                <a:solidFill>
                  <a:srgbClr val="FFFFD4"/>
                </a:solidFill>
                <a:latin typeface="Times New Roman" charset="0"/>
                <a:ea typeface="ヒラギノ角ゴ Pro W3" charset="0"/>
                <a:cs typeface="ヒラギノ角ゴ Pro W3" charset="0"/>
              </a:rPr>
              <a:t>1,2</a:t>
            </a:r>
            <a:r>
              <a:rPr lang="en-US" sz="2400" dirty="0">
                <a:solidFill>
                  <a:srgbClr val="FFFFD4"/>
                </a:solidFill>
                <a:latin typeface="Times New Roman" charset="0"/>
                <a:ea typeface="ヒラギノ角ゴ Pro W3" charset="0"/>
                <a:cs typeface="ヒラギノ角ゴ Pro W3" charset="0"/>
              </a:rPr>
              <a:t>, P.D. Sardeshmukh</a:t>
            </a:r>
            <a:r>
              <a:rPr lang="en-US" sz="2400" baseline="30000" dirty="0">
                <a:solidFill>
                  <a:srgbClr val="FFFFD4"/>
                </a:solidFill>
                <a:latin typeface="Times New Roman" charset="0"/>
                <a:ea typeface="ヒラギノ角ゴ Pro W3" charset="0"/>
                <a:cs typeface="ヒラギノ角ゴ Pro W3" charset="0"/>
              </a:rPr>
              <a:t>1,2</a:t>
            </a:r>
            <a:r>
              <a:rPr lang="en-US" sz="2400" dirty="0">
                <a:solidFill>
                  <a:srgbClr val="FFFFD4"/>
                </a:solidFill>
                <a:latin typeface="Times New Roman" charset="0"/>
                <a:ea typeface="ヒラギノ角ゴ Pro W3" charset="0"/>
                <a:cs typeface="ヒラギノ角ゴ Pro W3" charset="0"/>
              </a:rPr>
              <a:t>, C. McColl</a:t>
            </a:r>
            <a:r>
              <a:rPr lang="en-US" sz="2400" baseline="30000" dirty="0">
                <a:solidFill>
                  <a:srgbClr val="FFFFD4"/>
                </a:solidFill>
                <a:latin typeface="Times New Roman" charset="0"/>
                <a:ea typeface="ヒラギノ角ゴ Pro W3" charset="0"/>
                <a:cs typeface="ヒラギノ角ゴ Pro W3" charset="0"/>
              </a:rPr>
              <a:t>1,2 </a:t>
            </a:r>
            <a:r>
              <a:rPr lang="en-US" sz="2400" dirty="0">
                <a:solidFill>
                  <a:srgbClr val="FFFFD4"/>
                </a:solidFill>
                <a:latin typeface="Times New Roman" charset="0"/>
                <a:ea typeface="ヒラギノ角ゴ Pro W3" charset="0"/>
                <a:cs typeface="ヒラギノ角ゴ Pro W3" charset="0"/>
              </a:rPr>
              <a:t>, Larry Spencer</a:t>
            </a:r>
            <a:r>
              <a:rPr lang="en-US" sz="2400" baseline="30000" dirty="0">
                <a:solidFill>
                  <a:srgbClr val="FFFFD4"/>
                </a:solidFill>
                <a:latin typeface="Times New Roman" charset="0"/>
                <a:ea typeface="ヒラギノ角ゴ Pro W3" charset="0"/>
                <a:cs typeface="ヒラギノ角ゴ Pro W3" charset="0"/>
              </a:rPr>
              <a:t>1,2 </a:t>
            </a:r>
            <a:r>
              <a:rPr lang="en-US" sz="2400" dirty="0">
                <a:solidFill>
                  <a:srgbClr val="FFFFD4"/>
                </a:solidFill>
                <a:latin typeface="Times New Roman" charset="0"/>
                <a:ea typeface="ヒラギノ角ゴ Pro W3" charset="0"/>
                <a:cs typeface="ヒラギノ角ゴ Pro W3" charset="0"/>
              </a:rPr>
              <a:t>, Andrew Hoell</a:t>
            </a:r>
            <a:r>
              <a:rPr lang="en-US" sz="2400" baseline="30000" dirty="0">
                <a:solidFill>
                  <a:srgbClr val="FFFFD4"/>
                </a:solidFill>
                <a:latin typeface="Times New Roman" charset="0"/>
                <a:ea typeface="ヒラギノ角ゴ Pro W3" charset="0"/>
                <a:cs typeface="ヒラギノ角ゴ Pro W3" charset="0"/>
              </a:rPr>
              <a:t>2</a:t>
            </a:r>
            <a:r>
              <a:rPr lang="en-US" sz="2400" dirty="0">
                <a:solidFill>
                  <a:srgbClr val="FFFFD4"/>
                </a:solidFill>
                <a:latin typeface="Times New Roman" charset="0"/>
                <a:ea typeface="ヒラギノ角ゴ Pro W3" charset="0"/>
                <a:cs typeface="ヒラギノ角ゴ Pro W3" charset="0"/>
              </a:rPr>
              <a:t>, Rochelle Worsnop</a:t>
            </a:r>
            <a:r>
              <a:rPr lang="en-US" sz="2400" baseline="30000" dirty="0">
                <a:solidFill>
                  <a:srgbClr val="FFFFD4"/>
                </a:solidFill>
                <a:latin typeface="Times New Roman" charset="0"/>
                <a:ea typeface="ヒラギノ角ゴ Pro W3" charset="0"/>
                <a:cs typeface="ヒラギノ角ゴ Pro W3" charset="0"/>
              </a:rPr>
              <a:t>2</a:t>
            </a:r>
            <a:r>
              <a:rPr lang="en-US" sz="2400" dirty="0">
                <a:solidFill>
                  <a:srgbClr val="FFFFD4"/>
                </a:solidFill>
                <a:latin typeface="Times New Roman" charset="0"/>
                <a:ea typeface="ヒラギノ角ゴ Pro W3" charset="0"/>
                <a:cs typeface="ヒラギノ角ゴ Pro W3" charset="0"/>
              </a:rPr>
              <a:t>, and C. Smith</a:t>
            </a:r>
            <a:r>
              <a:rPr lang="en-US" sz="2400" baseline="30000" dirty="0">
                <a:solidFill>
                  <a:srgbClr val="FFFFD4"/>
                </a:solidFill>
                <a:latin typeface="Times New Roman" charset="0"/>
                <a:ea typeface="ヒラギノ角ゴ Pro W3" charset="0"/>
                <a:cs typeface="ヒラギノ角ゴ Pro W3" charset="0"/>
              </a:rPr>
              <a:t>1,2</a:t>
            </a:r>
            <a:r>
              <a:rPr lang="en-US" sz="2400" dirty="0">
                <a:solidFill>
                  <a:srgbClr val="FFFFD4"/>
                </a:solidFill>
                <a:latin typeface="Times New Roman" charset="0"/>
                <a:ea typeface="ヒラギノ角ゴ Pro W3" charset="0"/>
                <a:cs typeface="ヒラギノ角ゴ Pro W3" charset="0"/>
              </a:rPr>
              <a:t>,</a:t>
            </a:r>
          </a:p>
          <a:p>
            <a:pPr algn="l" eaLnBrk="1" hangingPunct="1">
              <a:lnSpc>
                <a:spcPct val="80000"/>
              </a:lnSpc>
            </a:pPr>
            <a:r>
              <a:rPr lang="en-US" sz="2400" dirty="0">
                <a:solidFill>
                  <a:srgbClr val="FFFFD4"/>
                </a:solidFill>
                <a:latin typeface="Times New Roman" charset="0"/>
                <a:ea typeface="ヒラギノ角ゴ Pro W3" charset="0"/>
                <a:cs typeface="ヒラギノ角ゴ Pro W3" charset="0"/>
              </a:rPr>
              <a:t>Laura C. Slivinski</a:t>
            </a:r>
            <a:r>
              <a:rPr lang="en-US" sz="2400" baseline="30000" dirty="0">
                <a:solidFill>
                  <a:srgbClr val="FFFFD4"/>
                </a:solidFill>
                <a:latin typeface="Times New Roman" charset="0"/>
                <a:ea typeface="ヒラギノ角ゴ Pro W3" charset="0"/>
                <a:cs typeface="ヒラギノ角ゴ Pro W3" charset="0"/>
              </a:rPr>
              <a:t>1,2</a:t>
            </a:r>
            <a:r>
              <a:rPr lang="en-US" sz="2400" dirty="0">
                <a:solidFill>
                  <a:srgbClr val="FFFFD4"/>
                </a:solidFill>
                <a:latin typeface="Times New Roman" charset="0"/>
                <a:ea typeface="ヒラギノ角ゴ Pro W3" charset="0"/>
                <a:cs typeface="ヒラギノ角ゴ Pro W3" charset="0"/>
              </a:rPr>
              <a:t> , J.S. Whitaker</a:t>
            </a:r>
            <a:r>
              <a:rPr lang="en-US" sz="2400" baseline="30000" dirty="0">
                <a:solidFill>
                  <a:srgbClr val="FFFFD4"/>
                </a:solidFill>
                <a:latin typeface="Times New Roman" charset="0"/>
                <a:ea typeface="ヒラギノ角ゴ Pro W3" charset="0"/>
                <a:cs typeface="ヒラギノ角ゴ Pro W3" charset="0"/>
              </a:rPr>
              <a:t>2</a:t>
            </a:r>
            <a:br>
              <a:rPr lang="en-US" sz="2400" baseline="30000" dirty="0">
                <a:solidFill>
                  <a:srgbClr val="FFFFD4"/>
                </a:solidFill>
                <a:latin typeface="Times New Roman" charset="0"/>
                <a:ea typeface="ヒラギノ角ゴ Pro W3" charset="0"/>
                <a:cs typeface="ヒラギノ角ゴ Pro W3" charset="0"/>
              </a:rPr>
            </a:br>
            <a:endParaRPr lang="en-US" sz="2400" baseline="30000" dirty="0">
              <a:solidFill>
                <a:srgbClr val="FFFFD4"/>
              </a:solidFill>
              <a:latin typeface="Times New Roman" charset="0"/>
              <a:ea typeface="ヒラギノ角ゴ Pro W3" charset="0"/>
              <a:cs typeface="ヒラギノ角ゴ Pro W3" charset="0"/>
            </a:endParaRPr>
          </a:p>
          <a:p>
            <a:pPr algn="l" eaLnBrk="1" hangingPunct="1">
              <a:lnSpc>
                <a:spcPct val="80000"/>
              </a:lnSpc>
            </a:pPr>
            <a:r>
              <a:rPr lang="en-US" sz="1800" baseline="30000" dirty="0">
                <a:solidFill>
                  <a:srgbClr val="FFFFD4"/>
                </a:solidFill>
                <a:latin typeface="Times New Roman" charset="0"/>
                <a:ea typeface="ヒラギノ角ゴ Pro W3" charset="0"/>
                <a:cs typeface="ヒラギノ角ゴ Pro W3" charset="0"/>
              </a:rPr>
              <a:t>1</a:t>
            </a:r>
            <a:r>
              <a:rPr lang="en-US" sz="1800" dirty="0">
                <a:solidFill>
                  <a:srgbClr val="FFFFD4"/>
                </a:solidFill>
                <a:latin typeface="Times New Roman" charset="0"/>
                <a:ea typeface="ヒラギノ角ゴ Pro W3" charset="0"/>
                <a:cs typeface="ヒラギノ角ゴ Pro W3" charset="0"/>
              </a:rPr>
              <a:t>University of Colorado at Boulder, CIRES</a:t>
            </a:r>
          </a:p>
          <a:p>
            <a:pPr algn="l" eaLnBrk="1" hangingPunct="1">
              <a:lnSpc>
                <a:spcPct val="80000"/>
              </a:lnSpc>
            </a:pPr>
            <a:r>
              <a:rPr lang="en-US" sz="1800" baseline="30000" dirty="0">
                <a:solidFill>
                  <a:srgbClr val="FFFFD4"/>
                </a:solidFill>
                <a:latin typeface="Times New Roman" charset="0"/>
                <a:ea typeface="ヒラギノ角ゴ Pro W3" charset="0"/>
                <a:cs typeface="ヒラギノ角ゴ Pro W3" charset="0"/>
              </a:rPr>
              <a:t>2</a:t>
            </a:r>
            <a:r>
              <a:rPr lang="en-US" sz="1800" dirty="0">
                <a:solidFill>
                  <a:srgbClr val="FFFFD4"/>
                </a:solidFill>
                <a:latin typeface="Times New Roman" charset="0"/>
                <a:ea typeface="ヒラギノ角ゴ Pro W3" charset="0"/>
                <a:cs typeface="ヒラギノ角ゴ Pro W3" charset="0"/>
              </a:rPr>
              <a:t>NOAA Physical Sciences Laboratory</a:t>
            </a:r>
          </a:p>
          <a:p>
            <a:pPr algn="l" eaLnBrk="1" hangingPunct="1">
              <a:lnSpc>
                <a:spcPct val="80000"/>
              </a:lnSpc>
            </a:pPr>
            <a:endParaRPr lang="en-US" sz="1800" b="1" dirty="0">
              <a:solidFill>
                <a:srgbClr val="FFFFD4"/>
              </a:solidFill>
              <a:latin typeface="Times New Roman" charset="0"/>
              <a:ea typeface="ヒラギノ角ゴ Pro W3" charset="0"/>
              <a:cs typeface="ヒラギノ角ゴ Pro W3" charset="0"/>
            </a:endParaRPr>
          </a:p>
          <a:p>
            <a:pPr algn="l" eaLnBrk="1" hangingPunct="1">
              <a:lnSpc>
                <a:spcPct val="80000"/>
              </a:lnSpc>
            </a:pPr>
            <a:r>
              <a:rPr lang="en-US" sz="1800" b="1" dirty="0" err="1">
                <a:solidFill>
                  <a:srgbClr val="FFFFD4"/>
                </a:solidFill>
                <a:latin typeface="Times New Roman" charset="0"/>
                <a:ea typeface="ヒラギノ角ゴ Pro W3" charset="0"/>
                <a:cs typeface="ヒラギノ角ゴ Pro W3" charset="0"/>
              </a:rPr>
              <a:t>compo@colorado.edu</a:t>
            </a:r>
            <a:endParaRPr lang="en-US" sz="1800" b="1" dirty="0">
              <a:solidFill>
                <a:srgbClr val="FFFFD4"/>
              </a:solidFill>
              <a:latin typeface="Times New Roman" charset="0"/>
              <a:ea typeface="ヒラギノ角ゴ Pro W3" charset="0"/>
              <a:cs typeface="ヒラギノ角ゴ Pro W3" charset="0"/>
            </a:endParaRPr>
          </a:p>
        </p:txBody>
      </p:sp>
      <p:sp>
        <p:nvSpPr>
          <p:cNvPr id="4" name="TextBox 3">
            <a:extLst>
              <a:ext uri="{FF2B5EF4-FFF2-40B4-BE49-F238E27FC236}">
                <a16:creationId xmlns:a16="http://schemas.microsoft.com/office/drawing/2014/main" id="{61A4B821-1758-604B-AA0A-67DD26287A22}"/>
              </a:ext>
            </a:extLst>
          </p:cNvPr>
          <p:cNvSpPr txBox="1"/>
          <p:nvPr/>
        </p:nvSpPr>
        <p:spPr>
          <a:xfrm>
            <a:off x="5826676" y="5560403"/>
            <a:ext cx="2340705" cy="461665"/>
          </a:xfrm>
          <a:prstGeom prst="rect">
            <a:avLst/>
          </a:prstGeom>
          <a:noFill/>
        </p:spPr>
        <p:txBody>
          <a:bodyPr wrap="none" rtlCol="0">
            <a:spAutoFit/>
          </a:bodyPr>
          <a:lstStyle/>
          <a:p>
            <a:r>
              <a:rPr lang="en-US" dirty="0" err="1">
                <a:solidFill>
                  <a:srgbClr val="FFFF00"/>
                </a:solidFill>
              </a:rPr>
              <a:t>go.usa.gov</a:t>
            </a:r>
            <a:r>
              <a:rPr lang="en-US" dirty="0">
                <a:solidFill>
                  <a:srgbClr val="FFFF00"/>
                </a:solidFill>
              </a:rPr>
              <a:t>/</a:t>
            </a:r>
            <a:r>
              <a:rPr lang="en-US" dirty="0" err="1">
                <a:solidFill>
                  <a:srgbClr val="FFFF00"/>
                </a:solidFill>
              </a:rPr>
              <a:t>XTd</a:t>
            </a:r>
            <a:endParaRPr lang="en-US" dirty="0">
              <a:solidFill>
                <a:srgbClr val="FFFF00"/>
              </a:solidFill>
            </a:endParaRPr>
          </a:p>
        </p:txBody>
      </p:sp>
      <p:sp>
        <p:nvSpPr>
          <p:cNvPr id="5" name="TextBox 4">
            <a:extLst>
              <a:ext uri="{FF2B5EF4-FFF2-40B4-BE49-F238E27FC236}">
                <a16:creationId xmlns:a16="http://schemas.microsoft.com/office/drawing/2014/main" id="{B30C4D8F-22BA-6943-85C0-399E49CE2F2E}"/>
              </a:ext>
            </a:extLst>
          </p:cNvPr>
          <p:cNvSpPr txBox="1"/>
          <p:nvPr/>
        </p:nvSpPr>
        <p:spPr>
          <a:xfrm>
            <a:off x="-15766" y="6337264"/>
            <a:ext cx="9159765" cy="461665"/>
          </a:xfrm>
          <a:prstGeom prst="rect">
            <a:avLst/>
          </a:prstGeom>
          <a:noFill/>
        </p:spPr>
        <p:txBody>
          <a:bodyPr wrap="square" rtlCol="0">
            <a:spAutoFit/>
          </a:bodyPr>
          <a:lstStyle/>
          <a:p>
            <a:r>
              <a:rPr lang="en-US" sz="1200" dirty="0">
                <a:solidFill>
                  <a:srgbClr val="FFDC6D"/>
                </a:solidFill>
              </a:rPr>
              <a:t>Slivinski, Compo, Whitaker, </a:t>
            </a:r>
            <a:r>
              <a:rPr lang="en-US" sz="1200" dirty="0" err="1">
                <a:solidFill>
                  <a:srgbClr val="FFDC6D"/>
                </a:solidFill>
              </a:rPr>
              <a:t>Sardeshmukh</a:t>
            </a:r>
            <a:r>
              <a:rPr lang="en-US" sz="1200" dirty="0">
                <a:solidFill>
                  <a:srgbClr val="FFDC6D"/>
                </a:solidFill>
              </a:rPr>
              <a:t>, et al., 2019: Towards a more reliable historical reanalysis: Improvements for version 3 of the Twentieth Century Reanalysis system. Q J R </a:t>
            </a:r>
            <a:r>
              <a:rPr lang="en-US" sz="1200" dirty="0" err="1">
                <a:solidFill>
                  <a:srgbClr val="FFDC6D"/>
                </a:solidFill>
              </a:rPr>
              <a:t>Meteorol</a:t>
            </a:r>
            <a:r>
              <a:rPr lang="en-US" sz="1200" dirty="0">
                <a:solidFill>
                  <a:srgbClr val="FFDC6D"/>
                </a:solidFill>
              </a:rPr>
              <a:t> Soc. ; 145; 2876– 2908. doi:10.1002/qj.3598.</a:t>
            </a:r>
          </a:p>
        </p:txBody>
      </p:sp>
      <p:sp>
        <p:nvSpPr>
          <p:cNvPr id="2" name="TextBox 1">
            <a:extLst>
              <a:ext uri="{FF2B5EF4-FFF2-40B4-BE49-F238E27FC236}">
                <a16:creationId xmlns:a16="http://schemas.microsoft.com/office/drawing/2014/main" id="{BE02DF39-6155-5BA4-94E7-9DB429F69EF0}"/>
              </a:ext>
            </a:extLst>
          </p:cNvPr>
          <p:cNvSpPr txBox="1"/>
          <p:nvPr/>
        </p:nvSpPr>
        <p:spPr>
          <a:xfrm>
            <a:off x="366765" y="330327"/>
            <a:ext cx="8410470" cy="2062103"/>
          </a:xfrm>
          <a:prstGeom prst="rect">
            <a:avLst/>
          </a:prstGeom>
          <a:noFill/>
        </p:spPr>
        <p:txBody>
          <a:bodyPr wrap="square" rtlCol="0">
            <a:spAutoFit/>
          </a:bodyPr>
          <a:lstStyle/>
          <a:p>
            <a:pPr algn="ctr"/>
            <a:r>
              <a:rPr lang="en-US" sz="3200" b="1" dirty="0">
                <a:effectLst/>
                <a:latin typeface="Times New Roman" panose="02020603050405020304" pitchFamily="18" charset="0"/>
                <a:cs typeface="Times New Roman" panose="02020603050405020304" pitchFamily="18" charset="0"/>
              </a:rPr>
              <a:t>Developing reliable drought monitoring indices from a 200-yr atmospheric reanalysis dataset and </a:t>
            </a:r>
          </a:p>
          <a:p>
            <a:pPr algn="ctr"/>
            <a:r>
              <a:rPr lang="en-US" sz="3200" b="1" dirty="0">
                <a:effectLst/>
                <a:latin typeface="Times New Roman" panose="02020603050405020304" pitchFamily="18" charset="0"/>
                <a:cs typeface="Times New Roman" panose="02020603050405020304" pitchFamily="18" charset="0"/>
              </a:rPr>
              <a:t>future plans for the 20th Century Reanalysis.</a:t>
            </a:r>
            <a:r>
              <a:rPr lang="en-US" sz="3200" dirty="0">
                <a:effectLst/>
                <a:latin typeface="Times New Roman" panose="02020603050405020304" pitchFamily="18" charset="0"/>
                <a:cs typeface="Times New Roman" panose="02020603050405020304" pitchFamily="18"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Great Chicago Fire | Chicago Stories | WTTW Chicago">
            <a:extLst>
              <a:ext uri="{FF2B5EF4-FFF2-40B4-BE49-F238E27FC236}">
                <a16:creationId xmlns:a16="http://schemas.microsoft.com/office/drawing/2014/main" id="{16BF6DDE-A49B-93C1-C2A5-50525A821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A80744D-E41F-AC5D-8B35-AA286E790A02}"/>
              </a:ext>
            </a:extLst>
          </p:cNvPr>
          <p:cNvSpPr txBox="1"/>
          <p:nvPr/>
        </p:nvSpPr>
        <p:spPr>
          <a:xfrm>
            <a:off x="129353" y="6286500"/>
            <a:ext cx="9014647" cy="461665"/>
          </a:xfrm>
          <a:prstGeom prst="rect">
            <a:avLst/>
          </a:prstGeom>
          <a:noFill/>
        </p:spPr>
        <p:txBody>
          <a:bodyPr wrap="none" rtlCol="0">
            <a:spAutoFit/>
          </a:bodyPr>
          <a:lstStyle/>
          <a:p>
            <a:r>
              <a:rPr lang="en-US" dirty="0">
                <a:solidFill>
                  <a:srgbClr val="FFFF00"/>
                </a:solidFill>
              </a:rPr>
              <a:t>Courtesy https://</a:t>
            </a:r>
            <a:r>
              <a:rPr lang="en-US" dirty="0" err="1">
                <a:solidFill>
                  <a:srgbClr val="FFFF00"/>
                </a:solidFill>
              </a:rPr>
              <a:t>interactive.wttw.com</a:t>
            </a:r>
            <a:r>
              <a:rPr lang="en-US" dirty="0">
                <a:solidFill>
                  <a:srgbClr val="FFFF00"/>
                </a:solidFill>
              </a:rPr>
              <a:t>/</a:t>
            </a:r>
            <a:r>
              <a:rPr lang="en-US" dirty="0" err="1">
                <a:solidFill>
                  <a:srgbClr val="FFFF00"/>
                </a:solidFill>
              </a:rPr>
              <a:t>chicago</a:t>
            </a:r>
            <a:r>
              <a:rPr lang="en-US" dirty="0">
                <a:solidFill>
                  <a:srgbClr val="FFFF00"/>
                </a:solidFill>
              </a:rPr>
              <a:t>-stories/</a:t>
            </a:r>
            <a:r>
              <a:rPr lang="en-US" dirty="0" err="1">
                <a:solidFill>
                  <a:srgbClr val="FFFF00"/>
                </a:solidFill>
              </a:rPr>
              <a:t>chicago</a:t>
            </a:r>
            <a:r>
              <a:rPr lang="en-US" dirty="0">
                <a:solidFill>
                  <a:srgbClr val="FFFF00"/>
                </a:solidFill>
              </a:rPr>
              <a:t>-fire</a:t>
            </a:r>
          </a:p>
        </p:txBody>
      </p:sp>
      <p:sp>
        <p:nvSpPr>
          <p:cNvPr id="3" name="TextBox 2">
            <a:extLst>
              <a:ext uri="{FF2B5EF4-FFF2-40B4-BE49-F238E27FC236}">
                <a16:creationId xmlns:a16="http://schemas.microsoft.com/office/drawing/2014/main" id="{AE5CEB24-2152-84ED-E195-89ACACC0305E}"/>
              </a:ext>
            </a:extLst>
          </p:cNvPr>
          <p:cNvSpPr txBox="1"/>
          <p:nvPr/>
        </p:nvSpPr>
        <p:spPr>
          <a:xfrm>
            <a:off x="1819034" y="252710"/>
            <a:ext cx="5505931"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Great Chicago Fire 8 to 10 October 1871</a:t>
            </a:r>
          </a:p>
        </p:txBody>
      </p:sp>
    </p:spTree>
    <p:extLst>
      <p:ext uri="{BB962C8B-B14F-4D97-AF65-F5344CB8AC3E}">
        <p14:creationId xmlns:p14="http://schemas.microsoft.com/office/powerpoint/2010/main" val="439303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CFBF2-C1BD-12E9-276C-28E97E2EAFBD}"/>
              </a:ext>
            </a:extLst>
          </p:cNvPr>
          <p:cNvSpPr txBox="1"/>
          <p:nvPr/>
        </p:nvSpPr>
        <p:spPr>
          <a:xfrm>
            <a:off x="842961" y="6138247"/>
            <a:ext cx="7118167" cy="369332"/>
          </a:xfrm>
          <a:prstGeom prst="rect">
            <a:avLst/>
          </a:prstGeom>
          <a:noFill/>
        </p:spPr>
        <p:txBody>
          <a:bodyPr wrap="none" rtlCol="0">
            <a:spAutoFit/>
          </a:bodyPr>
          <a:lstStyle/>
          <a:p>
            <a:r>
              <a:rPr lang="en-US" sz="1800" dirty="0">
                <a:solidFill>
                  <a:srgbClr val="FFFF00"/>
                </a:solidFill>
              </a:rPr>
              <a:t>Courtesy https://</a:t>
            </a:r>
            <a:r>
              <a:rPr lang="en-US" sz="1800" dirty="0" err="1">
                <a:solidFill>
                  <a:srgbClr val="FFFF00"/>
                </a:solidFill>
              </a:rPr>
              <a:t>northernmichiganhistory.com</a:t>
            </a:r>
            <a:r>
              <a:rPr lang="en-US" sz="1800" dirty="0">
                <a:solidFill>
                  <a:srgbClr val="FFFF00"/>
                </a:solidFill>
              </a:rPr>
              <a:t>/the-great-fire-of-1871/</a:t>
            </a:r>
          </a:p>
        </p:txBody>
      </p:sp>
      <p:sp>
        <p:nvSpPr>
          <p:cNvPr id="3" name="TextBox 2">
            <a:extLst>
              <a:ext uri="{FF2B5EF4-FFF2-40B4-BE49-F238E27FC236}">
                <a16:creationId xmlns:a16="http://schemas.microsoft.com/office/drawing/2014/main" id="{8F425CEE-2E97-2A41-1AF6-235413674815}"/>
              </a:ext>
            </a:extLst>
          </p:cNvPr>
          <p:cNvSpPr txBox="1"/>
          <p:nvPr/>
        </p:nvSpPr>
        <p:spPr>
          <a:xfrm>
            <a:off x="512654" y="337720"/>
            <a:ext cx="7778783" cy="6001643"/>
          </a:xfrm>
          <a:prstGeom prst="rect">
            <a:avLst/>
          </a:prstGeom>
          <a:noFill/>
        </p:spPr>
        <p:txBody>
          <a:bodyPr wrap="square" rtlCol="0">
            <a:spAutoFit/>
          </a:bodyPr>
          <a:lstStyle/>
          <a:p>
            <a:pPr algn="l"/>
            <a:r>
              <a:rPr lang="en-US" b="1" i="0" u="none" strike="noStrike" dirty="0">
                <a:effectLst/>
                <a:latin typeface="Open Sans" panose="020F0502020204030204" pitchFamily="34" charset="0"/>
                <a:hlinkClick r:id="rId2">
                  <a:extLst>
                    <a:ext uri="{A12FA001-AC4F-418D-AE19-62706E023703}">
                      <ahyp:hlinkClr xmlns:ahyp="http://schemas.microsoft.com/office/drawing/2018/hyperlinkcolor" val="tx"/>
                    </a:ext>
                  </a:extLst>
                </a:hlinkClick>
              </a:rPr>
              <a:t>On October 8, 1871, there were a series of simultaneous forest fires in the Great Lakes region, collectively knows as the Great Fire of 1871.</a:t>
            </a:r>
            <a:r>
              <a:rPr lang="en-US" b="0" i="0" dirty="0">
                <a:effectLst/>
                <a:latin typeface="Open Sans" panose="020F0502020204030204" pitchFamily="34" charset="0"/>
              </a:rPr>
              <a:t> These fires burned the several cities, towns, and villages in Michigan. </a:t>
            </a:r>
            <a:br>
              <a:rPr lang="en-US" b="0" i="0" dirty="0">
                <a:effectLst/>
                <a:latin typeface="Open Sans" panose="020F0502020204030204" pitchFamily="34" charset="0"/>
              </a:rPr>
            </a:br>
            <a:endParaRPr lang="en-US" b="0" i="0" dirty="0">
              <a:effectLst/>
              <a:latin typeface="Open Sans" panose="020F0502020204030204" pitchFamily="34" charset="0"/>
            </a:endParaRPr>
          </a:p>
          <a:p>
            <a:pPr algn="l"/>
            <a:r>
              <a:rPr lang="en-US" b="0" i="0" dirty="0">
                <a:effectLst/>
                <a:latin typeface="Open Sans" panose="020F0502020204030204" pitchFamily="34" charset="0"/>
              </a:rPr>
              <a:t>The </a:t>
            </a:r>
            <a:r>
              <a:rPr lang="en-US" b="1" i="0" u="none" strike="noStrike" dirty="0">
                <a:effectLst/>
                <a:latin typeface="Open Sans" panose="020F0502020204030204" pitchFamily="34" charset="0"/>
                <a:hlinkClick r:id="rId3">
                  <a:extLst>
                    <a:ext uri="{A12FA001-AC4F-418D-AE19-62706E023703}">
                      <ahyp:hlinkClr xmlns:ahyp="http://schemas.microsoft.com/office/drawing/2018/hyperlinkcolor" val="tx"/>
                    </a:ext>
                  </a:extLst>
                </a:hlinkClick>
              </a:rPr>
              <a:t>Peshtigo Fire</a:t>
            </a:r>
            <a:r>
              <a:rPr lang="en-US" b="0" i="0" dirty="0">
                <a:effectLst/>
                <a:latin typeface="Open Sans" panose="020F0502020204030204" pitchFamily="34" charset="0"/>
              </a:rPr>
              <a:t> in Wisconsin was the deadliest forest fire in recorded history, also destroying several towns in Michigan’s Upper Peninsula. The fire crossed the Menominee River and burned in Menominee County. (1500-2500 deaths)</a:t>
            </a:r>
            <a:br>
              <a:rPr lang="en-US" b="0" i="0" dirty="0">
                <a:effectLst/>
                <a:latin typeface="Open Sans" panose="020F0502020204030204" pitchFamily="34" charset="0"/>
              </a:rPr>
            </a:br>
            <a:endParaRPr lang="en-US" b="0" i="0" dirty="0">
              <a:effectLst/>
              <a:latin typeface="Open Sans" panose="020F0502020204030204" pitchFamily="34" charset="0"/>
            </a:endParaRPr>
          </a:p>
          <a:p>
            <a:pPr algn="l"/>
            <a:r>
              <a:rPr lang="en-US" b="0" i="0" dirty="0">
                <a:effectLst/>
                <a:latin typeface="Open Sans" panose="020F0502020204030204" pitchFamily="34" charset="0"/>
              </a:rPr>
              <a:t>Later that night the </a:t>
            </a:r>
            <a:r>
              <a:rPr lang="en-US" b="1" i="0" u="none" strike="noStrike" dirty="0">
                <a:effectLst/>
                <a:latin typeface="Open Sans" panose="020F0502020204030204" pitchFamily="34" charset="0"/>
                <a:hlinkClick r:id="rId4">
                  <a:extLst>
                    <a:ext uri="{A12FA001-AC4F-418D-AE19-62706E023703}">
                      <ahyp:hlinkClr xmlns:ahyp="http://schemas.microsoft.com/office/drawing/2018/hyperlinkcolor" val="tx"/>
                    </a:ext>
                  </a:extLst>
                </a:hlinkClick>
              </a:rPr>
              <a:t>Great Chicago Fire</a:t>
            </a:r>
            <a:r>
              <a:rPr lang="en-US" b="0" i="0" dirty="0">
                <a:effectLst/>
                <a:latin typeface="Open Sans" panose="020F0502020204030204" pitchFamily="34" charset="0"/>
              </a:rPr>
              <a:t> erupted and burned for 2 days. It destroyed roughly 4 square miles killing approximately 300 people.</a:t>
            </a:r>
          </a:p>
          <a:p>
            <a:endParaRPr lang="en-US" dirty="0"/>
          </a:p>
        </p:txBody>
      </p:sp>
    </p:spTree>
    <p:extLst>
      <p:ext uri="{BB962C8B-B14F-4D97-AF65-F5344CB8AC3E}">
        <p14:creationId xmlns:p14="http://schemas.microsoft.com/office/powerpoint/2010/main" val="1998685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3853D-8E37-EF47-1E86-4B1B7794A540}"/>
              </a:ext>
            </a:extLst>
          </p:cNvPr>
          <p:cNvPicPr>
            <a:picLocks noChangeAspect="1"/>
          </p:cNvPicPr>
          <p:nvPr/>
        </p:nvPicPr>
        <p:blipFill>
          <a:blip r:embed="rId2"/>
          <a:srcRect l="11004" t="33867" r="10314" b="27466"/>
          <a:stretch/>
        </p:blipFill>
        <p:spPr>
          <a:xfrm>
            <a:off x="512461" y="1499607"/>
            <a:ext cx="8385879" cy="5333125"/>
          </a:xfrm>
          <a:prstGeom prst="rect">
            <a:avLst/>
          </a:prstGeom>
        </p:spPr>
      </p:pic>
      <p:sp>
        <p:nvSpPr>
          <p:cNvPr id="6" name="TextBox 5">
            <a:extLst>
              <a:ext uri="{FF2B5EF4-FFF2-40B4-BE49-F238E27FC236}">
                <a16:creationId xmlns:a16="http://schemas.microsoft.com/office/drawing/2014/main" id="{78BF0C00-5976-9239-3B94-BFC93EF8E774}"/>
              </a:ext>
            </a:extLst>
          </p:cNvPr>
          <p:cNvSpPr txBox="1"/>
          <p:nvPr/>
        </p:nvSpPr>
        <p:spPr>
          <a:xfrm>
            <a:off x="966686" y="299278"/>
            <a:ext cx="7210628" cy="1200329"/>
          </a:xfrm>
          <a:prstGeom prst="rect">
            <a:avLst/>
          </a:prstGeom>
          <a:noFill/>
        </p:spPr>
        <p:txBody>
          <a:bodyPr wrap="none" rtlCol="0">
            <a:spAutoFit/>
          </a:bodyPr>
          <a:lstStyle/>
          <a:p>
            <a:pPr algn="ctr"/>
            <a:r>
              <a:rPr lang="en-US" b="1" dirty="0"/>
              <a:t>8 October 1871</a:t>
            </a:r>
          </a:p>
          <a:p>
            <a:pPr algn="ctr"/>
            <a:r>
              <a:rPr lang="en-US" b="1" dirty="0"/>
              <a:t>Simultaneous forest fires in Great Lakes Region</a:t>
            </a:r>
          </a:p>
          <a:p>
            <a:pPr algn="ctr"/>
            <a:r>
              <a:rPr lang="en-US" b="1" dirty="0"/>
              <a:t>Great Fire of 1871</a:t>
            </a:r>
          </a:p>
        </p:txBody>
      </p:sp>
    </p:spTree>
    <p:extLst>
      <p:ext uri="{BB962C8B-B14F-4D97-AF65-F5344CB8AC3E}">
        <p14:creationId xmlns:p14="http://schemas.microsoft.com/office/powerpoint/2010/main" val="1564910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88D599C2-C1AF-207D-1919-2FFF7B86C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4938"/>
            <a:ext cx="9144000" cy="40465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1D807B-FC06-FABA-9D9B-29A284B5A8B1}"/>
              </a:ext>
            </a:extLst>
          </p:cNvPr>
          <p:cNvSpPr txBox="1"/>
          <p:nvPr/>
        </p:nvSpPr>
        <p:spPr>
          <a:xfrm>
            <a:off x="5813023" y="3931634"/>
            <a:ext cx="1186543" cy="461665"/>
          </a:xfrm>
          <a:prstGeom prst="rect">
            <a:avLst/>
          </a:prstGeom>
          <a:noFill/>
        </p:spPr>
        <p:txBody>
          <a:bodyPr wrap="none" rtlCol="0">
            <a:spAutoFit/>
          </a:bodyPr>
          <a:lstStyle/>
          <a:p>
            <a:r>
              <a:rPr lang="en-US" dirty="0">
                <a:solidFill>
                  <a:srgbClr val="000000"/>
                </a:solidFill>
              </a:rPr>
              <a:t>R=0.67</a:t>
            </a:r>
          </a:p>
        </p:txBody>
      </p:sp>
      <p:sp>
        <p:nvSpPr>
          <p:cNvPr id="3" name="Oval 2">
            <a:extLst>
              <a:ext uri="{FF2B5EF4-FFF2-40B4-BE49-F238E27FC236}">
                <a16:creationId xmlns:a16="http://schemas.microsoft.com/office/drawing/2014/main" id="{9F3B5A24-B7F3-492E-86D4-505AC6F3DE4A}"/>
              </a:ext>
            </a:extLst>
          </p:cNvPr>
          <p:cNvSpPr/>
          <p:nvPr/>
        </p:nvSpPr>
        <p:spPr bwMode="auto">
          <a:xfrm>
            <a:off x="2895600" y="3175000"/>
            <a:ext cx="292100" cy="1218299"/>
          </a:xfrm>
          <a:prstGeom prst="ellipse">
            <a:avLst/>
          </a:prstGeom>
          <a:noFill/>
          <a:ln w="38100" cap="flat" cmpd="sng" algn="ctr">
            <a:solidFill>
              <a:srgbClr val="8E6C9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endParaRPr>
          </a:p>
        </p:txBody>
      </p:sp>
      <p:sp>
        <p:nvSpPr>
          <p:cNvPr id="4" name="Oval 3">
            <a:extLst>
              <a:ext uri="{FF2B5EF4-FFF2-40B4-BE49-F238E27FC236}">
                <a16:creationId xmlns:a16="http://schemas.microsoft.com/office/drawing/2014/main" id="{1C5EF639-8B89-405C-5A92-5B14CD1160ED}"/>
              </a:ext>
            </a:extLst>
          </p:cNvPr>
          <p:cNvSpPr/>
          <p:nvPr/>
        </p:nvSpPr>
        <p:spPr bwMode="auto">
          <a:xfrm>
            <a:off x="2822575" y="2116824"/>
            <a:ext cx="730250" cy="596900"/>
          </a:xfrm>
          <a:prstGeom prst="ellipse">
            <a:avLst/>
          </a:prstGeom>
          <a:noFill/>
          <a:ln w="381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endParaRPr>
          </a:p>
        </p:txBody>
      </p:sp>
      <p:pic>
        <p:nvPicPr>
          <p:cNvPr id="5" name="Picture 4">
            <a:extLst>
              <a:ext uri="{FF2B5EF4-FFF2-40B4-BE49-F238E27FC236}">
                <a16:creationId xmlns:a16="http://schemas.microsoft.com/office/drawing/2014/main" id="{DB613F07-D065-45C8-770B-9DADE3B57573}"/>
              </a:ext>
            </a:extLst>
          </p:cNvPr>
          <p:cNvPicPr>
            <a:picLocks noChangeAspect="1"/>
          </p:cNvPicPr>
          <p:nvPr/>
        </p:nvPicPr>
        <p:blipFill>
          <a:blip r:embed="rId3"/>
          <a:srcRect l="12890" t="45143" r="36606" b="32355"/>
          <a:stretch/>
        </p:blipFill>
        <p:spPr>
          <a:xfrm>
            <a:off x="6048776" y="5073470"/>
            <a:ext cx="3095224" cy="1784530"/>
          </a:xfrm>
          <a:prstGeom prst="rect">
            <a:avLst/>
          </a:prstGeom>
        </p:spPr>
      </p:pic>
      <p:sp>
        <p:nvSpPr>
          <p:cNvPr id="6" name="Rectangle 5">
            <a:extLst>
              <a:ext uri="{FF2B5EF4-FFF2-40B4-BE49-F238E27FC236}">
                <a16:creationId xmlns:a16="http://schemas.microsoft.com/office/drawing/2014/main" id="{B2EDF817-86B1-C348-2018-1058679B451F}"/>
              </a:ext>
            </a:extLst>
          </p:cNvPr>
          <p:cNvSpPr/>
          <p:nvPr/>
        </p:nvSpPr>
        <p:spPr bwMode="auto">
          <a:xfrm>
            <a:off x="7429700" y="5952134"/>
            <a:ext cx="333375" cy="461276"/>
          </a:xfrm>
          <a:prstGeom prst="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endParaRPr>
          </a:p>
        </p:txBody>
      </p:sp>
      <p:sp>
        <p:nvSpPr>
          <p:cNvPr id="7" name="TextBox 6">
            <a:extLst>
              <a:ext uri="{FF2B5EF4-FFF2-40B4-BE49-F238E27FC236}">
                <a16:creationId xmlns:a16="http://schemas.microsoft.com/office/drawing/2014/main" id="{46D0FD74-ECC8-6C28-7705-4E80CEF95F53}"/>
              </a:ext>
            </a:extLst>
          </p:cNvPr>
          <p:cNvSpPr txBox="1"/>
          <p:nvPr/>
        </p:nvSpPr>
        <p:spPr>
          <a:xfrm>
            <a:off x="381000" y="409873"/>
            <a:ext cx="7822013" cy="677108"/>
          </a:xfrm>
          <a:prstGeom prst="rect">
            <a:avLst/>
          </a:prstGeom>
          <a:noFill/>
        </p:spPr>
        <p:txBody>
          <a:bodyPr wrap="none" rtlCol="0">
            <a:spAutoFit/>
          </a:bodyPr>
          <a:lstStyle/>
          <a:p>
            <a:r>
              <a:rPr lang="en-US" dirty="0">
                <a:solidFill>
                  <a:srgbClr val="FF0000"/>
                </a:solidFill>
                <a:highlight>
                  <a:srgbClr val="FFFFD4"/>
                </a:highlight>
              </a:rPr>
              <a:t>20CRv3</a:t>
            </a:r>
            <a:r>
              <a:rPr lang="en-US" dirty="0"/>
              <a:t> and </a:t>
            </a:r>
            <a:r>
              <a:rPr lang="en-US" dirty="0">
                <a:solidFill>
                  <a:srgbClr val="0070C0"/>
                </a:solidFill>
                <a:highlight>
                  <a:srgbClr val="FFFFD4"/>
                </a:highlight>
              </a:rPr>
              <a:t>GPCC</a:t>
            </a:r>
            <a:r>
              <a:rPr lang="en-US" dirty="0"/>
              <a:t> Standardized Anomaly Precipitation</a:t>
            </a:r>
          </a:p>
          <a:p>
            <a:r>
              <a:rPr lang="en-US" sz="1400" dirty="0"/>
              <a:t>(15 month running mean) </a:t>
            </a:r>
          </a:p>
        </p:txBody>
      </p:sp>
      <p:sp>
        <p:nvSpPr>
          <p:cNvPr id="8" name="TextBox 7">
            <a:extLst>
              <a:ext uri="{FF2B5EF4-FFF2-40B4-BE49-F238E27FC236}">
                <a16:creationId xmlns:a16="http://schemas.microsoft.com/office/drawing/2014/main" id="{204F5F76-7E92-12ED-4376-D271C9099FCC}"/>
              </a:ext>
            </a:extLst>
          </p:cNvPr>
          <p:cNvSpPr txBox="1"/>
          <p:nvPr/>
        </p:nvSpPr>
        <p:spPr>
          <a:xfrm>
            <a:off x="381000" y="5681918"/>
            <a:ext cx="5663730" cy="461665"/>
          </a:xfrm>
          <a:prstGeom prst="rect">
            <a:avLst/>
          </a:prstGeom>
          <a:noFill/>
        </p:spPr>
        <p:txBody>
          <a:bodyPr wrap="none" rtlCol="0">
            <a:spAutoFit/>
          </a:bodyPr>
          <a:lstStyle/>
          <a:p>
            <a:r>
              <a:rPr lang="en-US" dirty="0"/>
              <a:t>20CR shows a weak dry period for 1871</a:t>
            </a:r>
          </a:p>
        </p:txBody>
      </p:sp>
      <p:cxnSp>
        <p:nvCxnSpPr>
          <p:cNvPr id="14" name="Straight Connector 13">
            <a:extLst>
              <a:ext uri="{FF2B5EF4-FFF2-40B4-BE49-F238E27FC236}">
                <a16:creationId xmlns:a16="http://schemas.microsoft.com/office/drawing/2014/main" id="{AA6BA6A5-A4CB-E002-3343-F4ADED7D4D94}"/>
              </a:ext>
            </a:extLst>
          </p:cNvPr>
          <p:cNvCxnSpPr>
            <a:cxnSpLocks/>
          </p:cNvCxnSpPr>
          <p:nvPr/>
        </p:nvCxnSpPr>
        <p:spPr bwMode="auto">
          <a:xfrm>
            <a:off x="928048" y="3270623"/>
            <a:ext cx="7383439"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Tree>
    <p:extLst>
      <p:ext uri="{BB962C8B-B14F-4D97-AF65-F5344CB8AC3E}">
        <p14:creationId xmlns:p14="http://schemas.microsoft.com/office/powerpoint/2010/main" val="1302383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ED278-2AE7-4296-6233-F7A6233677A4}"/>
              </a:ext>
            </a:extLst>
          </p:cNvPr>
          <p:cNvSpPr txBox="1"/>
          <p:nvPr/>
        </p:nvSpPr>
        <p:spPr>
          <a:xfrm>
            <a:off x="1270000" y="1521460"/>
            <a:ext cx="1880643" cy="461665"/>
          </a:xfrm>
          <a:prstGeom prst="rect">
            <a:avLst/>
          </a:prstGeom>
          <a:noFill/>
        </p:spPr>
        <p:txBody>
          <a:bodyPr wrap="none" rtlCol="0">
            <a:spAutoFit/>
          </a:bodyPr>
          <a:lstStyle/>
          <a:p>
            <a:r>
              <a:rPr lang="en-US" dirty="0"/>
              <a:t>Precipitation</a:t>
            </a:r>
          </a:p>
        </p:txBody>
      </p:sp>
      <p:sp>
        <p:nvSpPr>
          <p:cNvPr id="3" name="TextBox 2">
            <a:extLst>
              <a:ext uri="{FF2B5EF4-FFF2-40B4-BE49-F238E27FC236}">
                <a16:creationId xmlns:a16="http://schemas.microsoft.com/office/drawing/2014/main" id="{0930563B-93AF-4F32-709E-3F191FF7E4F0}"/>
              </a:ext>
            </a:extLst>
          </p:cNvPr>
          <p:cNvSpPr txBox="1"/>
          <p:nvPr/>
        </p:nvSpPr>
        <p:spPr>
          <a:xfrm>
            <a:off x="5121195" y="1174541"/>
            <a:ext cx="3695242" cy="830997"/>
          </a:xfrm>
          <a:prstGeom prst="rect">
            <a:avLst/>
          </a:prstGeom>
          <a:noFill/>
        </p:spPr>
        <p:txBody>
          <a:bodyPr wrap="none" rtlCol="0">
            <a:spAutoFit/>
          </a:bodyPr>
          <a:lstStyle/>
          <a:p>
            <a:pPr algn="ctr"/>
            <a:r>
              <a:rPr lang="en-US" dirty="0"/>
              <a:t>Evaporative Demand</a:t>
            </a:r>
          </a:p>
          <a:p>
            <a:pPr algn="ctr"/>
            <a:r>
              <a:rPr lang="en-US" dirty="0"/>
              <a:t>aka Potential Evaporation</a:t>
            </a:r>
          </a:p>
        </p:txBody>
      </p:sp>
      <p:sp>
        <p:nvSpPr>
          <p:cNvPr id="4" name="TextBox 3">
            <a:extLst>
              <a:ext uri="{FF2B5EF4-FFF2-40B4-BE49-F238E27FC236}">
                <a16:creationId xmlns:a16="http://schemas.microsoft.com/office/drawing/2014/main" id="{35464FDE-6438-9160-BC9C-AD14C1B1B474}"/>
              </a:ext>
            </a:extLst>
          </p:cNvPr>
          <p:cNvSpPr txBox="1"/>
          <p:nvPr/>
        </p:nvSpPr>
        <p:spPr>
          <a:xfrm>
            <a:off x="533400" y="5905500"/>
            <a:ext cx="8283037" cy="830997"/>
          </a:xfrm>
          <a:prstGeom prst="rect">
            <a:avLst/>
          </a:prstGeom>
          <a:noFill/>
        </p:spPr>
        <p:txBody>
          <a:bodyPr wrap="none" rtlCol="0">
            <a:spAutoFit/>
          </a:bodyPr>
          <a:lstStyle/>
          <a:p>
            <a:r>
              <a:rPr lang="en-US" dirty="0"/>
              <a:t>Large Evaporative Demand anomaly in season before the </a:t>
            </a:r>
          </a:p>
          <a:p>
            <a:r>
              <a:rPr lang="en-US" dirty="0"/>
              <a:t>fire consistent with extensive fire</a:t>
            </a:r>
          </a:p>
        </p:txBody>
      </p:sp>
      <p:sp>
        <p:nvSpPr>
          <p:cNvPr id="5" name="TextBox 4">
            <a:extLst>
              <a:ext uri="{FF2B5EF4-FFF2-40B4-BE49-F238E27FC236}">
                <a16:creationId xmlns:a16="http://schemas.microsoft.com/office/drawing/2014/main" id="{C028902D-A6FE-6C1F-558E-7512EDF3F41D}"/>
              </a:ext>
            </a:extLst>
          </p:cNvPr>
          <p:cNvSpPr txBox="1"/>
          <p:nvPr/>
        </p:nvSpPr>
        <p:spPr>
          <a:xfrm>
            <a:off x="116293" y="567204"/>
            <a:ext cx="8911414" cy="461665"/>
          </a:xfrm>
          <a:prstGeom prst="rect">
            <a:avLst/>
          </a:prstGeom>
          <a:noFill/>
        </p:spPr>
        <p:txBody>
          <a:bodyPr wrap="none" rtlCol="0">
            <a:spAutoFit/>
          </a:bodyPr>
          <a:lstStyle/>
          <a:p>
            <a:r>
              <a:rPr lang="en-US" b="1" dirty="0"/>
              <a:t>20CRv3 90-day average anomalies before Great Fire of 1871</a:t>
            </a:r>
          </a:p>
        </p:txBody>
      </p:sp>
      <p:pic>
        <p:nvPicPr>
          <p:cNvPr id="7" name="Picture 6">
            <a:extLst>
              <a:ext uri="{FF2B5EF4-FFF2-40B4-BE49-F238E27FC236}">
                <a16:creationId xmlns:a16="http://schemas.microsoft.com/office/drawing/2014/main" id="{3A545634-6B50-1BEF-D04C-2DFEEB3366D0}"/>
              </a:ext>
            </a:extLst>
          </p:cNvPr>
          <p:cNvPicPr>
            <a:picLocks noChangeAspect="1"/>
          </p:cNvPicPr>
          <p:nvPr/>
        </p:nvPicPr>
        <p:blipFill>
          <a:blip r:embed="rId2"/>
          <a:srcRect t="9176"/>
          <a:stretch/>
        </p:blipFill>
        <p:spPr>
          <a:xfrm>
            <a:off x="181788" y="2159000"/>
            <a:ext cx="4281049" cy="3108960"/>
          </a:xfrm>
          <a:prstGeom prst="rect">
            <a:avLst/>
          </a:prstGeom>
        </p:spPr>
      </p:pic>
      <p:pic>
        <p:nvPicPr>
          <p:cNvPr id="9" name="Picture 8">
            <a:extLst>
              <a:ext uri="{FF2B5EF4-FFF2-40B4-BE49-F238E27FC236}">
                <a16:creationId xmlns:a16="http://schemas.microsoft.com/office/drawing/2014/main" id="{C98E322C-B0FE-26E0-1CD8-A214DF74BC49}"/>
              </a:ext>
            </a:extLst>
          </p:cNvPr>
          <p:cNvPicPr>
            <a:picLocks noChangeAspect="1"/>
          </p:cNvPicPr>
          <p:nvPr/>
        </p:nvPicPr>
        <p:blipFill>
          <a:blip r:embed="rId3"/>
          <a:srcRect t="9176"/>
          <a:stretch/>
        </p:blipFill>
        <p:spPr>
          <a:xfrm>
            <a:off x="4737372" y="2159000"/>
            <a:ext cx="4281051" cy="3108960"/>
          </a:xfrm>
          <a:prstGeom prst="rect">
            <a:avLst/>
          </a:prstGeom>
        </p:spPr>
      </p:pic>
    </p:spTree>
    <p:extLst>
      <p:ext uri="{BB962C8B-B14F-4D97-AF65-F5344CB8AC3E}">
        <p14:creationId xmlns:p14="http://schemas.microsoft.com/office/powerpoint/2010/main" val="406516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02759D-A437-A4F4-D862-96070EEFD891}"/>
              </a:ext>
            </a:extLst>
          </p:cNvPr>
          <p:cNvSpPr txBox="1"/>
          <p:nvPr/>
        </p:nvSpPr>
        <p:spPr>
          <a:xfrm>
            <a:off x="1974186" y="39138"/>
            <a:ext cx="5819222" cy="461665"/>
          </a:xfrm>
          <a:prstGeom prst="rect">
            <a:avLst/>
          </a:prstGeom>
          <a:noFill/>
        </p:spPr>
        <p:txBody>
          <a:bodyPr wrap="none" rtlCol="0">
            <a:spAutoFit/>
          </a:bodyPr>
          <a:lstStyle/>
          <a:p>
            <a:r>
              <a:rPr lang="en-US" dirty="0"/>
              <a:t>Expected high winds captured in 20CRv3</a:t>
            </a:r>
          </a:p>
        </p:txBody>
      </p:sp>
      <p:pic>
        <p:nvPicPr>
          <p:cNvPr id="2050" name="Picture 2" descr="Composite Plot">
            <a:extLst>
              <a:ext uri="{FF2B5EF4-FFF2-40B4-BE49-F238E27FC236}">
                <a16:creationId xmlns:a16="http://schemas.microsoft.com/office/drawing/2014/main" id="{EA9DE5AF-2344-1231-085A-DB626F7DC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7" y="596053"/>
            <a:ext cx="443706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posite Plot">
            <a:extLst>
              <a:ext uri="{FF2B5EF4-FFF2-40B4-BE49-F238E27FC236}">
                <a16:creationId xmlns:a16="http://schemas.microsoft.com/office/drawing/2014/main" id="{30444624-B097-350A-3634-BBDF65589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9" y="4215553"/>
            <a:ext cx="4437061"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mposite Plot">
            <a:extLst>
              <a:ext uri="{FF2B5EF4-FFF2-40B4-BE49-F238E27FC236}">
                <a16:creationId xmlns:a16="http://schemas.microsoft.com/office/drawing/2014/main" id="{170702CB-EB64-44ED-E1C1-AA7B545FE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937" y="4215553"/>
            <a:ext cx="4437060" cy="342899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omposite Plot">
            <a:extLst>
              <a:ext uri="{FF2B5EF4-FFF2-40B4-BE49-F238E27FC236}">
                <a16:creationId xmlns:a16="http://schemas.microsoft.com/office/drawing/2014/main" id="{487D994C-CF2C-9281-66F4-DABE2C454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7" y="596053"/>
            <a:ext cx="443706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170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BA8B-58D6-A817-B442-2D28A63DA5A8}"/>
              </a:ext>
            </a:extLst>
          </p:cNvPr>
          <p:cNvSpPr txBox="1"/>
          <p:nvPr/>
        </p:nvSpPr>
        <p:spPr>
          <a:xfrm>
            <a:off x="277394" y="723900"/>
            <a:ext cx="8589211" cy="830997"/>
          </a:xfrm>
          <a:prstGeom prst="rect">
            <a:avLst/>
          </a:prstGeom>
          <a:noFill/>
        </p:spPr>
        <p:txBody>
          <a:bodyPr wrap="none" rtlCol="0">
            <a:spAutoFit/>
          </a:bodyPr>
          <a:lstStyle/>
          <a:p>
            <a:r>
              <a:rPr lang="en-US" dirty="0"/>
              <a:t>Ongoing project to verify 20CRv3 for drought and fire weather</a:t>
            </a:r>
          </a:p>
          <a:p>
            <a:r>
              <a:rPr lang="en-US" dirty="0"/>
              <a:t>monitoring applications</a:t>
            </a:r>
          </a:p>
        </p:txBody>
      </p:sp>
      <p:sp>
        <p:nvSpPr>
          <p:cNvPr id="3" name="TextBox 2">
            <a:extLst>
              <a:ext uri="{FF2B5EF4-FFF2-40B4-BE49-F238E27FC236}">
                <a16:creationId xmlns:a16="http://schemas.microsoft.com/office/drawing/2014/main" id="{8FCF5184-0670-7CC4-DA2A-4B6E177E0225}"/>
              </a:ext>
            </a:extLst>
          </p:cNvPr>
          <p:cNvSpPr txBox="1"/>
          <p:nvPr/>
        </p:nvSpPr>
        <p:spPr>
          <a:xfrm>
            <a:off x="277394" y="2228671"/>
            <a:ext cx="8589211" cy="1938992"/>
          </a:xfrm>
          <a:prstGeom prst="rect">
            <a:avLst/>
          </a:prstGeom>
          <a:noFill/>
        </p:spPr>
        <p:txBody>
          <a:bodyPr wrap="square" rtlCol="0">
            <a:spAutoFit/>
          </a:bodyPr>
          <a:lstStyle/>
          <a:p>
            <a:pPr marL="457200" indent="-457200">
              <a:buAutoNum type="arabicPeriod"/>
            </a:pPr>
            <a:r>
              <a:rPr lang="en-US" dirty="0"/>
              <a:t>Examining both high and low frequency variability</a:t>
            </a:r>
            <a:br>
              <a:rPr lang="en-US" dirty="0"/>
            </a:br>
            <a:endParaRPr lang="en-US" dirty="0"/>
          </a:p>
          <a:p>
            <a:pPr marL="457200" indent="-457200">
              <a:buAutoNum type="arabicPeriod"/>
            </a:pPr>
            <a:r>
              <a:rPr lang="en-US" dirty="0"/>
              <a:t>Determining whether any predictive capability exists from 20CRv3 Evaporative Demand and other “fire weather” indices, e.g., Vapor Pressure Deficit</a:t>
            </a:r>
          </a:p>
        </p:txBody>
      </p:sp>
    </p:spTree>
    <p:extLst>
      <p:ext uri="{BB962C8B-B14F-4D97-AF65-F5344CB8AC3E}">
        <p14:creationId xmlns:p14="http://schemas.microsoft.com/office/powerpoint/2010/main" val="1416923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266825" y="-61823"/>
            <a:ext cx="5915025" cy="581025"/>
          </a:xfrm>
        </p:spPr>
        <p:txBody>
          <a:bodyPr/>
          <a:lstStyle/>
          <a:p>
            <a:pPr eaLnBrk="1" hangingPunct="1"/>
            <a:r>
              <a:rPr lang="en-US" altLang="en-US" sz="2000" dirty="0">
                <a:solidFill>
                  <a:srgbClr val="FFFFFF"/>
                </a:solidFill>
              </a:rPr>
              <a:t>Historical Reanalysis Status and Plans</a:t>
            </a:r>
          </a:p>
        </p:txBody>
      </p:sp>
      <p:sp>
        <p:nvSpPr>
          <p:cNvPr id="23555" name="Rectangle 3"/>
          <p:cNvSpPr>
            <a:spLocks noGrp="1" noChangeArrowheads="1"/>
          </p:cNvSpPr>
          <p:nvPr>
            <p:ph idx="1"/>
          </p:nvPr>
        </p:nvSpPr>
        <p:spPr>
          <a:xfrm>
            <a:off x="401466" y="646791"/>
            <a:ext cx="8305800" cy="6030455"/>
          </a:xfrm>
        </p:spPr>
        <p:txBody>
          <a:bodyPr/>
          <a:lstStyle/>
          <a:p>
            <a:pPr eaLnBrk="1" hangingPunct="1">
              <a:lnSpc>
                <a:spcPct val="80000"/>
              </a:lnSpc>
              <a:spcAft>
                <a:spcPct val="50000"/>
              </a:spcAft>
              <a:buFontTx/>
              <a:buNone/>
            </a:pPr>
            <a:r>
              <a:rPr lang="en-US" altLang="en-US" sz="3000" b="1" dirty="0">
                <a:solidFill>
                  <a:srgbClr val="E7DCAB"/>
                </a:solidFill>
              </a:rPr>
              <a:t>20th Century Reanalysis Project</a:t>
            </a:r>
            <a:br>
              <a:rPr lang="en-US" altLang="en-US" b="1" dirty="0">
                <a:solidFill>
                  <a:srgbClr val="E7DCAB"/>
                </a:solidFill>
              </a:rPr>
            </a:br>
            <a:r>
              <a:rPr lang="en-US" altLang="en-US" sz="1800" dirty="0">
                <a:solidFill>
                  <a:srgbClr val="59FFFF"/>
                </a:solidFill>
                <a:hlinkClick r:id="rId3"/>
              </a:rPr>
              <a:t>http://go.usa.gov/XTd</a:t>
            </a:r>
            <a:endParaRPr lang="en-US" altLang="en-US" sz="1800" dirty="0">
              <a:solidFill>
                <a:srgbClr val="59FFFF"/>
              </a:solidFill>
            </a:endParaRPr>
          </a:p>
          <a:p>
            <a:pPr eaLnBrk="1" hangingPunct="1">
              <a:lnSpc>
                <a:spcPct val="80000"/>
              </a:lnSpc>
              <a:spcAft>
                <a:spcPct val="50000"/>
              </a:spcAft>
              <a:buFontTx/>
              <a:buNone/>
            </a:pPr>
            <a:r>
              <a:rPr lang="en-US" altLang="en-US" sz="1800" b="1" dirty="0">
                <a:solidFill>
                  <a:srgbClr val="E7DCAB"/>
                </a:solidFill>
              </a:rPr>
              <a:t>20CR version 3: 1806-2015</a:t>
            </a:r>
            <a:endParaRPr lang="en-US" altLang="en-US" sz="1800" b="1" dirty="0">
              <a:solidFill>
                <a:srgbClr val="59FFFF"/>
              </a:solidFill>
            </a:endParaRPr>
          </a:p>
          <a:p>
            <a:pPr eaLnBrk="1" hangingPunct="1">
              <a:lnSpc>
                <a:spcPct val="80000"/>
              </a:lnSpc>
              <a:spcAft>
                <a:spcPct val="50000"/>
              </a:spcAft>
              <a:buFontTx/>
              <a:buNone/>
            </a:pPr>
            <a:r>
              <a:rPr lang="en-US" altLang="en-US" sz="1800" b="1" dirty="0">
                <a:solidFill>
                  <a:schemeClr val="hlink"/>
                </a:solidFill>
              </a:rPr>
              <a:t>Jan 2020</a:t>
            </a:r>
            <a:r>
              <a:rPr lang="en-US" altLang="en-US" sz="1800" dirty="0"/>
              <a:t>: 1806-2015 (includes time-varying CO2, volcanic aerosols, GFS from NCEP). </a:t>
            </a:r>
            <a:r>
              <a:rPr lang="en-US" altLang="en-US" sz="1800" b="1" dirty="0">
                <a:solidFill>
                  <a:schemeClr val="folHlink"/>
                </a:solidFill>
              </a:rPr>
              <a:t>Ensemble mean and spread and individual member variables online now</a:t>
            </a:r>
            <a:r>
              <a:rPr lang="en-US" altLang="en-US" sz="1800" dirty="0"/>
              <a:t>.</a:t>
            </a:r>
          </a:p>
          <a:p>
            <a:pPr lvl="1" eaLnBrk="1" hangingPunct="1">
              <a:lnSpc>
                <a:spcPct val="70000"/>
              </a:lnSpc>
              <a:spcAft>
                <a:spcPct val="50000"/>
              </a:spcAft>
            </a:pPr>
            <a:r>
              <a:rPr lang="en-US" altLang="en-US" sz="1800" dirty="0">
                <a:hlinkClick r:id="rId4"/>
              </a:rPr>
              <a:t>go.usa.gov/XTd </a:t>
            </a:r>
            <a:r>
              <a:rPr lang="en-US" altLang="en-US" sz="1800" dirty="0"/>
              <a:t>(NOAA ESRL)</a:t>
            </a:r>
          </a:p>
          <a:p>
            <a:pPr lvl="1" eaLnBrk="1" hangingPunct="1">
              <a:lnSpc>
                <a:spcPct val="70000"/>
              </a:lnSpc>
              <a:spcAft>
                <a:spcPct val="50000"/>
              </a:spcAft>
            </a:pPr>
            <a:r>
              <a:rPr lang="en-US" altLang="en-US" sz="1800" dirty="0">
                <a:hlinkClick r:id="rId5"/>
              </a:rPr>
              <a:t>http://dss.ucar.edu/datasets/ds131.1</a:t>
            </a:r>
            <a:r>
              <a:rPr lang="en-US" altLang="en-US" sz="1800" dirty="0"/>
              <a:t> (NCAR)</a:t>
            </a:r>
          </a:p>
          <a:p>
            <a:pPr lvl="1" eaLnBrk="1" hangingPunct="1">
              <a:lnSpc>
                <a:spcPct val="70000"/>
              </a:lnSpc>
              <a:spcAft>
                <a:spcPct val="50000"/>
              </a:spcAft>
            </a:pPr>
            <a:r>
              <a:rPr lang="en-US" altLang="en-US" sz="1800" dirty="0">
                <a:hlinkClick r:id="rId6"/>
              </a:rPr>
              <a:t>http://portal.nersc.gov/20C_Reanalysis</a:t>
            </a:r>
            <a:r>
              <a:rPr lang="en-US" altLang="en-US" sz="1800" dirty="0"/>
              <a:t> </a:t>
            </a:r>
            <a:r>
              <a:rPr lang="en-US" altLang="en-US" sz="1800" b="1" dirty="0">
                <a:solidFill>
                  <a:srgbClr val="FFC000"/>
                </a:solidFill>
              </a:rPr>
              <a:t>Every member </a:t>
            </a:r>
            <a:r>
              <a:rPr lang="en-US" altLang="en-US" sz="1800" dirty="0"/>
              <a:t>(US </a:t>
            </a:r>
            <a:r>
              <a:rPr lang="en-US" altLang="en-US" sz="1800" dirty="0" err="1"/>
              <a:t>Dept</a:t>
            </a:r>
            <a:r>
              <a:rPr lang="en-US" altLang="en-US" sz="1800" dirty="0"/>
              <a:t> of Energy, NERSC)</a:t>
            </a:r>
          </a:p>
          <a:p>
            <a:pPr lvl="1" eaLnBrk="1" hangingPunct="1">
              <a:lnSpc>
                <a:spcPct val="70000"/>
              </a:lnSpc>
              <a:spcAft>
                <a:spcPct val="50000"/>
              </a:spcAft>
            </a:pPr>
            <a:r>
              <a:rPr lang="en-US" altLang="en-US" sz="1800" dirty="0"/>
              <a:t>NERSC High Performance Storage System Tape Gateway </a:t>
            </a:r>
            <a:r>
              <a:rPr lang="en-US" altLang="en-US" sz="1800" b="1" dirty="0">
                <a:solidFill>
                  <a:srgbClr val="FFC000"/>
                </a:solidFill>
              </a:rPr>
              <a:t>Every member </a:t>
            </a:r>
          </a:p>
          <a:p>
            <a:pPr lvl="1" eaLnBrk="1" hangingPunct="1">
              <a:lnSpc>
                <a:spcPct val="70000"/>
              </a:lnSpc>
              <a:spcAft>
                <a:spcPct val="50000"/>
              </a:spcAft>
            </a:pPr>
            <a:r>
              <a:rPr lang="en-US" altLang="en-US" sz="1800" b="1" dirty="0">
                <a:solidFill>
                  <a:srgbClr val="FFC000"/>
                </a:solidFill>
              </a:rPr>
              <a:t>Continue to expand available variables at NERSC </a:t>
            </a:r>
            <a:endParaRPr lang="en-US" altLang="en-US" sz="1800" b="1" dirty="0">
              <a:solidFill>
                <a:srgbClr val="E7DCAB"/>
              </a:solidFill>
            </a:endParaRPr>
          </a:p>
          <a:p>
            <a:pPr marL="0" indent="0" eaLnBrk="1" hangingPunct="1">
              <a:lnSpc>
                <a:spcPct val="90000"/>
              </a:lnSpc>
              <a:spcAft>
                <a:spcPct val="50000"/>
              </a:spcAft>
              <a:buNone/>
            </a:pPr>
            <a:br>
              <a:rPr lang="en-US" altLang="en-US" sz="1800" dirty="0"/>
            </a:br>
            <a:r>
              <a:rPr lang="en-US" altLang="en-US" sz="1800" dirty="0"/>
              <a:t>Boundary conditions: </a:t>
            </a:r>
            <a:br>
              <a:rPr lang="en-US" altLang="en-US" sz="1800" dirty="0"/>
            </a:br>
            <a:r>
              <a:rPr lang="en-US" altLang="en-US" sz="1800" dirty="0"/>
              <a:t>	</a:t>
            </a:r>
            <a:r>
              <a:rPr lang="en-US" altLang="en-US" sz="1600" dirty="0"/>
              <a:t>SST: SODAsi.3 (20CRv3si: 1815-1980), HadISST2.2 (20CRv3mo: 1981-2015), 	Sea ice: HadISST2.3; Volcanic aerosols;  Solar cycles; CO</a:t>
            </a:r>
            <a:r>
              <a:rPr lang="en-US" altLang="en-US" sz="1600" baseline="-25000" dirty="0"/>
              <a:t>2</a:t>
            </a:r>
            <a:br>
              <a:rPr lang="en-US" altLang="en-US" sz="1800" b="1" dirty="0">
                <a:solidFill>
                  <a:srgbClr val="E7DCAB"/>
                </a:solidFill>
              </a:rPr>
            </a:br>
            <a:endParaRPr lang="en-US" altLang="en-US" sz="1800" dirty="0"/>
          </a:p>
          <a:p>
            <a:pPr eaLnBrk="1" hangingPunct="1">
              <a:lnSpc>
                <a:spcPct val="50000"/>
              </a:lnSpc>
              <a:spcAft>
                <a:spcPct val="50000"/>
              </a:spcAft>
              <a:buFontTx/>
              <a:buNone/>
            </a:pPr>
            <a:endParaRPr lang="en-US" altLang="en-US" sz="1600" dirty="0"/>
          </a:p>
        </p:txBody>
      </p:sp>
      <p:pic>
        <p:nvPicPr>
          <p:cNvPr id="4" name="Picture 3">
            <a:extLst>
              <a:ext uri="{FF2B5EF4-FFF2-40B4-BE49-F238E27FC236}">
                <a16:creationId xmlns:a16="http://schemas.microsoft.com/office/drawing/2014/main" id="{1F6CFCC9-386B-214A-A697-AFFF148729C2}"/>
              </a:ext>
            </a:extLst>
          </p:cNvPr>
          <p:cNvPicPr>
            <a:picLocks noChangeAspect="1"/>
          </p:cNvPicPr>
          <p:nvPr/>
        </p:nvPicPr>
        <p:blipFill rotWithShape="1">
          <a:blip r:embed="rId7"/>
          <a:srcRect l="6688" t="3618" r="6823" b="3152"/>
          <a:stretch/>
        </p:blipFill>
        <p:spPr>
          <a:xfrm>
            <a:off x="6421065" y="541042"/>
            <a:ext cx="2664013" cy="611948"/>
          </a:xfrm>
          <a:prstGeom prst="rect">
            <a:avLst/>
          </a:prstGeom>
        </p:spPr>
      </p:pic>
    </p:spTree>
    <p:extLst>
      <p:ext uri="{BB962C8B-B14F-4D97-AF65-F5344CB8AC3E}">
        <p14:creationId xmlns:p14="http://schemas.microsoft.com/office/powerpoint/2010/main" val="36519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2639F0-B1CF-1A84-1AE4-F5DDC07D9131}"/>
              </a:ext>
            </a:extLst>
          </p:cNvPr>
          <p:cNvSpPr txBox="1"/>
          <p:nvPr/>
        </p:nvSpPr>
        <p:spPr>
          <a:xfrm>
            <a:off x="423081" y="274135"/>
            <a:ext cx="6016391" cy="523220"/>
          </a:xfrm>
          <a:prstGeom prst="rect">
            <a:avLst/>
          </a:prstGeom>
          <a:noFill/>
        </p:spPr>
        <p:txBody>
          <a:bodyPr wrap="none" rtlCol="0">
            <a:spAutoFit/>
          </a:bodyPr>
          <a:lstStyle/>
          <a:p>
            <a:r>
              <a:rPr lang="en-US" sz="2800" b="1" dirty="0"/>
              <a:t>Future plans for 20CRv3 and ISPD</a:t>
            </a:r>
          </a:p>
        </p:txBody>
      </p:sp>
      <p:sp>
        <p:nvSpPr>
          <p:cNvPr id="4" name="TextBox 3">
            <a:extLst>
              <a:ext uri="{FF2B5EF4-FFF2-40B4-BE49-F238E27FC236}">
                <a16:creationId xmlns:a16="http://schemas.microsoft.com/office/drawing/2014/main" id="{012F8CCD-F391-E804-E31C-62073F964D7D}"/>
              </a:ext>
            </a:extLst>
          </p:cNvPr>
          <p:cNvSpPr txBox="1"/>
          <p:nvPr/>
        </p:nvSpPr>
        <p:spPr>
          <a:xfrm>
            <a:off x="0" y="848494"/>
            <a:ext cx="8844985" cy="6217087"/>
          </a:xfrm>
          <a:prstGeom prst="rect">
            <a:avLst/>
          </a:prstGeom>
          <a:noFill/>
        </p:spPr>
        <p:txBody>
          <a:bodyPr wrap="none" rtlCol="0">
            <a:spAutoFit/>
          </a:bodyPr>
          <a:lstStyle/>
          <a:p>
            <a:pPr marL="457200" indent="-457200">
              <a:buAutoNum type="arabicPeriod"/>
            </a:pPr>
            <a:r>
              <a:rPr lang="en-US" sz="2200" dirty="0"/>
              <a:t>International Surface Pressure Databank version 5</a:t>
            </a:r>
          </a:p>
          <a:p>
            <a:pPr marL="914400" lvl="1" indent="-457200">
              <a:buFont typeface="Arial" panose="020B0604020202020204" pitchFamily="34" charset="0"/>
              <a:buChar char="•"/>
            </a:pPr>
            <a:r>
              <a:rPr lang="en-US" sz="2200" dirty="0"/>
              <a:t>Becomes a “read” from GLAMOD (Thorne, Noone, et al.)</a:t>
            </a:r>
          </a:p>
          <a:p>
            <a:pPr marL="914400" lvl="1" indent="-457200">
              <a:buFont typeface="Arial" panose="020B0604020202020204" pitchFamily="34" charset="0"/>
              <a:buChar char="•"/>
            </a:pPr>
            <a:r>
              <a:rPr lang="en-US" sz="2200" dirty="0"/>
              <a:t>NOAA Global Historical Climate Network – Hourly</a:t>
            </a:r>
          </a:p>
          <a:p>
            <a:pPr marL="914400" lvl="1" indent="-457200">
              <a:buFont typeface="Arial" panose="020B0604020202020204" pitchFamily="34" charset="0"/>
              <a:buChar char="•"/>
            </a:pPr>
            <a:r>
              <a:rPr lang="en-US" sz="2200" dirty="0"/>
              <a:t>International Comprehensive Ocean Atmosphere </a:t>
            </a:r>
            <a:br>
              <a:rPr lang="en-US" sz="2200" dirty="0"/>
            </a:br>
            <a:r>
              <a:rPr lang="en-US" sz="2200" dirty="0"/>
              <a:t>Data Set (ICOADS)</a:t>
            </a:r>
            <a:br>
              <a:rPr lang="en-US" sz="2200" dirty="0"/>
            </a:br>
            <a:endParaRPr lang="en-US" sz="2200" dirty="0"/>
          </a:p>
          <a:p>
            <a:pPr marL="457200" indent="-457200">
              <a:buFont typeface="+mj-lt"/>
              <a:buAutoNum type="arabicPeriod"/>
            </a:pPr>
            <a:r>
              <a:rPr lang="en-US" sz="2200" dirty="0"/>
              <a:t>20CRv3 – Extend to 2023 +	</a:t>
            </a:r>
          </a:p>
          <a:p>
            <a:pPr marL="914400" lvl="1" indent="-457200">
              <a:buFont typeface="Arial" panose="020B0604020202020204" pitchFamily="34" charset="0"/>
              <a:buChar char="•"/>
            </a:pPr>
            <a:r>
              <a:rPr lang="en-US" sz="2200" dirty="0"/>
              <a:t>Hawkins and George (U. of Reading) </a:t>
            </a:r>
          </a:p>
          <a:p>
            <a:pPr marL="914400" lvl="1" indent="-457200">
              <a:buFont typeface="Arial" panose="020B0604020202020204" pitchFamily="34" charset="0"/>
              <a:buChar char="•"/>
            </a:pPr>
            <a:r>
              <a:rPr lang="en-US" sz="2200" dirty="0"/>
              <a:t>Need to select a boundary condition (SST, sea ice)</a:t>
            </a:r>
            <a:br>
              <a:rPr lang="en-US" sz="2200" dirty="0"/>
            </a:br>
            <a:r>
              <a:rPr lang="en-US" sz="2200" dirty="0"/>
              <a:t>post 2015</a:t>
            </a:r>
          </a:p>
          <a:p>
            <a:endParaRPr lang="en-US" sz="2200" dirty="0"/>
          </a:p>
          <a:p>
            <a:pPr marL="457200" indent="-457200">
              <a:buAutoNum type="arabicPeriod"/>
            </a:pPr>
            <a:r>
              <a:rPr lang="en-US" sz="2200" dirty="0"/>
              <a:t>20CRv4 ? </a:t>
            </a:r>
          </a:p>
          <a:p>
            <a:pPr marL="914400" lvl="1" indent="-457200">
              <a:buFont typeface="Arial" panose="020B0604020202020204" pitchFamily="34" charset="0"/>
              <a:buChar char="•"/>
            </a:pPr>
            <a:r>
              <a:rPr lang="en-US" sz="2200" dirty="0"/>
              <a:t>More Observations! </a:t>
            </a:r>
          </a:p>
          <a:p>
            <a:pPr marL="914400" lvl="1" indent="-457200">
              <a:buFont typeface="Arial" panose="020B0604020202020204" pitchFamily="34" charset="0"/>
              <a:buChar char="•"/>
            </a:pPr>
            <a:r>
              <a:rPr lang="en-US" sz="2200" dirty="0"/>
              <a:t>Other variables : wind direction? </a:t>
            </a:r>
          </a:p>
          <a:p>
            <a:pPr marL="914400" lvl="1" indent="-457200">
              <a:buFont typeface="Arial" panose="020B0604020202020204" pitchFamily="34" charset="0"/>
              <a:buChar char="•"/>
            </a:pPr>
            <a:r>
              <a:rPr lang="en-US" sz="2200" dirty="0"/>
              <a:t>Coupled-Ocean Atmosphere NOAA Unified Forecast System?</a:t>
            </a:r>
          </a:p>
          <a:p>
            <a:pPr marL="914400" lvl="1" indent="-457200">
              <a:buFont typeface="Arial" panose="020B0604020202020204" pitchFamily="34" charset="0"/>
              <a:buChar char="•"/>
            </a:pPr>
            <a:r>
              <a:rPr lang="en-US" sz="2200" dirty="0"/>
              <a:t>Hybrid, with a statistical ocean and ice ?</a:t>
            </a:r>
          </a:p>
          <a:p>
            <a:pPr marL="914400" lvl="1" indent="-457200">
              <a:buFont typeface="Arial" panose="020B0604020202020204" pitchFamily="34" charset="0"/>
              <a:buChar char="•"/>
            </a:pPr>
            <a:r>
              <a:rPr lang="en-US" sz="2200" dirty="0"/>
              <a:t>Machine-learning emulator? </a:t>
            </a:r>
          </a:p>
          <a:p>
            <a:pPr marL="914400" lvl="1" indent="-457200">
              <a:buAutoNum type="arabicPeriod"/>
            </a:pPr>
            <a:endParaRPr lang="en-US" dirty="0"/>
          </a:p>
        </p:txBody>
      </p:sp>
    </p:spTree>
    <p:extLst>
      <p:ext uri="{BB962C8B-B14F-4D97-AF65-F5344CB8AC3E}">
        <p14:creationId xmlns:p14="http://schemas.microsoft.com/office/powerpoint/2010/main" val="2326107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1D7368F-DFF6-094B-9200-7A284D64B796}"/>
              </a:ext>
            </a:extLst>
          </p:cNvPr>
          <p:cNvSpPr txBox="1"/>
          <p:nvPr/>
        </p:nvSpPr>
        <p:spPr>
          <a:xfrm>
            <a:off x="456377" y="334044"/>
            <a:ext cx="8392297" cy="400110"/>
          </a:xfrm>
          <a:prstGeom prst="rect">
            <a:avLst/>
          </a:prstGeom>
          <a:noFill/>
        </p:spPr>
        <p:txBody>
          <a:bodyPr wrap="none" rtlCol="0">
            <a:spAutoFit/>
          </a:bodyPr>
          <a:lstStyle/>
          <a:p>
            <a:r>
              <a:rPr lang="en-US" sz="2000" dirty="0"/>
              <a:t>Newly rescued </a:t>
            </a:r>
            <a:r>
              <a:rPr lang="en-US" sz="2000" dirty="0" err="1"/>
              <a:t>Oldweather.org</a:t>
            </a:r>
            <a:r>
              <a:rPr lang="en-US" sz="2000" dirty="0"/>
              <a:t> MSLP OBS in 1889 compared to 20CRv3</a:t>
            </a:r>
          </a:p>
        </p:txBody>
      </p:sp>
      <p:sp>
        <p:nvSpPr>
          <p:cNvPr id="3" name="TextBox 2">
            <a:extLst>
              <a:ext uri="{FF2B5EF4-FFF2-40B4-BE49-F238E27FC236}">
                <a16:creationId xmlns:a16="http://schemas.microsoft.com/office/drawing/2014/main" id="{B977300F-7B34-1B4B-A949-A78C7A985494}"/>
              </a:ext>
            </a:extLst>
          </p:cNvPr>
          <p:cNvSpPr txBox="1"/>
          <p:nvPr/>
        </p:nvSpPr>
        <p:spPr>
          <a:xfrm>
            <a:off x="118174" y="6477900"/>
            <a:ext cx="5087611" cy="338554"/>
          </a:xfrm>
          <a:prstGeom prst="rect">
            <a:avLst/>
          </a:prstGeom>
          <a:noFill/>
        </p:spPr>
        <p:txBody>
          <a:bodyPr wrap="none" rtlCol="0">
            <a:spAutoFit/>
          </a:bodyPr>
          <a:lstStyle/>
          <a:p>
            <a:r>
              <a:rPr lang="en-US" sz="1600" dirty="0">
                <a:solidFill>
                  <a:schemeClr val="tx2"/>
                </a:solidFill>
              </a:rPr>
              <a:t>Spencer, Compo, McColl, Wood, Brohan, et al. (2020)</a:t>
            </a:r>
          </a:p>
        </p:txBody>
      </p:sp>
      <p:grpSp>
        <p:nvGrpSpPr>
          <p:cNvPr id="21" name="Group 20">
            <a:extLst>
              <a:ext uri="{FF2B5EF4-FFF2-40B4-BE49-F238E27FC236}">
                <a16:creationId xmlns:a16="http://schemas.microsoft.com/office/drawing/2014/main" id="{44D89B64-0D72-FF45-8269-ADE8FAE71714}"/>
              </a:ext>
            </a:extLst>
          </p:cNvPr>
          <p:cNvGrpSpPr/>
          <p:nvPr/>
        </p:nvGrpSpPr>
        <p:grpSpPr>
          <a:xfrm>
            <a:off x="488516" y="1042135"/>
            <a:ext cx="8166969" cy="4755440"/>
            <a:chOff x="1363356" y="1134264"/>
            <a:chExt cx="8166969" cy="4755440"/>
          </a:xfrm>
        </p:grpSpPr>
        <p:pic>
          <p:nvPicPr>
            <p:cNvPr id="14" name="Picture 13">
              <a:extLst>
                <a:ext uri="{FF2B5EF4-FFF2-40B4-BE49-F238E27FC236}">
                  <a16:creationId xmlns:a16="http://schemas.microsoft.com/office/drawing/2014/main" id="{BB04BAF1-60C2-0943-813D-CBFBE040CD87}"/>
                </a:ext>
              </a:extLst>
            </p:cNvPr>
            <p:cNvPicPr>
              <a:picLocks noChangeAspect="1"/>
            </p:cNvPicPr>
            <p:nvPr/>
          </p:nvPicPr>
          <p:blipFill rotWithShape="1">
            <a:blip r:embed="rId2"/>
            <a:srcRect l="3014" t="8294" r="7671" b="2951"/>
            <a:stretch/>
          </p:blipFill>
          <p:spPr>
            <a:xfrm>
              <a:off x="1363356" y="1134264"/>
              <a:ext cx="8166969" cy="4755440"/>
            </a:xfrm>
            <a:prstGeom prst="rect">
              <a:avLst/>
            </a:prstGeom>
          </p:spPr>
        </p:pic>
        <p:pic>
          <p:nvPicPr>
            <p:cNvPr id="15" name="Picture 14">
              <a:extLst>
                <a:ext uri="{FF2B5EF4-FFF2-40B4-BE49-F238E27FC236}">
                  <a16:creationId xmlns:a16="http://schemas.microsoft.com/office/drawing/2014/main" id="{BCEC46DF-9462-F843-A9D7-0EC684487E8B}"/>
                </a:ext>
              </a:extLst>
            </p:cNvPr>
            <p:cNvPicPr>
              <a:picLocks noChangeAspect="1"/>
            </p:cNvPicPr>
            <p:nvPr/>
          </p:nvPicPr>
          <p:blipFill>
            <a:blip r:embed="rId3"/>
            <a:stretch>
              <a:fillRect/>
            </a:stretch>
          </p:blipFill>
          <p:spPr>
            <a:xfrm>
              <a:off x="7082646" y="3511984"/>
              <a:ext cx="959064" cy="723432"/>
            </a:xfrm>
            <a:prstGeom prst="rect">
              <a:avLst/>
            </a:prstGeom>
          </p:spPr>
        </p:pic>
        <p:pic>
          <p:nvPicPr>
            <p:cNvPr id="17" name="Picture 16">
              <a:extLst>
                <a:ext uri="{FF2B5EF4-FFF2-40B4-BE49-F238E27FC236}">
                  <a16:creationId xmlns:a16="http://schemas.microsoft.com/office/drawing/2014/main" id="{AC2D13CE-A6BD-A540-8D2E-359F116E1891}"/>
                </a:ext>
              </a:extLst>
            </p:cNvPr>
            <p:cNvPicPr>
              <a:picLocks noChangeAspect="1"/>
            </p:cNvPicPr>
            <p:nvPr/>
          </p:nvPicPr>
          <p:blipFill>
            <a:blip r:embed="rId4"/>
            <a:stretch>
              <a:fillRect/>
            </a:stretch>
          </p:blipFill>
          <p:spPr>
            <a:xfrm>
              <a:off x="8168546" y="3572231"/>
              <a:ext cx="893767" cy="602938"/>
            </a:xfrm>
            <a:prstGeom prst="rect">
              <a:avLst/>
            </a:prstGeom>
          </p:spPr>
        </p:pic>
        <p:grpSp>
          <p:nvGrpSpPr>
            <p:cNvPr id="9" name="Group 8">
              <a:extLst>
                <a:ext uri="{FF2B5EF4-FFF2-40B4-BE49-F238E27FC236}">
                  <a16:creationId xmlns:a16="http://schemas.microsoft.com/office/drawing/2014/main" id="{B81A57EE-F359-2344-AB34-4178EC235CDA}"/>
                </a:ext>
              </a:extLst>
            </p:cNvPr>
            <p:cNvGrpSpPr>
              <a:grpSpLocks noChangeAspect="1"/>
            </p:cNvGrpSpPr>
            <p:nvPr/>
          </p:nvGrpSpPr>
          <p:grpSpPr>
            <a:xfrm>
              <a:off x="2296978" y="1452166"/>
              <a:ext cx="2260514" cy="1227140"/>
              <a:chOff x="-1531859" y="1407099"/>
              <a:chExt cx="3382027" cy="1835963"/>
            </a:xfrm>
          </p:grpSpPr>
          <p:pic>
            <p:nvPicPr>
              <p:cNvPr id="7" name="Picture 6">
                <a:extLst>
                  <a:ext uri="{FF2B5EF4-FFF2-40B4-BE49-F238E27FC236}">
                    <a16:creationId xmlns:a16="http://schemas.microsoft.com/office/drawing/2014/main" id="{E5AA025E-0298-1743-99C1-7593E018F30D}"/>
                  </a:ext>
                </a:extLst>
              </p:cNvPr>
              <p:cNvPicPr>
                <a:picLocks noChangeAspect="1"/>
              </p:cNvPicPr>
              <p:nvPr/>
            </p:nvPicPr>
            <p:blipFill rotWithShape="1">
              <a:blip r:embed="rId5"/>
              <a:srcRect l="29548" t="35347" r="27788" b="37882"/>
              <a:stretch/>
            </p:blipFill>
            <p:spPr>
              <a:xfrm>
                <a:off x="-1531859" y="1407099"/>
                <a:ext cx="3382027" cy="1835963"/>
              </a:xfrm>
              <a:prstGeom prst="rect">
                <a:avLst/>
              </a:prstGeom>
              <a:ln w="57150">
                <a:solidFill>
                  <a:srgbClr val="000000"/>
                </a:solidFill>
              </a:ln>
            </p:spPr>
          </p:pic>
          <p:pic>
            <p:nvPicPr>
              <p:cNvPr id="16" name="Picture 15">
                <a:extLst>
                  <a:ext uri="{FF2B5EF4-FFF2-40B4-BE49-F238E27FC236}">
                    <a16:creationId xmlns:a16="http://schemas.microsoft.com/office/drawing/2014/main" id="{51A301D7-5D3D-964C-A9DA-25191D5B2941}"/>
                  </a:ext>
                </a:extLst>
              </p:cNvPr>
              <p:cNvPicPr>
                <a:picLocks noChangeAspect="1"/>
              </p:cNvPicPr>
              <p:nvPr/>
            </p:nvPicPr>
            <p:blipFill rotWithShape="1">
              <a:blip r:embed="rId5"/>
              <a:srcRect l="12367" t="69011" r="65088" b="24231"/>
              <a:stretch/>
            </p:blipFill>
            <p:spPr>
              <a:xfrm>
                <a:off x="-1531859" y="1594639"/>
                <a:ext cx="1787223" cy="463463"/>
              </a:xfrm>
              <a:prstGeom prst="rect">
                <a:avLst/>
              </a:prstGeom>
              <a:ln w="3175">
                <a:solidFill>
                  <a:srgbClr val="000000"/>
                </a:solidFill>
              </a:ln>
            </p:spPr>
          </p:pic>
        </p:grpSp>
      </p:grpSp>
      <p:sp>
        <p:nvSpPr>
          <p:cNvPr id="2" name="TextBox 1">
            <a:extLst>
              <a:ext uri="{FF2B5EF4-FFF2-40B4-BE49-F238E27FC236}">
                <a16:creationId xmlns:a16="http://schemas.microsoft.com/office/drawing/2014/main" id="{045A8BD3-158A-0A40-9F75-77997DFB4B8E}"/>
              </a:ext>
            </a:extLst>
          </p:cNvPr>
          <p:cNvSpPr txBox="1"/>
          <p:nvPr/>
        </p:nvSpPr>
        <p:spPr>
          <a:xfrm>
            <a:off x="6075024" y="4945356"/>
            <a:ext cx="1186543" cy="461665"/>
          </a:xfrm>
          <a:prstGeom prst="rect">
            <a:avLst/>
          </a:prstGeom>
          <a:noFill/>
        </p:spPr>
        <p:txBody>
          <a:bodyPr wrap="none" rtlCol="0">
            <a:spAutoFit/>
          </a:bodyPr>
          <a:lstStyle/>
          <a:p>
            <a:r>
              <a:rPr lang="en-US" dirty="0">
                <a:solidFill>
                  <a:srgbClr val="000000"/>
                </a:solidFill>
              </a:rPr>
              <a:t>R=0.93</a:t>
            </a:r>
          </a:p>
        </p:txBody>
      </p:sp>
      <p:sp>
        <p:nvSpPr>
          <p:cNvPr id="12" name="TextBox 11">
            <a:extLst>
              <a:ext uri="{FF2B5EF4-FFF2-40B4-BE49-F238E27FC236}">
                <a16:creationId xmlns:a16="http://schemas.microsoft.com/office/drawing/2014/main" id="{6DFEA0DF-D172-6C49-80C5-8FABC3EC3DCC}"/>
              </a:ext>
            </a:extLst>
          </p:cNvPr>
          <p:cNvSpPr txBox="1"/>
          <p:nvPr/>
        </p:nvSpPr>
        <p:spPr>
          <a:xfrm>
            <a:off x="7190334" y="4945356"/>
            <a:ext cx="1186543" cy="461665"/>
          </a:xfrm>
          <a:prstGeom prst="rect">
            <a:avLst/>
          </a:prstGeom>
          <a:noFill/>
        </p:spPr>
        <p:txBody>
          <a:bodyPr wrap="none" rtlCol="0">
            <a:spAutoFit/>
          </a:bodyPr>
          <a:lstStyle/>
          <a:p>
            <a:r>
              <a:rPr lang="en-US" dirty="0">
                <a:solidFill>
                  <a:srgbClr val="000000"/>
                </a:solidFill>
              </a:rPr>
              <a:t>R=0.96</a:t>
            </a:r>
          </a:p>
        </p:txBody>
      </p:sp>
    </p:spTree>
    <p:extLst>
      <p:ext uri="{BB962C8B-B14F-4D97-AF65-F5344CB8AC3E}">
        <p14:creationId xmlns:p14="http://schemas.microsoft.com/office/powerpoint/2010/main" val="425505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148028" y="72746"/>
            <a:ext cx="8851900" cy="140493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lstStyle/>
          <a:p>
            <a:pPr>
              <a:lnSpc>
                <a:spcPct val="95000"/>
              </a:lnSpc>
              <a:defRPr/>
            </a:pPr>
            <a:r>
              <a:rPr lang="en-US" sz="2800" dirty="0">
                <a:solidFill>
                  <a:srgbClr val="CCFFCC"/>
                </a:solidFill>
              </a:rPr>
              <a:t>The 20th Century Reanalysis version 3 </a:t>
            </a:r>
            <a:r>
              <a:rPr lang="en-US" sz="2600" dirty="0">
                <a:solidFill>
                  <a:srgbClr val="CCFFCC"/>
                </a:solidFill>
              </a:rPr>
              <a:t>(1806-2015)</a:t>
            </a:r>
          </a:p>
        </p:txBody>
      </p:sp>
      <p:sp>
        <p:nvSpPr>
          <p:cNvPr id="335875" name="Text Box 3"/>
          <p:cNvSpPr txBox="1">
            <a:spLocks noChangeArrowheads="1"/>
          </p:cNvSpPr>
          <p:nvPr/>
        </p:nvSpPr>
        <p:spPr bwMode="auto">
          <a:xfrm>
            <a:off x="116567" y="4404911"/>
            <a:ext cx="8914823"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a:solidFill>
                  <a:schemeClr val="bg1"/>
                </a:solidFill>
                <a:miter lim="800000"/>
                <a:headEnd/>
                <a:tailEnd type="none" w="sm"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en-US" altLang="en-US" sz="1600" u="sng" dirty="0">
                <a:solidFill>
                  <a:srgbClr val="FFFB30"/>
                </a:solidFill>
                <a:latin typeface="Helvetica" pitchFamily="-84" charset="0"/>
                <a:ea typeface="MS PGothic" pitchFamily="34" charset="-128"/>
              </a:rPr>
              <a:t>The NOAA-CIRES-DOE 20CRv3 reanalysis dataset provides</a:t>
            </a:r>
            <a:r>
              <a:rPr lang="en-US" altLang="en-US" sz="1600" dirty="0">
                <a:solidFill>
                  <a:srgbClr val="FFFB30"/>
                </a:solidFill>
                <a:latin typeface="Helvetica" pitchFamily="-84" charset="0"/>
                <a:ea typeface="MS PGothic" pitchFamily="34" charset="-128"/>
              </a:rPr>
              <a:t>:</a:t>
            </a:r>
          </a:p>
          <a:p>
            <a:pPr eaLnBrk="1" hangingPunct="1">
              <a:defRPr/>
            </a:pPr>
            <a:r>
              <a:rPr lang="en-US" altLang="en-US" sz="1600" dirty="0">
                <a:solidFill>
                  <a:srgbClr val="FFFB30"/>
                </a:solidFill>
                <a:latin typeface="Helvetica" pitchFamily="-84" charset="0"/>
                <a:ea typeface="MS PGothic" pitchFamily="34" charset="-128"/>
              </a:rPr>
              <a:t>-First-ever estimates of global near-surface to tropopause 3-hourly fields extending back to 1806; </a:t>
            </a:r>
          </a:p>
          <a:p>
            <a:pPr eaLnBrk="1" hangingPunct="1">
              <a:defRPr/>
            </a:pPr>
            <a:r>
              <a:rPr lang="en-US" altLang="en-US" sz="1600" dirty="0">
                <a:solidFill>
                  <a:srgbClr val="FFFB30"/>
                </a:solidFill>
                <a:latin typeface="Helvetica" pitchFamily="-84" charset="0"/>
                <a:ea typeface="MS PGothic" pitchFamily="34" charset="-128"/>
              </a:rPr>
              <a:t>-80 members for uncertainties in the basic fields and in derived quantities (e.g., storms tracks).</a:t>
            </a:r>
            <a:endParaRPr lang="en-US" altLang="en-US" sz="2000" b="1" dirty="0">
              <a:solidFill>
                <a:srgbClr val="FFFB30"/>
              </a:solidFill>
              <a:latin typeface="Times New Roman" pitchFamily="18" charset="0"/>
              <a:ea typeface="MS PGothic" pitchFamily="34" charset="-128"/>
            </a:endParaRPr>
          </a:p>
        </p:txBody>
      </p:sp>
      <mc:AlternateContent xmlns:mc="http://schemas.openxmlformats.org/markup-compatibility/2006">
        <mc:Choice xmlns:a14="http://schemas.microsoft.com/office/drawing/2010/main" Requires="a14">
          <p:sp>
            <p:nvSpPr>
              <p:cNvPr id="335876" name="Text Box 4"/>
              <p:cNvSpPr txBox="1">
                <a:spLocks noChangeArrowheads="1"/>
              </p:cNvSpPr>
              <p:nvPr/>
            </p:nvSpPr>
            <p:spPr bwMode="auto">
              <a:xfrm>
                <a:off x="45522" y="515969"/>
                <a:ext cx="9056913" cy="1077218"/>
              </a:xfrm>
              <a:prstGeom prst="rect">
                <a:avLst/>
              </a:prstGeom>
              <a:noFill/>
              <a:ln w="19050">
                <a:solidFill>
                  <a:srgbClr val="FF9900"/>
                </a:solidFill>
                <a:miter lim="800000"/>
                <a:headEnd/>
                <a:tailEnd type="none" w="sm" len="lg"/>
              </a:ln>
              <a:effectLst/>
              <a:extLst>
                <a:ext uri="{909E8E84-426E-40dd-AFC4-6F175D3DCCD1}">
                  <a14:hiddenFill xmlns="">
                    <a:solidFill>
                      <a:schemeClr val="accent1"/>
                    </a:solidFill>
                  </a14:hiddenFill>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b="1" u="sng" dirty="0">
                    <a:latin typeface="Helvetica" charset="0"/>
                    <a:ea typeface="ヒラギノ角ゴ Pro W3" charset="0"/>
                  </a:rPr>
                  <a:t>Summary</a:t>
                </a:r>
                <a:r>
                  <a:rPr lang="en-US" sz="1600" dirty="0">
                    <a:latin typeface="Helvetica" charset="0"/>
                    <a:ea typeface="ヒラギノ角ゴ Pro W3" charset="0"/>
                  </a:rPr>
                  <a:t>:  As part of the international ACRE initiative, NOAA and CIRES are using DOE supercomputers to produce </a:t>
                </a:r>
                <a:r>
                  <a:rPr lang="en-US" sz="1600" i="1" dirty="0">
                    <a:latin typeface="Helvetica" charset="0"/>
                    <a:ea typeface="ヒラギノ角ゴ Pro W3" charset="0"/>
                  </a:rPr>
                  <a:t>4-dimensional</a:t>
                </a:r>
                <a:r>
                  <a:rPr lang="en-US" sz="1600" dirty="0">
                    <a:latin typeface="Helvetica" charset="0"/>
                    <a:ea typeface="ヒラギノ角ゴ Pro W3" charset="0"/>
                  </a:rPr>
                  <a:t> reanalysis datasets extending back to the 19th century using an Ensemble Kalman Filter and analyzing </a:t>
                </a:r>
                <a:r>
                  <a:rPr lang="en-US" sz="1600" i="1" dirty="0">
                    <a:solidFill>
                      <a:srgbClr val="FFFB30"/>
                    </a:solidFill>
                    <a:latin typeface="Helvetica" charset="0"/>
                    <a:ea typeface="ヒラギノ角ゴ Pro W3" charset="0"/>
                  </a:rPr>
                  <a:t>only surface pressure observations. </a:t>
                </a:r>
              </a:p>
              <a:p>
                <a:pPr>
                  <a:defRPr/>
                </a:pPr>
                <a:r>
                  <a:rPr lang="en-US" sz="1600" i="1" dirty="0">
                    <a:solidFill>
                      <a:srgbClr val="DDFECF"/>
                    </a:solidFill>
                    <a:latin typeface="Helvetica" charset="0"/>
                    <a:ea typeface="ヒラギノ角ゴ Pro W3" charset="0"/>
                  </a:rPr>
                  <a:t>Version 3 has (~</a:t>
                </a:r>
                <a14:m>
                  <m:oMath xmlns:m="http://schemas.openxmlformats.org/officeDocument/2006/math">
                    <m:r>
                      <a:rPr lang="en-US" sz="1600" i="1">
                        <a:solidFill>
                          <a:srgbClr val="DDFECF"/>
                        </a:solidFill>
                        <a:latin typeface="Cambria Math" panose="02040503050406030204" pitchFamily="18" charset="0"/>
                        <a:ea typeface="Cambria Math" panose="02040503050406030204" pitchFamily="18" charset="0"/>
                      </a:rPr>
                      <m:t>0.7°</m:t>
                    </m:r>
                  </m:oMath>
                </a14:m>
                <a:r>
                  <a:rPr lang="en-US" sz="1600" i="1" dirty="0">
                    <a:solidFill>
                      <a:srgbClr val="DDFECF"/>
                    </a:solidFill>
                    <a:latin typeface="Helvetica" charset="0"/>
                    <a:ea typeface="ヒラギノ角ゴ Pro W3" charset="0"/>
                  </a:rPr>
                  <a:t>), realistic extremes and quantified uncertainties.</a:t>
                </a:r>
                <a:endParaRPr lang="en-US" sz="1600" dirty="0">
                  <a:solidFill>
                    <a:srgbClr val="DDFECF"/>
                  </a:solidFill>
                  <a:latin typeface="Helvetica" charset="0"/>
                  <a:ea typeface="ヒラギノ角ゴ Pro W3" charset="0"/>
                </a:endParaRPr>
              </a:p>
            </p:txBody>
          </p:sp>
        </mc:Choice>
        <mc:Fallback>
          <p:sp>
            <p:nvSpPr>
              <p:cNvPr id="335876" name="Text Box 4"/>
              <p:cNvSpPr txBox="1">
                <a:spLocks noRot="1" noChangeAspect="1" noMove="1" noResize="1" noEditPoints="1" noAdjustHandles="1" noChangeArrowheads="1" noChangeShapeType="1" noTextEdit="1"/>
              </p:cNvSpPr>
              <p:nvPr/>
            </p:nvSpPr>
            <p:spPr bwMode="auto">
              <a:xfrm>
                <a:off x="45522" y="515969"/>
                <a:ext cx="9056913" cy="1077218"/>
              </a:xfrm>
              <a:prstGeom prst="rect">
                <a:avLst/>
              </a:prstGeom>
              <a:blipFill>
                <a:blip r:embed="rId3"/>
                <a:stretch>
                  <a:fillRect l="-279" t="-1149" b="-4598"/>
                </a:stretch>
              </a:blipFill>
              <a:ln w="19050">
                <a:solidFill>
                  <a:srgbClr val="FF9900"/>
                </a:solidFill>
                <a:miter lim="800000"/>
                <a:headEnd/>
                <a:tailEnd type="none" w="sm"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335877" name="Text Box 5"/>
          <p:cNvSpPr txBox="1">
            <a:spLocks noChangeArrowheads="1"/>
          </p:cNvSpPr>
          <p:nvPr/>
        </p:nvSpPr>
        <p:spPr bwMode="auto">
          <a:xfrm>
            <a:off x="116567" y="5193146"/>
            <a:ext cx="8671605" cy="2185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a:solidFill>
                  <a:schemeClr val="bg1"/>
                </a:solidFill>
                <a:miter lim="800000"/>
                <a:headEnd/>
                <a:tailEnd type="none" w="sm"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u="sng" dirty="0">
                <a:latin typeface="+mn-lt"/>
                <a:ea typeface="ヒラギノ角ゴ Pro W3" charset="0"/>
                <a:cs typeface="Times New Roman" charset="0"/>
              </a:rPr>
              <a:t>Goals of global climate </a:t>
            </a:r>
            <a:r>
              <a:rPr lang="en-US" sz="1600" u="sng" dirty="0" err="1">
                <a:latin typeface="+mn-lt"/>
                <a:ea typeface="ヒラギノ角ゴ Pro W3" charset="0"/>
                <a:cs typeface="Times New Roman" charset="0"/>
              </a:rPr>
              <a:t>reanalyses</a:t>
            </a:r>
            <a:r>
              <a:rPr lang="en-US" sz="1600" dirty="0">
                <a:latin typeface="+mn-lt"/>
                <a:ea typeface="ヒラギノ角ゴ Pro W3" charset="0"/>
                <a:cs typeface="Times New Roman" charset="0"/>
              </a:rPr>
              <a:t>:</a:t>
            </a:r>
          </a:p>
          <a:p>
            <a:pPr marL="457200" indent="-457200">
              <a:spcAft>
                <a:spcPts val="600"/>
              </a:spcAft>
              <a:buFont typeface="+mj-lt"/>
              <a:buAutoNum type="arabicPeriod"/>
            </a:pPr>
            <a:r>
              <a:rPr lang="en-US" sz="1600" dirty="0"/>
              <a:t>Create a long dynamically-consistent record of the mean climate, variability, and trends.</a:t>
            </a:r>
          </a:p>
          <a:p>
            <a:pPr marL="457200" indent="-457200">
              <a:spcAft>
                <a:spcPts val="600"/>
              </a:spcAft>
              <a:buFont typeface="+mj-lt"/>
              <a:buAutoNum type="arabicPeriod"/>
            </a:pPr>
            <a:r>
              <a:rPr lang="en-US" sz="1600" dirty="0"/>
              <a:t>View individual extreme weather and climate events in a long-term historical context.</a:t>
            </a:r>
          </a:p>
          <a:p>
            <a:pPr marL="457200" indent="-457200">
              <a:spcAft>
                <a:spcPts val="600"/>
              </a:spcAft>
              <a:buFont typeface="+mj-lt"/>
              <a:buAutoNum type="arabicPeriod"/>
            </a:pPr>
            <a:r>
              <a:rPr lang="en-US" sz="1600" dirty="0"/>
              <a:t>Assess the significance of any trends in the mean, variability, and statistics of extremes.</a:t>
            </a:r>
          </a:p>
          <a:p>
            <a:pPr marL="457200" indent="-457200">
              <a:spcAft>
                <a:spcPts val="600"/>
              </a:spcAft>
              <a:buFont typeface="+mj-lt"/>
              <a:buAutoNum type="arabicPeriod"/>
            </a:pPr>
            <a:r>
              <a:rPr lang="en-US" sz="1600" dirty="0"/>
              <a:t>Verify and validate climate model simulations of the mean climate, variability, and trends.</a:t>
            </a:r>
          </a:p>
          <a:p>
            <a:pPr marL="457200" indent="-457200">
              <a:spcAft>
                <a:spcPts val="600"/>
              </a:spcAft>
              <a:buFont typeface="+mj-lt"/>
              <a:buAutoNum type="arabicPeriod"/>
            </a:pPr>
            <a:endParaRPr lang="en-US" sz="1600" dirty="0"/>
          </a:p>
          <a:p>
            <a:pPr>
              <a:defRPr/>
            </a:pPr>
            <a:endParaRPr lang="en-US" sz="1500" dirty="0">
              <a:latin typeface="Helvetica" charset="0"/>
              <a:ea typeface="ヒラギノ角ゴ Pro W3" charset="0"/>
            </a:endParaRPr>
          </a:p>
        </p:txBody>
      </p:sp>
      <p:grpSp>
        <p:nvGrpSpPr>
          <p:cNvPr id="21" name="Group 20">
            <a:extLst>
              <a:ext uri="{FF2B5EF4-FFF2-40B4-BE49-F238E27FC236}">
                <a16:creationId xmlns:a16="http://schemas.microsoft.com/office/drawing/2014/main" id="{6303F682-D204-194D-BCF8-88C2B8DF7575}"/>
              </a:ext>
            </a:extLst>
          </p:cNvPr>
          <p:cNvGrpSpPr/>
          <p:nvPr/>
        </p:nvGrpSpPr>
        <p:grpSpPr>
          <a:xfrm>
            <a:off x="110760" y="1658234"/>
            <a:ext cx="8922480" cy="2724912"/>
            <a:chOff x="105317" y="1841114"/>
            <a:chExt cx="8922480" cy="2724912"/>
          </a:xfrm>
        </p:grpSpPr>
        <p:sp>
          <p:nvSpPr>
            <p:cNvPr id="335879" name="Rectangle 7"/>
            <p:cNvSpPr>
              <a:spLocks noChangeArrowheads="1"/>
            </p:cNvSpPr>
            <p:nvPr/>
          </p:nvSpPr>
          <p:spPr bwMode="auto">
            <a:xfrm>
              <a:off x="105317" y="2557239"/>
              <a:ext cx="2199275" cy="1292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a:solidFill>
                    <a:schemeClr val="bg1"/>
                  </a:solidFill>
                  <a:miter lim="800000"/>
                  <a:headEnd/>
                  <a:tailEnd type="none" w="sm"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a:defRPr/>
              </a:pPr>
              <a:r>
                <a:rPr lang="en-US" sz="1400" dirty="0">
                  <a:latin typeface="Arial" charset="0"/>
                  <a:ea typeface="ヒラギノ角ゴ Pro W3" charset="0"/>
                </a:rPr>
                <a:t>1900 Galveston Hurricane:</a:t>
              </a:r>
            </a:p>
            <a:p>
              <a:pPr>
                <a:defRPr/>
              </a:pPr>
              <a:r>
                <a:rPr lang="en-US" sz="1400" dirty="0">
                  <a:latin typeface="Arial" charset="0"/>
                  <a:ea typeface="ヒラギノ角ゴ Pro W3" charset="0"/>
                </a:rPr>
                <a:t>deadliest in US history (6,000-12,000 dead)</a:t>
              </a:r>
            </a:p>
            <a:p>
              <a:pPr>
                <a:defRPr/>
              </a:pPr>
              <a:endParaRPr lang="en-US" sz="1400" dirty="0">
                <a:latin typeface="Arial" charset="0"/>
                <a:ea typeface="ヒラギノ角ゴ Pro W3" charset="0"/>
              </a:endParaRPr>
            </a:p>
            <a:p>
              <a:pPr>
                <a:defRPr/>
              </a:pPr>
              <a:r>
                <a:rPr lang="en-US" sz="1400" dirty="0">
                  <a:latin typeface="Arial" charset="0"/>
                  <a:ea typeface="ヒラギノ角ゴ Pro W3" charset="0"/>
                </a:rPr>
                <a:t>20CRv3 analyzes a  stronger hurricane.</a:t>
              </a:r>
            </a:p>
          </p:txBody>
        </p:sp>
        <p:grpSp>
          <p:nvGrpSpPr>
            <p:cNvPr id="18" name="Group 17">
              <a:extLst>
                <a:ext uri="{FF2B5EF4-FFF2-40B4-BE49-F238E27FC236}">
                  <a16:creationId xmlns:a16="http://schemas.microsoft.com/office/drawing/2014/main" id="{3694D3D7-07FE-1244-95D6-47CE7C44303A}"/>
                </a:ext>
              </a:extLst>
            </p:cNvPr>
            <p:cNvGrpSpPr/>
            <p:nvPr/>
          </p:nvGrpSpPr>
          <p:grpSpPr>
            <a:xfrm>
              <a:off x="2268536" y="1841114"/>
              <a:ext cx="6759261" cy="2724912"/>
              <a:chOff x="2311403" y="1815714"/>
              <a:chExt cx="6759261" cy="2724912"/>
            </a:xfrm>
          </p:grpSpPr>
          <p:sp>
            <p:nvSpPr>
              <p:cNvPr id="8" name="Rectangle 7">
                <a:extLst>
                  <a:ext uri="{FF2B5EF4-FFF2-40B4-BE49-F238E27FC236}">
                    <a16:creationId xmlns:a16="http://schemas.microsoft.com/office/drawing/2014/main" id="{9FBA7D4D-5A6E-4E47-A68B-BF1F65417E70}"/>
                  </a:ext>
                </a:extLst>
              </p:cNvPr>
              <p:cNvSpPr/>
              <p:nvPr/>
            </p:nvSpPr>
            <p:spPr bwMode="auto">
              <a:xfrm>
                <a:off x="2311403" y="1815714"/>
                <a:ext cx="6759261" cy="272491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21" charset="0"/>
                  <a:ea typeface="ヒラギノ角ゴ Pro W3" pitchFamily="21" charset="-128"/>
                  <a:cs typeface="ヒラギノ角ゴ Pro W3" pitchFamily="21" charset="-128"/>
                </a:endParaRPr>
              </a:p>
            </p:txBody>
          </p:sp>
          <p:pic>
            <p:nvPicPr>
              <p:cNvPr id="13" name="Picture 12">
                <a:extLst>
                  <a:ext uri="{FF2B5EF4-FFF2-40B4-BE49-F238E27FC236}">
                    <a16:creationId xmlns:a16="http://schemas.microsoft.com/office/drawing/2014/main" id="{C0F44A7D-60E9-A14B-B9A0-24822C2BB90F}"/>
                  </a:ext>
                </a:extLst>
              </p:cNvPr>
              <p:cNvPicPr>
                <a:picLocks noChangeAspect="1"/>
              </p:cNvPicPr>
              <p:nvPr/>
            </p:nvPicPr>
            <p:blipFill rotWithShape="1">
              <a:blip r:embed="rId4"/>
              <a:srcRect l="18832" t="78267" r="18709" b="13589"/>
              <a:stretch/>
            </p:blipFill>
            <p:spPr>
              <a:xfrm>
                <a:off x="4814458" y="4299045"/>
                <a:ext cx="1753150" cy="228600"/>
              </a:xfrm>
              <a:prstGeom prst="rect">
                <a:avLst/>
              </a:prstGeom>
            </p:spPr>
          </p:pic>
          <p:grpSp>
            <p:nvGrpSpPr>
              <p:cNvPr id="14" name="Group 13">
                <a:extLst>
                  <a:ext uri="{FF2B5EF4-FFF2-40B4-BE49-F238E27FC236}">
                    <a16:creationId xmlns:a16="http://schemas.microsoft.com/office/drawing/2014/main" id="{F4CA60E4-4D83-9C46-B470-C701457F26CD}"/>
                  </a:ext>
                </a:extLst>
              </p:cNvPr>
              <p:cNvGrpSpPr/>
              <p:nvPr/>
            </p:nvGrpSpPr>
            <p:grpSpPr>
              <a:xfrm>
                <a:off x="2377049" y="2062419"/>
                <a:ext cx="6627969" cy="2198609"/>
                <a:chOff x="2440940" y="2083584"/>
                <a:chExt cx="6627969" cy="2198609"/>
              </a:xfrm>
            </p:grpSpPr>
            <p:pic>
              <p:nvPicPr>
                <p:cNvPr id="3" name="Picture 2">
                  <a:extLst>
                    <a:ext uri="{FF2B5EF4-FFF2-40B4-BE49-F238E27FC236}">
                      <a16:creationId xmlns:a16="http://schemas.microsoft.com/office/drawing/2014/main" id="{E28E437A-4C8B-CB4F-B6CA-15F57BC66B2D}"/>
                    </a:ext>
                  </a:extLst>
                </p:cNvPr>
                <p:cNvPicPr>
                  <a:picLocks noChangeAspect="1"/>
                </p:cNvPicPr>
                <p:nvPr/>
              </p:nvPicPr>
              <p:blipFill rotWithShape="1">
                <a:blip r:embed="rId5"/>
                <a:srcRect l="14875" t="26508" r="14814" b="26426"/>
                <a:stretch/>
              </p:blipFill>
              <p:spPr>
                <a:xfrm>
                  <a:off x="2440940" y="2083584"/>
                  <a:ext cx="3284541" cy="2198608"/>
                </a:xfrm>
                <a:prstGeom prst="rect">
                  <a:avLst/>
                </a:prstGeom>
              </p:spPr>
            </p:pic>
            <p:pic>
              <p:nvPicPr>
                <p:cNvPr id="5" name="Picture 4">
                  <a:extLst>
                    <a:ext uri="{FF2B5EF4-FFF2-40B4-BE49-F238E27FC236}">
                      <a16:creationId xmlns:a16="http://schemas.microsoft.com/office/drawing/2014/main" id="{C0B905D8-D85C-2E48-ADFE-943C69CE538A}"/>
                    </a:ext>
                  </a:extLst>
                </p:cNvPr>
                <p:cNvPicPr>
                  <a:picLocks noChangeAspect="1"/>
                </p:cNvPicPr>
                <p:nvPr/>
              </p:nvPicPr>
              <p:blipFill rotWithShape="1">
                <a:blip r:embed="rId4"/>
                <a:srcRect l="14909" t="26507" r="14856" b="26426"/>
                <a:stretch/>
              </p:blipFill>
              <p:spPr>
                <a:xfrm>
                  <a:off x="5784368" y="2083585"/>
                  <a:ext cx="3280892" cy="2198608"/>
                </a:xfrm>
                <a:prstGeom prst="rect">
                  <a:avLst/>
                </a:prstGeom>
              </p:spPr>
            </p:pic>
            <p:sp>
              <p:nvSpPr>
                <p:cNvPr id="7" name="Rectangle 6">
                  <a:extLst>
                    <a:ext uri="{FF2B5EF4-FFF2-40B4-BE49-F238E27FC236}">
                      <a16:creationId xmlns:a16="http://schemas.microsoft.com/office/drawing/2014/main" id="{93895625-AAA3-5A47-BF90-7DFE32CDF960}"/>
                    </a:ext>
                  </a:extLst>
                </p:cNvPr>
                <p:cNvSpPr/>
                <p:nvPr/>
              </p:nvSpPr>
              <p:spPr bwMode="auto">
                <a:xfrm>
                  <a:off x="2440940" y="2083584"/>
                  <a:ext cx="3284541" cy="2198608"/>
                </a:xfrm>
                <a:prstGeom prst="rect">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endParaRPr>
                </a:p>
              </p:txBody>
            </p:sp>
            <p:sp>
              <p:nvSpPr>
                <p:cNvPr id="16" name="Rectangle 15">
                  <a:extLst>
                    <a:ext uri="{FF2B5EF4-FFF2-40B4-BE49-F238E27FC236}">
                      <a16:creationId xmlns:a16="http://schemas.microsoft.com/office/drawing/2014/main" id="{29B82DB4-C3DD-7040-B2F4-9194FA445DB3}"/>
                    </a:ext>
                  </a:extLst>
                </p:cNvPr>
                <p:cNvSpPr/>
                <p:nvPr/>
              </p:nvSpPr>
              <p:spPr bwMode="auto">
                <a:xfrm>
                  <a:off x="5784368" y="2083584"/>
                  <a:ext cx="3284541" cy="2198608"/>
                </a:xfrm>
                <a:prstGeom prst="rect">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endParaRPr>
                </a:p>
              </p:txBody>
            </p:sp>
            <p:sp>
              <p:nvSpPr>
                <p:cNvPr id="9" name="TextBox 8">
                  <a:extLst>
                    <a:ext uri="{FF2B5EF4-FFF2-40B4-BE49-F238E27FC236}">
                      <a16:creationId xmlns:a16="http://schemas.microsoft.com/office/drawing/2014/main" id="{41DB5C7F-B2B4-5D4F-B844-B660B9402B65}"/>
                    </a:ext>
                  </a:extLst>
                </p:cNvPr>
                <p:cNvSpPr txBox="1"/>
                <p:nvPr/>
              </p:nvSpPr>
              <p:spPr>
                <a:xfrm>
                  <a:off x="2480282" y="2126750"/>
                  <a:ext cx="948978" cy="276999"/>
                </a:xfrm>
                <a:prstGeom prst="rect">
                  <a:avLst/>
                </a:prstGeom>
                <a:solidFill>
                  <a:schemeClr val="tx1"/>
                </a:solidFill>
              </p:spPr>
              <p:txBody>
                <a:bodyPr wrap="none" lIns="0" tIns="0" rIns="0" bIns="0" rtlCol="0">
                  <a:spAutoFit/>
                </a:bodyPr>
                <a:lstStyle/>
                <a:p>
                  <a:r>
                    <a:rPr lang="en-US" sz="1800" dirty="0">
                      <a:solidFill>
                        <a:srgbClr val="000000"/>
                      </a:solidFill>
                    </a:rPr>
                    <a:t>20CRv2c</a:t>
                  </a:r>
                </a:p>
              </p:txBody>
            </p:sp>
            <p:sp>
              <p:nvSpPr>
                <p:cNvPr id="19" name="TextBox 18">
                  <a:extLst>
                    <a:ext uri="{FF2B5EF4-FFF2-40B4-BE49-F238E27FC236}">
                      <a16:creationId xmlns:a16="http://schemas.microsoft.com/office/drawing/2014/main" id="{1E526392-7C2E-8045-BEE5-CE8118BE86BC}"/>
                    </a:ext>
                  </a:extLst>
                </p:cNvPr>
                <p:cNvSpPr txBox="1"/>
                <p:nvPr/>
              </p:nvSpPr>
              <p:spPr>
                <a:xfrm>
                  <a:off x="5825811" y="2126750"/>
                  <a:ext cx="833562" cy="276999"/>
                </a:xfrm>
                <a:prstGeom prst="rect">
                  <a:avLst/>
                </a:prstGeom>
                <a:solidFill>
                  <a:schemeClr val="tx1"/>
                </a:solidFill>
              </p:spPr>
              <p:txBody>
                <a:bodyPr wrap="none" lIns="0" tIns="0" rIns="0" bIns="0" rtlCol="0">
                  <a:spAutoFit/>
                </a:bodyPr>
                <a:lstStyle/>
                <a:p>
                  <a:r>
                    <a:rPr lang="en-US" sz="1800" dirty="0">
                      <a:solidFill>
                        <a:srgbClr val="000000"/>
                      </a:solidFill>
                    </a:rPr>
                    <a:t>20CRv3</a:t>
                  </a:r>
                </a:p>
              </p:txBody>
            </p:sp>
          </p:grpSp>
          <p:sp>
            <p:nvSpPr>
              <p:cNvPr id="10" name="TextBox 9">
                <a:extLst>
                  <a:ext uri="{FF2B5EF4-FFF2-40B4-BE49-F238E27FC236}">
                    <a16:creationId xmlns:a16="http://schemas.microsoft.com/office/drawing/2014/main" id="{6044E9C7-E646-0C4E-985B-7AD4EC57EE2E}"/>
                  </a:ext>
                </a:extLst>
              </p:cNvPr>
              <p:cNvSpPr txBox="1"/>
              <p:nvPr/>
            </p:nvSpPr>
            <p:spPr>
              <a:xfrm>
                <a:off x="4245926" y="1840147"/>
                <a:ext cx="2890215" cy="184666"/>
              </a:xfrm>
              <a:prstGeom prst="rect">
                <a:avLst/>
              </a:prstGeom>
              <a:noFill/>
            </p:spPr>
            <p:txBody>
              <a:bodyPr wrap="none" lIns="0" tIns="0" rIns="0" bIns="0" rtlCol="0">
                <a:spAutoFit/>
              </a:bodyPr>
              <a:lstStyle/>
              <a:p>
                <a:r>
                  <a:rPr lang="en-US" sz="1200" dirty="0">
                    <a:solidFill>
                      <a:srgbClr val="000000"/>
                    </a:solidFill>
                  </a:rPr>
                  <a:t>Sea Level Pressure and Precipitation Rate</a:t>
                </a:r>
              </a:p>
            </p:txBody>
          </p:sp>
          <p:sp>
            <p:nvSpPr>
              <p:cNvPr id="12" name="TextBox 11">
                <a:extLst>
                  <a:ext uri="{FF2B5EF4-FFF2-40B4-BE49-F238E27FC236}">
                    <a16:creationId xmlns:a16="http://schemas.microsoft.com/office/drawing/2014/main" id="{0B4A6155-0BC4-9240-8591-B9050B66BC7C}"/>
                  </a:ext>
                </a:extLst>
              </p:cNvPr>
              <p:cNvSpPr txBox="1"/>
              <p:nvPr/>
            </p:nvSpPr>
            <p:spPr>
              <a:xfrm>
                <a:off x="6597147" y="4336401"/>
                <a:ext cx="363882" cy="153888"/>
              </a:xfrm>
              <a:prstGeom prst="rect">
                <a:avLst/>
              </a:prstGeom>
              <a:noFill/>
            </p:spPr>
            <p:txBody>
              <a:bodyPr wrap="none" lIns="0" tIns="0" rIns="0" bIns="0" rtlCol="0">
                <a:spAutoFit/>
              </a:bodyPr>
              <a:lstStyle/>
              <a:p>
                <a:r>
                  <a:rPr lang="en-US" sz="1000" dirty="0">
                    <a:solidFill>
                      <a:srgbClr val="000000"/>
                    </a:solidFill>
                  </a:rPr>
                  <a:t>mm/</a:t>
                </a:r>
                <a:r>
                  <a:rPr lang="en-US" sz="1000" dirty="0" err="1">
                    <a:solidFill>
                      <a:srgbClr val="000000"/>
                    </a:solidFill>
                  </a:rPr>
                  <a:t>hr</a:t>
                </a:r>
                <a:endParaRPr lang="en-US" sz="1000" dirty="0">
                  <a:solidFill>
                    <a:srgbClr val="000000"/>
                  </a:solidFill>
                </a:endParaRPr>
              </a:p>
            </p:txBody>
          </p:sp>
          <p:sp>
            <p:nvSpPr>
              <p:cNvPr id="17" name="TextBox 16">
                <a:extLst>
                  <a:ext uri="{FF2B5EF4-FFF2-40B4-BE49-F238E27FC236}">
                    <a16:creationId xmlns:a16="http://schemas.microsoft.com/office/drawing/2014/main" id="{25652592-6F3B-9F4F-8D3E-11E46FD12E3F}"/>
                  </a:ext>
                </a:extLst>
              </p:cNvPr>
              <p:cNvSpPr txBox="1"/>
              <p:nvPr/>
            </p:nvSpPr>
            <p:spPr>
              <a:xfrm>
                <a:off x="7526770" y="4290235"/>
                <a:ext cx="978153" cy="246221"/>
              </a:xfrm>
              <a:prstGeom prst="rect">
                <a:avLst/>
              </a:prstGeom>
              <a:noFill/>
            </p:spPr>
            <p:txBody>
              <a:bodyPr wrap="none" rtlCol="0">
                <a:spAutoFit/>
              </a:bodyPr>
              <a:lstStyle/>
              <a:p>
                <a:r>
                  <a:rPr lang="en-US" sz="1000" dirty="0">
                    <a:solidFill>
                      <a:srgbClr val="000000"/>
                    </a:solidFill>
                  </a:rPr>
                  <a:t>SLP C.I. 5 </a:t>
                </a:r>
                <a:r>
                  <a:rPr lang="en-US" sz="1000" dirty="0" err="1">
                    <a:solidFill>
                      <a:srgbClr val="000000"/>
                    </a:solidFill>
                  </a:rPr>
                  <a:t>mb</a:t>
                </a:r>
                <a:endParaRPr lang="en-US" sz="1000" dirty="0">
                  <a:solidFill>
                    <a:srgbClr val="000000"/>
                  </a:solidFill>
                </a:endParaRPr>
              </a:p>
            </p:txBody>
          </p:sp>
          <p:sp>
            <p:nvSpPr>
              <p:cNvPr id="26" name="TextBox 25">
                <a:extLst>
                  <a:ext uri="{FF2B5EF4-FFF2-40B4-BE49-F238E27FC236}">
                    <a16:creationId xmlns:a16="http://schemas.microsoft.com/office/drawing/2014/main" id="{952EA121-9281-3743-B3EF-B136FC4F7197}"/>
                  </a:ext>
                </a:extLst>
              </p:cNvPr>
              <p:cNvSpPr txBox="1"/>
              <p:nvPr/>
            </p:nvSpPr>
            <p:spPr>
              <a:xfrm>
                <a:off x="2726804" y="4290235"/>
                <a:ext cx="1672253" cy="246221"/>
              </a:xfrm>
              <a:prstGeom prst="rect">
                <a:avLst/>
              </a:prstGeom>
              <a:noFill/>
            </p:spPr>
            <p:txBody>
              <a:bodyPr wrap="none" rtlCol="0">
                <a:spAutoFit/>
              </a:bodyPr>
              <a:lstStyle/>
              <a:p>
                <a:r>
                  <a:rPr lang="en-US" sz="1000" dirty="0">
                    <a:solidFill>
                      <a:srgbClr val="000000"/>
                    </a:solidFill>
                  </a:rPr>
                  <a:t>8 September 1900 12UTC</a:t>
                </a:r>
              </a:p>
            </p:txBody>
          </p:sp>
        </p:grpSp>
      </p:grpSp>
      <p:sp>
        <p:nvSpPr>
          <p:cNvPr id="2" name="TextBox 1">
            <a:extLst>
              <a:ext uri="{FF2B5EF4-FFF2-40B4-BE49-F238E27FC236}">
                <a16:creationId xmlns:a16="http://schemas.microsoft.com/office/drawing/2014/main" id="{71B3B956-1F29-3E4B-BB96-259A592FB339}"/>
              </a:ext>
            </a:extLst>
          </p:cNvPr>
          <p:cNvSpPr txBox="1"/>
          <p:nvPr/>
        </p:nvSpPr>
        <p:spPr>
          <a:xfrm>
            <a:off x="128563" y="3861231"/>
            <a:ext cx="1980029" cy="400110"/>
          </a:xfrm>
          <a:prstGeom prst="rect">
            <a:avLst/>
          </a:prstGeom>
          <a:noFill/>
        </p:spPr>
        <p:txBody>
          <a:bodyPr wrap="none" rtlCol="0">
            <a:spAutoFit/>
          </a:bodyPr>
          <a:lstStyle/>
          <a:p>
            <a:r>
              <a:rPr lang="en-US" sz="2000" dirty="0" err="1">
                <a:solidFill>
                  <a:srgbClr val="FF0000"/>
                </a:solidFill>
              </a:rPr>
              <a:t>go.usa.gov</a:t>
            </a:r>
            <a:r>
              <a:rPr lang="en-US" sz="2000" dirty="0">
                <a:solidFill>
                  <a:srgbClr val="FF0000"/>
                </a:solidFill>
              </a:rPr>
              <a:t>/</a:t>
            </a:r>
            <a:r>
              <a:rPr lang="en-US" sz="2000" dirty="0" err="1">
                <a:solidFill>
                  <a:srgbClr val="FF0000"/>
                </a:solidFill>
              </a:rPr>
              <a:t>XTd</a:t>
            </a:r>
            <a:endParaRPr lang="en-US" sz="2000" dirty="0">
              <a:solidFill>
                <a:srgbClr val="FF0000"/>
              </a:solidFill>
            </a:endParaRPr>
          </a:p>
        </p:txBody>
      </p:sp>
    </p:spTree>
    <p:extLst>
      <p:ext uri="{BB962C8B-B14F-4D97-AF65-F5344CB8AC3E}">
        <p14:creationId xmlns:p14="http://schemas.microsoft.com/office/powerpoint/2010/main" val="117594249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233268-B2F1-F94A-8665-15887E9643E7}"/>
              </a:ext>
            </a:extLst>
          </p:cNvPr>
          <p:cNvSpPr txBox="1"/>
          <p:nvPr/>
        </p:nvSpPr>
        <p:spPr>
          <a:xfrm>
            <a:off x="313150" y="100208"/>
            <a:ext cx="8708474" cy="461665"/>
          </a:xfrm>
          <a:prstGeom prst="rect">
            <a:avLst/>
          </a:prstGeom>
          <a:noFill/>
        </p:spPr>
        <p:txBody>
          <a:bodyPr wrap="none" rtlCol="0">
            <a:spAutoFit/>
          </a:bodyPr>
          <a:lstStyle/>
          <a:p>
            <a:r>
              <a:rPr lang="en-US" dirty="0"/>
              <a:t>Wintertime North Atlantic Oscillation Index (5-yr running mean)</a:t>
            </a:r>
          </a:p>
        </p:txBody>
      </p:sp>
      <p:sp>
        <p:nvSpPr>
          <p:cNvPr id="7" name="TextBox 6">
            <a:extLst>
              <a:ext uri="{FF2B5EF4-FFF2-40B4-BE49-F238E27FC236}">
                <a16:creationId xmlns:a16="http://schemas.microsoft.com/office/drawing/2014/main" id="{0BE102DA-A5AE-1144-92D3-2C70C76C62D0}"/>
              </a:ext>
            </a:extLst>
          </p:cNvPr>
          <p:cNvSpPr txBox="1"/>
          <p:nvPr/>
        </p:nvSpPr>
        <p:spPr>
          <a:xfrm>
            <a:off x="0" y="6137755"/>
            <a:ext cx="9201558" cy="707886"/>
          </a:xfrm>
          <a:prstGeom prst="rect">
            <a:avLst/>
          </a:prstGeom>
          <a:noFill/>
        </p:spPr>
        <p:txBody>
          <a:bodyPr wrap="none" rtlCol="0">
            <a:spAutoFit/>
          </a:bodyPr>
          <a:lstStyle/>
          <a:p>
            <a:r>
              <a:rPr lang="en-US" sz="2000" dirty="0">
                <a:solidFill>
                  <a:srgbClr val="FFFF00"/>
                </a:solidFill>
              </a:rPr>
              <a:t>Low-frequencies from independent monthly EKF400 (paleo, early instrumental) </a:t>
            </a:r>
          </a:p>
          <a:p>
            <a:r>
              <a:rPr lang="en-US" sz="2000" dirty="0">
                <a:solidFill>
                  <a:srgbClr val="FFFF00"/>
                </a:solidFill>
              </a:rPr>
              <a:t>agree well with 20CRv3 back to 1806 </a:t>
            </a:r>
          </a:p>
        </p:txBody>
      </p:sp>
      <p:sp>
        <p:nvSpPr>
          <p:cNvPr id="8" name="TextBox 7">
            <a:extLst>
              <a:ext uri="{FF2B5EF4-FFF2-40B4-BE49-F238E27FC236}">
                <a16:creationId xmlns:a16="http://schemas.microsoft.com/office/drawing/2014/main" id="{2103D8A7-EC33-4B44-95CE-9377107AD84B}"/>
              </a:ext>
            </a:extLst>
          </p:cNvPr>
          <p:cNvSpPr txBox="1"/>
          <p:nvPr/>
        </p:nvSpPr>
        <p:spPr>
          <a:xfrm>
            <a:off x="7828768" y="2167003"/>
            <a:ext cx="1258678" cy="1600438"/>
          </a:xfrm>
          <a:prstGeom prst="rect">
            <a:avLst/>
          </a:prstGeom>
          <a:solidFill>
            <a:schemeClr val="tx1"/>
          </a:solidFill>
        </p:spPr>
        <p:txBody>
          <a:bodyPr wrap="none" rtlCol="0">
            <a:spAutoFit/>
          </a:bodyPr>
          <a:lstStyle/>
          <a:p>
            <a:r>
              <a:rPr lang="en-US" sz="1400" dirty="0">
                <a:solidFill>
                  <a:schemeClr val="bg1"/>
                </a:solidFill>
              </a:rPr>
              <a:t>Standardized</a:t>
            </a:r>
          </a:p>
          <a:p>
            <a:r>
              <a:rPr lang="en-US" sz="1400" dirty="0">
                <a:solidFill>
                  <a:srgbClr val="FF0000"/>
                </a:solidFill>
              </a:rPr>
              <a:t>SLP(</a:t>
            </a:r>
            <a:r>
              <a:rPr lang="en-US" sz="1400" b="1" dirty="0">
                <a:solidFill>
                  <a:srgbClr val="FF0000"/>
                </a:solidFill>
              </a:rPr>
              <a:t>Iceland</a:t>
            </a:r>
            <a:r>
              <a:rPr lang="en-US" sz="1400" dirty="0">
                <a:solidFill>
                  <a:srgbClr val="FF0000"/>
                </a:solidFill>
              </a:rPr>
              <a:t>)</a:t>
            </a:r>
          </a:p>
          <a:p>
            <a:r>
              <a:rPr lang="en-US" sz="1400" dirty="0">
                <a:solidFill>
                  <a:schemeClr val="bg1"/>
                </a:solidFill>
              </a:rPr>
              <a:t>minus</a:t>
            </a:r>
          </a:p>
          <a:p>
            <a:r>
              <a:rPr lang="en-US" sz="1400" dirty="0">
                <a:solidFill>
                  <a:srgbClr val="000000"/>
                </a:solidFill>
              </a:rPr>
              <a:t>SLP(</a:t>
            </a:r>
            <a:r>
              <a:rPr lang="en-US" sz="1400" b="1" dirty="0">
                <a:solidFill>
                  <a:srgbClr val="000000"/>
                </a:solidFill>
              </a:rPr>
              <a:t>Azores</a:t>
            </a:r>
            <a:r>
              <a:rPr lang="en-US" sz="1400" dirty="0">
                <a:solidFill>
                  <a:srgbClr val="000000"/>
                </a:solidFill>
              </a:rPr>
              <a:t>)</a:t>
            </a:r>
          </a:p>
          <a:p>
            <a:endParaRPr lang="en-US" sz="1400" dirty="0">
              <a:solidFill>
                <a:schemeClr val="bg1"/>
              </a:solidFill>
            </a:endParaRPr>
          </a:p>
          <a:p>
            <a:r>
              <a:rPr lang="en-US" sz="1400" dirty="0">
                <a:solidFill>
                  <a:schemeClr val="bg1"/>
                </a:solidFill>
              </a:rPr>
              <a:t>1981-2010</a:t>
            </a:r>
          </a:p>
          <a:p>
            <a:r>
              <a:rPr lang="en-US" sz="1400" dirty="0">
                <a:solidFill>
                  <a:schemeClr val="bg1"/>
                </a:solidFill>
              </a:rPr>
              <a:t>reference</a:t>
            </a:r>
          </a:p>
        </p:txBody>
      </p:sp>
      <p:grpSp>
        <p:nvGrpSpPr>
          <p:cNvPr id="13" name="Group 12">
            <a:extLst>
              <a:ext uri="{FF2B5EF4-FFF2-40B4-BE49-F238E27FC236}">
                <a16:creationId xmlns:a16="http://schemas.microsoft.com/office/drawing/2014/main" id="{93F0E4B7-351F-7946-9754-050CDA4D5F1C}"/>
              </a:ext>
            </a:extLst>
          </p:cNvPr>
          <p:cNvGrpSpPr/>
          <p:nvPr/>
        </p:nvGrpSpPr>
        <p:grpSpPr>
          <a:xfrm>
            <a:off x="667979" y="876823"/>
            <a:ext cx="7026179" cy="5093353"/>
            <a:chOff x="756879" y="876823"/>
            <a:chExt cx="7026179" cy="5093353"/>
          </a:xfrm>
        </p:grpSpPr>
        <p:pic>
          <p:nvPicPr>
            <p:cNvPr id="11" name="Picture 10">
              <a:extLst>
                <a:ext uri="{FF2B5EF4-FFF2-40B4-BE49-F238E27FC236}">
                  <a16:creationId xmlns:a16="http://schemas.microsoft.com/office/drawing/2014/main" id="{DC028250-5197-104E-B4FA-C1CEF45E37EA}"/>
                </a:ext>
              </a:extLst>
            </p:cNvPr>
            <p:cNvPicPr>
              <a:picLocks noChangeAspect="1"/>
            </p:cNvPicPr>
            <p:nvPr/>
          </p:nvPicPr>
          <p:blipFill rotWithShape="1">
            <a:blip r:embed="rId2"/>
            <a:srcRect l="8278" t="9643" r="6849" b="5893"/>
            <a:stretch/>
          </p:blipFill>
          <p:spPr>
            <a:xfrm>
              <a:off x="794457" y="876823"/>
              <a:ext cx="6988601" cy="5093353"/>
            </a:xfrm>
            <a:prstGeom prst="rect">
              <a:avLst/>
            </a:prstGeom>
          </p:spPr>
        </p:pic>
        <p:sp>
          <p:nvSpPr>
            <p:cNvPr id="16" name="TextBox 15">
              <a:extLst>
                <a:ext uri="{FF2B5EF4-FFF2-40B4-BE49-F238E27FC236}">
                  <a16:creationId xmlns:a16="http://schemas.microsoft.com/office/drawing/2014/main" id="{DC60767F-4860-2E41-91A3-B8D45175271D}"/>
                </a:ext>
              </a:extLst>
            </p:cNvPr>
            <p:cNvSpPr txBox="1"/>
            <p:nvPr/>
          </p:nvSpPr>
          <p:spPr>
            <a:xfrm>
              <a:off x="6846013" y="5570066"/>
              <a:ext cx="755335" cy="400110"/>
            </a:xfrm>
            <a:prstGeom prst="rect">
              <a:avLst/>
            </a:prstGeom>
            <a:noFill/>
          </p:spPr>
          <p:txBody>
            <a:bodyPr wrap="none" rtlCol="0">
              <a:spAutoFit/>
            </a:bodyPr>
            <a:lstStyle/>
            <a:p>
              <a:r>
                <a:rPr lang="en-US" sz="2000" dirty="0">
                  <a:solidFill>
                    <a:srgbClr val="000000"/>
                  </a:solidFill>
                </a:rPr>
                <a:t>2000</a:t>
              </a:r>
            </a:p>
          </p:txBody>
        </p:sp>
        <p:sp>
          <p:nvSpPr>
            <p:cNvPr id="17" name="TextBox 16">
              <a:extLst>
                <a:ext uri="{FF2B5EF4-FFF2-40B4-BE49-F238E27FC236}">
                  <a16:creationId xmlns:a16="http://schemas.microsoft.com/office/drawing/2014/main" id="{A3A7D8D4-3ED6-E246-9733-C34EC9C655F5}"/>
                </a:ext>
              </a:extLst>
            </p:cNvPr>
            <p:cNvSpPr txBox="1"/>
            <p:nvPr/>
          </p:nvSpPr>
          <p:spPr>
            <a:xfrm>
              <a:off x="3714706" y="5570066"/>
              <a:ext cx="755335" cy="400110"/>
            </a:xfrm>
            <a:prstGeom prst="rect">
              <a:avLst/>
            </a:prstGeom>
            <a:noFill/>
          </p:spPr>
          <p:txBody>
            <a:bodyPr wrap="none" rtlCol="0">
              <a:spAutoFit/>
            </a:bodyPr>
            <a:lstStyle/>
            <a:p>
              <a:r>
                <a:rPr lang="en-US" sz="2000" dirty="0">
                  <a:solidFill>
                    <a:srgbClr val="000000"/>
                  </a:solidFill>
                </a:rPr>
                <a:t>1900</a:t>
              </a:r>
            </a:p>
          </p:txBody>
        </p:sp>
        <p:sp>
          <p:nvSpPr>
            <p:cNvPr id="18" name="TextBox 17">
              <a:extLst>
                <a:ext uri="{FF2B5EF4-FFF2-40B4-BE49-F238E27FC236}">
                  <a16:creationId xmlns:a16="http://schemas.microsoft.com/office/drawing/2014/main" id="{96F91504-4F10-1C43-9D2F-B2307E26BFCC}"/>
                </a:ext>
              </a:extLst>
            </p:cNvPr>
            <p:cNvSpPr txBox="1"/>
            <p:nvPr/>
          </p:nvSpPr>
          <p:spPr>
            <a:xfrm>
              <a:off x="756879" y="4621029"/>
              <a:ext cx="412292" cy="400110"/>
            </a:xfrm>
            <a:prstGeom prst="rect">
              <a:avLst/>
            </a:prstGeom>
            <a:noFill/>
          </p:spPr>
          <p:txBody>
            <a:bodyPr wrap="none" rtlCol="0">
              <a:spAutoFit/>
            </a:bodyPr>
            <a:lstStyle/>
            <a:p>
              <a:r>
                <a:rPr lang="en-US" sz="2000" dirty="0">
                  <a:solidFill>
                    <a:srgbClr val="000000"/>
                  </a:solidFill>
                </a:rPr>
                <a:t>-3</a:t>
              </a:r>
            </a:p>
          </p:txBody>
        </p:sp>
        <p:sp>
          <p:nvSpPr>
            <p:cNvPr id="19" name="TextBox 18">
              <a:extLst>
                <a:ext uri="{FF2B5EF4-FFF2-40B4-BE49-F238E27FC236}">
                  <a16:creationId xmlns:a16="http://schemas.microsoft.com/office/drawing/2014/main" id="{0F913F72-E510-434F-ADEA-7F40C5E72983}"/>
                </a:ext>
              </a:extLst>
            </p:cNvPr>
            <p:cNvSpPr txBox="1"/>
            <p:nvPr/>
          </p:nvSpPr>
          <p:spPr>
            <a:xfrm>
              <a:off x="841837" y="1553497"/>
              <a:ext cx="327334" cy="400110"/>
            </a:xfrm>
            <a:prstGeom prst="rect">
              <a:avLst/>
            </a:prstGeom>
            <a:noFill/>
          </p:spPr>
          <p:txBody>
            <a:bodyPr wrap="square" rtlCol="0">
              <a:spAutoFit/>
            </a:bodyPr>
            <a:lstStyle/>
            <a:p>
              <a:r>
                <a:rPr lang="en-US" sz="2000" dirty="0">
                  <a:solidFill>
                    <a:srgbClr val="000000"/>
                  </a:solidFill>
                </a:rPr>
                <a:t>1</a:t>
              </a:r>
            </a:p>
          </p:txBody>
        </p:sp>
        <p:sp>
          <p:nvSpPr>
            <p:cNvPr id="20" name="TextBox 19">
              <a:extLst>
                <a:ext uri="{FF2B5EF4-FFF2-40B4-BE49-F238E27FC236}">
                  <a16:creationId xmlns:a16="http://schemas.microsoft.com/office/drawing/2014/main" id="{F1127C50-792F-6144-9F2C-294B7595DCFE}"/>
                </a:ext>
              </a:extLst>
            </p:cNvPr>
            <p:cNvSpPr txBox="1"/>
            <p:nvPr/>
          </p:nvSpPr>
          <p:spPr>
            <a:xfrm>
              <a:off x="841837" y="2348034"/>
              <a:ext cx="327334" cy="400110"/>
            </a:xfrm>
            <a:prstGeom prst="rect">
              <a:avLst/>
            </a:prstGeom>
            <a:noFill/>
          </p:spPr>
          <p:txBody>
            <a:bodyPr wrap="square" rtlCol="0">
              <a:spAutoFit/>
            </a:bodyPr>
            <a:lstStyle/>
            <a:p>
              <a:r>
                <a:rPr lang="en-US" sz="2000" dirty="0">
                  <a:solidFill>
                    <a:srgbClr val="000000"/>
                  </a:solidFill>
                </a:rPr>
                <a:t>0</a:t>
              </a:r>
            </a:p>
          </p:txBody>
        </p:sp>
        <p:cxnSp>
          <p:nvCxnSpPr>
            <p:cNvPr id="10" name="Straight Connector 9">
              <a:extLst>
                <a:ext uri="{FF2B5EF4-FFF2-40B4-BE49-F238E27FC236}">
                  <a16:creationId xmlns:a16="http://schemas.microsoft.com/office/drawing/2014/main" id="{DD88E432-15E4-AA4B-BD2B-46B1DC6FAFAB}"/>
                </a:ext>
              </a:extLst>
            </p:cNvPr>
            <p:cNvCxnSpPr>
              <a:cxnSpLocks/>
            </p:cNvCxnSpPr>
            <p:nvPr/>
          </p:nvCxnSpPr>
          <p:spPr bwMode="auto">
            <a:xfrm>
              <a:off x="1209370" y="2531497"/>
              <a:ext cx="6361469"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F95EAD15-980F-D64E-9B2D-35EE5171A9ED}"/>
                </a:ext>
              </a:extLst>
            </p:cNvPr>
            <p:cNvCxnSpPr/>
            <p:nvPr/>
          </p:nvCxnSpPr>
          <p:spPr bwMode="auto">
            <a:xfrm flipV="1">
              <a:off x="5850194" y="1553497"/>
              <a:ext cx="1199535" cy="3480619"/>
            </a:xfrm>
            <a:prstGeom prst="line">
              <a:avLst/>
            </a:prstGeom>
            <a:solidFill>
              <a:schemeClr val="accent1"/>
            </a:solidFill>
            <a:ln w="38100" cap="flat" cmpd="sng" algn="ctr">
              <a:solidFill>
                <a:srgbClr val="E7B0FF"/>
              </a:solidFill>
              <a:prstDash val="solid"/>
              <a:round/>
              <a:headEnd type="none" w="med" len="med"/>
              <a:tailEnd type="none" w="med" len="med"/>
            </a:ln>
            <a:effectLst/>
          </p:spPr>
        </p:cxnSp>
        <p:sp>
          <p:nvSpPr>
            <p:cNvPr id="12" name="Oval 11">
              <a:extLst>
                <a:ext uri="{FF2B5EF4-FFF2-40B4-BE49-F238E27FC236}">
                  <a16:creationId xmlns:a16="http://schemas.microsoft.com/office/drawing/2014/main" id="{D90DE032-6574-FE45-AC8C-001AA2F3E556}"/>
                </a:ext>
              </a:extLst>
            </p:cNvPr>
            <p:cNvSpPr/>
            <p:nvPr/>
          </p:nvSpPr>
          <p:spPr bwMode="auto">
            <a:xfrm>
              <a:off x="789141" y="2359742"/>
              <a:ext cx="3743530" cy="2425201"/>
            </a:xfrm>
            <a:prstGeom prst="ellipse">
              <a:avLst/>
            </a:prstGeom>
            <a:noFill/>
            <a:ln w="571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endParaRPr>
            </a:p>
          </p:txBody>
        </p:sp>
      </p:grpSp>
      <p:pic>
        <p:nvPicPr>
          <p:cNvPr id="9" name="Picture 8">
            <a:extLst>
              <a:ext uri="{FF2B5EF4-FFF2-40B4-BE49-F238E27FC236}">
                <a16:creationId xmlns:a16="http://schemas.microsoft.com/office/drawing/2014/main" id="{2B4C5DFE-461D-624E-AB24-9DC0CE7E1CE0}"/>
              </a:ext>
            </a:extLst>
          </p:cNvPr>
          <p:cNvPicPr>
            <a:picLocks noChangeAspect="1"/>
          </p:cNvPicPr>
          <p:nvPr/>
        </p:nvPicPr>
        <p:blipFill rotWithShape="1">
          <a:blip r:embed="rId3"/>
          <a:srcRect l="68873" t="26119" r="17922" b="58194"/>
          <a:stretch/>
        </p:blipFill>
        <p:spPr>
          <a:xfrm>
            <a:off x="7878041" y="1041098"/>
            <a:ext cx="1160132" cy="1075801"/>
          </a:xfrm>
          <a:prstGeom prst="rect">
            <a:avLst/>
          </a:prstGeom>
          <a:ln w="57150">
            <a:solidFill>
              <a:srgbClr val="000000"/>
            </a:solidFill>
          </a:ln>
        </p:spPr>
      </p:pic>
    </p:spTree>
    <p:extLst>
      <p:ext uri="{BB962C8B-B14F-4D97-AF65-F5344CB8AC3E}">
        <p14:creationId xmlns:p14="http://schemas.microsoft.com/office/powerpoint/2010/main" val="1993701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4589A8-CA3D-2641-B0D6-FB447E00902A}"/>
              </a:ext>
            </a:extLst>
          </p:cNvPr>
          <p:cNvPicPr>
            <a:picLocks noChangeAspect="1"/>
          </p:cNvPicPr>
          <p:nvPr/>
        </p:nvPicPr>
        <p:blipFill rotWithShape="1">
          <a:blip r:embed="rId2"/>
          <a:srcRect l="3538" t="10594" r="6470" b="7397"/>
          <a:stretch/>
        </p:blipFill>
        <p:spPr>
          <a:xfrm>
            <a:off x="553739" y="610360"/>
            <a:ext cx="7224925" cy="5624187"/>
          </a:xfrm>
          <a:prstGeom prst="rect">
            <a:avLst/>
          </a:prstGeom>
        </p:spPr>
      </p:pic>
      <p:sp>
        <p:nvSpPr>
          <p:cNvPr id="6" name="TextBox 5">
            <a:extLst>
              <a:ext uri="{FF2B5EF4-FFF2-40B4-BE49-F238E27FC236}">
                <a16:creationId xmlns:a16="http://schemas.microsoft.com/office/drawing/2014/main" id="{73233268-B2F1-F94A-8665-15887E9643E7}"/>
              </a:ext>
            </a:extLst>
          </p:cNvPr>
          <p:cNvSpPr txBox="1"/>
          <p:nvPr/>
        </p:nvSpPr>
        <p:spPr>
          <a:xfrm>
            <a:off x="313150" y="100208"/>
            <a:ext cx="8708474" cy="461665"/>
          </a:xfrm>
          <a:prstGeom prst="rect">
            <a:avLst/>
          </a:prstGeom>
          <a:noFill/>
        </p:spPr>
        <p:txBody>
          <a:bodyPr wrap="none" rtlCol="0">
            <a:spAutoFit/>
          </a:bodyPr>
          <a:lstStyle/>
          <a:p>
            <a:r>
              <a:rPr lang="en-US" dirty="0"/>
              <a:t>Wintertime North Atlantic Oscillation Index (5-yr running mean)</a:t>
            </a:r>
          </a:p>
        </p:txBody>
      </p:sp>
      <p:sp>
        <p:nvSpPr>
          <p:cNvPr id="7" name="TextBox 6">
            <a:extLst>
              <a:ext uri="{FF2B5EF4-FFF2-40B4-BE49-F238E27FC236}">
                <a16:creationId xmlns:a16="http://schemas.microsoft.com/office/drawing/2014/main" id="{0BE102DA-A5AE-1144-92D3-2C70C76C62D0}"/>
              </a:ext>
            </a:extLst>
          </p:cNvPr>
          <p:cNvSpPr txBox="1"/>
          <p:nvPr/>
        </p:nvSpPr>
        <p:spPr>
          <a:xfrm>
            <a:off x="37578" y="6175333"/>
            <a:ext cx="8756115" cy="707886"/>
          </a:xfrm>
          <a:prstGeom prst="rect">
            <a:avLst/>
          </a:prstGeom>
          <a:noFill/>
        </p:spPr>
        <p:txBody>
          <a:bodyPr wrap="none" rtlCol="0">
            <a:spAutoFit/>
          </a:bodyPr>
          <a:lstStyle/>
          <a:p>
            <a:r>
              <a:rPr lang="en-US" sz="2000" dirty="0">
                <a:solidFill>
                  <a:srgbClr val="FFFF00"/>
                </a:solidFill>
              </a:rPr>
              <a:t>Climate models (CMIP5) underestimate NAO variability. No evidence of any</a:t>
            </a:r>
          </a:p>
          <a:p>
            <a:r>
              <a:rPr lang="en-US" sz="2000" dirty="0">
                <a:solidFill>
                  <a:srgbClr val="FFFF00"/>
                </a:solidFill>
              </a:rPr>
              <a:t>radiatively-forced trend.</a:t>
            </a:r>
          </a:p>
        </p:txBody>
      </p:sp>
      <p:sp>
        <p:nvSpPr>
          <p:cNvPr id="8" name="TextBox 7">
            <a:extLst>
              <a:ext uri="{FF2B5EF4-FFF2-40B4-BE49-F238E27FC236}">
                <a16:creationId xmlns:a16="http://schemas.microsoft.com/office/drawing/2014/main" id="{2103D8A7-EC33-4B44-95CE-9377107AD84B}"/>
              </a:ext>
            </a:extLst>
          </p:cNvPr>
          <p:cNvSpPr txBox="1"/>
          <p:nvPr/>
        </p:nvSpPr>
        <p:spPr>
          <a:xfrm>
            <a:off x="7778664" y="2167003"/>
            <a:ext cx="1391728" cy="1077218"/>
          </a:xfrm>
          <a:prstGeom prst="rect">
            <a:avLst/>
          </a:prstGeom>
          <a:noFill/>
        </p:spPr>
        <p:txBody>
          <a:bodyPr wrap="none" rtlCol="0">
            <a:spAutoFit/>
          </a:bodyPr>
          <a:lstStyle/>
          <a:p>
            <a:r>
              <a:rPr lang="en-US" sz="1600" dirty="0">
                <a:solidFill>
                  <a:srgbClr val="FFFFD4"/>
                </a:solidFill>
              </a:rPr>
              <a:t>Standardized</a:t>
            </a:r>
          </a:p>
          <a:p>
            <a:r>
              <a:rPr lang="en-US" sz="1600" dirty="0">
                <a:solidFill>
                  <a:srgbClr val="FFFFD4"/>
                </a:solidFill>
              </a:rPr>
              <a:t>SLP(Iceland)</a:t>
            </a:r>
          </a:p>
          <a:p>
            <a:r>
              <a:rPr lang="en-US" sz="1600" dirty="0">
                <a:solidFill>
                  <a:srgbClr val="FFFFD4"/>
                </a:solidFill>
              </a:rPr>
              <a:t>minus</a:t>
            </a:r>
          </a:p>
          <a:p>
            <a:r>
              <a:rPr lang="en-US" sz="1600" dirty="0">
                <a:solidFill>
                  <a:srgbClr val="FFFFD4"/>
                </a:solidFill>
              </a:rPr>
              <a:t>SLP(Azores)</a:t>
            </a:r>
          </a:p>
        </p:txBody>
      </p:sp>
      <p:cxnSp>
        <p:nvCxnSpPr>
          <p:cNvPr id="10" name="Straight Connector 9">
            <a:extLst>
              <a:ext uri="{FF2B5EF4-FFF2-40B4-BE49-F238E27FC236}">
                <a16:creationId xmlns:a16="http://schemas.microsoft.com/office/drawing/2014/main" id="{DD88E432-15E4-AA4B-BD2B-46B1DC6FAFAB}"/>
              </a:ext>
            </a:extLst>
          </p:cNvPr>
          <p:cNvCxnSpPr>
            <a:cxnSpLocks/>
          </p:cNvCxnSpPr>
          <p:nvPr/>
        </p:nvCxnSpPr>
        <p:spPr bwMode="auto">
          <a:xfrm>
            <a:off x="1209370" y="2566219"/>
            <a:ext cx="6361469"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56AE16BA-BD57-644A-94B9-7226F1321139}"/>
              </a:ext>
            </a:extLst>
          </p:cNvPr>
          <p:cNvSpPr txBox="1"/>
          <p:nvPr/>
        </p:nvSpPr>
        <p:spPr>
          <a:xfrm>
            <a:off x="831702" y="5858164"/>
            <a:ext cx="755335" cy="400110"/>
          </a:xfrm>
          <a:prstGeom prst="rect">
            <a:avLst/>
          </a:prstGeom>
          <a:noFill/>
        </p:spPr>
        <p:txBody>
          <a:bodyPr wrap="none" rtlCol="0">
            <a:spAutoFit/>
          </a:bodyPr>
          <a:lstStyle/>
          <a:p>
            <a:r>
              <a:rPr lang="en-US" sz="2000" dirty="0">
                <a:solidFill>
                  <a:srgbClr val="000000"/>
                </a:solidFill>
              </a:rPr>
              <a:t>1800</a:t>
            </a:r>
          </a:p>
        </p:txBody>
      </p:sp>
      <p:sp>
        <p:nvSpPr>
          <p:cNvPr id="16" name="TextBox 15">
            <a:extLst>
              <a:ext uri="{FF2B5EF4-FFF2-40B4-BE49-F238E27FC236}">
                <a16:creationId xmlns:a16="http://schemas.microsoft.com/office/drawing/2014/main" id="{DC60767F-4860-2E41-91A3-B8D45175271D}"/>
              </a:ext>
            </a:extLst>
          </p:cNvPr>
          <p:cNvSpPr txBox="1"/>
          <p:nvPr/>
        </p:nvSpPr>
        <p:spPr>
          <a:xfrm>
            <a:off x="6745805" y="5858164"/>
            <a:ext cx="755335" cy="400110"/>
          </a:xfrm>
          <a:prstGeom prst="rect">
            <a:avLst/>
          </a:prstGeom>
          <a:noFill/>
        </p:spPr>
        <p:txBody>
          <a:bodyPr wrap="none" rtlCol="0">
            <a:spAutoFit/>
          </a:bodyPr>
          <a:lstStyle/>
          <a:p>
            <a:r>
              <a:rPr lang="en-US" sz="2000" dirty="0">
                <a:solidFill>
                  <a:srgbClr val="000000"/>
                </a:solidFill>
              </a:rPr>
              <a:t>2000</a:t>
            </a:r>
          </a:p>
        </p:txBody>
      </p:sp>
      <p:sp>
        <p:nvSpPr>
          <p:cNvPr id="17" name="TextBox 16">
            <a:extLst>
              <a:ext uri="{FF2B5EF4-FFF2-40B4-BE49-F238E27FC236}">
                <a16:creationId xmlns:a16="http://schemas.microsoft.com/office/drawing/2014/main" id="{A3A7D8D4-3ED6-E246-9733-C34EC9C655F5}"/>
              </a:ext>
            </a:extLst>
          </p:cNvPr>
          <p:cNvSpPr txBox="1"/>
          <p:nvPr/>
        </p:nvSpPr>
        <p:spPr>
          <a:xfrm>
            <a:off x="3777336" y="5858164"/>
            <a:ext cx="755335" cy="400110"/>
          </a:xfrm>
          <a:prstGeom prst="rect">
            <a:avLst/>
          </a:prstGeom>
          <a:noFill/>
        </p:spPr>
        <p:txBody>
          <a:bodyPr wrap="none" rtlCol="0">
            <a:spAutoFit/>
          </a:bodyPr>
          <a:lstStyle/>
          <a:p>
            <a:r>
              <a:rPr lang="en-US" sz="2000" dirty="0">
                <a:solidFill>
                  <a:srgbClr val="000000"/>
                </a:solidFill>
              </a:rPr>
              <a:t>1900</a:t>
            </a:r>
          </a:p>
        </p:txBody>
      </p:sp>
      <p:sp>
        <p:nvSpPr>
          <p:cNvPr id="18" name="TextBox 17">
            <a:extLst>
              <a:ext uri="{FF2B5EF4-FFF2-40B4-BE49-F238E27FC236}">
                <a16:creationId xmlns:a16="http://schemas.microsoft.com/office/drawing/2014/main" id="{96F91504-4F10-1C43-9D2F-B2307E26BFCC}"/>
              </a:ext>
            </a:extLst>
          </p:cNvPr>
          <p:cNvSpPr txBox="1"/>
          <p:nvPr/>
        </p:nvSpPr>
        <p:spPr>
          <a:xfrm>
            <a:off x="756879" y="4824229"/>
            <a:ext cx="412292" cy="400110"/>
          </a:xfrm>
          <a:prstGeom prst="rect">
            <a:avLst/>
          </a:prstGeom>
          <a:noFill/>
        </p:spPr>
        <p:txBody>
          <a:bodyPr wrap="none" rtlCol="0">
            <a:spAutoFit/>
          </a:bodyPr>
          <a:lstStyle/>
          <a:p>
            <a:r>
              <a:rPr lang="en-US" sz="2000" dirty="0">
                <a:solidFill>
                  <a:srgbClr val="000000"/>
                </a:solidFill>
              </a:rPr>
              <a:t>-3</a:t>
            </a:r>
          </a:p>
        </p:txBody>
      </p:sp>
      <p:sp>
        <p:nvSpPr>
          <p:cNvPr id="19" name="TextBox 18">
            <a:extLst>
              <a:ext uri="{FF2B5EF4-FFF2-40B4-BE49-F238E27FC236}">
                <a16:creationId xmlns:a16="http://schemas.microsoft.com/office/drawing/2014/main" id="{0F913F72-E510-434F-ADEA-7F40C5E72983}"/>
              </a:ext>
            </a:extLst>
          </p:cNvPr>
          <p:cNvSpPr txBox="1"/>
          <p:nvPr/>
        </p:nvSpPr>
        <p:spPr>
          <a:xfrm>
            <a:off x="841837" y="1553497"/>
            <a:ext cx="327334" cy="400110"/>
          </a:xfrm>
          <a:prstGeom prst="rect">
            <a:avLst/>
          </a:prstGeom>
          <a:noFill/>
        </p:spPr>
        <p:txBody>
          <a:bodyPr wrap="square" rtlCol="0">
            <a:spAutoFit/>
          </a:bodyPr>
          <a:lstStyle/>
          <a:p>
            <a:r>
              <a:rPr lang="en-US" sz="2000" dirty="0">
                <a:solidFill>
                  <a:srgbClr val="000000"/>
                </a:solidFill>
              </a:rPr>
              <a:t>1</a:t>
            </a:r>
          </a:p>
        </p:txBody>
      </p:sp>
      <p:sp>
        <p:nvSpPr>
          <p:cNvPr id="20" name="TextBox 19">
            <a:extLst>
              <a:ext uri="{FF2B5EF4-FFF2-40B4-BE49-F238E27FC236}">
                <a16:creationId xmlns:a16="http://schemas.microsoft.com/office/drawing/2014/main" id="{F1127C50-792F-6144-9F2C-294B7595DCFE}"/>
              </a:ext>
            </a:extLst>
          </p:cNvPr>
          <p:cNvSpPr txBox="1"/>
          <p:nvPr/>
        </p:nvSpPr>
        <p:spPr>
          <a:xfrm>
            <a:off x="841837" y="2348034"/>
            <a:ext cx="327334" cy="400110"/>
          </a:xfrm>
          <a:prstGeom prst="rect">
            <a:avLst/>
          </a:prstGeom>
          <a:noFill/>
        </p:spPr>
        <p:txBody>
          <a:bodyPr wrap="square" rtlCol="0">
            <a:spAutoFit/>
          </a:bodyPr>
          <a:lstStyle/>
          <a:p>
            <a:r>
              <a:rPr lang="en-US" sz="2000" dirty="0">
                <a:solidFill>
                  <a:srgbClr val="000000"/>
                </a:solidFill>
              </a:rPr>
              <a:t>0</a:t>
            </a:r>
          </a:p>
        </p:txBody>
      </p:sp>
    </p:spTree>
    <p:extLst>
      <p:ext uri="{BB962C8B-B14F-4D97-AF65-F5344CB8AC3E}">
        <p14:creationId xmlns:p14="http://schemas.microsoft.com/office/powerpoint/2010/main" val="4005418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122298"/>
            <a:ext cx="9144000" cy="892176"/>
          </a:xfrm>
        </p:spPr>
        <p:txBody>
          <a:bodyPr/>
          <a:lstStyle/>
          <a:p>
            <a:r>
              <a:rPr lang="en-US" altLang="en-US" sz="2200" b="1" i="1" u="sng" dirty="0">
                <a:solidFill>
                  <a:schemeClr val="folHlink"/>
                </a:solidFill>
              </a:rPr>
              <a:t>Thank you to organizations contributing observations to ISPD</a:t>
            </a:r>
            <a:r>
              <a:rPr lang="en-US" altLang="en-US" sz="2200" u="sng" dirty="0">
                <a:solidFill>
                  <a:schemeClr val="folHlink"/>
                </a:solidFill>
              </a:rPr>
              <a:t>:</a:t>
            </a:r>
            <a:br>
              <a:rPr lang="en-US" altLang="en-US" sz="2200" u="sng" dirty="0">
                <a:solidFill>
                  <a:schemeClr val="folHlink"/>
                </a:solidFill>
              </a:rPr>
            </a:br>
            <a:endParaRPr lang="en-US" altLang="en-US" sz="2200" dirty="0"/>
          </a:p>
        </p:txBody>
      </p:sp>
      <p:sp>
        <p:nvSpPr>
          <p:cNvPr id="35843" name="Rectangle 3"/>
          <p:cNvSpPr txBox="1">
            <a:spLocks noChangeArrowheads="1"/>
          </p:cNvSpPr>
          <p:nvPr/>
        </p:nvSpPr>
        <p:spPr bwMode="auto">
          <a:xfrm>
            <a:off x="163513" y="273919"/>
            <a:ext cx="4608512" cy="657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ea typeface="ヒラギノ角ゴ Pro W3" pitchFamily="-84" charset="-128"/>
              </a:defRPr>
            </a:lvl1pPr>
            <a:lvl2pPr marL="742950" indent="-285750">
              <a:spcBef>
                <a:spcPct val="20000"/>
              </a:spcBef>
              <a:buChar char="–"/>
              <a:defRPr sz="2800">
                <a:solidFill>
                  <a:schemeClr val="tx1"/>
                </a:solidFill>
                <a:latin typeface="Arial" pitchFamily="34" charset="0"/>
                <a:ea typeface="ヒラギノ角ゴ Pro W3" pitchFamily="-84" charset="-128"/>
              </a:defRPr>
            </a:lvl2pPr>
            <a:lvl3pPr marL="1143000" indent="-228600">
              <a:spcBef>
                <a:spcPct val="20000"/>
              </a:spcBef>
              <a:buChar char="•"/>
              <a:defRPr sz="2400">
                <a:solidFill>
                  <a:schemeClr val="tx1"/>
                </a:solidFill>
                <a:latin typeface="Arial" pitchFamily="34" charset="0"/>
                <a:ea typeface="ヒラギノ角ゴ Pro W3" pitchFamily="-84" charset="-128"/>
              </a:defRPr>
            </a:lvl3pPr>
            <a:lvl4pPr marL="1600200" indent="-228600">
              <a:spcBef>
                <a:spcPct val="20000"/>
              </a:spcBef>
              <a:buChar char="–"/>
              <a:defRPr sz="2000">
                <a:solidFill>
                  <a:schemeClr val="tx1"/>
                </a:solidFill>
                <a:latin typeface="Arial" pitchFamily="34" charset="0"/>
                <a:ea typeface="ヒラギノ角ゴ Pro W3" pitchFamily="-84" charset="-128"/>
              </a:defRPr>
            </a:lvl4pPr>
            <a:lvl5pPr marL="2057400" indent="-22860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eaLnBrk="1" hangingPunct="1">
              <a:lnSpc>
                <a:spcPct val="80000"/>
              </a:lnSpc>
              <a:buFontTx/>
              <a:buNone/>
            </a:pPr>
            <a:r>
              <a:rPr lang="en-US" altLang="en-US" sz="1200" dirty="0"/>
              <a:t>All Russia Research Institute of </a:t>
            </a:r>
            <a:r>
              <a:rPr lang="en-US" altLang="en-US" sz="1200" dirty="0" err="1"/>
              <a:t>Hydrometeorological</a:t>
            </a:r>
            <a:r>
              <a:rPr lang="en-US" altLang="en-US" sz="1200" dirty="0"/>
              <a:t> </a:t>
            </a:r>
          </a:p>
          <a:p>
            <a:pPr eaLnBrk="1" hangingPunct="1">
              <a:lnSpc>
                <a:spcPct val="80000"/>
              </a:lnSpc>
              <a:buFontTx/>
              <a:buNone/>
            </a:pPr>
            <a:r>
              <a:rPr lang="en-US" altLang="en-US" sz="1200" dirty="0"/>
              <a:t>	Information WDC</a:t>
            </a:r>
          </a:p>
          <a:p>
            <a:pPr eaLnBrk="1" hangingPunct="1">
              <a:lnSpc>
                <a:spcPct val="80000"/>
              </a:lnSpc>
              <a:buFontTx/>
              <a:buNone/>
            </a:pPr>
            <a:r>
              <a:rPr lang="en-US" altLang="en-US" sz="1200" dirty="0"/>
              <a:t>Atmospheric Circulation </a:t>
            </a:r>
          </a:p>
          <a:p>
            <a:pPr eaLnBrk="1" hangingPunct="1">
              <a:lnSpc>
                <a:spcPct val="80000"/>
              </a:lnSpc>
              <a:buFontTx/>
              <a:buNone/>
            </a:pPr>
            <a:r>
              <a:rPr lang="en-US" altLang="en-US" sz="1200" dirty="0"/>
              <a:t>	Reconstructions over the Earth (ACRE)</a:t>
            </a:r>
          </a:p>
          <a:p>
            <a:pPr eaLnBrk="1" hangingPunct="1">
              <a:lnSpc>
                <a:spcPct val="80000"/>
              </a:lnSpc>
              <a:buFontTx/>
              <a:buNone/>
            </a:pPr>
            <a:r>
              <a:rPr lang="en-US" altLang="en-US" sz="1200" dirty="0"/>
              <a:t>Australian Bureau of Meteorology</a:t>
            </a:r>
          </a:p>
          <a:p>
            <a:pPr eaLnBrk="1" hangingPunct="1">
              <a:lnSpc>
                <a:spcPct val="80000"/>
              </a:lnSpc>
              <a:buFontTx/>
              <a:buNone/>
            </a:pPr>
            <a:r>
              <a:rPr lang="en-US" altLang="en-US" sz="1200" dirty="0"/>
              <a:t>Australian Meteorological Association, Todd Project Team</a:t>
            </a:r>
          </a:p>
          <a:p>
            <a:pPr eaLnBrk="1" hangingPunct="1">
              <a:lnSpc>
                <a:spcPct val="80000"/>
              </a:lnSpc>
              <a:buFontTx/>
              <a:buNone/>
            </a:pPr>
            <a:r>
              <a:rPr lang="en-US" altLang="en-US" sz="1200" dirty="0" err="1"/>
              <a:t>Bejing</a:t>
            </a:r>
            <a:r>
              <a:rPr lang="en-US" altLang="en-US" sz="1200" dirty="0"/>
              <a:t> Climate Center</a:t>
            </a:r>
          </a:p>
          <a:p>
            <a:pPr eaLnBrk="1" hangingPunct="1">
              <a:lnSpc>
                <a:spcPct val="80000"/>
              </a:lnSpc>
              <a:buFontTx/>
              <a:buNone/>
            </a:pPr>
            <a:r>
              <a:rPr lang="en-US" altLang="en-US" sz="1200" dirty="0"/>
              <a:t>British Antarctic Survey</a:t>
            </a:r>
          </a:p>
          <a:p>
            <a:pPr eaLnBrk="1" hangingPunct="1">
              <a:lnSpc>
                <a:spcPct val="80000"/>
              </a:lnSpc>
              <a:buFontTx/>
              <a:buNone/>
            </a:pPr>
            <a:r>
              <a:rPr lang="en-US" altLang="en-US" sz="1200" dirty="0"/>
              <a:t>Canadian Volunteer Data Rescue Project</a:t>
            </a:r>
          </a:p>
          <a:p>
            <a:pPr eaLnBrk="1" hangingPunct="1">
              <a:lnSpc>
                <a:spcPct val="80000"/>
              </a:lnSpc>
              <a:buFontTx/>
              <a:buNone/>
            </a:pPr>
            <a:r>
              <a:rPr lang="en-US" altLang="en-US" sz="1200" dirty="0"/>
              <a:t>China Meteorological Agency</a:t>
            </a:r>
          </a:p>
          <a:p>
            <a:pPr eaLnBrk="1" hangingPunct="1">
              <a:lnSpc>
                <a:spcPct val="80000"/>
              </a:lnSpc>
              <a:buFontTx/>
              <a:buNone/>
            </a:pPr>
            <a:r>
              <a:rPr lang="en-US" altLang="en-US" sz="1200" dirty="0"/>
              <a:t>Cook Islands Met Service</a:t>
            </a:r>
          </a:p>
          <a:p>
            <a:pPr eaLnBrk="1" hangingPunct="1">
              <a:lnSpc>
                <a:spcPct val="80000"/>
              </a:lnSpc>
              <a:buFontTx/>
              <a:buNone/>
            </a:pPr>
            <a:r>
              <a:rPr lang="en-US" altLang="en-US" sz="1200" dirty="0"/>
              <a:t>Danish Meteorological Institute</a:t>
            </a:r>
          </a:p>
          <a:p>
            <a:pPr eaLnBrk="1" hangingPunct="1">
              <a:lnSpc>
                <a:spcPct val="80000"/>
              </a:lnSpc>
              <a:buFontTx/>
              <a:buNone/>
            </a:pPr>
            <a:r>
              <a:rPr lang="en-US" altLang="en-US" sz="1200" dirty="0" err="1"/>
              <a:t>Deutscher</a:t>
            </a:r>
            <a:r>
              <a:rPr lang="en-US" altLang="en-US" sz="1200" dirty="0"/>
              <a:t> </a:t>
            </a:r>
            <a:r>
              <a:rPr lang="en-US" altLang="en-US" sz="1200" dirty="0" err="1"/>
              <a:t>Wetterdienst</a:t>
            </a:r>
            <a:endParaRPr lang="en-US" altLang="en-US" sz="1200" dirty="0"/>
          </a:p>
          <a:p>
            <a:pPr eaLnBrk="1" hangingPunct="1">
              <a:lnSpc>
                <a:spcPct val="80000"/>
              </a:lnSpc>
              <a:buFontTx/>
              <a:buNone/>
            </a:pPr>
            <a:r>
              <a:rPr lang="en-US" altLang="en-US" sz="1200" dirty="0"/>
              <a:t>EMULATE</a:t>
            </a:r>
          </a:p>
          <a:p>
            <a:pPr eaLnBrk="1" hangingPunct="1">
              <a:lnSpc>
                <a:spcPct val="80000"/>
              </a:lnSpc>
              <a:buFontTx/>
              <a:buNone/>
            </a:pPr>
            <a:r>
              <a:rPr lang="en-US" altLang="en-US" sz="1200" dirty="0"/>
              <a:t>Environment Canada</a:t>
            </a:r>
          </a:p>
          <a:p>
            <a:pPr eaLnBrk="1" hangingPunct="1">
              <a:lnSpc>
                <a:spcPct val="80000"/>
              </a:lnSpc>
              <a:buFontTx/>
              <a:buNone/>
            </a:pPr>
            <a:r>
              <a:rPr lang="en-US" altLang="en-US" sz="1200" dirty="0"/>
              <a:t>ERA-CLIM</a:t>
            </a:r>
          </a:p>
          <a:p>
            <a:pPr eaLnBrk="1" hangingPunct="1">
              <a:lnSpc>
                <a:spcPct val="80000"/>
              </a:lnSpc>
              <a:buFontTx/>
              <a:buNone/>
            </a:pPr>
            <a:r>
              <a:rPr lang="en-US" altLang="en-US" sz="1200" dirty="0"/>
              <a:t>ETH-Zurich</a:t>
            </a:r>
          </a:p>
          <a:p>
            <a:pPr eaLnBrk="1" hangingPunct="1">
              <a:lnSpc>
                <a:spcPct val="80000"/>
              </a:lnSpc>
              <a:buFontTx/>
              <a:buNone/>
            </a:pPr>
            <a:r>
              <a:rPr lang="en-US" altLang="en-US" sz="1200" dirty="0"/>
              <a:t>European Reanalysis and </a:t>
            </a:r>
            <a:r>
              <a:rPr lang="en-US" altLang="en-US" sz="1200" dirty="0" err="1"/>
              <a:t>Obs</a:t>
            </a:r>
            <a:r>
              <a:rPr lang="en-US" altLang="en-US" sz="1200" dirty="0"/>
              <a:t> for Monitoring</a:t>
            </a:r>
          </a:p>
          <a:p>
            <a:pPr eaLnBrk="1" hangingPunct="1">
              <a:lnSpc>
                <a:spcPct val="80000"/>
              </a:lnSpc>
              <a:buFontTx/>
              <a:buNone/>
            </a:pPr>
            <a:r>
              <a:rPr lang="en-US" altLang="en-US" sz="1200" dirty="0"/>
              <a:t>GCOS AOPC/OOPC WG on Surface Pressure</a:t>
            </a:r>
          </a:p>
          <a:p>
            <a:pPr eaLnBrk="1" hangingPunct="1">
              <a:lnSpc>
                <a:spcPct val="80000"/>
              </a:lnSpc>
              <a:buFontTx/>
              <a:buNone/>
            </a:pPr>
            <a:r>
              <a:rPr lang="en-US" altLang="en-US" sz="1200" dirty="0"/>
              <a:t>GCOS/WCRP WG on </a:t>
            </a:r>
            <a:r>
              <a:rPr lang="en-US" altLang="en-US" sz="1200" dirty="0" err="1"/>
              <a:t>Obs</a:t>
            </a:r>
            <a:r>
              <a:rPr lang="en-US" altLang="en-US" sz="1200" dirty="0"/>
              <a:t> Data Sets</a:t>
            </a:r>
          </a:p>
          <a:p>
            <a:pPr eaLnBrk="1" hangingPunct="1">
              <a:lnSpc>
                <a:spcPct val="80000"/>
              </a:lnSpc>
              <a:buFontTx/>
              <a:buNone/>
            </a:pPr>
            <a:r>
              <a:rPr lang="en-US" altLang="en-US" sz="1200" dirty="0"/>
              <a:t>Hong Kong Observatory</a:t>
            </a:r>
          </a:p>
          <a:p>
            <a:pPr eaLnBrk="1" hangingPunct="1">
              <a:lnSpc>
                <a:spcPct val="80000"/>
              </a:lnSpc>
              <a:buFontTx/>
              <a:buNone/>
            </a:pPr>
            <a:r>
              <a:rPr lang="en-US" altLang="en-US" sz="1200" dirty="0"/>
              <a:t>Icelandic Meteorological Office</a:t>
            </a:r>
          </a:p>
          <a:p>
            <a:pPr eaLnBrk="1" hangingPunct="1">
              <a:lnSpc>
                <a:spcPct val="80000"/>
              </a:lnSpc>
              <a:buFontTx/>
              <a:buNone/>
            </a:pPr>
            <a:r>
              <a:rPr lang="en-US" altLang="en-US" sz="1200" dirty="0" err="1"/>
              <a:t>IBTrACS</a:t>
            </a:r>
            <a:endParaRPr lang="en-US" altLang="en-US" sz="1200" dirty="0"/>
          </a:p>
          <a:p>
            <a:pPr eaLnBrk="1" hangingPunct="1">
              <a:lnSpc>
                <a:spcPct val="80000"/>
              </a:lnSpc>
              <a:buFontTx/>
              <a:buNone/>
            </a:pPr>
            <a:r>
              <a:rPr lang="en-US" altLang="en-US" sz="1200" dirty="0"/>
              <a:t>ICOADS</a:t>
            </a:r>
          </a:p>
          <a:p>
            <a:pPr eaLnBrk="1" hangingPunct="1">
              <a:lnSpc>
                <a:spcPct val="80000"/>
              </a:lnSpc>
              <a:buFontTx/>
              <a:buNone/>
            </a:pPr>
            <a:r>
              <a:rPr lang="en-US" altLang="en-US" sz="1200" dirty="0"/>
              <a:t>IEDRO</a:t>
            </a:r>
          </a:p>
          <a:p>
            <a:pPr eaLnBrk="1" hangingPunct="1">
              <a:lnSpc>
                <a:spcPct val="80000"/>
              </a:lnSpc>
              <a:buFontTx/>
              <a:buNone/>
            </a:pPr>
            <a:r>
              <a:rPr lang="en-US" altLang="en-US" sz="1200" dirty="0"/>
              <a:t>JAMSTEC</a:t>
            </a:r>
          </a:p>
          <a:p>
            <a:pPr eaLnBrk="1" hangingPunct="1">
              <a:lnSpc>
                <a:spcPct val="80000"/>
              </a:lnSpc>
              <a:buFontTx/>
              <a:buNone/>
            </a:pPr>
            <a:r>
              <a:rPr lang="en-US" altLang="en-US" sz="1200" dirty="0"/>
              <a:t>Japan Meteorological Agency</a:t>
            </a:r>
          </a:p>
          <a:p>
            <a:pPr eaLnBrk="1" hangingPunct="1">
              <a:lnSpc>
                <a:spcPct val="80000"/>
              </a:lnSpc>
              <a:buFontTx/>
              <a:buNone/>
            </a:pPr>
            <a:r>
              <a:rPr lang="en-US" altLang="en-US" sz="1200" dirty="0"/>
              <a:t>Jersey Met Dept.</a:t>
            </a:r>
          </a:p>
          <a:p>
            <a:pPr eaLnBrk="1" hangingPunct="1">
              <a:lnSpc>
                <a:spcPct val="80000"/>
              </a:lnSpc>
              <a:buFontTx/>
              <a:buNone/>
            </a:pPr>
            <a:r>
              <a:rPr lang="en-US" altLang="en-US" sz="1200" dirty="0"/>
              <a:t>Lamont-Doherty Earth Observatory</a:t>
            </a:r>
          </a:p>
          <a:p>
            <a:pPr eaLnBrk="1" hangingPunct="1">
              <a:lnSpc>
                <a:spcPct val="80000"/>
              </a:lnSpc>
              <a:buFontTx/>
              <a:buNone/>
            </a:pPr>
            <a:r>
              <a:rPr lang="en-US" altLang="en-US" sz="1200" dirty="0"/>
              <a:t>KNMI</a:t>
            </a:r>
          </a:p>
          <a:p>
            <a:pPr eaLnBrk="1" hangingPunct="1">
              <a:lnSpc>
                <a:spcPct val="80000"/>
              </a:lnSpc>
              <a:buFontTx/>
              <a:buNone/>
            </a:pPr>
            <a:r>
              <a:rPr lang="en-US" altLang="en-US" sz="1200" dirty="0" err="1"/>
              <a:t>MeteoFrance</a:t>
            </a:r>
            <a:endParaRPr lang="en-US" altLang="en-US" sz="1200" dirty="0"/>
          </a:p>
          <a:p>
            <a:pPr eaLnBrk="1" hangingPunct="1">
              <a:lnSpc>
                <a:spcPct val="80000"/>
              </a:lnSpc>
              <a:buFontTx/>
              <a:buNone/>
            </a:pPr>
            <a:r>
              <a:rPr lang="en-US" altLang="en-US" sz="1200" dirty="0" err="1"/>
              <a:t>MeteoFrance</a:t>
            </a:r>
            <a:r>
              <a:rPr lang="en-US" altLang="en-US" sz="1200" dirty="0"/>
              <a:t> – Division of Climate</a:t>
            </a:r>
          </a:p>
          <a:p>
            <a:pPr eaLnBrk="1" hangingPunct="1">
              <a:lnSpc>
                <a:spcPct val="80000"/>
              </a:lnSpc>
              <a:buFontTx/>
              <a:buNone/>
            </a:pPr>
            <a:r>
              <a:rPr lang="en-US" altLang="en-US" sz="1200" dirty="0"/>
              <a:t>Meteorological and Hydrological Service, Croatia</a:t>
            </a:r>
          </a:p>
          <a:p>
            <a:pPr eaLnBrk="1" hangingPunct="1">
              <a:lnSpc>
                <a:spcPct val="80000"/>
              </a:lnSpc>
              <a:buFontTx/>
              <a:buNone/>
            </a:pPr>
            <a:r>
              <a:rPr lang="en-US" altLang="en-US" sz="1200" dirty="0"/>
              <a:t>National Center for Atmospheric Research</a:t>
            </a:r>
          </a:p>
          <a:p>
            <a:pPr eaLnBrk="1" hangingPunct="1">
              <a:lnSpc>
                <a:spcPct val="80000"/>
              </a:lnSpc>
              <a:buFontTx/>
              <a:buNone/>
            </a:pPr>
            <a:r>
              <a:rPr lang="en-US" altLang="en-US" sz="1200" dirty="0" err="1"/>
              <a:t>Nicolaus</a:t>
            </a:r>
            <a:r>
              <a:rPr lang="en-US" altLang="en-US" sz="1200" dirty="0"/>
              <a:t> Copernicus University</a:t>
            </a:r>
          </a:p>
          <a:p>
            <a:pPr eaLnBrk="1" hangingPunct="1">
              <a:lnSpc>
                <a:spcPct val="80000"/>
              </a:lnSpc>
              <a:buFontTx/>
              <a:buNone/>
            </a:pPr>
            <a:endParaRPr lang="en-US" altLang="en-US" sz="1300" dirty="0"/>
          </a:p>
          <a:p>
            <a:pPr eaLnBrk="1" hangingPunct="1">
              <a:lnSpc>
                <a:spcPct val="80000"/>
              </a:lnSpc>
              <a:buFontTx/>
              <a:buNone/>
            </a:pPr>
            <a:endParaRPr lang="en-US" altLang="en-US" sz="1300" dirty="0"/>
          </a:p>
          <a:p>
            <a:pPr eaLnBrk="1" hangingPunct="1">
              <a:lnSpc>
                <a:spcPct val="80000"/>
              </a:lnSpc>
              <a:buFontTx/>
              <a:buNone/>
            </a:pPr>
            <a:endParaRPr lang="en-US" altLang="en-US" sz="1300" dirty="0"/>
          </a:p>
          <a:p>
            <a:pPr eaLnBrk="1" hangingPunct="1">
              <a:lnSpc>
                <a:spcPct val="80000"/>
              </a:lnSpc>
              <a:buFontTx/>
              <a:buNone/>
            </a:pPr>
            <a:endParaRPr lang="en-US" altLang="en-US" sz="1400" dirty="0"/>
          </a:p>
          <a:p>
            <a:pPr eaLnBrk="1" hangingPunct="1">
              <a:lnSpc>
                <a:spcPct val="80000"/>
              </a:lnSpc>
              <a:buFontTx/>
              <a:buNone/>
            </a:pPr>
            <a:endParaRPr lang="en-US" altLang="en-US" sz="1400" dirty="0"/>
          </a:p>
          <a:p>
            <a:pPr eaLnBrk="1" hangingPunct="1">
              <a:lnSpc>
                <a:spcPct val="80000"/>
              </a:lnSpc>
              <a:buFontTx/>
              <a:buNone/>
            </a:pPr>
            <a:endParaRPr lang="en-US" altLang="en-US" sz="1400" dirty="0"/>
          </a:p>
          <a:p>
            <a:pPr eaLnBrk="1" hangingPunct="1">
              <a:lnSpc>
                <a:spcPct val="80000"/>
              </a:lnSpc>
              <a:buFontTx/>
              <a:buNone/>
            </a:pPr>
            <a:endParaRPr lang="en-US" altLang="en-US" sz="1000" dirty="0"/>
          </a:p>
          <a:p>
            <a:pPr eaLnBrk="1" hangingPunct="1">
              <a:lnSpc>
                <a:spcPct val="80000"/>
              </a:lnSpc>
              <a:buFontTx/>
              <a:buNone/>
            </a:pPr>
            <a:br>
              <a:rPr lang="en-US" altLang="en-US" sz="1000" dirty="0"/>
            </a:br>
            <a:endParaRPr lang="en-US" altLang="en-US" sz="1000" dirty="0"/>
          </a:p>
        </p:txBody>
      </p:sp>
      <p:sp>
        <p:nvSpPr>
          <p:cNvPr id="35844" name="Rectangle 4"/>
          <p:cNvSpPr txBox="1">
            <a:spLocks noChangeArrowheads="1"/>
          </p:cNvSpPr>
          <p:nvPr/>
        </p:nvSpPr>
        <p:spPr bwMode="auto">
          <a:xfrm>
            <a:off x="4524375" y="354012"/>
            <a:ext cx="4754563" cy="650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ea typeface="ヒラギノ角ゴ Pro W3" pitchFamily="-84" charset="-128"/>
              </a:defRPr>
            </a:lvl1pPr>
            <a:lvl2pPr marL="742950" indent="-285750">
              <a:spcBef>
                <a:spcPct val="20000"/>
              </a:spcBef>
              <a:buChar char="–"/>
              <a:defRPr sz="2800">
                <a:solidFill>
                  <a:schemeClr val="tx1"/>
                </a:solidFill>
                <a:latin typeface="Arial" pitchFamily="34" charset="0"/>
                <a:ea typeface="ヒラギノ角ゴ Pro W3" pitchFamily="-84" charset="-128"/>
              </a:defRPr>
            </a:lvl2pPr>
            <a:lvl3pPr marL="1143000" indent="-228600">
              <a:spcBef>
                <a:spcPct val="20000"/>
              </a:spcBef>
              <a:buChar char="•"/>
              <a:defRPr sz="2400">
                <a:solidFill>
                  <a:schemeClr val="tx1"/>
                </a:solidFill>
                <a:latin typeface="Arial" pitchFamily="34" charset="0"/>
                <a:ea typeface="ヒラギノ角ゴ Pro W3" pitchFamily="-84" charset="-128"/>
              </a:defRPr>
            </a:lvl3pPr>
            <a:lvl4pPr marL="1600200" indent="-228600">
              <a:spcBef>
                <a:spcPct val="20000"/>
              </a:spcBef>
              <a:buChar char="–"/>
              <a:defRPr sz="2000">
                <a:solidFill>
                  <a:schemeClr val="tx1"/>
                </a:solidFill>
                <a:latin typeface="Arial" pitchFamily="34" charset="0"/>
                <a:ea typeface="ヒラギノ角ゴ Pro W3" pitchFamily="-84" charset="-128"/>
              </a:defRPr>
            </a:lvl4pPr>
            <a:lvl5pPr marL="2057400" indent="-22860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eaLnBrk="1" hangingPunct="1">
              <a:lnSpc>
                <a:spcPct val="80000"/>
              </a:lnSpc>
              <a:buNone/>
            </a:pPr>
            <a:r>
              <a:rPr lang="en-US" altLang="en-US" sz="1200" dirty="0"/>
              <a:t>Niue Met Service</a:t>
            </a:r>
          </a:p>
          <a:p>
            <a:pPr eaLnBrk="1" hangingPunct="1">
              <a:lnSpc>
                <a:spcPct val="80000"/>
              </a:lnSpc>
              <a:buFontTx/>
              <a:buNone/>
            </a:pPr>
            <a:r>
              <a:rPr lang="en-US" altLang="en-US" sz="1200" dirty="0"/>
              <a:t>NIWA</a:t>
            </a:r>
          </a:p>
          <a:p>
            <a:pPr eaLnBrk="1" hangingPunct="1">
              <a:lnSpc>
                <a:spcPct val="80000"/>
              </a:lnSpc>
              <a:buFontTx/>
              <a:buNone/>
            </a:pPr>
            <a:r>
              <a:rPr lang="en-US" altLang="en-US" sz="1200" dirty="0"/>
              <a:t>NOAA Climate Database Modernization Program</a:t>
            </a:r>
          </a:p>
          <a:p>
            <a:pPr eaLnBrk="1" hangingPunct="1">
              <a:lnSpc>
                <a:spcPct val="80000"/>
              </a:lnSpc>
              <a:buFontTx/>
              <a:buNone/>
            </a:pPr>
            <a:r>
              <a:rPr lang="en-US" altLang="en-US" sz="1200" dirty="0"/>
              <a:t>NOAA Earth System Research Laboratory</a:t>
            </a:r>
          </a:p>
          <a:p>
            <a:pPr eaLnBrk="1" hangingPunct="1">
              <a:lnSpc>
                <a:spcPct val="80000"/>
              </a:lnSpc>
              <a:buFontTx/>
              <a:buNone/>
            </a:pPr>
            <a:r>
              <a:rPr lang="en-US" altLang="en-US" sz="1200" dirty="0"/>
              <a:t>NOAA National Climatic Data Center</a:t>
            </a:r>
          </a:p>
          <a:p>
            <a:pPr eaLnBrk="1" hangingPunct="1">
              <a:lnSpc>
                <a:spcPct val="80000"/>
              </a:lnSpc>
              <a:buFontTx/>
              <a:buNone/>
            </a:pPr>
            <a:r>
              <a:rPr lang="en-US" altLang="en-US" sz="1200" dirty="0"/>
              <a:t>NOAA National Centers for Environmental Prediction</a:t>
            </a:r>
          </a:p>
          <a:p>
            <a:pPr eaLnBrk="1" hangingPunct="1">
              <a:lnSpc>
                <a:spcPct val="80000"/>
              </a:lnSpc>
              <a:buFontTx/>
              <a:buNone/>
            </a:pPr>
            <a:r>
              <a:rPr lang="en-US" altLang="en-US" sz="1200" dirty="0"/>
              <a:t>NOAA Northeast Regional Climate Center at Cornell U.</a:t>
            </a:r>
          </a:p>
          <a:p>
            <a:pPr eaLnBrk="1" hangingPunct="1">
              <a:lnSpc>
                <a:spcPct val="80000"/>
              </a:lnSpc>
              <a:buFontTx/>
              <a:buNone/>
            </a:pPr>
            <a:r>
              <a:rPr lang="en-US" altLang="en-US" sz="1200" dirty="0"/>
              <a:t>NOAA Midwest Regional Climate Center at UIUC</a:t>
            </a:r>
          </a:p>
          <a:p>
            <a:pPr eaLnBrk="1" hangingPunct="1">
              <a:lnSpc>
                <a:spcPct val="80000"/>
              </a:lnSpc>
              <a:buFontTx/>
              <a:buNone/>
            </a:pPr>
            <a:r>
              <a:rPr lang="en-US" altLang="en-US" sz="1200" dirty="0"/>
              <a:t>NOAA Pacific Marine Environmental Laboratory</a:t>
            </a:r>
          </a:p>
          <a:p>
            <a:pPr eaLnBrk="1" hangingPunct="1">
              <a:lnSpc>
                <a:spcPct val="80000"/>
              </a:lnSpc>
              <a:buFontTx/>
              <a:buNone/>
            </a:pPr>
            <a:r>
              <a:rPr lang="en-US" altLang="en-US" sz="1200" dirty="0"/>
              <a:t>Norwegian Meteorological Institute</a:t>
            </a:r>
          </a:p>
          <a:p>
            <a:pPr eaLnBrk="1" hangingPunct="1">
              <a:lnSpc>
                <a:spcPct val="80000"/>
              </a:lnSpc>
              <a:buFontTx/>
              <a:buNone/>
            </a:pPr>
            <a:r>
              <a:rPr lang="en-US" altLang="en-US" sz="1200" dirty="0" err="1"/>
              <a:t>Oldweather.org</a:t>
            </a:r>
            <a:endParaRPr lang="en-US" altLang="en-US" sz="1200" dirty="0"/>
          </a:p>
          <a:p>
            <a:pPr eaLnBrk="1" hangingPunct="1">
              <a:lnSpc>
                <a:spcPct val="80000"/>
              </a:lnSpc>
              <a:buFontTx/>
              <a:buNone/>
            </a:pPr>
            <a:r>
              <a:rPr lang="en-US" altLang="en-US" sz="1200" dirty="0"/>
              <a:t>Ohio State U. – Byrd Polar Research Center</a:t>
            </a:r>
          </a:p>
          <a:p>
            <a:pPr eaLnBrk="1" hangingPunct="1">
              <a:lnSpc>
                <a:spcPct val="80000"/>
              </a:lnSpc>
              <a:buFontTx/>
              <a:buNone/>
            </a:pPr>
            <a:r>
              <a:rPr lang="en-US" altLang="en-US" sz="1200" dirty="0"/>
              <a:t>Portuguese Meteorological Institute (IM)</a:t>
            </a:r>
          </a:p>
          <a:p>
            <a:pPr eaLnBrk="1" hangingPunct="1">
              <a:lnSpc>
                <a:spcPct val="80000"/>
              </a:lnSpc>
              <a:buFontTx/>
              <a:buNone/>
            </a:pPr>
            <a:r>
              <a:rPr lang="en-US" altLang="en-US" sz="1200" dirty="0" err="1"/>
              <a:t>Proudman</a:t>
            </a:r>
            <a:r>
              <a:rPr lang="en-US" altLang="en-US" sz="1200" dirty="0"/>
              <a:t> Oceanographic Laboratory</a:t>
            </a:r>
          </a:p>
          <a:p>
            <a:pPr eaLnBrk="1" hangingPunct="1">
              <a:lnSpc>
                <a:spcPct val="80000"/>
              </a:lnSpc>
              <a:buFontTx/>
              <a:buNone/>
            </a:pPr>
            <a:r>
              <a:rPr lang="en-US" altLang="en-US" sz="1200" dirty="0"/>
              <a:t>SIGN - Signatures of environmental change in the observations of the Geophysical Institutes</a:t>
            </a:r>
          </a:p>
          <a:p>
            <a:pPr eaLnBrk="1" hangingPunct="1">
              <a:lnSpc>
                <a:spcPct val="80000"/>
              </a:lnSpc>
              <a:buFontTx/>
              <a:buNone/>
            </a:pPr>
            <a:r>
              <a:rPr lang="en-US" altLang="en-US" sz="1200" dirty="0"/>
              <a:t>South African Weather Service</a:t>
            </a:r>
          </a:p>
          <a:p>
            <a:pPr eaLnBrk="1" hangingPunct="1">
              <a:lnSpc>
                <a:spcPct val="80000"/>
              </a:lnSpc>
              <a:buFontTx/>
              <a:buNone/>
            </a:pPr>
            <a:r>
              <a:rPr lang="en-US" altLang="en-US" sz="1200" dirty="0"/>
              <a:t>Southern Weather Discovery</a:t>
            </a:r>
          </a:p>
          <a:p>
            <a:pPr eaLnBrk="1" hangingPunct="1">
              <a:lnSpc>
                <a:spcPct val="80000"/>
              </a:lnSpc>
              <a:buFontTx/>
              <a:buNone/>
            </a:pPr>
            <a:r>
              <a:rPr lang="en-US" altLang="en-US" sz="1200" dirty="0"/>
              <a:t>UK Met Office Hadley Centre</a:t>
            </a:r>
          </a:p>
          <a:p>
            <a:pPr eaLnBrk="1" hangingPunct="1">
              <a:lnSpc>
                <a:spcPct val="80000"/>
              </a:lnSpc>
              <a:buFontTx/>
              <a:buNone/>
            </a:pPr>
            <a:r>
              <a:rPr lang="en-US" altLang="en-US" sz="1200" dirty="0"/>
              <a:t>U. of Bern, Switzerland</a:t>
            </a:r>
          </a:p>
          <a:p>
            <a:pPr eaLnBrk="1" hangingPunct="1">
              <a:lnSpc>
                <a:spcPct val="80000"/>
              </a:lnSpc>
              <a:buFontTx/>
              <a:buNone/>
            </a:pPr>
            <a:r>
              <a:rPr lang="en-US" altLang="en-US" sz="1200" dirty="0"/>
              <a:t>U. of Colorado-CIRES/Climate Diagnostics Center</a:t>
            </a:r>
          </a:p>
          <a:p>
            <a:pPr eaLnBrk="1" hangingPunct="1">
              <a:lnSpc>
                <a:spcPct val="80000"/>
              </a:lnSpc>
              <a:buFontTx/>
              <a:buNone/>
            </a:pPr>
            <a:r>
              <a:rPr lang="en-US" altLang="en-US" sz="1200" dirty="0"/>
              <a:t>U. of East Anglia-Climatic Research Unit</a:t>
            </a:r>
          </a:p>
          <a:p>
            <a:pPr eaLnBrk="1" hangingPunct="1">
              <a:lnSpc>
                <a:spcPct val="80000"/>
              </a:lnSpc>
              <a:buFontTx/>
              <a:buNone/>
            </a:pPr>
            <a:r>
              <a:rPr lang="en-US" altLang="en-US" sz="1200" dirty="0"/>
              <a:t>U. of Giessen –Dept. of Geography</a:t>
            </a:r>
          </a:p>
          <a:p>
            <a:pPr eaLnBrk="1" hangingPunct="1">
              <a:lnSpc>
                <a:spcPct val="80000"/>
              </a:lnSpc>
              <a:buFontTx/>
              <a:buNone/>
            </a:pPr>
            <a:r>
              <a:rPr lang="en-US" altLang="en-US" sz="1200" dirty="0"/>
              <a:t>U. of Lisbon-</a:t>
            </a:r>
            <a:r>
              <a:rPr lang="en-US" altLang="en-US" sz="1200" dirty="0" err="1"/>
              <a:t>Instituto</a:t>
            </a:r>
            <a:r>
              <a:rPr lang="en-US" altLang="en-US" sz="1200" dirty="0"/>
              <a:t> </a:t>
            </a:r>
            <a:r>
              <a:rPr lang="en-US" altLang="en-US" sz="1200" dirty="0" err="1"/>
              <a:t>Geofisico</a:t>
            </a:r>
            <a:r>
              <a:rPr lang="en-US" altLang="en-US" sz="1200" dirty="0"/>
              <a:t> do </a:t>
            </a:r>
            <a:r>
              <a:rPr lang="en-US" altLang="en-US" sz="1200" dirty="0" err="1"/>
              <a:t>Infante</a:t>
            </a:r>
            <a:r>
              <a:rPr lang="en-US" altLang="en-US" sz="1200" dirty="0"/>
              <a:t> D. </a:t>
            </a:r>
            <a:r>
              <a:rPr lang="en-US" altLang="en-US" sz="1200" dirty="0" err="1"/>
              <a:t>Luiz</a:t>
            </a:r>
            <a:endParaRPr lang="en-US" altLang="en-US" sz="1200" dirty="0"/>
          </a:p>
          <a:p>
            <a:pPr eaLnBrk="1" hangingPunct="1">
              <a:lnSpc>
                <a:spcPct val="80000"/>
              </a:lnSpc>
              <a:buFontTx/>
              <a:buNone/>
            </a:pPr>
            <a:r>
              <a:rPr lang="en-US" altLang="en-US" sz="1200" dirty="0"/>
              <a:t>U. of Lisbon-</a:t>
            </a:r>
            <a:r>
              <a:rPr lang="en-US" altLang="en-US" sz="1200" dirty="0" err="1"/>
              <a:t>Instituto</a:t>
            </a:r>
            <a:r>
              <a:rPr lang="en-US" altLang="en-US" sz="1200" dirty="0"/>
              <a:t> de </a:t>
            </a:r>
            <a:r>
              <a:rPr lang="en-US" altLang="en-US" sz="1200" dirty="0" err="1"/>
              <a:t>Meteorologia</a:t>
            </a:r>
            <a:endParaRPr lang="en-US" altLang="en-US" sz="1200" dirty="0"/>
          </a:p>
          <a:p>
            <a:pPr eaLnBrk="1" hangingPunct="1">
              <a:lnSpc>
                <a:spcPct val="80000"/>
              </a:lnSpc>
              <a:buFontTx/>
              <a:buNone/>
            </a:pPr>
            <a:r>
              <a:rPr lang="en-US" altLang="en-US" sz="1200" dirty="0"/>
              <a:t>U. of </a:t>
            </a:r>
            <a:r>
              <a:rPr lang="en-US" altLang="en-US" sz="1200" dirty="0" err="1"/>
              <a:t>Mebourne</a:t>
            </a:r>
            <a:endParaRPr lang="en-US" altLang="en-US" sz="1200" dirty="0"/>
          </a:p>
          <a:p>
            <a:pPr eaLnBrk="1" hangingPunct="1">
              <a:lnSpc>
                <a:spcPct val="80000"/>
              </a:lnSpc>
              <a:buFontTx/>
              <a:buNone/>
            </a:pPr>
            <a:r>
              <a:rPr lang="en-US" altLang="en-US" sz="1200" dirty="0"/>
              <a:t>U. of Milan-Dept. of Physics</a:t>
            </a:r>
          </a:p>
          <a:p>
            <a:pPr eaLnBrk="1" hangingPunct="1">
              <a:lnSpc>
                <a:spcPct val="80000"/>
              </a:lnSpc>
              <a:buFontTx/>
              <a:buNone/>
            </a:pPr>
            <a:r>
              <a:rPr lang="en-US" altLang="en-US" sz="1200" dirty="0"/>
              <a:t>U. of Porto-</a:t>
            </a:r>
            <a:r>
              <a:rPr lang="en-US" altLang="en-US" sz="1200" dirty="0" err="1"/>
              <a:t>Instituto</a:t>
            </a:r>
            <a:r>
              <a:rPr lang="en-US" altLang="en-US" sz="1200" dirty="0"/>
              <a:t> </a:t>
            </a:r>
            <a:r>
              <a:rPr lang="en-US" altLang="en-US" sz="1200" dirty="0" err="1"/>
              <a:t>Geofisca</a:t>
            </a:r>
            <a:endParaRPr lang="en-US" altLang="en-US" sz="1200" dirty="0"/>
          </a:p>
          <a:p>
            <a:pPr eaLnBrk="1" hangingPunct="1">
              <a:lnSpc>
                <a:spcPct val="80000"/>
              </a:lnSpc>
              <a:buFontTx/>
              <a:buNone/>
            </a:pPr>
            <a:r>
              <a:rPr lang="en-US" altLang="en-US" sz="1200" dirty="0"/>
              <a:t>U. </a:t>
            </a:r>
            <a:r>
              <a:rPr lang="en-US" altLang="en-US" sz="1200" dirty="0" err="1"/>
              <a:t>Rovira</a:t>
            </a:r>
            <a:r>
              <a:rPr lang="en-US" altLang="en-US" sz="1200" dirty="0"/>
              <a:t> </a:t>
            </a:r>
            <a:r>
              <a:rPr lang="en-US" altLang="en-US" sz="1200" dirty="0" err="1"/>
              <a:t>i</a:t>
            </a:r>
            <a:r>
              <a:rPr lang="en-US" altLang="en-US" sz="1200" dirty="0"/>
              <a:t> </a:t>
            </a:r>
            <a:r>
              <a:rPr lang="en-US" altLang="en-US" sz="1200" dirty="0" err="1"/>
              <a:t>Virgili</a:t>
            </a:r>
            <a:r>
              <a:rPr lang="en-US" altLang="en-US" sz="1200" dirty="0"/>
              <a:t>-Center for Climate Change</a:t>
            </a:r>
          </a:p>
          <a:p>
            <a:pPr eaLnBrk="1" hangingPunct="1">
              <a:lnSpc>
                <a:spcPct val="80000"/>
              </a:lnSpc>
              <a:buFontTx/>
              <a:buNone/>
            </a:pPr>
            <a:r>
              <a:rPr lang="en-US" altLang="en-US" sz="1200" dirty="0"/>
              <a:t>U. of South Carolina</a:t>
            </a:r>
          </a:p>
          <a:p>
            <a:pPr eaLnBrk="1" hangingPunct="1">
              <a:lnSpc>
                <a:spcPct val="80000"/>
              </a:lnSpc>
              <a:buFontTx/>
              <a:buNone/>
            </a:pPr>
            <a:r>
              <a:rPr lang="en-US" altLang="en-US" sz="1200" dirty="0"/>
              <a:t>U. of Toronto-</a:t>
            </a:r>
            <a:r>
              <a:rPr lang="en-US" altLang="en-US" sz="1200" dirty="0" err="1"/>
              <a:t>Dept</a:t>
            </a:r>
            <a:r>
              <a:rPr lang="en-US" altLang="en-US" sz="1200" dirty="0"/>
              <a:t> of Physics</a:t>
            </a:r>
          </a:p>
          <a:p>
            <a:pPr eaLnBrk="1" hangingPunct="1">
              <a:lnSpc>
                <a:spcPct val="80000"/>
              </a:lnSpc>
              <a:buFontTx/>
              <a:buNone/>
            </a:pPr>
            <a:r>
              <a:rPr lang="en-US" altLang="en-US" sz="1200" dirty="0"/>
              <a:t>U. of Washington</a:t>
            </a:r>
          </a:p>
          <a:p>
            <a:pPr eaLnBrk="1" hangingPunct="1">
              <a:lnSpc>
                <a:spcPct val="80000"/>
              </a:lnSpc>
              <a:buFontTx/>
              <a:buNone/>
            </a:pPr>
            <a:r>
              <a:rPr lang="en-US" altLang="en-US" sz="1200" dirty="0" err="1"/>
              <a:t>WeatherRescue.org</a:t>
            </a:r>
            <a:endParaRPr lang="en-US" altLang="en-US" sz="1200" dirty="0"/>
          </a:p>
          <a:p>
            <a:pPr eaLnBrk="1" hangingPunct="1">
              <a:lnSpc>
                <a:spcPct val="80000"/>
              </a:lnSpc>
              <a:buFontTx/>
              <a:buNone/>
            </a:pPr>
            <a:r>
              <a:rPr lang="en-US" altLang="en-US" sz="1200" dirty="0"/>
              <a:t>World Meteorological Organization - MEDARE</a:t>
            </a:r>
          </a:p>
          <a:p>
            <a:pPr eaLnBrk="1" hangingPunct="1">
              <a:lnSpc>
                <a:spcPct val="80000"/>
              </a:lnSpc>
              <a:buFontTx/>
              <a:buNone/>
            </a:pPr>
            <a:r>
              <a:rPr lang="en-US" altLang="en-US" sz="1200" dirty="0"/>
              <a:t>ZAMG (Austrian Weather Service)</a:t>
            </a:r>
          </a:p>
        </p:txBody>
      </p:sp>
    </p:spTree>
    <p:extLst>
      <p:ext uri="{BB962C8B-B14F-4D97-AF65-F5344CB8AC3E}">
        <p14:creationId xmlns:p14="http://schemas.microsoft.com/office/powerpoint/2010/main" val="264416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D38C7A-3596-8E9F-D53A-E107D304C704}"/>
              </a:ext>
            </a:extLst>
          </p:cNvPr>
          <p:cNvPicPr>
            <a:picLocks noChangeAspect="1"/>
          </p:cNvPicPr>
          <p:nvPr/>
        </p:nvPicPr>
        <p:blipFill>
          <a:blip r:embed="rId2"/>
          <a:srcRect l="10030" t="6626"/>
          <a:stretch/>
        </p:blipFill>
        <p:spPr>
          <a:xfrm>
            <a:off x="750589" y="566194"/>
            <a:ext cx="7642821" cy="949124"/>
          </a:xfrm>
          <a:prstGeom prst="rect">
            <a:avLst/>
          </a:prstGeom>
        </p:spPr>
      </p:pic>
      <p:sp>
        <p:nvSpPr>
          <p:cNvPr id="3" name="TextBox 2">
            <a:extLst>
              <a:ext uri="{FF2B5EF4-FFF2-40B4-BE49-F238E27FC236}">
                <a16:creationId xmlns:a16="http://schemas.microsoft.com/office/drawing/2014/main" id="{A5E3CA37-82C7-5B6B-9987-0F0691484E33}"/>
              </a:ext>
            </a:extLst>
          </p:cNvPr>
          <p:cNvSpPr txBox="1"/>
          <p:nvPr/>
        </p:nvSpPr>
        <p:spPr>
          <a:xfrm>
            <a:off x="6007261" y="6205058"/>
            <a:ext cx="2991525" cy="461665"/>
          </a:xfrm>
          <a:prstGeom prst="rect">
            <a:avLst/>
          </a:prstGeom>
          <a:noFill/>
        </p:spPr>
        <p:txBody>
          <a:bodyPr wrap="none" rtlCol="0">
            <a:spAutoFit/>
          </a:bodyPr>
          <a:lstStyle/>
          <a:p>
            <a:r>
              <a:rPr lang="en-US" dirty="0">
                <a:solidFill>
                  <a:srgbClr val="FFFF00"/>
                </a:solidFill>
              </a:rPr>
              <a:t>Mahrt and Ek (1984)</a:t>
            </a:r>
          </a:p>
        </p:txBody>
      </p:sp>
      <p:pic>
        <p:nvPicPr>
          <p:cNvPr id="4" name="Picture 3">
            <a:extLst>
              <a:ext uri="{FF2B5EF4-FFF2-40B4-BE49-F238E27FC236}">
                <a16:creationId xmlns:a16="http://schemas.microsoft.com/office/drawing/2014/main" id="{1D549145-25EA-44DB-0F53-100E1CA78E03}"/>
              </a:ext>
            </a:extLst>
          </p:cNvPr>
          <p:cNvPicPr>
            <a:picLocks noChangeAspect="1"/>
          </p:cNvPicPr>
          <p:nvPr/>
        </p:nvPicPr>
        <p:blipFill>
          <a:blip r:embed="rId3"/>
          <a:stretch>
            <a:fillRect/>
          </a:stretch>
        </p:blipFill>
        <p:spPr>
          <a:xfrm>
            <a:off x="1380223" y="1658636"/>
            <a:ext cx="5543101" cy="1373931"/>
          </a:xfrm>
          <a:prstGeom prst="rect">
            <a:avLst/>
          </a:prstGeom>
        </p:spPr>
      </p:pic>
      <p:pic>
        <p:nvPicPr>
          <p:cNvPr id="5" name="Picture 4">
            <a:extLst>
              <a:ext uri="{FF2B5EF4-FFF2-40B4-BE49-F238E27FC236}">
                <a16:creationId xmlns:a16="http://schemas.microsoft.com/office/drawing/2014/main" id="{9E4838FB-74DC-97F1-6C5D-016DBC463297}"/>
              </a:ext>
            </a:extLst>
          </p:cNvPr>
          <p:cNvPicPr>
            <a:picLocks noChangeAspect="1"/>
          </p:cNvPicPr>
          <p:nvPr/>
        </p:nvPicPr>
        <p:blipFill>
          <a:blip r:embed="rId4"/>
          <a:stretch>
            <a:fillRect/>
          </a:stretch>
        </p:blipFill>
        <p:spPr>
          <a:xfrm>
            <a:off x="1380223" y="3258836"/>
            <a:ext cx="3035300" cy="406400"/>
          </a:xfrm>
          <a:prstGeom prst="rect">
            <a:avLst/>
          </a:prstGeom>
        </p:spPr>
      </p:pic>
      <p:pic>
        <p:nvPicPr>
          <p:cNvPr id="6" name="Picture 5">
            <a:extLst>
              <a:ext uri="{FF2B5EF4-FFF2-40B4-BE49-F238E27FC236}">
                <a16:creationId xmlns:a16="http://schemas.microsoft.com/office/drawing/2014/main" id="{33C9E1B7-3C51-936B-F23E-52B6671F9BEE}"/>
              </a:ext>
            </a:extLst>
          </p:cNvPr>
          <p:cNvPicPr>
            <a:picLocks noChangeAspect="1"/>
          </p:cNvPicPr>
          <p:nvPr/>
        </p:nvPicPr>
        <p:blipFill>
          <a:blip r:embed="rId5"/>
          <a:stretch>
            <a:fillRect/>
          </a:stretch>
        </p:blipFill>
        <p:spPr>
          <a:xfrm>
            <a:off x="1380223" y="4218155"/>
            <a:ext cx="4001792" cy="1962417"/>
          </a:xfrm>
          <a:prstGeom prst="rect">
            <a:avLst/>
          </a:prstGeom>
        </p:spPr>
      </p:pic>
    </p:spTree>
    <p:extLst>
      <p:ext uri="{BB962C8B-B14F-4D97-AF65-F5344CB8AC3E}">
        <p14:creationId xmlns:p14="http://schemas.microsoft.com/office/powerpoint/2010/main" val="693476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Box 1">
            <a:extLst>
              <a:ext uri="{FF2B5EF4-FFF2-40B4-BE49-F238E27FC236}">
                <a16:creationId xmlns:a16="http://schemas.microsoft.com/office/drawing/2014/main" id="{095FBF59-5E0C-6F48-8948-B5694F4EF931}"/>
              </a:ext>
            </a:extLst>
          </p:cNvPr>
          <p:cNvSpPr txBox="1">
            <a:spLocks noChangeArrowheads="1"/>
          </p:cNvSpPr>
          <p:nvPr/>
        </p:nvSpPr>
        <p:spPr bwMode="auto">
          <a:xfrm>
            <a:off x="278697" y="176286"/>
            <a:ext cx="8483600"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sz="2800" dirty="0"/>
              <a:t>Goal of the 20</a:t>
            </a:r>
            <a:r>
              <a:rPr lang="en-US" altLang="en-US" sz="2800" baseline="30000" dirty="0"/>
              <a:t>th</a:t>
            </a:r>
            <a:r>
              <a:rPr lang="en-US" altLang="en-US" sz="2800" dirty="0"/>
              <a:t> Century Reanalysis project and the international Atmospheric Circulation Reconstructions over the Earth initiative:</a:t>
            </a:r>
          </a:p>
          <a:p>
            <a:endParaRPr lang="en-US" altLang="en-US" sz="2800" dirty="0"/>
          </a:p>
          <a:p>
            <a:r>
              <a:rPr lang="en-US" altLang="en-US" sz="2800" dirty="0"/>
              <a:t>To produce the longest possible </a:t>
            </a:r>
          </a:p>
          <a:p>
            <a:r>
              <a:rPr lang="en-US" altLang="en-US" sz="2800" i="1" dirty="0">
                <a:solidFill>
                  <a:srgbClr val="FFFF00"/>
                </a:solidFill>
              </a:rPr>
              <a:t>Instrument-based</a:t>
            </a:r>
            <a:r>
              <a:rPr lang="en-US" altLang="en-US" sz="2800" dirty="0"/>
              <a:t> estimates of </a:t>
            </a:r>
          </a:p>
          <a:p>
            <a:r>
              <a:rPr lang="en-US" altLang="en-US" sz="2800" dirty="0"/>
              <a:t>global weather and climate for comparison to paleoclimate reconstructions and </a:t>
            </a:r>
          </a:p>
          <a:p>
            <a:r>
              <a:rPr lang="en-US" altLang="en-US" sz="2800" dirty="0"/>
              <a:t>climate model simulations</a:t>
            </a:r>
          </a:p>
          <a:p>
            <a:endParaRPr lang="en-US" altLang="en-US" sz="3000" dirty="0"/>
          </a:p>
          <a:p>
            <a:endParaRPr lang="en-US" altLang="en-US" sz="3000" dirty="0"/>
          </a:p>
          <a:p>
            <a:endParaRPr lang="en-US" altLang="en-US" sz="3000" dirty="0"/>
          </a:p>
          <a:p>
            <a:endParaRPr lang="en-US" altLang="en-US" dirty="0"/>
          </a:p>
          <a:p>
            <a:r>
              <a:rPr lang="en-US" altLang="en-US" dirty="0"/>
              <a:t>Using a scientific process called Data Assimilation, </a:t>
            </a:r>
          </a:p>
          <a:p>
            <a:r>
              <a:rPr lang="en-US" altLang="en-US" dirty="0"/>
              <a:t>we have </a:t>
            </a:r>
            <a:r>
              <a:rPr lang="en-US" altLang="en-US" b="1" dirty="0">
                <a:solidFill>
                  <a:srgbClr val="FFC000"/>
                </a:solidFill>
              </a:rPr>
              <a:t>just</a:t>
            </a:r>
            <a:r>
              <a:rPr lang="en-US" altLang="en-US" dirty="0"/>
              <a:t> released 1806-2015!  </a:t>
            </a:r>
            <a:r>
              <a:rPr lang="en-US" altLang="en-US" b="1" dirty="0" err="1">
                <a:solidFill>
                  <a:srgbClr val="FFFF00"/>
                </a:solidFill>
              </a:rPr>
              <a:t>go.usa.gov</a:t>
            </a:r>
            <a:r>
              <a:rPr lang="en-US" altLang="en-US" b="1" dirty="0">
                <a:solidFill>
                  <a:srgbClr val="FFFF00"/>
                </a:solidFill>
              </a:rPr>
              <a:t>/</a:t>
            </a:r>
            <a:r>
              <a:rPr lang="en-US" altLang="en-US" b="1" dirty="0" err="1">
                <a:solidFill>
                  <a:srgbClr val="FFFF00"/>
                </a:solidFill>
              </a:rPr>
              <a:t>XTd</a:t>
            </a:r>
            <a:endParaRPr lang="en-US" altLang="en-US" b="1" dirty="0">
              <a:solidFill>
                <a:srgbClr val="FFFF00"/>
              </a:solidFill>
            </a:endParaRPr>
          </a:p>
        </p:txBody>
      </p:sp>
      <p:pic>
        <p:nvPicPr>
          <p:cNvPr id="4" name="Picture 3" descr="feb2006cov">
            <a:extLst>
              <a:ext uri="{FF2B5EF4-FFF2-40B4-BE49-F238E27FC236}">
                <a16:creationId xmlns:a16="http://schemas.microsoft.com/office/drawing/2014/main" id="{D8903E2A-4FA7-5744-AE40-A2237D51FD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45" t="35980" r="15567" b="31676"/>
          <a:stretch/>
        </p:blipFill>
        <p:spPr bwMode="auto">
          <a:xfrm>
            <a:off x="4813004" y="3827721"/>
            <a:ext cx="3097619" cy="181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24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D219E1BF-5CC3-7B42-A180-7D99AD3C52A4}"/>
              </a:ext>
            </a:extLst>
          </p:cNvPr>
          <p:cNvSpPr>
            <a:spLocks noGrp="1" noChangeArrowheads="1"/>
          </p:cNvSpPr>
          <p:nvPr>
            <p:ph type="title"/>
          </p:nvPr>
        </p:nvSpPr>
        <p:spPr>
          <a:xfrm>
            <a:off x="546100" y="406400"/>
            <a:ext cx="7848600" cy="6477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bg1"/>
                </a:solidFill>
                <a:miter lim="800000"/>
                <a:headEnd/>
                <a:tailEnd type="none" w="sm"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t"/>
          <a:lstStyle/>
          <a:p>
            <a:pPr algn="l">
              <a:lnSpc>
                <a:spcPct val="80000"/>
              </a:lnSpc>
            </a:pPr>
            <a:r>
              <a:rPr lang="en-US" altLang="en-US" u="sng" dirty="0"/>
              <a:t>What is Data Assimilation?</a:t>
            </a:r>
            <a:br>
              <a:rPr lang="en-US" altLang="en-US" u="sng" dirty="0"/>
            </a:br>
            <a:r>
              <a:rPr lang="en-US" altLang="en-US" dirty="0"/>
              <a:t>	</a:t>
            </a:r>
            <a:br>
              <a:rPr lang="en-US" altLang="en-US" dirty="0"/>
            </a:br>
            <a:r>
              <a:rPr lang="en-US" altLang="en-US" sz="2600" dirty="0">
                <a:latin typeface="Times New Roman" panose="02020603050405020304" pitchFamily="18" charset="0"/>
              </a:rPr>
              <a:t>Method to combine an uncertain first guess with uncertain observations to form an </a:t>
            </a:r>
            <a:r>
              <a:rPr lang="ja-JP" altLang="en-US" sz="2600">
                <a:latin typeface="Times New Roman" panose="02020603050405020304" pitchFamily="18" charset="0"/>
              </a:rPr>
              <a:t>“</a:t>
            </a:r>
            <a:r>
              <a:rPr lang="en-US" altLang="ja-JP" sz="2600" dirty="0">
                <a:latin typeface="Times New Roman" panose="02020603050405020304" pitchFamily="18" charset="0"/>
              </a:rPr>
              <a:t>analysis</a:t>
            </a:r>
            <a:r>
              <a:rPr lang="ja-JP" altLang="en-US" sz="2600">
                <a:latin typeface="Times New Roman" panose="02020603050405020304" pitchFamily="18" charset="0"/>
              </a:rPr>
              <a:t>”</a:t>
            </a:r>
            <a:r>
              <a:rPr lang="en-US" altLang="ja-JP" sz="2600" dirty="0">
                <a:latin typeface="Times New Roman" panose="02020603050405020304" pitchFamily="18" charset="0"/>
              </a:rPr>
              <a:t> of the state of the system.</a:t>
            </a:r>
            <a:br>
              <a:rPr lang="en-US" altLang="ja-JP" sz="2600" dirty="0">
                <a:latin typeface="Times New Roman" panose="02020603050405020304" pitchFamily="18" charset="0"/>
              </a:rPr>
            </a:br>
            <a:br>
              <a:rPr lang="en-US" altLang="ja-JP" sz="2600" dirty="0">
                <a:latin typeface="Times New Roman" panose="02020603050405020304" pitchFamily="18" charset="0"/>
              </a:rPr>
            </a:br>
            <a:r>
              <a:rPr lang="en-US" altLang="ja-JP" sz="2600" dirty="0">
                <a:latin typeface="Times New Roman" panose="02020603050405020304" pitchFamily="18" charset="0"/>
              </a:rPr>
              <a:t>We want the state of the </a:t>
            </a:r>
            <a:br>
              <a:rPr lang="en-US" altLang="ja-JP" sz="2600" dirty="0">
                <a:latin typeface="Times New Roman" panose="02020603050405020304" pitchFamily="18" charset="0"/>
              </a:rPr>
            </a:br>
            <a:r>
              <a:rPr lang="en-US" altLang="ja-JP" sz="2600" dirty="0">
                <a:latin typeface="Times New Roman" panose="02020603050405020304" pitchFamily="18" charset="0"/>
              </a:rPr>
              <a:t>atmosphere at a </a:t>
            </a:r>
            <a:br>
              <a:rPr lang="en-US" altLang="ja-JP" sz="2600" dirty="0">
                <a:latin typeface="Times New Roman" panose="02020603050405020304" pitchFamily="18" charset="0"/>
              </a:rPr>
            </a:br>
            <a:r>
              <a:rPr lang="en-US" altLang="ja-JP" sz="2600" dirty="0">
                <a:latin typeface="Times New Roman" panose="02020603050405020304" pitchFamily="18" charset="0"/>
              </a:rPr>
              <a:t>particular time:</a:t>
            </a:r>
            <a:br>
              <a:rPr lang="en-US" altLang="ja-JP" sz="2600" dirty="0">
                <a:latin typeface="Times New Roman" panose="02020603050405020304" pitchFamily="18" charset="0"/>
              </a:rPr>
            </a:br>
            <a:r>
              <a:rPr lang="en-US" altLang="ja-JP" sz="2600" dirty="0">
                <a:latin typeface="Times New Roman" panose="02020603050405020304" pitchFamily="18" charset="0"/>
              </a:rPr>
              <a:t> </a:t>
            </a:r>
            <a:r>
              <a:rPr lang="en-US" altLang="ja-JP" sz="2600" dirty="0">
                <a:solidFill>
                  <a:srgbClr val="FFFF00"/>
                </a:solidFill>
                <a:latin typeface="Times New Roman" panose="02020603050405020304" pitchFamily="18" charset="0"/>
              </a:rPr>
              <a:t>a weather map</a:t>
            </a:r>
            <a:endParaRPr lang="en-US" altLang="en-US" sz="2600" dirty="0">
              <a:solidFill>
                <a:srgbClr val="FFFF00"/>
              </a:solidFill>
            </a:endParaRPr>
          </a:p>
        </p:txBody>
      </p:sp>
      <p:sp>
        <p:nvSpPr>
          <p:cNvPr id="226307" name="Text Box 3">
            <a:extLst>
              <a:ext uri="{FF2B5EF4-FFF2-40B4-BE49-F238E27FC236}">
                <a16:creationId xmlns:a16="http://schemas.microsoft.com/office/drawing/2014/main" id="{C7A51BBA-F9AD-1444-AABF-A36B1EF253A8}"/>
              </a:ext>
            </a:extLst>
          </p:cNvPr>
          <p:cNvSpPr txBox="1">
            <a:spLocks noChangeArrowheads="1"/>
          </p:cNvSpPr>
          <p:nvPr/>
        </p:nvSpPr>
        <p:spPr bwMode="auto">
          <a:xfrm>
            <a:off x="425450" y="5354638"/>
            <a:ext cx="8034338" cy="965200"/>
          </a:xfrm>
          <a:prstGeom prst="rect">
            <a:avLst/>
          </a:prstGeom>
          <a:noFill/>
          <a:ln w="19050">
            <a:solidFill>
              <a:schemeClr val="tx1"/>
            </a:solidFill>
            <a:miter lim="800000"/>
            <a:headEnd/>
            <a:tailEnd type="none" w="sm"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nSpc>
                <a:spcPct val="75000"/>
              </a:lnSpc>
            </a:pPr>
            <a:endParaRPr lang="en-US" altLang="en-US" b="1">
              <a:solidFill>
                <a:srgbClr val="FFFF00"/>
              </a:solidFill>
            </a:endParaRPr>
          </a:p>
          <a:p>
            <a:pPr>
              <a:lnSpc>
                <a:spcPct val="75000"/>
              </a:lnSpc>
            </a:pPr>
            <a:r>
              <a:rPr lang="en-US" altLang="en-US" b="1">
                <a:solidFill>
                  <a:srgbClr val="FFFF00"/>
                </a:solidFill>
              </a:rPr>
              <a:t>Analysis</a:t>
            </a:r>
            <a:r>
              <a:rPr lang="en-US" altLang="en-US" b="1" baseline="30000">
                <a:solidFill>
                  <a:srgbClr val="FFFF00"/>
                </a:solidFill>
              </a:rPr>
              <a:t> </a:t>
            </a:r>
            <a:r>
              <a:rPr lang="en-US" altLang="en-US" b="1"/>
              <a:t>= </a:t>
            </a:r>
            <a:r>
              <a:rPr lang="en-US" altLang="en-US" b="1">
                <a:solidFill>
                  <a:srgbClr val="FFFF00"/>
                </a:solidFill>
              </a:rPr>
              <a:t>First Guess</a:t>
            </a:r>
            <a:r>
              <a:rPr lang="en-US" altLang="en-US" b="1"/>
              <a:t> + </a:t>
            </a:r>
            <a:r>
              <a:rPr lang="en-US" altLang="en-US" b="1">
                <a:solidFill>
                  <a:srgbClr val="FFFF00"/>
                </a:solidFill>
              </a:rPr>
              <a:t>K </a:t>
            </a:r>
            <a:r>
              <a:rPr lang="en-US" altLang="en-US" b="1"/>
              <a:t>( </a:t>
            </a:r>
            <a:r>
              <a:rPr lang="en-US" altLang="en-US" i="1"/>
              <a:t>Observation</a:t>
            </a:r>
            <a:r>
              <a:rPr lang="en-US" altLang="en-US" baseline="30000"/>
              <a:t> </a:t>
            </a:r>
            <a:r>
              <a:rPr lang="en-US" altLang="en-US" b="1" i="1"/>
              <a:t>–</a:t>
            </a:r>
            <a:r>
              <a:rPr lang="en-US" altLang="en-US" baseline="30000"/>
              <a:t> </a:t>
            </a:r>
            <a:r>
              <a:rPr lang="en-US" altLang="en-US" i="1">
                <a:solidFill>
                  <a:srgbClr val="FFF823"/>
                </a:solidFill>
              </a:rPr>
              <a:t>First Guess</a:t>
            </a:r>
            <a:r>
              <a:rPr lang="en-US" altLang="en-US"/>
              <a:t> )</a:t>
            </a:r>
          </a:p>
          <a:p>
            <a:endParaRPr lang="en-US" altLang="en-US"/>
          </a:p>
        </p:txBody>
      </p:sp>
      <p:grpSp>
        <p:nvGrpSpPr>
          <p:cNvPr id="2" name="Group 1">
            <a:extLst>
              <a:ext uri="{FF2B5EF4-FFF2-40B4-BE49-F238E27FC236}">
                <a16:creationId xmlns:a16="http://schemas.microsoft.com/office/drawing/2014/main" id="{B22D3123-02B0-D748-A334-BDC56F7FBA0F}"/>
              </a:ext>
            </a:extLst>
          </p:cNvPr>
          <p:cNvGrpSpPr>
            <a:grpSpLocks noChangeAspect="1"/>
          </p:cNvGrpSpPr>
          <p:nvPr/>
        </p:nvGrpSpPr>
        <p:grpSpPr>
          <a:xfrm>
            <a:off x="4141585" y="2199482"/>
            <a:ext cx="4899408" cy="3004843"/>
            <a:chOff x="4366109" y="2280969"/>
            <a:chExt cx="4711280" cy="2889463"/>
          </a:xfrm>
        </p:grpSpPr>
        <p:pic>
          <p:nvPicPr>
            <p:cNvPr id="3" name="Picture 2">
              <a:extLst>
                <a:ext uri="{FF2B5EF4-FFF2-40B4-BE49-F238E27FC236}">
                  <a16:creationId xmlns:a16="http://schemas.microsoft.com/office/drawing/2014/main" id="{8FE2ADA9-CBB2-4A4D-8887-E72FF4FA89E5}"/>
                </a:ext>
              </a:extLst>
            </p:cNvPr>
            <p:cNvPicPr>
              <a:picLocks noChangeAspect="1"/>
            </p:cNvPicPr>
            <p:nvPr/>
          </p:nvPicPr>
          <p:blipFill rotWithShape="1">
            <a:blip r:embed="rId3"/>
            <a:srcRect l="11109" t="12619" r="8420" b="32673"/>
            <a:stretch/>
          </p:blipFill>
          <p:spPr>
            <a:xfrm>
              <a:off x="4366109" y="2280969"/>
              <a:ext cx="4711280" cy="2404002"/>
            </a:xfrm>
            <a:prstGeom prst="rect">
              <a:avLst/>
            </a:prstGeom>
          </p:spPr>
        </p:pic>
        <p:pic>
          <p:nvPicPr>
            <p:cNvPr id="8" name="Picture 7">
              <a:extLst>
                <a:ext uri="{FF2B5EF4-FFF2-40B4-BE49-F238E27FC236}">
                  <a16:creationId xmlns:a16="http://schemas.microsoft.com/office/drawing/2014/main" id="{86C15C73-08A7-924A-8BA1-7B0270F5CCDF}"/>
                </a:ext>
              </a:extLst>
            </p:cNvPr>
            <p:cNvPicPr>
              <a:picLocks noChangeAspect="1"/>
            </p:cNvPicPr>
            <p:nvPr/>
          </p:nvPicPr>
          <p:blipFill rotWithShape="1">
            <a:blip r:embed="rId3"/>
            <a:srcRect l="11109" t="75437" r="8420" b="13516"/>
            <a:stretch/>
          </p:blipFill>
          <p:spPr>
            <a:xfrm>
              <a:off x="4366109" y="4684971"/>
              <a:ext cx="4711280" cy="485461"/>
            </a:xfrm>
            <a:prstGeom prst="rect">
              <a:avLst/>
            </a:prstGeom>
          </p:spPr>
        </p:pic>
        <p:sp>
          <p:nvSpPr>
            <p:cNvPr id="8196" name="TextBox 2">
              <a:extLst>
                <a:ext uri="{FF2B5EF4-FFF2-40B4-BE49-F238E27FC236}">
                  <a16:creationId xmlns:a16="http://schemas.microsoft.com/office/drawing/2014/main" id="{9793B6C1-5D43-F848-86B1-1E61363719D7}"/>
                </a:ext>
              </a:extLst>
            </p:cNvPr>
            <p:cNvSpPr txBox="1">
              <a:spLocks noChangeArrowheads="1"/>
            </p:cNvSpPr>
            <p:nvPr/>
          </p:nvSpPr>
          <p:spPr bwMode="auto">
            <a:xfrm>
              <a:off x="5104096" y="3907335"/>
              <a:ext cx="3235305" cy="4695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ctr"/>
              <a:r>
                <a:rPr lang="en-US" altLang="en-US" sz="1400" dirty="0">
                  <a:solidFill>
                    <a:srgbClr val="0000FF"/>
                  </a:solidFill>
                </a:rPr>
                <a:t>Sea Level Pressure and confidence</a:t>
              </a:r>
            </a:p>
            <a:p>
              <a:pPr algn="ctr"/>
              <a:r>
                <a:rPr lang="en-US" altLang="en-US" sz="1400" dirty="0">
                  <a:solidFill>
                    <a:srgbClr val="0000FF"/>
                  </a:solidFill>
                </a:rPr>
                <a:t>1 January 1925 0UTC</a:t>
              </a:r>
            </a:p>
          </p:txBody>
        </p:sp>
      </p:grpSp>
      <p:sp>
        <p:nvSpPr>
          <p:cNvPr id="4" name="TextBox 3">
            <a:extLst>
              <a:ext uri="{FF2B5EF4-FFF2-40B4-BE49-F238E27FC236}">
                <a16:creationId xmlns:a16="http://schemas.microsoft.com/office/drawing/2014/main" id="{7327E0F6-FC12-4941-B356-03FBA59990B6}"/>
              </a:ext>
            </a:extLst>
          </p:cNvPr>
          <p:cNvSpPr txBox="1"/>
          <p:nvPr/>
        </p:nvSpPr>
        <p:spPr>
          <a:xfrm>
            <a:off x="4346531" y="4701697"/>
            <a:ext cx="607859" cy="369332"/>
          </a:xfrm>
          <a:prstGeom prst="rect">
            <a:avLst/>
          </a:prstGeom>
          <a:noFill/>
        </p:spPr>
        <p:txBody>
          <a:bodyPr wrap="none" rtlCol="0">
            <a:spAutoFit/>
          </a:bodyPr>
          <a:lstStyle/>
          <a:p>
            <a:r>
              <a:rPr lang="en-US" sz="1800" dirty="0">
                <a:solidFill>
                  <a:srgbClr val="000000"/>
                </a:solidFill>
              </a:rPr>
              <a:t>Low</a:t>
            </a:r>
          </a:p>
        </p:txBody>
      </p:sp>
      <p:sp>
        <p:nvSpPr>
          <p:cNvPr id="9" name="TextBox 8">
            <a:extLst>
              <a:ext uri="{FF2B5EF4-FFF2-40B4-BE49-F238E27FC236}">
                <a16:creationId xmlns:a16="http://schemas.microsoft.com/office/drawing/2014/main" id="{2FCF476C-E0FF-5D4D-B77A-D3EAFD890B14}"/>
              </a:ext>
            </a:extLst>
          </p:cNvPr>
          <p:cNvSpPr txBox="1"/>
          <p:nvPr/>
        </p:nvSpPr>
        <p:spPr>
          <a:xfrm>
            <a:off x="6979084" y="4701697"/>
            <a:ext cx="1890261" cy="369332"/>
          </a:xfrm>
          <a:prstGeom prst="rect">
            <a:avLst/>
          </a:prstGeom>
          <a:noFill/>
        </p:spPr>
        <p:txBody>
          <a:bodyPr wrap="none" rtlCol="0">
            <a:spAutoFit/>
          </a:bodyPr>
          <a:lstStyle/>
          <a:p>
            <a:r>
              <a:rPr lang="en-US" sz="1800" dirty="0">
                <a:solidFill>
                  <a:srgbClr val="000000"/>
                </a:solidFill>
              </a:rPr>
              <a:t>High Confidence</a:t>
            </a:r>
          </a:p>
        </p:txBody>
      </p:sp>
    </p:spTree>
    <p:extLst>
      <p:ext uri="{BB962C8B-B14F-4D97-AF65-F5344CB8AC3E}">
        <p14:creationId xmlns:p14="http://schemas.microsoft.com/office/powerpoint/2010/main" val="322647024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1">
            <a:extLst>
              <a:ext uri="{FF2B5EF4-FFF2-40B4-BE49-F238E27FC236}">
                <a16:creationId xmlns:a16="http://schemas.microsoft.com/office/drawing/2014/main" id="{B1D6A1E2-E622-0640-A6CF-4CAFACD41E07}"/>
              </a:ext>
            </a:extLst>
          </p:cNvPr>
          <p:cNvSpPr txBox="1">
            <a:spLocks noChangeArrowheads="1"/>
          </p:cNvSpPr>
          <p:nvPr/>
        </p:nvSpPr>
        <p:spPr bwMode="auto">
          <a:xfrm>
            <a:off x="355600" y="211138"/>
            <a:ext cx="8432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dirty="0">
                <a:solidFill>
                  <a:srgbClr val="FFFF00"/>
                </a:solidFill>
              </a:rPr>
              <a:t>First guess </a:t>
            </a:r>
            <a:r>
              <a:rPr lang="en-US" altLang="en-US" dirty="0"/>
              <a:t>comes from an </a:t>
            </a:r>
          </a:p>
          <a:p>
            <a:r>
              <a:rPr lang="en-US" altLang="en-US" dirty="0"/>
              <a:t>Atmospheric General Circulation Model –</a:t>
            </a:r>
          </a:p>
          <a:p>
            <a:endParaRPr lang="en-US" altLang="en-US" sz="2200" dirty="0"/>
          </a:p>
          <a:p>
            <a:r>
              <a:rPr lang="en-US" altLang="en-US" sz="2200" dirty="0"/>
              <a:t>Coupled Equations describing the time evolution of, e.g.,</a:t>
            </a:r>
          </a:p>
          <a:p>
            <a:r>
              <a:rPr lang="en-US" altLang="en-US" sz="2200" dirty="0"/>
              <a:t>momentum, heat, and moisture around the planet (pressure, winds, temperature, humidity, clouds).</a:t>
            </a:r>
          </a:p>
          <a:p>
            <a:endParaRPr lang="en-US" altLang="en-US" sz="2200" dirty="0"/>
          </a:p>
          <a:p>
            <a:r>
              <a:rPr lang="en-US" altLang="en-US" sz="2200" dirty="0"/>
              <a:t>Need a supercomputer to solve these equations!</a:t>
            </a:r>
          </a:p>
        </p:txBody>
      </p:sp>
      <p:pic>
        <p:nvPicPr>
          <p:cNvPr id="66562" name="Picture 2" descr="CCSM.jpg">
            <a:extLst>
              <a:ext uri="{FF2B5EF4-FFF2-40B4-BE49-F238E27FC236}">
                <a16:creationId xmlns:a16="http://schemas.microsoft.com/office/drawing/2014/main" id="{14E2E659-CD92-9D45-A782-E498CBBF30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014663"/>
            <a:ext cx="3946525"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Box 3">
            <a:extLst>
              <a:ext uri="{FF2B5EF4-FFF2-40B4-BE49-F238E27FC236}">
                <a16:creationId xmlns:a16="http://schemas.microsoft.com/office/drawing/2014/main" id="{66CAC7F2-3595-064A-85FF-FA4A544357CF}"/>
              </a:ext>
            </a:extLst>
          </p:cNvPr>
          <p:cNvSpPr txBox="1">
            <a:spLocks noChangeArrowheads="1"/>
          </p:cNvSpPr>
          <p:nvPr/>
        </p:nvSpPr>
        <p:spPr bwMode="auto">
          <a:xfrm>
            <a:off x="4300538" y="3530600"/>
            <a:ext cx="472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sz="2000">
                <a:solidFill>
                  <a:srgbClr val="FF6600"/>
                </a:solidFill>
              </a:rPr>
              <a:t>The two color scales show sea surface temperatures and sea ice concentrations; sea level pressure and low-level winds are also illustrated, including warmer air moving north on the eastern side of low-pressure regions and colder air moving south on the western side of the lows. (©UCAR)</a:t>
            </a:r>
          </a:p>
        </p:txBody>
      </p:sp>
    </p:spTree>
    <p:extLst>
      <p:ext uri="{BB962C8B-B14F-4D97-AF65-F5344CB8AC3E}">
        <p14:creationId xmlns:p14="http://schemas.microsoft.com/office/powerpoint/2010/main" val="1653430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Text Box 3">
            <a:extLst>
              <a:ext uri="{FF2B5EF4-FFF2-40B4-BE49-F238E27FC236}">
                <a16:creationId xmlns:a16="http://schemas.microsoft.com/office/drawing/2014/main" id="{CF117E56-178E-784B-B37A-AE5A1DB8F286}"/>
              </a:ext>
            </a:extLst>
          </p:cNvPr>
          <p:cNvSpPr txBox="1">
            <a:spLocks noChangeArrowheads="1"/>
          </p:cNvSpPr>
          <p:nvPr/>
        </p:nvSpPr>
        <p:spPr bwMode="auto">
          <a:xfrm>
            <a:off x="412750" y="5712117"/>
            <a:ext cx="8034338" cy="965200"/>
          </a:xfrm>
          <a:prstGeom prst="rect">
            <a:avLst/>
          </a:prstGeom>
          <a:noFill/>
          <a:ln w="19050">
            <a:solidFill>
              <a:schemeClr val="tx1"/>
            </a:solidFill>
            <a:miter lim="800000"/>
            <a:headEnd/>
            <a:tailEnd type="none" w="sm"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nSpc>
                <a:spcPct val="75000"/>
              </a:lnSpc>
            </a:pPr>
            <a:endParaRPr lang="en-US" altLang="en-US" b="1">
              <a:solidFill>
                <a:srgbClr val="FFFF00"/>
              </a:solidFill>
            </a:endParaRPr>
          </a:p>
          <a:p>
            <a:pPr>
              <a:lnSpc>
                <a:spcPct val="75000"/>
              </a:lnSpc>
            </a:pPr>
            <a:r>
              <a:rPr lang="en-US" altLang="en-US" b="1">
                <a:solidFill>
                  <a:srgbClr val="FFFF00"/>
                </a:solidFill>
              </a:rPr>
              <a:t>Analysis</a:t>
            </a:r>
            <a:r>
              <a:rPr lang="en-US" altLang="en-US" b="1" baseline="30000">
                <a:solidFill>
                  <a:srgbClr val="FFFF00"/>
                </a:solidFill>
              </a:rPr>
              <a:t> </a:t>
            </a:r>
            <a:r>
              <a:rPr lang="en-US" altLang="en-US" b="1"/>
              <a:t>= </a:t>
            </a:r>
            <a:r>
              <a:rPr lang="en-US" altLang="en-US" b="1">
                <a:solidFill>
                  <a:srgbClr val="FFFF00"/>
                </a:solidFill>
              </a:rPr>
              <a:t>First Guess</a:t>
            </a:r>
            <a:r>
              <a:rPr lang="en-US" altLang="en-US" b="1"/>
              <a:t> + </a:t>
            </a:r>
            <a:r>
              <a:rPr lang="en-US" altLang="en-US" b="1">
                <a:solidFill>
                  <a:srgbClr val="FFFF00"/>
                </a:solidFill>
              </a:rPr>
              <a:t>K </a:t>
            </a:r>
            <a:r>
              <a:rPr lang="en-US" altLang="en-US" b="1"/>
              <a:t>( </a:t>
            </a:r>
            <a:r>
              <a:rPr lang="en-US" altLang="en-US" i="1"/>
              <a:t>Observation</a:t>
            </a:r>
            <a:r>
              <a:rPr lang="en-US" altLang="en-US" baseline="30000"/>
              <a:t> </a:t>
            </a:r>
            <a:r>
              <a:rPr lang="en-US" altLang="en-US" b="1" i="1"/>
              <a:t>–</a:t>
            </a:r>
            <a:r>
              <a:rPr lang="en-US" altLang="en-US" baseline="30000"/>
              <a:t> </a:t>
            </a:r>
            <a:r>
              <a:rPr lang="en-US" altLang="en-US" i="1">
                <a:solidFill>
                  <a:srgbClr val="FFF823"/>
                </a:solidFill>
              </a:rPr>
              <a:t>First Guess</a:t>
            </a:r>
            <a:r>
              <a:rPr lang="en-US" altLang="en-US"/>
              <a:t> )</a:t>
            </a:r>
          </a:p>
          <a:p>
            <a:endParaRPr lang="en-US" altLang="en-US"/>
          </a:p>
        </p:txBody>
      </p:sp>
      <p:sp>
        <p:nvSpPr>
          <p:cNvPr id="227330" name="Rectangle 2">
            <a:extLst>
              <a:ext uri="{FF2B5EF4-FFF2-40B4-BE49-F238E27FC236}">
                <a16:creationId xmlns:a16="http://schemas.microsoft.com/office/drawing/2014/main" id="{627AA704-85CF-D148-AD29-3B16D32360D3}"/>
              </a:ext>
            </a:extLst>
          </p:cNvPr>
          <p:cNvSpPr>
            <a:spLocks noGrp="1" noChangeArrowheads="1"/>
          </p:cNvSpPr>
          <p:nvPr>
            <p:ph type="title"/>
          </p:nvPr>
        </p:nvSpPr>
        <p:spPr>
          <a:xfrm>
            <a:off x="546100" y="406400"/>
            <a:ext cx="7848600" cy="6477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bg1"/>
                </a:solidFill>
                <a:miter lim="800000"/>
                <a:headEnd/>
                <a:tailEnd type="none" w="sm"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t"/>
          <a:lstStyle/>
          <a:p>
            <a:pPr algn="l">
              <a:lnSpc>
                <a:spcPct val="90000"/>
              </a:lnSpc>
              <a:defRPr/>
            </a:pPr>
            <a:r>
              <a:rPr lang="en-US" u="sng" dirty="0"/>
              <a:t>What is Reanalysis?</a:t>
            </a:r>
            <a:br>
              <a:rPr lang="en-US" u="sng" dirty="0"/>
            </a:br>
            <a:r>
              <a:rPr lang="en-US" sz="2800" dirty="0">
                <a:latin typeface="Times New Roman" charset="0"/>
              </a:rPr>
              <a:t>Performing data assimilation on historical or past observations.</a:t>
            </a:r>
            <a:br>
              <a:rPr lang="en-US" sz="2800" dirty="0">
                <a:latin typeface="Times New Roman" charset="0"/>
              </a:rPr>
            </a:br>
            <a:br>
              <a:rPr lang="en-US" sz="2800" dirty="0">
                <a:latin typeface="Times New Roman" charset="0"/>
              </a:rPr>
            </a:br>
            <a:r>
              <a:rPr lang="en-US" sz="2800" dirty="0">
                <a:latin typeface="Times New Roman" charset="0"/>
              </a:rPr>
              <a:t>Before our dataset released in 2011, previous datasets spanned at most 1948 to present.</a:t>
            </a:r>
            <a:br>
              <a:rPr lang="en-US" sz="2800" dirty="0">
                <a:latin typeface="Times New Roman" charset="0"/>
              </a:rPr>
            </a:br>
            <a:br>
              <a:rPr lang="en-US" sz="2800" dirty="0">
                <a:latin typeface="Times New Roman" charset="0"/>
              </a:rPr>
            </a:br>
            <a:r>
              <a:rPr lang="en-US" sz="2800" dirty="0">
                <a:latin typeface="Times New Roman" charset="0"/>
              </a:rPr>
              <a:t>The new </a:t>
            </a:r>
            <a:r>
              <a:rPr lang="en-US" sz="2800" dirty="0">
                <a:solidFill>
                  <a:srgbClr val="FF6600"/>
                </a:solidFill>
                <a:latin typeface="Times New Roman" charset="0"/>
              </a:rPr>
              <a:t>NOAA-CIRES-DOE 20</a:t>
            </a:r>
            <a:r>
              <a:rPr lang="en-US" sz="2800" baseline="30000" dirty="0">
                <a:solidFill>
                  <a:srgbClr val="FF6600"/>
                </a:solidFill>
                <a:latin typeface="Times New Roman" charset="0"/>
              </a:rPr>
              <a:t>th</a:t>
            </a:r>
            <a:r>
              <a:rPr lang="en-US" sz="2800" dirty="0">
                <a:solidFill>
                  <a:srgbClr val="FF6600"/>
                </a:solidFill>
                <a:latin typeface="Times New Roman" charset="0"/>
              </a:rPr>
              <a:t> Century Reanalysis version 3 </a:t>
            </a:r>
            <a:r>
              <a:rPr lang="en-US" sz="2800" dirty="0">
                <a:latin typeface="Times New Roman" charset="0"/>
              </a:rPr>
              <a:t>provides 80 estimates of the global weather every 3 hours from 1806 to 2015. </a:t>
            </a:r>
            <a:br>
              <a:rPr lang="en-US" sz="2800" dirty="0">
                <a:latin typeface="Times New Roman" charset="0"/>
              </a:rPr>
            </a:br>
            <a:r>
              <a:rPr lang="en-US" sz="2800" dirty="0">
                <a:latin typeface="Times New Roman" charset="0"/>
              </a:rPr>
              <a:t>The 20CR increases the time period available for comparing historical storms and extreme weather to the present. </a:t>
            </a:r>
            <a:endParaRPr lang="en-US" dirty="0"/>
          </a:p>
        </p:txBody>
      </p:sp>
    </p:spTree>
    <p:extLst>
      <p:ext uri="{BB962C8B-B14F-4D97-AF65-F5344CB8AC3E}">
        <p14:creationId xmlns:p14="http://schemas.microsoft.com/office/powerpoint/2010/main" val="413175081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176C625-0416-BB4C-9246-0698CCC12F47}"/>
              </a:ext>
            </a:extLst>
          </p:cNvPr>
          <p:cNvGrpSpPr>
            <a:grpSpLocks/>
          </p:cNvGrpSpPr>
          <p:nvPr/>
        </p:nvGrpSpPr>
        <p:grpSpPr bwMode="auto">
          <a:xfrm>
            <a:off x="717550" y="1905000"/>
            <a:ext cx="3865563" cy="3590925"/>
            <a:chOff x="717550" y="1905000"/>
            <a:chExt cx="3865563" cy="3590925"/>
          </a:xfrm>
        </p:grpSpPr>
        <p:sp>
          <p:nvSpPr>
            <p:cNvPr id="7" name="Freeform 6">
              <a:extLst>
                <a:ext uri="{FF2B5EF4-FFF2-40B4-BE49-F238E27FC236}">
                  <a16:creationId xmlns:a16="http://schemas.microsoft.com/office/drawing/2014/main" id="{0CAE4FD6-19DB-2443-90E5-FE7BF6B914EE}"/>
                </a:ext>
              </a:extLst>
            </p:cNvPr>
            <p:cNvSpPr/>
            <p:nvPr/>
          </p:nvSpPr>
          <p:spPr>
            <a:xfrm>
              <a:off x="717550" y="1905000"/>
              <a:ext cx="3776663" cy="1271588"/>
            </a:xfrm>
            <a:custGeom>
              <a:avLst/>
              <a:gdLst>
                <a:gd name="connsiteX0" fmla="*/ 0 w 3776869"/>
                <a:gd name="connsiteY0" fmla="*/ 1272209 h 1272209"/>
                <a:gd name="connsiteX1" fmla="*/ 99391 w 3776869"/>
                <a:gd name="connsiteY1" fmla="*/ 1232452 h 1272209"/>
                <a:gd name="connsiteX2" fmla="*/ 178904 w 3776869"/>
                <a:gd name="connsiteY2" fmla="*/ 1192696 h 1272209"/>
                <a:gd name="connsiteX3" fmla="*/ 238539 w 3776869"/>
                <a:gd name="connsiteY3" fmla="*/ 1172817 h 1272209"/>
                <a:gd name="connsiteX4" fmla="*/ 298174 w 3776869"/>
                <a:gd name="connsiteY4" fmla="*/ 1133061 h 1272209"/>
                <a:gd name="connsiteX5" fmla="*/ 417443 w 3776869"/>
                <a:gd name="connsiteY5" fmla="*/ 1113183 h 1272209"/>
                <a:gd name="connsiteX6" fmla="*/ 755374 w 3776869"/>
                <a:gd name="connsiteY6" fmla="*/ 1093304 h 1272209"/>
                <a:gd name="connsiteX7" fmla="*/ 815008 w 3776869"/>
                <a:gd name="connsiteY7" fmla="*/ 1053548 h 1272209"/>
                <a:gd name="connsiteX8" fmla="*/ 874643 w 3776869"/>
                <a:gd name="connsiteY8" fmla="*/ 993913 h 1272209"/>
                <a:gd name="connsiteX9" fmla="*/ 934278 w 3776869"/>
                <a:gd name="connsiteY9" fmla="*/ 974035 h 1272209"/>
                <a:gd name="connsiteX10" fmla="*/ 1033669 w 3776869"/>
                <a:gd name="connsiteY10" fmla="*/ 834887 h 1272209"/>
                <a:gd name="connsiteX11" fmla="*/ 1073426 w 3776869"/>
                <a:gd name="connsiteY11" fmla="*/ 775252 h 1272209"/>
                <a:gd name="connsiteX12" fmla="*/ 1093304 w 3776869"/>
                <a:gd name="connsiteY12" fmla="*/ 695739 h 1272209"/>
                <a:gd name="connsiteX13" fmla="*/ 1212574 w 3776869"/>
                <a:gd name="connsiteY13" fmla="*/ 636104 h 1272209"/>
                <a:gd name="connsiteX14" fmla="*/ 1272208 w 3776869"/>
                <a:gd name="connsiteY14" fmla="*/ 596348 h 1272209"/>
                <a:gd name="connsiteX15" fmla="*/ 1669774 w 3776869"/>
                <a:gd name="connsiteY15" fmla="*/ 536713 h 1272209"/>
                <a:gd name="connsiteX16" fmla="*/ 1729408 w 3776869"/>
                <a:gd name="connsiteY16" fmla="*/ 496957 h 1272209"/>
                <a:gd name="connsiteX17" fmla="*/ 1808922 w 3776869"/>
                <a:gd name="connsiteY17" fmla="*/ 437322 h 1272209"/>
                <a:gd name="connsiteX18" fmla="*/ 1888435 w 3776869"/>
                <a:gd name="connsiteY18" fmla="*/ 397565 h 1272209"/>
                <a:gd name="connsiteX19" fmla="*/ 2007704 w 3776869"/>
                <a:gd name="connsiteY19" fmla="*/ 318052 h 1272209"/>
                <a:gd name="connsiteX20" fmla="*/ 2107095 w 3776869"/>
                <a:gd name="connsiteY20" fmla="*/ 258417 h 1272209"/>
                <a:gd name="connsiteX21" fmla="*/ 2166730 w 3776869"/>
                <a:gd name="connsiteY21" fmla="*/ 218661 h 1272209"/>
                <a:gd name="connsiteX22" fmla="*/ 2445026 w 3776869"/>
                <a:gd name="connsiteY22" fmla="*/ 139148 h 1272209"/>
                <a:gd name="connsiteX23" fmla="*/ 2683565 w 3776869"/>
                <a:gd name="connsiteY23" fmla="*/ 119270 h 1272209"/>
                <a:gd name="connsiteX24" fmla="*/ 2822713 w 3776869"/>
                <a:gd name="connsiteY24" fmla="*/ 39757 h 1272209"/>
                <a:gd name="connsiteX25" fmla="*/ 2941982 w 3776869"/>
                <a:gd name="connsiteY25" fmla="*/ 0 h 1272209"/>
                <a:gd name="connsiteX26" fmla="*/ 3101008 w 3776869"/>
                <a:gd name="connsiteY26" fmla="*/ 19878 h 1272209"/>
                <a:gd name="connsiteX27" fmla="*/ 3160643 w 3776869"/>
                <a:gd name="connsiteY27" fmla="*/ 39757 h 1272209"/>
                <a:gd name="connsiteX28" fmla="*/ 3379304 w 3776869"/>
                <a:gd name="connsiteY28" fmla="*/ 59635 h 1272209"/>
                <a:gd name="connsiteX29" fmla="*/ 3438939 w 3776869"/>
                <a:gd name="connsiteY29" fmla="*/ 99391 h 1272209"/>
                <a:gd name="connsiteX30" fmla="*/ 3558208 w 3776869"/>
                <a:gd name="connsiteY30" fmla="*/ 139148 h 1272209"/>
                <a:gd name="connsiteX31" fmla="*/ 3776869 w 3776869"/>
                <a:gd name="connsiteY31" fmla="*/ 119270 h 12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76869" h="1272209">
                  <a:moveTo>
                    <a:pt x="0" y="1272209"/>
                  </a:moveTo>
                  <a:cubicBezTo>
                    <a:pt x="33130" y="1258957"/>
                    <a:pt x="66784" y="1246944"/>
                    <a:pt x="99391" y="1232452"/>
                  </a:cubicBezTo>
                  <a:cubicBezTo>
                    <a:pt x="126470" y="1220417"/>
                    <a:pt x="151667" y="1204369"/>
                    <a:pt x="178904" y="1192696"/>
                  </a:cubicBezTo>
                  <a:cubicBezTo>
                    <a:pt x="198163" y="1184442"/>
                    <a:pt x="219797" y="1182188"/>
                    <a:pt x="238539" y="1172817"/>
                  </a:cubicBezTo>
                  <a:cubicBezTo>
                    <a:pt x="259907" y="1162133"/>
                    <a:pt x="275509" y="1140616"/>
                    <a:pt x="298174" y="1133061"/>
                  </a:cubicBezTo>
                  <a:cubicBezTo>
                    <a:pt x="336410" y="1120316"/>
                    <a:pt x="377290" y="1116675"/>
                    <a:pt x="417443" y="1113183"/>
                  </a:cubicBezTo>
                  <a:cubicBezTo>
                    <a:pt x="529857" y="1103408"/>
                    <a:pt x="642730" y="1099930"/>
                    <a:pt x="755374" y="1093304"/>
                  </a:cubicBezTo>
                  <a:cubicBezTo>
                    <a:pt x="775252" y="1080052"/>
                    <a:pt x="796655" y="1068842"/>
                    <a:pt x="815008" y="1053548"/>
                  </a:cubicBezTo>
                  <a:cubicBezTo>
                    <a:pt x="836604" y="1035551"/>
                    <a:pt x="851252" y="1009507"/>
                    <a:pt x="874643" y="993913"/>
                  </a:cubicBezTo>
                  <a:cubicBezTo>
                    <a:pt x="892077" y="982290"/>
                    <a:pt x="914400" y="980661"/>
                    <a:pt x="934278" y="974035"/>
                  </a:cubicBezTo>
                  <a:cubicBezTo>
                    <a:pt x="1027973" y="833493"/>
                    <a:pt x="910387" y="1007482"/>
                    <a:pt x="1033669" y="834887"/>
                  </a:cubicBezTo>
                  <a:cubicBezTo>
                    <a:pt x="1047555" y="815446"/>
                    <a:pt x="1060174" y="795130"/>
                    <a:pt x="1073426" y="775252"/>
                  </a:cubicBezTo>
                  <a:cubicBezTo>
                    <a:pt x="1080052" y="748748"/>
                    <a:pt x="1078150" y="718471"/>
                    <a:pt x="1093304" y="695739"/>
                  </a:cubicBezTo>
                  <a:cubicBezTo>
                    <a:pt x="1121787" y="653015"/>
                    <a:pt x="1172888" y="655947"/>
                    <a:pt x="1212574" y="636104"/>
                  </a:cubicBezTo>
                  <a:cubicBezTo>
                    <a:pt x="1233942" y="625420"/>
                    <a:pt x="1250377" y="606051"/>
                    <a:pt x="1272208" y="596348"/>
                  </a:cubicBezTo>
                  <a:cubicBezTo>
                    <a:pt x="1417900" y="531596"/>
                    <a:pt x="1486840" y="549779"/>
                    <a:pt x="1669774" y="536713"/>
                  </a:cubicBezTo>
                  <a:cubicBezTo>
                    <a:pt x="1689652" y="523461"/>
                    <a:pt x="1709968" y="510843"/>
                    <a:pt x="1729408" y="496957"/>
                  </a:cubicBezTo>
                  <a:cubicBezTo>
                    <a:pt x="1756368" y="477700"/>
                    <a:pt x="1780827" y="454881"/>
                    <a:pt x="1808922" y="437322"/>
                  </a:cubicBezTo>
                  <a:cubicBezTo>
                    <a:pt x="1834051" y="421617"/>
                    <a:pt x="1861931" y="410817"/>
                    <a:pt x="1888435" y="397565"/>
                  </a:cubicBezTo>
                  <a:cubicBezTo>
                    <a:pt x="2001482" y="284517"/>
                    <a:pt x="1892631" y="375588"/>
                    <a:pt x="2007704" y="318052"/>
                  </a:cubicBezTo>
                  <a:cubicBezTo>
                    <a:pt x="2042261" y="300773"/>
                    <a:pt x="2074331" y="278894"/>
                    <a:pt x="2107095" y="258417"/>
                  </a:cubicBezTo>
                  <a:cubicBezTo>
                    <a:pt x="2127354" y="245755"/>
                    <a:pt x="2144898" y="228364"/>
                    <a:pt x="2166730" y="218661"/>
                  </a:cubicBezTo>
                  <a:cubicBezTo>
                    <a:pt x="2214506" y="197427"/>
                    <a:pt x="2406145" y="142388"/>
                    <a:pt x="2445026" y="139148"/>
                  </a:cubicBezTo>
                  <a:lnTo>
                    <a:pt x="2683565" y="119270"/>
                  </a:lnTo>
                  <a:cubicBezTo>
                    <a:pt x="2865969" y="58467"/>
                    <a:pt x="2582019" y="160104"/>
                    <a:pt x="2822713" y="39757"/>
                  </a:cubicBezTo>
                  <a:cubicBezTo>
                    <a:pt x="2860196" y="21016"/>
                    <a:pt x="2941982" y="0"/>
                    <a:pt x="2941982" y="0"/>
                  </a:cubicBezTo>
                  <a:cubicBezTo>
                    <a:pt x="2994991" y="6626"/>
                    <a:pt x="3048449" y="10322"/>
                    <a:pt x="3101008" y="19878"/>
                  </a:cubicBezTo>
                  <a:cubicBezTo>
                    <a:pt x="3121624" y="23626"/>
                    <a:pt x="3139900" y="36794"/>
                    <a:pt x="3160643" y="39757"/>
                  </a:cubicBezTo>
                  <a:cubicBezTo>
                    <a:pt x="3233095" y="50107"/>
                    <a:pt x="3306417" y="53009"/>
                    <a:pt x="3379304" y="59635"/>
                  </a:cubicBezTo>
                  <a:cubicBezTo>
                    <a:pt x="3399182" y="72887"/>
                    <a:pt x="3417107" y="89688"/>
                    <a:pt x="3438939" y="99391"/>
                  </a:cubicBezTo>
                  <a:cubicBezTo>
                    <a:pt x="3477234" y="116411"/>
                    <a:pt x="3558208" y="139148"/>
                    <a:pt x="3558208" y="139148"/>
                  </a:cubicBezTo>
                  <a:cubicBezTo>
                    <a:pt x="3682720" y="108021"/>
                    <a:pt x="3610402" y="119270"/>
                    <a:pt x="3776869" y="11927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a:extLst>
                <a:ext uri="{FF2B5EF4-FFF2-40B4-BE49-F238E27FC236}">
                  <a16:creationId xmlns:a16="http://schemas.microsoft.com/office/drawing/2014/main" id="{7FB90A28-5D5E-6341-88E3-B464280F2E8F}"/>
                </a:ext>
              </a:extLst>
            </p:cNvPr>
            <p:cNvSpPr/>
            <p:nvPr/>
          </p:nvSpPr>
          <p:spPr>
            <a:xfrm rot="12332403">
              <a:off x="806450" y="4224338"/>
              <a:ext cx="3776663" cy="1271587"/>
            </a:xfrm>
            <a:custGeom>
              <a:avLst/>
              <a:gdLst>
                <a:gd name="connsiteX0" fmla="*/ 0 w 3776869"/>
                <a:gd name="connsiteY0" fmla="*/ 1272209 h 1272209"/>
                <a:gd name="connsiteX1" fmla="*/ 99391 w 3776869"/>
                <a:gd name="connsiteY1" fmla="*/ 1232452 h 1272209"/>
                <a:gd name="connsiteX2" fmla="*/ 178904 w 3776869"/>
                <a:gd name="connsiteY2" fmla="*/ 1192696 h 1272209"/>
                <a:gd name="connsiteX3" fmla="*/ 238539 w 3776869"/>
                <a:gd name="connsiteY3" fmla="*/ 1172817 h 1272209"/>
                <a:gd name="connsiteX4" fmla="*/ 298174 w 3776869"/>
                <a:gd name="connsiteY4" fmla="*/ 1133061 h 1272209"/>
                <a:gd name="connsiteX5" fmla="*/ 417443 w 3776869"/>
                <a:gd name="connsiteY5" fmla="*/ 1113183 h 1272209"/>
                <a:gd name="connsiteX6" fmla="*/ 755374 w 3776869"/>
                <a:gd name="connsiteY6" fmla="*/ 1093304 h 1272209"/>
                <a:gd name="connsiteX7" fmla="*/ 815008 w 3776869"/>
                <a:gd name="connsiteY7" fmla="*/ 1053548 h 1272209"/>
                <a:gd name="connsiteX8" fmla="*/ 874643 w 3776869"/>
                <a:gd name="connsiteY8" fmla="*/ 993913 h 1272209"/>
                <a:gd name="connsiteX9" fmla="*/ 934278 w 3776869"/>
                <a:gd name="connsiteY9" fmla="*/ 974035 h 1272209"/>
                <a:gd name="connsiteX10" fmla="*/ 1033669 w 3776869"/>
                <a:gd name="connsiteY10" fmla="*/ 834887 h 1272209"/>
                <a:gd name="connsiteX11" fmla="*/ 1073426 w 3776869"/>
                <a:gd name="connsiteY11" fmla="*/ 775252 h 1272209"/>
                <a:gd name="connsiteX12" fmla="*/ 1093304 w 3776869"/>
                <a:gd name="connsiteY12" fmla="*/ 695739 h 1272209"/>
                <a:gd name="connsiteX13" fmla="*/ 1212574 w 3776869"/>
                <a:gd name="connsiteY13" fmla="*/ 636104 h 1272209"/>
                <a:gd name="connsiteX14" fmla="*/ 1272208 w 3776869"/>
                <a:gd name="connsiteY14" fmla="*/ 596348 h 1272209"/>
                <a:gd name="connsiteX15" fmla="*/ 1669774 w 3776869"/>
                <a:gd name="connsiteY15" fmla="*/ 536713 h 1272209"/>
                <a:gd name="connsiteX16" fmla="*/ 1729408 w 3776869"/>
                <a:gd name="connsiteY16" fmla="*/ 496957 h 1272209"/>
                <a:gd name="connsiteX17" fmla="*/ 1808922 w 3776869"/>
                <a:gd name="connsiteY17" fmla="*/ 437322 h 1272209"/>
                <a:gd name="connsiteX18" fmla="*/ 1888435 w 3776869"/>
                <a:gd name="connsiteY18" fmla="*/ 397565 h 1272209"/>
                <a:gd name="connsiteX19" fmla="*/ 2007704 w 3776869"/>
                <a:gd name="connsiteY19" fmla="*/ 318052 h 1272209"/>
                <a:gd name="connsiteX20" fmla="*/ 2107095 w 3776869"/>
                <a:gd name="connsiteY20" fmla="*/ 258417 h 1272209"/>
                <a:gd name="connsiteX21" fmla="*/ 2166730 w 3776869"/>
                <a:gd name="connsiteY21" fmla="*/ 218661 h 1272209"/>
                <a:gd name="connsiteX22" fmla="*/ 2445026 w 3776869"/>
                <a:gd name="connsiteY22" fmla="*/ 139148 h 1272209"/>
                <a:gd name="connsiteX23" fmla="*/ 2683565 w 3776869"/>
                <a:gd name="connsiteY23" fmla="*/ 119270 h 1272209"/>
                <a:gd name="connsiteX24" fmla="*/ 2822713 w 3776869"/>
                <a:gd name="connsiteY24" fmla="*/ 39757 h 1272209"/>
                <a:gd name="connsiteX25" fmla="*/ 2941982 w 3776869"/>
                <a:gd name="connsiteY25" fmla="*/ 0 h 1272209"/>
                <a:gd name="connsiteX26" fmla="*/ 3101008 w 3776869"/>
                <a:gd name="connsiteY26" fmla="*/ 19878 h 1272209"/>
                <a:gd name="connsiteX27" fmla="*/ 3160643 w 3776869"/>
                <a:gd name="connsiteY27" fmla="*/ 39757 h 1272209"/>
                <a:gd name="connsiteX28" fmla="*/ 3379304 w 3776869"/>
                <a:gd name="connsiteY28" fmla="*/ 59635 h 1272209"/>
                <a:gd name="connsiteX29" fmla="*/ 3438939 w 3776869"/>
                <a:gd name="connsiteY29" fmla="*/ 99391 h 1272209"/>
                <a:gd name="connsiteX30" fmla="*/ 3558208 w 3776869"/>
                <a:gd name="connsiteY30" fmla="*/ 139148 h 1272209"/>
                <a:gd name="connsiteX31" fmla="*/ 3776869 w 3776869"/>
                <a:gd name="connsiteY31" fmla="*/ 119270 h 12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76869" h="1272209">
                  <a:moveTo>
                    <a:pt x="0" y="1272209"/>
                  </a:moveTo>
                  <a:cubicBezTo>
                    <a:pt x="33130" y="1258957"/>
                    <a:pt x="66784" y="1246944"/>
                    <a:pt x="99391" y="1232452"/>
                  </a:cubicBezTo>
                  <a:cubicBezTo>
                    <a:pt x="126470" y="1220417"/>
                    <a:pt x="151667" y="1204369"/>
                    <a:pt x="178904" y="1192696"/>
                  </a:cubicBezTo>
                  <a:cubicBezTo>
                    <a:pt x="198163" y="1184442"/>
                    <a:pt x="219797" y="1182188"/>
                    <a:pt x="238539" y="1172817"/>
                  </a:cubicBezTo>
                  <a:cubicBezTo>
                    <a:pt x="259907" y="1162133"/>
                    <a:pt x="275509" y="1140616"/>
                    <a:pt x="298174" y="1133061"/>
                  </a:cubicBezTo>
                  <a:cubicBezTo>
                    <a:pt x="336410" y="1120316"/>
                    <a:pt x="377290" y="1116675"/>
                    <a:pt x="417443" y="1113183"/>
                  </a:cubicBezTo>
                  <a:cubicBezTo>
                    <a:pt x="529857" y="1103408"/>
                    <a:pt x="642730" y="1099930"/>
                    <a:pt x="755374" y="1093304"/>
                  </a:cubicBezTo>
                  <a:cubicBezTo>
                    <a:pt x="775252" y="1080052"/>
                    <a:pt x="796655" y="1068842"/>
                    <a:pt x="815008" y="1053548"/>
                  </a:cubicBezTo>
                  <a:cubicBezTo>
                    <a:pt x="836604" y="1035551"/>
                    <a:pt x="851252" y="1009507"/>
                    <a:pt x="874643" y="993913"/>
                  </a:cubicBezTo>
                  <a:cubicBezTo>
                    <a:pt x="892077" y="982290"/>
                    <a:pt x="914400" y="980661"/>
                    <a:pt x="934278" y="974035"/>
                  </a:cubicBezTo>
                  <a:cubicBezTo>
                    <a:pt x="1027973" y="833493"/>
                    <a:pt x="910387" y="1007482"/>
                    <a:pt x="1033669" y="834887"/>
                  </a:cubicBezTo>
                  <a:cubicBezTo>
                    <a:pt x="1047555" y="815446"/>
                    <a:pt x="1060174" y="795130"/>
                    <a:pt x="1073426" y="775252"/>
                  </a:cubicBezTo>
                  <a:cubicBezTo>
                    <a:pt x="1080052" y="748748"/>
                    <a:pt x="1078150" y="718471"/>
                    <a:pt x="1093304" y="695739"/>
                  </a:cubicBezTo>
                  <a:cubicBezTo>
                    <a:pt x="1121787" y="653015"/>
                    <a:pt x="1172888" y="655947"/>
                    <a:pt x="1212574" y="636104"/>
                  </a:cubicBezTo>
                  <a:cubicBezTo>
                    <a:pt x="1233942" y="625420"/>
                    <a:pt x="1250377" y="606051"/>
                    <a:pt x="1272208" y="596348"/>
                  </a:cubicBezTo>
                  <a:cubicBezTo>
                    <a:pt x="1417900" y="531596"/>
                    <a:pt x="1486840" y="549779"/>
                    <a:pt x="1669774" y="536713"/>
                  </a:cubicBezTo>
                  <a:cubicBezTo>
                    <a:pt x="1689652" y="523461"/>
                    <a:pt x="1709968" y="510843"/>
                    <a:pt x="1729408" y="496957"/>
                  </a:cubicBezTo>
                  <a:cubicBezTo>
                    <a:pt x="1756368" y="477700"/>
                    <a:pt x="1780827" y="454881"/>
                    <a:pt x="1808922" y="437322"/>
                  </a:cubicBezTo>
                  <a:cubicBezTo>
                    <a:pt x="1834051" y="421617"/>
                    <a:pt x="1861931" y="410817"/>
                    <a:pt x="1888435" y="397565"/>
                  </a:cubicBezTo>
                  <a:cubicBezTo>
                    <a:pt x="2001482" y="284517"/>
                    <a:pt x="1892631" y="375588"/>
                    <a:pt x="2007704" y="318052"/>
                  </a:cubicBezTo>
                  <a:cubicBezTo>
                    <a:pt x="2042261" y="300773"/>
                    <a:pt x="2074331" y="278894"/>
                    <a:pt x="2107095" y="258417"/>
                  </a:cubicBezTo>
                  <a:cubicBezTo>
                    <a:pt x="2127354" y="245755"/>
                    <a:pt x="2144898" y="228364"/>
                    <a:pt x="2166730" y="218661"/>
                  </a:cubicBezTo>
                  <a:cubicBezTo>
                    <a:pt x="2214506" y="197427"/>
                    <a:pt x="2406145" y="142388"/>
                    <a:pt x="2445026" y="139148"/>
                  </a:cubicBezTo>
                  <a:lnTo>
                    <a:pt x="2683565" y="119270"/>
                  </a:lnTo>
                  <a:cubicBezTo>
                    <a:pt x="2865969" y="58467"/>
                    <a:pt x="2582019" y="160104"/>
                    <a:pt x="2822713" y="39757"/>
                  </a:cubicBezTo>
                  <a:cubicBezTo>
                    <a:pt x="2860196" y="21016"/>
                    <a:pt x="2941982" y="0"/>
                    <a:pt x="2941982" y="0"/>
                  </a:cubicBezTo>
                  <a:cubicBezTo>
                    <a:pt x="2994991" y="6626"/>
                    <a:pt x="3048449" y="10322"/>
                    <a:pt x="3101008" y="19878"/>
                  </a:cubicBezTo>
                  <a:cubicBezTo>
                    <a:pt x="3121624" y="23626"/>
                    <a:pt x="3139900" y="36794"/>
                    <a:pt x="3160643" y="39757"/>
                  </a:cubicBezTo>
                  <a:cubicBezTo>
                    <a:pt x="3233095" y="50107"/>
                    <a:pt x="3306417" y="53009"/>
                    <a:pt x="3379304" y="59635"/>
                  </a:cubicBezTo>
                  <a:cubicBezTo>
                    <a:pt x="3399182" y="72887"/>
                    <a:pt x="3417107" y="89688"/>
                    <a:pt x="3438939" y="99391"/>
                  </a:cubicBezTo>
                  <a:cubicBezTo>
                    <a:pt x="3477234" y="116411"/>
                    <a:pt x="3558208" y="139148"/>
                    <a:pt x="3558208" y="139148"/>
                  </a:cubicBezTo>
                  <a:cubicBezTo>
                    <a:pt x="3682720" y="108021"/>
                    <a:pt x="3610402" y="119270"/>
                    <a:pt x="3776869" y="11927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a:extLst>
                <a:ext uri="{FF2B5EF4-FFF2-40B4-BE49-F238E27FC236}">
                  <a16:creationId xmlns:a16="http://schemas.microsoft.com/office/drawing/2014/main" id="{0A8AF766-CD47-DC4D-B9F1-2AE1CB0D28C7}"/>
                </a:ext>
              </a:extLst>
            </p:cNvPr>
            <p:cNvSpPr/>
            <p:nvPr/>
          </p:nvSpPr>
          <p:spPr>
            <a:xfrm>
              <a:off x="792163" y="2514600"/>
              <a:ext cx="3636962" cy="895350"/>
            </a:xfrm>
            <a:custGeom>
              <a:avLst/>
              <a:gdLst>
                <a:gd name="connsiteX0" fmla="*/ 0 w 3637722"/>
                <a:gd name="connsiteY0" fmla="*/ 895855 h 895855"/>
                <a:gd name="connsiteX1" fmla="*/ 755374 w 3637722"/>
                <a:gd name="connsiteY1" fmla="*/ 875977 h 895855"/>
                <a:gd name="connsiteX2" fmla="*/ 834887 w 3637722"/>
                <a:gd name="connsiteY2" fmla="*/ 856099 h 895855"/>
                <a:gd name="connsiteX3" fmla="*/ 954157 w 3637722"/>
                <a:gd name="connsiteY3" fmla="*/ 776585 h 895855"/>
                <a:gd name="connsiteX4" fmla="*/ 1053548 w 3637722"/>
                <a:gd name="connsiteY4" fmla="*/ 657316 h 895855"/>
                <a:gd name="connsiteX5" fmla="*/ 1172818 w 3637722"/>
                <a:gd name="connsiteY5" fmla="*/ 538046 h 895855"/>
                <a:gd name="connsiteX6" fmla="*/ 1570383 w 3637722"/>
                <a:gd name="connsiteY6" fmla="*/ 557925 h 895855"/>
                <a:gd name="connsiteX7" fmla="*/ 1749287 w 3637722"/>
                <a:gd name="connsiteY7" fmla="*/ 597681 h 895855"/>
                <a:gd name="connsiteX8" fmla="*/ 1848679 w 3637722"/>
                <a:gd name="connsiteY8" fmla="*/ 617559 h 895855"/>
                <a:gd name="connsiteX9" fmla="*/ 2047461 w 3637722"/>
                <a:gd name="connsiteY9" fmla="*/ 597681 h 895855"/>
                <a:gd name="connsiteX10" fmla="*/ 2107096 w 3637722"/>
                <a:gd name="connsiteY10" fmla="*/ 518168 h 895855"/>
                <a:gd name="connsiteX11" fmla="*/ 2286000 w 3637722"/>
                <a:gd name="connsiteY11" fmla="*/ 379020 h 895855"/>
                <a:gd name="connsiteX12" fmla="*/ 2345635 w 3637722"/>
                <a:gd name="connsiteY12" fmla="*/ 359142 h 895855"/>
                <a:gd name="connsiteX13" fmla="*/ 2524540 w 3637722"/>
                <a:gd name="connsiteY13" fmla="*/ 219994 h 895855"/>
                <a:gd name="connsiteX14" fmla="*/ 2623931 w 3637722"/>
                <a:gd name="connsiteY14" fmla="*/ 200116 h 895855"/>
                <a:gd name="connsiteX15" fmla="*/ 3120887 w 3637722"/>
                <a:gd name="connsiteY15" fmla="*/ 200116 h 895855"/>
                <a:gd name="connsiteX16" fmla="*/ 3180522 w 3637722"/>
                <a:gd name="connsiteY16" fmla="*/ 160359 h 895855"/>
                <a:gd name="connsiteX17" fmla="*/ 3260035 w 3637722"/>
                <a:gd name="connsiteY17" fmla="*/ 100725 h 895855"/>
                <a:gd name="connsiteX18" fmla="*/ 3538331 w 3637722"/>
                <a:gd name="connsiteY18" fmla="*/ 1333 h 895855"/>
                <a:gd name="connsiteX19" fmla="*/ 3637722 w 3637722"/>
                <a:gd name="connsiteY19" fmla="*/ 1333 h 8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37722" h="895855">
                  <a:moveTo>
                    <a:pt x="0" y="895855"/>
                  </a:moveTo>
                  <a:cubicBezTo>
                    <a:pt x="251791" y="889229"/>
                    <a:pt x="503781" y="887957"/>
                    <a:pt x="755374" y="875977"/>
                  </a:cubicBezTo>
                  <a:cubicBezTo>
                    <a:pt x="782663" y="874678"/>
                    <a:pt x="810451" y="868317"/>
                    <a:pt x="834887" y="856099"/>
                  </a:cubicBezTo>
                  <a:cubicBezTo>
                    <a:pt x="877624" y="834730"/>
                    <a:pt x="954157" y="776585"/>
                    <a:pt x="954157" y="776585"/>
                  </a:cubicBezTo>
                  <a:cubicBezTo>
                    <a:pt x="1042024" y="644785"/>
                    <a:pt x="938757" y="791239"/>
                    <a:pt x="1053548" y="657316"/>
                  </a:cubicBezTo>
                  <a:cubicBezTo>
                    <a:pt x="1152174" y="542253"/>
                    <a:pt x="1067837" y="608034"/>
                    <a:pt x="1172818" y="538046"/>
                  </a:cubicBezTo>
                  <a:cubicBezTo>
                    <a:pt x="1305340" y="544672"/>
                    <a:pt x="1438087" y="547748"/>
                    <a:pt x="1570383" y="557925"/>
                  </a:cubicBezTo>
                  <a:cubicBezTo>
                    <a:pt x="1728412" y="570081"/>
                    <a:pt x="1642012" y="570862"/>
                    <a:pt x="1749287" y="597681"/>
                  </a:cubicBezTo>
                  <a:cubicBezTo>
                    <a:pt x="1782065" y="605875"/>
                    <a:pt x="1815548" y="610933"/>
                    <a:pt x="1848679" y="617559"/>
                  </a:cubicBezTo>
                  <a:cubicBezTo>
                    <a:pt x="1914940" y="610933"/>
                    <a:pt x="1985308" y="621586"/>
                    <a:pt x="2047461" y="597681"/>
                  </a:cubicBezTo>
                  <a:cubicBezTo>
                    <a:pt x="2078383" y="585788"/>
                    <a:pt x="2085535" y="543323"/>
                    <a:pt x="2107096" y="518168"/>
                  </a:cubicBezTo>
                  <a:cubicBezTo>
                    <a:pt x="2148259" y="470145"/>
                    <a:pt x="2232162" y="396966"/>
                    <a:pt x="2286000" y="379020"/>
                  </a:cubicBezTo>
                  <a:lnTo>
                    <a:pt x="2345635" y="359142"/>
                  </a:lnTo>
                  <a:cubicBezTo>
                    <a:pt x="2390095" y="314682"/>
                    <a:pt x="2465098" y="231882"/>
                    <a:pt x="2524540" y="219994"/>
                  </a:cubicBezTo>
                  <a:lnTo>
                    <a:pt x="2623931" y="200116"/>
                  </a:lnTo>
                  <a:cubicBezTo>
                    <a:pt x="2833508" y="226313"/>
                    <a:pt x="2859353" y="239346"/>
                    <a:pt x="3120887" y="200116"/>
                  </a:cubicBezTo>
                  <a:cubicBezTo>
                    <a:pt x="3144514" y="196572"/>
                    <a:pt x="3161081" y="174245"/>
                    <a:pt x="3180522" y="160359"/>
                  </a:cubicBezTo>
                  <a:cubicBezTo>
                    <a:pt x="3207481" y="141102"/>
                    <a:pt x="3231418" y="117418"/>
                    <a:pt x="3260035" y="100725"/>
                  </a:cubicBezTo>
                  <a:cubicBezTo>
                    <a:pt x="3381892" y="29642"/>
                    <a:pt x="3410397" y="12964"/>
                    <a:pt x="3538331" y="1333"/>
                  </a:cubicBezTo>
                  <a:cubicBezTo>
                    <a:pt x="3571325" y="-1667"/>
                    <a:pt x="3604592" y="1333"/>
                    <a:pt x="3637722" y="133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11">
              <a:extLst>
                <a:ext uri="{FF2B5EF4-FFF2-40B4-BE49-F238E27FC236}">
                  <a16:creationId xmlns:a16="http://schemas.microsoft.com/office/drawing/2014/main" id="{3E8CEE54-03F6-A841-80F4-6ADB1A21FFFE}"/>
                </a:ext>
              </a:extLst>
            </p:cNvPr>
            <p:cNvSpPr/>
            <p:nvPr/>
          </p:nvSpPr>
          <p:spPr>
            <a:xfrm rot="11417651">
              <a:off x="752475" y="3990975"/>
              <a:ext cx="3794125" cy="733425"/>
            </a:xfrm>
            <a:custGeom>
              <a:avLst/>
              <a:gdLst>
                <a:gd name="connsiteX0" fmla="*/ 0 w 3637722"/>
                <a:gd name="connsiteY0" fmla="*/ 895855 h 895855"/>
                <a:gd name="connsiteX1" fmla="*/ 755374 w 3637722"/>
                <a:gd name="connsiteY1" fmla="*/ 875977 h 895855"/>
                <a:gd name="connsiteX2" fmla="*/ 834887 w 3637722"/>
                <a:gd name="connsiteY2" fmla="*/ 856099 h 895855"/>
                <a:gd name="connsiteX3" fmla="*/ 954157 w 3637722"/>
                <a:gd name="connsiteY3" fmla="*/ 776585 h 895855"/>
                <a:gd name="connsiteX4" fmla="*/ 1053548 w 3637722"/>
                <a:gd name="connsiteY4" fmla="*/ 657316 h 895855"/>
                <a:gd name="connsiteX5" fmla="*/ 1172818 w 3637722"/>
                <a:gd name="connsiteY5" fmla="*/ 538046 h 895855"/>
                <a:gd name="connsiteX6" fmla="*/ 1570383 w 3637722"/>
                <a:gd name="connsiteY6" fmla="*/ 557925 h 895855"/>
                <a:gd name="connsiteX7" fmla="*/ 1749287 w 3637722"/>
                <a:gd name="connsiteY7" fmla="*/ 597681 h 895855"/>
                <a:gd name="connsiteX8" fmla="*/ 1848679 w 3637722"/>
                <a:gd name="connsiteY8" fmla="*/ 617559 h 895855"/>
                <a:gd name="connsiteX9" fmla="*/ 2047461 w 3637722"/>
                <a:gd name="connsiteY9" fmla="*/ 597681 h 895855"/>
                <a:gd name="connsiteX10" fmla="*/ 2107096 w 3637722"/>
                <a:gd name="connsiteY10" fmla="*/ 518168 h 895855"/>
                <a:gd name="connsiteX11" fmla="*/ 2286000 w 3637722"/>
                <a:gd name="connsiteY11" fmla="*/ 379020 h 895855"/>
                <a:gd name="connsiteX12" fmla="*/ 2345635 w 3637722"/>
                <a:gd name="connsiteY12" fmla="*/ 359142 h 895855"/>
                <a:gd name="connsiteX13" fmla="*/ 2524540 w 3637722"/>
                <a:gd name="connsiteY13" fmla="*/ 219994 h 895855"/>
                <a:gd name="connsiteX14" fmla="*/ 2623931 w 3637722"/>
                <a:gd name="connsiteY14" fmla="*/ 200116 h 895855"/>
                <a:gd name="connsiteX15" fmla="*/ 3120887 w 3637722"/>
                <a:gd name="connsiteY15" fmla="*/ 200116 h 895855"/>
                <a:gd name="connsiteX16" fmla="*/ 3180522 w 3637722"/>
                <a:gd name="connsiteY16" fmla="*/ 160359 h 895855"/>
                <a:gd name="connsiteX17" fmla="*/ 3260035 w 3637722"/>
                <a:gd name="connsiteY17" fmla="*/ 100725 h 895855"/>
                <a:gd name="connsiteX18" fmla="*/ 3538331 w 3637722"/>
                <a:gd name="connsiteY18" fmla="*/ 1333 h 895855"/>
                <a:gd name="connsiteX19" fmla="*/ 3637722 w 3637722"/>
                <a:gd name="connsiteY19" fmla="*/ 1333 h 8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37722" h="895855">
                  <a:moveTo>
                    <a:pt x="0" y="895855"/>
                  </a:moveTo>
                  <a:cubicBezTo>
                    <a:pt x="251791" y="889229"/>
                    <a:pt x="503781" y="887957"/>
                    <a:pt x="755374" y="875977"/>
                  </a:cubicBezTo>
                  <a:cubicBezTo>
                    <a:pt x="782663" y="874678"/>
                    <a:pt x="810451" y="868317"/>
                    <a:pt x="834887" y="856099"/>
                  </a:cubicBezTo>
                  <a:cubicBezTo>
                    <a:pt x="877624" y="834730"/>
                    <a:pt x="954157" y="776585"/>
                    <a:pt x="954157" y="776585"/>
                  </a:cubicBezTo>
                  <a:cubicBezTo>
                    <a:pt x="1042024" y="644785"/>
                    <a:pt x="938757" y="791239"/>
                    <a:pt x="1053548" y="657316"/>
                  </a:cubicBezTo>
                  <a:cubicBezTo>
                    <a:pt x="1152174" y="542253"/>
                    <a:pt x="1067837" y="608034"/>
                    <a:pt x="1172818" y="538046"/>
                  </a:cubicBezTo>
                  <a:cubicBezTo>
                    <a:pt x="1305340" y="544672"/>
                    <a:pt x="1438087" y="547748"/>
                    <a:pt x="1570383" y="557925"/>
                  </a:cubicBezTo>
                  <a:cubicBezTo>
                    <a:pt x="1728412" y="570081"/>
                    <a:pt x="1642012" y="570862"/>
                    <a:pt x="1749287" y="597681"/>
                  </a:cubicBezTo>
                  <a:cubicBezTo>
                    <a:pt x="1782065" y="605875"/>
                    <a:pt x="1815548" y="610933"/>
                    <a:pt x="1848679" y="617559"/>
                  </a:cubicBezTo>
                  <a:cubicBezTo>
                    <a:pt x="1914940" y="610933"/>
                    <a:pt x="1985308" y="621586"/>
                    <a:pt x="2047461" y="597681"/>
                  </a:cubicBezTo>
                  <a:cubicBezTo>
                    <a:pt x="2078383" y="585788"/>
                    <a:pt x="2085535" y="543323"/>
                    <a:pt x="2107096" y="518168"/>
                  </a:cubicBezTo>
                  <a:cubicBezTo>
                    <a:pt x="2148259" y="470145"/>
                    <a:pt x="2232162" y="396966"/>
                    <a:pt x="2286000" y="379020"/>
                  </a:cubicBezTo>
                  <a:lnTo>
                    <a:pt x="2345635" y="359142"/>
                  </a:lnTo>
                  <a:cubicBezTo>
                    <a:pt x="2390095" y="314682"/>
                    <a:pt x="2465098" y="231882"/>
                    <a:pt x="2524540" y="219994"/>
                  </a:cubicBezTo>
                  <a:lnTo>
                    <a:pt x="2623931" y="200116"/>
                  </a:lnTo>
                  <a:cubicBezTo>
                    <a:pt x="2833508" y="226313"/>
                    <a:pt x="2859353" y="239346"/>
                    <a:pt x="3120887" y="200116"/>
                  </a:cubicBezTo>
                  <a:cubicBezTo>
                    <a:pt x="3144514" y="196572"/>
                    <a:pt x="3161081" y="174245"/>
                    <a:pt x="3180522" y="160359"/>
                  </a:cubicBezTo>
                  <a:cubicBezTo>
                    <a:pt x="3207481" y="141102"/>
                    <a:pt x="3231418" y="117418"/>
                    <a:pt x="3260035" y="100725"/>
                  </a:cubicBezTo>
                  <a:cubicBezTo>
                    <a:pt x="3381892" y="29642"/>
                    <a:pt x="3410397" y="12964"/>
                    <a:pt x="3538331" y="1333"/>
                  </a:cubicBezTo>
                  <a:cubicBezTo>
                    <a:pt x="3571325" y="-1667"/>
                    <a:pt x="3604592" y="1333"/>
                    <a:pt x="3637722" y="133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a:extLst>
                <a:ext uri="{FF2B5EF4-FFF2-40B4-BE49-F238E27FC236}">
                  <a16:creationId xmlns:a16="http://schemas.microsoft.com/office/drawing/2014/main" id="{727F5968-5951-584B-BF47-CD171F7F549C}"/>
                </a:ext>
              </a:extLst>
            </p:cNvPr>
            <p:cNvSpPr/>
            <p:nvPr/>
          </p:nvSpPr>
          <p:spPr>
            <a:xfrm>
              <a:off x="771525" y="3276600"/>
              <a:ext cx="3717925" cy="496888"/>
            </a:xfrm>
            <a:custGeom>
              <a:avLst/>
              <a:gdLst>
                <a:gd name="connsiteX0" fmla="*/ 0 w 3717235"/>
                <a:gd name="connsiteY0" fmla="*/ 496957 h 496957"/>
                <a:gd name="connsiteX1" fmla="*/ 218661 w 3717235"/>
                <a:gd name="connsiteY1" fmla="*/ 477078 h 496957"/>
                <a:gd name="connsiteX2" fmla="*/ 357809 w 3717235"/>
                <a:gd name="connsiteY2" fmla="*/ 437322 h 496957"/>
                <a:gd name="connsiteX3" fmla="*/ 715618 w 3717235"/>
                <a:gd name="connsiteY3" fmla="*/ 457200 h 496957"/>
                <a:gd name="connsiteX4" fmla="*/ 993913 w 3717235"/>
                <a:gd name="connsiteY4" fmla="*/ 417444 h 496957"/>
                <a:gd name="connsiteX5" fmla="*/ 1133061 w 3717235"/>
                <a:gd name="connsiteY5" fmla="*/ 397565 h 496957"/>
                <a:gd name="connsiteX6" fmla="*/ 1272209 w 3717235"/>
                <a:gd name="connsiteY6" fmla="*/ 357809 h 496957"/>
                <a:gd name="connsiteX7" fmla="*/ 1351722 w 3717235"/>
                <a:gd name="connsiteY7" fmla="*/ 337931 h 496957"/>
                <a:gd name="connsiteX8" fmla="*/ 1490870 w 3717235"/>
                <a:gd name="connsiteY8" fmla="*/ 298174 h 496957"/>
                <a:gd name="connsiteX9" fmla="*/ 1709531 w 3717235"/>
                <a:gd name="connsiteY9" fmla="*/ 258418 h 496957"/>
                <a:gd name="connsiteX10" fmla="*/ 1868557 w 3717235"/>
                <a:gd name="connsiteY10" fmla="*/ 218661 h 496957"/>
                <a:gd name="connsiteX11" fmla="*/ 2067339 w 3717235"/>
                <a:gd name="connsiteY11" fmla="*/ 178905 h 496957"/>
                <a:gd name="connsiteX12" fmla="*/ 2146852 w 3717235"/>
                <a:gd name="connsiteY12" fmla="*/ 139148 h 496957"/>
                <a:gd name="connsiteX13" fmla="*/ 2206487 w 3717235"/>
                <a:gd name="connsiteY13" fmla="*/ 119270 h 496957"/>
                <a:gd name="connsiteX14" fmla="*/ 2266122 w 3717235"/>
                <a:gd name="connsiteY14" fmla="*/ 79513 h 496957"/>
                <a:gd name="connsiteX15" fmla="*/ 2365513 w 3717235"/>
                <a:gd name="connsiteY15" fmla="*/ 99391 h 496957"/>
                <a:gd name="connsiteX16" fmla="*/ 2445026 w 3717235"/>
                <a:gd name="connsiteY16" fmla="*/ 119270 h 496957"/>
                <a:gd name="connsiteX17" fmla="*/ 2981739 w 3717235"/>
                <a:gd name="connsiteY17" fmla="*/ 99391 h 496957"/>
                <a:gd name="connsiteX18" fmla="*/ 3200400 w 3717235"/>
                <a:gd name="connsiteY18" fmla="*/ 0 h 496957"/>
                <a:gd name="connsiteX19" fmla="*/ 3339548 w 3717235"/>
                <a:gd name="connsiteY19" fmla="*/ 19878 h 496957"/>
                <a:gd name="connsiteX20" fmla="*/ 3399183 w 3717235"/>
                <a:gd name="connsiteY20" fmla="*/ 39757 h 496957"/>
                <a:gd name="connsiteX21" fmla="*/ 3717235 w 3717235"/>
                <a:gd name="connsiteY21" fmla="*/ 39757 h 4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7235" h="496957">
                  <a:moveTo>
                    <a:pt x="0" y="496957"/>
                  </a:moveTo>
                  <a:cubicBezTo>
                    <a:pt x="72887" y="490331"/>
                    <a:pt x="146115" y="486751"/>
                    <a:pt x="218661" y="477078"/>
                  </a:cubicBezTo>
                  <a:cubicBezTo>
                    <a:pt x="260262" y="471531"/>
                    <a:pt x="316924" y="450950"/>
                    <a:pt x="357809" y="437322"/>
                  </a:cubicBezTo>
                  <a:cubicBezTo>
                    <a:pt x="477079" y="443948"/>
                    <a:pt x="596164" y="457200"/>
                    <a:pt x="715618" y="457200"/>
                  </a:cubicBezTo>
                  <a:cubicBezTo>
                    <a:pt x="1146790" y="457200"/>
                    <a:pt x="809978" y="454231"/>
                    <a:pt x="993913" y="417444"/>
                  </a:cubicBezTo>
                  <a:cubicBezTo>
                    <a:pt x="1039857" y="408255"/>
                    <a:pt x="1087247" y="407382"/>
                    <a:pt x="1133061" y="397565"/>
                  </a:cubicBezTo>
                  <a:cubicBezTo>
                    <a:pt x="1180229" y="387458"/>
                    <a:pt x="1225670" y="370501"/>
                    <a:pt x="1272209" y="357809"/>
                  </a:cubicBezTo>
                  <a:cubicBezTo>
                    <a:pt x="1298566" y="350621"/>
                    <a:pt x="1325365" y="345119"/>
                    <a:pt x="1351722" y="337931"/>
                  </a:cubicBezTo>
                  <a:cubicBezTo>
                    <a:pt x="1398261" y="325239"/>
                    <a:pt x="1444072" y="309874"/>
                    <a:pt x="1490870" y="298174"/>
                  </a:cubicBezTo>
                  <a:cubicBezTo>
                    <a:pt x="1605861" y="269426"/>
                    <a:pt x="1585472" y="285002"/>
                    <a:pt x="1709531" y="258418"/>
                  </a:cubicBezTo>
                  <a:cubicBezTo>
                    <a:pt x="1762958" y="246969"/>
                    <a:pt x="1815130" y="230110"/>
                    <a:pt x="1868557" y="218661"/>
                  </a:cubicBezTo>
                  <a:cubicBezTo>
                    <a:pt x="2209766" y="145544"/>
                    <a:pt x="1816552" y="241601"/>
                    <a:pt x="2067339" y="178905"/>
                  </a:cubicBezTo>
                  <a:cubicBezTo>
                    <a:pt x="2093843" y="165653"/>
                    <a:pt x="2119615" y="150821"/>
                    <a:pt x="2146852" y="139148"/>
                  </a:cubicBezTo>
                  <a:cubicBezTo>
                    <a:pt x="2166111" y="130894"/>
                    <a:pt x="2187746" y="128641"/>
                    <a:pt x="2206487" y="119270"/>
                  </a:cubicBezTo>
                  <a:cubicBezTo>
                    <a:pt x="2227856" y="108586"/>
                    <a:pt x="2246244" y="92765"/>
                    <a:pt x="2266122" y="79513"/>
                  </a:cubicBezTo>
                  <a:cubicBezTo>
                    <a:pt x="2299252" y="86139"/>
                    <a:pt x="2332531" y="92062"/>
                    <a:pt x="2365513" y="99391"/>
                  </a:cubicBezTo>
                  <a:cubicBezTo>
                    <a:pt x="2392183" y="105318"/>
                    <a:pt x="2417706" y="119270"/>
                    <a:pt x="2445026" y="119270"/>
                  </a:cubicBezTo>
                  <a:cubicBezTo>
                    <a:pt x="2624053" y="119270"/>
                    <a:pt x="2802835" y="106017"/>
                    <a:pt x="2981739" y="99391"/>
                  </a:cubicBezTo>
                  <a:cubicBezTo>
                    <a:pt x="3159506" y="10507"/>
                    <a:pt x="3084541" y="38619"/>
                    <a:pt x="3200400" y="0"/>
                  </a:cubicBezTo>
                  <a:cubicBezTo>
                    <a:pt x="3246783" y="6626"/>
                    <a:pt x="3293604" y="10689"/>
                    <a:pt x="3339548" y="19878"/>
                  </a:cubicBezTo>
                  <a:cubicBezTo>
                    <a:pt x="3360095" y="23987"/>
                    <a:pt x="3378258" y="38656"/>
                    <a:pt x="3399183" y="39757"/>
                  </a:cubicBezTo>
                  <a:cubicBezTo>
                    <a:pt x="3505054" y="45329"/>
                    <a:pt x="3611218" y="39757"/>
                    <a:pt x="3717235" y="397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2DCEB8B9-C365-A646-AB7B-E74477261C19}"/>
                </a:ext>
              </a:extLst>
            </p:cNvPr>
            <p:cNvSpPr/>
            <p:nvPr/>
          </p:nvSpPr>
          <p:spPr>
            <a:xfrm rot="11224694">
              <a:off x="803275" y="3425825"/>
              <a:ext cx="3717925" cy="906463"/>
            </a:xfrm>
            <a:custGeom>
              <a:avLst/>
              <a:gdLst>
                <a:gd name="connsiteX0" fmla="*/ 0 w 3717235"/>
                <a:gd name="connsiteY0" fmla="*/ 496957 h 496957"/>
                <a:gd name="connsiteX1" fmla="*/ 218661 w 3717235"/>
                <a:gd name="connsiteY1" fmla="*/ 477078 h 496957"/>
                <a:gd name="connsiteX2" fmla="*/ 357809 w 3717235"/>
                <a:gd name="connsiteY2" fmla="*/ 437322 h 496957"/>
                <a:gd name="connsiteX3" fmla="*/ 715618 w 3717235"/>
                <a:gd name="connsiteY3" fmla="*/ 457200 h 496957"/>
                <a:gd name="connsiteX4" fmla="*/ 993913 w 3717235"/>
                <a:gd name="connsiteY4" fmla="*/ 417444 h 496957"/>
                <a:gd name="connsiteX5" fmla="*/ 1133061 w 3717235"/>
                <a:gd name="connsiteY5" fmla="*/ 397565 h 496957"/>
                <a:gd name="connsiteX6" fmla="*/ 1272209 w 3717235"/>
                <a:gd name="connsiteY6" fmla="*/ 357809 h 496957"/>
                <a:gd name="connsiteX7" fmla="*/ 1351722 w 3717235"/>
                <a:gd name="connsiteY7" fmla="*/ 337931 h 496957"/>
                <a:gd name="connsiteX8" fmla="*/ 1490870 w 3717235"/>
                <a:gd name="connsiteY8" fmla="*/ 298174 h 496957"/>
                <a:gd name="connsiteX9" fmla="*/ 1709531 w 3717235"/>
                <a:gd name="connsiteY9" fmla="*/ 258418 h 496957"/>
                <a:gd name="connsiteX10" fmla="*/ 1868557 w 3717235"/>
                <a:gd name="connsiteY10" fmla="*/ 218661 h 496957"/>
                <a:gd name="connsiteX11" fmla="*/ 2067339 w 3717235"/>
                <a:gd name="connsiteY11" fmla="*/ 178905 h 496957"/>
                <a:gd name="connsiteX12" fmla="*/ 2146852 w 3717235"/>
                <a:gd name="connsiteY12" fmla="*/ 139148 h 496957"/>
                <a:gd name="connsiteX13" fmla="*/ 2206487 w 3717235"/>
                <a:gd name="connsiteY13" fmla="*/ 119270 h 496957"/>
                <a:gd name="connsiteX14" fmla="*/ 2266122 w 3717235"/>
                <a:gd name="connsiteY14" fmla="*/ 79513 h 496957"/>
                <a:gd name="connsiteX15" fmla="*/ 2365513 w 3717235"/>
                <a:gd name="connsiteY15" fmla="*/ 99391 h 496957"/>
                <a:gd name="connsiteX16" fmla="*/ 2445026 w 3717235"/>
                <a:gd name="connsiteY16" fmla="*/ 119270 h 496957"/>
                <a:gd name="connsiteX17" fmla="*/ 2981739 w 3717235"/>
                <a:gd name="connsiteY17" fmla="*/ 99391 h 496957"/>
                <a:gd name="connsiteX18" fmla="*/ 3200400 w 3717235"/>
                <a:gd name="connsiteY18" fmla="*/ 0 h 496957"/>
                <a:gd name="connsiteX19" fmla="*/ 3339548 w 3717235"/>
                <a:gd name="connsiteY19" fmla="*/ 19878 h 496957"/>
                <a:gd name="connsiteX20" fmla="*/ 3399183 w 3717235"/>
                <a:gd name="connsiteY20" fmla="*/ 39757 h 496957"/>
                <a:gd name="connsiteX21" fmla="*/ 3717235 w 3717235"/>
                <a:gd name="connsiteY21" fmla="*/ 39757 h 4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7235" h="496957">
                  <a:moveTo>
                    <a:pt x="0" y="496957"/>
                  </a:moveTo>
                  <a:cubicBezTo>
                    <a:pt x="72887" y="490331"/>
                    <a:pt x="146115" y="486751"/>
                    <a:pt x="218661" y="477078"/>
                  </a:cubicBezTo>
                  <a:cubicBezTo>
                    <a:pt x="260262" y="471531"/>
                    <a:pt x="316924" y="450950"/>
                    <a:pt x="357809" y="437322"/>
                  </a:cubicBezTo>
                  <a:cubicBezTo>
                    <a:pt x="477079" y="443948"/>
                    <a:pt x="596164" y="457200"/>
                    <a:pt x="715618" y="457200"/>
                  </a:cubicBezTo>
                  <a:cubicBezTo>
                    <a:pt x="1146790" y="457200"/>
                    <a:pt x="809978" y="454231"/>
                    <a:pt x="993913" y="417444"/>
                  </a:cubicBezTo>
                  <a:cubicBezTo>
                    <a:pt x="1039857" y="408255"/>
                    <a:pt x="1087247" y="407382"/>
                    <a:pt x="1133061" y="397565"/>
                  </a:cubicBezTo>
                  <a:cubicBezTo>
                    <a:pt x="1180229" y="387458"/>
                    <a:pt x="1225670" y="370501"/>
                    <a:pt x="1272209" y="357809"/>
                  </a:cubicBezTo>
                  <a:cubicBezTo>
                    <a:pt x="1298566" y="350621"/>
                    <a:pt x="1325365" y="345119"/>
                    <a:pt x="1351722" y="337931"/>
                  </a:cubicBezTo>
                  <a:cubicBezTo>
                    <a:pt x="1398261" y="325239"/>
                    <a:pt x="1444072" y="309874"/>
                    <a:pt x="1490870" y="298174"/>
                  </a:cubicBezTo>
                  <a:cubicBezTo>
                    <a:pt x="1605861" y="269426"/>
                    <a:pt x="1585472" y="285002"/>
                    <a:pt x="1709531" y="258418"/>
                  </a:cubicBezTo>
                  <a:cubicBezTo>
                    <a:pt x="1762958" y="246969"/>
                    <a:pt x="1815130" y="230110"/>
                    <a:pt x="1868557" y="218661"/>
                  </a:cubicBezTo>
                  <a:cubicBezTo>
                    <a:pt x="2209766" y="145544"/>
                    <a:pt x="1816552" y="241601"/>
                    <a:pt x="2067339" y="178905"/>
                  </a:cubicBezTo>
                  <a:cubicBezTo>
                    <a:pt x="2093843" y="165653"/>
                    <a:pt x="2119615" y="150821"/>
                    <a:pt x="2146852" y="139148"/>
                  </a:cubicBezTo>
                  <a:cubicBezTo>
                    <a:pt x="2166111" y="130894"/>
                    <a:pt x="2187746" y="128641"/>
                    <a:pt x="2206487" y="119270"/>
                  </a:cubicBezTo>
                  <a:cubicBezTo>
                    <a:pt x="2227856" y="108586"/>
                    <a:pt x="2246244" y="92765"/>
                    <a:pt x="2266122" y="79513"/>
                  </a:cubicBezTo>
                  <a:cubicBezTo>
                    <a:pt x="2299252" y="86139"/>
                    <a:pt x="2332531" y="92062"/>
                    <a:pt x="2365513" y="99391"/>
                  </a:cubicBezTo>
                  <a:cubicBezTo>
                    <a:pt x="2392183" y="105318"/>
                    <a:pt x="2417706" y="119270"/>
                    <a:pt x="2445026" y="119270"/>
                  </a:cubicBezTo>
                  <a:cubicBezTo>
                    <a:pt x="2624053" y="119270"/>
                    <a:pt x="2802835" y="106017"/>
                    <a:pt x="2981739" y="99391"/>
                  </a:cubicBezTo>
                  <a:cubicBezTo>
                    <a:pt x="3159506" y="10507"/>
                    <a:pt x="3084541" y="38619"/>
                    <a:pt x="3200400" y="0"/>
                  </a:cubicBezTo>
                  <a:cubicBezTo>
                    <a:pt x="3246783" y="6626"/>
                    <a:pt x="3293604" y="10689"/>
                    <a:pt x="3339548" y="19878"/>
                  </a:cubicBezTo>
                  <a:cubicBezTo>
                    <a:pt x="3360095" y="23987"/>
                    <a:pt x="3378258" y="38656"/>
                    <a:pt x="3399183" y="39757"/>
                  </a:cubicBezTo>
                  <a:cubicBezTo>
                    <a:pt x="3505054" y="45329"/>
                    <a:pt x="3611218" y="39757"/>
                    <a:pt x="3717235" y="397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2290" name="Title 1">
            <a:extLst>
              <a:ext uri="{FF2B5EF4-FFF2-40B4-BE49-F238E27FC236}">
                <a16:creationId xmlns:a16="http://schemas.microsoft.com/office/drawing/2014/main" id="{C69DEA28-325E-8140-B83B-62B267BC659F}"/>
              </a:ext>
            </a:extLst>
          </p:cNvPr>
          <p:cNvSpPr>
            <a:spLocks noGrp="1"/>
          </p:cNvSpPr>
          <p:nvPr>
            <p:ph type="title"/>
          </p:nvPr>
        </p:nvSpPr>
        <p:spPr>
          <a:xfrm>
            <a:off x="457200" y="-152400"/>
            <a:ext cx="8229600" cy="1143000"/>
          </a:xfrm>
        </p:spPr>
        <p:txBody>
          <a:bodyPr/>
          <a:lstStyle/>
          <a:p>
            <a:r>
              <a:rPr lang="en-US" altLang="en-US" u="sng">
                <a:solidFill>
                  <a:srgbClr val="FFFF00"/>
                </a:solidFill>
                <a:ea typeface="ＭＳ Ｐゴシック" panose="020B0600070205080204" pitchFamily="34" charset="-128"/>
              </a:rPr>
              <a:t>Ensemble Data Assimilation</a:t>
            </a:r>
          </a:p>
        </p:txBody>
      </p:sp>
      <p:cxnSp>
        <p:nvCxnSpPr>
          <p:cNvPr id="5" name="Straight Arrow Connector 4">
            <a:extLst>
              <a:ext uri="{FF2B5EF4-FFF2-40B4-BE49-F238E27FC236}">
                <a16:creationId xmlns:a16="http://schemas.microsoft.com/office/drawing/2014/main" id="{7C75F202-1DF5-0B46-B8D2-B32B242EE7D4}"/>
              </a:ext>
            </a:extLst>
          </p:cNvPr>
          <p:cNvCxnSpPr/>
          <p:nvPr/>
        </p:nvCxnSpPr>
        <p:spPr>
          <a:xfrm>
            <a:off x="715963" y="6172200"/>
            <a:ext cx="7894637"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168" name="Group 7167">
            <a:extLst>
              <a:ext uri="{FF2B5EF4-FFF2-40B4-BE49-F238E27FC236}">
                <a16:creationId xmlns:a16="http://schemas.microsoft.com/office/drawing/2014/main" id="{346C5071-1F0A-1A43-86C0-3FD84A8AE898}"/>
              </a:ext>
            </a:extLst>
          </p:cNvPr>
          <p:cNvGrpSpPr>
            <a:grpSpLocks/>
          </p:cNvGrpSpPr>
          <p:nvPr/>
        </p:nvGrpSpPr>
        <p:grpSpPr bwMode="auto">
          <a:xfrm>
            <a:off x="4267200" y="1905000"/>
            <a:ext cx="685800" cy="3268663"/>
            <a:chOff x="4267200" y="1905000"/>
            <a:chExt cx="685800" cy="3268663"/>
          </a:xfrm>
        </p:grpSpPr>
        <p:sp>
          <p:nvSpPr>
            <p:cNvPr id="15" name="Oval 14">
              <a:extLst>
                <a:ext uri="{FF2B5EF4-FFF2-40B4-BE49-F238E27FC236}">
                  <a16:creationId xmlns:a16="http://schemas.microsoft.com/office/drawing/2014/main" id="{9B3997AC-4657-E145-B478-A914225F3A74}"/>
                </a:ext>
              </a:extLst>
            </p:cNvPr>
            <p:cNvSpPr/>
            <p:nvPr/>
          </p:nvSpPr>
          <p:spPr>
            <a:xfrm>
              <a:off x="4267200" y="1905000"/>
              <a:ext cx="685800" cy="326866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20" name="TextBox 9">
              <a:extLst>
                <a:ext uri="{FF2B5EF4-FFF2-40B4-BE49-F238E27FC236}">
                  <a16:creationId xmlns:a16="http://schemas.microsoft.com/office/drawing/2014/main" id="{9ED0F899-AEE6-D644-95FC-A3431998430E}"/>
                </a:ext>
              </a:extLst>
            </p:cNvPr>
            <p:cNvSpPr txBox="1">
              <a:spLocks noChangeArrowheads="1"/>
            </p:cNvSpPr>
            <p:nvPr/>
          </p:nvSpPr>
          <p:spPr bwMode="auto">
            <a:xfrm>
              <a:off x="4419600" y="4267200"/>
              <a:ext cx="452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b="1">
                  <a:solidFill>
                    <a:srgbClr val="FFFF00"/>
                  </a:solidFill>
                  <a:latin typeface="Arial Unicode MS" panose="020B0604020202020204" pitchFamily="34" charset="-128"/>
                </a:rPr>
                <a:t>x</a:t>
              </a:r>
              <a:r>
                <a:rPr lang="en-US" altLang="en-US" b="1" baseline="30000">
                  <a:solidFill>
                    <a:srgbClr val="FFFF00"/>
                  </a:solidFill>
                  <a:latin typeface="Arial Unicode MS" panose="020B0604020202020204" pitchFamily="34" charset="-128"/>
                </a:rPr>
                <a:t>b</a:t>
              </a:r>
              <a:endParaRPr lang="en-US" altLang="en-US"/>
            </a:p>
          </p:txBody>
        </p:sp>
      </p:grpSp>
      <p:sp>
        <p:nvSpPr>
          <p:cNvPr id="12293" name="TextBox 1">
            <a:extLst>
              <a:ext uri="{FF2B5EF4-FFF2-40B4-BE49-F238E27FC236}">
                <a16:creationId xmlns:a16="http://schemas.microsoft.com/office/drawing/2014/main" id="{4369A7B3-54E4-5548-B0D6-4070F4518BE4}"/>
              </a:ext>
            </a:extLst>
          </p:cNvPr>
          <p:cNvSpPr txBox="1">
            <a:spLocks noChangeArrowheads="1"/>
          </p:cNvSpPr>
          <p:nvPr/>
        </p:nvSpPr>
        <p:spPr bwMode="auto">
          <a:xfrm>
            <a:off x="3951288" y="6342063"/>
            <a:ext cx="1793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sz="2000" b="1"/>
              <a:t>analysis time</a:t>
            </a:r>
          </a:p>
        </p:txBody>
      </p:sp>
      <p:sp>
        <p:nvSpPr>
          <p:cNvPr id="12294" name="TextBox 16">
            <a:extLst>
              <a:ext uri="{FF2B5EF4-FFF2-40B4-BE49-F238E27FC236}">
                <a16:creationId xmlns:a16="http://schemas.microsoft.com/office/drawing/2014/main" id="{0A6A671E-F66B-7746-8D4C-8E6DCD855583}"/>
              </a:ext>
            </a:extLst>
          </p:cNvPr>
          <p:cNvSpPr txBox="1">
            <a:spLocks noChangeArrowheads="1"/>
          </p:cNvSpPr>
          <p:nvPr/>
        </p:nvSpPr>
        <p:spPr bwMode="auto">
          <a:xfrm>
            <a:off x="93663" y="6337300"/>
            <a:ext cx="1793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sz="2000" b="1"/>
              <a:t>analysis time</a:t>
            </a:r>
          </a:p>
        </p:txBody>
      </p:sp>
      <p:sp>
        <p:nvSpPr>
          <p:cNvPr id="12295" name="TextBox 17">
            <a:extLst>
              <a:ext uri="{FF2B5EF4-FFF2-40B4-BE49-F238E27FC236}">
                <a16:creationId xmlns:a16="http://schemas.microsoft.com/office/drawing/2014/main" id="{DC11183F-71BF-A840-8F5D-0A6A62BEC46F}"/>
              </a:ext>
            </a:extLst>
          </p:cNvPr>
          <p:cNvSpPr txBox="1">
            <a:spLocks noChangeArrowheads="1"/>
          </p:cNvSpPr>
          <p:nvPr/>
        </p:nvSpPr>
        <p:spPr bwMode="auto">
          <a:xfrm>
            <a:off x="7351713" y="6337300"/>
            <a:ext cx="1792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sz="2000" b="1"/>
              <a:t>analysis time</a:t>
            </a:r>
          </a:p>
        </p:txBody>
      </p:sp>
      <p:sp>
        <p:nvSpPr>
          <p:cNvPr id="12296" name="Text Box 4">
            <a:extLst>
              <a:ext uri="{FF2B5EF4-FFF2-40B4-BE49-F238E27FC236}">
                <a16:creationId xmlns:a16="http://schemas.microsoft.com/office/drawing/2014/main" id="{DFABA703-8038-164C-9E3B-62036A93C380}"/>
              </a:ext>
            </a:extLst>
          </p:cNvPr>
          <p:cNvSpPr txBox="1">
            <a:spLocks noChangeArrowheads="1"/>
          </p:cNvSpPr>
          <p:nvPr/>
        </p:nvSpPr>
        <p:spPr bwMode="auto">
          <a:xfrm>
            <a:off x="257175" y="457200"/>
            <a:ext cx="873442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lg"/>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ctr" eaLnBrk="1" hangingPunct="1">
              <a:lnSpc>
                <a:spcPct val="75000"/>
              </a:lnSpc>
            </a:pPr>
            <a:endParaRPr lang="en-US" altLang="en-US" sz="2000" b="1">
              <a:latin typeface="Arial Unicode MS" panose="020B0604020202020204" pitchFamily="34" charset="-128"/>
            </a:endParaRPr>
          </a:p>
          <a:p>
            <a:pPr algn="ctr" eaLnBrk="1" hangingPunct="1">
              <a:lnSpc>
                <a:spcPct val="75000"/>
              </a:lnSpc>
            </a:pPr>
            <a:r>
              <a:rPr lang="en-US" altLang="en-US" sz="2000" b="1">
                <a:latin typeface="Arial Unicode MS" panose="020B0604020202020204" pitchFamily="34" charset="-128"/>
              </a:rPr>
              <a:t>Analysis is a weighted average of the first guess </a:t>
            </a:r>
            <a:r>
              <a:rPr lang="en-US" altLang="en-US" sz="2000" b="1">
                <a:solidFill>
                  <a:srgbClr val="FFFF00"/>
                </a:solidFill>
                <a:latin typeface="Arial Unicode MS" panose="020B0604020202020204" pitchFamily="34" charset="-128"/>
              </a:rPr>
              <a:t>x</a:t>
            </a:r>
            <a:r>
              <a:rPr lang="en-US" altLang="en-US" sz="2000" b="1" baseline="30000">
                <a:solidFill>
                  <a:srgbClr val="FFFF00"/>
                </a:solidFill>
                <a:latin typeface="Arial Unicode MS" panose="020B0604020202020204" pitchFamily="34" charset="-128"/>
              </a:rPr>
              <a:t>b</a:t>
            </a:r>
            <a:r>
              <a:rPr lang="en-US" altLang="en-US" sz="2800" b="1">
                <a:latin typeface="Arial Unicode MS" panose="020B0604020202020204" pitchFamily="34" charset="-128"/>
              </a:rPr>
              <a:t> </a:t>
            </a:r>
            <a:r>
              <a:rPr lang="en-US" altLang="en-US" sz="2000" b="1">
                <a:latin typeface="Arial Unicode MS" panose="020B0604020202020204" pitchFamily="34" charset="-128"/>
              </a:rPr>
              <a:t>and observation </a:t>
            </a:r>
            <a:r>
              <a:rPr lang="en-US" altLang="en-US" sz="2000">
                <a:latin typeface="Arial Unicode MS" panose="020B0604020202020204" pitchFamily="34" charset="-128"/>
              </a:rPr>
              <a:t>y</a:t>
            </a:r>
            <a:r>
              <a:rPr lang="en-US" altLang="en-US" sz="2000" baseline="30000">
                <a:latin typeface="Arial Unicode MS" panose="020B0604020202020204" pitchFamily="34" charset="-128"/>
              </a:rPr>
              <a:t>o</a:t>
            </a:r>
            <a:endParaRPr lang="en-US" altLang="en-US" sz="2000" b="1">
              <a:latin typeface="Arial Unicode MS" panose="020B0604020202020204" pitchFamily="34" charset="-128"/>
            </a:endParaRPr>
          </a:p>
          <a:p>
            <a:pPr algn="ctr" eaLnBrk="1" hangingPunct="1">
              <a:lnSpc>
                <a:spcPct val="75000"/>
              </a:lnSpc>
            </a:pPr>
            <a:endParaRPr lang="en-US" altLang="en-US" sz="2000" b="1">
              <a:latin typeface="Arial Unicode MS" panose="020B0604020202020204" pitchFamily="34" charset="-128"/>
            </a:endParaRPr>
          </a:p>
          <a:p>
            <a:pPr algn="ctr" eaLnBrk="1" hangingPunct="1">
              <a:lnSpc>
                <a:spcPct val="75000"/>
              </a:lnSpc>
            </a:pPr>
            <a:r>
              <a:rPr lang="en-US" altLang="en-US" sz="2800" b="1">
                <a:solidFill>
                  <a:srgbClr val="FFFF00"/>
                </a:solidFill>
                <a:latin typeface="Arial Unicode MS" panose="020B0604020202020204" pitchFamily="34" charset="-128"/>
              </a:rPr>
              <a:t>x</a:t>
            </a:r>
            <a:r>
              <a:rPr lang="en-US" altLang="en-US" sz="2800" b="1" baseline="30000">
                <a:solidFill>
                  <a:srgbClr val="FFFF00"/>
                </a:solidFill>
                <a:latin typeface="Arial Unicode MS" panose="020B0604020202020204" pitchFamily="34" charset="-128"/>
              </a:rPr>
              <a:t>a</a:t>
            </a:r>
            <a:r>
              <a:rPr lang="en-US" altLang="en-US" sz="2800" b="1" baseline="30000">
                <a:latin typeface="Arial Unicode MS" panose="020B0604020202020204" pitchFamily="34" charset="-128"/>
              </a:rPr>
              <a:t> </a:t>
            </a:r>
            <a:r>
              <a:rPr lang="en-US" altLang="en-US" sz="2800" b="1">
                <a:latin typeface="Arial Unicode MS" panose="020B0604020202020204" pitchFamily="34" charset="-128"/>
              </a:rPr>
              <a:t>= </a:t>
            </a:r>
            <a:r>
              <a:rPr lang="en-US" altLang="en-US" sz="2800" b="1">
                <a:solidFill>
                  <a:srgbClr val="FFFF00"/>
                </a:solidFill>
                <a:latin typeface="Arial Unicode MS" panose="020B0604020202020204" pitchFamily="34" charset="-128"/>
              </a:rPr>
              <a:t>x</a:t>
            </a:r>
            <a:r>
              <a:rPr lang="en-US" altLang="en-US" sz="2800" b="1" baseline="30000">
                <a:solidFill>
                  <a:srgbClr val="FFFF00"/>
                </a:solidFill>
                <a:latin typeface="Arial Unicode MS" panose="020B0604020202020204" pitchFamily="34" charset="-128"/>
              </a:rPr>
              <a:t>b</a:t>
            </a:r>
            <a:r>
              <a:rPr lang="en-US" altLang="en-US" sz="2800" b="1">
                <a:latin typeface="Arial Unicode MS" panose="020B0604020202020204" pitchFamily="34" charset="-128"/>
              </a:rPr>
              <a:t> + K(</a:t>
            </a:r>
            <a:r>
              <a:rPr lang="en-US" altLang="en-US" sz="2800">
                <a:latin typeface="Arial Unicode MS" panose="020B0604020202020204" pitchFamily="34" charset="-128"/>
              </a:rPr>
              <a:t>y</a:t>
            </a:r>
            <a:r>
              <a:rPr lang="en-US" altLang="en-US" sz="2800" baseline="30000">
                <a:latin typeface="Arial Unicode MS" panose="020B0604020202020204" pitchFamily="34" charset="-128"/>
              </a:rPr>
              <a:t>o </a:t>
            </a:r>
            <a:r>
              <a:rPr lang="en-US" altLang="en-US" sz="2800" b="1">
                <a:latin typeface="Arial Unicode MS" panose="020B0604020202020204" pitchFamily="34" charset="-128"/>
              </a:rPr>
              <a:t>– </a:t>
            </a:r>
            <a:r>
              <a:rPr lang="en-US" altLang="en-US" sz="2800" b="1">
                <a:solidFill>
                  <a:srgbClr val="FFFF00"/>
                </a:solidFill>
                <a:latin typeface="Arial Unicode MS" panose="020B0604020202020204" pitchFamily="34" charset="-128"/>
              </a:rPr>
              <a:t>x</a:t>
            </a:r>
            <a:r>
              <a:rPr lang="en-US" altLang="en-US" sz="2800" b="1" baseline="30000">
                <a:solidFill>
                  <a:srgbClr val="FFFF00"/>
                </a:solidFill>
                <a:latin typeface="Arial Unicode MS" panose="020B0604020202020204" pitchFamily="34" charset="-128"/>
              </a:rPr>
              <a:t>b</a:t>
            </a:r>
            <a:r>
              <a:rPr lang="en-US" altLang="en-US" sz="2800" b="1">
                <a:latin typeface="Arial Unicode MS" panose="020B0604020202020204" pitchFamily="34" charset="-128"/>
              </a:rPr>
              <a:t>)</a:t>
            </a:r>
            <a:endParaRPr lang="en-US" altLang="en-US" sz="2800">
              <a:latin typeface="Arial Unicode MS" panose="020B0604020202020204" pitchFamily="34" charset="-128"/>
            </a:endParaRPr>
          </a:p>
          <a:p>
            <a:pPr algn="ctr" eaLnBrk="1" hangingPunct="1">
              <a:lnSpc>
                <a:spcPct val="75000"/>
              </a:lnSpc>
            </a:pPr>
            <a:endParaRPr lang="en-US" altLang="en-US" sz="2800" baseline="30000">
              <a:latin typeface="Arial Unicode MS" panose="020B0604020202020204" pitchFamily="34" charset="-128"/>
            </a:endParaRPr>
          </a:p>
          <a:p>
            <a:pPr algn="ctr" eaLnBrk="1" hangingPunct="1">
              <a:lnSpc>
                <a:spcPct val="75000"/>
              </a:lnSpc>
            </a:pPr>
            <a:endParaRPr lang="en-US" altLang="en-US" sz="2800" baseline="30000">
              <a:latin typeface="Arial Unicode MS" panose="020B0604020202020204" pitchFamily="34" charset="-128"/>
            </a:endParaRPr>
          </a:p>
          <a:p>
            <a:pPr algn="ctr" eaLnBrk="1" hangingPunct="1">
              <a:lnSpc>
                <a:spcPct val="120000"/>
              </a:lnSpc>
            </a:pPr>
            <a:endParaRPr lang="en-US" altLang="en-US" sz="2000">
              <a:latin typeface="Arial Unicode MS" panose="020B0604020202020204" pitchFamily="34" charset="-128"/>
            </a:endParaRPr>
          </a:p>
          <a:p>
            <a:pPr algn="ctr" eaLnBrk="1" hangingPunct="1">
              <a:lnSpc>
                <a:spcPct val="120000"/>
              </a:lnSpc>
            </a:pPr>
            <a:r>
              <a:rPr lang="en-US" altLang="en-US" sz="2000" b="1">
                <a:latin typeface="Arial Unicode MS" panose="020B0604020202020204" pitchFamily="34" charset="-128"/>
              </a:rPr>
              <a:t>   </a:t>
            </a:r>
            <a:endParaRPr lang="en-US" altLang="en-US" sz="1800">
              <a:latin typeface="Arial Unicode MS" panose="020B0604020202020204" pitchFamily="34" charset="-128"/>
            </a:endParaRPr>
          </a:p>
        </p:txBody>
      </p:sp>
      <p:grpSp>
        <p:nvGrpSpPr>
          <p:cNvPr id="28" name="Group 27">
            <a:extLst>
              <a:ext uri="{FF2B5EF4-FFF2-40B4-BE49-F238E27FC236}">
                <a16:creationId xmlns:a16="http://schemas.microsoft.com/office/drawing/2014/main" id="{19AF5DC2-57F8-5B41-AA60-31EEC89745F5}"/>
              </a:ext>
            </a:extLst>
          </p:cNvPr>
          <p:cNvGrpSpPr>
            <a:grpSpLocks/>
          </p:cNvGrpSpPr>
          <p:nvPr/>
        </p:nvGrpSpPr>
        <p:grpSpPr bwMode="auto">
          <a:xfrm>
            <a:off x="457200" y="3124200"/>
            <a:ext cx="623888" cy="1371600"/>
            <a:chOff x="457200" y="3124200"/>
            <a:chExt cx="623887" cy="1371600"/>
          </a:xfrm>
        </p:grpSpPr>
        <p:sp>
          <p:nvSpPr>
            <p:cNvPr id="9" name="Oval 8">
              <a:extLst>
                <a:ext uri="{FF2B5EF4-FFF2-40B4-BE49-F238E27FC236}">
                  <a16:creationId xmlns:a16="http://schemas.microsoft.com/office/drawing/2014/main" id="{76F73A4B-8ED9-C648-BE3E-A11EA54EDBA0}"/>
                </a:ext>
              </a:extLst>
            </p:cNvPr>
            <p:cNvSpPr/>
            <p:nvPr/>
          </p:nvSpPr>
          <p:spPr>
            <a:xfrm>
              <a:off x="457200" y="3124200"/>
              <a:ext cx="623887" cy="1371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18" name="TextBox 5">
              <a:extLst>
                <a:ext uri="{FF2B5EF4-FFF2-40B4-BE49-F238E27FC236}">
                  <a16:creationId xmlns:a16="http://schemas.microsoft.com/office/drawing/2014/main" id="{7C0D7C79-7F37-9D41-954F-3346599657B3}"/>
                </a:ext>
              </a:extLst>
            </p:cNvPr>
            <p:cNvSpPr txBox="1">
              <a:spLocks noChangeArrowheads="1"/>
            </p:cNvSpPr>
            <p:nvPr/>
          </p:nvSpPr>
          <p:spPr bwMode="auto">
            <a:xfrm>
              <a:off x="538232" y="3581400"/>
              <a:ext cx="452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b="1">
                  <a:solidFill>
                    <a:srgbClr val="FFFF00"/>
                  </a:solidFill>
                  <a:latin typeface="Arial Unicode MS" panose="020B0604020202020204" pitchFamily="34" charset="-128"/>
                </a:rPr>
                <a:t>x</a:t>
              </a:r>
              <a:r>
                <a:rPr lang="en-US" altLang="en-US" b="1" baseline="30000">
                  <a:solidFill>
                    <a:srgbClr val="FFFF00"/>
                  </a:solidFill>
                  <a:latin typeface="Arial Unicode MS" panose="020B0604020202020204" pitchFamily="34" charset="-128"/>
                </a:rPr>
                <a:t>a</a:t>
              </a:r>
              <a:endParaRPr lang="en-US" altLang="en-US"/>
            </a:p>
          </p:txBody>
        </p:sp>
      </p:grpSp>
      <p:grpSp>
        <p:nvGrpSpPr>
          <p:cNvPr id="34" name="Group 33">
            <a:extLst>
              <a:ext uri="{FF2B5EF4-FFF2-40B4-BE49-F238E27FC236}">
                <a16:creationId xmlns:a16="http://schemas.microsoft.com/office/drawing/2014/main" id="{8EA04B88-EA11-E64B-A556-65CA15647ECA}"/>
              </a:ext>
            </a:extLst>
          </p:cNvPr>
          <p:cNvGrpSpPr>
            <a:grpSpLocks/>
          </p:cNvGrpSpPr>
          <p:nvPr/>
        </p:nvGrpSpPr>
        <p:grpSpPr bwMode="auto">
          <a:xfrm>
            <a:off x="4648200" y="1438275"/>
            <a:ext cx="3865563" cy="3590925"/>
            <a:chOff x="717550" y="1905000"/>
            <a:chExt cx="3865563" cy="3590925"/>
          </a:xfrm>
        </p:grpSpPr>
        <p:sp>
          <p:nvSpPr>
            <p:cNvPr id="35" name="Freeform 34">
              <a:extLst>
                <a:ext uri="{FF2B5EF4-FFF2-40B4-BE49-F238E27FC236}">
                  <a16:creationId xmlns:a16="http://schemas.microsoft.com/office/drawing/2014/main" id="{57A97E22-3B06-4446-B055-6B9ED8FAA165}"/>
                </a:ext>
              </a:extLst>
            </p:cNvPr>
            <p:cNvSpPr/>
            <p:nvPr/>
          </p:nvSpPr>
          <p:spPr>
            <a:xfrm>
              <a:off x="717550" y="1905000"/>
              <a:ext cx="3776663" cy="1271588"/>
            </a:xfrm>
            <a:custGeom>
              <a:avLst/>
              <a:gdLst>
                <a:gd name="connsiteX0" fmla="*/ 0 w 3776869"/>
                <a:gd name="connsiteY0" fmla="*/ 1272209 h 1272209"/>
                <a:gd name="connsiteX1" fmla="*/ 99391 w 3776869"/>
                <a:gd name="connsiteY1" fmla="*/ 1232452 h 1272209"/>
                <a:gd name="connsiteX2" fmla="*/ 178904 w 3776869"/>
                <a:gd name="connsiteY2" fmla="*/ 1192696 h 1272209"/>
                <a:gd name="connsiteX3" fmla="*/ 238539 w 3776869"/>
                <a:gd name="connsiteY3" fmla="*/ 1172817 h 1272209"/>
                <a:gd name="connsiteX4" fmla="*/ 298174 w 3776869"/>
                <a:gd name="connsiteY4" fmla="*/ 1133061 h 1272209"/>
                <a:gd name="connsiteX5" fmla="*/ 417443 w 3776869"/>
                <a:gd name="connsiteY5" fmla="*/ 1113183 h 1272209"/>
                <a:gd name="connsiteX6" fmla="*/ 755374 w 3776869"/>
                <a:gd name="connsiteY6" fmla="*/ 1093304 h 1272209"/>
                <a:gd name="connsiteX7" fmla="*/ 815008 w 3776869"/>
                <a:gd name="connsiteY7" fmla="*/ 1053548 h 1272209"/>
                <a:gd name="connsiteX8" fmla="*/ 874643 w 3776869"/>
                <a:gd name="connsiteY8" fmla="*/ 993913 h 1272209"/>
                <a:gd name="connsiteX9" fmla="*/ 934278 w 3776869"/>
                <a:gd name="connsiteY9" fmla="*/ 974035 h 1272209"/>
                <a:gd name="connsiteX10" fmla="*/ 1033669 w 3776869"/>
                <a:gd name="connsiteY10" fmla="*/ 834887 h 1272209"/>
                <a:gd name="connsiteX11" fmla="*/ 1073426 w 3776869"/>
                <a:gd name="connsiteY11" fmla="*/ 775252 h 1272209"/>
                <a:gd name="connsiteX12" fmla="*/ 1093304 w 3776869"/>
                <a:gd name="connsiteY12" fmla="*/ 695739 h 1272209"/>
                <a:gd name="connsiteX13" fmla="*/ 1212574 w 3776869"/>
                <a:gd name="connsiteY13" fmla="*/ 636104 h 1272209"/>
                <a:gd name="connsiteX14" fmla="*/ 1272208 w 3776869"/>
                <a:gd name="connsiteY14" fmla="*/ 596348 h 1272209"/>
                <a:gd name="connsiteX15" fmla="*/ 1669774 w 3776869"/>
                <a:gd name="connsiteY15" fmla="*/ 536713 h 1272209"/>
                <a:gd name="connsiteX16" fmla="*/ 1729408 w 3776869"/>
                <a:gd name="connsiteY16" fmla="*/ 496957 h 1272209"/>
                <a:gd name="connsiteX17" fmla="*/ 1808922 w 3776869"/>
                <a:gd name="connsiteY17" fmla="*/ 437322 h 1272209"/>
                <a:gd name="connsiteX18" fmla="*/ 1888435 w 3776869"/>
                <a:gd name="connsiteY18" fmla="*/ 397565 h 1272209"/>
                <a:gd name="connsiteX19" fmla="*/ 2007704 w 3776869"/>
                <a:gd name="connsiteY19" fmla="*/ 318052 h 1272209"/>
                <a:gd name="connsiteX20" fmla="*/ 2107095 w 3776869"/>
                <a:gd name="connsiteY20" fmla="*/ 258417 h 1272209"/>
                <a:gd name="connsiteX21" fmla="*/ 2166730 w 3776869"/>
                <a:gd name="connsiteY21" fmla="*/ 218661 h 1272209"/>
                <a:gd name="connsiteX22" fmla="*/ 2445026 w 3776869"/>
                <a:gd name="connsiteY22" fmla="*/ 139148 h 1272209"/>
                <a:gd name="connsiteX23" fmla="*/ 2683565 w 3776869"/>
                <a:gd name="connsiteY23" fmla="*/ 119270 h 1272209"/>
                <a:gd name="connsiteX24" fmla="*/ 2822713 w 3776869"/>
                <a:gd name="connsiteY24" fmla="*/ 39757 h 1272209"/>
                <a:gd name="connsiteX25" fmla="*/ 2941982 w 3776869"/>
                <a:gd name="connsiteY25" fmla="*/ 0 h 1272209"/>
                <a:gd name="connsiteX26" fmla="*/ 3101008 w 3776869"/>
                <a:gd name="connsiteY26" fmla="*/ 19878 h 1272209"/>
                <a:gd name="connsiteX27" fmla="*/ 3160643 w 3776869"/>
                <a:gd name="connsiteY27" fmla="*/ 39757 h 1272209"/>
                <a:gd name="connsiteX28" fmla="*/ 3379304 w 3776869"/>
                <a:gd name="connsiteY28" fmla="*/ 59635 h 1272209"/>
                <a:gd name="connsiteX29" fmla="*/ 3438939 w 3776869"/>
                <a:gd name="connsiteY29" fmla="*/ 99391 h 1272209"/>
                <a:gd name="connsiteX30" fmla="*/ 3558208 w 3776869"/>
                <a:gd name="connsiteY30" fmla="*/ 139148 h 1272209"/>
                <a:gd name="connsiteX31" fmla="*/ 3776869 w 3776869"/>
                <a:gd name="connsiteY31" fmla="*/ 119270 h 12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76869" h="1272209">
                  <a:moveTo>
                    <a:pt x="0" y="1272209"/>
                  </a:moveTo>
                  <a:cubicBezTo>
                    <a:pt x="33130" y="1258957"/>
                    <a:pt x="66784" y="1246944"/>
                    <a:pt x="99391" y="1232452"/>
                  </a:cubicBezTo>
                  <a:cubicBezTo>
                    <a:pt x="126470" y="1220417"/>
                    <a:pt x="151667" y="1204369"/>
                    <a:pt x="178904" y="1192696"/>
                  </a:cubicBezTo>
                  <a:cubicBezTo>
                    <a:pt x="198163" y="1184442"/>
                    <a:pt x="219797" y="1182188"/>
                    <a:pt x="238539" y="1172817"/>
                  </a:cubicBezTo>
                  <a:cubicBezTo>
                    <a:pt x="259907" y="1162133"/>
                    <a:pt x="275509" y="1140616"/>
                    <a:pt x="298174" y="1133061"/>
                  </a:cubicBezTo>
                  <a:cubicBezTo>
                    <a:pt x="336410" y="1120316"/>
                    <a:pt x="377290" y="1116675"/>
                    <a:pt x="417443" y="1113183"/>
                  </a:cubicBezTo>
                  <a:cubicBezTo>
                    <a:pt x="529857" y="1103408"/>
                    <a:pt x="642730" y="1099930"/>
                    <a:pt x="755374" y="1093304"/>
                  </a:cubicBezTo>
                  <a:cubicBezTo>
                    <a:pt x="775252" y="1080052"/>
                    <a:pt x="796655" y="1068842"/>
                    <a:pt x="815008" y="1053548"/>
                  </a:cubicBezTo>
                  <a:cubicBezTo>
                    <a:pt x="836604" y="1035551"/>
                    <a:pt x="851252" y="1009507"/>
                    <a:pt x="874643" y="993913"/>
                  </a:cubicBezTo>
                  <a:cubicBezTo>
                    <a:pt x="892077" y="982290"/>
                    <a:pt x="914400" y="980661"/>
                    <a:pt x="934278" y="974035"/>
                  </a:cubicBezTo>
                  <a:cubicBezTo>
                    <a:pt x="1027973" y="833493"/>
                    <a:pt x="910387" y="1007482"/>
                    <a:pt x="1033669" y="834887"/>
                  </a:cubicBezTo>
                  <a:cubicBezTo>
                    <a:pt x="1047555" y="815446"/>
                    <a:pt x="1060174" y="795130"/>
                    <a:pt x="1073426" y="775252"/>
                  </a:cubicBezTo>
                  <a:cubicBezTo>
                    <a:pt x="1080052" y="748748"/>
                    <a:pt x="1078150" y="718471"/>
                    <a:pt x="1093304" y="695739"/>
                  </a:cubicBezTo>
                  <a:cubicBezTo>
                    <a:pt x="1121787" y="653015"/>
                    <a:pt x="1172888" y="655947"/>
                    <a:pt x="1212574" y="636104"/>
                  </a:cubicBezTo>
                  <a:cubicBezTo>
                    <a:pt x="1233942" y="625420"/>
                    <a:pt x="1250377" y="606051"/>
                    <a:pt x="1272208" y="596348"/>
                  </a:cubicBezTo>
                  <a:cubicBezTo>
                    <a:pt x="1417900" y="531596"/>
                    <a:pt x="1486840" y="549779"/>
                    <a:pt x="1669774" y="536713"/>
                  </a:cubicBezTo>
                  <a:cubicBezTo>
                    <a:pt x="1689652" y="523461"/>
                    <a:pt x="1709968" y="510843"/>
                    <a:pt x="1729408" y="496957"/>
                  </a:cubicBezTo>
                  <a:cubicBezTo>
                    <a:pt x="1756368" y="477700"/>
                    <a:pt x="1780827" y="454881"/>
                    <a:pt x="1808922" y="437322"/>
                  </a:cubicBezTo>
                  <a:cubicBezTo>
                    <a:pt x="1834051" y="421617"/>
                    <a:pt x="1861931" y="410817"/>
                    <a:pt x="1888435" y="397565"/>
                  </a:cubicBezTo>
                  <a:cubicBezTo>
                    <a:pt x="2001482" y="284517"/>
                    <a:pt x="1892631" y="375588"/>
                    <a:pt x="2007704" y="318052"/>
                  </a:cubicBezTo>
                  <a:cubicBezTo>
                    <a:pt x="2042261" y="300773"/>
                    <a:pt x="2074331" y="278894"/>
                    <a:pt x="2107095" y="258417"/>
                  </a:cubicBezTo>
                  <a:cubicBezTo>
                    <a:pt x="2127354" y="245755"/>
                    <a:pt x="2144898" y="228364"/>
                    <a:pt x="2166730" y="218661"/>
                  </a:cubicBezTo>
                  <a:cubicBezTo>
                    <a:pt x="2214506" y="197427"/>
                    <a:pt x="2406145" y="142388"/>
                    <a:pt x="2445026" y="139148"/>
                  </a:cubicBezTo>
                  <a:lnTo>
                    <a:pt x="2683565" y="119270"/>
                  </a:lnTo>
                  <a:cubicBezTo>
                    <a:pt x="2865969" y="58467"/>
                    <a:pt x="2582019" y="160104"/>
                    <a:pt x="2822713" y="39757"/>
                  </a:cubicBezTo>
                  <a:cubicBezTo>
                    <a:pt x="2860196" y="21016"/>
                    <a:pt x="2941982" y="0"/>
                    <a:pt x="2941982" y="0"/>
                  </a:cubicBezTo>
                  <a:cubicBezTo>
                    <a:pt x="2994991" y="6626"/>
                    <a:pt x="3048449" y="10322"/>
                    <a:pt x="3101008" y="19878"/>
                  </a:cubicBezTo>
                  <a:cubicBezTo>
                    <a:pt x="3121624" y="23626"/>
                    <a:pt x="3139900" y="36794"/>
                    <a:pt x="3160643" y="39757"/>
                  </a:cubicBezTo>
                  <a:cubicBezTo>
                    <a:pt x="3233095" y="50107"/>
                    <a:pt x="3306417" y="53009"/>
                    <a:pt x="3379304" y="59635"/>
                  </a:cubicBezTo>
                  <a:cubicBezTo>
                    <a:pt x="3399182" y="72887"/>
                    <a:pt x="3417107" y="89688"/>
                    <a:pt x="3438939" y="99391"/>
                  </a:cubicBezTo>
                  <a:cubicBezTo>
                    <a:pt x="3477234" y="116411"/>
                    <a:pt x="3558208" y="139148"/>
                    <a:pt x="3558208" y="139148"/>
                  </a:cubicBezTo>
                  <a:cubicBezTo>
                    <a:pt x="3682720" y="108021"/>
                    <a:pt x="3610402" y="119270"/>
                    <a:pt x="3776869" y="11927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35">
              <a:extLst>
                <a:ext uri="{FF2B5EF4-FFF2-40B4-BE49-F238E27FC236}">
                  <a16:creationId xmlns:a16="http://schemas.microsoft.com/office/drawing/2014/main" id="{1BDE612C-2B3F-3A4A-8852-F7876D700E79}"/>
                </a:ext>
              </a:extLst>
            </p:cNvPr>
            <p:cNvSpPr/>
            <p:nvPr/>
          </p:nvSpPr>
          <p:spPr>
            <a:xfrm rot="12332403">
              <a:off x="806450" y="4224338"/>
              <a:ext cx="3776663" cy="1271587"/>
            </a:xfrm>
            <a:custGeom>
              <a:avLst/>
              <a:gdLst>
                <a:gd name="connsiteX0" fmla="*/ 0 w 3776869"/>
                <a:gd name="connsiteY0" fmla="*/ 1272209 h 1272209"/>
                <a:gd name="connsiteX1" fmla="*/ 99391 w 3776869"/>
                <a:gd name="connsiteY1" fmla="*/ 1232452 h 1272209"/>
                <a:gd name="connsiteX2" fmla="*/ 178904 w 3776869"/>
                <a:gd name="connsiteY2" fmla="*/ 1192696 h 1272209"/>
                <a:gd name="connsiteX3" fmla="*/ 238539 w 3776869"/>
                <a:gd name="connsiteY3" fmla="*/ 1172817 h 1272209"/>
                <a:gd name="connsiteX4" fmla="*/ 298174 w 3776869"/>
                <a:gd name="connsiteY4" fmla="*/ 1133061 h 1272209"/>
                <a:gd name="connsiteX5" fmla="*/ 417443 w 3776869"/>
                <a:gd name="connsiteY5" fmla="*/ 1113183 h 1272209"/>
                <a:gd name="connsiteX6" fmla="*/ 755374 w 3776869"/>
                <a:gd name="connsiteY6" fmla="*/ 1093304 h 1272209"/>
                <a:gd name="connsiteX7" fmla="*/ 815008 w 3776869"/>
                <a:gd name="connsiteY7" fmla="*/ 1053548 h 1272209"/>
                <a:gd name="connsiteX8" fmla="*/ 874643 w 3776869"/>
                <a:gd name="connsiteY8" fmla="*/ 993913 h 1272209"/>
                <a:gd name="connsiteX9" fmla="*/ 934278 w 3776869"/>
                <a:gd name="connsiteY9" fmla="*/ 974035 h 1272209"/>
                <a:gd name="connsiteX10" fmla="*/ 1033669 w 3776869"/>
                <a:gd name="connsiteY10" fmla="*/ 834887 h 1272209"/>
                <a:gd name="connsiteX11" fmla="*/ 1073426 w 3776869"/>
                <a:gd name="connsiteY11" fmla="*/ 775252 h 1272209"/>
                <a:gd name="connsiteX12" fmla="*/ 1093304 w 3776869"/>
                <a:gd name="connsiteY12" fmla="*/ 695739 h 1272209"/>
                <a:gd name="connsiteX13" fmla="*/ 1212574 w 3776869"/>
                <a:gd name="connsiteY13" fmla="*/ 636104 h 1272209"/>
                <a:gd name="connsiteX14" fmla="*/ 1272208 w 3776869"/>
                <a:gd name="connsiteY14" fmla="*/ 596348 h 1272209"/>
                <a:gd name="connsiteX15" fmla="*/ 1669774 w 3776869"/>
                <a:gd name="connsiteY15" fmla="*/ 536713 h 1272209"/>
                <a:gd name="connsiteX16" fmla="*/ 1729408 w 3776869"/>
                <a:gd name="connsiteY16" fmla="*/ 496957 h 1272209"/>
                <a:gd name="connsiteX17" fmla="*/ 1808922 w 3776869"/>
                <a:gd name="connsiteY17" fmla="*/ 437322 h 1272209"/>
                <a:gd name="connsiteX18" fmla="*/ 1888435 w 3776869"/>
                <a:gd name="connsiteY18" fmla="*/ 397565 h 1272209"/>
                <a:gd name="connsiteX19" fmla="*/ 2007704 w 3776869"/>
                <a:gd name="connsiteY19" fmla="*/ 318052 h 1272209"/>
                <a:gd name="connsiteX20" fmla="*/ 2107095 w 3776869"/>
                <a:gd name="connsiteY20" fmla="*/ 258417 h 1272209"/>
                <a:gd name="connsiteX21" fmla="*/ 2166730 w 3776869"/>
                <a:gd name="connsiteY21" fmla="*/ 218661 h 1272209"/>
                <a:gd name="connsiteX22" fmla="*/ 2445026 w 3776869"/>
                <a:gd name="connsiteY22" fmla="*/ 139148 h 1272209"/>
                <a:gd name="connsiteX23" fmla="*/ 2683565 w 3776869"/>
                <a:gd name="connsiteY23" fmla="*/ 119270 h 1272209"/>
                <a:gd name="connsiteX24" fmla="*/ 2822713 w 3776869"/>
                <a:gd name="connsiteY24" fmla="*/ 39757 h 1272209"/>
                <a:gd name="connsiteX25" fmla="*/ 2941982 w 3776869"/>
                <a:gd name="connsiteY25" fmla="*/ 0 h 1272209"/>
                <a:gd name="connsiteX26" fmla="*/ 3101008 w 3776869"/>
                <a:gd name="connsiteY26" fmla="*/ 19878 h 1272209"/>
                <a:gd name="connsiteX27" fmla="*/ 3160643 w 3776869"/>
                <a:gd name="connsiteY27" fmla="*/ 39757 h 1272209"/>
                <a:gd name="connsiteX28" fmla="*/ 3379304 w 3776869"/>
                <a:gd name="connsiteY28" fmla="*/ 59635 h 1272209"/>
                <a:gd name="connsiteX29" fmla="*/ 3438939 w 3776869"/>
                <a:gd name="connsiteY29" fmla="*/ 99391 h 1272209"/>
                <a:gd name="connsiteX30" fmla="*/ 3558208 w 3776869"/>
                <a:gd name="connsiteY30" fmla="*/ 139148 h 1272209"/>
                <a:gd name="connsiteX31" fmla="*/ 3776869 w 3776869"/>
                <a:gd name="connsiteY31" fmla="*/ 119270 h 12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76869" h="1272209">
                  <a:moveTo>
                    <a:pt x="0" y="1272209"/>
                  </a:moveTo>
                  <a:cubicBezTo>
                    <a:pt x="33130" y="1258957"/>
                    <a:pt x="66784" y="1246944"/>
                    <a:pt x="99391" y="1232452"/>
                  </a:cubicBezTo>
                  <a:cubicBezTo>
                    <a:pt x="126470" y="1220417"/>
                    <a:pt x="151667" y="1204369"/>
                    <a:pt x="178904" y="1192696"/>
                  </a:cubicBezTo>
                  <a:cubicBezTo>
                    <a:pt x="198163" y="1184442"/>
                    <a:pt x="219797" y="1182188"/>
                    <a:pt x="238539" y="1172817"/>
                  </a:cubicBezTo>
                  <a:cubicBezTo>
                    <a:pt x="259907" y="1162133"/>
                    <a:pt x="275509" y="1140616"/>
                    <a:pt x="298174" y="1133061"/>
                  </a:cubicBezTo>
                  <a:cubicBezTo>
                    <a:pt x="336410" y="1120316"/>
                    <a:pt x="377290" y="1116675"/>
                    <a:pt x="417443" y="1113183"/>
                  </a:cubicBezTo>
                  <a:cubicBezTo>
                    <a:pt x="529857" y="1103408"/>
                    <a:pt x="642730" y="1099930"/>
                    <a:pt x="755374" y="1093304"/>
                  </a:cubicBezTo>
                  <a:cubicBezTo>
                    <a:pt x="775252" y="1080052"/>
                    <a:pt x="796655" y="1068842"/>
                    <a:pt x="815008" y="1053548"/>
                  </a:cubicBezTo>
                  <a:cubicBezTo>
                    <a:pt x="836604" y="1035551"/>
                    <a:pt x="851252" y="1009507"/>
                    <a:pt x="874643" y="993913"/>
                  </a:cubicBezTo>
                  <a:cubicBezTo>
                    <a:pt x="892077" y="982290"/>
                    <a:pt x="914400" y="980661"/>
                    <a:pt x="934278" y="974035"/>
                  </a:cubicBezTo>
                  <a:cubicBezTo>
                    <a:pt x="1027973" y="833493"/>
                    <a:pt x="910387" y="1007482"/>
                    <a:pt x="1033669" y="834887"/>
                  </a:cubicBezTo>
                  <a:cubicBezTo>
                    <a:pt x="1047555" y="815446"/>
                    <a:pt x="1060174" y="795130"/>
                    <a:pt x="1073426" y="775252"/>
                  </a:cubicBezTo>
                  <a:cubicBezTo>
                    <a:pt x="1080052" y="748748"/>
                    <a:pt x="1078150" y="718471"/>
                    <a:pt x="1093304" y="695739"/>
                  </a:cubicBezTo>
                  <a:cubicBezTo>
                    <a:pt x="1121787" y="653015"/>
                    <a:pt x="1172888" y="655947"/>
                    <a:pt x="1212574" y="636104"/>
                  </a:cubicBezTo>
                  <a:cubicBezTo>
                    <a:pt x="1233942" y="625420"/>
                    <a:pt x="1250377" y="606051"/>
                    <a:pt x="1272208" y="596348"/>
                  </a:cubicBezTo>
                  <a:cubicBezTo>
                    <a:pt x="1417900" y="531596"/>
                    <a:pt x="1486840" y="549779"/>
                    <a:pt x="1669774" y="536713"/>
                  </a:cubicBezTo>
                  <a:cubicBezTo>
                    <a:pt x="1689652" y="523461"/>
                    <a:pt x="1709968" y="510843"/>
                    <a:pt x="1729408" y="496957"/>
                  </a:cubicBezTo>
                  <a:cubicBezTo>
                    <a:pt x="1756368" y="477700"/>
                    <a:pt x="1780827" y="454881"/>
                    <a:pt x="1808922" y="437322"/>
                  </a:cubicBezTo>
                  <a:cubicBezTo>
                    <a:pt x="1834051" y="421617"/>
                    <a:pt x="1861931" y="410817"/>
                    <a:pt x="1888435" y="397565"/>
                  </a:cubicBezTo>
                  <a:cubicBezTo>
                    <a:pt x="2001482" y="284517"/>
                    <a:pt x="1892631" y="375588"/>
                    <a:pt x="2007704" y="318052"/>
                  </a:cubicBezTo>
                  <a:cubicBezTo>
                    <a:pt x="2042261" y="300773"/>
                    <a:pt x="2074331" y="278894"/>
                    <a:pt x="2107095" y="258417"/>
                  </a:cubicBezTo>
                  <a:cubicBezTo>
                    <a:pt x="2127354" y="245755"/>
                    <a:pt x="2144898" y="228364"/>
                    <a:pt x="2166730" y="218661"/>
                  </a:cubicBezTo>
                  <a:cubicBezTo>
                    <a:pt x="2214506" y="197427"/>
                    <a:pt x="2406145" y="142388"/>
                    <a:pt x="2445026" y="139148"/>
                  </a:cubicBezTo>
                  <a:lnTo>
                    <a:pt x="2683565" y="119270"/>
                  </a:lnTo>
                  <a:cubicBezTo>
                    <a:pt x="2865969" y="58467"/>
                    <a:pt x="2582019" y="160104"/>
                    <a:pt x="2822713" y="39757"/>
                  </a:cubicBezTo>
                  <a:cubicBezTo>
                    <a:pt x="2860196" y="21016"/>
                    <a:pt x="2941982" y="0"/>
                    <a:pt x="2941982" y="0"/>
                  </a:cubicBezTo>
                  <a:cubicBezTo>
                    <a:pt x="2994991" y="6626"/>
                    <a:pt x="3048449" y="10322"/>
                    <a:pt x="3101008" y="19878"/>
                  </a:cubicBezTo>
                  <a:cubicBezTo>
                    <a:pt x="3121624" y="23626"/>
                    <a:pt x="3139900" y="36794"/>
                    <a:pt x="3160643" y="39757"/>
                  </a:cubicBezTo>
                  <a:cubicBezTo>
                    <a:pt x="3233095" y="50107"/>
                    <a:pt x="3306417" y="53009"/>
                    <a:pt x="3379304" y="59635"/>
                  </a:cubicBezTo>
                  <a:cubicBezTo>
                    <a:pt x="3399182" y="72887"/>
                    <a:pt x="3417107" y="89688"/>
                    <a:pt x="3438939" y="99391"/>
                  </a:cubicBezTo>
                  <a:cubicBezTo>
                    <a:pt x="3477234" y="116411"/>
                    <a:pt x="3558208" y="139148"/>
                    <a:pt x="3558208" y="139148"/>
                  </a:cubicBezTo>
                  <a:cubicBezTo>
                    <a:pt x="3682720" y="108021"/>
                    <a:pt x="3610402" y="119270"/>
                    <a:pt x="3776869" y="11927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Freeform 36">
              <a:extLst>
                <a:ext uri="{FF2B5EF4-FFF2-40B4-BE49-F238E27FC236}">
                  <a16:creationId xmlns:a16="http://schemas.microsoft.com/office/drawing/2014/main" id="{BAD28E0B-FE76-8C42-A4F7-1AE498297847}"/>
                </a:ext>
              </a:extLst>
            </p:cNvPr>
            <p:cNvSpPr/>
            <p:nvPr/>
          </p:nvSpPr>
          <p:spPr>
            <a:xfrm>
              <a:off x="792163" y="2514600"/>
              <a:ext cx="3636962" cy="895350"/>
            </a:xfrm>
            <a:custGeom>
              <a:avLst/>
              <a:gdLst>
                <a:gd name="connsiteX0" fmla="*/ 0 w 3637722"/>
                <a:gd name="connsiteY0" fmla="*/ 895855 h 895855"/>
                <a:gd name="connsiteX1" fmla="*/ 755374 w 3637722"/>
                <a:gd name="connsiteY1" fmla="*/ 875977 h 895855"/>
                <a:gd name="connsiteX2" fmla="*/ 834887 w 3637722"/>
                <a:gd name="connsiteY2" fmla="*/ 856099 h 895855"/>
                <a:gd name="connsiteX3" fmla="*/ 954157 w 3637722"/>
                <a:gd name="connsiteY3" fmla="*/ 776585 h 895855"/>
                <a:gd name="connsiteX4" fmla="*/ 1053548 w 3637722"/>
                <a:gd name="connsiteY4" fmla="*/ 657316 h 895855"/>
                <a:gd name="connsiteX5" fmla="*/ 1172818 w 3637722"/>
                <a:gd name="connsiteY5" fmla="*/ 538046 h 895855"/>
                <a:gd name="connsiteX6" fmla="*/ 1570383 w 3637722"/>
                <a:gd name="connsiteY6" fmla="*/ 557925 h 895855"/>
                <a:gd name="connsiteX7" fmla="*/ 1749287 w 3637722"/>
                <a:gd name="connsiteY7" fmla="*/ 597681 h 895855"/>
                <a:gd name="connsiteX8" fmla="*/ 1848679 w 3637722"/>
                <a:gd name="connsiteY8" fmla="*/ 617559 h 895855"/>
                <a:gd name="connsiteX9" fmla="*/ 2047461 w 3637722"/>
                <a:gd name="connsiteY9" fmla="*/ 597681 h 895855"/>
                <a:gd name="connsiteX10" fmla="*/ 2107096 w 3637722"/>
                <a:gd name="connsiteY10" fmla="*/ 518168 h 895855"/>
                <a:gd name="connsiteX11" fmla="*/ 2286000 w 3637722"/>
                <a:gd name="connsiteY11" fmla="*/ 379020 h 895855"/>
                <a:gd name="connsiteX12" fmla="*/ 2345635 w 3637722"/>
                <a:gd name="connsiteY12" fmla="*/ 359142 h 895855"/>
                <a:gd name="connsiteX13" fmla="*/ 2524540 w 3637722"/>
                <a:gd name="connsiteY13" fmla="*/ 219994 h 895855"/>
                <a:gd name="connsiteX14" fmla="*/ 2623931 w 3637722"/>
                <a:gd name="connsiteY14" fmla="*/ 200116 h 895855"/>
                <a:gd name="connsiteX15" fmla="*/ 3120887 w 3637722"/>
                <a:gd name="connsiteY15" fmla="*/ 200116 h 895855"/>
                <a:gd name="connsiteX16" fmla="*/ 3180522 w 3637722"/>
                <a:gd name="connsiteY16" fmla="*/ 160359 h 895855"/>
                <a:gd name="connsiteX17" fmla="*/ 3260035 w 3637722"/>
                <a:gd name="connsiteY17" fmla="*/ 100725 h 895855"/>
                <a:gd name="connsiteX18" fmla="*/ 3538331 w 3637722"/>
                <a:gd name="connsiteY18" fmla="*/ 1333 h 895855"/>
                <a:gd name="connsiteX19" fmla="*/ 3637722 w 3637722"/>
                <a:gd name="connsiteY19" fmla="*/ 1333 h 8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37722" h="895855">
                  <a:moveTo>
                    <a:pt x="0" y="895855"/>
                  </a:moveTo>
                  <a:cubicBezTo>
                    <a:pt x="251791" y="889229"/>
                    <a:pt x="503781" y="887957"/>
                    <a:pt x="755374" y="875977"/>
                  </a:cubicBezTo>
                  <a:cubicBezTo>
                    <a:pt x="782663" y="874678"/>
                    <a:pt x="810451" y="868317"/>
                    <a:pt x="834887" y="856099"/>
                  </a:cubicBezTo>
                  <a:cubicBezTo>
                    <a:pt x="877624" y="834730"/>
                    <a:pt x="954157" y="776585"/>
                    <a:pt x="954157" y="776585"/>
                  </a:cubicBezTo>
                  <a:cubicBezTo>
                    <a:pt x="1042024" y="644785"/>
                    <a:pt x="938757" y="791239"/>
                    <a:pt x="1053548" y="657316"/>
                  </a:cubicBezTo>
                  <a:cubicBezTo>
                    <a:pt x="1152174" y="542253"/>
                    <a:pt x="1067837" y="608034"/>
                    <a:pt x="1172818" y="538046"/>
                  </a:cubicBezTo>
                  <a:cubicBezTo>
                    <a:pt x="1305340" y="544672"/>
                    <a:pt x="1438087" y="547748"/>
                    <a:pt x="1570383" y="557925"/>
                  </a:cubicBezTo>
                  <a:cubicBezTo>
                    <a:pt x="1728412" y="570081"/>
                    <a:pt x="1642012" y="570862"/>
                    <a:pt x="1749287" y="597681"/>
                  </a:cubicBezTo>
                  <a:cubicBezTo>
                    <a:pt x="1782065" y="605875"/>
                    <a:pt x="1815548" y="610933"/>
                    <a:pt x="1848679" y="617559"/>
                  </a:cubicBezTo>
                  <a:cubicBezTo>
                    <a:pt x="1914940" y="610933"/>
                    <a:pt x="1985308" y="621586"/>
                    <a:pt x="2047461" y="597681"/>
                  </a:cubicBezTo>
                  <a:cubicBezTo>
                    <a:pt x="2078383" y="585788"/>
                    <a:pt x="2085535" y="543323"/>
                    <a:pt x="2107096" y="518168"/>
                  </a:cubicBezTo>
                  <a:cubicBezTo>
                    <a:pt x="2148259" y="470145"/>
                    <a:pt x="2232162" y="396966"/>
                    <a:pt x="2286000" y="379020"/>
                  </a:cubicBezTo>
                  <a:lnTo>
                    <a:pt x="2345635" y="359142"/>
                  </a:lnTo>
                  <a:cubicBezTo>
                    <a:pt x="2390095" y="314682"/>
                    <a:pt x="2465098" y="231882"/>
                    <a:pt x="2524540" y="219994"/>
                  </a:cubicBezTo>
                  <a:lnTo>
                    <a:pt x="2623931" y="200116"/>
                  </a:lnTo>
                  <a:cubicBezTo>
                    <a:pt x="2833508" y="226313"/>
                    <a:pt x="2859353" y="239346"/>
                    <a:pt x="3120887" y="200116"/>
                  </a:cubicBezTo>
                  <a:cubicBezTo>
                    <a:pt x="3144514" y="196572"/>
                    <a:pt x="3161081" y="174245"/>
                    <a:pt x="3180522" y="160359"/>
                  </a:cubicBezTo>
                  <a:cubicBezTo>
                    <a:pt x="3207481" y="141102"/>
                    <a:pt x="3231418" y="117418"/>
                    <a:pt x="3260035" y="100725"/>
                  </a:cubicBezTo>
                  <a:cubicBezTo>
                    <a:pt x="3381892" y="29642"/>
                    <a:pt x="3410397" y="12964"/>
                    <a:pt x="3538331" y="1333"/>
                  </a:cubicBezTo>
                  <a:cubicBezTo>
                    <a:pt x="3571325" y="-1667"/>
                    <a:pt x="3604592" y="1333"/>
                    <a:pt x="3637722" y="133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Freeform 37">
              <a:extLst>
                <a:ext uri="{FF2B5EF4-FFF2-40B4-BE49-F238E27FC236}">
                  <a16:creationId xmlns:a16="http://schemas.microsoft.com/office/drawing/2014/main" id="{2AA409BA-E9BB-5A4F-B13C-C3F6E8EF7079}"/>
                </a:ext>
              </a:extLst>
            </p:cNvPr>
            <p:cNvSpPr/>
            <p:nvPr/>
          </p:nvSpPr>
          <p:spPr>
            <a:xfrm rot="11417651">
              <a:off x="752475" y="3990975"/>
              <a:ext cx="3794125" cy="733425"/>
            </a:xfrm>
            <a:custGeom>
              <a:avLst/>
              <a:gdLst>
                <a:gd name="connsiteX0" fmla="*/ 0 w 3637722"/>
                <a:gd name="connsiteY0" fmla="*/ 895855 h 895855"/>
                <a:gd name="connsiteX1" fmla="*/ 755374 w 3637722"/>
                <a:gd name="connsiteY1" fmla="*/ 875977 h 895855"/>
                <a:gd name="connsiteX2" fmla="*/ 834887 w 3637722"/>
                <a:gd name="connsiteY2" fmla="*/ 856099 h 895855"/>
                <a:gd name="connsiteX3" fmla="*/ 954157 w 3637722"/>
                <a:gd name="connsiteY3" fmla="*/ 776585 h 895855"/>
                <a:gd name="connsiteX4" fmla="*/ 1053548 w 3637722"/>
                <a:gd name="connsiteY4" fmla="*/ 657316 h 895855"/>
                <a:gd name="connsiteX5" fmla="*/ 1172818 w 3637722"/>
                <a:gd name="connsiteY5" fmla="*/ 538046 h 895855"/>
                <a:gd name="connsiteX6" fmla="*/ 1570383 w 3637722"/>
                <a:gd name="connsiteY6" fmla="*/ 557925 h 895855"/>
                <a:gd name="connsiteX7" fmla="*/ 1749287 w 3637722"/>
                <a:gd name="connsiteY7" fmla="*/ 597681 h 895855"/>
                <a:gd name="connsiteX8" fmla="*/ 1848679 w 3637722"/>
                <a:gd name="connsiteY8" fmla="*/ 617559 h 895855"/>
                <a:gd name="connsiteX9" fmla="*/ 2047461 w 3637722"/>
                <a:gd name="connsiteY9" fmla="*/ 597681 h 895855"/>
                <a:gd name="connsiteX10" fmla="*/ 2107096 w 3637722"/>
                <a:gd name="connsiteY10" fmla="*/ 518168 h 895855"/>
                <a:gd name="connsiteX11" fmla="*/ 2286000 w 3637722"/>
                <a:gd name="connsiteY11" fmla="*/ 379020 h 895855"/>
                <a:gd name="connsiteX12" fmla="*/ 2345635 w 3637722"/>
                <a:gd name="connsiteY12" fmla="*/ 359142 h 895855"/>
                <a:gd name="connsiteX13" fmla="*/ 2524540 w 3637722"/>
                <a:gd name="connsiteY13" fmla="*/ 219994 h 895855"/>
                <a:gd name="connsiteX14" fmla="*/ 2623931 w 3637722"/>
                <a:gd name="connsiteY14" fmla="*/ 200116 h 895855"/>
                <a:gd name="connsiteX15" fmla="*/ 3120887 w 3637722"/>
                <a:gd name="connsiteY15" fmla="*/ 200116 h 895855"/>
                <a:gd name="connsiteX16" fmla="*/ 3180522 w 3637722"/>
                <a:gd name="connsiteY16" fmla="*/ 160359 h 895855"/>
                <a:gd name="connsiteX17" fmla="*/ 3260035 w 3637722"/>
                <a:gd name="connsiteY17" fmla="*/ 100725 h 895855"/>
                <a:gd name="connsiteX18" fmla="*/ 3538331 w 3637722"/>
                <a:gd name="connsiteY18" fmla="*/ 1333 h 895855"/>
                <a:gd name="connsiteX19" fmla="*/ 3637722 w 3637722"/>
                <a:gd name="connsiteY19" fmla="*/ 1333 h 8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37722" h="895855">
                  <a:moveTo>
                    <a:pt x="0" y="895855"/>
                  </a:moveTo>
                  <a:cubicBezTo>
                    <a:pt x="251791" y="889229"/>
                    <a:pt x="503781" y="887957"/>
                    <a:pt x="755374" y="875977"/>
                  </a:cubicBezTo>
                  <a:cubicBezTo>
                    <a:pt x="782663" y="874678"/>
                    <a:pt x="810451" y="868317"/>
                    <a:pt x="834887" y="856099"/>
                  </a:cubicBezTo>
                  <a:cubicBezTo>
                    <a:pt x="877624" y="834730"/>
                    <a:pt x="954157" y="776585"/>
                    <a:pt x="954157" y="776585"/>
                  </a:cubicBezTo>
                  <a:cubicBezTo>
                    <a:pt x="1042024" y="644785"/>
                    <a:pt x="938757" y="791239"/>
                    <a:pt x="1053548" y="657316"/>
                  </a:cubicBezTo>
                  <a:cubicBezTo>
                    <a:pt x="1152174" y="542253"/>
                    <a:pt x="1067837" y="608034"/>
                    <a:pt x="1172818" y="538046"/>
                  </a:cubicBezTo>
                  <a:cubicBezTo>
                    <a:pt x="1305340" y="544672"/>
                    <a:pt x="1438087" y="547748"/>
                    <a:pt x="1570383" y="557925"/>
                  </a:cubicBezTo>
                  <a:cubicBezTo>
                    <a:pt x="1728412" y="570081"/>
                    <a:pt x="1642012" y="570862"/>
                    <a:pt x="1749287" y="597681"/>
                  </a:cubicBezTo>
                  <a:cubicBezTo>
                    <a:pt x="1782065" y="605875"/>
                    <a:pt x="1815548" y="610933"/>
                    <a:pt x="1848679" y="617559"/>
                  </a:cubicBezTo>
                  <a:cubicBezTo>
                    <a:pt x="1914940" y="610933"/>
                    <a:pt x="1985308" y="621586"/>
                    <a:pt x="2047461" y="597681"/>
                  </a:cubicBezTo>
                  <a:cubicBezTo>
                    <a:pt x="2078383" y="585788"/>
                    <a:pt x="2085535" y="543323"/>
                    <a:pt x="2107096" y="518168"/>
                  </a:cubicBezTo>
                  <a:cubicBezTo>
                    <a:pt x="2148259" y="470145"/>
                    <a:pt x="2232162" y="396966"/>
                    <a:pt x="2286000" y="379020"/>
                  </a:cubicBezTo>
                  <a:lnTo>
                    <a:pt x="2345635" y="359142"/>
                  </a:lnTo>
                  <a:cubicBezTo>
                    <a:pt x="2390095" y="314682"/>
                    <a:pt x="2465098" y="231882"/>
                    <a:pt x="2524540" y="219994"/>
                  </a:cubicBezTo>
                  <a:lnTo>
                    <a:pt x="2623931" y="200116"/>
                  </a:lnTo>
                  <a:cubicBezTo>
                    <a:pt x="2833508" y="226313"/>
                    <a:pt x="2859353" y="239346"/>
                    <a:pt x="3120887" y="200116"/>
                  </a:cubicBezTo>
                  <a:cubicBezTo>
                    <a:pt x="3144514" y="196572"/>
                    <a:pt x="3161081" y="174245"/>
                    <a:pt x="3180522" y="160359"/>
                  </a:cubicBezTo>
                  <a:cubicBezTo>
                    <a:pt x="3207481" y="141102"/>
                    <a:pt x="3231418" y="117418"/>
                    <a:pt x="3260035" y="100725"/>
                  </a:cubicBezTo>
                  <a:cubicBezTo>
                    <a:pt x="3381892" y="29642"/>
                    <a:pt x="3410397" y="12964"/>
                    <a:pt x="3538331" y="1333"/>
                  </a:cubicBezTo>
                  <a:cubicBezTo>
                    <a:pt x="3571325" y="-1667"/>
                    <a:pt x="3604592" y="1333"/>
                    <a:pt x="3637722" y="133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Freeform 38">
              <a:extLst>
                <a:ext uri="{FF2B5EF4-FFF2-40B4-BE49-F238E27FC236}">
                  <a16:creationId xmlns:a16="http://schemas.microsoft.com/office/drawing/2014/main" id="{7400193E-88C2-C944-8AD6-3112334F3064}"/>
                </a:ext>
              </a:extLst>
            </p:cNvPr>
            <p:cNvSpPr/>
            <p:nvPr/>
          </p:nvSpPr>
          <p:spPr>
            <a:xfrm>
              <a:off x="771525" y="3276600"/>
              <a:ext cx="3717925" cy="496888"/>
            </a:xfrm>
            <a:custGeom>
              <a:avLst/>
              <a:gdLst>
                <a:gd name="connsiteX0" fmla="*/ 0 w 3717235"/>
                <a:gd name="connsiteY0" fmla="*/ 496957 h 496957"/>
                <a:gd name="connsiteX1" fmla="*/ 218661 w 3717235"/>
                <a:gd name="connsiteY1" fmla="*/ 477078 h 496957"/>
                <a:gd name="connsiteX2" fmla="*/ 357809 w 3717235"/>
                <a:gd name="connsiteY2" fmla="*/ 437322 h 496957"/>
                <a:gd name="connsiteX3" fmla="*/ 715618 w 3717235"/>
                <a:gd name="connsiteY3" fmla="*/ 457200 h 496957"/>
                <a:gd name="connsiteX4" fmla="*/ 993913 w 3717235"/>
                <a:gd name="connsiteY4" fmla="*/ 417444 h 496957"/>
                <a:gd name="connsiteX5" fmla="*/ 1133061 w 3717235"/>
                <a:gd name="connsiteY5" fmla="*/ 397565 h 496957"/>
                <a:gd name="connsiteX6" fmla="*/ 1272209 w 3717235"/>
                <a:gd name="connsiteY6" fmla="*/ 357809 h 496957"/>
                <a:gd name="connsiteX7" fmla="*/ 1351722 w 3717235"/>
                <a:gd name="connsiteY7" fmla="*/ 337931 h 496957"/>
                <a:gd name="connsiteX8" fmla="*/ 1490870 w 3717235"/>
                <a:gd name="connsiteY8" fmla="*/ 298174 h 496957"/>
                <a:gd name="connsiteX9" fmla="*/ 1709531 w 3717235"/>
                <a:gd name="connsiteY9" fmla="*/ 258418 h 496957"/>
                <a:gd name="connsiteX10" fmla="*/ 1868557 w 3717235"/>
                <a:gd name="connsiteY10" fmla="*/ 218661 h 496957"/>
                <a:gd name="connsiteX11" fmla="*/ 2067339 w 3717235"/>
                <a:gd name="connsiteY11" fmla="*/ 178905 h 496957"/>
                <a:gd name="connsiteX12" fmla="*/ 2146852 w 3717235"/>
                <a:gd name="connsiteY12" fmla="*/ 139148 h 496957"/>
                <a:gd name="connsiteX13" fmla="*/ 2206487 w 3717235"/>
                <a:gd name="connsiteY13" fmla="*/ 119270 h 496957"/>
                <a:gd name="connsiteX14" fmla="*/ 2266122 w 3717235"/>
                <a:gd name="connsiteY14" fmla="*/ 79513 h 496957"/>
                <a:gd name="connsiteX15" fmla="*/ 2365513 w 3717235"/>
                <a:gd name="connsiteY15" fmla="*/ 99391 h 496957"/>
                <a:gd name="connsiteX16" fmla="*/ 2445026 w 3717235"/>
                <a:gd name="connsiteY16" fmla="*/ 119270 h 496957"/>
                <a:gd name="connsiteX17" fmla="*/ 2981739 w 3717235"/>
                <a:gd name="connsiteY17" fmla="*/ 99391 h 496957"/>
                <a:gd name="connsiteX18" fmla="*/ 3200400 w 3717235"/>
                <a:gd name="connsiteY18" fmla="*/ 0 h 496957"/>
                <a:gd name="connsiteX19" fmla="*/ 3339548 w 3717235"/>
                <a:gd name="connsiteY19" fmla="*/ 19878 h 496957"/>
                <a:gd name="connsiteX20" fmla="*/ 3399183 w 3717235"/>
                <a:gd name="connsiteY20" fmla="*/ 39757 h 496957"/>
                <a:gd name="connsiteX21" fmla="*/ 3717235 w 3717235"/>
                <a:gd name="connsiteY21" fmla="*/ 39757 h 4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7235" h="496957">
                  <a:moveTo>
                    <a:pt x="0" y="496957"/>
                  </a:moveTo>
                  <a:cubicBezTo>
                    <a:pt x="72887" y="490331"/>
                    <a:pt x="146115" y="486751"/>
                    <a:pt x="218661" y="477078"/>
                  </a:cubicBezTo>
                  <a:cubicBezTo>
                    <a:pt x="260262" y="471531"/>
                    <a:pt x="316924" y="450950"/>
                    <a:pt x="357809" y="437322"/>
                  </a:cubicBezTo>
                  <a:cubicBezTo>
                    <a:pt x="477079" y="443948"/>
                    <a:pt x="596164" y="457200"/>
                    <a:pt x="715618" y="457200"/>
                  </a:cubicBezTo>
                  <a:cubicBezTo>
                    <a:pt x="1146790" y="457200"/>
                    <a:pt x="809978" y="454231"/>
                    <a:pt x="993913" y="417444"/>
                  </a:cubicBezTo>
                  <a:cubicBezTo>
                    <a:pt x="1039857" y="408255"/>
                    <a:pt x="1087247" y="407382"/>
                    <a:pt x="1133061" y="397565"/>
                  </a:cubicBezTo>
                  <a:cubicBezTo>
                    <a:pt x="1180229" y="387458"/>
                    <a:pt x="1225670" y="370501"/>
                    <a:pt x="1272209" y="357809"/>
                  </a:cubicBezTo>
                  <a:cubicBezTo>
                    <a:pt x="1298566" y="350621"/>
                    <a:pt x="1325365" y="345119"/>
                    <a:pt x="1351722" y="337931"/>
                  </a:cubicBezTo>
                  <a:cubicBezTo>
                    <a:pt x="1398261" y="325239"/>
                    <a:pt x="1444072" y="309874"/>
                    <a:pt x="1490870" y="298174"/>
                  </a:cubicBezTo>
                  <a:cubicBezTo>
                    <a:pt x="1605861" y="269426"/>
                    <a:pt x="1585472" y="285002"/>
                    <a:pt x="1709531" y="258418"/>
                  </a:cubicBezTo>
                  <a:cubicBezTo>
                    <a:pt x="1762958" y="246969"/>
                    <a:pt x="1815130" y="230110"/>
                    <a:pt x="1868557" y="218661"/>
                  </a:cubicBezTo>
                  <a:cubicBezTo>
                    <a:pt x="2209766" y="145544"/>
                    <a:pt x="1816552" y="241601"/>
                    <a:pt x="2067339" y="178905"/>
                  </a:cubicBezTo>
                  <a:cubicBezTo>
                    <a:pt x="2093843" y="165653"/>
                    <a:pt x="2119615" y="150821"/>
                    <a:pt x="2146852" y="139148"/>
                  </a:cubicBezTo>
                  <a:cubicBezTo>
                    <a:pt x="2166111" y="130894"/>
                    <a:pt x="2187746" y="128641"/>
                    <a:pt x="2206487" y="119270"/>
                  </a:cubicBezTo>
                  <a:cubicBezTo>
                    <a:pt x="2227856" y="108586"/>
                    <a:pt x="2246244" y="92765"/>
                    <a:pt x="2266122" y="79513"/>
                  </a:cubicBezTo>
                  <a:cubicBezTo>
                    <a:pt x="2299252" y="86139"/>
                    <a:pt x="2332531" y="92062"/>
                    <a:pt x="2365513" y="99391"/>
                  </a:cubicBezTo>
                  <a:cubicBezTo>
                    <a:pt x="2392183" y="105318"/>
                    <a:pt x="2417706" y="119270"/>
                    <a:pt x="2445026" y="119270"/>
                  </a:cubicBezTo>
                  <a:cubicBezTo>
                    <a:pt x="2624053" y="119270"/>
                    <a:pt x="2802835" y="106017"/>
                    <a:pt x="2981739" y="99391"/>
                  </a:cubicBezTo>
                  <a:cubicBezTo>
                    <a:pt x="3159506" y="10507"/>
                    <a:pt x="3084541" y="38619"/>
                    <a:pt x="3200400" y="0"/>
                  </a:cubicBezTo>
                  <a:cubicBezTo>
                    <a:pt x="3246783" y="6626"/>
                    <a:pt x="3293604" y="10689"/>
                    <a:pt x="3339548" y="19878"/>
                  </a:cubicBezTo>
                  <a:cubicBezTo>
                    <a:pt x="3360095" y="23987"/>
                    <a:pt x="3378258" y="38656"/>
                    <a:pt x="3399183" y="39757"/>
                  </a:cubicBezTo>
                  <a:cubicBezTo>
                    <a:pt x="3505054" y="45329"/>
                    <a:pt x="3611218" y="39757"/>
                    <a:pt x="3717235" y="397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Freeform 39">
              <a:extLst>
                <a:ext uri="{FF2B5EF4-FFF2-40B4-BE49-F238E27FC236}">
                  <a16:creationId xmlns:a16="http://schemas.microsoft.com/office/drawing/2014/main" id="{7D2F265A-02FA-A341-974F-9FE847636DC1}"/>
                </a:ext>
              </a:extLst>
            </p:cNvPr>
            <p:cNvSpPr/>
            <p:nvPr/>
          </p:nvSpPr>
          <p:spPr>
            <a:xfrm rot="11224694">
              <a:off x="803275" y="3425825"/>
              <a:ext cx="3717925" cy="906463"/>
            </a:xfrm>
            <a:custGeom>
              <a:avLst/>
              <a:gdLst>
                <a:gd name="connsiteX0" fmla="*/ 0 w 3717235"/>
                <a:gd name="connsiteY0" fmla="*/ 496957 h 496957"/>
                <a:gd name="connsiteX1" fmla="*/ 218661 w 3717235"/>
                <a:gd name="connsiteY1" fmla="*/ 477078 h 496957"/>
                <a:gd name="connsiteX2" fmla="*/ 357809 w 3717235"/>
                <a:gd name="connsiteY2" fmla="*/ 437322 h 496957"/>
                <a:gd name="connsiteX3" fmla="*/ 715618 w 3717235"/>
                <a:gd name="connsiteY3" fmla="*/ 457200 h 496957"/>
                <a:gd name="connsiteX4" fmla="*/ 993913 w 3717235"/>
                <a:gd name="connsiteY4" fmla="*/ 417444 h 496957"/>
                <a:gd name="connsiteX5" fmla="*/ 1133061 w 3717235"/>
                <a:gd name="connsiteY5" fmla="*/ 397565 h 496957"/>
                <a:gd name="connsiteX6" fmla="*/ 1272209 w 3717235"/>
                <a:gd name="connsiteY6" fmla="*/ 357809 h 496957"/>
                <a:gd name="connsiteX7" fmla="*/ 1351722 w 3717235"/>
                <a:gd name="connsiteY7" fmla="*/ 337931 h 496957"/>
                <a:gd name="connsiteX8" fmla="*/ 1490870 w 3717235"/>
                <a:gd name="connsiteY8" fmla="*/ 298174 h 496957"/>
                <a:gd name="connsiteX9" fmla="*/ 1709531 w 3717235"/>
                <a:gd name="connsiteY9" fmla="*/ 258418 h 496957"/>
                <a:gd name="connsiteX10" fmla="*/ 1868557 w 3717235"/>
                <a:gd name="connsiteY10" fmla="*/ 218661 h 496957"/>
                <a:gd name="connsiteX11" fmla="*/ 2067339 w 3717235"/>
                <a:gd name="connsiteY11" fmla="*/ 178905 h 496957"/>
                <a:gd name="connsiteX12" fmla="*/ 2146852 w 3717235"/>
                <a:gd name="connsiteY12" fmla="*/ 139148 h 496957"/>
                <a:gd name="connsiteX13" fmla="*/ 2206487 w 3717235"/>
                <a:gd name="connsiteY13" fmla="*/ 119270 h 496957"/>
                <a:gd name="connsiteX14" fmla="*/ 2266122 w 3717235"/>
                <a:gd name="connsiteY14" fmla="*/ 79513 h 496957"/>
                <a:gd name="connsiteX15" fmla="*/ 2365513 w 3717235"/>
                <a:gd name="connsiteY15" fmla="*/ 99391 h 496957"/>
                <a:gd name="connsiteX16" fmla="*/ 2445026 w 3717235"/>
                <a:gd name="connsiteY16" fmla="*/ 119270 h 496957"/>
                <a:gd name="connsiteX17" fmla="*/ 2981739 w 3717235"/>
                <a:gd name="connsiteY17" fmla="*/ 99391 h 496957"/>
                <a:gd name="connsiteX18" fmla="*/ 3200400 w 3717235"/>
                <a:gd name="connsiteY18" fmla="*/ 0 h 496957"/>
                <a:gd name="connsiteX19" fmla="*/ 3339548 w 3717235"/>
                <a:gd name="connsiteY19" fmla="*/ 19878 h 496957"/>
                <a:gd name="connsiteX20" fmla="*/ 3399183 w 3717235"/>
                <a:gd name="connsiteY20" fmla="*/ 39757 h 496957"/>
                <a:gd name="connsiteX21" fmla="*/ 3717235 w 3717235"/>
                <a:gd name="connsiteY21" fmla="*/ 39757 h 4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7235" h="496957">
                  <a:moveTo>
                    <a:pt x="0" y="496957"/>
                  </a:moveTo>
                  <a:cubicBezTo>
                    <a:pt x="72887" y="490331"/>
                    <a:pt x="146115" y="486751"/>
                    <a:pt x="218661" y="477078"/>
                  </a:cubicBezTo>
                  <a:cubicBezTo>
                    <a:pt x="260262" y="471531"/>
                    <a:pt x="316924" y="450950"/>
                    <a:pt x="357809" y="437322"/>
                  </a:cubicBezTo>
                  <a:cubicBezTo>
                    <a:pt x="477079" y="443948"/>
                    <a:pt x="596164" y="457200"/>
                    <a:pt x="715618" y="457200"/>
                  </a:cubicBezTo>
                  <a:cubicBezTo>
                    <a:pt x="1146790" y="457200"/>
                    <a:pt x="809978" y="454231"/>
                    <a:pt x="993913" y="417444"/>
                  </a:cubicBezTo>
                  <a:cubicBezTo>
                    <a:pt x="1039857" y="408255"/>
                    <a:pt x="1087247" y="407382"/>
                    <a:pt x="1133061" y="397565"/>
                  </a:cubicBezTo>
                  <a:cubicBezTo>
                    <a:pt x="1180229" y="387458"/>
                    <a:pt x="1225670" y="370501"/>
                    <a:pt x="1272209" y="357809"/>
                  </a:cubicBezTo>
                  <a:cubicBezTo>
                    <a:pt x="1298566" y="350621"/>
                    <a:pt x="1325365" y="345119"/>
                    <a:pt x="1351722" y="337931"/>
                  </a:cubicBezTo>
                  <a:cubicBezTo>
                    <a:pt x="1398261" y="325239"/>
                    <a:pt x="1444072" y="309874"/>
                    <a:pt x="1490870" y="298174"/>
                  </a:cubicBezTo>
                  <a:cubicBezTo>
                    <a:pt x="1605861" y="269426"/>
                    <a:pt x="1585472" y="285002"/>
                    <a:pt x="1709531" y="258418"/>
                  </a:cubicBezTo>
                  <a:cubicBezTo>
                    <a:pt x="1762958" y="246969"/>
                    <a:pt x="1815130" y="230110"/>
                    <a:pt x="1868557" y="218661"/>
                  </a:cubicBezTo>
                  <a:cubicBezTo>
                    <a:pt x="2209766" y="145544"/>
                    <a:pt x="1816552" y="241601"/>
                    <a:pt x="2067339" y="178905"/>
                  </a:cubicBezTo>
                  <a:cubicBezTo>
                    <a:pt x="2093843" y="165653"/>
                    <a:pt x="2119615" y="150821"/>
                    <a:pt x="2146852" y="139148"/>
                  </a:cubicBezTo>
                  <a:cubicBezTo>
                    <a:pt x="2166111" y="130894"/>
                    <a:pt x="2187746" y="128641"/>
                    <a:pt x="2206487" y="119270"/>
                  </a:cubicBezTo>
                  <a:cubicBezTo>
                    <a:pt x="2227856" y="108586"/>
                    <a:pt x="2246244" y="92765"/>
                    <a:pt x="2266122" y="79513"/>
                  </a:cubicBezTo>
                  <a:cubicBezTo>
                    <a:pt x="2299252" y="86139"/>
                    <a:pt x="2332531" y="92062"/>
                    <a:pt x="2365513" y="99391"/>
                  </a:cubicBezTo>
                  <a:cubicBezTo>
                    <a:pt x="2392183" y="105318"/>
                    <a:pt x="2417706" y="119270"/>
                    <a:pt x="2445026" y="119270"/>
                  </a:cubicBezTo>
                  <a:cubicBezTo>
                    <a:pt x="2624053" y="119270"/>
                    <a:pt x="2802835" y="106017"/>
                    <a:pt x="2981739" y="99391"/>
                  </a:cubicBezTo>
                  <a:cubicBezTo>
                    <a:pt x="3159506" y="10507"/>
                    <a:pt x="3084541" y="38619"/>
                    <a:pt x="3200400" y="0"/>
                  </a:cubicBezTo>
                  <a:cubicBezTo>
                    <a:pt x="3246783" y="6626"/>
                    <a:pt x="3293604" y="10689"/>
                    <a:pt x="3339548" y="19878"/>
                  </a:cubicBezTo>
                  <a:cubicBezTo>
                    <a:pt x="3360095" y="23987"/>
                    <a:pt x="3378258" y="38656"/>
                    <a:pt x="3399183" y="39757"/>
                  </a:cubicBezTo>
                  <a:cubicBezTo>
                    <a:pt x="3505054" y="45329"/>
                    <a:pt x="3611218" y="39757"/>
                    <a:pt x="3717235" y="397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5" name="Group 44">
            <a:extLst>
              <a:ext uri="{FF2B5EF4-FFF2-40B4-BE49-F238E27FC236}">
                <a16:creationId xmlns:a16="http://schemas.microsoft.com/office/drawing/2014/main" id="{7B24FA66-D241-1849-B5E2-3B0E33D55C45}"/>
              </a:ext>
            </a:extLst>
          </p:cNvPr>
          <p:cNvGrpSpPr>
            <a:grpSpLocks/>
          </p:cNvGrpSpPr>
          <p:nvPr/>
        </p:nvGrpSpPr>
        <p:grpSpPr bwMode="auto">
          <a:xfrm>
            <a:off x="8169275" y="1433513"/>
            <a:ext cx="685800" cy="3268662"/>
            <a:chOff x="4267200" y="1905000"/>
            <a:chExt cx="685800" cy="3268663"/>
          </a:xfrm>
        </p:grpSpPr>
        <p:sp>
          <p:nvSpPr>
            <p:cNvPr id="46" name="Oval 45">
              <a:extLst>
                <a:ext uri="{FF2B5EF4-FFF2-40B4-BE49-F238E27FC236}">
                  <a16:creationId xmlns:a16="http://schemas.microsoft.com/office/drawing/2014/main" id="{1676D2C7-B058-144B-A90B-FBF3BE4B617D}"/>
                </a:ext>
              </a:extLst>
            </p:cNvPr>
            <p:cNvSpPr/>
            <p:nvPr/>
          </p:nvSpPr>
          <p:spPr>
            <a:xfrm>
              <a:off x="4267200" y="1905000"/>
              <a:ext cx="685800" cy="326866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10" name="TextBox 46">
              <a:extLst>
                <a:ext uri="{FF2B5EF4-FFF2-40B4-BE49-F238E27FC236}">
                  <a16:creationId xmlns:a16="http://schemas.microsoft.com/office/drawing/2014/main" id="{D67A6413-E522-6B4E-8656-F5757E0E587D}"/>
                </a:ext>
              </a:extLst>
            </p:cNvPr>
            <p:cNvSpPr txBox="1">
              <a:spLocks noChangeArrowheads="1"/>
            </p:cNvSpPr>
            <p:nvPr/>
          </p:nvSpPr>
          <p:spPr bwMode="auto">
            <a:xfrm>
              <a:off x="4419600" y="4267200"/>
              <a:ext cx="452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b="1">
                  <a:solidFill>
                    <a:srgbClr val="FFFF00"/>
                  </a:solidFill>
                  <a:latin typeface="Arial Unicode MS" panose="020B0604020202020204" pitchFamily="34" charset="-128"/>
                </a:rPr>
                <a:t>x</a:t>
              </a:r>
              <a:r>
                <a:rPr lang="en-US" altLang="en-US" b="1" baseline="30000">
                  <a:solidFill>
                    <a:srgbClr val="FFFF00"/>
                  </a:solidFill>
                  <a:latin typeface="Arial Unicode MS" panose="020B0604020202020204" pitchFamily="34" charset="-128"/>
                </a:rPr>
                <a:t>b</a:t>
              </a:r>
              <a:endParaRPr lang="en-US" altLang="en-US"/>
            </a:p>
          </p:txBody>
        </p:sp>
      </p:grpSp>
      <p:sp>
        <p:nvSpPr>
          <p:cNvPr id="12300" name="TextBox 7168">
            <a:extLst>
              <a:ext uri="{FF2B5EF4-FFF2-40B4-BE49-F238E27FC236}">
                <a16:creationId xmlns:a16="http://schemas.microsoft.com/office/drawing/2014/main" id="{82AE204E-EEDE-F84C-9734-DA4C40248EA9}"/>
              </a:ext>
            </a:extLst>
          </p:cNvPr>
          <p:cNvSpPr txBox="1">
            <a:spLocks noChangeArrowheads="1"/>
          </p:cNvSpPr>
          <p:nvPr/>
        </p:nvSpPr>
        <p:spPr bwMode="auto">
          <a:xfrm>
            <a:off x="176213" y="5368925"/>
            <a:ext cx="87391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lnSpc>
                <a:spcPct val="120000"/>
              </a:lnSpc>
            </a:pPr>
            <a:r>
              <a:rPr lang="en-US" altLang="en-US" sz="2200">
                <a:latin typeface="Times" pitchFamily="2" charset="0"/>
              </a:rPr>
              <a:t>the weight </a:t>
            </a:r>
            <a:r>
              <a:rPr lang="en-US" altLang="en-US" sz="2200" b="1">
                <a:latin typeface="Arial Unicode MS" panose="020B0604020202020204" pitchFamily="34" charset="-128"/>
              </a:rPr>
              <a:t>K</a:t>
            </a:r>
            <a:r>
              <a:rPr lang="en-US" altLang="en-US" sz="2200">
                <a:latin typeface="Times" pitchFamily="2" charset="0"/>
              </a:rPr>
              <a:t>  varies with the </a:t>
            </a:r>
            <a:r>
              <a:rPr lang="en-US" altLang="en-US" sz="2200" u="sng">
                <a:solidFill>
                  <a:srgbClr val="FF0000"/>
                </a:solidFill>
                <a:latin typeface="Times" pitchFamily="2" charset="0"/>
              </a:rPr>
              <a:t>atmospheric flow</a:t>
            </a:r>
            <a:r>
              <a:rPr lang="en-US" altLang="en-US" sz="2200">
                <a:latin typeface="Times" pitchFamily="2" charset="0"/>
              </a:rPr>
              <a:t> and the </a:t>
            </a:r>
            <a:r>
              <a:rPr lang="en-US" altLang="en-US" sz="2200" u="sng">
                <a:latin typeface="Times" pitchFamily="2" charset="0"/>
              </a:rPr>
              <a:t>observation network</a:t>
            </a:r>
          </a:p>
        </p:txBody>
      </p:sp>
      <p:grpSp>
        <p:nvGrpSpPr>
          <p:cNvPr id="26" name="Group 25">
            <a:extLst>
              <a:ext uri="{FF2B5EF4-FFF2-40B4-BE49-F238E27FC236}">
                <a16:creationId xmlns:a16="http://schemas.microsoft.com/office/drawing/2014/main" id="{B83C2A6F-1C4E-D741-8FEF-4C9DE92B718A}"/>
              </a:ext>
            </a:extLst>
          </p:cNvPr>
          <p:cNvGrpSpPr>
            <a:grpSpLocks/>
          </p:cNvGrpSpPr>
          <p:nvPr/>
        </p:nvGrpSpPr>
        <p:grpSpPr bwMode="auto">
          <a:xfrm>
            <a:off x="4421188" y="2909888"/>
            <a:ext cx="455612" cy="533400"/>
            <a:chOff x="4581596" y="3124200"/>
            <a:chExt cx="600004" cy="533668"/>
          </a:xfrm>
        </p:grpSpPr>
        <p:sp>
          <p:nvSpPr>
            <p:cNvPr id="24" name="Vertical Scroll 23">
              <a:extLst>
                <a:ext uri="{FF2B5EF4-FFF2-40B4-BE49-F238E27FC236}">
                  <a16:creationId xmlns:a16="http://schemas.microsoft.com/office/drawing/2014/main" id="{11A37DDA-4914-0842-9515-747271AC2811}"/>
                </a:ext>
              </a:extLst>
            </p:cNvPr>
            <p:cNvSpPr/>
            <p:nvPr/>
          </p:nvSpPr>
          <p:spPr>
            <a:xfrm>
              <a:off x="4581596" y="3124200"/>
              <a:ext cx="600004" cy="533668"/>
            </a:xfrm>
            <a:prstGeom prst="vertic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08" name="TextBox 24">
              <a:extLst>
                <a:ext uri="{FF2B5EF4-FFF2-40B4-BE49-F238E27FC236}">
                  <a16:creationId xmlns:a16="http://schemas.microsoft.com/office/drawing/2014/main" id="{FC49AC6C-AF20-5B41-959D-FAD72F232027}"/>
                </a:ext>
              </a:extLst>
            </p:cNvPr>
            <p:cNvSpPr txBox="1">
              <a:spLocks noChangeArrowheads="1"/>
            </p:cNvSpPr>
            <p:nvPr/>
          </p:nvSpPr>
          <p:spPr bwMode="auto">
            <a:xfrm>
              <a:off x="4679868" y="3179117"/>
              <a:ext cx="452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a:solidFill>
                    <a:schemeClr val="bg1"/>
                  </a:solidFill>
                  <a:latin typeface="Arial Unicode MS" panose="020B0604020202020204" pitchFamily="34" charset="-128"/>
                </a:rPr>
                <a:t>y</a:t>
              </a:r>
              <a:r>
                <a:rPr lang="en-US" altLang="en-US" baseline="30000">
                  <a:solidFill>
                    <a:schemeClr val="bg1"/>
                  </a:solidFill>
                  <a:latin typeface="Arial Unicode MS" panose="020B0604020202020204" pitchFamily="34" charset="-128"/>
                </a:rPr>
                <a:t>o</a:t>
              </a:r>
              <a:endParaRPr lang="en-US" altLang="en-US" b="1">
                <a:solidFill>
                  <a:srgbClr val="FFFF00"/>
                </a:solidFill>
                <a:latin typeface="Arial Unicode MS" panose="020B0604020202020204" pitchFamily="34" charset="-128"/>
              </a:endParaRPr>
            </a:p>
          </p:txBody>
        </p:sp>
      </p:grpSp>
      <p:grpSp>
        <p:nvGrpSpPr>
          <p:cNvPr id="31" name="Group 30">
            <a:extLst>
              <a:ext uri="{FF2B5EF4-FFF2-40B4-BE49-F238E27FC236}">
                <a16:creationId xmlns:a16="http://schemas.microsoft.com/office/drawing/2014/main" id="{F24E7EF2-8C85-7046-A14A-6E736A35EA8B}"/>
              </a:ext>
            </a:extLst>
          </p:cNvPr>
          <p:cNvGrpSpPr>
            <a:grpSpLocks/>
          </p:cNvGrpSpPr>
          <p:nvPr/>
        </p:nvGrpSpPr>
        <p:grpSpPr bwMode="auto">
          <a:xfrm>
            <a:off x="4343400" y="2693988"/>
            <a:ext cx="623888" cy="1371600"/>
            <a:chOff x="199549" y="3124200"/>
            <a:chExt cx="623887" cy="1371600"/>
          </a:xfrm>
        </p:grpSpPr>
        <p:sp>
          <p:nvSpPr>
            <p:cNvPr id="32" name="Oval 31">
              <a:extLst>
                <a:ext uri="{FF2B5EF4-FFF2-40B4-BE49-F238E27FC236}">
                  <a16:creationId xmlns:a16="http://schemas.microsoft.com/office/drawing/2014/main" id="{A72A342D-1723-6F4D-BE19-2B16E7B2FA34}"/>
                </a:ext>
              </a:extLst>
            </p:cNvPr>
            <p:cNvSpPr/>
            <p:nvPr/>
          </p:nvSpPr>
          <p:spPr>
            <a:xfrm>
              <a:off x="199549" y="3124200"/>
              <a:ext cx="623887" cy="1371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06" name="TextBox 32">
              <a:extLst>
                <a:ext uri="{FF2B5EF4-FFF2-40B4-BE49-F238E27FC236}">
                  <a16:creationId xmlns:a16="http://schemas.microsoft.com/office/drawing/2014/main" id="{2BF5AE55-8790-8D40-B657-335C7B1755EC}"/>
                </a:ext>
              </a:extLst>
            </p:cNvPr>
            <p:cNvSpPr txBox="1">
              <a:spLocks noChangeArrowheads="1"/>
            </p:cNvSpPr>
            <p:nvPr/>
          </p:nvSpPr>
          <p:spPr bwMode="auto">
            <a:xfrm>
              <a:off x="275749" y="3581400"/>
              <a:ext cx="452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b="1">
                  <a:solidFill>
                    <a:srgbClr val="FFFF00"/>
                  </a:solidFill>
                  <a:latin typeface="Arial Unicode MS" panose="020B0604020202020204" pitchFamily="34" charset="-128"/>
                </a:rPr>
                <a:t>x</a:t>
              </a:r>
              <a:r>
                <a:rPr lang="en-US" altLang="en-US" b="1" baseline="30000">
                  <a:solidFill>
                    <a:srgbClr val="FFFF00"/>
                  </a:solidFill>
                  <a:latin typeface="Arial Unicode MS" panose="020B0604020202020204" pitchFamily="34" charset="-128"/>
                </a:rPr>
                <a:t>a</a:t>
              </a:r>
              <a:endParaRPr lang="en-US" altLang="en-US"/>
            </a:p>
          </p:txBody>
        </p:sp>
      </p:grpSp>
      <p:sp>
        <p:nvSpPr>
          <p:cNvPr id="12303" name="TextBox 2">
            <a:extLst>
              <a:ext uri="{FF2B5EF4-FFF2-40B4-BE49-F238E27FC236}">
                <a16:creationId xmlns:a16="http://schemas.microsoft.com/office/drawing/2014/main" id="{A4392ADD-79DD-3F4C-8B4A-BBD51434C5AA}"/>
              </a:ext>
            </a:extLst>
          </p:cNvPr>
          <p:cNvSpPr txBox="1">
            <a:spLocks noChangeArrowheads="1"/>
          </p:cNvSpPr>
          <p:nvPr/>
        </p:nvSpPr>
        <p:spPr bwMode="auto">
          <a:xfrm>
            <a:off x="196850" y="1389063"/>
            <a:ext cx="29178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b="1">
                <a:solidFill>
                  <a:srgbClr val="FFFF00"/>
                </a:solidFill>
              </a:rPr>
              <a:t>x</a:t>
            </a:r>
            <a:r>
              <a:rPr lang="en-US" altLang="en-US" b="1" baseline="30000">
                <a:solidFill>
                  <a:srgbClr val="FFFF00"/>
                </a:solidFill>
              </a:rPr>
              <a:t>a</a:t>
            </a:r>
            <a:r>
              <a:rPr lang="en-US" altLang="en-US"/>
              <a:t>, </a:t>
            </a:r>
            <a:r>
              <a:rPr lang="en-US" altLang="en-US" b="1">
                <a:solidFill>
                  <a:srgbClr val="FFFF00"/>
                </a:solidFill>
              </a:rPr>
              <a:t>x</a:t>
            </a:r>
            <a:r>
              <a:rPr lang="en-US" altLang="en-US" b="1" baseline="30000">
                <a:solidFill>
                  <a:srgbClr val="FFFF00"/>
                </a:solidFill>
              </a:rPr>
              <a:t>b</a:t>
            </a:r>
            <a:r>
              <a:rPr lang="en-US" altLang="en-US">
                <a:solidFill>
                  <a:schemeClr val="bg1"/>
                </a:solidFill>
              </a:rPr>
              <a:t>: </a:t>
            </a:r>
            <a:r>
              <a:rPr lang="en-US" altLang="en-US" sz="2000"/>
              <a:t>3-dimensional </a:t>
            </a:r>
          </a:p>
          <a:p>
            <a:r>
              <a:rPr lang="en-US" altLang="en-US" sz="2000"/>
              <a:t>state of the atmosphere</a:t>
            </a:r>
          </a:p>
        </p:txBody>
      </p:sp>
      <p:sp>
        <p:nvSpPr>
          <p:cNvPr id="6161" name="TextBox 3">
            <a:extLst>
              <a:ext uri="{FF2B5EF4-FFF2-40B4-BE49-F238E27FC236}">
                <a16:creationId xmlns:a16="http://schemas.microsoft.com/office/drawing/2014/main" id="{CB983F2D-B73A-FB40-8B87-AC29D9590747}"/>
              </a:ext>
            </a:extLst>
          </p:cNvPr>
          <p:cNvSpPr txBox="1">
            <a:spLocks noChangeArrowheads="1"/>
          </p:cNvSpPr>
          <p:nvPr/>
        </p:nvSpPr>
        <p:spPr bwMode="auto">
          <a:xfrm>
            <a:off x="1146175" y="4438650"/>
            <a:ext cx="3197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a:solidFill>
                  <a:srgbClr val="FF0000"/>
                </a:solidFill>
              </a:rPr>
              <a:t>ensemble of forecasts</a:t>
            </a:r>
          </a:p>
        </p:txBody>
      </p:sp>
    </p:spTree>
    <p:extLst>
      <p:ext uri="{BB962C8B-B14F-4D97-AF65-F5344CB8AC3E}">
        <p14:creationId xmlns:p14="http://schemas.microsoft.com/office/powerpoint/2010/main" val="16444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000" fill="hold"/>
                                        <p:tgtEl>
                                          <p:spTgt spid="27"/>
                                        </p:tgtEl>
                                        <p:attrNameLst>
                                          <p:attrName>ppt_w</p:attrName>
                                        </p:attrNameLst>
                                      </p:cBhvr>
                                      <p:tavLst>
                                        <p:tav tm="0">
                                          <p:val>
                                            <p:fltVal val="0"/>
                                          </p:val>
                                        </p:tav>
                                        <p:tav tm="100000">
                                          <p:val>
                                            <p:strVal val="#ppt_w"/>
                                          </p:val>
                                        </p:tav>
                                      </p:tavLst>
                                    </p:anim>
                                    <p:anim calcmode="lin" valueType="num">
                                      <p:cBhvr>
                                        <p:cTn id="12" dur="1000" fill="hold"/>
                                        <p:tgtEl>
                                          <p:spTgt spid="27"/>
                                        </p:tgtEl>
                                        <p:attrNameLst>
                                          <p:attrName>ppt_h</p:attrName>
                                        </p:attrNameLst>
                                      </p:cBhvr>
                                      <p:tavLst>
                                        <p:tav tm="0">
                                          <p:val>
                                            <p:fltVal val="0"/>
                                          </p:val>
                                        </p:tav>
                                        <p:tav tm="100000">
                                          <p:val>
                                            <p:strVal val="#ppt_h"/>
                                          </p:val>
                                        </p:tav>
                                      </p:tavLst>
                                    </p:anim>
                                    <p:anim calcmode="lin" valueType="num">
                                      <p:cBhvr>
                                        <p:cTn id="13" dur="1000" fill="hold"/>
                                        <p:tgtEl>
                                          <p:spTgt spid="27"/>
                                        </p:tgtEl>
                                        <p:attrNameLst>
                                          <p:attrName>style.rotation</p:attrName>
                                        </p:attrNameLst>
                                      </p:cBhvr>
                                      <p:tavLst>
                                        <p:tav tm="0">
                                          <p:val>
                                            <p:fltVal val="90"/>
                                          </p:val>
                                        </p:tav>
                                        <p:tav tm="100000">
                                          <p:val>
                                            <p:fltVal val="0"/>
                                          </p:val>
                                        </p:tav>
                                      </p:tavLst>
                                    </p:anim>
                                    <p:animEffect transition="in" filter="fade">
                                      <p:cBhvr>
                                        <p:cTn id="14" dur="1000"/>
                                        <p:tgtEl>
                                          <p:spTgt spid="2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595F92-8D46-7DA9-825F-53DFCA3F4F52}"/>
              </a:ext>
            </a:extLst>
          </p:cNvPr>
          <p:cNvSpPr txBox="1"/>
          <p:nvPr/>
        </p:nvSpPr>
        <p:spPr>
          <a:xfrm>
            <a:off x="92597" y="326612"/>
            <a:ext cx="9051403" cy="2733056"/>
          </a:xfrm>
          <a:prstGeom prst="rect">
            <a:avLst/>
          </a:prstGeom>
          <a:noFill/>
        </p:spPr>
        <p:txBody>
          <a:bodyPr wrap="square">
            <a:spAutoFit/>
          </a:bodyPr>
          <a:lstStyle/>
          <a:p>
            <a:pPr marL="0" marR="0">
              <a:spcBef>
                <a:spcPts val="0"/>
              </a:spcBef>
              <a:spcAft>
                <a:spcPts val="0"/>
              </a:spcAft>
            </a:pPr>
            <a:r>
              <a:rPr lang="en-US" sz="2400" b="1" dirty="0">
                <a:effectLst/>
                <a:latin typeface="Times New Roman" panose="02020603050405020304" pitchFamily="18" charset="0"/>
                <a:ea typeface="Times New Roman" panose="02020603050405020304" pitchFamily="18" charset="0"/>
              </a:rPr>
              <a:t>Disaster Relief Supplemental Act (DRSA): Weather-S2s-Climate Fire Weather Research by Developing Reanalysis-based Wildfire Monitoring Capabilities</a:t>
            </a:r>
            <a:endParaRPr lang="en-US" sz="24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2743200" marR="0" indent="-2743200">
              <a:spcBef>
                <a:spcPts val="0"/>
              </a:spcBef>
              <a:spcAft>
                <a:spcPts val="0"/>
              </a:spcAft>
            </a:pPr>
            <a:r>
              <a:rPr lang="en-US" sz="2400" dirty="0">
                <a:effectLst/>
                <a:latin typeface="Times New Roman" panose="02020603050405020304" pitchFamily="18" charset="0"/>
                <a:ea typeface="Times New Roman" panose="02020603050405020304" pitchFamily="18" charset="0"/>
              </a:rPr>
              <a:t>PI (Non-NOAA /CIRES):	  Gilbert P. Compo</a:t>
            </a:r>
            <a:r>
              <a:rPr lang="en-US" sz="2400" baseline="300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rPr>
              <a:t>Co-PI 	(Non-NOAA / CIRES):Prashant. D. </a:t>
            </a:r>
            <a:r>
              <a:rPr lang="en-US" sz="2400" dirty="0" err="1">
                <a:effectLst/>
                <a:latin typeface="Times New Roman" panose="02020603050405020304" pitchFamily="18" charset="0"/>
                <a:ea typeface="Times New Roman" panose="02020603050405020304" pitchFamily="18" charset="0"/>
              </a:rPr>
              <a:t>Sardeshmukh</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b="1" i="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C3DF8393-5E13-8F25-7DB3-3725C04B1CCC}"/>
              </a:ext>
            </a:extLst>
          </p:cNvPr>
          <p:cNvSpPr txBox="1"/>
          <p:nvPr/>
        </p:nvSpPr>
        <p:spPr>
          <a:xfrm>
            <a:off x="92597" y="3292232"/>
            <a:ext cx="8920774" cy="3239156"/>
          </a:xfrm>
          <a:prstGeom prst="rect">
            <a:avLst/>
          </a:prstGeom>
          <a:noFill/>
        </p:spPr>
        <p:txBody>
          <a:bodyPr wrap="square" rtlCol="0">
            <a:spAutoFit/>
          </a:bodyPr>
          <a:lstStyle/>
          <a:p>
            <a:pPr marL="0" marR="0" algn="just">
              <a:lnSpc>
                <a:spcPct val="107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US Congress authorized NOAA “to improve </a:t>
            </a:r>
            <a:r>
              <a:rPr lang="en-US" sz="2000" b="1" dirty="0">
                <a:effectLst/>
                <a:latin typeface="Times New Roman" panose="02020603050405020304" pitchFamily="18" charset="0"/>
                <a:ea typeface="Times New Roman" panose="02020603050405020304" pitchFamily="18" charset="0"/>
              </a:rPr>
              <a:t>wildfire research</a:t>
            </a:r>
            <a:r>
              <a:rPr lang="en-US" sz="2000" dirty="0">
                <a:effectLst/>
                <a:latin typeface="Times New Roman" panose="02020603050405020304" pitchFamily="18" charset="0"/>
                <a:ea typeface="Times New Roman" panose="02020603050405020304" pitchFamily="18" charset="0"/>
              </a:rPr>
              <a:t>, prediction, detection, forecasting, </a:t>
            </a:r>
            <a:r>
              <a:rPr lang="en-US" sz="2000" b="1" dirty="0">
                <a:effectLst/>
                <a:latin typeface="Times New Roman" panose="02020603050405020304" pitchFamily="18" charset="0"/>
                <a:ea typeface="Times New Roman" panose="02020603050405020304" pitchFamily="18" charset="0"/>
              </a:rPr>
              <a:t>monitoring</a:t>
            </a:r>
            <a:r>
              <a:rPr lang="en-US" sz="2000" dirty="0">
                <a:effectLst/>
                <a:latin typeface="Times New Roman" panose="02020603050405020304" pitchFamily="18" charset="0"/>
                <a:ea typeface="Times New Roman" panose="02020603050405020304" pitchFamily="18" charset="0"/>
              </a:rPr>
              <a:t>, data management, and communication and engagement” (Disaster Relief Supplement Appropriations Act, 2021). </a:t>
            </a:r>
          </a:p>
          <a:p>
            <a:pPr marL="0" marR="0" algn="just">
              <a:lnSpc>
                <a:spcPct val="107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NOAA Plan: “Explain the climatic causes of increased wildfires in the West (including Alaska) in recent years and explore whether climate is affecting fire frequency and intensity, and if so, what are the expectations for the future and investigate how these causes relate to wildfire weather forecasting.” </a:t>
            </a:r>
          </a:p>
          <a:p>
            <a:pPr marL="0" marR="0" algn="just">
              <a:lnSpc>
                <a:spcPct val="107000"/>
              </a:lnSpc>
              <a:spcBef>
                <a:spcPts val="0"/>
              </a:spcBef>
              <a:spcAft>
                <a:spcPts val="800"/>
              </a:spcAft>
            </a:pPr>
            <a:r>
              <a:rPr lang="en-US" sz="2000" b="1" dirty="0">
                <a:latin typeface="Times New Roman" panose="02020603050405020304" pitchFamily="18" charset="0"/>
                <a:ea typeface="Times New Roman" panose="02020603050405020304" pitchFamily="18" charset="0"/>
              </a:rPr>
              <a:t>Use</a:t>
            </a:r>
            <a:r>
              <a:rPr lang="en-US" sz="2000" b="1" dirty="0">
                <a:effectLst/>
                <a:latin typeface="Times New Roman" panose="02020603050405020304" pitchFamily="18" charset="0"/>
                <a:ea typeface="Times New Roman" panose="02020603050405020304" pitchFamily="18" charset="0"/>
              </a:rPr>
              <a:t> the Twentieth Century Reanalysis (20CR) Version 3 </a:t>
            </a:r>
            <a:r>
              <a:rPr lang="en-US" sz="2000" b="1" dirty="0">
                <a:latin typeface="Times New Roman" panose="02020603050405020304" pitchFamily="18" charset="0"/>
                <a:ea typeface="Times New Roman" panose="02020603050405020304" pitchFamily="18" charset="0"/>
              </a:rPr>
              <a:t>for Wildfire monitoring </a:t>
            </a:r>
            <a:r>
              <a:rPr lang="en-US" sz="2000" b="1" dirty="0">
                <a:effectLst/>
                <a:latin typeface="Times New Roman" panose="02020603050405020304" pitchFamily="18" charset="0"/>
                <a:ea typeface="Times New Roman" panose="02020603050405020304" pitchFamily="18" charset="0"/>
              </a:rPr>
              <a:t>indices </a:t>
            </a:r>
            <a:r>
              <a:rPr lang="en-US" sz="1800" b="1"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619715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2830BA-47D3-F4AB-D7AC-FC96593089AE}"/>
              </a:ext>
            </a:extLst>
          </p:cNvPr>
          <p:cNvSpPr txBox="1"/>
          <p:nvPr/>
        </p:nvSpPr>
        <p:spPr>
          <a:xfrm>
            <a:off x="636607" y="648182"/>
            <a:ext cx="7639292" cy="3908762"/>
          </a:xfrm>
          <a:prstGeom prst="rect">
            <a:avLst/>
          </a:prstGeom>
          <a:noFill/>
        </p:spPr>
        <p:txBody>
          <a:bodyPr wrap="square" rtlCol="0">
            <a:spAutoFit/>
          </a:bodyPr>
          <a:lstStyle/>
          <a:p>
            <a:r>
              <a:rPr lang="en-US" sz="3200" b="1" dirty="0"/>
              <a:t>Basic elements for “Fire Weather”</a:t>
            </a:r>
          </a:p>
          <a:p>
            <a:endParaRPr lang="en-US" dirty="0"/>
          </a:p>
          <a:p>
            <a:pPr marL="457200" indent="-457200">
              <a:buAutoNum type="arabicPeriod"/>
            </a:pPr>
            <a:r>
              <a:rPr lang="en-US" dirty="0"/>
              <a:t>Hot: High temperatures</a:t>
            </a:r>
            <a:br>
              <a:rPr lang="en-US" dirty="0"/>
            </a:br>
            <a:endParaRPr lang="en-US" dirty="0"/>
          </a:p>
          <a:p>
            <a:pPr marL="457200" indent="-457200">
              <a:buAutoNum type="arabicPeriod"/>
            </a:pPr>
            <a:r>
              <a:rPr lang="en-US" dirty="0"/>
              <a:t>Dry: connection to drought</a:t>
            </a:r>
          </a:p>
          <a:p>
            <a:pPr marL="914400" lvl="1" indent="-457200">
              <a:buFont typeface="Arial" panose="020B0604020202020204" pitchFamily="34" charset="0"/>
              <a:buChar char="•"/>
            </a:pPr>
            <a:r>
              <a:rPr lang="en-US" dirty="0"/>
              <a:t>Vapor Pressure Deficit</a:t>
            </a:r>
          </a:p>
          <a:p>
            <a:pPr marL="914400" lvl="1" indent="-457200">
              <a:buFont typeface="Arial" panose="020B0604020202020204" pitchFamily="34" charset="0"/>
              <a:buChar char="•"/>
            </a:pPr>
            <a:r>
              <a:rPr lang="en-US" dirty="0"/>
              <a:t>Evaporative Demand</a:t>
            </a:r>
          </a:p>
          <a:p>
            <a:endParaRPr lang="en-US" dirty="0"/>
          </a:p>
          <a:p>
            <a:r>
              <a:rPr lang="en-US" dirty="0"/>
              <a:t>3.  Windy: strong winds can mix down from 100s of meters in atmosphere to surface</a:t>
            </a:r>
          </a:p>
        </p:txBody>
      </p:sp>
    </p:spTree>
    <p:extLst>
      <p:ext uri="{BB962C8B-B14F-4D97-AF65-F5344CB8AC3E}">
        <p14:creationId xmlns:p14="http://schemas.microsoft.com/office/powerpoint/2010/main" val="1869429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9B1A98-7179-8B74-BC0A-D94973F6BC6B}"/>
              </a:ext>
            </a:extLst>
          </p:cNvPr>
          <p:cNvSpPr txBox="1"/>
          <p:nvPr/>
        </p:nvSpPr>
        <p:spPr>
          <a:xfrm>
            <a:off x="613225" y="921639"/>
            <a:ext cx="8297464" cy="830997"/>
          </a:xfrm>
          <a:prstGeom prst="rect">
            <a:avLst/>
          </a:prstGeom>
          <a:noFill/>
        </p:spPr>
        <p:txBody>
          <a:bodyPr wrap="none" rtlCol="0">
            <a:spAutoFit/>
          </a:bodyPr>
          <a:lstStyle/>
          <a:p>
            <a:r>
              <a:rPr lang="en-US" b="1" dirty="0"/>
              <a:t>Vapor Pressure Deficit </a:t>
            </a:r>
            <a:r>
              <a:rPr lang="en-US" dirty="0"/>
              <a:t>(VPD)= </a:t>
            </a:r>
          </a:p>
          <a:p>
            <a:r>
              <a:rPr lang="en-US" dirty="0"/>
              <a:t>	saturation vapor pressure(T) – actual vapor pressure</a:t>
            </a:r>
          </a:p>
        </p:txBody>
      </p:sp>
      <p:sp>
        <p:nvSpPr>
          <p:cNvPr id="3" name="TextBox 2">
            <a:extLst>
              <a:ext uri="{FF2B5EF4-FFF2-40B4-BE49-F238E27FC236}">
                <a16:creationId xmlns:a16="http://schemas.microsoft.com/office/drawing/2014/main" id="{BCEE00CF-812A-5DE0-5D59-E1BE176C7E27}"/>
              </a:ext>
            </a:extLst>
          </p:cNvPr>
          <p:cNvSpPr txBox="1"/>
          <p:nvPr/>
        </p:nvSpPr>
        <p:spPr>
          <a:xfrm>
            <a:off x="613225" y="1997272"/>
            <a:ext cx="7988084" cy="1938992"/>
          </a:xfrm>
          <a:prstGeom prst="rect">
            <a:avLst/>
          </a:prstGeom>
          <a:noFill/>
        </p:spPr>
        <p:txBody>
          <a:bodyPr wrap="none" rtlCol="0">
            <a:spAutoFit/>
          </a:bodyPr>
          <a:lstStyle/>
          <a:p>
            <a:r>
              <a:rPr lang="en-US" b="1" dirty="0"/>
              <a:t>Evaporative Demand</a:t>
            </a:r>
            <a:r>
              <a:rPr lang="en-US" dirty="0"/>
              <a:t> = Potential Evapotranspiration</a:t>
            </a:r>
          </a:p>
          <a:p>
            <a:r>
              <a:rPr lang="en-US" dirty="0"/>
              <a:t>	How “thirsty” is the atmosphere</a:t>
            </a:r>
          </a:p>
          <a:p>
            <a:r>
              <a:rPr lang="en-US" dirty="0"/>
              <a:t>	Mahrt and Ek (1984) modified Penman to account </a:t>
            </a:r>
          </a:p>
          <a:p>
            <a:r>
              <a:rPr lang="en-US" dirty="0"/>
              <a:t>	for atmospheric stability</a:t>
            </a:r>
          </a:p>
          <a:p>
            <a:endParaRPr lang="en-US" dirty="0"/>
          </a:p>
        </p:txBody>
      </p:sp>
      <p:sp>
        <p:nvSpPr>
          <p:cNvPr id="6" name="TextBox 5">
            <a:extLst>
              <a:ext uri="{FF2B5EF4-FFF2-40B4-BE49-F238E27FC236}">
                <a16:creationId xmlns:a16="http://schemas.microsoft.com/office/drawing/2014/main" id="{CBF3C5FE-F4BA-44E5-534B-7E484515536D}"/>
              </a:ext>
            </a:extLst>
          </p:cNvPr>
          <p:cNvSpPr txBox="1"/>
          <p:nvPr/>
        </p:nvSpPr>
        <p:spPr>
          <a:xfrm>
            <a:off x="1538158" y="3697900"/>
            <a:ext cx="7372531" cy="1200329"/>
          </a:xfrm>
          <a:prstGeom prst="rect">
            <a:avLst/>
          </a:prstGeom>
          <a:noFill/>
        </p:spPr>
        <p:txBody>
          <a:bodyPr wrap="none" rtlCol="0">
            <a:spAutoFit/>
          </a:bodyPr>
          <a:lstStyle/>
          <a:p>
            <a:r>
              <a:rPr lang="en-US" dirty="0"/>
              <a:t>It is a function of </a:t>
            </a:r>
          </a:p>
          <a:p>
            <a:r>
              <a:rPr lang="en-US" dirty="0"/>
              <a:t>	net radiation &amp; surface heat flux,</a:t>
            </a:r>
          </a:p>
          <a:p>
            <a:r>
              <a:rPr lang="en-US" dirty="0"/>
              <a:t>	moisture (VPD), temperature, and wind speed</a:t>
            </a:r>
          </a:p>
        </p:txBody>
      </p:sp>
      <p:sp>
        <p:nvSpPr>
          <p:cNvPr id="9" name="TextBox 8">
            <a:extLst>
              <a:ext uri="{FF2B5EF4-FFF2-40B4-BE49-F238E27FC236}">
                <a16:creationId xmlns:a16="http://schemas.microsoft.com/office/drawing/2014/main" id="{76A1FD25-91FE-C150-223D-6D751FB4FE9F}"/>
              </a:ext>
            </a:extLst>
          </p:cNvPr>
          <p:cNvSpPr txBox="1"/>
          <p:nvPr/>
        </p:nvSpPr>
        <p:spPr>
          <a:xfrm>
            <a:off x="613225" y="5114586"/>
            <a:ext cx="8297464" cy="830997"/>
          </a:xfrm>
          <a:prstGeom prst="rect">
            <a:avLst/>
          </a:prstGeom>
          <a:noFill/>
        </p:spPr>
        <p:txBody>
          <a:bodyPr wrap="square" rtlCol="0">
            <a:spAutoFit/>
          </a:bodyPr>
          <a:lstStyle/>
          <a:p>
            <a:r>
              <a:rPr lang="en-US" dirty="0"/>
              <a:t>Link of Evaporative Demand and other Drought measures (Hobbins et al. 2016)</a:t>
            </a:r>
          </a:p>
        </p:txBody>
      </p:sp>
      <p:sp>
        <p:nvSpPr>
          <p:cNvPr id="11" name="TextBox 10">
            <a:extLst>
              <a:ext uri="{FF2B5EF4-FFF2-40B4-BE49-F238E27FC236}">
                <a16:creationId xmlns:a16="http://schemas.microsoft.com/office/drawing/2014/main" id="{6D55FBC2-965C-C151-6BA2-BEA1F70A3466}"/>
              </a:ext>
            </a:extLst>
          </p:cNvPr>
          <p:cNvSpPr txBox="1"/>
          <p:nvPr/>
        </p:nvSpPr>
        <p:spPr>
          <a:xfrm>
            <a:off x="487965" y="332143"/>
            <a:ext cx="8168070" cy="461665"/>
          </a:xfrm>
          <a:prstGeom prst="rect">
            <a:avLst/>
          </a:prstGeom>
          <a:noFill/>
        </p:spPr>
        <p:txBody>
          <a:bodyPr wrap="none" rtlCol="0">
            <a:spAutoFit/>
          </a:bodyPr>
          <a:lstStyle/>
          <a:p>
            <a:r>
              <a:rPr lang="en-US" b="1" dirty="0">
                <a:solidFill>
                  <a:srgbClr val="0070C0"/>
                </a:solidFill>
                <a:highlight>
                  <a:srgbClr val="FFFF00"/>
                </a:highlight>
              </a:rPr>
              <a:t>Two important quantities for Drought and Fire Weather</a:t>
            </a:r>
          </a:p>
        </p:txBody>
      </p:sp>
    </p:spTree>
    <p:extLst>
      <p:ext uri="{BB962C8B-B14F-4D97-AF65-F5344CB8AC3E}">
        <p14:creationId xmlns:p14="http://schemas.microsoft.com/office/powerpoint/2010/main" val="3311160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DF169E-DAB7-7F05-3F09-5A63D62BBD9A}"/>
              </a:ext>
            </a:extLst>
          </p:cNvPr>
          <p:cNvPicPr>
            <a:picLocks noChangeAspect="1"/>
          </p:cNvPicPr>
          <p:nvPr/>
        </p:nvPicPr>
        <p:blipFill>
          <a:blip r:embed="rId2"/>
          <a:srcRect t="28454" r="33730" b="32877"/>
          <a:stretch/>
        </p:blipFill>
        <p:spPr>
          <a:xfrm>
            <a:off x="101549" y="1290805"/>
            <a:ext cx="8940901" cy="3912783"/>
          </a:xfrm>
          <a:prstGeom prst="rect">
            <a:avLst/>
          </a:prstGeom>
        </p:spPr>
      </p:pic>
      <p:pic>
        <p:nvPicPr>
          <p:cNvPr id="7" name="Picture 6">
            <a:extLst>
              <a:ext uri="{FF2B5EF4-FFF2-40B4-BE49-F238E27FC236}">
                <a16:creationId xmlns:a16="http://schemas.microsoft.com/office/drawing/2014/main" id="{CA937013-6C24-43A2-0243-40F74DE2F7AD}"/>
              </a:ext>
            </a:extLst>
          </p:cNvPr>
          <p:cNvPicPr>
            <a:picLocks noChangeAspect="1"/>
          </p:cNvPicPr>
          <p:nvPr/>
        </p:nvPicPr>
        <p:blipFill>
          <a:blip r:embed="rId3"/>
          <a:srcRect l="23232" t="67716" r="56781" b="30451"/>
          <a:stretch/>
        </p:blipFill>
        <p:spPr>
          <a:xfrm>
            <a:off x="101549" y="5285932"/>
            <a:ext cx="6526548" cy="448851"/>
          </a:xfrm>
          <a:prstGeom prst="rect">
            <a:avLst/>
          </a:prstGeom>
        </p:spPr>
      </p:pic>
      <p:sp>
        <p:nvSpPr>
          <p:cNvPr id="2" name="TextBox 1">
            <a:extLst>
              <a:ext uri="{FF2B5EF4-FFF2-40B4-BE49-F238E27FC236}">
                <a16:creationId xmlns:a16="http://schemas.microsoft.com/office/drawing/2014/main" id="{D72E3994-C83F-C99E-EB6D-E1E1828A9627}"/>
              </a:ext>
            </a:extLst>
          </p:cNvPr>
          <p:cNvSpPr txBox="1"/>
          <p:nvPr/>
        </p:nvSpPr>
        <p:spPr>
          <a:xfrm>
            <a:off x="101549" y="5743331"/>
            <a:ext cx="8750105" cy="969496"/>
          </a:xfrm>
          <a:prstGeom prst="rect">
            <a:avLst/>
          </a:prstGeom>
          <a:noFill/>
        </p:spPr>
        <p:txBody>
          <a:bodyPr wrap="square">
            <a:spAutoFit/>
          </a:bodyPr>
          <a:lstStyle/>
          <a:p>
            <a:pPr algn="ctr">
              <a:lnSpc>
                <a:spcPct val="95000"/>
              </a:lnSpc>
              <a:spcBef>
                <a:spcPts val="0"/>
              </a:spcBef>
              <a:spcAft>
                <a:spcPts val="0"/>
              </a:spcAft>
            </a:pPr>
            <a:r>
              <a:rPr lang="en-US" sz="1800" b="1" dirty="0">
                <a:solidFill>
                  <a:srgbClr val="FFFF00"/>
                </a:solidFill>
              </a:rPr>
              <a:t>Confidence is defined as the difference of the normalized ensemble standard deviation (</a:t>
            </a:r>
            <a:r>
              <a:rPr lang="en-US" sz="1800" b="1" i="1" dirty="0">
                <a:solidFill>
                  <a:srgbClr val="FFFF00"/>
                </a:solidFill>
              </a:rPr>
              <a:t>𝞼</a:t>
            </a:r>
            <a:r>
              <a:rPr lang="en-US" sz="1800" b="1" baseline="-25000" dirty="0" err="1">
                <a:solidFill>
                  <a:srgbClr val="FFFF00"/>
                </a:solidFill>
              </a:rPr>
              <a:t>ens</a:t>
            </a:r>
            <a:r>
              <a:rPr lang="en-US" sz="1800" b="1" baseline="-25000" dirty="0">
                <a:solidFill>
                  <a:srgbClr val="FFFF00"/>
                </a:solidFill>
              </a:rPr>
              <a:t> </a:t>
            </a:r>
            <a:r>
              <a:rPr lang="en-US" sz="1800" b="1" dirty="0">
                <a:solidFill>
                  <a:srgbClr val="FFFF00"/>
                </a:solidFill>
              </a:rPr>
              <a:t>/ </a:t>
            </a:r>
            <a:r>
              <a:rPr lang="en-US" sz="1800" b="1" i="1" dirty="0">
                <a:solidFill>
                  <a:srgbClr val="FFFF00"/>
                </a:solidFill>
              </a:rPr>
              <a:t>𝞼</a:t>
            </a:r>
            <a:r>
              <a:rPr lang="en-US" sz="1800" b="1" baseline="-25000" dirty="0" err="1">
                <a:solidFill>
                  <a:srgbClr val="FFFF00"/>
                </a:solidFill>
              </a:rPr>
              <a:t>clim</a:t>
            </a:r>
            <a:r>
              <a:rPr lang="en-US" sz="1800" b="1" dirty="0">
                <a:solidFill>
                  <a:srgbClr val="FFFF00"/>
                </a:solidFill>
              </a:rPr>
              <a:t>) from 1</a:t>
            </a:r>
            <a:endParaRPr lang="en-US" sz="1800" b="1" i="1" dirty="0">
              <a:solidFill>
                <a:srgbClr val="FFFF00"/>
              </a:solidFill>
            </a:endParaRPr>
          </a:p>
          <a:p>
            <a:pPr marL="0" lvl="0" indent="0" algn="ctr" rtl="0">
              <a:lnSpc>
                <a:spcPct val="95000"/>
              </a:lnSpc>
              <a:spcBef>
                <a:spcPts val="0"/>
              </a:spcBef>
              <a:spcAft>
                <a:spcPts val="0"/>
              </a:spcAft>
              <a:buNone/>
            </a:pPr>
            <a:r>
              <a:rPr lang="en-US" sz="2400" b="1" i="1" dirty="0">
                <a:solidFill>
                  <a:srgbClr val="FFFF00"/>
                </a:solidFill>
              </a:rPr>
              <a:t>Confidence</a:t>
            </a:r>
            <a:r>
              <a:rPr lang="en-US" sz="2400" b="1" dirty="0">
                <a:solidFill>
                  <a:srgbClr val="FFFF00"/>
                </a:solidFill>
              </a:rPr>
              <a:t> = 1 - </a:t>
            </a:r>
            <a:r>
              <a:rPr lang="en-US" sz="2400" b="1" i="1" dirty="0">
                <a:solidFill>
                  <a:srgbClr val="FFFF00"/>
                </a:solidFill>
              </a:rPr>
              <a:t>𝞼</a:t>
            </a:r>
            <a:r>
              <a:rPr lang="en-US" sz="2400" b="1" baseline="-25000" dirty="0" err="1">
                <a:solidFill>
                  <a:srgbClr val="FFFF00"/>
                </a:solidFill>
              </a:rPr>
              <a:t>ens</a:t>
            </a:r>
            <a:r>
              <a:rPr lang="en-US" sz="2400" b="1" baseline="-25000" dirty="0">
                <a:solidFill>
                  <a:srgbClr val="FFFF00"/>
                </a:solidFill>
              </a:rPr>
              <a:t> </a:t>
            </a:r>
            <a:r>
              <a:rPr lang="en-US" sz="2400" b="1" dirty="0">
                <a:solidFill>
                  <a:srgbClr val="FFFF00"/>
                </a:solidFill>
              </a:rPr>
              <a:t>/ </a:t>
            </a:r>
            <a:r>
              <a:rPr lang="en-US" sz="2400" b="1" i="1" dirty="0">
                <a:solidFill>
                  <a:srgbClr val="FFFF00"/>
                </a:solidFill>
              </a:rPr>
              <a:t>𝞼</a:t>
            </a:r>
            <a:r>
              <a:rPr lang="en-US" sz="2400" b="1" baseline="-25000" dirty="0" err="1">
                <a:solidFill>
                  <a:srgbClr val="FFFF00"/>
                </a:solidFill>
              </a:rPr>
              <a:t>clim</a:t>
            </a:r>
            <a:r>
              <a:rPr lang="en-US" sz="2400" dirty="0">
                <a:solidFill>
                  <a:srgbClr val="FFFF00"/>
                </a:solidFill>
              </a:rPr>
              <a:t> </a:t>
            </a:r>
            <a:endParaRPr lang="en-US" sz="2400" b="1" dirty="0">
              <a:solidFill>
                <a:srgbClr val="FFFF00"/>
              </a:solidFill>
              <a:highlight>
                <a:srgbClr val="FFFFFF"/>
              </a:highlight>
            </a:endParaRPr>
          </a:p>
        </p:txBody>
      </p:sp>
      <p:sp>
        <p:nvSpPr>
          <p:cNvPr id="3" name="TextBox 2">
            <a:extLst>
              <a:ext uri="{FF2B5EF4-FFF2-40B4-BE49-F238E27FC236}">
                <a16:creationId xmlns:a16="http://schemas.microsoft.com/office/drawing/2014/main" id="{927D60F2-773A-5041-4A75-124329006123}"/>
              </a:ext>
            </a:extLst>
          </p:cNvPr>
          <p:cNvSpPr txBox="1"/>
          <p:nvPr/>
        </p:nvSpPr>
        <p:spPr>
          <a:xfrm>
            <a:off x="655702" y="54416"/>
            <a:ext cx="7832593" cy="769441"/>
          </a:xfrm>
          <a:prstGeom prst="rect">
            <a:avLst/>
          </a:prstGeom>
          <a:noFill/>
        </p:spPr>
        <p:txBody>
          <a:bodyPr wrap="none" rtlCol="0">
            <a:spAutoFit/>
          </a:bodyPr>
          <a:lstStyle/>
          <a:p>
            <a:r>
              <a:rPr lang="en-US" sz="2200" dirty="0">
                <a:solidFill>
                  <a:schemeClr val="bg2">
                    <a:lumMod val="60000"/>
                    <a:lumOff val="40000"/>
                  </a:schemeClr>
                </a:solidFill>
                <a:highlight>
                  <a:srgbClr val="FFFFD4"/>
                </a:highlight>
              </a:rPr>
              <a:t>Rank Correlation </a:t>
            </a:r>
            <a:r>
              <a:rPr lang="en-US" sz="2200" dirty="0"/>
              <a:t>between 20CRv3 and ERA5 3-hourly data</a:t>
            </a:r>
          </a:p>
          <a:p>
            <a:r>
              <a:rPr lang="en-US" sz="2200" dirty="0"/>
              <a:t>compared to 20CRv3 </a:t>
            </a:r>
            <a:r>
              <a:rPr lang="en-US" sz="2200" dirty="0">
                <a:solidFill>
                  <a:srgbClr val="FF8C55"/>
                </a:solidFill>
                <a:highlight>
                  <a:srgbClr val="EEF5E5"/>
                </a:highlight>
              </a:rPr>
              <a:t>Confidence</a:t>
            </a:r>
            <a:r>
              <a:rPr lang="en-US" sz="2200" dirty="0"/>
              <a:t> from 80-member ensemble</a:t>
            </a:r>
          </a:p>
        </p:txBody>
      </p:sp>
      <p:sp>
        <p:nvSpPr>
          <p:cNvPr id="4" name="TextBox 3">
            <a:extLst>
              <a:ext uri="{FF2B5EF4-FFF2-40B4-BE49-F238E27FC236}">
                <a16:creationId xmlns:a16="http://schemas.microsoft.com/office/drawing/2014/main" id="{26BA7F25-D3B1-831C-555F-79254D05F0CE}"/>
              </a:ext>
            </a:extLst>
          </p:cNvPr>
          <p:cNvSpPr txBox="1"/>
          <p:nvPr/>
        </p:nvSpPr>
        <p:spPr>
          <a:xfrm>
            <a:off x="7216726" y="5296883"/>
            <a:ext cx="1175322" cy="461665"/>
          </a:xfrm>
          <a:prstGeom prst="rect">
            <a:avLst/>
          </a:prstGeom>
          <a:noFill/>
        </p:spPr>
        <p:txBody>
          <a:bodyPr wrap="none" rtlCol="0">
            <a:spAutoFit/>
          </a:bodyPr>
          <a:lstStyle/>
          <a:p>
            <a:r>
              <a:rPr lang="en-US" dirty="0">
                <a:solidFill>
                  <a:srgbClr val="FFC000"/>
                </a:solidFill>
              </a:rPr>
              <a:t>C.I. 0.2</a:t>
            </a:r>
          </a:p>
        </p:txBody>
      </p:sp>
      <p:sp>
        <p:nvSpPr>
          <p:cNvPr id="5" name="TextBox 4">
            <a:extLst>
              <a:ext uri="{FF2B5EF4-FFF2-40B4-BE49-F238E27FC236}">
                <a16:creationId xmlns:a16="http://schemas.microsoft.com/office/drawing/2014/main" id="{95AA7A64-3912-EE7B-DE19-FD9BC56899E1}"/>
              </a:ext>
            </a:extLst>
          </p:cNvPr>
          <p:cNvSpPr txBox="1"/>
          <p:nvPr/>
        </p:nvSpPr>
        <p:spPr>
          <a:xfrm>
            <a:off x="669774" y="941474"/>
            <a:ext cx="1527149" cy="369332"/>
          </a:xfrm>
          <a:prstGeom prst="rect">
            <a:avLst/>
          </a:prstGeom>
          <a:noFill/>
        </p:spPr>
        <p:txBody>
          <a:bodyPr wrap="none" rtlCol="0">
            <a:spAutoFit/>
          </a:bodyPr>
          <a:lstStyle/>
          <a:p>
            <a:r>
              <a:rPr lang="en-US" sz="1800" dirty="0">
                <a:solidFill>
                  <a:srgbClr val="FFFF00"/>
                </a:solidFill>
              </a:rPr>
              <a:t>2 m Air Temp</a:t>
            </a:r>
          </a:p>
        </p:txBody>
      </p:sp>
      <p:sp>
        <p:nvSpPr>
          <p:cNvPr id="8" name="TextBox 7">
            <a:extLst>
              <a:ext uri="{FF2B5EF4-FFF2-40B4-BE49-F238E27FC236}">
                <a16:creationId xmlns:a16="http://schemas.microsoft.com/office/drawing/2014/main" id="{A421CCCF-1E53-BEFB-0D2B-DA4A4D754F5C}"/>
              </a:ext>
            </a:extLst>
          </p:cNvPr>
          <p:cNvSpPr txBox="1"/>
          <p:nvPr/>
        </p:nvSpPr>
        <p:spPr>
          <a:xfrm>
            <a:off x="3467350" y="941474"/>
            <a:ext cx="2018501" cy="369332"/>
          </a:xfrm>
          <a:prstGeom prst="rect">
            <a:avLst/>
          </a:prstGeom>
          <a:noFill/>
        </p:spPr>
        <p:txBody>
          <a:bodyPr wrap="none" rtlCol="0">
            <a:spAutoFit/>
          </a:bodyPr>
          <a:lstStyle/>
          <a:p>
            <a:r>
              <a:rPr lang="en-US" sz="1800" dirty="0">
                <a:solidFill>
                  <a:srgbClr val="FFFF00"/>
                </a:solidFill>
              </a:rPr>
              <a:t>10 m Wind Speed</a:t>
            </a:r>
          </a:p>
        </p:txBody>
      </p:sp>
      <p:sp>
        <p:nvSpPr>
          <p:cNvPr id="9" name="TextBox 8">
            <a:extLst>
              <a:ext uri="{FF2B5EF4-FFF2-40B4-BE49-F238E27FC236}">
                <a16:creationId xmlns:a16="http://schemas.microsoft.com/office/drawing/2014/main" id="{262239FC-AB3D-7170-638F-7094F6B0D966}"/>
              </a:ext>
            </a:extLst>
          </p:cNvPr>
          <p:cNvSpPr txBox="1"/>
          <p:nvPr/>
        </p:nvSpPr>
        <p:spPr>
          <a:xfrm>
            <a:off x="5887247" y="917152"/>
            <a:ext cx="3155203" cy="369332"/>
          </a:xfrm>
          <a:prstGeom prst="rect">
            <a:avLst/>
          </a:prstGeom>
          <a:noFill/>
        </p:spPr>
        <p:txBody>
          <a:bodyPr wrap="square" rtlCol="0">
            <a:spAutoFit/>
          </a:bodyPr>
          <a:lstStyle/>
          <a:p>
            <a:pPr algn="ctr"/>
            <a:r>
              <a:rPr lang="en-US" sz="1800" dirty="0">
                <a:solidFill>
                  <a:srgbClr val="FFFF00"/>
                </a:solidFill>
              </a:rPr>
              <a:t>10 m Vapor Pressure Deficit</a:t>
            </a:r>
          </a:p>
        </p:txBody>
      </p:sp>
    </p:spTree>
    <p:extLst>
      <p:ext uri="{BB962C8B-B14F-4D97-AF65-F5344CB8AC3E}">
        <p14:creationId xmlns:p14="http://schemas.microsoft.com/office/powerpoint/2010/main" val="426455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C67A79-BE61-887C-C249-B140F63C51DB}"/>
              </a:ext>
            </a:extLst>
          </p:cNvPr>
          <p:cNvPicPr>
            <a:picLocks noChangeAspect="1"/>
          </p:cNvPicPr>
          <p:nvPr/>
        </p:nvPicPr>
        <p:blipFill>
          <a:blip r:embed="rId2"/>
          <a:srcRect l="1801" t="29387" r="20030" b="44205"/>
          <a:stretch/>
        </p:blipFill>
        <p:spPr>
          <a:xfrm>
            <a:off x="112331" y="2566685"/>
            <a:ext cx="8919338" cy="2259957"/>
          </a:xfrm>
          <a:prstGeom prst="rect">
            <a:avLst/>
          </a:prstGeom>
        </p:spPr>
      </p:pic>
      <p:sp>
        <p:nvSpPr>
          <p:cNvPr id="6" name="TextBox 5">
            <a:extLst>
              <a:ext uri="{FF2B5EF4-FFF2-40B4-BE49-F238E27FC236}">
                <a16:creationId xmlns:a16="http://schemas.microsoft.com/office/drawing/2014/main" id="{1E24BF72-9BD1-D4B5-4489-6735DEA2C572}"/>
              </a:ext>
            </a:extLst>
          </p:cNvPr>
          <p:cNvSpPr txBox="1"/>
          <p:nvPr/>
        </p:nvSpPr>
        <p:spPr>
          <a:xfrm>
            <a:off x="629908" y="313661"/>
            <a:ext cx="7467108" cy="830997"/>
          </a:xfrm>
          <a:prstGeom prst="rect">
            <a:avLst/>
          </a:prstGeom>
          <a:noFill/>
        </p:spPr>
        <p:txBody>
          <a:bodyPr wrap="none" rtlCol="0">
            <a:spAutoFit/>
          </a:bodyPr>
          <a:lstStyle/>
          <a:p>
            <a:pPr algn="ctr"/>
            <a:r>
              <a:rPr lang="en-US" b="1" dirty="0"/>
              <a:t>Rank Correlation between 20CRv3 and ERA5</a:t>
            </a:r>
          </a:p>
          <a:p>
            <a:pPr algn="ctr"/>
            <a:r>
              <a:rPr lang="en-US" b="1" dirty="0"/>
              <a:t>for May – Oct as a function of 20CRv3 Confidence</a:t>
            </a:r>
          </a:p>
        </p:txBody>
      </p:sp>
      <p:sp>
        <p:nvSpPr>
          <p:cNvPr id="7" name="TextBox 6">
            <a:extLst>
              <a:ext uri="{FF2B5EF4-FFF2-40B4-BE49-F238E27FC236}">
                <a16:creationId xmlns:a16="http://schemas.microsoft.com/office/drawing/2014/main" id="{F1739BC4-A0AB-4886-DB22-CD7ACB5B7A76}"/>
              </a:ext>
            </a:extLst>
          </p:cNvPr>
          <p:cNvSpPr txBox="1"/>
          <p:nvPr/>
        </p:nvSpPr>
        <p:spPr>
          <a:xfrm>
            <a:off x="431937" y="1709956"/>
            <a:ext cx="1974643" cy="461665"/>
          </a:xfrm>
          <a:prstGeom prst="rect">
            <a:avLst/>
          </a:prstGeom>
          <a:noFill/>
        </p:spPr>
        <p:txBody>
          <a:bodyPr wrap="none" rtlCol="0">
            <a:spAutoFit/>
          </a:bodyPr>
          <a:lstStyle/>
          <a:p>
            <a:r>
              <a:rPr lang="en-US" dirty="0">
                <a:solidFill>
                  <a:srgbClr val="FFFF00"/>
                </a:solidFill>
              </a:rPr>
              <a:t>2 m Air Temp</a:t>
            </a:r>
          </a:p>
        </p:txBody>
      </p:sp>
      <p:sp>
        <p:nvSpPr>
          <p:cNvPr id="8" name="TextBox 7">
            <a:extLst>
              <a:ext uri="{FF2B5EF4-FFF2-40B4-BE49-F238E27FC236}">
                <a16:creationId xmlns:a16="http://schemas.microsoft.com/office/drawing/2014/main" id="{326A3FFA-0112-CD8F-964B-145C38DB4265}"/>
              </a:ext>
            </a:extLst>
          </p:cNvPr>
          <p:cNvSpPr txBox="1"/>
          <p:nvPr/>
        </p:nvSpPr>
        <p:spPr>
          <a:xfrm>
            <a:off x="3255774" y="1709956"/>
            <a:ext cx="2632452" cy="461665"/>
          </a:xfrm>
          <a:prstGeom prst="rect">
            <a:avLst/>
          </a:prstGeom>
          <a:noFill/>
        </p:spPr>
        <p:txBody>
          <a:bodyPr wrap="none" rtlCol="0">
            <a:spAutoFit/>
          </a:bodyPr>
          <a:lstStyle/>
          <a:p>
            <a:r>
              <a:rPr lang="en-US" dirty="0">
                <a:solidFill>
                  <a:srgbClr val="FFFF00"/>
                </a:solidFill>
              </a:rPr>
              <a:t>10 m Wind Speed</a:t>
            </a:r>
          </a:p>
        </p:txBody>
      </p:sp>
      <p:sp>
        <p:nvSpPr>
          <p:cNvPr id="9" name="TextBox 8">
            <a:extLst>
              <a:ext uri="{FF2B5EF4-FFF2-40B4-BE49-F238E27FC236}">
                <a16:creationId xmlns:a16="http://schemas.microsoft.com/office/drawing/2014/main" id="{77288894-8756-479E-C776-00179C13D03D}"/>
              </a:ext>
            </a:extLst>
          </p:cNvPr>
          <p:cNvSpPr txBox="1"/>
          <p:nvPr/>
        </p:nvSpPr>
        <p:spPr>
          <a:xfrm>
            <a:off x="6067890" y="1694950"/>
            <a:ext cx="3156249" cy="830997"/>
          </a:xfrm>
          <a:prstGeom prst="rect">
            <a:avLst/>
          </a:prstGeom>
          <a:noFill/>
        </p:spPr>
        <p:txBody>
          <a:bodyPr wrap="none" rtlCol="0">
            <a:spAutoFit/>
          </a:bodyPr>
          <a:lstStyle/>
          <a:p>
            <a:pPr algn="ctr"/>
            <a:r>
              <a:rPr lang="en-US" dirty="0">
                <a:solidFill>
                  <a:srgbClr val="FFFF00"/>
                </a:solidFill>
              </a:rPr>
              <a:t>10 m Vapor Pressure </a:t>
            </a:r>
          </a:p>
          <a:p>
            <a:pPr algn="ctr"/>
            <a:r>
              <a:rPr lang="en-US" dirty="0">
                <a:solidFill>
                  <a:srgbClr val="FFFF00"/>
                </a:solidFill>
              </a:rPr>
              <a:t>Deficit</a:t>
            </a:r>
          </a:p>
        </p:txBody>
      </p:sp>
      <p:sp>
        <p:nvSpPr>
          <p:cNvPr id="2" name="TextBox 1">
            <a:extLst>
              <a:ext uri="{FF2B5EF4-FFF2-40B4-BE49-F238E27FC236}">
                <a16:creationId xmlns:a16="http://schemas.microsoft.com/office/drawing/2014/main" id="{AA6E93A0-7184-B02C-8DD5-C31E6F2371D2}"/>
              </a:ext>
            </a:extLst>
          </p:cNvPr>
          <p:cNvSpPr txBox="1"/>
          <p:nvPr/>
        </p:nvSpPr>
        <p:spPr>
          <a:xfrm>
            <a:off x="192470" y="5927326"/>
            <a:ext cx="9031669" cy="1156407"/>
          </a:xfrm>
          <a:prstGeom prst="rect">
            <a:avLst/>
          </a:prstGeom>
          <a:noFill/>
        </p:spPr>
        <p:txBody>
          <a:bodyPr wrap="square">
            <a:spAutoFit/>
          </a:bodyPr>
          <a:lstStyle/>
          <a:p>
            <a:pPr marL="0" lvl="0" indent="0" algn="l" rtl="0">
              <a:lnSpc>
                <a:spcPct val="115000"/>
              </a:lnSpc>
              <a:spcBef>
                <a:spcPts val="0"/>
              </a:spcBef>
              <a:spcAft>
                <a:spcPts val="0"/>
              </a:spcAft>
              <a:buNone/>
            </a:pPr>
            <a:r>
              <a:rPr lang="en-US" sz="2000" b="1" dirty="0">
                <a:solidFill>
                  <a:srgbClr val="FFFFD4"/>
                </a:solidFill>
              </a:rPr>
              <a:t>Suggests that the 20CRv3 confidences are reliable and can be used to estimate the quality of derived fire-weather indices.</a:t>
            </a:r>
          </a:p>
          <a:p>
            <a:pPr marL="0" lvl="0" indent="0" algn="l" rtl="0">
              <a:lnSpc>
                <a:spcPct val="115000"/>
              </a:lnSpc>
              <a:spcBef>
                <a:spcPts val="0"/>
              </a:spcBef>
              <a:spcAft>
                <a:spcPts val="0"/>
              </a:spcAft>
              <a:buNone/>
            </a:pPr>
            <a:endParaRPr lang="en-US" sz="2200" b="1" dirty="0">
              <a:solidFill>
                <a:srgbClr val="0D0D0D"/>
              </a:solidFill>
              <a:highlight>
                <a:srgbClr val="FFFFFF"/>
              </a:highlight>
            </a:endParaRPr>
          </a:p>
        </p:txBody>
      </p:sp>
    </p:spTree>
    <p:extLst>
      <p:ext uri="{BB962C8B-B14F-4D97-AF65-F5344CB8AC3E}">
        <p14:creationId xmlns:p14="http://schemas.microsoft.com/office/powerpoint/2010/main" val="3314408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A1BB6-DC45-8F9E-BE59-9CF0E3849F1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8DF0E6-30A2-7DA3-5ACF-CCFEAED4B0E9}"/>
              </a:ext>
            </a:extLst>
          </p:cNvPr>
          <p:cNvPicPr>
            <a:picLocks noChangeAspect="1"/>
          </p:cNvPicPr>
          <p:nvPr/>
        </p:nvPicPr>
        <p:blipFill>
          <a:blip r:embed="rId2"/>
          <a:srcRect l="55239" t="29387" r="20030" b="44205"/>
          <a:stretch/>
        </p:blipFill>
        <p:spPr>
          <a:xfrm>
            <a:off x="2275353" y="1818516"/>
            <a:ext cx="5108085" cy="4090824"/>
          </a:xfrm>
          <a:prstGeom prst="rect">
            <a:avLst/>
          </a:prstGeom>
        </p:spPr>
      </p:pic>
      <p:sp>
        <p:nvSpPr>
          <p:cNvPr id="6" name="TextBox 5">
            <a:extLst>
              <a:ext uri="{FF2B5EF4-FFF2-40B4-BE49-F238E27FC236}">
                <a16:creationId xmlns:a16="http://schemas.microsoft.com/office/drawing/2014/main" id="{F93C72C4-2F33-F1BE-A372-0168C8E25E97}"/>
              </a:ext>
            </a:extLst>
          </p:cNvPr>
          <p:cNvSpPr txBox="1"/>
          <p:nvPr/>
        </p:nvSpPr>
        <p:spPr>
          <a:xfrm>
            <a:off x="629908" y="313661"/>
            <a:ext cx="7467108" cy="830997"/>
          </a:xfrm>
          <a:prstGeom prst="rect">
            <a:avLst/>
          </a:prstGeom>
          <a:noFill/>
        </p:spPr>
        <p:txBody>
          <a:bodyPr wrap="none" rtlCol="0">
            <a:spAutoFit/>
          </a:bodyPr>
          <a:lstStyle/>
          <a:p>
            <a:pPr algn="ctr"/>
            <a:r>
              <a:rPr lang="en-US" b="1" dirty="0"/>
              <a:t>Rank Correlation between 20CRv3 and ERA5</a:t>
            </a:r>
          </a:p>
          <a:p>
            <a:pPr algn="ctr"/>
            <a:r>
              <a:rPr lang="en-US" b="1" dirty="0"/>
              <a:t>for May – Oct as a function of 20CRv3 Confidence</a:t>
            </a:r>
          </a:p>
        </p:txBody>
      </p:sp>
      <p:sp>
        <p:nvSpPr>
          <p:cNvPr id="9" name="TextBox 8">
            <a:extLst>
              <a:ext uri="{FF2B5EF4-FFF2-40B4-BE49-F238E27FC236}">
                <a16:creationId xmlns:a16="http://schemas.microsoft.com/office/drawing/2014/main" id="{9804B88D-696B-B091-910B-2D9293C4D43E}"/>
              </a:ext>
            </a:extLst>
          </p:cNvPr>
          <p:cNvSpPr txBox="1"/>
          <p:nvPr/>
        </p:nvSpPr>
        <p:spPr>
          <a:xfrm>
            <a:off x="2581657" y="1250754"/>
            <a:ext cx="4495477" cy="461665"/>
          </a:xfrm>
          <a:prstGeom prst="rect">
            <a:avLst/>
          </a:prstGeom>
          <a:noFill/>
        </p:spPr>
        <p:txBody>
          <a:bodyPr wrap="square" rtlCol="0">
            <a:spAutoFit/>
          </a:bodyPr>
          <a:lstStyle/>
          <a:p>
            <a:pPr algn="ctr"/>
            <a:r>
              <a:rPr lang="en-US" dirty="0">
                <a:solidFill>
                  <a:srgbClr val="FFFF00"/>
                </a:solidFill>
              </a:rPr>
              <a:t>10 m Vapor Pressure Deficit</a:t>
            </a:r>
          </a:p>
        </p:txBody>
      </p:sp>
      <p:sp>
        <p:nvSpPr>
          <p:cNvPr id="11" name="TextBox 10">
            <a:extLst>
              <a:ext uri="{FF2B5EF4-FFF2-40B4-BE49-F238E27FC236}">
                <a16:creationId xmlns:a16="http://schemas.microsoft.com/office/drawing/2014/main" id="{3B25A8B6-28B4-B409-B458-CE19CD3902BA}"/>
              </a:ext>
            </a:extLst>
          </p:cNvPr>
          <p:cNvSpPr txBox="1"/>
          <p:nvPr/>
        </p:nvSpPr>
        <p:spPr>
          <a:xfrm>
            <a:off x="192470" y="5927326"/>
            <a:ext cx="9031669" cy="1156407"/>
          </a:xfrm>
          <a:prstGeom prst="rect">
            <a:avLst/>
          </a:prstGeom>
          <a:noFill/>
        </p:spPr>
        <p:txBody>
          <a:bodyPr wrap="square">
            <a:spAutoFit/>
          </a:bodyPr>
          <a:lstStyle/>
          <a:p>
            <a:pPr marL="0" lvl="0" indent="0" algn="l" rtl="0">
              <a:lnSpc>
                <a:spcPct val="115000"/>
              </a:lnSpc>
              <a:spcBef>
                <a:spcPts val="0"/>
              </a:spcBef>
              <a:spcAft>
                <a:spcPts val="0"/>
              </a:spcAft>
              <a:buNone/>
            </a:pPr>
            <a:r>
              <a:rPr lang="en-US" sz="2000" b="1" dirty="0">
                <a:solidFill>
                  <a:srgbClr val="FFFFD4"/>
                </a:solidFill>
              </a:rPr>
              <a:t>Suggests that the 20CRv3 confidences are reliable and can be used to estimate the quality of derived fire-weather indices.</a:t>
            </a:r>
          </a:p>
          <a:p>
            <a:pPr marL="0" lvl="0" indent="0" algn="l" rtl="0">
              <a:lnSpc>
                <a:spcPct val="115000"/>
              </a:lnSpc>
              <a:spcBef>
                <a:spcPts val="0"/>
              </a:spcBef>
              <a:spcAft>
                <a:spcPts val="0"/>
              </a:spcAft>
              <a:buNone/>
            </a:pPr>
            <a:endParaRPr lang="en-US" sz="2200" b="1" dirty="0">
              <a:solidFill>
                <a:srgbClr val="0D0D0D"/>
              </a:solidFill>
              <a:highlight>
                <a:srgbClr val="FFFFFF"/>
              </a:highlight>
            </a:endParaRPr>
          </a:p>
        </p:txBody>
      </p:sp>
    </p:spTree>
    <p:extLst>
      <p:ext uri="{BB962C8B-B14F-4D97-AF65-F5344CB8AC3E}">
        <p14:creationId xmlns:p14="http://schemas.microsoft.com/office/powerpoint/2010/main" val="4293588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B6AAB0-A65E-C996-37AF-62F57CC3F287}"/>
              </a:ext>
            </a:extLst>
          </p:cNvPr>
          <p:cNvSpPr txBox="1"/>
          <p:nvPr/>
        </p:nvSpPr>
        <p:spPr>
          <a:xfrm>
            <a:off x="235974" y="629264"/>
            <a:ext cx="9297677" cy="6278642"/>
          </a:xfrm>
          <a:prstGeom prst="rect">
            <a:avLst/>
          </a:prstGeom>
          <a:noFill/>
        </p:spPr>
        <p:txBody>
          <a:bodyPr wrap="square" rtlCol="0">
            <a:spAutoFit/>
          </a:bodyPr>
          <a:lstStyle/>
          <a:p>
            <a:pPr>
              <a:buFont typeface="+mj-lt"/>
              <a:buAutoNum type="arabicPeriod"/>
            </a:pPr>
            <a:r>
              <a:rPr lang="en-US" sz="1800" dirty="0">
                <a:effectLst/>
                <a:latin typeface="Georgia" panose="02040502050405020303" pitchFamily="18" charset="0"/>
              </a:rPr>
              <a:t>Great fire of 1910, Idaho and Montana – 3,000,000.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North and South Carolina wildfire complex, 1898 – 3,000,000. </a:t>
            </a:r>
            <a:endParaRPr lang="en-US" sz="1800" dirty="0">
              <a:effectLst/>
              <a:latin typeface="font000000002c6e902e_Bold"/>
            </a:endParaRPr>
          </a:p>
          <a:p>
            <a:pPr>
              <a:buFont typeface="+mj-lt"/>
              <a:buAutoNum type="arabicPeriod"/>
            </a:pPr>
            <a:r>
              <a:rPr lang="en-US" sz="1800" b="1" dirty="0">
                <a:effectLst/>
                <a:latin typeface="Georgia" panose="02040502050405020303" pitchFamily="18" charset="0"/>
              </a:rPr>
              <a:t>Great Michigan Fire, 1871 – 2,500,000. </a:t>
            </a:r>
            <a:endParaRPr lang="en-US" sz="1800" b="1" dirty="0">
              <a:effectLst/>
              <a:latin typeface="font000000002c6e902e_Bold"/>
            </a:endParaRPr>
          </a:p>
          <a:p>
            <a:pPr>
              <a:buFont typeface="+mj-lt"/>
              <a:buAutoNum type="arabicPeriod"/>
            </a:pPr>
            <a:r>
              <a:rPr lang="en-US" sz="1800" dirty="0">
                <a:effectLst/>
                <a:latin typeface="Georgia" panose="02040502050405020303" pitchFamily="18" charset="0"/>
              </a:rPr>
              <a:t>Great Fire, Oregon, 1845 – 1,500,000.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Taylor Complex Fire, 2004, Alaska – 1,303,358.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Peshtigo Fire, 1871, Wisconsin – 1,250,000.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Ruby Fire, 1940, Alaska – 1,250,000. </a:t>
            </a:r>
            <a:endParaRPr lang="en-US" sz="1800" dirty="0">
              <a:effectLst/>
              <a:latin typeface="font000000002c6e902e_Bold"/>
            </a:endParaRPr>
          </a:p>
          <a:p>
            <a:pPr>
              <a:buFont typeface="+mj-lt"/>
              <a:buAutoNum type="arabicPeriod"/>
            </a:pPr>
            <a:r>
              <a:rPr lang="en-US" sz="1800" dirty="0" err="1">
                <a:effectLst/>
                <a:latin typeface="Georgia" panose="02040502050405020303" pitchFamily="18" charset="0"/>
              </a:rPr>
              <a:t>Kateel</a:t>
            </a:r>
            <a:r>
              <a:rPr lang="en-US" sz="1800" dirty="0">
                <a:effectLst/>
                <a:latin typeface="Georgia" panose="02040502050405020303" pitchFamily="18" charset="0"/>
              </a:rPr>
              <a:t> River, No. 5, 1957, Alaska – 1,161,200.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Smokehouse Creek Fire, 2024, Texas – 1,058,482.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August Complex, 2020, California – 1,032,648.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Thumb Fire, 1881, Michigan – 1,000,000.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Unalakleet, 1941, Alaska – 1,000,000.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Dixie Fire, 2021, California – 963,309.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East Amarillo Complex, 2006, Texas – 907,245.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Little Black River Fire, 1950, Alaska – 892,900. </a:t>
            </a:r>
            <a:endParaRPr lang="en-US" sz="1800" dirty="0">
              <a:effectLst/>
              <a:latin typeface="font000000002c6e902e_Bold"/>
            </a:endParaRPr>
          </a:p>
          <a:p>
            <a:pPr>
              <a:buFont typeface="+mj-lt"/>
              <a:buAutoNum type="arabicPeriod"/>
            </a:pPr>
            <a:r>
              <a:rPr lang="en-US" sz="1800" dirty="0">
                <a:effectLst/>
                <a:latin typeface="Georgia" panose="02040502050405020303" pitchFamily="18" charset="0"/>
              </a:rPr>
              <a:t>Lime Complex, 2022, Alaska – 892,900. </a:t>
            </a:r>
            <a:endParaRPr lang="en-US" sz="1800" dirty="0">
              <a:effectLst/>
              <a:latin typeface="font000000002c6e902e_Bold"/>
            </a:endParaRPr>
          </a:p>
          <a:p>
            <a:pPr>
              <a:buFont typeface="+mj-lt"/>
              <a:buAutoNum type="arabicPeriod"/>
            </a:pPr>
            <a:r>
              <a:rPr lang="en-US" sz="1800" dirty="0" err="1">
                <a:effectLst/>
                <a:latin typeface="Georgia" panose="02040502050405020303" pitchFamily="18" charset="0"/>
              </a:rPr>
              <a:t>Miramichi</a:t>
            </a:r>
            <a:r>
              <a:rPr lang="en-US" sz="1800" dirty="0">
                <a:effectLst/>
                <a:latin typeface="Georgia" panose="02040502050405020303" pitchFamily="18" charset="0"/>
              </a:rPr>
              <a:t> Fire, 1825, Maine – 832,000. (An additional 3 million acres</a:t>
            </a:r>
          </a:p>
          <a:p>
            <a:r>
              <a:rPr lang="en-US" sz="1800" dirty="0">
                <a:effectLst/>
                <a:latin typeface="Georgia" panose="02040502050405020303" pitchFamily="18" charset="0"/>
              </a:rPr>
              <a:t> 	burned in New Brunswick, Canada.) </a:t>
            </a:r>
            <a:endParaRPr lang="en-US" sz="1800" dirty="0">
              <a:latin typeface="font000000002c6e902e_Bold"/>
            </a:endParaRPr>
          </a:p>
          <a:p>
            <a:r>
              <a:rPr lang="en-US" sz="1800" dirty="0">
                <a:latin typeface="Georgia" panose="02040502050405020303" pitchFamily="18" charset="0"/>
              </a:rPr>
              <a:t>18. Solstice Complex, 2004, Alaska – 812,771. </a:t>
            </a:r>
          </a:p>
          <a:p>
            <a:r>
              <a:rPr lang="en-US" sz="1800" dirty="0">
                <a:latin typeface="Georgia" panose="02040502050405020303" pitchFamily="18" charset="0"/>
              </a:rPr>
              <a:t>19. </a:t>
            </a:r>
            <a:r>
              <a:rPr lang="en-US" sz="1800" dirty="0" err="1">
                <a:latin typeface="Georgia" panose="02040502050405020303" pitchFamily="18" charset="0"/>
              </a:rPr>
              <a:t>Holanada</a:t>
            </a:r>
            <a:r>
              <a:rPr lang="en-US" sz="1800" dirty="0">
                <a:latin typeface="Georgia" panose="02040502050405020303" pitchFamily="18" charset="0"/>
              </a:rPr>
              <a:t> Creek Fire, 1969, Alaska – 803,470. </a:t>
            </a:r>
          </a:p>
          <a:p>
            <a:r>
              <a:rPr lang="en-US" sz="1800" dirty="0">
                <a:latin typeface="Georgia" panose="02040502050405020303" pitchFamily="18" charset="0"/>
              </a:rPr>
              <a:t>20. Northwest Oklahoma Complex, 2017 – 779,292. </a:t>
            </a:r>
          </a:p>
          <a:p>
            <a:endParaRPr lang="en-US" dirty="0"/>
          </a:p>
        </p:txBody>
      </p:sp>
      <p:sp>
        <p:nvSpPr>
          <p:cNvPr id="3" name="TextBox 2">
            <a:extLst>
              <a:ext uri="{FF2B5EF4-FFF2-40B4-BE49-F238E27FC236}">
                <a16:creationId xmlns:a16="http://schemas.microsoft.com/office/drawing/2014/main" id="{C453DF59-200D-6831-77C6-0519CBAB1527}"/>
              </a:ext>
            </a:extLst>
          </p:cNvPr>
          <p:cNvSpPr txBox="1"/>
          <p:nvPr/>
        </p:nvSpPr>
        <p:spPr>
          <a:xfrm>
            <a:off x="5495565" y="6228736"/>
            <a:ext cx="3648435" cy="461665"/>
          </a:xfrm>
          <a:prstGeom prst="rect">
            <a:avLst/>
          </a:prstGeom>
          <a:noFill/>
        </p:spPr>
        <p:txBody>
          <a:bodyPr wrap="none" rtlCol="0">
            <a:spAutoFit/>
          </a:bodyPr>
          <a:lstStyle/>
          <a:p>
            <a:r>
              <a:rPr lang="en-US" dirty="0">
                <a:solidFill>
                  <a:srgbClr val="FFFF00"/>
                </a:solidFill>
              </a:rPr>
              <a:t>USA Today, 29 April 2024</a:t>
            </a:r>
          </a:p>
        </p:txBody>
      </p:sp>
      <p:sp>
        <p:nvSpPr>
          <p:cNvPr id="4" name="TextBox 3">
            <a:extLst>
              <a:ext uri="{FF2B5EF4-FFF2-40B4-BE49-F238E27FC236}">
                <a16:creationId xmlns:a16="http://schemas.microsoft.com/office/drawing/2014/main" id="{4FA6EC29-1AA7-71F8-E332-10B1A2CE32DC}"/>
              </a:ext>
            </a:extLst>
          </p:cNvPr>
          <p:cNvSpPr txBox="1"/>
          <p:nvPr/>
        </p:nvSpPr>
        <p:spPr>
          <a:xfrm>
            <a:off x="1936955" y="167599"/>
            <a:ext cx="5120312" cy="461665"/>
          </a:xfrm>
          <a:prstGeom prst="rect">
            <a:avLst/>
          </a:prstGeom>
          <a:noFill/>
        </p:spPr>
        <p:txBody>
          <a:bodyPr wrap="none" rtlCol="0">
            <a:spAutoFit/>
          </a:bodyPr>
          <a:lstStyle/>
          <a:p>
            <a:r>
              <a:rPr lang="en-US" b="1" u="sng" dirty="0"/>
              <a:t>List of 20 biggest fires in the U.S. </a:t>
            </a:r>
          </a:p>
        </p:txBody>
      </p:sp>
    </p:spTree>
    <p:extLst>
      <p:ext uri="{BB962C8B-B14F-4D97-AF65-F5344CB8AC3E}">
        <p14:creationId xmlns:p14="http://schemas.microsoft.com/office/powerpoint/2010/main" val="2098459899"/>
      </p:ext>
    </p:extLst>
  </p:cSld>
  <p:clrMapOvr>
    <a:masterClrMapping/>
  </p:clrMapOvr>
</p:sld>
</file>

<file path=ppt/theme/theme1.xml><?xml version="1.0" encoding="utf-8"?>
<a:theme xmlns:a="http://schemas.openxmlformats.org/drawingml/2006/main" name="Blank Presentation">
  <a:themeElements>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13338</TotalTime>
  <Words>2377</Words>
  <Application>Microsoft Macintosh PowerPoint</Application>
  <PresentationFormat>On-screen Show (4:3)</PresentationFormat>
  <Paragraphs>318</Paragraphs>
  <Slides>28</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 Unicode MS</vt:lpstr>
      <vt:lpstr>ＭＳ Ｐゴシック</vt:lpstr>
      <vt:lpstr>Arial</vt:lpstr>
      <vt:lpstr>Cambria Math</vt:lpstr>
      <vt:lpstr>font000000002c6e902e_Bold</vt:lpstr>
      <vt:lpstr>Georgia</vt:lpstr>
      <vt:lpstr>Helvetica</vt:lpstr>
      <vt:lpstr>Open Sans</vt:lpstr>
      <vt:lpstr>Times</vt:lpstr>
      <vt:lpstr>Times New Roman</vt:lpstr>
      <vt:lpstr>Blank Presentation</vt:lpstr>
      <vt:lpstr>PowerPoint Presentation</vt:lpstr>
      <vt:lpstr>The 20th Century Reanalysis version 3 (1806-2015)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Historical Reanalysis Status and Plans</vt:lpstr>
      <vt:lpstr>PowerPoint Presentation</vt:lpstr>
      <vt:lpstr>PowerPoint Presentation</vt:lpstr>
      <vt:lpstr>PowerPoint Presentation</vt:lpstr>
      <vt:lpstr>PowerPoint Presentation</vt:lpstr>
      <vt:lpstr>Thank you to organizations contributing observations to ISPD: </vt:lpstr>
      <vt:lpstr>PowerPoint Presentation</vt:lpstr>
      <vt:lpstr>PowerPoint Presentation</vt:lpstr>
      <vt:lpstr>What is Data Assimilation?   Method to combine an uncertain first guess with uncertain observations to form an “analysis” of the state of the system.  We want the state of the  atmosphere at a  particular time:  a weather map</vt:lpstr>
      <vt:lpstr>PowerPoint Presentation</vt:lpstr>
      <vt:lpstr>What is Reanalysis? Performing data assimilation on historical or past observations.  Before our dataset released in 2011, previous datasets spanned at most 1948 to present.  The new NOAA-CIRES-DOE 20th Century Reanalysis version 3 provides 80 estimates of the global weather every 3 hours from 1806 to 2015.  The 20CR increases the time period available for comparing historical storms and extreme weather to the present. </vt:lpstr>
      <vt:lpstr>Ensemble Data Assimilation</vt:lpstr>
    </vt:vector>
  </TitlesOfParts>
  <Company>noaa 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20th Century Reanalysis Project</dc:title>
  <dc:creator>noaa cdc</dc:creator>
  <cp:lastModifiedBy>Gilbert P. Compo</cp:lastModifiedBy>
  <cp:revision>794</cp:revision>
  <cp:lastPrinted>2013-04-03T23:32:05Z</cp:lastPrinted>
  <dcterms:created xsi:type="dcterms:W3CDTF">2010-06-11T21:50:51Z</dcterms:created>
  <dcterms:modified xsi:type="dcterms:W3CDTF">2024-09-25T21:22:51Z</dcterms:modified>
</cp:coreProperties>
</file>