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9"/>
  </p:notesMasterIdLst>
  <p:sldIdLst>
    <p:sldId id="309" r:id="rId2"/>
    <p:sldId id="308" r:id="rId3"/>
    <p:sldId id="296" r:id="rId4"/>
    <p:sldId id="302" r:id="rId5"/>
    <p:sldId id="301" r:id="rId6"/>
    <p:sldId id="305" r:id="rId7"/>
    <p:sldId id="303" r:id="rId8"/>
    <p:sldId id="288" r:id="rId9"/>
    <p:sldId id="298" r:id="rId10"/>
    <p:sldId id="306" r:id="rId11"/>
    <p:sldId id="310" r:id="rId12"/>
    <p:sldId id="292" r:id="rId13"/>
    <p:sldId id="290" r:id="rId14"/>
    <p:sldId id="297" r:id="rId15"/>
    <p:sldId id="258" r:id="rId16"/>
    <p:sldId id="300" r:id="rId17"/>
    <p:sldId id="299" r:id="rId18"/>
  </p:sldIdLst>
  <p:sldSz cx="12192000" cy="6858000"/>
  <p:notesSz cx="6858000" cy="9144000"/>
  <p:custDataLst>
    <p:tags r:id="rId20"/>
  </p:custDataLst>
  <p:defaultTextStyle>
    <a:defPPr>
      <a:defRPr lang="en-AU"/>
    </a:defPPr>
    <a:lvl1pPr algn="l" rtl="0" eaLnBrk="0" fontAlgn="base" hangingPunct="0">
      <a:spcBef>
        <a:spcPct val="0"/>
      </a:spcBef>
      <a:spcAft>
        <a:spcPct val="0"/>
      </a:spcAft>
      <a:defRPr sz="2400" kern="1200">
        <a:solidFill>
          <a:schemeClr val="tx1"/>
        </a:solidFill>
        <a:latin typeface="Times" pitchFamily="18" charset="0"/>
        <a:ea typeface="+mn-ea"/>
        <a:cs typeface="Arial" charset="0"/>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Arial" charset="0"/>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Arial" charset="0"/>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Arial" charset="0"/>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99"/>
    <a:srgbClr val="0000CC"/>
    <a:srgbClr val="1E0F00"/>
    <a:srgbClr val="33CCFF"/>
    <a:srgbClr val="0099FF"/>
    <a:srgbClr val="000066"/>
    <a:srgbClr val="DDFFFF"/>
    <a:srgbClr val="C00000"/>
    <a:srgbClr val="FF64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1" autoAdjust="0"/>
    <p:restoredTop sz="94653" autoAdjust="0"/>
  </p:normalViewPr>
  <p:slideViewPr>
    <p:cSldViewPr>
      <p:cViewPr varScale="1">
        <p:scale>
          <a:sx n="68" d="100"/>
          <a:sy n="68" d="100"/>
        </p:scale>
        <p:origin x="714"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AU" sz="1400" b="1" i="0" baseline="0">
                <a:solidFill>
                  <a:sysClr val="windowText" lastClr="000000"/>
                </a:solidFill>
                <a:effectLst/>
              </a:rPr>
              <a:t>Users Geographic Distribution [%]</a:t>
            </a:r>
            <a:endParaRPr lang="en-AU" sz="1400">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tx>
            <c:strRef>
              <c:f>Sheet1!$B$1083</c:f>
              <c:strCache>
                <c:ptCount val="1"/>
                <c:pt idx="0">
                  <c:v>19-Aug-14</c:v>
                </c:pt>
              </c:strCache>
            </c:strRef>
          </c:tx>
          <c:spPr>
            <a:solidFill>
              <a:srgbClr val="FF0000"/>
            </a:solidFill>
            <a:ln>
              <a:solidFill>
                <a:srgbClr val="FF0000"/>
              </a:solidFill>
            </a:ln>
            <a:effectLst/>
          </c:spPr>
          <c:invertIfNegative val="0"/>
          <c:cat>
            <c:strRef>
              <c:f>Sheet1!$A$1084:$A$1092</c:f>
              <c:strCache>
                <c:ptCount val="9"/>
                <c:pt idx="0">
                  <c:v>Australian Capital Territory</c:v>
                </c:pt>
                <c:pt idx="1">
                  <c:v>New South Wales</c:v>
                </c:pt>
                <c:pt idx="2">
                  <c:v>Northern Territory</c:v>
                </c:pt>
                <c:pt idx="3">
                  <c:v>Queensland</c:v>
                </c:pt>
                <c:pt idx="4">
                  <c:v>South Australia</c:v>
                </c:pt>
                <c:pt idx="5">
                  <c:v>Tasmania</c:v>
                </c:pt>
                <c:pt idx="6">
                  <c:v>Victoria</c:v>
                </c:pt>
                <c:pt idx="7">
                  <c:v>Western Australia</c:v>
                </c:pt>
                <c:pt idx="8">
                  <c:v>Rest of the world</c:v>
                </c:pt>
              </c:strCache>
            </c:strRef>
          </c:cat>
          <c:val>
            <c:numRef>
              <c:f>Sheet1!$B$1084:$B$1092</c:f>
              <c:numCache>
                <c:formatCode>General</c:formatCode>
                <c:ptCount val="9"/>
                <c:pt idx="0">
                  <c:v>376</c:v>
                </c:pt>
                <c:pt idx="1">
                  <c:v>2121</c:v>
                </c:pt>
                <c:pt idx="2">
                  <c:v>20</c:v>
                </c:pt>
                <c:pt idx="3">
                  <c:v>909</c:v>
                </c:pt>
                <c:pt idx="4">
                  <c:v>454</c:v>
                </c:pt>
                <c:pt idx="5">
                  <c:v>235</c:v>
                </c:pt>
                <c:pt idx="6">
                  <c:v>941</c:v>
                </c:pt>
                <c:pt idx="7">
                  <c:v>400</c:v>
                </c:pt>
                <c:pt idx="8">
                  <c:v>48</c:v>
                </c:pt>
              </c:numCache>
            </c:numRef>
          </c:val>
          <c:extLst>
            <c:ext xmlns:c16="http://schemas.microsoft.com/office/drawing/2014/chart" uri="{C3380CC4-5D6E-409C-BE32-E72D297353CC}">
              <c16:uniqueId val="{00000000-B342-44D3-A779-144AC23C8E27}"/>
            </c:ext>
          </c:extLst>
        </c:ser>
        <c:ser>
          <c:idx val="1"/>
          <c:order val="1"/>
          <c:tx>
            <c:strRef>
              <c:f>Sheet1!$C$1083</c:f>
              <c:strCache>
                <c:ptCount val="1"/>
                <c:pt idx="0">
                  <c:v>14-Aug-14</c:v>
                </c:pt>
              </c:strCache>
            </c:strRef>
          </c:tx>
          <c:spPr>
            <a:solidFill>
              <a:srgbClr val="3333FF"/>
            </a:solidFill>
            <a:ln>
              <a:solidFill>
                <a:srgbClr val="0000CC"/>
              </a:solidFill>
            </a:ln>
            <a:effectLst/>
          </c:spPr>
          <c:invertIfNegative val="0"/>
          <c:cat>
            <c:strRef>
              <c:f>Sheet1!$A$1084:$A$1092</c:f>
              <c:strCache>
                <c:ptCount val="9"/>
                <c:pt idx="0">
                  <c:v>Australian Capital Territory</c:v>
                </c:pt>
                <c:pt idx="1">
                  <c:v>New South Wales</c:v>
                </c:pt>
                <c:pt idx="2">
                  <c:v>Northern Territory</c:v>
                </c:pt>
                <c:pt idx="3">
                  <c:v>Queensland</c:v>
                </c:pt>
                <c:pt idx="4">
                  <c:v>South Australia</c:v>
                </c:pt>
                <c:pt idx="5">
                  <c:v>Tasmania</c:v>
                </c:pt>
                <c:pt idx="6">
                  <c:v>Victoria</c:v>
                </c:pt>
                <c:pt idx="7">
                  <c:v>Western Australia</c:v>
                </c:pt>
                <c:pt idx="8">
                  <c:v>Rest of the world</c:v>
                </c:pt>
              </c:strCache>
            </c:strRef>
          </c:cat>
          <c:val>
            <c:numRef>
              <c:f>Sheet1!$C$1084:$C$1092</c:f>
              <c:numCache>
                <c:formatCode>General</c:formatCode>
                <c:ptCount val="9"/>
                <c:pt idx="0">
                  <c:v>345</c:v>
                </c:pt>
                <c:pt idx="1">
                  <c:v>1770</c:v>
                </c:pt>
                <c:pt idx="2">
                  <c:v>15</c:v>
                </c:pt>
                <c:pt idx="3">
                  <c:v>762</c:v>
                </c:pt>
                <c:pt idx="4">
                  <c:v>365</c:v>
                </c:pt>
                <c:pt idx="5">
                  <c:v>156</c:v>
                </c:pt>
                <c:pt idx="6">
                  <c:v>772</c:v>
                </c:pt>
                <c:pt idx="7">
                  <c:v>235</c:v>
                </c:pt>
                <c:pt idx="8">
                  <c:v>38</c:v>
                </c:pt>
              </c:numCache>
            </c:numRef>
          </c:val>
          <c:extLst>
            <c:ext xmlns:c16="http://schemas.microsoft.com/office/drawing/2014/chart" uri="{C3380CC4-5D6E-409C-BE32-E72D297353CC}">
              <c16:uniqueId val="{00000001-B342-44D3-A779-144AC23C8E27}"/>
            </c:ext>
          </c:extLst>
        </c:ser>
        <c:dLbls>
          <c:showLegendKey val="0"/>
          <c:showVal val="0"/>
          <c:showCatName val="0"/>
          <c:showSerName val="0"/>
          <c:showPercent val="0"/>
          <c:showBubbleSize val="0"/>
        </c:dLbls>
        <c:gapWidth val="182"/>
        <c:axId val="558300712"/>
        <c:axId val="558301040"/>
      </c:barChart>
      <c:catAx>
        <c:axId val="55830071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558301040"/>
        <c:crosses val="autoZero"/>
        <c:auto val="1"/>
        <c:lblAlgn val="ctr"/>
        <c:lblOffset val="100"/>
        <c:noMultiLvlLbl val="0"/>
      </c:catAx>
      <c:valAx>
        <c:axId val="558301040"/>
        <c:scaling>
          <c:orientation val="minMax"/>
        </c:scaling>
        <c:delete val="0"/>
        <c:axPos val="b"/>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558300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a:solidFill>
                  <a:sysClr val="windowText" lastClr="000000"/>
                </a:solidFill>
              </a:rPr>
              <a:t>Number of Observations per Age Range </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stacked"/>
        <c:varyColors val="0"/>
        <c:ser>
          <c:idx val="0"/>
          <c:order val="0"/>
          <c:tx>
            <c:v>14-Aug-14</c:v>
          </c:tx>
          <c:spPr>
            <a:solidFill>
              <a:srgbClr val="0000CC"/>
            </a:solidFill>
            <a:ln>
              <a:noFill/>
            </a:ln>
            <a:effectLst/>
          </c:spPr>
          <c:invertIfNegative val="0"/>
          <c:cat>
            <c:strRef>
              <c:f>Sheet1!$A$1110:$A$1117</c:f>
              <c:strCache>
                <c:ptCount val="8"/>
                <c:pt idx="0">
                  <c:v>Under 18</c:v>
                </c:pt>
                <c:pt idx="1">
                  <c:v>18 - 29</c:v>
                </c:pt>
                <c:pt idx="2">
                  <c:v>30 - 39</c:v>
                </c:pt>
                <c:pt idx="3">
                  <c:v>40 - 49</c:v>
                </c:pt>
                <c:pt idx="4">
                  <c:v>50 - 59</c:v>
                </c:pt>
                <c:pt idx="5">
                  <c:v>60 - 69</c:v>
                </c:pt>
                <c:pt idx="6">
                  <c:v>70 - 79</c:v>
                </c:pt>
                <c:pt idx="7">
                  <c:v>Over 79</c:v>
                </c:pt>
              </c:strCache>
            </c:strRef>
          </c:cat>
          <c:val>
            <c:numRef>
              <c:f>Sheet1!$C$1110:$C$1117</c:f>
              <c:numCache>
                <c:formatCode>General</c:formatCode>
                <c:ptCount val="8"/>
                <c:pt idx="0">
                  <c:v>3653</c:v>
                </c:pt>
                <c:pt idx="1">
                  <c:v>1300</c:v>
                </c:pt>
                <c:pt idx="2">
                  <c:v>2889</c:v>
                </c:pt>
                <c:pt idx="3">
                  <c:v>3036</c:v>
                </c:pt>
                <c:pt idx="4">
                  <c:v>10513</c:v>
                </c:pt>
                <c:pt idx="5">
                  <c:v>10576</c:v>
                </c:pt>
                <c:pt idx="6">
                  <c:v>3087</c:v>
                </c:pt>
                <c:pt idx="7">
                  <c:v>121</c:v>
                </c:pt>
              </c:numCache>
            </c:numRef>
          </c:val>
          <c:extLst>
            <c:ext xmlns:c16="http://schemas.microsoft.com/office/drawing/2014/chart" uri="{C3380CC4-5D6E-409C-BE32-E72D297353CC}">
              <c16:uniqueId val="{00000000-3C77-492B-AC8F-B6638E1AB8D4}"/>
            </c:ext>
          </c:extLst>
        </c:ser>
        <c:ser>
          <c:idx val="1"/>
          <c:order val="1"/>
          <c:tx>
            <c:v>19-Aug-14</c:v>
          </c:tx>
          <c:spPr>
            <a:solidFill>
              <a:srgbClr val="FF0000"/>
            </a:solidFill>
            <a:ln>
              <a:noFill/>
            </a:ln>
            <a:effectLst/>
          </c:spPr>
          <c:invertIfNegative val="0"/>
          <c:cat>
            <c:strRef>
              <c:f>Sheet1!$A$1110:$A$1117</c:f>
              <c:strCache>
                <c:ptCount val="8"/>
                <c:pt idx="0">
                  <c:v>Under 18</c:v>
                </c:pt>
                <c:pt idx="1">
                  <c:v>18 - 29</c:v>
                </c:pt>
                <c:pt idx="2">
                  <c:v>30 - 39</c:v>
                </c:pt>
                <c:pt idx="3">
                  <c:v>40 - 49</c:v>
                </c:pt>
                <c:pt idx="4">
                  <c:v>50 - 59</c:v>
                </c:pt>
                <c:pt idx="5">
                  <c:v>60 - 69</c:v>
                </c:pt>
                <c:pt idx="6">
                  <c:v>70 - 79</c:v>
                </c:pt>
                <c:pt idx="7">
                  <c:v>Over 79</c:v>
                </c:pt>
              </c:strCache>
            </c:strRef>
          </c:cat>
          <c:val>
            <c:numRef>
              <c:f>Sheet1!$D$1110:$D$1117</c:f>
              <c:numCache>
                <c:formatCode>General</c:formatCode>
                <c:ptCount val="8"/>
                <c:pt idx="0">
                  <c:v>5784</c:v>
                </c:pt>
                <c:pt idx="1">
                  <c:v>2013</c:v>
                </c:pt>
                <c:pt idx="2">
                  <c:v>6434</c:v>
                </c:pt>
                <c:pt idx="3">
                  <c:v>8631</c:v>
                </c:pt>
                <c:pt idx="4">
                  <c:v>21108</c:v>
                </c:pt>
                <c:pt idx="5">
                  <c:v>19869</c:v>
                </c:pt>
                <c:pt idx="6">
                  <c:v>5629</c:v>
                </c:pt>
                <c:pt idx="7">
                  <c:v>152</c:v>
                </c:pt>
              </c:numCache>
            </c:numRef>
          </c:val>
          <c:extLst>
            <c:ext xmlns:c16="http://schemas.microsoft.com/office/drawing/2014/chart" uri="{C3380CC4-5D6E-409C-BE32-E72D297353CC}">
              <c16:uniqueId val="{00000001-3C77-492B-AC8F-B6638E1AB8D4}"/>
            </c:ext>
          </c:extLst>
        </c:ser>
        <c:dLbls>
          <c:showLegendKey val="0"/>
          <c:showVal val="0"/>
          <c:showCatName val="0"/>
          <c:showSerName val="0"/>
          <c:showPercent val="0"/>
          <c:showBubbleSize val="0"/>
        </c:dLbls>
        <c:gapWidth val="150"/>
        <c:overlap val="100"/>
        <c:axId val="418587992"/>
        <c:axId val="418588384"/>
      </c:barChart>
      <c:catAx>
        <c:axId val="4185879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418588384"/>
        <c:crosses val="autoZero"/>
        <c:auto val="1"/>
        <c:lblAlgn val="ctr"/>
        <c:lblOffset val="100"/>
        <c:noMultiLvlLbl val="0"/>
      </c:catAx>
      <c:valAx>
        <c:axId val="41858838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418587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E71FCD-5ECF-4302-8D5C-374BE0AD283F}" type="datetimeFigureOut">
              <a:rPr lang="en-AU" smtClean="0"/>
              <a:pPr/>
              <a:t>25/09/2024</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1D5B6E-8168-4057-9B84-A6D4111EA8B4}" type="slidenum">
              <a:rPr lang="en-AU" smtClean="0"/>
              <a:pPr/>
              <a:t>‹#›</a:t>
            </a:fld>
            <a:endParaRPr lang="en-AU"/>
          </a:p>
        </p:txBody>
      </p:sp>
    </p:spTree>
    <p:extLst>
      <p:ext uri="{BB962C8B-B14F-4D97-AF65-F5344CB8AC3E}">
        <p14:creationId xmlns:p14="http://schemas.microsoft.com/office/powerpoint/2010/main" val="197649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877487" y="1844675"/>
            <a:ext cx="10314516" cy="1385888"/>
          </a:xfrm>
        </p:spPr>
        <p:txBody>
          <a:bodyPr/>
          <a:lstStyle>
            <a:lvl1pPr>
              <a:defRPr sz="3200">
                <a:solidFill>
                  <a:schemeClr val="accent4">
                    <a:lumMod val="10000"/>
                  </a:schemeClr>
                </a:solidFill>
              </a:defRPr>
            </a:lvl1pPr>
          </a:lstStyle>
          <a:p>
            <a:r>
              <a:rPr lang="en-US"/>
              <a:t>Click to edit Master title style</a:t>
            </a:r>
            <a:endParaRPr lang="en-AU" dirty="0"/>
          </a:p>
        </p:txBody>
      </p:sp>
      <p:sp>
        <p:nvSpPr>
          <p:cNvPr id="5123" name="Rectangle 3"/>
          <p:cNvSpPr>
            <a:spLocks noGrp="1" noChangeArrowheads="1"/>
          </p:cNvSpPr>
          <p:nvPr>
            <p:ph type="subTitle" idx="1"/>
          </p:nvPr>
        </p:nvSpPr>
        <p:spPr>
          <a:xfrm>
            <a:off x="1890184" y="3995738"/>
            <a:ext cx="9652000" cy="914400"/>
          </a:xfrm>
        </p:spPr>
        <p:txBody>
          <a:bodyPr/>
          <a:lstStyle>
            <a:lvl1pPr marL="0" indent="0">
              <a:buFont typeface="Wingdings" pitchFamily="2" charset="2"/>
              <a:buNone/>
              <a:defRPr sz="2000" b="0">
                <a:solidFill>
                  <a:schemeClr val="accent4">
                    <a:lumMod val="10000"/>
                  </a:schemeClr>
                </a:solidFill>
              </a:defRPr>
            </a:lvl1pPr>
          </a:lstStyle>
          <a:p>
            <a:r>
              <a:rPr lang="en-US"/>
              <a:t>Click to edit Master subtitle style</a:t>
            </a:r>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34400" y="7"/>
            <a:ext cx="2743200" cy="5599113"/>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304800" y="7"/>
            <a:ext cx="8026400" cy="5599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a:t>Click to edit Master title style</a:t>
            </a:r>
            <a:endParaRPr lang="en-AU" dirty="0"/>
          </a:p>
        </p:txBody>
      </p:sp>
      <p:sp>
        <p:nvSpPr>
          <p:cNvPr id="3" name="Content Placeholder 2"/>
          <p:cNvSpPr>
            <a:spLocks noGrp="1"/>
          </p:cNvSpPr>
          <p:nvPr>
            <p:ph idx="1" hasCustomPrompt="1"/>
          </p:nvPr>
        </p:nvSpPr>
        <p:spPr/>
        <p:txBody>
          <a:bodyPr/>
          <a:lstStyle>
            <a:lvl1pPr marL="0" fontAlgn="auto">
              <a:spcAft>
                <a:spcPts val="0"/>
              </a:spcAft>
              <a:buFontTx/>
              <a:buNone/>
              <a:defRPr sz="2400"/>
            </a:lvl1pPr>
          </a:lstStyle>
          <a:p>
            <a:pPr marL="0" fontAlgn="auto">
              <a:spcAft>
                <a:spcPts val="0"/>
              </a:spcAft>
              <a:buFontTx/>
              <a:buNone/>
              <a:defRPr/>
            </a:pPr>
            <a:r>
              <a:rPr lang="en-AU" b="1" dirty="0">
                <a:solidFill>
                  <a:schemeClr val="accent1">
                    <a:lumMod val="10000"/>
                  </a:schemeClr>
                </a:solidFill>
              </a:rPr>
              <a:t>Heading</a:t>
            </a:r>
            <a:br>
              <a:rPr lang="en-AU" b="0" dirty="0">
                <a:solidFill>
                  <a:srgbClr val="FFFF00"/>
                </a:solidFill>
              </a:rPr>
            </a:br>
            <a:r>
              <a:rPr lang="en-AU" dirty="0"/>
              <a:t>Body text.</a:t>
            </a:r>
            <a:r>
              <a:rPr lang="en-AU" dirty="0">
                <a:solidFill>
                  <a:srgbClr val="FFFF00"/>
                </a:solidFill>
              </a:rPr>
              <a:t>  </a:t>
            </a:r>
          </a:p>
          <a:p>
            <a:pPr fontAlgn="auto">
              <a:spcAft>
                <a:spcPts val="0"/>
              </a:spcAft>
              <a:buNone/>
              <a:defRPr/>
            </a:pPr>
            <a:endParaRPr lang="en-AU" dirty="0"/>
          </a:p>
          <a:p>
            <a:pPr fontAlgn="auto">
              <a:spcAft>
                <a:spcPts val="0"/>
              </a:spcAft>
              <a:defRPr/>
            </a:pPr>
            <a:r>
              <a:rPr lang="en-AU" sz="2400" dirty="0"/>
              <a:t>Dot points</a:t>
            </a:r>
          </a:p>
          <a:p>
            <a:pPr fontAlgn="auto">
              <a:spcAft>
                <a:spcPts val="0"/>
              </a:spcAft>
              <a:defRPr/>
            </a:pPr>
            <a:r>
              <a:rPr lang="en-AU" sz="2400" dirty="0"/>
              <a:t>Dot points</a:t>
            </a:r>
          </a:p>
          <a:p>
            <a:pPr fontAlgn="auto">
              <a:spcAft>
                <a:spcPts val="0"/>
              </a:spcAft>
              <a:defRPr/>
            </a:pPr>
            <a:r>
              <a:rPr lang="en-AU" sz="2400" dirty="0"/>
              <a:t>Dot points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914400" y="14843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484313"/>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04800" y="0"/>
            <a:ext cx="10972800" cy="9001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endParaRPr lang="en-AU" dirty="0"/>
          </a:p>
        </p:txBody>
      </p:sp>
      <p:sp>
        <p:nvSpPr>
          <p:cNvPr id="4099" name="Rectangle 3"/>
          <p:cNvSpPr>
            <a:spLocks noGrp="1" noChangeArrowheads="1"/>
          </p:cNvSpPr>
          <p:nvPr>
            <p:ph type="body" idx="1"/>
          </p:nvPr>
        </p:nvSpPr>
        <p:spPr bwMode="auto">
          <a:xfrm>
            <a:off x="914400" y="1484313"/>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fontAlgn="auto">
              <a:spcAft>
                <a:spcPts val="0"/>
              </a:spcAft>
              <a:buFontTx/>
              <a:buNone/>
              <a:defRPr/>
            </a:pPr>
            <a:r>
              <a:rPr lang="en-AU" b="1" dirty="0">
                <a:solidFill>
                  <a:schemeClr val="accent1">
                    <a:lumMod val="10000"/>
                  </a:schemeClr>
                </a:solidFill>
              </a:rPr>
              <a:t>Heading</a:t>
            </a:r>
            <a:endParaRPr lang="en-AU" dirty="0">
              <a:solidFill>
                <a:srgbClr val="FFFF00"/>
              </a:solidFill>
            </a:endParaRPr>
          </a:p>
          <a:p>
            <a:pPr marL="0" fontAlgn="auto">
              <a:spcAft>
                <a:spcPts val="0"/>
              </a:spcAft>
              <a:buFontTx/>
              <a:buNone/>
              <a:defRPr/>
            </a:pPr>
            <a:r>
              <a:rPr lang="en-AU" dirty="0"/>
              <a:t>Body text.</a:t>
            </a:r>
            <a:r>
              <a:rPr lang="en-AU" dirty="0">
                <a:solidFill>
                  <a:srgbClr val="FFFF00"/>
                </a:solidFill>
              </a:rPr>
              <a:t>  </a:t>
            </a:r>
          </a:p>
          <a:p>
            <a:pPr fontAlgn="auto">
              <a:spcAft>
                <a:spcPts val="0"/>
              </a:spcAft>
              <a:buNone/>
              <a:defRPr/>
            </a:pPr>
            <a:endParaRPr lang="en-AU" dirty="0"/>
          </a:p>
          <a:p>
            <a:pPr fontAlgn="auto">
              <a:spcAft>
                <a:spcPts val="0"/>
              </a:spcAft>
              <a:defRPr/>
            </a:pPr>
            <a:r>
              <a:rPr lang="en-AU" sz="2400" dirty="0"/>
              <a:t>Dot points</a:t>
            </a:r>
          </a:p>
          <a:p>
            <a:pPr fontAlgn="auto">
              <a:spcAft>
                <a:spcPts val="0"/>
              </a:spcAft>
              <a:defRPr/>
            </a:pPr>
            <a:r>
              <a:rPr lang="en-AU" sz="2400" dirty="0"/>
              <a:t>Dot points</a:t>
            </a:r>
          </a:p>
          <a:p>
            <a:pPr fontAlgn="auto">
              <a:spcAft>
                <a:spcPts val="0"/>
              </a:spcAft>
              <a:defRPr/>
            </a:pPr>
            <a:r>
              <a:rPr lang="en-AU" sz="2400" dirty="0"/>
              <a:t>Dot points</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1" fontAlgn="base" hangingPunct="1">
        <a:spcBef>
          <a:spcPct val="0"/>
        </a:spcBef>
        <a:spcAft>
          <a:spcPct val="0"/>
        </a:spcAft>
        <a:defRPr sz="3200" b="1" i="0" u="none">
          <a:solidFill>
            <a:schemeClr val="accent4">
              <a:lumMod val="10000"/>
            </a:schemeClr>
          </a:solidFill>
          <a:effectLst/>
          <a:latin typeface="Verdana" pitchFamily="34" charset="0"/>
          <a:ea typeface="Verdana" pitchFamily="34" charset="0"/>
          <a:cs typeface="Verdana" pitchFamily="34" charset="0"/>
        </a:defRPr>
      </a:lvl1pPr>
      <a:lvl2pPr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2pPr>
      <a:lvl3pPr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3pPr>
      <a:lvl4pPr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4pPr>
      <a:lvl5pPr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5pPr>
      <a:lvl6pPr marL="457178"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6pPr>
      <a:lvl7pPr marL="914354"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7pPr>
      <a:lvl8pPr marL="1371532"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8pPr>
      <a:lvl9pPr marL="1828709"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9pPr>
    </p:titleStyle>
    <p:bodyStyle>
      <a:lvl1pPr marL="0" indent="-342882" algn="l" rtl="0" eaLnBrk="1" fontAlgn="auto" hangingPunct="1">
        <a:spcBef>
          <a:spcPct val="20000"/>
        </a:spcBef>
        <a:spcAft>
          <a:spcPts val="0"/>
        </a:spcAft>
        <a:buClr>
          <a:srgbClr val="F2CE50"/>
        </a:buClr>
        <a:buSzPct val="80000"/>
        <a:buFontTx/>
        <a:buNone/>
        <a:defRPr sz="3200" b="0" i="0" u="none">
          <a:solidFill>
            <a:schemeClr val="accent4">
              <a:lumMod val="10000"/>
            </a:schemeClr>
          </a:solidFill>
          <a:latin typeface="Verdana" pitchFamily="34" charset="0"/>
          <a:ea typeface="Verdana" pitchFamily="34" charset="0"/>
          <a:cs typeface="Verdana" pitchFamily="34" charset="0"/>
        </a:defRPr>
      </a:lvl1pPr>
      <a:lvl2pPr marL="742913" indent="-285737" algn="l" rtl="0" eaLnBrk="1" fontAlgn="base" hangingPunct="1">
        <a:spcBef>
          <a:spcPct val="20000"/>
        </a:spcBef>
        <a:spcAft>
          <a:spcPct val="0"/>
        </a:spcAft>
        <a:buClr>
          <a:schemeClr val="tx2"/>
        </a:buClr>
        <a:buSzPct val="70000"/>
        <a:buFont typeface="Wingdings" pitchFamily="2" charset="2"/>
        <a:buChar char="n"/>
        <a:defRPr sz="2800">
          <a:solidFill>
            <a:srgbClr val="000000"/>
          </a:solidFill>
          <a:latin typeface="+mn-lt"/>
        </a:defRPr>
      </a:lvl2pPr>
      <a:lvl3pPr marL="1142942" indent="-228589" algn="l" rtl="0" eaLnBrk="1" fontAlgn="base" hangingPunct="1">
        <a:spcBef>
          <a:spcPct val="20000"/>
        </a:spcBef>
        <a:spcAft>
          <a:spcPct val="0"/>
        </a:spcAft>
        <a:buClr>
          <a:srgbClr val="333333"/>
        </a:buClr>
        <a:buSzPct val="65000"/>
        <a:buFont typeface="Wingdings" pitchFamily="2" charset="2"/>
        <a:buChar char="n"/>
        <a:defRPr sz="2400">
          <a:solidFill>
            <a:srgbClr val="000000"/>
          </a:solidFill>
          <a:latin typeface="+mn-lt"/>
        </a:defRPr>
      </a:lvl3pPr>
      <a:lvl4pPr marL="1600120" indent="-228589" algn="l" rtl="0" eaLnBrk="1" fontAlgn="base" hangingPunct="1">
        <a:spcBef>
          <a:spcPct val="20000"/>
        </a:spcBef>
        <a:spcAft>
          <a:spcPct val="0"/>
        </a:spcAft>
        <a:buClr>
          <a:srgbClr val="5F5F5F"/>
        </a:buClr>
        <a:buSzPct val="50000"/>
        <a:buFont typeface="Wingdings" pitchFamily="2" charset="2"/>
        <a:buChar char="n"/>
        <a:defRPr sz="2000">
          <a:solidFill>
            <a:srgbClr val="000000"/>
          </a:solidFill>
          <a:latin typeface="+mn-lt"/>
        </a:defRPr>
      </a:lvl4pPr>
      <a:lvl5pPr marL="2057298" indent="-228589" algn="l" rtl="0" eaLnBrk="1" fontAlgn="base" hangingPunct="1">
        <a:spcBef>
          <a:spcPct val="20000"/>
        </a:spcBef>
        <a:spcAft>
          <a:spcPct val="0"/>
        </a:spcAft>
        <a:buClr>
          <a:srgbClr val="808080"/>
        </a:buClr>
        <a:buSzPct val="40000"/>
        <a:buFont typeface="Wingdings" pitchFamily="2" charset="2"/>
        <a:buChar char="n"/>
        <a:defRPr sz="2000">
          <a:solidFill>
            <a:srgbClr val="000000"/>
          </a:solidFill>
          <a:latin typeface="+mn-lt"/>
        </a:defRPr>
      </a:lvl5pPr>
      <a:lvl6pPr marL="2514474" indent="-228589" algn="l" rtl="0" eaLnBrk="1" fontAlgn="base" hangingPunct="1">
        <a:spcBef>
          <a:spcPct val="20000"/>
        </a:spcBef>
        <a:spcAft>
          <a:spcPct val="0"/>
        </a:spcAft>
        <a:buClr>
          <a:srgbClr val="808080"/>
        </a:buClr>
        <a:buSzPct val="40000"/>
        <a:buFont typeface="Wingdings" pitchFamily="2" charset="2"/>
        <a:buChar char="n"/>
        <a:defRPr sz="2000">
          <a:solidFill>
            <a:srgbClr val="000000"/>
          </a:solidFill>
          <a:latin typeface="+mn-lt"/>
        </a:defRPr>
      </a:lvl6pPr>
      <a:lvl7pPr marL="2971652" indent="-228589" algn="l" rtl="0" eaLnBrk="1" fontAlgn="base" hangingPunct="1">
        <a:spcBef>
          <a:spcPct val="20000"/>
        </a:spcBef>
        <a:spcAft>
          <a:spcPct val="0"/>
        </a:spcAft>
        <a:buClr>
          <a:srgbClr val="808080"/>
        </a:buClr>
        <a:buSzPct val="40000"/>
        <a:buFont typeface="Wingdings" pitchFamily="2" charset="2"/>
        <a:buChar char="n"/>
        <a:defRPr sz="2000">
          <a:solidFill>
            <a:srgbClr val="000000"/>
          </a:solidFill>
          <a:latin typeface="+mn-lt"/>
        </a:defRPr>
      </a:lvl7pPr>
      <a:lvl8pPr marL="3428829" indent="-228589" algn="l" rtl="0" eaLnBrk="1" fontAlgn="base" hangingPunct="1">
        <a:spcBef>
          <a:spcPct val="20000"/>
        </a:spcBef>
        <a:spcAft>
          <a:spcPct val="0"/>
        </a:spcAft>
        <a:buClr>
          <a:srgbClr val="808080"/>
        </a:buClr>
        <a:buSzPct val="40000"/>
        <a:buFont typeface="Wingdings" pitchFamily="2" charset="2"/>
        <a:buChar char="n"/>
        <a:defRPr sz="2000">
          <a:solidFill>
            <a:srgbClr val="000000"/>
          </a:solidFill>
          <a:latin typeface="+mn-lt"/>
        </a:defRPr>
      </a:lvl8pPr>
      <a:lvl9pPr marL="3886006" indent="-228589" algn="l" rtl="0" eaLnBrk="1" fontAlgn="base" hangingPunct="1">
        <a:spcBef>
          <a:spcPct val="20000"/>
        </a:spcBef>
        <a:spcAft>
          <a:spcPct val="0"/>
        </a:spcAft>
        <a:buClr>
          <a:srgbClr val="808080"/>
        </a:buClr>
        <a:buSzPct val="40000"/>
        <a:buFont typeface="Wingdings" pitchFamily="2" charset="2"/>
        <a:buChar char="n"/>
        <a:defRPr sz="2000">
          <a:solidFill>
            <a:srgbClr val="000000"/>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onlinelibrary.wiley.com/doi/10.1002/joc.4775/ful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http://mams.rmit.edu.au/dcppflhodm29z.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024" y="154111"/>
            <a:ext cx="1999189" cy="8321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6260" y="22654"/>
            <a:ext cx="1778047" cy="1174097"/>
          </a:xfrm>
          <a:prstGeom prst="rect">
            <a:avLst/>
          </a:prstGeom>
          <a:noFill/>
        </p:spPr>
      </p:pic>
      <p:sp>
        <p:nvSpPr>
          <p:cNvPr id="12" name="Rectangle 2"/>
          <p:cNvSpPr txBox="1">
            <a:spLocks noChangeArrowheads="1"/>
          </p:cNvSpPr>
          <p:nvPr/>
        </p:nvSpPr>
        <p:spPr>
          <a:xfrm>
            <a:off x="2378070" y="1901537"/>
            <a:ext cx="7726722" cy="1076633"/>
          </a:xfrm>
          <a:prstGeom prst="rect">
            <a:avLst/>
          </a:prstGeom>
        </p:spPr>
        <p:txBody>
          <a:bodyPr/>
          <a:lstStyle>
            <a:lvl1pPr algn="l" rtl="0" eaLnBrk="1" fontAlgn="base" hangingPunct="1">
              <a:spcBef>
                <a:spcPct val="0"/>
              </a:spcBef>
              <a:spcAft>
                <a:spcPct val="0"/>
              </a:spcAft>
              <a:defRPr sz="3200" b="1" i="0" u="none">
                <a:solidFill>
                  <a:schemeClr val="accent4">
                    <a:lumMod val="10000"/>
                  </a:schemeClr>
                </a:solidFill>
                <a:effectLst/>
                <a:latin typeface="Verdana" pitchFamily="34" charset="0"/>
                <a:ea typeface="Verdana" pitchFamily="34" charset="0"/>
                <a:cs typeface="Verdana" pitchFamily="34" charset="0"/>
              </a:defRPr>
            </a:lvl1pPr>
            <a:lvl2pPr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2pPr>
            <a:lvl3pPr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3pPr>
            <a:lvl4pPr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4pPr>
            <a:lvl5pPr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5pPr>
            <a:lvl6pPr marL="457178"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6pPr>
            <a:lvl7pPr marL="914354"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7pPr>
            <a:lvl8pPr marL="1371532"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8pPr>
            <a:lvl9pPr marL="1828709" algn="l" rtl="0" eaLnBrk="1" fontAlgn="base" hangingPunct="1">
              <a:spcBef>
                <a:spcPct val="0"/>
              </a:spcBef>
              <a:spcAft>
                <a:spcPct val="0"/>
              </a:spcAft>
              <a:defRPr sz="3200" b="1">
                <a:solidFill>
                  <a:srgbClr val="FFB20A"/>
                </a:solidFill>
                <a:effectLst>
                  <a:outerShdw blurRad="38100" dist="38100" dir="2700000" algn="tl">
                    <a:srgbClr val="000000"/>
                  </a:outerShdw>
                </a:effectLst>
                <a:latin typeface="Arial" charset="0"/>
              </a:defRPr>
            </a:lvl9pPr>
          </a:lstStyle>
          <a:p>
            <a:pPr algn="ctr"/>
            <a:r>
              <a:rPr lang="en-AU" sz="3000" kern="0" dirty="0">
                <a:solidFill>
                  <a:srgbClr val="000000"/>
                </a:solidFill>
              </a:rPr>
              <a:t>Weather Detective: An Australian Citizen Science Project</a:t>
            </a:r>
          </a:p>
        </p:txBody>
      </p:sp>
      <p:sp>
        <p:nvSpPr>
          <p:cNvPr id="13" name="Rectangle 3"/>
          <p:cNvSpPr txBox="1">
            <a:spLocks noChangeArrowheads="1"/>
          </p:cNvSpPr>
          <p:nvPr/>
        </p:nvSpPr>
        <p:spPr>
          <a:xfrm>
            <a:off x="2243572" y="3392996"/>
            <a:ext cx="8136904" cy="1654256"/>
          </a:xfrm>
          <a:prstGeom prst="rect">
            <a:avLst/>
          </a:prstGeom>
        </p:spPr>
        <p:txBody>
          <a:bodyPr/>
          <a:lstStyle>
            <a:lvl1pPr marL="0" indent="-342882" algn="l" rtl="0" eaLnBrk="1" fontAlgn="auto" hangingPunct="1">
              <a:spcBef>
                <a:spcPct val="20000"/>
              </a:spcBef>
              <a:spcAft>
                <a:spcPts val="0"/>
              </a:spcAft>
              <a:buClr>
                <a:srgbClr val="F2CE50"/>
              </a:buClr>
              <a:buSzPct val="80000"/>
              <a:buFontTx/>
              <a:buNone/>
              <a:defRPr sz="3200" b="0" i="0" u="none">
                <a:solidFill>
                  <a:schemeClr val="accent4">
                    <a:lumMod val="10000"/>
                  </a:schemeClr>
                </a:solidFill>
                <a:latin typeface="Verdana" pitchFamily="34" charset="0"/>
                <a:ea typeface="Verdana" pitchFamily="34" charset="0"/>
                <a:cs typeface="Verdana" pitchFamily="34" charset="0"/>
              </a:defRPr>
            </a:lvl1pPr>
            <a:lvl2pPr marL="742913" indent="-285737" algn="l" rtl="0" eaLnBrk="1" fontAlgn="base" hangingPunct="1">
              <a:spcBef>
                <a:spcPct val="20000"/>
              </a:spcBef>
              <a:spcAft>
                <a:spcPct val="0"/>
              </a:spcAft>
              <a:buClr>
                <a:schemeClr val="tx2"/>
              </a:buClr>
              <a:buSzPct val="70000"/>
              <a:buFont typeface="Wingdings" pitchFamily="2" charset="2"/>
              <a:buChar char="n"/>
              <a:defRPr sz="2800">
                <a:solidFill>
                  <a:srgbClr val="000000"/>
                </a:solidFill>
                <a:latin typeface="+mn-lt"/>
              </a:defRPr>
            </a:lvl2pPr>
            <a:lvl3pPr marL="1142942" indent="-228589" algn="l" rtl="0" eaLnBrk="1" fontAlgn="base" hangingPunct="1">
              <a:spcBef>
                <a:spcPct val="20000"/>
              </a:spcBef>
              <a:spcAft>
                <a:spcPct val="0"/>
              </a:spcAft>
              <a:buClr>
                <a:srgbClr val="333333"/>
              </a:buClr>
              <a:buSzPct val="65000"/>
              <a:buFont typeface="Wingdings" pitchFamily="2" charset="2"/>
              <a:buChar char="n"/>
              <a:defRPr sz="2400">
                <a:solidFill>
                  <a:srgbClr val="000000"/>
                </a:solidFill>
                <a:latin typeface="+mn-lt"/>
              </a:defRPr>
            </a:lvl3pPr>
            <a:lvl4pPr marL="1600120" indent="-228589" algn="l" rtl="0" eaLnBrk="1" fontAlgn="base" hangingPunct="1">
              <a:spcBef>
                <a:spcPct val="20000"/>
              </a:spcBef>
              <a:spcAft>
                <a:spcPct val="0"/>
              </a:spcAft>
              <a:buClr>
                <a:srgbClr val="5F5F5F"/>
              </a:buClr>
              <a:buSzPct val="50000"/>
              <a:buFont typeface="Wingdings" pitchFamily="2" charset="2"/>
              <a:buChar char="n"/>
              <a:defRPr sz="2000">
                <a:solidFill>
                  <a:srgbClr val="000000"/>
                </a:solidFill>
                <a:latin typeface="+mn-lt"/>
              </a:defRPr>
            </a:lvl4pPr>
            <a:lvl5pPr marL="2057298" indent="-228589" algn="l" rtl="0" eaLnBrk="1" fontAlgn="base" hangingPunct="1">
              <a:spcBef>
                <a:spcPct val="20000"/>
              </a:spcBef>
              <a:spcAft>
                <a:spcPct val="0"/>
              </a:spcAft>
              <a:buClr>
                <a:srgbClr val="808080"/>
              </a:buClr>
              <a:buSzPct val="40000"/>
              <a:buFont typeface="Wingdings" pitchFamily="2" charset="2"/>
              <a:buChar char="n"/>
              <a:defRPr sz="2000">
                <a:solidFill>
                  <a:srgbClr val="000000"/>
                </a:solidFill>
                <a:latin typeface="+mn-lt"/>
              </a:defRPr>
            </a:lvl5pPr>
            <a:lvl6pPr marL="2514474" indent="-228589" algn="l" rtl="0" eaLnBrk="1" fontAlgn="base" hangingPunct="1">
              <a:spcBef>
                <a:spcPct val="20000"/>
              </a:spcBef>
              <a:spcAft>
                <a:spcPct val="0"/>
              </a:spcAft>
              <a:buClr>
                <a:srgbClr val="808080"/>
              </a:buClr>
              <a:buSzPct val="40000"/>
              <a:buFont typeface="Wingdings" pitchFamily="2" charset="2"/>
              <a:buChar char="n"/>
              <a:defRPr sz="2000">
                <a:solidFill>
                  <a:srgbClr val="000000"/>
                </a:solidFill>
                <a:latin typeface="+mn-lt"/>
              </a:defRPr>
            </a:lvl6pPr>
            <a:lvl7pPr marL="2971652" indent="-228589" algn="l" rtl="0" eaLnBrk="1" fontAlgn="base" hangingPunct="1">
              <a:spcBef>
                <a:spcPct val="20000"/>
              </a:spcBef>
              <a:spcAft>
                <a:spcPct val="0"/>
              </a:spcAft>
              <a:buClr>
                <a:srgbClr val="808080"/>
              </a:buClr>
              <a:buSzPct val="40000"/>
              <a:buFont typeface="Wingdings" pitchFamily="2" charset="2"/>
              <a:buChar char="n"/>
              <a:defRPr sz="2000">
                <a:solidFill>
                  <a:srgbClr val="000000"/>
                </a:solidFill>
                <a:latin typeface="+mn-lt"/>
              </a:defRPr>
            </a:lvl7pPr>
            <a:lvl8pPr marL="3428829" indent="-228589" algn="l" rtl="0" eaLnBrk="1" fontAlgn="base" hangingPunct="1">
              <a:spcBef>
                <a:spcPct val="20000"/>
              </a:spcBef>
              <a:spcAft>
                <a:spcPct val="0"/>
              </a:spcAft>
              <a:buClr>
                <a:srgbClr val="808080"/>
              </a:buClr>
              <a:buSzPct val="40000"/>
              <a:buFont typeface="Wingdings" pitchFamily="2" charset="2"/>
              <a:buChar char="n"/>
              <a:defRPr sz="2000">
                <a:solidFill>
                  <a:srgbClr val="000000"/>
                </a:solidFill>
                <a:latin typeface="+mn-lt"/>
              </a:defRPr>
            </a:lvl8pPr>
            <a:lvl9pPr marL="3886006" indent="-228589" algn="l" rtl="0" eaLnBrk="1" fontAlgn="base" hangingPunct="1">
              <a:spcBef>
                <a:spcPct val="20000"/>
              </a:spcBef>
              <a:spcAft>
                <a:spcPct val="0"/>
              </a:spcAft>
              <a:buClr>
                <a:srgbClr val="808080"/>
              </a:buClr>
              <a:buSzPct val="40000"/>
              <a:buFont typeface="Wingdings" pitchFamily="2" charset="2"/>
              <a:buChar char="n"/>
              <a:defRPr sz="2000">
                <a:solidFill>
                  <a:srgbClr val="000000"/>
                </a:solidFill>
                <a:latin typeface="+mn-lt"/>
              </a:defRPr>
            </a:lvl9pPr>
          </a:lstStyle>
          <a:p>
            <a:pPr algn="ctr"/>
            <a:r>
              <a:rPr lang="en-AU" b="1" kern="0" dirty="0">
                <a:solidFill>
                  <a:srgbClr val="000000"/>
                </a:solidFill>
              </a:rPr>
              <a:t>Christa Pudmenzky</a:t>
            </a:r>
          </a:p>
          <a:p>
            <a:pPr algn="ctr"/>
            <a:endParaRPr lang="en-AU" sz="1400" b="1" kern="0" dirty="0">
              <a:solidFill>
                <a:srgbClr val="000000"/>
              </a:solidFill>
            </a:endParaRPr>
          </a:p>
          <a:p>
            <a:pPr algn="ctr"/>
            <a:r>
              <a:rPr lang="en-AU" sz="1400" b="1" kern="0" dirty="0">
                <a:solidFill>
                  <a:srgbClr val="000000"/>
                </a:solidFill>
              </a:rPr>
              <a:t>International Centre for Applied Climate Sciences</a:t>
            </a:r>
          </a:p>
          <a:p>
            <a:pPr algn="ctr"/>
            <a:r>
              <a:rPr lang="en-AU" sz="1400" b="1" kern="0" dirty="0">
                <a:solidFill>
                  <a:srgbClr val="000000"/>
                </a:solidFill>
              </a:rPr>
              <a:t>University of Southern Queensland • Toowoomba • Queensland • Australia</a:t>
            </a:r>
          </a:p>
          <a:p>
            <a:pPr algn="ctr"/>
            <a:r>
              <a:rPr lang="en-AU" sz="1400" b="1" kern="0" dirty="0">
                <a:solidFill>
                  <a:srgbClr val="000000"/>
                </a:solidFill>
              </a:rPr>
              <a:t>Phone: +61 7 4631 2504, email: christa.pudmenzky@usq.edu.au</a:t>
            </a:r>
          </a:p>
        </p:txBody>
      </p:sp>
      <p:sp>
        <p:nvSpPr>
          <p:cNvPr id="14" name="TextBox 13"/>
          <p:cNvSpPr txBox="1"/>
          <p:nvPr/>
        </p:nvSpPr>
        <p:spPr>
          <a:xfrm>
            <a:off x="3611724" y="5589240"/>
            <a:ext cx="5850969" cy="830997"/>
          </a:xfrm>
          <a:prstGeom prst="rect">
            <a:avLst/>
          </a:prstGeom>
          <a:noFill/>
        </p:spPr>
        <p:txBody>
          <a:bodyPr wrap="square" rtlCol="0">
            <a:spAutoFit/>
          </a:bodyPr>
          <a:lstStyle/>
          <a:p>
            <a:pPr algn="ctr"/>
            <a:r>
              <a:rPr lang="en-AU" sz="1600" b="1" dirty="0">
                <a:solidFill>
                  <a:srgbClr val="000000"/>
                </a:solidFill>
                <a:latin typeface="Verdana" panose="020B0604030504040204" pitchFamily="34" charset="0"/>
                <a:ea typeface="Verdana" panose="020B0604030504040204" pitchFamily="34" charset="0"/>
                <a:cs typeface="Verdana" panose="020B0604030504040204" pitchFamily="34" charset="0"/>
              </a:rPr>
              <a:t>C3S Data Rescue Workshop &amp; 10th ACRE Meeting</a:t>
            </a:r>
          </a:p>
          <a:p>
            <a:pPr algn="ctr"/>
            <a:r>
              <a:rPr lang="en-AU" sz="1600" b="1" dirty="0">
                <a:solidFill>
                  <a:srgbClr val="000000"/>
                </a:solidFill>
                <a:latin typeface="Verdana" panose="020B0604030504040204" pitchFamily="34" charset="0"/>
                <a:ea typeface="Verdana" panose="020B0604030504040204" pitchFamily="34" charset="0"/>
                <a:cs typeface="Verdana" panose="020B0604030504040204" pitchFamily="34" charset="0"/>
              </a:rPr>
              <a:t> 4 - 8 December 2017</a:t>
            </a:r>
          </a:p>
          <a:p>
            <a:pPr algn="ctr"/>
            <a:r>
              <a:rPr lang="en-AU" sz="1600" b="1" dirty="0">
                <a:solidFill>
                  <a:srgbClr val="000000"/>
                </a:solidFill>
                <a:latin typeface="Verdana" panose="020B0604030504040204" pitchFamily="34" charset="0"/>
                <a:ea typeface="Verdana" panose="020B0604030504040204" pitchFamily="34" charset="0"/>
                <a:cs typeface="Verdana" panose="020B0604030504040204" pitchFamily="34" charset="0"/>
              </a:rPr>
              <a:t> NIWA, Auckland, New Zealand</a:t>
            </a:r>
          </a:p>
        </p:txBody>
      </p:sp>
    </p:spTree>
    <p:extLst>
      <p:ext uri="{BB962C8B-B14F-4D97-AF65-F5344CB8AC3E}">
        <p14:creationId xmlns:p14="http://schemas.microsoft.com/office/powerpoint/2010/main" val="2800176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8620"/>
            <a:ext cx="12192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882" indent="-342882">
              <a:buFont typeface="Arial" panose="020B0604020202020204" pitchFamily="34" charset="0"/>
              <a:buChar char="•"/>
            </a:pPr>
            <a:endParaRPr lang="en-AU"/>
          </a:p>
        </p:txBody>
      </p:sp>
      <p:sp>
        <p:nvSpPr>
          <p:cNvPr id="3" name="TextBox 2"/>
          <p:cNvSpPr txBox="1"/>
          <p:nvPr/>
        </p:nvSpPr>
        <p:spPr>
          <a:xfrm>
            <a:off x="3381376" y="900120"/>
            <a:ext cx="5043488" cy="461665"/>
          </a:xfrm>
          <a:prstGeom prst="rect">
            <a:avLst/>
          </a:prstGeom>
          <a:noFill/>
        </p:spPr>
        <p:txBody>
          <a:bodyPr wrap="square" rtlCol="0">
            <a:spAutoFit/>
          </a:bodyPr>
          <a:lstStyle/>
          <a:p>
            <a:endParaRPr lang="en-AU" b="1" dirty="0">
              <a:solidFill>
                <a:srgbClr val="000000"/>
              </a:solidFill>
            </a:endParaRPr>
          </a:p>
        </p:txBody>
      </p:sp>
      <p:sp>
        <p:nvSpPr>
          <p:cNvPr id="9" name="TextBox 8"/>
          <p:cNvSpPr txBox="1"/>
          <p:nvPr/>
        </p:nvSpPr>
        <p:spPr>
          <a:xfrm>
            <a:off x="2855640" y="264561"/>
            <a:ext cx="7163390" cy="830997"/>
          </a:xfrm>
          <a:prstGeom prst="rect">
            <a:avLst/>
          </a:prstGeom>
          <a:noFill/>
        </p:spPr>
        <p:txBody>
          <a:bodyPr wrap="square" rtlCol="0">
            <a:spAutoFit/>
          </a:bodyPr>
          <a:lstStyle/>
          <a:p>
            <a:pPr algn="ctr"/>
            <a:r>
              <a:rPr lang="en-AU" b="1" dirty="0">
                <a:solidFill>
                  <a:srgbClr val="000000"/>
                </a:solidFill>
              </a:rPr>
              <a:t>Weather Detective Observations: 1893 - 1902</a:t>
            </a:r>
          </a:p>
          <a:p>
            <a:pPr algn="ctr"/>
            <a:r>
              <a:rPr lang="en-AU" b="1" dirty="0">
                <a:solidFill>
                  <a:srgbClr val="000000"/>
                </a:solidFill>
              </a:rPr>
              <a:t>78,845 new records based on 547,407 transcriptions</a:t>
            </a:r>
          </a:p>
        </p:txBody>
      </p:sp>
      <p:pic>
        <p:nvPicPr>
          <p:cNvPr id="5" name="Weather Detective (2017-09-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1484" y="1268760"/>
            <a:ext cx="9624392" cy="5413721"/>
          </a:xfrm>
          <a:prstGeom prst="rect">
            <a:avLst/>
          </a:prstGeom>
        </p:spPr>
      </p:pic>
    </p:spTree>
    <p:extLst>
      <p:ext uri="{BB962C8B-B14F-4D97-AF65-F5344CB8AC3E}">
        <p14:creationId xmlns:p14="http://schemas.microsoft.com/office/powerpoint/2010/main" val="764911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dirty="0"/>
          </a:p>
        </p:txBody>
      </p:sp>
      <p:graphicFrame>
        <p:nvGraphicFramePr>
          <p:cNvPr id="9" name="Table 8"/>
          <p:cNvGraphicFramePr>
            <a:graphicFrameLocks noGrp="1"/>
          </p:cNvGraphicFramePr>
          <p:nvPr>
            <p:extLst>
              <p:ext uri="{D42A27DB-BD31-4B8C-83A1-F6EECF244321}">
                <p14:modId xmlns:p14="http://schemas.microsoft.com/office/powerpoint/2010/main" val="3852001917"/>
              </p:ext>
            </p:extLst>
          </p:nvPr>
        </p:nvGraphicFramePr>
        <p:xfrm>
          <a:off x="993441" y="931489"/>
          <a:ext cx="10477163" cy="1007011"/>
        </p:xfrm>
        <a:graphic>
          <a:graphicData uri="http://schemas.openxmlformats.org/drawingml/2006/table">
            <a:tbl>
              <a:tblPr firstRow="1" firstCol="1" bandRow="1"/>
              <a:tblGrid>
                <a:gridCol w="2325861">
                  <a:extLst>
                    <a:ext uri="{9D8B030D-6E8A-4147-A177-3AD203B41FA5}">
                      <a16:colId xmlns:a16="http://schemas.microsoft.com/office/drawing/2014/main" val="2192665838"/>
                    </a:ext>
                  </a:extLst>
                </a:gridCol>
                <a:gridCol w="1552562">
                  <a:extLst>
                    <a:ext uri="{9D8B030D-6E8A-4147-A177-3AD203B41FA5}">
                      <a16:colId xmlns:a16="http://schemas.microsoft.com/office/drawing/2014/main" val="2764990875"/>
                    </a:ext>
                  </a:extLst>
                </a:gridCol>
                <a:gridCol w="1512168">
                  <a:extLst>
                    <a:ext uri="{9D8B030D-6E8A-4147-A177-3AD203B41FA5}">
                      <a16:colId xmlns:a16="http://schemas.microsoft.com/office/drawing/2014/main" val="1476244071"/>
                    </a:ext>
                  </a:extLst>
                </a:gridCol>
                <a:gridCol w="3054656">
                  <a:extLst>
                    <a:ext uri="{9D8B030D-6E8A-4147-A177-3AD203B41FA5}">
                      <a16:colId xmlns:a16="http://schemas.microsoft.com/office/drawing/2014/main" val="2760597465"/>
                    </a:ext>
                  </a:extLst>
                </a:gridCol>
                <a:gridCol w="2031916">
                  <a:extLst>
                    <a:ext uri="{9D8B030D-6E8A-4147-A177-3AD203B41FA5}">
                      <a16:colId xmlns:a16="http://schemas.microsoft.com/office/drawing/2014/main" val="1796431763"/>
                    </a:ext>
                  </a:extLst>
                </a:gridCol>
              </a:tblGrid>
              <a:tr h="702909">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Data Source</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EEAF6"/>
                    </a:solidFill>
                  </a:tcPr>
                </a:tc>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Date Range</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EEAF6"/>
                    </a:solidFill>
                  </a:tcPr>
                </a:tc>
                <a:tc>
                  <a:txBody>
                    <a:bodyPr/>
                    <a:lstStyle/>
                    <a:p>
                      <a:pP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Total # of Images</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EEAF6"/>
                    </a:solidFill>
                  </a:tcPr>
                </a:tc>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Digitisation completed by Weather</a:t>
                      </a:r>
                      <a:r>
                        <a:rPr lang="en-AU" sz="2000" b="1" baseline="0" dirty="0">
                          <a:solidFill>
                            <a:srgbClr val="000000"/>
                          </a:solidFill>
                          <a:effectLst/>
                          <a:latin typeface="Times" panose="02020603050405020304" pitchFamily="18" charset="0"/>
                          <a:ea typeface="Verdana" panose="020B0604030504040204" pitchFamily="34" charset="0"/>
                          <a:cs typeface="Times" panose="02020603050405020304" pitchFamily="18" charset="0"/>
                        </a:rPr>
                        <a:t> Detective</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EEAF6"/>
                    </a:solidFill>
                  </a:tcPr>
                </a:tc>
                <a:tc>
                  <a:txBody>
                    <a:bodyPr/>
                    <a:lstStyle/>
                    <a:p>
                      <a:pP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 of Images still to be done</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757221031"/>
                  </a:ext>
                </a:extLst>
              </a:tr>
              <a:tr h="269198">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Clement Wragge</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1893 - 1902</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7749</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approx. 5250</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approx. 2500</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486174"/>
                  </a:ext>
                </a:extLst>
              </a:tr>
            </a:tbl>
          </a:graphicData>
        </a:graphic>
      </p:graphicFrame>
      <p:sp>
        <p:nvSpPr>
          <p:cNvPr id="10" name="TextBox 9"/>
          <p:cNvSpPr txBox="1"/>
          <p:nvPr/>
        </p:nvSpPr>
        <p:spPr>
          <a:xfrm>
            <a:off x="948352" y="438247"/>
            <a:ext cx="3726340" cy="461665"/>
          </a:xfrm>
          <a:prstGeom prst="rect">
            <a:avLst/>
          </a:prstGeom>
          <a:noFill/>
        </p:spPr>
        <p:txBody>
          <a:bodyPr wrap="square" rtlCol="0">
            <a:spAutoFit/>
          </a:bodyPr>
          <a:lstStyle/>
          <a:p>
            <a:r>
              <a:rPr lang="en-AU" b="1" dirty="0">
                <a:solidFill>
                  <a:srgbClr val="000000"/>
                </a:solidFill>
              </a:rPr>
              <a:t>Weather Detective Project</a:t>
            </a:r>
          </a:p>
        </p:txBody>
      </p:sp>
      <p:sp>
        <p:nvSpPr>
          <p:cNvPr id="11" name="TextBox 10"/>
          <p:cNvSpPr txBox="1"/>
          <p:nvPr/>
        </p:nvSpPr>
        <p:spPr>
          <a:xfrm>
            <a:off x="948352" y="2430358"/>
            <a:ext cx="10368228" cy="461665"/>
          </a:xfrm>
          <a:prstGeom prst="rect">
            <a:avLst/>
          </a:prstGeom>
          <a:noFill/>
        </p:spPr>
        <p:txBody>
          <a:bodyPr wrap="square" rtlCol="0">
            <a:spAutoFit/>
          </a:bodyPr>
          <a:lstStyle/>
          <a:p>
            <a:r>
              <a:rPr lang="en-AU" b="1" dirty="0">
                <a:solidFill>
                  <a:srgbClr val="000000"/>
                </a:solidFill>
              </a:rPr>
              <a:t>Queensland State Archives – part of the Weather Detective Project </a:t>
            </a:r>
          </a:p>
        </p:txBody>
      </p:sp>
      <p:graphicFrame>
        <p:nvGraphicFramePr>
          <p:cNvPr id="4" name="Table 3"/>
          <p:cNvGraphicFramePr>
            <a:graphicFrameLocks noGrp="1"/>
          </p:cNvGraphicFramePr>
          <p:nvPr>
            <p:extLst>
              <p:ext uri="{D42A27DB-BD31-4B8C-83A1-F6EECF244321}">
                <p14:modId xmlns:p14="http://schemas.microsoft.com/office/powerpoint/2010/main" val="4045671129"/>
              </p:ext>
            </p:extLst>
          </p:nvPr>
        </p:nvGraphicFramePr>
        <p:xfrm>
          <a:off x="997735" y="2973966"/>
          <a:ext cx="10472869" cy="3533515"/>
        </p:xfrm>
        <a:graphic>
          <a:graphicData uri="http://schemas.openxmlformats.org/drawingml/2006/table">
            <a:tbl>
              <a:tblPr firstRow="1" firstCol="1" bandRow="1"/>
              <a:tblGrid>
                <a:gridCol w="2325957">
                  <a:extLst>
                    <a:ext uri="{9D8B030D-6E8A-4147-A177-3AD203B41FA5}">
                      <a16:colId xmlns:a16="http://schemas.microsoft.com/office/drawing/2014/main" val="4004199694"/>
                    </a:ext>
                  </a:extLst>
                </a:gridCol>
                <a:gridCol w="3096344">
                  <a:extLst>
                    <a:ext uri="{9D8B030D-6E8A-4147-A177-3AD203B41FA5}">
                      <a16:colId xmlns:a16="http://schemas.microsoft.com/office/drawing/2014/main" val="2611522314"/>
                    </a:ext>
                  </a:extLst>
                </a:gridCol>
                <a:gridCol w="1188132">
                  <a:extLst>
                    <a:ext uri="{9D8B030D-6E8A-4147-A177-3AD203B41FA5}">
                      <a16:colId xmlns:a16="http://schemas.microsoft.com/office/drawing/2014/main" val="3589638945"/>
                    </a:ext>
                  </a:extLst>
                </a:gridCol>
                <a:gridCol w="2271997">
                  <a:extLst>
                    <a:ext uri="{9D8B030D-6E8A-4147-A177-3AD203B41FA5}">
                      <a16:colId xmlns:a16="http://schemas.microsoft.com/office/drawing/2014/main" val="2262441095"/>
                    </a:ext>
                  </a:extLst>
                </a:gridCol>
                <a:gridCol w="1590439">
                  <a:extLst>
                    <a:ext uri="{9D8B030D-6E8A-4147-A177-3AD203B41FA5}">
                      <a16:colId xmlns:a16="http://schemas.microsoft.com/office/drawing/2014/main" val="2753486989"/>
                    </a:ext>
                  </a:extLst>
                </a:gridCol>
              </a:tblGrid>
              <a:tr h="988293">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Data Source</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EEAF6"/>
                    </a:solidFill>
                  </a:tcPr>
                </a:tc>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Date Range</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EEAF6"/>
                    </a:solidFill>
                  </a:tcPr>
                </a:tc>
                <a:tc>
                  <a:txBody>
                    <a:bodyPr/>
                    <a:lstStyle/>
                    <a:p>
                      <a:pP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Total # of Images</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EEAF6"/>
                    </a:solidFill>
                  </a:tcPr>
                </a:tc>
                <a:tc>
                  <a:txBody>
                    <a:bodyPr/>
                    <a:lstStyle/>
                    <a:p>
                      <a:pP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Digitisation completed by Weather Detective</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EEAF6"/>
                    </a:solidFill>
                  </a:tcPr>
                </a:tc>
                <a:tc>
                  <a:txBody>
                    <a:bodyPr/>
                    <a:lstStyle/>
                    <a:p>
                      <a:pP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 of Images still to be done</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21706070"/>
                  </a:ext>
                </a:extLst>
              </a:tr>
              <a:tr h="487644">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Moreton Bay Settlement </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Apr - Aug 1829</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22</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yes</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 </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6199716"/>
                  </a:ext>
                </a:extLst>
              </a:tr>
              <a:tr h="638328">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Log of Police Boat 'Vigilant' </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10 </a:t>
                      </a: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Nov 1882 </a:t>
                      </a: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- 31 Aug 1883</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100</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 </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100</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135431"/>
                  </a:ext>
                </a:extLst>
              </a:tr>
              <a:tr h="638328">
                <a:tc>
                  <a:txBody>
                    <a:bodyPr/>
                    <a:lstStyle/>
                    <a:p>
                      <a:pP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Log of Qld Gov Schooner 'Mavis'</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15 Jul 1884 - 5 Aug 1885</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71</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yes</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 </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9935886"/>
                  </a:ext>
                </a:extLst>
              </a:tr>
              <a:tr h="638328">
                <a:tc>
                  <a:txBody>
                    <a:bodyPr/>
                    <a:lstStyle/>
                    <a:p>
                      <a:pP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Log of Qld Gov Steamer 'Albatross' </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22 Jan - 4 Aug 1890</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a:solidFill>
                            <a:srgbClr val="000000"/>
                          </a:solidFill>
                          <a:effectLst/>
                          <a:latin typeface="Times" panose="02020603050405020304" pitchFamily="18" charset="0"/>
                          <a:ea typeface="Verdana" panose="020B0604030504040204" pitchFamily="34" charset="0"/>
                          <a:cs typeface="Times" panose="02020603050405020304" pitchFamily="18" charset="0"/>
                        </a:rPr>
                        <a:t>76</a:t>
                      </a:r>
                      <a:endParaRPr lang="en-AU" sz="200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yes</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AU" sz="2000" b="1" dirty="0">
                          <a:solidFill>
                            <a:srgbClr val="000000"/>
                          </a:solidFill>
                          <a:effectLst/>
                          <a:latin typeface="Times" panose="02020603050405020304" pitchFamily="18" charset="0"/>
                          <a:ea typeface="Verdana" panose="020B0604030504040204" pitchFamily="34" charset="0"/>
                          <a:cs typeface="Times" panose="02020603050405020304" pitchFamily="18" charset="0"/>
                        </a:rPr>
                        <a:t> </a:t>
                      </a:r>
                      <a:endParaRPr lang="en-AU" sz="2000" dirty="0">
                        <a:solidFill>
                          <a:srgbClr val="000000"/>
                        </a:solidFill>
                        <a:effectLst/>
                        <a:latin typeface="Times" panose="02020603050405020304" pitchFamily="18" charset="0"/>
                        <a:ea typeface="Verdana" panose="020B0604030504040204" pitchFamily="34"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2123298"/>
                  </a:ext>
                </a:extLst>
              </a:tr>
            </a:tbl>
          </a:graphicData>
        </a:graphic>
      </p:graphicFrame>
    </p:spTree>
    <p:extLst>
      <p:ext uri="{BB962C8B-B14F-4D97-AF65-F5344CB8AC3E}">
        <p14:creationId xmlns:p14="http://schemas.microsoft.com/office/powerpoint/2010/main" val="2940330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a:p>
        </p:txBody>
      </p:sp>
      <p:sp>
        <p:nvSpPr>
          <p:cNvPr id="3" name="TextBox 2"/>
          <p:cNvSpPr txBox="1"/>
          <p:nvPr/>
        </p:nvSpPr>
        <p:spPr>
          <a:xfrm>
            <a:off x="1699851" y="422035"/>
            <a:ext cx="8836269" cy="461665"/>
          </a:xfrm>
          <a:prstGeom prst="rect">
            <a:avLst/>
          </a:prstGeom>
          <a:noFill/>
        </p:spPr>
        <p:txBody>
          <a:bodyPr wrap="square" rtlCol="0">
            <a:spAutoFit/>
          </a:bodyPr>
          <a:lstStyle/>
          <a:p>
            <a:pPr algn="ctr"/>
            <a:r>
              <a:rPr lang="en-AU" b="1" dirty="0">
                <a:solidFill>
                  <a:srgbClr val="000000"/>
                </a:solidFill>
              </a:rPr>
              <a:t>New Historical Logbooks from the ABC Citizen Scientists Project</a:t>
            </a:r>
          </a:p>
        </p:txBody>
      </p:sp>
      <p:sp>
        <p:nvSpPr>
          <p:cNvPr id="4" name="TextBox 3"/>
          <p:cNvSpPr txBox="1"/>
          <p:nvPr/>
        </p:nvSpPr>
        <p:spPr>
          <a:xfrm>
            <a:off x="1947637" y="1135662"/>
            <a:ext cx="9176569" cy="2800767"/>
          </a:xfrm>
          <a:prstGeom prst="rect">
            <a:avLst/>
          </a:prstGeom>
          <a:noFill/>
        </p:spPr>
        <p:txBody>
          <a:bodyPr wrap="square" rtlCol="0">
            <a:spAutoFit/>
          </a:bodyPr>
          <a:lstStyle/>
          <a:p>
            <a:pPr marL="342882" indent="-342882">
              <a:buFont typeface="Arial" panose="020B0604020202020204" pitchFamily="34" charset="0"/>
              <a:buChar char="•"/>
            </a:pPr>
            <a:r>
              <a:rPr lang="en-AU" sz="2200" dirty="0">
                <a:solidFill>
                  <a:srgbClr val="000000"/>
                </a:solidFill>
              </a:rPr>
              <a:t>Lady Nelson voyage from Sydney to the River Derwent 1803 and Port Jackson to Port Dalrymple 1804. </a:t>
            </a:r>
          </a:p>
          <a:p>
            <a:pPr marL="342882" indent="-342882">
              <a:buFont typeface="Arial" panose="020B0604020202020204" pitchFamily="34" charset="0"/>
              <a:buChar char="•"/>
            </a:pPr>
            <a:r>
              <a:rPr lang="en-AU" sz="2200" dirty="0">
                <a:solidFill>
                  <a:srgbClr val="000000"/>
                </a:solidFill>
              </a:rPr>
              <a:t>Captain Joshua Fergusson sailed from Ireland to Hobart in 1816 in his own ship the Brigantine Jupiter. The log are from the Bengal to Hobart leg.</a:t>
            </a:r>
          </a:p>
          <a:p>
            <a:pPr marL="342882" indent="-342882">
              <a:buFont typeface="Arial" panose="020B0604020202020204" pitchFamily="34" charset="0"/>
              <a:buChar char="•"/>
            </a:pPr>
            <a:r>
              <a:rPr lang="en-AU" sz="2200" dirty="0">
                <a:solidFill>
                  <a:srgbClr val="000000"/>
                </a:solidFill>
              </a:rPr>
              <a:t>Clipper Lincolnshire voyage from Tilbury, Essex to Melbourne </a:t>
            </a:r>
          </a:p>
          <a:p>
            <a:r>
              <a:rPr lang="en-AU" sz="2200" dirty="0">
                <a:solidFill>
                  <a:srgbClr val="000000"/>
                </a:solidFill>
              </a:rPr>
              <a:t>     (26 April – 18 July 1871)</a:t>
            </a:r>
          </a:p>
          <a:p>
            <a:pPr marL="342882" indent="-342882">
              <a:buFont typeface="Arial" panose="020B0604020202020204" pitchFamily="34" charset="0"/>
              <a:buChar char="•"/>
            </a:pPr>
            <a:r>
              <a:rPr lang="en-AU" sz="2200" dirty="0">
                <a:solidFill>
                  <a:srgbClr val="000000"/>
                </a:solidFill>
              </a:rPr>
              <a:t>S. S. Waimana voyage from England to Australia </a:t>
            </a:r>
          </a:p>
          <a:p>
            <a:r>
              <a:rPr lang="en-AU" sz="2200" dirty="0">
                <a:solidFill>
                  <a:srgbClr val="000000"/>
                </a:solidFill>
              </a:rPr>
              <a:t>     (16 July – 21 August  1912)</a:t>
            </a:r>
          </a:p>
        </p:txBody>
      </p:sp>
      <p:pic>
        <p:nvPicPr>
          <p:cNvPr id="5" name="Picture 4"/>
          <p:cNvPicPr>
            <a:picLocks noChangeAspect="1"/>
          </p:cNvPicPr>
          <p:nvPr/>
        </p:nvPicPr>
        <p:blipFill>
          <a:blip r:embed="rId2"/>
          <a:stretch>
            <a:fillRect/>
          </a:stretch>
        </p:blipFill>
        <p:spPr>
          <a:xfrm>
            <a:off x="2285484" y="4188384"/>
            <a:ext cx="3488957" cy="2246016"/>
          </a:xfrm>
          <a:prstGeom prst="rect">
            <a:avLst/>
          </a:prstGeom>
        </p:spPr>
      </p:pic>
      <p:sp>
        <p:nvSpPr>
          <p:cNvPr id="7" name="TextBox 6"/>
          <p:cNvSpPr txBox="1"/>
          <p:nvPr/>
        </p:nvSpPr>
        <p:spPr>
          <a:xfrm>
            <a:off x="2244973" y="6416012"/>
            <a:ext cx="3182817" cy="307777"/>
          </a:xfrm>
          <a:prstGeom prst="rect">
            <a:avLst/>
          </a:prstGeom>
          <a:noFill/>
        </p:spPr>
        <p:txBody>
          <a:bodyPr wrap="square" rtlCol="0">
            <a:spAutoFit/>
          </a:bodyPr>
          <a:lstStyle/>
          <a:p>
            <a:r>
              <a:rPr lang="en-AU" sz="1400" b="1" dirty="0">
                <a:solidFill>
                  <a:srgbClr val="000000"/>
                </a:solidFill>
              </a:rPr>
              <a:t>S.S. Waimana</a:t>
            </a:r>
          </a:p>
        </p:txBody>
      </p:sp>
      <p:sp>
        <p:nvSpPr>
          <p:cNvPr id="9" name="TextBox 8"/>
          <p:cNvSpPr txBox="1"/>
          <p:nvPr/>
        </p:nvSpPr>
        <p:spPr>
          <a:xfrm>
            <a:off x="6535924" y="6413335"/>
            <a:ext cx="2716521" cy="307777"/>
          </a:xfrm>
          <a:prstGeom prst="rect">
            <a:avLst/>
          </a:prstGeom>
          <a:noFill/>
        </p:spPr>
        <p:txBody>
          <a:bodyPr wrap="square" rtlCol="0">
            <a:spAutoFit/>
          </a:bodyPr>
          <a:lstStyle/>
          <a:p>
            <a:r>
              <a:rPr lang="en-AU" sz="1400" b="1" dirty="0">
                <a:solidFill>
                  <a:srgbClr val="000000"/>
                </a:solidFill>
              </a:rPr>
              <a:t>Clipper Lincolnshire 1858</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853" y="4188385"/>
            <a:ext cx="3452097" cy="2240648"/>
          </a:xfrm>
          <a:prstGeom prst="rect">
            <a:avLst/>
          </a:prstGeom>
        </p:spPr>
      </p:pic>
    </p:spTree>
    <p:extLst>
      <p:ext uri="{BB962C8B-B14F-4D97-AF65-F5344CB8AC3E}">
        <p14:creationId xmlns:p14="http://schemas.microsoft.com/office/powerpoint/2010/main" val="2162655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1524004" y="6300790"/>
            <a:ext cx="6892925" cy="557212"/>
          </a:xfrm>
          <a:prstGeom prst="rect">
            <a:avLst/>
          </a:prstGeom>
          <a:noFill/>
          <a:ln w="9525">
            <a:noFill/>
            <a:round/>
            <a:headEnd/>
            <a:tailEnd/>
          </a:ln>
        </p:spPr>
        <p:txBody>
          <a:bodyPr lIns="90000" tIns="54703" rIns="90000" bIns="45000"/>
          <a:lstStyle/>
          <a:p>
            <a:pPr defTabSz="449239" eaLnBrk="1">
              <a:lnSpc>
                <a:spcPct val="93000"/>
              </a:lnSpc>
              <a:buClr>
                <a:srgbClr val="000000"/>
              </a:buClr>
              <a:buSzPct val="100000"/>
              <a:tabLst>
                <a:tab pos="723865" algn="l"/>
                <a:tab pos="1447728" algn="l"/>
                <a:tab pos="2171592" algn="l"/>
                <a:tab pos="2895456" algn="l"/>
                <a:tab pos="3619320" algn="l"/>
                <a:tab pos="4343182" algn="l"/>
                <a:tab pos="5067047" algn="l"/>
                <a:tab pos="5790910" algn="l"/>
                <a:tab pos="6514774" algn="l"/>
              </a:tabLst>
            </a:pPr>
            <a:r>
              <a:rPr lang="en-GB" sz="1100" b="1" dirty="0">
                <a:solidFill>
                  <a:srgbClr val="000000"/>
                </a:solidFill>
                <a:latin typeface="Arial" charset="0"/>
              </a:rPr>
              <a:t>International Journal of Climatology</a:t>
            </a:r>
            <a:br>
              <a:rPr lang="en-GB" sz="1100" dirty="0">
                <a:solidFill>
                  <a:srgbClr val="000000"/>
                </a:solidFill>
                <a:latin typeface="Arial" charset="0"/>
              </a:rPr>
            </a:br>
            <a:r>
              <a:rPr lang="en-GB" sz="1100" dirty="0">
                <a:solidFill>
                  <a:srgbClr val="000000"/>
                </a:solidFill>
                <a:latin typeface="Arial" charset="0"/>
              </a:rPr>
              <a:t>27 JUN 2016 DOI: 10.1002/joc.4775</a:t>
            </a:r>
            <a:br>
              <a:rPr lang="en-GB" sz="1100" dirty="0">
                <a:solidFill>
                  <a:srgbClr val="000000"/>
                </a:solidFill>
                <a:latin typeface="Arial" charset="0"/>
              </a:rPr>
            </a:br>
            <a:r>
              <a:rPr lang="en-GB" sz="1100" dirty="0">
                <a:solidFill>
                  <a:srgbClr val="000000"/>
                </a:solidFill>
                <a:latin typeface="Arial" charset="0"/>
                <a:hlinkClick r:id="rId2"/>
              </a:rPr>
              <a:t>http://onlinelibrary.wiley.com/doi/10.1002/joc.4775/full#joc4775-fig-0001</a:t>
            </a:r>
          </a:p>
        </p:txBody>
      </p:sp>
      <p:sp>
        <p:nvSpPr>
          <p:cNvPr id="11" name="Rectangle 1"/>
          <p:cNvSpPr txBox="1">
            <a:spLocks noChangeArrowheads="1"/>
          </p:cNvSpPr>
          <p:nvPr/>
        </p:nvSpPr>
        <p:spPr bwMode="auto">
          <a:xfrm>
            <a:off x="2200665" y="205223"/>
            <a:ext cx="7478151" cy="798512"/>
          </a:xfrm>
          <a:prstGeom prst="rect">
            <a:avLst/>
          </a:prstGeom>
          <a:noFill/>
          <a:ln w="9525">
            <a:noFill/>
            <a:round/>
            <a:headEnd/>
            <a:tailEnd/>
          </a:ln>
        </p:spPr>
        <p:txBody>
          <a:bodyPr vert="horz" wrap="square" lIns="0" tIns="14112"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ejaVu Sans" charset="0"/>
                <a:cs typeface="DejaVu Sans" charset="0"/>
              </a:defRPr>
            </a:lvl9pPr>
          </a:lstStyle>
          <a:p>
            <a:pPr eaLnBrk="1">
              <a:tabLst>
                <a:tab pos="723865" algn="l"/>
                <a:tab pos="1447728" algn="l"/>
                <a:tab pos="2171592" algn="l"/>
                <a:tab pos="2895456" algn="l"/>
                <a:tab pos="3619320" algn="l"/>
                <a:tab pos="4343182" algn="l"/>
                <a:tab pos="5067047" algn="l"/>
                <a:tab pos="5790910" algn="l"/>
                <a:tab pos="6514774" algn="l"/>
                <a:tab pos="7238638" algn="l"/>
                <a:tab pos="7962502" algn="l"/>
                <a:tab pos="8686366" algn="l"/>
              </a:tabLst>
              <a:defRPr/>
            </a:pPr>
            <a:r>
              <a:rPr lang="en-GB" sz="2400" b="1" kern="0" dirty="0">
                <a:latin typeface="Times" panose="02020603050405020304" pitchFamily="18" charset="0"/>
                <a:cs typeface="Times" panose="02020603050405020304" pitchFamily="18" charset="0"/>
              </a:rPr>
              <a:t>ICOADS Release 3.0: </a:t>
            </a:r>
          </a:p>
          <a:p>
            <a:pPr eaLnBrk="1">
              <a:tabLst>
                <a:tab pos="723865" algn="l"/>
                <a:tab pos="1447728" algn="l"/>
                <a:tab pos="2171592" algn="l"/>
                <a:tab pos="2895456" algn="l"/>
                <a:tab pos="3619320" algn="l"/>
                <a:tab pos="4343182" algn="l"/>
                <a:tab pos="5067047" algn="l"/>
                <a:tab pos="5790910" algn="l"/>
                <a:tab pos="6514774" algn="l"/>
                <a:tab pos="7238638" algn="l"/>
                <a:tab pos="7962502" algn="l"/>
                <a:tab pos="8686366" algn="l"/>
              </a:tabLst>
              <a:defRPr/>
            </a:pPr>
            <a:r>
              <a:rPr lang="en-GB" sz="2400" b="1" kern="0" dirty="0">
                <a:latin typeface="Times" panose="02020603050405020304" pitchFamily="18" charset="0"/>
                <a:cs typeface="Times" panose="02020603050405020304" pitchFamily="18" charset="0"/>
              </a:rPr>
              <a:t>A major update to the historical marine climate record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359" y="1146745"/>
            <a:ext cx="6804756" cy="501103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00" y="0"/>
            <a:ext cx="12202400" cy="6858000"/>
          </a:xfrm>
          <a:prstGeom prst="rect">
            <a:avLst/>
          </a:prstGeom>
          <a:ln w="19050">
            <a:solidFill>
              <a:schemeClr val="tx1"/>
            </a:solidFill>
          </a:ln>
        </p:spPr>
      </p:pic>
      <p:sp>
        <p:nvSpPr>
          <p:cNvPr id="3" name="TextBox 2"/>
          <p:cNvSpPr txBox="1"/>
          <p:nvPr/>
        </p:nvSpPr>
        <p:spPr>
          <a:xfrm>
            <a:off x="3791744" y="5121188"/>
            <a:ext cx="4212468" cy="1092607"/>
          </a:xfrm>
          <a:prstGeom prst="rect">
            <a:avLst/>
          </a:prstGeom>
          <a:solidFill>
            <a:schemeClr val="tx1"/>
          </a:solidFill>
          <a:ln w="38100">
            <a:solidFill>
              <a:srgbClr val="000099"/>
            </a:solidFill>
          </a:ln>
        </p:spPr>
        <p:txBody>
          <a:bodyPr wrap="square" rtlCol="0">
            <a:spAutoFit/>
          </a:bodyPr>
          <a:lstStyle/>
          <a:p>
            <a:pPr algn="ctr">
              <a:spcAft>
                <a:spcPts val="600"/>
              </a:spcAft>
            </a:pPr>
            <a:r>
              <a:rPr lang="en-AU" sz="2000" b="1" dirty="0">
                <a:solidFill>
                  <a:srgbClr val="000099"/>
                </a:solidFill>
              </a:rPr>
              <a:t>20th Century Reanalysis Project</a:t>
            </a:r>
          </a:p>
          <a:p>
            <a:pPr algn="ctr">
              <a:spcAft>
                <a:spcPts val="600"/>
              </a:spcAft>
            </a:pPr>
            <a:r>
              <a:rPr lang="en-AU" sz="2000" b="1" dirty="0">
                <a:solidFill>
                  <a:srgbClr val="000099"/>
                </a:solidFill>
              </a:rPr>
              <a:t>20CR Version 3 (under construction)       1851 to 2015</a:t>
            </a:r>
          </a:p>
        </p:txBody>
      </p:sp>
    </p:spTree>
    <p:extLst>
      <p:ext uri="{BB962C8B-B14F-4D97-AF65-F5344CB8AC3E}">
        <p14:creationId xmlns:p14="http://schemas.microsoft.com/office/powerpoint/2010/main" val="283095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394"/>
            <a:ext cx="12192000" cy="754759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ttp://1hdwallpapers.com/wallpapers/sea_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
            <a:ext cx="12192000" cy="68693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7539" y="694596"/>
            <a:ext cx="3622432" cy="830997"/>
          </a:xfrm>
          <a:prstGeom prst="rect">
            <a:avLst/>
          </a:prstGeom>
          <a:noFill/>
        </p:spPr>
        <p:txBody>
          <a:bodyPr wrap="square" rtlCol="0">
            <a:spAutoFit/>
          </a:bodyPr>
          <a:lstStyle/>
          <a:p>
            <a:r>
              <a:rPr lang="en-AU" sz="4800" dirty="0">
                <a:solidFill>
                  <a:srgbClr val="000000"/>
                </a:solidFill>
                <a:effectLst>
                  <a:outerShdw blurRad="38100" dist="38100" dir="2700000" algn="tl">
                    <a:srgbClr val="000000">
                      <a:alpha val="43137"/>
                    </a:srgbClr>
                  </a:outerShdw>
                </a:effectLst>
                <a:latin typeface="Algerian" panose="04020705040A02060702" pitchFamily="82" charset="0"/>
              </a:rPr>
              <a:t>Thank you</a:t>
            </a:r>
          </a:p>
        </p:txBody>
      </p:sp>
    </p:spTree>
    <p:extLst>
      <p:ext uri="{BB962C8B-B14F-4D97-AF65-F5344CB8AC3E}">
        <p14:creationId xmlns:p14="http://schemas.microsoft.com/office/powerpoint/2010/main" val="297391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481139" y="0"/>
            <a:ext cx="9186863"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dirty="0"/>
          </a:p>
        </p:txBody>
      </p:sp>
      <p:pic>
        <p:nvPicPr>
          <p:cNvPr id="3" name="Picture 2"/>
          <p:cNvPicPr>
            <a:picLocks noChangeAspect="1"/>
          </p:cNvPicPr>
          <p:nvPr/>
        </p:nvPicPr>
        <p:blipFill>
          <a:blip r:embed="rId2"/>
          <a:stretch>
            <a:fillRect/>
          </a:stretch>
        </p:blipFill>
        <p:spPr>
          <a:xfrm>
            <a:off x="0" y="-45302"/>
            <a:ext cx="12192000" cy="6903305"/>
          </a:xfrm>
          <a:prstGeom prst="rect">
            <a:avLst/>
          </a:prstGeom>
        </p:spPr>
      </p:pic>
    </p:spTree>
    <p:extLst>
      <p:ext uri="{BB962C8B-B14F-4D97-AF65-F5344CB8AC3E}">
        <p14:creationId xmlns:p14="http://schemas.microsoft.com/office/powerpoint/2010/main" val="1219287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inspiringaustralia.net.au/wp-content/uploads/2014/07/NatSciWk2014date-440x25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825" y="1724431"/>
            <a:ext cx="4277167" cy="24593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796767" y="4358835"/>
            <a:ext cx="2346788" cy="977068"/>
          </a:xfrm>
          <a:prstGeom prst="rect">
            <a:avLst/>
          </a:prstGeom>
        </p:spPr>
      </p:pic>
      <p:pic>
        <p:nvPicPr>
          <p:cNvPr id="5" name="Picture 4"/>
          <p:cNvPicPr>
            <a:picLocks noChangeAspect="1"/>
          </p:cNvPicPr>
          <p:nvPr/>
        </p:nvPicPr>
        <p:blipFill>
          <a:blip r:embed="rId4"/>
          <a:stretch>
            <a:fillRect/>
          </a:stretch>
        </p:blipFill>
        <p:spPr>
          <a:xfrm>
            <a:off x="816082" y="5803795"/>
            <a:ext cx="3675185" cy="962548"/>
          </a:xfrm>
          <a:prstGeom prst="rect">
            <a:avLst/>
          </a:prstGeom>
        </p:spPr>
      </p:pic>
      <p:pic>
        <p:nvPicPr>
          <p:cNvPr id="6" name="Picture 5"/>
          <p:cNvPicPr>
            <a:picLocks noChangeAspect="1"/>
          </p:cNvPicPr>
          <p:nvPr/>
        </p:nvPicPr>
        <p:blipFill>
          <a:blip r:embed="rId5"/>
          <a:stretch>
            <a:fillRect/>
          </a:stretch>
        </p:blipFill>
        <p:spPr>
          <a:xfrm>
            <a:off x="7014979" y="5788303"/>
            <a:ext cx="993532" cy="993532"/>
          </a:xfrm>
          <a:prstGeom prst="rect">
            <a:avLst/>
          </a:prstGeom>
        </p:spPr>
      </p:pic>
      <p:pic>
        <p:nvPicPr>
          <p:cNvPr id="7" name="Picture 6"/>
          <p:cNvPicPr>
            <a:picLocks noChangeAspect="1"/>
          </p:cNvPicPr>
          <p:nvPr/>
        </p:nvPicPr>
        <p:blipFill>
          <a:blip r:embed="rId6"/>
          <a:stretch>
            <a:fillRect/>
          </a:stretch>
        </p:blipFill>
        <p:spPr>
          <a:xfrm>
            <a:off x="8598511" y="5731489"/>
            <a:ext cx="2451588" cy="1107169"/>
          </a:xfrm>
          <a:prstGeom prst="rect">
            <a:avLst/>
          </a:prstGeom>
        </p:spPr>
      </p:pic>
      <p:sp>
        <p:nvSpPr>
          <p:cNvPr id="8" name="TextBox 7"/>
          <p:cNvSpPr txBox="1"/>
          <p:nvPr/>
        </p:nvSpPr>
        <p:spPr>
          <a:xfrm>
            <a:off x="3154957" y="544126"/>
            <a:ext cx="5842897" cy="954107"/>
          </a:xfrm>
          <a:prstGeom prst="rect">
            <a:avLst/>
          </a:prstGeom>
          <a:noFill/>
        </p:spPr>
        <p:txBody>
          <a:bodyPr wrap="square" rtlCol="0">
            <a:spAutoFit/>
          </a:bodyPr>
          <a:lstStyle/>
          <a:p>
            <a:pPr algn="ctr"/>
            <a:r>
              <a:rPr lang="en-AU" b="1" dirty="0">
                <a:solidFill>
                  <a:srgbClr val="000000"/>
                </a:solidFill>
              </a:rPr>
              <a:t>ABC Science’s </a:t>
            </a:r>
            <a:r>
              <a:rPr lang="en-AU" sz="2800" b="1" dirty="0">
                <a:solidFill>
                  <a:srgbClr val="000000"/>
                </a:solidFill>
              </a:rPr>
              <a:t>National</a:t>
            </a:r>
            <a:r>
              <a:rPr lang="en-AU" b="1" dirty="0">
                <a:solidFill>
                  <a:srgbClr val="000000"/>
                </a:solidFill>
              </a:rPr>
              <a:t> </a:t>
            </a:r>
            <a:r>
              <a:rPr lang="en-AU" sz="2800" b="1" dirty="0">
                <a:solidFill>
                  <a:srgbClr val="000000"/>
                </a:solidFill>
              </a:rPr>
              <a:t>Science Week Citizen Science Project 2014</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6769" y="6002598"/>
            <a:ext cx="1850385" cy="636071"/>
          </a:xfrm>
          <a:prstGeom prst="rect">
            <a:avLst/>
          </a:prstGeom>
        </p:spPr>
      </p:pic>
    </p:spTree>
    <p:extLst>
      <p:ext uri="{BB962C8B-B14F-4D97-AF65-F5344CB8AC3E}">
        <p14:creationId xmlns:p14="http://schemas.microsoft.com/office/powerpoint/2010/main" val="2761924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4079781" y="296656"/>
            <a:ext cx="5041239" cy="830997"/>
          </a:xfrm>
          <a:prstGeom prst="rect">
            <a:avLst/>
          </a:prstGeom>
          <a:noFill/>
        </p:spPr>
        <p:txBody>
          <a:bodyPr wrap="square" rtlCol="0">
            <a:spAutoFit/>
          </a:bodyPr>
          <a:lstStyle/>
          <a:p>
            <a:pPr algn="ctr"/>
            <a:r>
              <a:rPr lang="en-AU" b="1" dirty="0">
                <a:solidFill>
                  <a:srgbClr val="000000"/>
                </a:solidFill>
              </a:rPr>
              <a:t>Rescue of Historical Ship Logbooks</a:t>
            </a:r>
          </a:p>
          <a:p>
            <a:pPr algn="ctr"/>
            <a:r>
              <a:rPr lang="en-AU" b="1" dirty="0">
                <a:solidFill>
                  <a:srgbClr val="000000"/>
                </a:solidFill>
              </a:rPr>
              <a:t>Clement Wragge (1892 – 1903)</a:t>
            </a:r>
          </a:p>
        </p:txBody>
      </p:sp>
      <p:sp>
        <p:nvSpPr>
          <p:cNvPr id="5" name="Rectangle 4"/>
          <p:cNvSpPr/>
          <p:nvPr/>
        </p:nvSpPr>
        <p:spPr>
          <a:xfrm>
            <a:off x="4559063" y="1423219"/>
            <a:ext cx="6472733" cy="5016758"/>
          </a:xfrm>
          <a:prstGeom prst="rect">
            <a:avLst/>
          </a:prstGeom>
        </p:spPr>
        <p:txBody>
          <a:bodyPr wrap="square">
            <a:spAutoFit/>
          </a:bodyPr>
          <a:lstStyle/>
          <a:p>
            <a:pPr algn="just" defTabSz="180966">
              <a:buFont typeface="Arial" pitchFamily="34" charset="0"/>
              <a:buChar char="•"/>
            </a:pPr>
            <a:r>
              <a:rPr lang="en-AU" sz="2000" dirty="0">
                <a:solidFill>
                  <a:srgbClr val="000000"/>
                </a:solidFill>
              </a:rPr>
              <a:t> Clement Wragge, known for his "mop of flaming red hair 	and explosive temper to match”, was the first person to 	produce weather 	forecasts in Australia.  </a:t>
            </a:r>
          </a:p>
          <a:p>
            <a:pPr algn="just" defTabSz="179380">
              <a:buFont typeface="Arial" pitchFamily="34" charset="0"/>
              <a:buChar char="•"/>
            </a:pPr>
            <a:r>
              <a:rPr lang="en-AU" sz="2000" dirty="0">
                <a:solidFill>
                  <a:srgbClr val="000000"/>
                </a:solidFill>
              </a:rPr>
              <a:t> 1887-1902: He was appointed Government Meteorologist 	in 	Queensland.</a:t>
            </a:r>
          </a:p>
          <a:p>
            <a:pPr algn="just" defTabSz="695291">
              <a:buFont typeface="Arial" pitchFamily="34" charset="0"/>
              <a:buChar char="•"/>
              <a:tabLst>
                <a:tab pos="180966" algn="l"/>
              </a:tabLst>
            </a:pPr>
            <a:r>
              <a:rPr lang="en-AU" sz="2000" dirty="0">
                <a:solidFill>
                  <a:srgbClr val="000000"/>
                </a:solidFill>
              </a:rPr>
              <a:t> By 1893 Wragge had established 97 meteorological stations 	and 398 rain gauge stations throughout Queensland and in 	the Pacific region.</a:t>
            </a:r>
          </a:p>
          <a:p>
            <a:pPr algn="just" defTabSz="695291">
              <a:buFont typeface="Arial" pitchFamily="34" charset="0"/>
              <a:buChar char="•"/>
              <a:tabLst>
                <a:tab pos="180966" algn="l"/>
              </a:tabLst>
            </a:pPr>
            <a:r>
              <a:rPr lang="en-AU" sz="2000" dirty="0">
                <a:solidFill>
                  <a:srgbClr val="000000"/>
                </a:solidFill>
              </a:rPr>
              <a:t> He was the first person to introduce the naming of storms 	and cyclones. His original idea was to	name them after the 	names of ‘annoying’ politicians. </a:t>
            </a:r>
          </a:p>
          <a:p>
            <a:pPr algn="just" defTabSz="695291">
              <a:buFont typeface="Arial" pitchFamily="34" charset="0"/>
              <a:buChar char="•"/>
              <a:tabLst>
                <a:tab pos="180966" algn="l"/>
              </a:tabLst>
            </a:pPr>
            <a:r>
              <a:rPr lang="en-AU" sz="2000" dirty="0">
                <a:solidFill>
                  <a:srgbClr val="000000"/>
                </a:solidFill>
              </a:rPr>
              <a:t> Wragge collected extracts of ship log books which have 	been archived at the National Archives in Brisbane.</a:t>
            </a:r>
          </a:p>
          <a:p>
            <a:pPr algn="just" defTabSz="180966">
              <a:buFont typeface="Arial" pitchFamily="34" charset="0"/>
              <a:buChar char="•"/>
            </a:pPr>
            <a:r>
              <a:rPr lang="en-AU" sz="2000" dirty="0">
                <a:solidFill>
                  <a:srgbClr val="000000"/>
                </a:solidFill>
              </a:rPr>
              <a:t> I photographed more than 8,000 extracts 	which cover 	the 	period from 1892-1903 and most of them have being 	digitised as	part of the Weather Detective project.</a:t>
            </a:r>
          </a:p>
        </p:txBody>
      </p:sp>
      <p:pic>
        <p:nvPicPr>
          <p:cNvPr id="1026" name="Picture 2" descr="https://lh3.googleusercontent.com/proxy/8G9OToeATjrQWdAd0lJYKt6V3Fw89VQ58tkxxOq8e_Aw6f1D7vAihjp9-pZ9hmy2EOVjP2r112s3gdRj63He6I1UkyhHz0C2pUzP4-WhgP9ZDWVKWsifU1npucxXhfhAJ_gz=w426-h6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71" y="1340770"/>
            <a:ext cx="3465871" cy="501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004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b="1" dirty="0"/>
              <a:t>on Wickham Terrace, Brisbane, ca. 1900</a:t>
            </a:r>
            <a:endParaRPr lang="en-AU" dirty="0"/>
          </a:p>
        </p:txBody>
      </p:sp>
      <p:sp>
        <p:nvSpPr>
          <p:cNvPr id="3" name="TextBox 2"/>
          <p:cNvSpPr txBox="1"/>
          <p:nvPr/>
        </p:nvSpPr>
        <p:spPr>
          <a:xfrm>
            <a:off x="4823520" y="293043"/>
            <a:ext cx="2412268" cy="461665"/>
          </a:xfrm>
          <a:prstGeom prst="rect">
            <a:avLst/>
          </a:prstGeom>
          <a:noFill/>
        </p:spPr>
        <p:txBody>
          <a:bodyPr wrap="square" rtlCol="0">
            <a:spAutoFit/>
          </a:bodyPr>
          <a:lstStyle/>
          <a:p>
            <a:pPr algn="ctr"/>
            <a:r>
              <a:rPr lang="en-AU" b="1" dirty="0">
                <a:solidFill>
                  <a:srgbClr val="000000"/>
                </a:solidFill>
              </a:rPr>
              <a:t>Clement Wragge</a:t>
            </a:r>
          </a:p>
        </p:txBody>
      </p:sp>
      <p:sp>
        <p:nvSpPr>
          <p:cNvPr id="4" name="TextBox 3"/>
          <p:cNvSpPr txBox="1"/>
          <p:nvPr/>
        </p:nvSpPr>
        <p:spPr>
          <a:xfrm>
            <a:off x="8914938" y="930412"/>
            <a:ext cx="3277062" cy="5447645"/>
          </a:xfrm>
          <a:prstGeom prst="rect">
            <a:avLst/>
          </a:prstGeom>
          <a:noFill/>
        </p:spPr>
        <p:txBody>
          <a:bodyPr wrap="square" rtlCol="0">
            <a:spAutoFit/>
          </a:bodyPr>
          <a:lstStyle/>
          <a:p>
            <a:r>
              <a:rPr lang="en-AU" sz="2000" dirty="0">
                <a:solidFill>
                  <a:srgbClr val="000000"/>
                </a:solidFill>
              </a:rPr>
              <a:t>Wragge’s Australasian Weather Guide and Almanac 1898 contains a wide range of information on weather, meteorology and astronomy. As well as a focus on the weather, there is also interesting information on:</a:t>
            </a:r>
          </a:p>
          <a:p>
            <a:endParaRPr lang="en-AU" sz="800" dirty="0">
              <a:solidFill>
                <a:srgbClr val="000000"/>
              </a:solidFill>
            </a:endParaRPr>
          </a:p>
          <a:p>
            <a:r>
              <a:rPr lang="en-AU" sz="2000" dirty="0">
                <a:solidFill>
                  <a:srgbClr val="000000"/>
                </a:solidFill>
              </a:rPr>
              <a:t>- Agriculture </a:t>
            </a:r>
          </a:p>
          <a:p>
            <a:r>
              <a:rPr lang="en-AU" sz="2000" dirty="0">
                <a:solidFill>
                  <a:srgbClr val="000000"/>
                </a:solidFill>
              </a:rPr>
              <a:t>- Horticulture </a:t>
            </a:r>
          </a:p>
          <a:p>
            <a:r>
              <a:rPr lang="en-AU" sz="2000" dirty="0">
                <a:solidFill>
                  <a:srgbClr val="000000"/>
                </a:solidFill>
              </a:rPr>
              <a:t>- Botany </a:t>
            </a:r>
          </a:p>
          <a:p>
            <a:r>
              <a:rPr lang="en-AU" sz="2000" dirty="0">
                <a:solidFill>
                  <a:srgbClr val="000000"/>
                </a:solidFill>
              </a:rPr>
              <a:t>- Australian Seasons </a:t>
            </a:r>
          </a:p>
          <a:p>
            <a:r>
              <a:rPr lang="en-AU" sz="2000" dirty="0">
                <a:solidFill>
                  <a:srgbClr val="000000"/>
                </a:solidFill>
              </a:rPr>
              <a:t>- Cookery </a:t>
            </a:r>
          </a:p>
          <a:p>
            <a:r>
              <a:rPr lang="en-AU" sz="2000" dirty="0">
                <a:solidFill>
                  <a:srgbClr val="000000"/>
                </a:solidFill>
              </a:rPr>
              <a:t>- Medical Hints </a:t>
            </a:r>
          </a:p>
          <a:p>
            <a:r>
              <a:rPr lang="en-AU" sz="2000" dirty="0">
                <a:solidFill>
                  <a:srgbClr val="000000"/>
                </a:solidFill>
              </a:rPr>
              <a:t>- Artesian Water Supply </a:t>
            </a:r>
          </a:p>
          <a:p>
            <a:r>
              <a:rPr lang="en-AU" sz="2000" dirty="0">
                <a:solidFill>
                  <a:srgbClr val="000000"/>
                </a:solidFill>
              </a:rPr>
              <a:t>- Development of Mining </a:t>
            </a:r>
          </a:p>
          <a:p>
            <a:r>
              <a:rPr lang="en-AU" sz="2000" dirty="0">
                <a:solidFill>
                  <a:srgbClr val="000000"/>
                </a:solidFill>
              </a:rPr>
              <a:t>- Shipping Interests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48" y="1054414"/>
            <a:ext cx="4954531" cy="4327177"/>
          </a:xfrm>
          <a:prstGeom prst="rect">
            <a:avLst/>
          </a:prstGeom>
        </p:spPr>
      </p:pic>
      <p:sp>
        <p:nvSpPr>
          <p:cNvPr id="7" name="TextBox 6"/>
          <p:cNvSpPr txBox="1"/>
          <p:nvPr/>
        </p:nvSpPr>
        <p:spPr>
          <a:xfrm>
            <a:off x="174886" y="5458076"/>
            <a:ext cx="5325334" cy="1323439"/>
          </a:xfrm>
          <a:prstGeom prst="rect">
            <a:avLst/>
          </a:prstGeom>
          <a:noFill/>
        </p:spPr>
        <p:txBody>
          <a:bodyPr wrap="square" rtlCol="0">
            <a:spAutoFit/>
          </a:bodyPr>
          <a:lstStyle/>
          <a:p>
            <a:r>
              <a:rPr lang="en-AU" sz="2000" dirty="0">
                <a:solidFill>
                  <a:srgbClr val="000000"/>
                </a:solidFill>
              </a:rPr>
              <a:t>About 300 people died when Tropical Cyclone </a:t>
            </a:r>
            <a:r>
              <a:rPr lang="en-AU" sz="2000" dirty="0" err="1">
                <a:solidFill>
                  <a:srgbClr val="000000"/>
                </a:solidFill>
              </a:rPr>
              <a:t>Mahina</a:t>
            </a:r>
            <a:r>
              <a:rPr lang="en-AU" sz="2000" dirty="0">
                <a:solidFill>
                  <a:srgbClr val="000000"/>
                </a:solidFill>
              </a:rPr>
              <a:t> made landfall at Bathurst Bay, a popular spot for pearling fleets on Queensland's Cape York, in March 1899.</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220" y="939415"/>
            <a:ext cx="3414718" cy="4442177"/>
          </a:xfrm>
          <a:prstGeom prst="rect">
            <a:avLst/>
          </a:prstGeom>
        </p:spPr>
      </p:pic>
    </p:spTree>
    <p:extLst>
      <p:ext uri="{BB962C8B-B14F-4D97-AF65-F5344CB8AC3E}">
        <p14:creationId xmlns:p14="http://schemas.microsoft.com/office/powerpoint/2010/main" val="3888557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155576" y="4333"/>
            <a:ext cx="12347575"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AU"/>
          </a:p>
        </p:txBody>
      </p:sp>
      <p:sp>
        <p:nvSpPr>
          <p:cNvPr id="3" name="TextBox 2"/>
          <p:cNvSpPr txBox="1"/>
          <p:nvPr/>
        </p:nvSpPr>
        <p:spPr>
          <a:xfrm>
            <a:off x="4648228" y="322173"/>
            <a:ext cx="2739965" cy="461665"/>
          </a:xfrm>
          <a:prstGeom prst="rect">
            <a:avLst/>
          </a:prstGeom>
          <a:noFill/>
        </p:spPr>
        <p:txBody>
          <a:bodyPr wrap="square" rtlCol="0">
            <a:spAutoFit/>
          </a:bodyPr>
          <a:lstStyle/>
          <a:p>
            <a:pPr algn="ctr"/>
            <a:r>
              <a:rPr lang="en-AU" b="1" dirty="0">
                <a:solidFill>
                  <a:srgbClr val="000000"/>
                </a:solidFill>
              </a:rPr>
              <a:t>Clement Wragge</a:t>
            </a:r>
          </a:p>
        </p:txBody>
      </p:sp>
      <p:pic>
        <p:nvPicPr>
          <p:cNvPr id="1026" name="Picture 2" descr="1086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449" y="1102870"/>
            <a:ext cx="25431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19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194" y="1097570"/>
            <a:ext cx="3188231" cy="45031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82123" y="5769260"/>
            <a:ext cx="3348372" cy="646331"/>
          </a:xfrm>
          <a:prstGeom prst="rect">
            <a:avLst/>
          </a:prstGeom>
          <a:noFill/>
        </p:spPr>
        <p:txBody>
          <a:bodyPr wrap="square" rtlCol="0">
            <a:spAutoFit/>
          </a:bodyPr>
          <a:lstStyle/>
          <a:p>
            <a:r>
              <a:rPr lang="en-AU" sz="1800" dirty="0">
                <a:solidFill>
                  <a:srgbClr val="000000"/>
                </a:solidFill>
              </a:rPr>
              <a:t>Cartoon of meteorologist, Clement Wragge, 1906</a:t>
            </a:r>
          </a:p>
        </p:txBody>
      </p:sp>
      <p:pic>
        <p:nvPicPr>
          <p:cNvPr id="1030" name="Picture 6" descr="797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158" y="1097567"/>
            <a:ext cx="4762500" cy="36480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85380" y="4959512"/>
            <a:ext cx="4690840" cy="646331"/>
          </a:xfrm>
          <a:prstGeom prst="rect">
            <a:avLst/>
          </a:prstGeom>
          <a:noFill/>
        </p:spPr>
        <p:txBody>
          <a:bodyPr wrap="square" rtlCol="0">
            <a:spAutoFit/>
          </a:bodyPr>
          <a:lstStyle/>
          <a:p>
            <a:r>
              <a:rPr lang="en-AU" sz="1800" dirty="0">
                <a:solidFill>
                  <a:srgbClr val="000000"/>
                </a:solidFill>
              </a:rPr>
              <a:t>Meteorological observatory on Wickham Terrace, Brisbane, ca. 1900</a:t>
            </a:r>
          </a:p>
        </p:txBody>
      </p:sp>
    </p:spTree>
    <p:extLst>
      <p:ext uri="{BB962C8B-B14F-4D97-AF65-F5344CB8AC3E}">
        <p14:creationId xmlns:p14="http://schemas.microsoft.com/office/powerpoint/2010/main" val="3797165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11511" y="-8620"/>
            <a:ext cx="12192000"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b="1"/>
              <a:t>Meteorological observatory on Wickham Terrace, Brisbane, ca. 1900</a:t>
            </a:r>
            <a:endParaRPr lang="en-AU"/>
          </a:p>
        </p:txBody>
      </p:sp>
      <p:sp>
        <p:nvSpPr>
          <p:cNvPr id="3" name="TextBox 2"/>
          <p:cNvSpPr txBox="1"/>
          <p:nvPr/>
        </p:nvSpPr>
        <p:spPr>
          <a:xfrm>
            <a:off x="2667298" y="440668"/>
            <a:ext cx="6880425" cy="461665"/>
          </a:xfrm>
          <a:prstGeom prst="rect">
            <a:avLst/>
          </a:prstGeom>
          <a:noFill/>
        </p:spPr>
        <p:txBody>
          <a:bodyPr wrap="square" rtlCol="0">
            <a:spAutoFit/>
          </a:bodyPr>
          <a:lstStyle/>
          <a:p>
            <a:pPr algn="ctr"/>
            <a:r>
              <a:rPr lang="en-AU" b="1" dirty="0">
                <a:solidFill>
                  <a:srgbClr val="000000"/>
                </a:solidFill>
              </a:rPr>
              <a:t>ABC Citizen Scientists Project - Statistics</a:t>
            </a:r>
          </a:p>
        </p:txBody>
      </p:sp>
      <p:sp>
        <p:nvSpPr>
          <p:cNvPr id="6" name="TextBox 5"/>
          <p:cNvSpPr txBox="1"/>
          <p:nvPr/>
        </p:nvSpPr>
        <p:spPr>
          <a:xfrm>
            <a:off x="544892" y="1016732"/>
            <a:ext cx="11311748" cy="2554545"/>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AU" sz="2000" dirty="0">
                <a:solidFill>
                  <a:srgbClr val="000000"/>
                </a:solidFill>
              </a:rPr>
              <a:t>The project started on the 14 August 2014.</a:t>
            </a:r>
          </a:p>
          <a:p>
            <a:pPr marL="342900" indent="-342900">
              <a:spcAft>
                <a:spcPts val="600"/>
              </a:spcAft>
              <a:buFont typeface="Arial" panose="020B0604020202020204" pitchFamily="34" charset="0"/>
              <a:buChar char="•"/>
            </a:pPr>
            <a:r>
              <a:rPr lang="en-AU" sz="2000" dirty="0">
                <a:solidFill>
                  <a:srgbClr val="000000"/>
                </a:solidFill>
              </a:rPr>
              <a:t>It ran for 3 years and 2 months – normally these ABC Citizen Science projects run for only 6 to 8 weeks.</a:t>
            </a:r>
          </a:p>
          <a:p>
            <a:pPr marL="342900" indent="-342900">
              <a:spcAft>
                <a:spcPts val="600"/>
              </a:spcAft>
              <a:buFont typeface="Arial" panose="020B0604020202020204" pitchFamily="34" charset="0"/>
              <a:buChar char="•"/>
            </a:pPr>
            <a:r>
              <a:rPr lang="en-AU" sz="2000" dirty="0">
                <a:solidFill>
                  <a:srgbClr val="000000"/>
                </a:solidFill>
              </a:rPr>
              <a:t>8 radio interviews within the first week and a large number of newspaper article followed shortly after.</a:t>
            </a:r>
          </a:p>
          <a:p>
            <a:pPr marL="342900" indent="-342900">
              <a:spcAft>
                <a:spcPts val="600"/>
              </a:spcAft>
              <a:buFont typeface="Arial" panose="020B0604020202020204" pitchFamily="34" charset="0"/>
              <a:buChar char="•"/>
            </a:pPr>
            <a:r>
              <a:rPr lang="en-AU" sz="2000" dirty="0">
                <a:solidFill>
                  <a:srgbClr val="000000"/>
                </a:solidFill>
              </a:rPr>
              <a:t>By the end of August that year, 10,576 volunteers had signed up and 135,217 observations were transcribe.</a:t>
            </a:r>
          </a:p>
          <a:p>
            <a:pPr marL="342900" indent="-342900">
              <a:spcAft>
                <a:spcPts val="600"/>
              </a:spcAft>
              <a:buFont typeface="Arial" panose="020B0604020202020204" pitchFamily="34" charset="0"/>
              <a:buChar char="•"/>
            </a:pPr>
            <a:r>
              <a:rPr lang="en-AU" sz="2000" dirty="0">
                <a:solidFill>
                  <a:srgbClr val="000000"/>
                </a:solidFill>
              </a:rPr>
              <a:t>By mid November 2017, the number of volunteers had increased to 11,183 and 549,619 lines of weather data have been digitised. </a:t>
            </a:r>
          </a:p>
        </p:txBody>
      </p:sp>
      <p:graphicFrame>
        <p:nvGraphicFramePr>
          <p:cNvPr id="10" name="Chart 9"/>
          <p:cNvGraphicFramePr>
            <a:graphicFrameLocks/>
          </p:cNvGraphicFramePr>
          <p:nvPr>
            <p:extLst>
              <p:ext uri="{D42A27DB-BD31-4B8C-83A1-F6EECF244321}">
                <p14:modId xmlns:p14="http://schemas.microsoft.com/office/powerpoint/2010/main" val="3652513794"/>
              </p:ext>
            </p:extLst>
          </p:nvPr>
        </p:nvGraphicFramePr>
        <p:xfrm>
          <a:off x="544892" y="3631192"/>
          <a:ext cx="5318271" cy="31668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p:cNvGraphicFramePr>
          <p:nvPr>
            <p:extLst>
              <p:ext uri="{D42A27DB-BD31-4B8C-83A1-F6EECF244321}">
                <p14:modId xmlns:p14="http://schemas.microsoft.com/office/powerpoint/2010/main" val="3239148779"/>
              </p:ext>
            </p:extLst>
          </p:nvPr>
        </p:nvGraphicFramePr>
        <p:xfrm>
          <a:off x="6456040" y="3631253"/>
          <a:ext cx="5214088" cy="31668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0701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bwMode="auto">
          <a:xfrm>
            <a:off x="0" y="0"/>
            <a:ext cx="12219843"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b="1"/>
              <a:t>Old ship logbooks offer look into climate future</a:t>
            </a:r>
            <a:endParaRPr lang="en-AU" b="1" dirty="0"/>
          </a:p>
        </p:txBody>
      </p:sp>
      <p:pic>
        <p:nvPicPr>
          <p:cNvPr id="3074" name="Picture 2" descr="Maritime Executiv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44" y="185166"/>
            <a:ext cx="2428875" cy="8286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aritime-executive.com/media/images/article/archive/2014_09_04_13_48_11Blackadder-Cli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44" y="1574831"/>
            <a:ext cx="3319771" cy="22564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8691" y="1129991"/>
            <a:ext cx="4068452" cy="369332"/>
          </a:xfrm>
          <a:prstGeom prst="rect">
            <a:avLst/>
          </a:prstGeom>
          <a:noFill/>
        </p:spPr>
        <p:txBody>
          <a:bodyPr wrap="square" rtlCol="0">
            <a:spAutoFit/>
          </a:bodyPr>
          <a:lstStyle/>
          <a:p>
            <a:r>
              <a:rPr lang="en-AU" sz="1800" b="1" dirty="0">
                <a:solidFill>
                  <a:srgbClr val="000000"/>
                </a:solidFill>
              </a:rPr>
              <a:t>Old Ship Logs Reveal Weather Patterns</a:t>
            </a:r>
          </a:p>
        </p:txBody>
      </p:sp>
      <p:pic>
        <p:nvPicPr>
          <p:cNvPr id="3078" name="Picture 6" descr="Chroni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117466"/>
            <a:ext cx="2401280" cy="730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1434" y="4908755"/>
            <a:ext cx="2480513" cy="646331"/>
          </a:xfrm>
          <a:prstGeom prst="rect">
            <a:avLst/>
          </a:prstGeom>
          <a:noFill/>
        </p:spPr>
        <p:txBody>
          <a:bodyPr wrap="square" rtlCol="0">
            <a:spAutoFit/>
          </a:bodyPr>
          <a:lstStyle/>
          <a:p>
            <a:r>
              <a:rPr lang="en-AU" sz="1800" b="1" dirty="0">
                <a:solidFill>
                  <a:srgbClr val="000000"/>
                </a:solidFill>
              </a:rPr>
              <a:t>Old ship logbooks offer look into climate future</a:t>
            </a:r>
          </a:p>
        </p:txBody>
      </p:sp>
      <p:pic>
        <p:nvPicPr>
          <p:cNvPr id="3080" name="Picture 8" descr="OLD RECORDS: An example of a ship’s weather log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6034" y="4257094"/>
            <a:ext cx="2929908" cy="25004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32400" y="3121256"/>
            <a:ext cx="6076268" cy="3477875"/>
          </a:xfrm>
          <a:prstGeom prst="rect">
            <a:avLst/>
          </a:prstGeom>
          <a:noFill/>
        </p:spPr>
        <p:txBody>
          <a:bodyPr wrap="square" rtlCol="0">
            <a:spAutoFit/>
          </a:bodyPr>
          <a:lstStyle/>
          <a:p>
            <a:pPr algn="ctr"/>
            <a:r>
              <a:rPr lang="en-AU" sz="1800" dirty="0">
                <a:solidFill>
                  <a:srgbClr val="000000"/>
                </a:solidFill>
              </a:rPr>
              <a:t>                  </a:t>
            </a:r>
            <a:r>
              <a:rPr lang="en-AU" sz="2000" b="1" dirty="0">
                <a:solidFill>
                  <a:srgbClr val="33CCFF"/>
                </a:solidFill>
              </a:rPr>
              <a:t>Science Art and Technology Festival in 	 	  Townsville</a:t>
            </a:r>
            <a:endParaRPr lang="en-AU" sz="2000" dirty="0">
              <a:solidFill>
                <a:srgbClr val="000000"/>
              </a:solidFill>
            </a:endParaRPr>
          </a:p>
          <a:p>
            <a:r>
              <a:rPr lang="en-AU" sz="1800" dirty="0">
                <a:solidFill>
                  <a:srgbClr val="000000"/>
                </a:solidFill>
              </a:rPr>
              <a:t>                          </a:t>
            </a:r>
            <a:r>
              <a:rPr lang="en-AU" sz="1400" b="1" dirty="0">
                <a:solidFill>
                  <a:srgbClr val="000000"/>
                </a:solidFill>
              </a:rPr>
              <a:t>24 – 25 October 2014</a:t>
            </a:r>
          </a:p>
          <a:p>
            <a:r>
              <a:rPr lang="en-AU" sz="1800" b="1" dirty="0">
                <a:solidFill>
                  <a:srgbClr val="000000"/>
                </a:solidFill>
              </a:rPr>
              <a:t>                          Weather Detectives Workshop</a:t>
            </a:r>
          </a:p>
          <a:p>
            <a:endParaRPr lang="en-AU" sz="1800" dirty="0">
              <a:solidFill>
                <a:srgbClr val="000000"/>
              </a:solidFill>
            </a:endParaRPr>
          </a:p>
          <a:p>
            <a:r>
              <a:rPr lang="en-AU" sz="1800" dirty="0">
                <a:solidFill>
                  <a:srgbClr val="000000"/>
                </a:solidFill>
              </a:rPr>
              <a:t>Help us uncover important weather records hidden in the log books of ships that sailed the seas around Australia in the 1890s and 1900s. Weather Detective is seeking the assistance of citizen scientists to search through old ships' log books for weather observations and - using a simple web interface - transcribe those observations into a global database of weather over the centuries.</a:t>
            </a:r>
          </a:p>
        </p:txBody>
      </p:sp>
      <p:sp>
        <p:nvSpPr>
          <p:cNvPr id="8" name="AutoShape 10" descr="Image result for museum of tropical queensland"/>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084" name="Picture 1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9816" y="2834202"/>
            <a:ext cx="980517" cy="98051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plash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3914" y="224010"/>
            <a:ext cx="1476164" cy="7162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31906" y="1026504"/>
            <a:ext cx="6228692" cy="1708160"/>
          </a:xfrm>
          <a:prstGeom prst="rect">
            <a:avLst/>
          </a:prstGeom>
          <a:noFill/>
        </p:spPr>
        <p:txBody>
          <a:bodyPr wrap="square" rtlCol="0">
            <a:spAutoFit/>
          </a:bodyPr>
          <a:lstStyle/>
          <a:p>
            <a:r>
              <a:rPr lang="en-AU" sz="1800" b="1" dirty="0">
                <a:solidFill>
                  <a:srgbClr val="0000CC"/>
                </a:solidFill>
              </a:rPr>
              <a:t>Weather Detectives wanted!</a:t>
            </a:r>
          </a:p>
          <a:p>
            <a:endParaRPr lang="en-AU" sz="900" dirty="0">
              <a:solidFill>
                <a:srgbClr val="000000"/>
              </a:solidFill>
            </a:endParaRPr>
          </a:p>
          <a:p>
            <a:r>
              <a:rPr lang="en-AU" sz="1400" b="1" dirty="0">
                <a:solidFill>
                  <a:srgbClr val="000000"/>
                </a:solidFill>
              </a:rPr>
              <a:t>Posted by Kylie Andrews | Tuesday 12 August 2014, 01:14 PM (EST)</a:t>
            </a:r>
          </a:p>
          <a:p>
            <a:endParaRPr lang="en-AU" sz="1000" dirty="0">
              <a:solidFill>
                <a:srgbClr val="000000"/>
              </a:solidFill>
            </a:endParaRPr>
          </a:p>
          <a:p>
            <a:r>
              <a:rPr lang="en-AU" sz="1800" dirty="0">
                <a:solidFill>
                  <a:srgbClr val="000000"/>
                </a:solidFill>
              </a:rPr>
              <a:t>Ahoy there! You and your school can help forecast the future by becoming Weather Detectives. Kylie Andrews from ABC Science explains how. </a:t>
            </a:r>
          </a:p>
        </p:txBody>
      </p:sp>
    </p:spTree>
    <p:extLst>
      <p:ext uri="{BB962C8B-B14F-4D97-AF65-F5344CB8AC3E}">
        <p14:creationId xmlns:p14="http://schemas.microsoft.com/office/powerpoint/2010/main" val="3708351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5460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The ABC Citizen Science Project 2015: Australian Weather Detectives (update)&amp;quot;&quot;/&gt;&lt;property id=&quot;20307&quot; value=&quot;256&quot;/&gt;&lt;/object&gt;&lt;object type=&quot;3&quot; unique_id=&quot;10004&quot;&gt;&lt;property id=&quot;20148&quot; value=&quot;5&quot;/&gt;&lt;property id=&quot;20300&quot; value=&quot;Slide 15 - &amp;quot;r&amp;quot;&quot;/&gt;&lt;property id=&quot;20307&quot; value=&quot;258&quot;/&gt;&lt;/object&gt;&lt;object type=&quot;3&quot; unique_id=&quot;10006&quot;&gt;&lt;property id=&quot;20148&quot; value=&quot;5&quot;/&gt;&lt;property id=&quot;20300&quot; value=&quot;Slide 6&quot;/&gt;&lt;property id=&quot;20307&quot; value=&quot;264&quot;/&gt;&lt;/object&gt;&lt;object type=&quot;3&quot; unique_id=&quot;10008&quot;&gt;&lt;property id=&quot;20148&quot; value=&quot;5&quot;/&gt;&lt;property id=&quot;20300&quot; value=&quot;Slide 7&quot;/&gt;&lt;property id=&quot;20307&quot; value=&quot;272&quot;/&gt;&lt;/object&gt;&lt;object type=&quot;3&quot; unique_id=&quot;10009&quot;&gt;&lt;property id=&quot;20148&quot; value=&quot;5&quot;/&gt;&lt;property id=&quot;20300&quot; value=&quot;Slide 8&quot;/&gt;&lt;property id=&quot;20307&quot; value=&quot;274&quot;/&gt;&lt;/object&gt;&lt;object type=&quot;3&quot; unique_id=&quot;10015&quot;&gt;&lt;property id=&quot;20148&quot; value=&quot;5&quot;/&gt;&lt;property id=&quot;20300&quot; value=&quot;Slide 2&quot;/&gt;&lt;property id=&quot;20307&quot; value=&quot;287&quot;/&gt;&lt;/object&gt;&lt;object type=&quot;3&quot; unique_id=&quot;10016&quot;&gt;&lt;property id=&quot;20148&quot; value=&quot;5&quot;/&gt;&lt;property id=&quot;20300&quot; value=&quot;Slide 3&quot;/&gt;&lt;property id=&quot;20307&quot; value=&quot;277&quot;/&gt;&lt;/object&gt;&lt;object type=&quot;3&quot; unique_id=&quot;10018&quot;&gt;&lt;property id=&quot;20148&quot; value=&quot;5&quot;/&gt;&lt;property id=&quot;20300&quot; value=&quot;Slide 5&quot;/&gt;&lt;property id=&quot;20307&quot; value=&quot;263&quot;/&gt;&lt;/object&gt;&lt;object type=&quot;3&quot; unique_id=&quot;10019&quot;&gt;&lt;property id=&quot;20148&quot; value=&quot;5&quot;/&gt;&lt;property id=&quot;20300&quot; value=&quot;Slide 9 - &amp;quot;Weather Detective - Online Tutorial&amp;quot;&quot;/&gt;&lt;property id=&quot;20307&quot; value=&quot;288&quot;/&gt;&lt;/object&gt;&lt;object type=&quot;3&quot; unique_id=&quot;10021&quot;&gt;&lt;property id=&quot;20148&quot; value=&quot;5&quot;/&gt;&lt;property id=&quot;20300&quot; value=&quot;Slide 11&quot;/&gt;&lt;property id=&quot;20307&quot; value=&quot;290&quot;/&gt;&lt;/object&gt;&lt;object type=&quot;3&quot; unique_id=&quot;10591&quot;&gt;&lt;property id=&quot;20148&quot; value=&quot;5&quot;/&gt;&lt;property id=&quot;20300&quot; value=&quot;Slide 10&quot;/&gt;&lt;property id=&quot;20307&quot; value=&quot;292&quot;/&gt;&lt;/object&gt;&lt;object type=&quot;3&quot; unique_id=&quot;10592&quot;&gt;&lt;property id=&quot;20148&quot; value=&quot;5&quot;/&gt;&lt;property id=&quot;20300&quot; value=&quot;Slide 14&quot;/&gt;&lt;property id=&quot;20307&quot; value=&quot;294&quot;/&gt;&lt;/object&gt;&lt;object type=&quot;3&quot; unique_id=&quot;10651&quot;&gt;&lt;property id=&quot;20148&quot; value=&quot;5&quot;/&gt;&lt;property id=&quot;20300&quot; value=&quot;Slide 13&quot;/&gt;&lt;property id=&quot;20307&quot; value=&quot;295&quot;/&gt;&lt;/object&gt;&lt;object type=&quot;3&quot; unique_id=&quot;13615&quot;&gt;&lt;property id=&quot;20148&quot; value=&quot;5&quot;/&gt;&lt;property id=&quot;20300&quot; value=&quot;Slide 4&quot;/&gt;&lt;property id=&quot;20307&quot; value=&quot;296&quot;/&gt;&lt;/object&gt;&lt;object type=&quot;3&quot; unique_id=&quot;13616&quot;&gt;&lt;property id=&quot;20148&quot; value=&quot;5&quot;/&gt;&lt;property id=&quot;20300&quot; value=&quot;Slide 12&quot;/&gt;&lt;property id=&quot;20307&quot; value=&quot;297&quot;/&gt;&lt;/object&gt;&lt;/object&gt;&lt;object type=&quot;8&quot; unique_id=&quot;10046&quot;&gt;&lt;/object&gt;&lt;/object&gt;&lt;/database&gt;"/>
  <p:tag name="SECTOMILLISECCONVERTED" val="1"/>
</p:tagLst>
</file>

<file path=ppt/theme/theme1.xml><?xml version="1.0" encoding="utf-8"?>
<a:theme xmlns:a="http://schemas.openxmlformats.org/drawingml/2006/main" name="12-1972_USQ_corp_temp_black_aus_style2">
  <a:themeElements>
    <a:clrScheme name="">
      <a:dk1>
        <a:srgbClr val="000066"/>
      </a:dk1>
      <a:lt1>
        <a:srgbClr val="FFFFFF"/>
      </a:lt1>
      <a:dk2>
        <a:srgbClr val="0000CC"/>
      </a:dk2>
      <a:lt2>
        <a:srgbClr val="FFC400"/>
      </a:lt2>
      <a:accent1>
        <a:srgbClr val="FF6421"/>
      </a:accent1>
      <a:accent2>
        <a:srgbClr val="FFF580"/>
      </a:accent2>
      <a:accent3>
        <a:srgbClr val="AAAAE2"/>
      </a:accent3>
      <a:accent4>
        <a:srgbClr val="DADADA"/>
      </a:accent4>
      <a:accent5>
        <a:srgbClr val="FFB8AB"/>
      </a:accent5>
      <a:accent6>
        <a:srgbClr val="E7DE73"/>
      </a:accent6>
      <a:hlink>
        <a:srgbClr val="99CCFF"/>
      </a:hlink>
      <a:folHlink>
        <a:srgbClr val="0066FF"/>
      </a:folHlink>
    </a:clrScheme>
    <a:fontScheme name="edu_ppt_tem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pitchFamily="18" charset="0"/>
            <a:cs typeface="Arial" charset="0"/>
          </a:defRPr>
        </a:defPPr>
      </a:lstStyle>
    </a:lnDef>
  </a:objectDefaults>
  <a:extraClrSchemeLst>
    <a:extraClrScheme>
      <a:clrScheme name="edu_ppt_temp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edu_ppt_temp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edu_ppt_temp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b4fff8a3-050f-428f-b966-cc56f581f9b1}" enabled="1" method="Standard" siteId="{7dfbfb93-19b6-4985-ac7e-501a37938456}" contentBits="0" removed="0"/>
</clbl:labelList>
</file>

<file path=docProps/app.xml><?xml version="1.0" encoding="utf-8"?>
<Properties xmlns="http://schemas.openxmlformats.org/officeDocument/2006/extended-properties" xmlns:vt="http://schemas.openxmlformats.org/officeDocument/2006/docPropsVTypes">
  <Template>12-1972_USQ_corp_temp_black_aus_style2</Template>
  <TotalTime>19080</TotalTime>
  <Words>941</Words>
  <Application>Microsoft Office PowerPoint</Application>
  <PresentationFormat>Widescreen</PresentationFormat>
  <Paragraphs>111</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Algerian</vt:lpstr>
      <vt:lpstr>Arial</vt:lpstr>
      <vt:lpstr>Calibri</vt:lpstr>
      <vt:lpstr>Times</vt:lpstr>
      <vt:lpstr>Verdana</vt:lpstr>
      <vt:lpstr>Wingdings</vt:lpstr>
      <vt:lpstr>12-1972_USQ_corp_temp_black_aus_style2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Southern Queensland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CP</dc:creator>
  <cp:lastModifiedBy>Christa Pudmenzky</cp:lastModifiedBy>
  <cp:revision>544</cp:revision>
  <dcterms:created xsi:type="dcterms:W3CDTF">2013-10-30T05:28:12Z</dcterms:created>
  <dcterms:modified xsi:type="dcterms:W3CDTF">2024-09-25T06:11:07Z</dcterms:modified>
</cp:coreProperties>
</file>