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58" r:id="rId4"/>
    <p:sldId id="266" r:id="rId5"/>
    <p:sldId id="270" r:id="rId6"/>
    <p:sldId id="259" r:id="rId7"/>
    <p:sldId id="265" r:id="rId8"/>
    <p:sldId id="257" r:id="rId9"/>
    <p:sldId id="267" r:id="rId10"/>
    <p:sldId id="268" r:id="rId11"/>
    <p:sldId id="272" r:id="rId12"/>
    <p:sldId id="303" r:id="rId13"/>
    <p:sldId id="273" r:id="rId14"/>
    <p:sldId id="275" r:id="rId15"/>
    <p:sldId id="276" r:id="rId16"/>
    <p:sldId id="269"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F24A1-0A11-713E-F7BB-47F68F1AD6C6}" v="2" dt="2024-09-24T08:05:11.949"/>
    <p1510:client id="{4C5FA75C-27F6-6974-F9BE-DF740D094F13}" v="4" dt="2024-09-24T07:38:38.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58167" autoAdjust="0"/>
  </p:normalViewPr>
  <p:slideViewPr>
    <p:cSldViewPr snapToGrid="0">
      <p:cViewPr varScale="1">
        <p:scale>
          <a:sx n="66" d="100"/>
          <a:sy n="66" d="100"/>
        </p:scale>
        <p:origin x="21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Ross" userId="S::catherine.ross@metoffice.gov.uk::8243622a-5937-43ce-87be-6f4dbb590dcb" providerId="AD" clId="Web-{38523768-C3D9-25F1-F645-ECF341857C88}"/>
    <pc:docChg chg="modSld">
      <pc:chgData name="Catherine Ross" userId="S::catherine.ross@metoffice.gov.uk::8243622a-5937-43ce-87be-6f4dbb590dcb" providerId="AD" clId="Web-{38523768-C3D9-25F1-F645-ECF341857C88}" dt="2024-09-24T09:36:51.053" v="0"/>
      <pc:docMkLst>
        <pc:docMk/>
      </pc:docMkLst>
      <pc:sldChg chg="modNotes">
        <pc:chgData name="Catherine Ross" userId="S::catherine.ross@metoffice.gov.uk::8243622a-5937-43ce-87be-6f4dbb590dcb" providerId="AD" clId="Web-{38523768-C3D9-25F1-F645-ECF341857C88}" dt="2024-09-24T09:36:51.053" v="0"/>
        <pc:sldMkLst>
          <pc:docMk/>
          <pc:sldMk cId="3875557609" sldId="256"/>
        </pc:sldMkLst>
      </pc:sldChg>
    </pc:docChg>
  </pc:docChgLst>
  <pc:docChgLst>
    <pc:chgData name="Catherine Ross" userId="S::catherine.ross@metoffice.gov.uk::8243622a-5937-43ce-87be-6f4dbb590dcb" providerId="AD" clId="Web-{4C5FA75C-27F6-6974-F9BE-DF740D094F13}"/>
    <pc:docChg chg="addSld delSld modSld">
      <pc:chgData name="Catherine Ross" userId="S::catherine.ross@metoffice.gov.uk::8243622a-5937-43ce-87be-6f4dbb590dcb" providerId="AD" clId="Web-{4C5FA75C-27F6-6974-F9BE-DF740D094F13}" dt="2024-09-24T07:38:38.720" v="3" actId="1076"/>
      <pc:docMkLst>
        <pc:docMk/>
      </pc:docMkLst>
      <pc:sldChg chg="modSp">
        <pc:chgData name="Catherine Ross" userId="S::catherine.ross@metoffice.gov.uk::8243622a-5937-43ce-87be-6f4dbb590dcb" providerId="AD" clId="Web-{4C5FA75C-27F6-6974-F9BE-DF740D094F13}" dt="2024-09-24T07:38:38.720" v="3" actId="1076"/>
        <pc:sldMkLst>
          <pc:docMk/>
          <pc:sldMk cId="3875557609" sldId="256"/>
        </pc:sldMkLst>
        <pc:picChg chg="mod">
          <ac:chgData name="Catherine Ross" userId="S::catherine.ross@metoffice.gov.uk::8243622a-5937-43ce-87be-6f4dbb590dcb" providerId="AD" clId="Web-{4C5FA75C-27F6-6974-F9BE-DF740D094F13}" dt="2024-09-24T07:38:38.720" v="3" actId="1076"/>
          <ac:picMkLst>
            <pc:docMk/>
            <pc:sldMk cId="3875557609" sldId="256"/>
            <ac:picMk id="4" creationId="{EED7B645-F530-C6E8-3567-5A0A4D39381F}"/>
          </ac:picMkLst>
        </pc:picChg>
      </pc:sldChg>
      <pc:sldChg chg="new del">
        <pc:chgData name="Catherine Ross" userId="S::catherine.ross@metoffice.gov.uk::8243622a-5937-43ce-87be-6f4dbb590dcb" providerId="AD" clId="Web-{4C5FA75C-27F6-6974-F9BE-DF740D094F13}" dt="2024-09-24T07:38:07.860" v="2"/>
        <pc:sldMkLst>
          <pc:docMk/>
          <pc:sldMk cId="1747660268" sldId="304"/>
        </pc:sldMkLst>
      </pc:sldChg>
    </pc:docChg>
  </pc:docChgLst>
  <pc:docChgLst>
    <pc:chgData name="Catherine Ross" userId="8243622a-5937-43ce-87be-6f4dbb590dcb" providerId="ADAL" clId="{981DB0EA-5C32-40E5-9AA7-2F2843C700EC}"/>
    <pc:docChg chg="undo custSel addSld delSld modSld sldOrd">
      <pc:chgData name="Catherine Ross" userId="8243622a-5937-43ce-87be-6f4dbb590dcb" providerId="ADAL" clId="{981DB0EA-5C32-40E5-9AA7-2F2843C700EC}" dt="2024-09-16T10:06:54.594" v="15864" actId="313"/>
      <pc:docMkLst>
        <pc:docMk/>
      </pc:docMkLst>
      <pc:sldChg chg="addSp delSp modSp mod setBg addAnim delAnim modAnim setClrOvrMap modNotesTx">
        <pc:chgData name="Catherine Ross" userId="8243622a-5937-43ce-87be-6f4dbb590dcb" providerId="ADAL" clId="{981DB0EA-5C32-40E5-9AA7-2F2843C700EC}" dt="2024-09-13T15:46:55.882" v="12601" actId="20577"/>
        <pc:sldMkLst>
          <pc:docMk/>
          <pc:sldMk cId="3875557609" sldId="256"/>
        </pc:sldMkLst>
        <pc:spChg chg="mod">
          <ac:chgData name="Catherine Ross" userId="8243622a-5937-43ce-87be-6f4dbb590dcb" providerId="ADAL" clId="{981DB0EA-5C32-40E5-9AA7-2F2843C700EC}" dt="2024-08-21T09:09:34.408" v="2233" actId="962"/>
          <ac:spMkLst>
            <pc:docMk/>
            <pc:sldMk cId="3875557609" sldId="256"/>
            <ac:spMk id="2" creationId="{18140870-CA95-1242-9BFE-FF504BE0E76F}"/>
          </ac:spMkLst>
        </pc:spChg>
        <pc:spChg chg="mod">
          <ac:chgData name="Catherine Ross" userId="8243622a-5937-43ce-87be-6f4dbb590dcb" providerId="ADAL" clId="{981DB0EA-5C32-40E5-9AA7-2F2843C700EC}" dt="2024-08-21T09:09:29.650" v="2228" actId="26606"/>
          <ac:spMkLst>
            <pc:docMk/>
            <pc:sldMk cId="3875557609" sldId="256"/>
            <ac:spMk id="3" creationId="{AAC44498-E60D-71DA-C617-13553AE54046}"/>
          </ac:spMkLst>
        </pc:spChg>
        <pc:spChg chg="add del">
          <ac:chgData name="Catherine Ross" userId="8243622a-5937-43ce-87be-6f4dbb590dcb" providerId="ADAL" clId="{981DB0EA-5C32-40E5-9AA7-2F2843C700EC}" dt="2024-08-21T09:09:24.689" v="2225" actId="26606"/>
          <ac:spMkLst>
            <pc:docMk/>
            <pc:sldMk cId="3875557609" sldId="256"/>
            <ac:spMk id="9" creationId="{0671A8AE-40A1-4631-A6B8-581AFF065482}"/>
          </ac:spMkLst>
        </pc:spChg>
        <pc:spChg chg="add del">
          <ac:chgData name="Catherine Ross" userId="8243622a-5937-43ce-87be-6f4dbb590dcb" providerId="ADAL" clId="{981DB0EA-5C32-40E5-9AA7-2F2843C700EC}" dt="2024-08-21T09:09:24.689" v="2225" actId="26606"/>
          <ac:spMkLst>
            <pc:docMk/>
            <pc:sldMk cId="3875557609" sldId="256"/>
            <ac:spMk id="11" creationId="{AB58EF07-17C2-48CF-ABB0-EEF1F17CB8F0}"/>
          </ac:spMkLst>
        </pc:spChg>
        <pc:spChg chg="add del">
          <ac:chgData name="Catherine Ross" userId="8243622a-5937-43ce-87be-6f4dbb590dcb" providerId="ADAL" clId="{981DB0EA-5C32-40E5-9AA7-2F2843C700EC}" dt="2024-08-21T09:09:24.689" v="2225" actId="26606"/>
          <ac:spMkLst>
            <pc:docMk/>
            <pc:sldMk cId="3875557609" sldId="256"/>
            <ac:spMk id="13" creationId="{AF2F604E-43BE-4DC3-B983-E071523364F8}"/>
          </ac:spMkLst>
        </pc:spChg>
        <pc:spChg chg="add del">
          <ac:chgData name="Catherine Ross" userId="8243622a-5937-43ce-87be-6f4dbb590dcb" providerId="ADAL" clId="{981DB0EA-5C32-40E5-9AA7-2F2843C700EC}" dt="2024-08-21T09:09:24.689" v="2225" actId="26606"/>
          <ac:spMkLst>
            <pc:docMk/>
            <pc:sldMk cId="3875557609" sldId="256"/>
            <ac:spMk id="15" creationId="{08C9B587-E65E-4B52-B37C-ABEBB6E87928}"/>
          </ac:spMkLst>
        </pc:spChg>
        <pc:spChg chg="add del">
          <ac:chgData name="Catherine Ross" userId="8243622a-5937-43ce-87be-6f4dbb590dcb" providerId="ADAL" clId="{981DB0EA-5C32-40E5-9AA7-2F2843C700EC}" dt="2024-08-21T09:09:29.650" v="2227" actId="26606"/>
          <ac:spMkLst>
            <pc:docMk/>
            <pc:sldMk cId="3875557609" sldId="256"/>
            <ac:spMk id="17" creationId="{71B2258F-86CA-4D4D-8270-BC05FCDEBFB3}"/>
          </ac:spMkLst>
        </pc:spChg>
        <pc:spChg chg="add">
          <ac:chgData name="Catherine Ross" userId="8243622a-5937-43ce-87be-6f4dbb590dcb" providerId="ADAL" clId="{981DB0EA-5C32-40E5-9AA7-2F2843C700EC}" dt="2024-08-21T09:09:29.650" v="2228" actId="26606"/>
          <ac:spMkLst>
            <pc:docMk/>
            <pc:sldMk cId="3875557609" sldId="256"/>
            <ac:spMk id="19" creationId="{0671A8AE-40A1-4631-A6B8-581AFF065482}"/>
          </ac:spMkLst>
        </pc:spChg>
        <pc:spChg chg="add">
          <ac:chgData name="Catherine Ross" userId="8243622a-5937-43ce-87be-6f4dbb590dcb" providerId="ADAL" clId="{981DB0EA-5C32-40E5-9AA7-2F2843C700EC}" dt="2024-08-21T09:09:29.650" v="2228" actId="26606"/>
          <ac:spMkLst>
            <pc:docMk/>
            <pc:sldMk cId="3875557609" sldId="256"/>
            <ac:spMk id="20" creationId="{AB58EF07-17C2-48CF-ABB0-EEF1F17CB8F0}"/>
          </ac:spMkLst>
        </pc:spChg>
        <pc:spChg chg="add">
          <ac:chgData name="Catherine Ross" userId="8243622a-5937-43ce-87be-6f4dbb590dcb" providerId="ADAL" clId="{981DB0EA-5C32-40E5-9AA7-2F2843C700EC}" dt="2024-08-21T09:09:29.650" v="2228" actId="26606"/>
          <ac:spMkLst>
            <pc:docMk/>
            <pc:sldMk cId="3875557609" sldId="256"/>
            <ac:spMk id="21" creationId="{AF2F604E-43BE-4DC3-B983-E071523364F8}"/>
          </ac:spMkLst>
        </pc:spChg>
        <pc:spChg chg="add">
          <ac:chgData name="Catherine Ross" userId="8243622a-5937-43ce-87be-6f4dbb590dcb" providerId="ADAL" clId="{981DB0EA-5C32-40E5-9AA7-2F2843C700EC}" dt="2024-08-21T09:09:29.650" v="2228" actId="26606"/>
          <ac:spMkLst>
            <pc:docMk/>
            <pc:sldMk cId="3875557609" sldId="256"/>
            <ac:spMk id="22" creationId="{08C9B587-E65E-4B52-B37C-ABEBB6E87928}"/>
          </ac:spMkLst>
        </pc:spChg>
        <pc:picChg chg="add mod ord">
          <ac:chgData name="Catherine Ross" userId="8243622a-5937-43ce-87be-6f4dbb590dcb" providerId="ADAL" clId="{981DB0EA-5C32-40E5-9AA7-2F2843C700EC}" dt="2024-08-21T09:09:34.408" v="2232" actId="27614"/>
          <ac:picMkLst>
            <pc:docMk/>
            <pc:sldMk cId="3875557609" sldId="256"/>
            <ac:picMk id="4" creationId="{EED7B645-F530-C6E8-3567-5A0A4D39381F}"/>
          </ac:picMkLst>
        </pc:picChg>
        <pc:picChg chg="add mod">
          <ac:chgData name="Catherine Ross" userId="8243622a-5937-43ce-87be-6f4dbb590dcb" providerId="ADAL" clId="{981DB0EA-5C32-40E5-9AA7-2F2843C700EC}" dt="2024-08-21T09:09:52.087" v="2234"/>
          <ac:picMkLst>
            <pc:docMk/>
            <pc:sldMk cId="3875557609" sldId="256"/>
            <ac:picMk id="5" creationId="{1881D735-E2BF-1B4F-CE0E-A7DECCE0B61D}"/>
          </ac:picMkLst>
        </pc:picChg>
      </pc:sldChg>
      <pc:sldChg chg="addSp modSp">
        <pc:chgData name="Catherine Ross" userId="8243622a-5937-43ce-87be-6f4dbb590dcb" providerId="ADAL" clId="{981DB0EA-5C32-40E5-9AA7-2F2843C700EC}" dt="2024-08-21T09:10:33.537" v="2239"/>
        <pc:sldMkLst>
          <pc:docMk/>
          <pc:sldMk cId="2393341579" sldId="257"/>
        </pc:sldMkLst>
        <pc:picChg chg="add mod">
          <ac:chgData name="Catherine Ross" userId="8243622a-5937-43ce-87be-6f4dbb590dcb" providerId="ADAL" clId="{981DB0EA-5C32-40E5-9AA7-2F2843C700EC}" dt="2024-08-21T09:10:33.537" v="2239"/>
          <ac:picMkLst>
            <pc:docMk/>
            <pc:sldMk cId="2393341579" sldId="257"/>
            <ac:picMk id="4" creationId="{3129EEA2-3A98-BC1B-8C1A-AC7431089B4F}"/>
          </ac:picMkLst>
        </pc:picChg>
      </pc:sldChg>
      <pc:sldChg chg="modSp mod modNotesTx">
        <pc:chgData name="Catherine Ross" userId="8243622a-5937-43ce-87be-6f4dbb590dcb" providerId="ADAL" clId="{981DB0EA-5C32-40E5-9AA7-2F2843C700EC}" dt="2024-09-16T08:36:20.228" v="15315" actId="20577"/>
        <pc:sldMkLst>
          <pc:docMk/>
          <pc:sldMk cId="1637136720" sldId="258"/>
        </pc:sldMkLst>
        <pc:spChg chg="mod">
          <ac:chgData name="Catherine Ross" userId="8243622a-5937-43ce-87be-6f4dbb590dcb" providerId="ADAL" clId="{981DB0EA-5C32-40E5-9AA7-2F2843C700EC}" dt="2024-09-03T18:53:01.503" v="6895" actId="5793"/>
          <ac:spMkLst>
            <pc:docMk/>
            <pc:sldMk cId="1637136720" sldId="258"/>
            <ac:spMk id="3" creationId="{84F00D84-7E04-0AE1-4CA2-CAE0C8E7AAFF}"/>
          </ac:spMkLst>
        </pc:spChg>
      </pc:sldChg>
      <pc:sldChg chg="modNotesTx">
        <pc:chgData name="Catherine Ross" userId="8243622a-5937-43ce-87be-6f4dbb590dcb" providerId="ADAL" clId="{981DB0EA-5C32-40E5-9AA7-2F2843C700EC}" dt="2024-09-16T10:06:19.842" v="15859" actId="20577"/>
        <pc:sldMkLst>
          <pc:docMk/>
          <pc:sldMk cId="1764059313" sldId="259"/>
        </pc:sldMkLst>
      </pc:sldChg>
      <pc:sldChg chg="modNotesTx">
        <pc:chgData name="Catherine Ross" userId="8243622a-5937-43ce-87be-6f4dbb590dcb" providerId="ADAL" clId="{981DB0EA-5C32-40E5-9AA7-2F2843C700EC}" dt="2024-09-13T16:26:41.411" v="15232" actId="20577"/>
        <pc:sldMkLst>
          <pc:docMk/>
          <pc:sldMk cId="179617911" sldId="265"/>
        </pc:sldMkLst>
      </pc:sldChg>
      <pc:sldChg chg="modNotesTx">
        <pc:chgData name="Catherine Ross" userId="8243622a-5937-43ce-87be-6f4dbb590dcb" providerId="ADAL" clId="{981DB0EA-5C32-40E5-9AA7-2F2843C700EC}" dt="2024-09-13T16:28:14.239" v="15314" actId="20577"/>
        <pc:sldMkLst>
          <pc:docMk/>
          <pc:sldMk cId="2444991994" sldId="266"/>
        </pc:sldMkLst>
      </pc:sldChg>
      <pc:sldChg chg="addSp modSp">
        <pc:chgData name="Catherine Ross" userId="8243622a-5937-43ce-87be-6f4dbb590dcb" providerId="ADAL" clId="{981DB0EA-5C32-40E5-9AA7-2F2843C700EC}" dt="2024-08-21T09:10:38.909" v="2240"/>
        <pc:sldMkLst>
          <pc:docMk/>
          <pc:sldMk cId="3703939028" sldId="267"/>
        </pc:sldMkLst>
        <pc:picChg chg="add mod">
          <ac:chgData name="Catherine Ross" userId="8243622a-5937-43ce-87be-6f4dbb590dcb" providerId="ADAL" clId="{981DB0EA-5C32-40E5-9AA7-2F2843C700EC}" dt="2024-08-21T09:10:38.909" v="2240"/>
          <ac:picMkLst>
            <pc:docMk/>
            <pc:sldMk cId="3703939028" sldId="267"/>
            <ac:picMk id="3" creationId="{18F46BC4-9A51-CA0D-B80B-F7AC73DB52B0}"/>
          </ac:picMkLst>
        </pc:picChg>
      </pc:sldChg>
      <pc:sldChg chg="addSp modSp mod ord modNotesTx">
        <pc:chgData name="Catherine Ross" userId="8243622a-5937-43ce-87be-6f4dbb590dcb" providerId="ADAL" clId="{981DB0EA-5C32-40E5-9AA7-2F2843C700EC}" dt="2024-09-16T10:05:50.207" v="15854" actId="20577"/>
        <pc:sldMkLst>
          <pc:docMk/>
          <pc:sldMk cId="3589954453" sldId="268"/>
        </pc:sldMkLst>
        <pc:spChg chg="mod">
          <ac:chgData name="Catherine Ross" userId="8243622a-5937-43ce-87be-6f4dbb590dcb" providerId="ADAL" clId="{981DB0EA-5C32-40E5-9AA7-2F2843C700EC}" dt="2024-08-21T09:10:49.049" v="2242" actId="1076"/>
          <ac:spMkLst>
            <pc:docMk/>
            <pc:sldMk cId="3589954453" sldId="268"/>
            <ac:spMk id="2" creationId="{EBCB17F6-C262-5B34-7BA1-7991CDB26487}"/>
          </ac:spMkLst>
        </pc:spChg>
        <pc:picChg chg="add mod">
          <ac:chgData name="Catherine Ross" userId="8243622a-5937-43ce-87be-6f4dbb590dcb" providerId="ADAL" clId="{981DB0EA-5C32-40E5-9AA7-2F2843C700EC}" dt="2024-08-21T09:10:44.919" v="2241"/>
          <ac:picMkLst>
            <pc:docMk/>
            <pc:sldMk cId="3589954453" sldId="268"/>
            <ac:picMk id="5" creationId="{10874178-5516-5EBC-8DC4-AC5702B8FC02}"/>
          </ac:picMkLst>
        </pc:picChg>
      </pc:sldChg>
      <pc:sldChg chg="addSp modSp mod modNotesTx">
        <pc:chgData name="Catherine Ross" userId="8243622a-5937-43ce-87be-6f4dbb590dcb" providerId="ADAL" clId="{981DB0EA-5C32-40E5-9AA7-2F2843C700EC}" dt="2024-09-13T16:17:46.650" v="14647" actId="20577"/>
        <pc:sldMkLst>
          <pc:docMk/>
          <pc:sldMk cId="3260479771" sldId="269"/>
        </pc:sldMkLst>
        <pc:spChg chg="mod">
          <ac:chgData name="Catherine Ross" userId="8243622a-5937-43ce-87be-6f4dbb590dcb" providerId="ADAL" clId="{981DB0EA-5C32-40E5-9AA7-2F2843C700EC}" dt="2024-09-03T19:04:32.989" v="7371" actId="20577"/>
          <ac:spMkLst>
            <pc:docMk/>
            <pc:sldMk cId="3260479771" sldId="269"/>
            <ac:spMk id="3" creationId="{2411BC14-AF37-620A-F63B-D48C60E5CE52}"/>
          </ac:spMkLst>
        </pc:spChg>
        <pc:picChg chg="add mod">
          <ac:chgData name="Catherine Ross" userId="8243622a-5937-43ce-87be-6f4dbb590dcb" providerId="ADAL" clId="{981DB0EA-5C32-40E5-9AA7-2F2843C700EC}" dt="2024-08-21T09:10:58.328" v="2243"/>
          <ac:picMkLst>
            <pc:docMk/>
            <pc:sldMk cId="3260479771" sldId="269"/>
            <ac:picMk id="4" creationId="{F34781F4-CA4E-6686-7AD0-AF621FEAFD90}"/>
          </ac:picMkLst>
        </pc:picChg>
      </pc:sldChg>
      <pc:sldChg chg="addSp delSp modSp mod modNotesTx">
        <pc:chgData name="Catherine Ross" userId="8243622a-5937-43ce-87be-6f4dbb590dcb" providerId="ADAL" clId="{981DB0EA-5C32-40E5-9AA7-2F2843C700EC}" dt="2024-09-13T16:18:18.422" v="14650" actId="20577"/>
        <pc:sldMkLst>
          <pc:docMk/>
          <pc:sldMk cId="1015487409" sldId="270"/>
        </pc:sldMkLst>
        <pc:spChg chg="mod">
          <ac:chgData name="Catherine Ross" userId="8243622a-5937-43ce-87be-6f4dbb590dcb" providerId="ADAL" clId="{981DB0EA-5C32-40E5-9AA7-2F2843C700EC}" dt="2024-08-21T09:10:24.744" v="2238" actId="1076"/>
          <ac:spMkLst>
            <pc:docMk/>
            <pc:sldMk cId="1015487409" sldId="270"/>
            <ac:spMk id="2" creationId="{CC6D8C1C-3FDA-F133-FBCC-46484F7C7FC0}"/>
          </ac:spMkLst>
        </pc:spChg>
        <pc:spChg chg="mod">
          <ac:chgData name="Catherine Ross" userId="8243622a-5937-43ce-87be-6f4dbb590dcb" providerId="ADAL" clId="{981DB0EA-5C32-40E5-9AA7-2F2843C700EC}" dt="2024-09-13T15:52:00.394" v="12697"/>
          <ac:spMkLst>
            <pc:docMk/>
            <pc:sldMk cId="1015487409" sldId="270"/>
            <ac:spMk id="3" creationId="{86623850-8E78-296B-CF2D-6506140D56BB}"/>
          </ac:spMkLst>
        </pc:spChg>
        <pc:picChg chg="add del mod">
          <ac:chgData name="Catherine Ross" userId="8243622a-5937-43ce-87be-6f4dbb590dcb" providerId="ADAL" clId="{981DB0EA-5C32-40E5-9AA7-2F2843C700EC}" dt="2024-08-21T09:10:04.339" v="2236" actId="478"/>
          <ac:picMkLst>
            <pc:docMk/>
            <pc:sldMk cId="1015487409" sldId="270"/>
            <ac:picMk id="4" creationId="{4D814B6B-0E9B-8265-FCC4-11675E0269B3}"/>
          </ac:picMkLst>
        </pc:picChg>
        <pc:picChg chg="add mod">
          <ac:chgData name="Catherine Ross" userId="8243622a-5937-43ce-87be-6f4dbb590dcb" providerId="ADAL" clId="{981DB0EA-5C32-40E5-9AA7-2F2843C700EC}" dt="2024-08-21T09:10:11.466" v="2237"/>
          <ac:picMkLst>
            <pc:docMk/>
            <pc:sldMk cId="1015487409" sldId="270"/>
            <ac:picMk id="5" creationId="{72D97DAE-4BC3-CDF1-FCF9-8D26C95789DC}"/>
          </ac:picMkLst>
        </pc:picChg>
      </pc:sldChg>
      <pc:sldChg chg="del">
        <pc:chgData name="Catherine Ross" userId="8243622a-5937-43ce-87be-6f4dbb590dcb" providerId="ADAL" clId="{981DB0EA-5C32-40E5-9AA7-2F2843C700EC}" dt="2024-08-02T15:18:03.637" v="25" actId="2696"/>
        <pc:sldMkLst>
          <pc:docMk/>
          <pc:sldMk cId="513028143" sldId="271"/>
        </pc:sldMkLst>
      </pc:sldChg>
      <pc:sldChg chg="modSp mod ord modNotesTx">
        <pc:chgData name="Catherine Ross" userId="8243622a-5937-43ce-87be-6f4dbb590dcb" providerId="ADAL" clId="{981DB0EA-5C32-40E5-9AA7-2F2843C700EC}" dt="2024-09-03T19:26:58.729" v="10459" actId="20577"/>
        <pc:sldMkLst>
          <pc:docMk/>
          <pc:sldMk cId="2106789581" sldId="272"/>
        </pc:sldMkLst>
        <pc:spChg chg="mod">
          <ac:chgData name="Catherine Ross" userId="8243622a-5937-43ce-87be-6f4dbb590dcb" providerId="ADAL" clId="{981DB0EA-5C32-40E5-9AA7-2F2843C700EC}" dt="2024-08-02T12:09:03.595" v="24" actId="14100"/>
          <ac:spMkLst>
            <pc:docMk/>
            <pc:sldMk cId="2106789581" sldId="272"/>
            <ac:spMk id="2" creationId="{FE4DD6B1-4004-BE61-83CD-ACC6A0B36FF0}"/>
          </ac:spMkLst>
        </pc:spChg>
        <pc:picChg chg="mod">
          <ac:chgData name="Catherine Ross" userId="8243622a-5937-43ce-87be-6f4dbb590dcb" providerId="ADAL" clId="{981DB0EA-5C32-40E5-9AA7-2F2843C700EC}" dt="2024-08-02T12:08:50.436" v="20" actId="14100"/>
          <ac:picMkLst>
            <pc:docMk/>
            <pc:sldMk cId="2106789581" sldId="272"/>
            <ac:picMk id="5" creationId="{9AA5E135-EB63-567F-5FE2-9856061647F8}"/>
          </ac:picMkLst>
        </pc:picChg>
        <pc:picChg chg="mod">
          <ac:chgData name="Catherine Ross" userId="8243622a-5937-43ce-87be-6f4dbb590dcb" providerId="ADAL" clId="{981DB0EA-5C32-40E5-9AA7-2F2843C700EC}" dt="2024-08-02T12:08:53.514" v="21" actId="14100"/>
          <ac:picMkLst>
            <pc:docMk/>
            <pc:sldMk cId="2106789581" sldId="272"/>
            <ac:picMk id="7" creationId="{83735F68-A697-7188-E405-50093C865851}"/>
          </ac:picMkLst>
        </pc:picChg>
      </pc:sldChg>
      <pc:sldChg chg="addSp delSp modSp mod modNotesTx">
        <pc:chgData name="Catherine Ross" userId="8243622a-5937-43ce-87be-6f4dbb590dcb" providerId="ADAL" clId="{981DB0EA-5C32-40E5-9AA7-2F2843C700EC}" dt="2024-09-16T10:06:54.594" v="15864" actId="313"/>
        <pc:sldMkLst>
          <pc:docMk/>
          <pc:sldMk cId="1049366152" sldId="273"/>
        </pc:sldMkLst>
        <pc:spChg chg="add mod">
          <ac:chgData name="Catherine Ross" userId="8243622a-5937-43ce-87be-6f4dbb590dcb" providerId="ADAL" clId="{981DB0EA-5C32-40E5-9AA7-2F2843C700EC}" dt="2024-08-21T09:22:01.390" v="2713" actId="1076"/>
          <ac:spMkLst>
            <pc:docMk/>
            <pc:sldMk cId="1049366152" sldId="273"/>
            <ac:spMk id="8" creationId="{5270D221-C0AD-AFDC-7177-87DC429DA2B9}"/>
          </ac:spMkLst>
        </pc:spChg>
        <pc:spChg chg="mod">
          <ac:chgData name="Catherine Ross" userId="8243622a-5937-43ce-87be-6f4dbb590dcb" providerId="ADAL" clId="{981DB0EA-5C32-40E5-9AA7-2F2843C700EC}" dt="2024-08-21T09:20:23.750" v="2687" actId="122"/>
          <ac:spMkLst>
            <pc:docMk/>
            <pc:sldMk cId="1049366152" sldId="273"/>
            <ac:spMk id="10" creationId="{889597DC-DAD8-30DB-6F8E-2721B24B9C57}"/>
          </ac:spMkLst>
        </pc:spChg>
        <pc:spChg chg="del mod">
          <ac:chgData name="Catherine Ross" userId="8243622a-5937-43ce-87be-6f4dbb590dcb" providerId="ADAL" clId="{981DB0EA-5C32-40E5-9AA7-2F2843C700EC}" dt="2024-08-21T09:18:29.582" v="2620"/>
          <ac:spMkLst>
            <pc:docMk/>
            <pc:sldMk cId="1049366152" sldId="273"/>
            <ac:spMk id="11" creationId="{5404E1D6-0421-A8BA-25B7-EF16C3244187}"/>
          </ac:spMkLst>
        </pc:spChg>
        <pc:picChg chg="add mod">
          <ac:chgData name="Catherine Ross" userId="8243622a-5937-43ce-87be-6f4dbb590dcb" providerId="ADAL" clId="{981DB0EA-5C32-40E5-9AA7-2F2843C700EC}" dt="2024-08-21T09:19:05.186" v="2628" actId="1076"/>
          <ac:picMkLst>
            <pc:docMk/>
            <pc:sldMk cId="1049366152" sldId="273"/>
            <ac:picMk id="2" creationId="{C9D89E8A-E630-6280-9D40-9309E5DA7001}"/>
          </ac:picMkLst>
        </pc:picChg>
        <pc:picChg chg="mod">
          <ac:chgData name="Catherine Ross" userId="8243622a-5937-43ce-87be-6f4dbb590dcb" providerId="ADAL" clId="{981DB0EA-5C32-40E5-9AA7-2F2843C700EC}" dt="2024-08-21T09:22:10.514" v="2714" actId="1076"/>
          <ac:picMkLst>
            <pc:docMk/>
            <pc:sldMk cId="1049366152" sldId="273"/>
            <ac:picMk id="3" creationId="{AE07E0A7-3AB2-CDFC-7963-C7E6D78DD1C7}"/>
          </ac:picMkLst>
        </pc:picChg>
        <pc:picChg chg="add mod ord">
          <ac:chgData name="Catherine Ross" userId="8243622a-5937-43ce-87be-6f4dbb590dcb" providerId="ADAL" clId="{981DB0EA-5C32-40E5-9AA7-2F2843C700EC}" dt="2024-08-21T09:21:24.829" v="2706" actId="167"/>
          <ac:picMkLst>
            <pc:docMk/>
            <pc:sldMk cId="1049366152" sldId="273"/>
            <ac:picMk id="4" creationId="{8FCEC90C-259C-C22D-8EB1-F2E9C12467A0}"/>
          </ac:picMkLst>
        </pc:picChg>
        <pc:picChg chg="add del mod">
          <ac:chgData name="Catherine Ross" userId="8243622a-5937-43ce-87be-6f4dbb590dcb" providerId="ADAL" clId="{981DB0EA-5C32-40E5-9AA7-2F2843C700EC}" dt="2024-08-21T09:19:09.750" v="2630" actId="21"/>
          <ac:picMkLst>
            <pc:docMk/>
            <pc:sldMk cId="1049366152" sldId="273"/>
            <ac:picMk id="5" creationId="{5A412F5C-E38B-3A8A-799F-33EFF02C796B}"/>
          </ac:picMkLst>
        </pc:picChg>
        <pc:picChg chg="del">
          <ac:chgData name="Catherine Ross" userId="8243622a-5937-43ce-87be-6f4dbb590dcb" providerId="ADAL" clId="{981DB0EA-5C32-40E5-9AA7-2F2843C700EC}" dt="2024-08-21T09:18:00.302" v="2610" actId="478"/>
          <ac:picMkLst>
            <pc:docMk/>
            <pc:sldMk cId="1049366152" sldId="273"/>
            <ac:picMk id="7" creationId="{2A8D17CE-320A-D0F4-6A6A-E8497B1087D2}"/>
          </ac:picMkLst>
        </pc:picChg>
        <pc:picChg chg="del">
          <ac:chgData name="Catherine Ross" userId="8243622a-5937-43ce-87be-6f4dbb590dcb" providerId="ADAL" clId="{981DB0EA-5C32-40E5-9AA7-2F2843C700EC}" dt="2024-08-21T09:18:00.935" v="2611" actId="478"/>
          <ac:picMkLst>
            <pc:docMk/>
            <pc:sldMk cId="1049366152" sldId="273"/>
            <ac:picMk id="9" creationId="{D4DF9A51-17C3-0211-F1C8-A864B3D0A8C6}"/>
          </ac:picMkLst>
        </pc:picChg>
        <pc:inkChg chg="mod">
          <ac:chgData name="Catherine Ross" userId="8243622a-5937-43ce-87be-6f4dbb590dcb" providerId="ADAL" clId="{981DB0EA-5C32-40E5-9AA7-2F2843C700EC}" dt="2024-08-21T09:21:36.258" v="2707" actId="1076"/>
          <ac:inkMkLst>
            <pc:docMk/>
            <pc:sldMk cId="1049366152" sldId="273"/>
            <ac:inkMk id="13" creationId="{4E80A9AA-215A-8597-7423-B9083FC83F9A}"/>
          </ac:inkMkLst>
        </pc:inkChg>
      </pc:sldChg>
      <pc:sldChg chg="modSp new mod">
        <pc:chgData name="Catherine Ross" userId="8243622a-5937-43ce-87be-6f4dbb590dcb" providerId="ADAL" clId="{981DB0EA-5C32-40E5-9AA7-2F2843C700EC}" dt="2024-09-03T19:03:41.669" v="7369" actId="27636"/>
        <pc:sldMkLst>
          <pc:docMk/>
          <pc:sldMk cId="493204597" sldId="274"/>
        </pc:sldMkLst>
        <pc:spChg chg="mod">
          <ac:chgData name="Catherine Ross" userId="8243622a-5937-43ce-87be-6f4dbb590dcb" providerId="ADAL" clId="{981DB0EA-5C32-40E5-9AA7-2F2843C700EC}" dt="2024-08-21T09:13:40.699" v="2386" actId="20577"/>
          <ac:spMkLst>
            <pc:docMk/>
            <pc:sldMk cId="493204597" sldId="274"/>
            <ac:spMk id="2" creationId="{5F6020F8-C46E-C7B6-0908-10C5C4D8CA04}"/>
          </ac:spMkLst>
        </pc:spChg>
        <pc:spChg chg="mod">
          <ac:chgData name="Catherine Ross" userId="8243622a-5937-43ce-87be-6f4dbb590dcb" providerId="ADAL" clId="{981DB0EA-5C32-40E5-9AA7-2F2843C700EC}" dt="2024-09-03T19:03:41.669" v="7369" actId="27636"/>
          <ac:spMkLst>
            <pc:docMk/>
            <pc:sldMk cId="493204597" sldId="274"/>
            <ac:spMk id="3" creationId="{F84EFED6-0106-2E77-61C8-BD7E5D293687}"/>
          </ac:spMkLst>
        </pc:spChg>
      </pc:sldChg>
      <pc:sldChg chg="addSp modSp new mod modNotesTx">
        <pc:chgData name="Catherine Ross" userId="8243622a-5937-43ce-87be-6f4dbb590dcb" providerId="ADAL" clId="{981DB0EA-5C32-40E5-9AA7-2F2843C700EC}" dt="2024-09-13T16:12:37.673" v="14145" actId="20577"/>
        <pc:sldMkLst>
          <pc:docMk/>
          <pc:sldMk cId="924033843" sldId="275"/>
        </pc:sldMkLst>
        <pc:spChg chg="add mod">
          <ac:chgData name="Catherine Ross" userId="8243622a-5937-43ce-87be-6f4dbb590dcb" providerId="ADAL" clId="{981DB0EA-5C32-40E5-9AA7-2F2843C700EC}" dt="2024-08-21T09:19:52.277" v="2651" actId="20577"/>
          <ac:spMkLst>
            <pc:docMk/>
            <pc:sldMk cId="924033843" sldId="275"/>
            <ac:spMk id="4" creationId="{B0002582-4A40-9834-E1ED-64CC9A93032C}"/>
          </ac:spMkLst>
        </pc:spChg>
        <pc:spChg chg="add mod">
          <ac:chgData name="Catherine Ross" userId="8243622a-5937-43ce-87be-6f4dbb590dcb" providerId="ADAL" clId="{981DB0EA-5C32-40E5-9AA7-2F2843C700EC}" dt="2024-08-21T09:17:57.810" v="2609" actId="255"/>
          <ac:spMkLst>
            <pc:docMk/>
            <pc:sldMk cId="924033843" sldId="275"/>
            <ac:spMk id="6" creationId="{B9146BBB-67EC-DE8D-35C2-7919FD87D842}"/>
          </ac:spMkLst>
        </pc:spChg>
        <pc:picChg chg="add mod">
          <ac:chgData name="Catherine Ross" userId="8243622a-5937-43ce-87be-6f4dbb590dcb" providerId="ADAL" clId="{981DB0EA-5C32-40E5-9AA7-2F2843C700EC}" dt="2024-08-21T09:16:42.752" v="2409" actId="1076"/>
          <ac:picMkLst>
            <pc:docMk/>
            <pc:sldMk cId="924033843" sldId="275"/>
            <ac:picMk id="2" creationId="{5DBB8AAC-DB1C-58DB-C841-58903F9BB0FF}"/>
          </ac:picMkLst>
        </pc:picChg>
        <pc:picChg chg="add mod">
          <ac:chgData name="Catherine Ross" userId="8243622a-5937-43ce-87be-6f4dbb590dcb" providerId="ADAL" clId="{981DB0EA-5C32-40E5-9AA7-2F2843C700EC}" dt="2024-08-21T09:16:41.650" v="2408" actId="1076"/>
          <ac:picMkLst>
            <pc:docMk/>
            <pc:sldMk cId="924033843" sldId="275"/>
            <ac:picMk id="5" creationId="{7BA77415-21D6-6531-1C75-00A2030CB7C3}"/>
          </ac:picMkLst>
        </pc:picChg>
      </pc:sldChg>
      <pc:sldChg chg="addSp delSp modSp new mod modNotesTx">
        <pc:chgData name="Catherine Ross" userId="8243622a-5937-43ce-87be-6f4dbb590dcb" providerId="ADAL" clId="{981DB0EA-5C32-40E5-9AA7-2F2843C700EC}" dt="2024-09-16T09:54:46.691" v="15767" actId="20577"/>
        <pc:sldMkLst>
          <pc:docMk/>
          <pc:sldMk cId="2150244829" sldId="276"/>
        </pc:sldMkLst>
        <pc:spChg chg="mod">
          <ac:chgData name="Catherine Ross" userId="8243622a-5937-43ce-87be-6f4dbb590dcb" providerId="ADAL" clId="{981DB0EA-5C32-40E5-9AA7-2F2843C700EC}" dt="2024-09-03T19:44:18.531" v="10705" actId="122"/>
          <ac:spMkLst>
            <pc:docMk/>
            <pc:sldMk cId="2150244829" sldId="276"/>
            <ac:spMk id="2" creationId="{292066DF-9E44-534E-B561-14ACFA01A6E6}"/>
          </ac:spMkLst>
        </pc:spChg>
        <pc:spChg chg="del">
          <ac:chgData name="Catherine Ross" userId="8243622a-5937-43ce-87be-6f4dbb590dcb" providerId="ADAL" clId="{981DB0EA-5C32-40E5-9AA7-2F2843C700EC}" dt="2024-09-03T19:43:39.150" v="10671"/>
          <ac:spMkLst>
            <pc:docMk/>
            <pc:sldMk cId="2150244829" sldId="276"/>
            <ac:spMk id="3" creationId="{A02E905D-762C-290B-C111-6D21EB911869}"/>
          </ac:spMkLst>
        </pc:spChg>
        <pc:picChg chg="add mod">
          <ac:chgData name="Catherine Ross" userId="8243622a-5937-43ce-87be-6f4dbb590dcb" providerId="ADAL" clId="{981DB0EA-5C32-40E5-9AA7-2F2843C700EC}" dt="2024-09-03T19:50:39.671" v="11842" actId="1076"/>
          <ac:picMkLst>
            <pc:docMk/>
            <pc:sldMk cId="2150244829" sldId="276"/>
            <ac:picMk id="1026" creationId="{F8B52891-53F0-8BAC-FC6B-B2C2B1C74581}"/>
          </ac:picMkLst>
        </pc:picChg>
      </pc:sldChg>
      <pc:sldChg chg="ord modNotesTx">
        <pc:chgData name="Catherine Ross" userId="8243622a-5937-43ce-87be-6f4dbb590dcb" providerId="ADAL" clId="{981DB0EA-5C32-40E5-9AA7-2F2843C700EC}" dt="2024-09-16T09:49:50.936" v="15494" actId="20577"/>
        <pc:sldMkLst>
          <pc:docMk/>
          <pc:sldMk cId="2460889205" sldId="303"/>
        </pc:sldMkLst>
      </pc:sldChg>
    </pc:docChg>
  </pc:docChgLst>
  <pc:docChgLst>
    <pc:chgData name="Catherine Ross" userId="8243622a-5937-43ce-87be-6f4dbb590dcb" providerId="ADAL" clId="{0117A98F-55A6-4CEB-AE29-64880CACD2BD}"/>
    <pc:docChg chg="custSel addSld modSld">
      <pc:chgData name="Catherine Ross" userId="8243622a-5937-43ce-87be-6f4dbb590dcb" providerId="ADAL" clId="{0117A98F-55A6-4CEB-AE29-64880CACD2BD}" dt="2024-05-31T13:27:06.155" v="1870" actId="14100"/>
      <pc:docMkLst>
        <pc:docMk/>
      </pc:docMkLst>
      <pc:sldChg chg="modSp mod">
        <pc:chgData name="Catherine Ross" userId="8243622a-5937-43ce-87be-6f4dbb590dcb" providerId="ADAL" clId="{0117A98F-55A6-4CEB-AE29-64880CACD2BD}" dt="2024-05-24T13:14:05.515" v="1695" actId="255"/>
        <pc:sldMkLst>
          <pc:docMk/>
          <pc:sldMk cId="3875557609" sldId="256"/>
        </pc:sldMkLst>
        <pc:spChg chg="mod">
          <ac:chgData name="Catherine Ross" userId="8243622a-5937-43ce-87be-6f4dbb590dcb" providerId="ADAL" clId="{0117A98F-55A6-4CEB-AE29-64880CACD2BD}" dt="2024-05-24T13:14:05.515" v="1695" actId="255"/>
          <ac:spMkLst>
            <pc:docMk/>
            <pc:sldMk cId="3875557609" sldId="256"/>
            <ac:spMk id="2" creationId="{18140870-CA95-1242-9BFE-FF504BE0E76F}"/>
          </ac:spMkLst>
        </pc:spChg>
        <pc:spChg chg="mod">
          <ac:chgData name="Catherine Ross" userId="8243622a-5937-43ce-87be-6f4dbb590dcb" providerId="ADAL" clId="{0117A98F-55A6-4CEB-AE29-64880CACD2BD}" dt="2024-05-24T13:13:46.202" v="1691" actId="255"/>
          <ac:spMkLst>
            <pc:docMk/>
            <pc:sldMk cId="3875557609" sldId="256"/>
            <ac:spMk id="3" creationId="{AAC44498-E60D-71DA-C617-13553AE54046}"/>
          </ac:spMkLst>
        </pc:spChg>
      </pc:sldChg>
      <pc:sldChg chg="modSp mod">
        <pc:chgData name="Catherine Ross" userId="8243622a-5937-43ce-87be-6f4dbb590dcb" providerId="ADAL" clId="{0117A98F-55A6-4CEB-AE29-64880CACD2BD}" dt="2024-05-24T13:09:53.026" v="1217" actId="5793"/>
        <pc:sldMkLst>
          <pc:docMk/>
          <pc:sldMk cId="1637136720" sldId="258"/>
        </pc:sldMkLst>
        <pc:spChg chg="mod">
          <ac:chgData name="Catherine Ross" userId="8243622a-5937-43ce-87be-6f4dbb590dcb" providerId="ADAL" clId="{0117A98F-55A6-4CEB-AE29-64880CACD2BD}" dt="2024-05-24T13:08:36.188" v="1098" actId="1076"/>
          <ac:spMkLst>
            <pc:docMk/>
            <pc:sldMk cId="1637136720" sldId="258"/>
            <ac:spMk id="2" creationId="{0653F981-7D71-73F5-6A99-BBCA8159A716}"/>
          </ac:spMkLst>
        </pc:spChg>
        <pc:spChg chg="mod">
          <ac:chgData name="Catherine Ross" userId="8243622a-5937-43ce-87be-6f4dbb590dcb" providerId="ADAL" clId="{0117A98F-55A6-4CEB-AE29-64880CACD2BD}" dt="2024-05-24T13:09:53.026" v="1217" actId="5793"/>
          <ac:spMkLst>
            <pc:docMk/>
            <pc:sldMk cId="1637136720" sldId="258"/>
            <ac:spMk id="3" creationId="{84F00D84-7E04-0AE1-4CA2-CAE0C8E7AAFF}"/>
          </ac:spMkLst>
        </pc:spChg>
      </pc:sldChg>
      <pc:sldChg chg="modNotesTx">
        <pc:chgData name="Catherine Ross" userId="8243622a-5937-43ce-87be-6f4dbb590dcb" providerId="ADAL" clId="{0117A98F-55A6-4CEB-AE29-64880CACD2BD}" dt="2024-05-24T13:10:58.168" v="1370" actId="20577"/>
        <pc:sldMkLst>
          <pc:docMk/>
          <pc:sldMk cId="2444991994" sldId="266"/>
        </pc:sldMkLst>
      </pc:sldChg>
      <pc:sldChg chg="modSp mod modNotesTx">
        <pc:chgData name="Catherine Ross" userId="8243622a-5937-43ce-87be-6f4dbb590dcb" providerId="ADAL" clId="{0117A98F-55A6-4CEB-AE29-64880CACD2BD}" dt="2024-05-24T13:05:30.519" v="849"/>
        <pc:sldMkLst>
          <pc:docMk/>
          <pc:sldMk cId="3703939028" sldId="267"/>
        </pc:sldMkLst>
        <pc:spChg chg="mod">
          <ac:chgData name="Catherine Ross" userId="8243622a-5937-43ce-87be-6f4dbb590dcb" providerId="ADAL" clId="{0117A98F-55A6-4CEB-AE29-64880CACD2BD}" dt="2024-05-24T13:04:33.839" v="827" actId="14100"/>
          <ac:spMkLst>
            <pc:docMk/>
            <pc:sldMk cId="3703939028" sldId="267"/>
            <ac:spMk id="10" creationId="{0BFDA465-FF82-C2D3-A612-BA03A4EEA032}"/>
          </ac:spMkLst>
        </pc:spChg>
      </pc:sldChg>
      <pc:sldChg chg="modSp mod">
        <pc:chgData name="Catherine Ross" userId="8243622a-5937-43ce-87be-6f4dbb590dcb" providerId="ADAL" clId="{0117A98F-55A6-4CEB-AE29-64880CACD2BD}" dt="2024-05-24T13:04:20.811" v="825" actId="1076"/>
        <pc:sldMkLst>
          <pc:docMk/>
          <pc:sldMk cId="3589954453" sldId="268"/>
        </pc:sldMkLst>
        <pc:spChg chg="mod">
          <ac:chgData name="Catherine Ross" userId="8243622a-5937-43ce-87be-6f4dbb590dcb" providerId="ADAL" clId="{0117A98F-55A6-4CEB-AE29-64880CACD2BD}" dt="2024-05-24T13:04:05.222" v="822" actId="1076"/>
          <ac:spMkLst>
            <pc:docMk/>
            <pc:sldMk cId="3589954453" sldId="268"/>
            <ac:spMk id="2" creationId="{EBCB17F6-C262-5B34-7BA1-7991CDB26487}"/>
          </ac:spMkLst>
        </pc:spChg>
        <pc:spChg chg="mod">
          <ac:chgData name="Catherine Ross" userId="8243622a-5937-43ce-87be-6f4dbb590dcb" providerId="ADAL" clId="{0117A98F-55A6-4CEB-AE29-64880CACD2BD}" dt="2024-05-24T13:04:20.811" v="825" actId="1076"/>
          <ac:spMkLst>
            <pc:docMk/>
            <pc:sldMk cId="3589954453" sldId="268"/>
            <ac:spMk id="3" creationId="{6FB9DD5C-CCF7-C300-595D-DC0752725663}"/>
          </ac:spMkLst>
        </pc:spChg>
      </pc:sldChg>
      <pc:sldChg chg="modSp new mod">
        <pc:chgData name="Catherine Ross" userId="8243622a-5937-43ce-87be-6f4dbb590dcb" providerId="ADAL" clId="{0117A98F-55A6-4CEB-AE29-64880CACD2BD}" dt="2024-05-24T13:06:32.512" v="1095" actId="20577"/>
        <pc:sldMkLst>
          <pc:docMk/>
          <pc:sldMk cId="3260479771" sldId="269"/>
        </pc:sldMkLst>
        <pc:spChg chg="mod">
          <ac:chgData name="Catherine Ross" userId="8243622a-5937-43ce-87be-6f4dbb590dcb" providerId="ADAL" clId="{0117A98F-55A6-4CEB-AE29-64880CACD2BD}" dt="2024-05-24T13:05:21.712" v="847" actId="20577"/>
          <ac:spMkLst>
            <pc:docMk/>
            <pc:sldMk cId="3260479771" sldId="269"/>
            <ac:spMk id="2" creationId="{E38B27A9-CA05-0BD7-D2BB-EA5476326C65}"/>
          </ac:spMkLst>
        </pc:spChg>
        <pc:spChg chg="mod">
          <ac:chgData name="Catherine Ross" userId="8243622a-5937-43ce-87be-6f4dbb590dcb" providerId="ADAL" clId="{0117A98F-55A6-4CEB-AE29-64880CACD2BD}" dt="2024-05-24T13:06:32.512" v="1095" actId="20577"/>
          <ac:spMkLst>
            <pc:docMk/>
            <pc:sldMk cId="3260479771" sldId="269"/>
            <ac:spMk id="3" creationId="{2411BC14-AF37-620A-F63B-D48C60E5CE52}"/>
          </ac:spMkLst>
        </pc:spChg>
      </pc:sldChg>
      <pc:sldChg chg="modSp new mod">
        <pc:chgData name="Catherine Ross" userId="8243622a-5937-43ce-87be-6f4dbb590dcb" providerId="ADAL" clId="{0117A98F-55A6-4CEB-AE29-64880CACD2BD}" dt="2024-05-24T13:13:25.756" v="1689" actId="20577"/>
        <pc:sldMkLst>
          <pc:docMk/>
          <pc:sldMk cId="1015487409" sldId="270"/>
        </pc:sldMkLst>
        <pc:spChg chg="mod">
          <ac:chgData name="Catherine Ross" userId="8243622a-5937-43ce-87be-6f4dbb590dcb" providerId="ADAL" clId="{0117A98F-55A6-4CEB-AE29-64880CACD2BD}" dt="2024-05-24T13:02:48.029" v="812" actId="1076"/>
          <ac:spMkLst>
            <pc:docMk/>
            <pc:sldMk cId="1015487409" sldId="270"/>
            <ac:spMk id="2" creationId="{CC6D8C1C-3FDA-F133-FBCC-46484F7C7FC0}"/>
          </ac:spMkLst>
        </pc:spChg>
        <pc:spChg chg="mod">
          <ac:chgData name="Catherine Ross" userId="8243622a-5937-43ce-87be-6f4dbb590dcb" providerId="ADAL" clId="{0117A98F-55A6-4CEB-AE29-64880CACD2BD}" dt="2024-05-24T13:13:25.756" v="1689" actId="20577"/>
          <ac:spMkLst>
            <pc:docMk/>
            <pc:sldMk cId="1015487409" sldId="270"/>
            <ac:spMk id="3" creationId="{86623850-8E78-296B-CF2D-6506140D56BB}"/>
          </ac:spMkLst>
        </pc:spChg>
      </pc:sldChg>
      <pc:sldChg chg="modSp new mod">
        <pc:chgData name="Catherine Ross" userId="8243622a-5937-43ce-87be-6f4dbb590dcb" providerId="ADAL" clId="{0117A98F-55A6-4CEB-AE29-64880CACD2BD}" dt="2024-05-31T13:27:06.155" v="1870" actId="14100"/>
        <pc:sldMkLst>
          <pc:docMk/>
          <pc:sldMk cId="513028143" sldId="271"/>
        </pc:sldMkLst>
        <pc:spChg chg="mod">
          <ac:chgData name="Catherine Ross" userId="8243622a-5937-43ce-87be-6f4dbb590dcb" providerId="ADAL" clId="{0117A98F-55A6-4CEB-AE29-64880CACD2BD}" dt="2024-05-31T13:27:02.437" v="1869" actId="20577"/>
          <ac:spMkLst>
            <pc:docMk/>
            <pc:sldMk cId="513028143" sldId="271"/>
            <ac:spMk id="2" creationId="{02DBA49A-D711-5F2A-FD69-A6346CA89C23}"/>
          </ac:spMkLst>
        </pc:spChg>
        <pc:spChg chg="mod">
          <ac:chgData name="Catherine Ross" userId="8243622a-5937-43ce-87be-6f4dbb590dcb" providerId="ADAL" clId="{0117A98F-55A6-4CEB-AE29-64880CACD2BD}" dt="2024-05-31T13:27:06.155" v="1870" actId="14100"/>
          <ac:spMkLst>
            <pc:docMk/>
            <pc:sldMk cId="513028143" sldId="271"/>
            <ac:spMk id="3" creationId="{93AF9E45-CBA1-23BE-3940-957AFF6BBB7A}"/>
          </ac:spMkLst>
        </pc:spChg>
      </pc:sldChg>
    </pc:docChg>
  </pc:docChgLst>
  <pc:docChgLst>
    <pc:chgData name="Catherine Ross" userId="S::catherine.ross@metoffice.gov.uk::8243622a-5937-43ce-87be-6f4dbb590dcb" providerId="AD" clId="Web-{163F24A1-0A11-713E-F7BB-47F68F1AD6C6}"/>
    <pc:docChg chg="modSld">
      <pc:chgData name="Catherine Ross" userId="S::catherine.ross@metoffice.gov.uk::8243622a-5937-43ce-87be-6f4dbb590dcb" providerId="AD" clId="Web-{163F24A1-0A11-713E-F7BB-47F68F1AD6C6}" dt="2024-09-24T08:05:11.949" v="1" actId="1076"/>
      <pc:docMkLst>
        <pc:docMk/>
      </pc:docMkLst>
      <pc:sldChg chg="modSp">
        <pc:chgData name="Catherine Ross" userId="S::catherine.ross@metoffice.gov.uk::8243622a-5937-43ce-87be-6f4dbb590dcb" providerId="AD" clId="Web-{163F24A1-0A11-713E-F7BB-47F68F1AD6C6}" dt="2024-09-24T08:05:11.949" v="1" actId="1076"/>
        <pc:sldMkLst>
          <pc:docMk/>
          <pc:sldMk cId="3875557609" sldId="256"/>
        </pc:sldMkLst>
        <pc:picChg chg="mod">
          <ac:chgData name="Catherine Ross" userId="S::catherine.ross@metoffice.gov.uk::8243622a-5937-43ce-87be-6f4dbb590dcb" providerId="AD" clId="Web-{163F24A1-0A11-713E-F7BB-47F68F1AD6C6}" dt="2024-09-24T08:05:11.949" v="1" actId="1076"/>
          <ac:picMkLst>
            <pc:docMk/>
            <pc:sldMk cId="3875557609" sldId="256"/>
            <ac:picMk id="4" creationId="{EED7B645-F530-C6E8-3567-5A0A4D39381F}"/>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31T11:39:08.262"/>
    </inkml:context>
    <inkml:brush xml:id="br0">
      <inkml:brushProperty name="width" value="0.05" units="cm"/>
      <inkml:brushProperty name="height" value="0.05" units="cm"/>
      <inkml:brushProperty name="color" value="#E71224"/>
    </inkml:brush>
  </inkml:definitions>
  <inkml:trace contextRef="#ctx0" brushRef="#br0">240 47 24575,'-12'0'0,"0"1"0,-1 0 0,1 0 0,0 2 0,0-1 0,0 1 0,0 1 0,1 0 0,-1 1 0,-13 7 0,18-8 0,1 0 0,0 1 0,0 0 0,0-1 0,0 1 0,1 1 0,0 0 0,0 0 0,1-1 0,-1 1 0,1 1 0,1 0 0,-1 0 0,1-1 0,1 1 0,-1 0 0,-2 11 0,1 19 0,0 0 0,3-1 0,5 65 0,0-5 0,-3-82 0,0 1 0,0-1 0,1 1 0,1-1 0,1 0 0,0-1 0,1 2 0,0-2 0,13 23 0,-3-14 0,0 1 0,2-2 0,0-1 0,28 27 0,-33-34 0,0 3 0,0-1 0,-2 1 0,0-1 0,13 30 0,22 38 0,-42-78 0,0-1 0,1 0 0,0 1 0,0-1 0,0 0 0,0 0 0,0 0 0,1-1 0,-1 0 0,1 0 0,0 0 0,0 0 0,9 3 0,-4-3 0,1-1 0,0 0 0,0-1 0,0 0 0,0-1 0,14 0 0,66 0 0,77-4 0,-156 2 0,-1 0 0,1-1 0,-1 0 0,0-1 0,0-1 0,0 1 0,-1-1 0,0 0 0,0-1 0,0-1 0,-1 0 0,14-11 0,7-11 0,-1 0 0,27-37 0,-48 55 0,0-1 0,-1 0 0,-1-1 0,0 0 0,-1 0 0,0 0 0,-1 0 0,0-1 0,-1 0 0,1-16 0,1-25 0,-3-66 0,-3 103 0,1-8 0,1 10 0,-1-1 0,-1 2 0,-4-17 0,4 27 0,0 0 0,0 0 0,-1 1 0,0-1 0,0 0 0,0 1 0,-1-1 0,1 1 0,-1 0 0,0 0 0,-1 0 0,1 0 0,-1 1 0,-4-4 0,-205-166 0,195 161 0,-1-1 0,-1 1 0,0 2 0,0 0 0,-1 1 0,-1 2 0,1-1 0,-1 2 0,0 0 0,-32-2 0,22 2 43,0-1 0,-42-15-1,-20-5-1535,65 21-5333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CAE7B-C797-4DAF-8799-84B79ED0BCCE}"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5AE9BE-7A91-4844-B11B-EEEEE3A9C8A0}" type="slidenum">
              <a:rPr lang="en-GB" smtClean="0"/>
              <a:t>‹#›</a:t>
            </a:fld>
            <a:endParaRPr lang="en-GB"/>
          </a:p>
        </p:txBody>
      </p:sp>
    </p:spTree>
    <p:extLst>
      <p:ext uri="{BB962C8B-B14F-4D97-AF65-F5344CB8AC3E}">
        <p14:creationId xmlns:p14="http://schemas.microsoft.com/office/powerpoint/2010/main" val="1001496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toffice.gov.uk/about-us/news-and-media/media-centre/weather-and-climate-news/2022/rescued-victorian-rainfall-data-release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cs typeface="MS PGothic" panose="020B0600070205080204" pitchFamily="34" charset="-128"/>
              </a:rPr>
              <a:t>This talk will highlight some of the varied data and metadata resources in the archive, the range of data rescue activities we are undertaking, how the UK Met Office National Climate Information Centre is using rescued datasets to improve long term climate monitoring for the UK, allowing identification of trends in drought and flood through improved historic rainfall datasets, and where we hope to take this exciting work next</a:t>
            </a:r>
            <a:endParaRPr lang="en-GB" sz="12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DB5AE9BE-7A91-4844-B11B-EEEEE3A9C8A0}" type="slidenum">
              <a:rPr lang="en-GB" smtClean="0"/>
              <a:t>1</a:t>
            </a:fld>
            <a:endParaRPr lang="en-GB"/>
          </a:p>
        </p:txBody>
      </p:sp>
    </p:spTree>
    <p:extLst>
      <p:ext uri="{BB962C8B-B14F-4D97-AF65-F5344CB8AC3E}">
        <p14:creationId xmlns:p14="http://schemas.microsoft.com/office/powerpoint/2010/main" val="205392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going to focus on the rainfall rescue work for the remainder of this presentation and thanks to Stephen Packman of the Met Office for all of the graphics here. </a:t>
            </a:r>
            <a:br>
              <a:rPr lang="en-GB" dirty="0"/>
            </a:br>
            <a:br>
              <a:rPr lang="en-GB" dirty="0"/>
            </a:br>
            <a:r>
              <a:rPr lang="en-GB" dirty="0"/>
              <a:t>As an example of how the rainfall rescue work has helped us here is a map showing the data available for a particularly wet month – December 1876 before and after the addition of data from the new blended rainfall database created from the rainfall rescue work.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Aptos" panose="020B0004020202020204" pitchFamily="34" charset="0"/>
                <a:cs typeface="Aptos" panose="020B0004020202020204" pitchFamily="34" charset="0"/>
              </a:rPr>
              <a:t>…. The rainfall led to some extensive flooding events around the Thames in London. The two maps of London show the current coverage with Met Office Land network gauges only and after including Rainfall Rescue gauges. With the new data, we can identify some areas of South London which had nearly 200mm of rainfall in December 1876, over three times the average expected for this area during December.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59BA1-E3B7-47AA-A511-E46746DD87B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682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give some further detail on how the blended rainfall database works and how it was produced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new database took rescued data from the rainfall rescue citizen science project and matched it with pre-existing Met Office data by using the three metrics of location data, station name and checking that where the new and old data overlapped they matched to ensure the data series were definitely from the same station.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a data set had same name/location but data didn’t match we could tell these were not the same stations – and therefore we didn’t blend them</a:t>
            </a:r>
            <a:br>
              <a:rPr lang="en-GB" dirty="0"/>
            </a:br>
            <a:br>
              <a:rPr lang="en-GB" dirty="0"/>
            </a:br>
            <a:r>
              <a:rPr lang="en-GB" dirty="0"/>
              <a:t>You can see an example of how this was done here for St James Park London where the rescued data was overlaid with the supplementary gauge and the original gauge data to ensure it mapped correctly and to create the final series from January 1904 – December 2022.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dirty="0"/>
              <a:t>The blended rainfall series uses a new matching technique  developed by – Stephen Packman and Phil </a:t>
            </a:r>
            <a:r>
              <a:rPr lang="en-GB" dirty="0" err="1"/>
              <a:t>Whybra</a:t>
            </a:r>
            <a:r>
              <a:rPr lang="en-GB" dirty="0"/>
              <a:t> of the Met Office (look out for an upcoming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has a flexible approach – you can change the thresholds so for example for location you can vary the distance threshold so you can decide how far apart you are happy for your location parameters to be; names can also be matched up to a set level so for example you can set a 5 letter match. This is very helpful because many stations go through multiple very similar names like example rose cottage and rose house </a:t>
            </a:r>
            <a:br>
              <a:rPr lang="en-GB" dirty="0"/>
            </a:br>
            <a:br>
              <a:rPr lang="en-GB" dirty="0"/>
            </a:br>
            <a:r>
              <a:rPr lang="en-GB" dirty="0"/>
              <a:t>By setting requirements for all 3x metrics – name, location, data – Stephen and Phil could ensure that the correct data was attributed to the correct station but the coding is really flexible. For this project it was important to identify and match exact stations, but if you just wanted to match within a valley or catchment area you could do that too. </a:t>
            </a:r>
            <a:br>
              <a:rPr lang="en-GB" dirty="0"/>
            </a:br>
            <a:br>
              <a:rPr lang="en-GB" dirty="0"/>
            </a:br>
            <a:r>
              <a:rPr lang="en-GB" dirty="0"/>
              <a:t>Once the blending process was complete 67% of stations had extended series, 19% of them by more than 25 years and 25% of stations had a new monthly record – now that is transformative!</a:t>
            </a:r>
            <a:br>
              <a:rPr lang="en-GB" dirty="0"/>
            </a:br>
            <a:br>
              <a:rPr lang="en-GB" dirty="0"/>
            </a:b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DB5AE9BE-7A91-4844-B11B-EEEEE3A9C8A0}" type="slidenum">
              <a:rPr lang="en-GB" smtClean="0"/>
              <a:t>11</a:t>
            </a:fld>
            <a:endParaRPr lang="en-GB"/>
          </a:p>
        </p:txBody>
      </p:sp>
    </p:spTree>
    <p:extLst>
      <p:ext uri="{BB962C8B-B14F-4D97-AF65-F5344CB8AC3E}">
        <p14:creationId xmlns:p14="http://schemas.microsoft.com/office/powerpoint/2010/main" val="2600650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100" dirty="0">
                <a:effectLst/>
                <a:latin typeface="Aptos" panose="020B0004020202020204" pitchFamily="34" charset="0"/>
                <a:ea typeface="Times New Roman" panose="02020603050405020304" pitchFamily="18" charset="0"/>
                <a:cs typeface="Aptos" panose="020B0004020202020204" pitchFamily="34" charset="0"/>
              </a:rPr>
              <a:t>Our understanding of extreme rainfall events can also be improved using the rescued monthly data. I should note we already have daily rainfall data for these events which is not shown on these charts so we do know what happened, but these maps show how much more detail we can add now that we have rescued all of the monthly data. </a:t>
            </a:r>
          </a:p>
          <a:p>
            <a:pPr marL="342900" lvl="0" indent="-342900">
              <a:buFont typeface="Symbol" panose="05050102010706020507" pitchFamily="18" charset="2"/>
              <a:buChar char=""/>
            </a:pPr>
            <a:endParaRPr lang="en-GB" sz="1100" dirty="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Symbol" panose="05050102010706020507" pitchFamily="18" charset="2"/>
              <a:buChar char=""/>
            </a:pPr>
            <a:r>
              <a:rPr lang="en-GB" sz="1100" dirty="0">
                <a:effectLst/>
                <a:latin typeface="Aptos" panose="020B0004020202020204" pitchFamily="34" charset="0"/>
                <a:ea typeface="Times New Roman" panose="02020603050405020304" pitchFamily="18" charset="0"/>
                <a:cs typeface="Aptos" panose="020B0004020202020204" pitchFamily="34" charset="0"/>
              </a:rPr>
              <a:t>Friday 15</a:t>
            </a:r>
            <a:r>
              <a:rPr lang="en-GB" sz="1100" baseline="30000" dirty="0">
                <a:effectLst/>
                <a:latin typeface="Aptos" panose="020B0004020202020204" pitchFamily="34" charset="0"/>
                <a:ea typeface="Times New Roman" panose="02020603050405020304" pitchFamily="18" charset="0"/>
                <a:cs typeface="Aptos" panose="020B0004020202020204" pitchFamily="34" charset="0"/>
              </a:rPr>
              <a:t>th</a:t>
            </a:r>
            <a:r>
              <a:rPr lang="en-GB" sz="1100" dirty="0">
                <a:effectLst/>
                <a:latin typeface="Aptos" panose="020B0004020202020204" pitchFamily="34" charset="0"/>
                <a:ea typeface="Times New Roman" panose="02020603050405020304" pitchFamily="18" charset="0"/>
                <a:cs typeface="Aptos" panose="020B0004020202020204" pitchFamily="34" charset="0"/>
              </a:rPr>
              <a:t> August 1952 – Lynmouth Floods</a:t>
            </a:r>
          </a:p>
          <a:p>
            <a:pPr marL="342900" lvl="0" indent="-342900">
              <a:buFont typeface="Symbol" panose="05050102010706020507" pitchFamily="18" charset="2"/>
              <a:buChar char=""/>
            </a:pPr>
            <a:r>
              <a:rPr lang="en-GB" sz="1100" dirty="0">
                <a:effectLst/>
                <a:latin typeface="Aptos" panose="020B0004020202020204" pitchFamily="34" charset="0"/>
                <a:ea typeface="Aptos" panose="020B0004020202020204" pitchFamily="34" charset="0"/>
                <a:cs typeface="Aptos" panose="020B0004020202020204" pitchFamily="34" charset="0"/>
              </a:rPr>
              <a:t>This was described as the worst river flood in English history. In a period of more than 18 hours incessant heavy rainfall 230mm of rain fell </a:t>
            </a:r>
            <a:r>
              <a:rPr lang="en-GB" sz="1100" dirty="0" err="1">
                <a:effectLst/>
                <a:latin typeface="Aptos" panose="020B0004020202020204" pitchFamily="34" charset="0"/>
                <a:ea typeface="Aptos" panose="020B0004020202020204" pitchFamily="34" charset="0"/>
                <a:cs typeface="Aptos" panose="020B0004020202020204" pitchFamily="34" charset="0"/>
              </a:rPr>
              <a:t>ontop</a:t>
            </a:r>
            <a:r>
              <a:rPr lang="en-GB" sz="1100" dirty="0">
                <a:effectLst/>
                <a:latin typeface="Aptos" panose="020B0004020202020204" pitchFamily="34" charset="0"/>
                <a:ea typeface="Aptos" panose="020B0004020202020204" pitchFamily="34" charset="0"/>
                <a:cs typeface="Aptos" panose="020B0004020202020204" pitchFamily="34" charset="0"/>
              </a:rPr>
              <a:t> of already saturated ground on Exmoor and was almost </a:t>
            </a:r>
            <a:r>
              <a:rPr lang="en-GB" sz="1100">
                <a:effectLst/>
                <a:latin typeface="Aptos" panose="020B0004020202020204" pitchFamily="34" charset="0"/>
                <a:ea typeface="Aptos" panose="020B0004020202020204" pitchFamily="34" charset="0"/>
                <a:cs typeface="Aptos" panose="020B0004020202020204" pitchFamily="34" charset="0"/>
              </a:rPr>
              <a:t>entirely funnelled </a:t>
            </a:r>
            <a:r>
              <a:rPr lang="en-GB" sz="1100" dirty="0">
                <a:effectLst/>
                <a:latin typeface="Aptos" panose="020B0004020202020204" pitchFamily="34" charset="0"/>
                <a:ea typeface="Aptos" panose="020B0004020202020204" pitchFamily="34" charset="0"/>
                <a:cs typeface="Aptos" panose="020B0004020202020204" pitchFamily="34" charset="0"/>
              </a:rPr>
              <a:t>down the tributaries of the east and west Lyn. It is estimated that 90million tones of rain fell in North Devon and West Somerset on the day. Tonnes of that water funnelled down the valley of the River Lyn reshaping the valley, ripping out soil, boulders and vegetation and  carrying all of these down the valley at high speed towards the town of Lynmouth. The water combined with the materials it carried along blocked and demolished bridges and a wall of water and rubble hit Lynmouth in the late evening. 28 people were killed and the town was practically demolished overnight. </a:t>
            </a:r>
          </a:p>
          <a:p>
            <a:pPr marL="742950" lvl="1" indent="-285750">
              <a:buFont typeface="Courier New" panose="02070309020205020404" pitchFamily="49" charset="0"/>
              <a:buChar char="o"/>
            </a:pPr>
            <a:r>
              <a:rPr lang="en-GB" sz="1100" dirty="0">
                <a:effectLst/>
                <a:latin typeface="Aptos" panose="020B0004020202020204" pitchFamily="34" charset="0"/>
                <a:ea typeface="Times New Roman" panose="02020603050405020304" pitchFamily="18" charset="0"/>
                <a:cs typeface="Aptos" panose="020B0004020202020204" pitchFamily="34" charset="0"/>
              </a:rPr>
              <a:t>Blended rainfall product contains a number of additional gauges in Exmoor National Park including some near Lynmouth with significant monthly rainfall totals</a:t>
            </a:r>
            <a:endParaRPr lang="en-GB" sz="11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en-GB" sz="1100" dirty="0">
                <a:effectLst/>
                <a:latin typeface="Aptos" panose="020B0004020202020204" pitchFamily="34" charset="0"/>
                <a:ea typeface="Times New Roman" panose="02020603050405020304" pitchFamily="18" charset="0"/>
                <a:cs typeface="Aptos" panose="020B0004020202020204" pitchFamily="34" charset="0"/>
              </a:rPr>
              <a:t>Includes monthly rainfall total of 424.7mm at Longstone Barrow, which is over 4 times as high as the expected August monthly rainfall total for Devon – and of course most of that fell on the 15</a:t>
            </a:r>
            <a:r>
              <a:rPr lang="en-GB" sz="1100" baseline="30000" dirty="0">
                <a:effectLst/>
                <a:latin typeface="Aptos" panose="020B0004020202020204" pitchFamily="34" charset="0"/>
                <a:ea typeface="Times New Roman" panose="02020603050405020304" pitchFamily="18" charset="0"/>
                <a:cs typeface="Aptos" panose="020B0004020202020204" pitchFamily="34" charset="0"/>
              </a:rPr>
              <a:t>th</a:t>
            </a:r>
            <a:r>
              <a:rPr lang="en-GB" sz="1100" dirty="0">
                <a:effectLst/>
                <a:latin typeface="Aptos" panose="020B0004020202020204" pitchFamily="34" charset="0"/>
                <a:ea typeface="Times New Roman" panose="02020603050405020304" pitchFamily="18" charset="0"/>
                <a:cs typeface="Aptos" panose="020B0004020202020204" pitchFamily="34" charset="0"/>
              </a:rPr>
              <a:t> August</a:t>
            </a:r>
          </a:p>
          <a:p>
            <a:pPr marL="742950" lvl="1" indent="-285750">
              <a:buFont typeface="Courier New" panose="02070309020205020404" pitchFamily="49" charset="0"/>
              <a:buChar char="o"/>
            </a:pPr>
            <a:r>
              <a:rPr lang="en-GB" sz="1100" dirty="0">
                <a:effectLst/>
                <a:latin typeface="Aptos" panose="020B0004020202020204" pitchFamily="34" charset="0"/>
                <a:ea typeface="Times New Roman" panose="02020603050405020304" pitchFamily="18" charset="0"/>
                <a:cs typeface="Aptos" panose="020B0004020202020204" pitchFamily="34" charset="0"/>
              </a:rPr>
              <a:t>The Blended rainfall helps us to see much more clearly the amount of rain that fell across the area and to understand the extreme nature of this event. ….</a:t>
            </a:r>
          </a:p>
          <a:p>
            <a:pPr marL="742950" lvl="1" indent="-285750">
              <a:buFont typeface="Courier New" panose="02070309020205020404" pitchFamily="49" charset="0"/>
              <a:buChar char="o"/>
            </a:pPr>
            <a:endParaRPr lang="en-GB" sz="1100" dirty="0">
              <a:effectLst/>
              <a:latin typeface="Aptos" panose="020B0004020202020204" pitchFamily="34" charset="0"/>
              <a:ea typeface="Times New Roman" panose="02020603050405020304" pitchFamily="18" charset="0"/>
              <a:cs typeface="Aptos" panose="020B0004020202020204" pitchFamily="34" charset="0"/>
            </a:endParaRPr>
          </a:p>
          <a:p>
            <a:pPr marL="742950" lvl="1" indent="-285750">
              <a:buFont typeface="Courier New" panose="02070309020205020404" pitchFamily="49" charset="0"/>
              <a:buChar char="o"/>
            </a:pPr>
            <a:endParaRPr lang="en-GB" sz="1100" dirty="0">
              <a:effectLst/>
              <a:latin typeface="Aptos" panose="020B0004020202020204" pitchFamily="34" charset="0"/>
              <a:ea typeface="Aptos" panose="020B0004020202020204" pitchFamily="34" charset="0"/>
              <a:cs typeface="Aptos" panose="020B0004020202020204" pitchFamily="34" charset="0"/>
            </a:endParaRPr>
          </a:p>
          <a:p>
            <a:pPr marL="457200" lvl="1" indent="0">
              <a:buFont typeface="Courier New" panose="02070309020205020404" pitchFamily="49" charset="0"/>
              <a:buNone/>
            </a:pPr>
            <a:endParaRPr lang="en-GB" sz="11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59BA1-E3B7-47AA-A511-E46746DD87B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4219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100" dirty="0">
                <a:effectLst/>
                <a:latin typeface="Aptos" panose="020B0004020202020204" pitchFamily="34" charset="0"/>
                <a:ea typeface="Times New Roman" panose="02020603050405020304" pitchFamily="18" charset="0"/>
                <a:cs typeface="Aptos" panose="020B0004020202020204" pitchFamily="34" charset="0"/>
              </a:rPr>
              <a:t>As a different example this is a high rainfall event at Bruton in Somerset on 28</a:t>
            </a:r>
            <a:r>
              <a:rPr lang="en-GB" sz="1100" baseline="30000" dirty="0">
                <a:effectLst/>
                <a:latin typeface="Aptos" panose="020B0004020202020204" pitchFamily="34" charset="0"/>
                <a:ea typeface="Times New Roman" panose="02020603050405020304" pitchFamily="18" charset="0"/>
                <a:cs typeface="Aptos" panose="020B0004020202020204" pitchFamily="34" charset="0"/>
              </a:rPr>
              <a:t>th</a:t>
            </a:r>
            <a:r>
              <a:rPr lang="en-GB" sz="1100" dirty="0">
                <a:effectLst/>
                <a:latin typeface="Aptos" panose="020B0004020202020204" pitchFamily="34" charset="0"/>
                <a:ea typeface="Times New Roman" panose="02020603050405020304" pitchFamily="18" charset="0"/>
                <a:cs typeface="Aptos" panose="020B0004020202020204" pitchFamily="34" charset="0"/>
              </a:rPr>
              <a:t> June 1917</a:t>
            </a:r>
          </a:p>
          <a:p>
            <a:pPr marL="342900" lvl="0" indent="-342900">
              <a:buFont typeface="Symbol" panose="05050102010706020507" pitchFamily="18" charset="2"/>
              <a:buChar char=""/>
            </a:pPr>
            <a:r>
              <a:rPr lang="en-GB" sz="1600" dirty="0"/>
              <a:t>During the morning an area of heavy rain and thunderstorms developed across parts of Somerset, Dorset and Wiltshire. Bruton saw 242.8 mm of rainfall in 24 hours and over a large area of Somerset, Dorset and Wiltshire rainfall totals were between 100 and 150 mm. The rain was accompanied by thunder and lightning and rainfall measurements exceeding 25 mm were recorded over nearly all the south and southwest of England. </a:t>
            </a:r>
          </a:p>
          <a:p>
            <a:pPr marL="342900" lvl="0" indent="-342900">
              <a:buFont typeface="Symbol" panose="05050102010706020507" pitchFamily="18" charset="2"/>
              <a:buChar char=""/>
            </a:pPr>
            <a:r>
              <a:rPr lang="en-GB" sz="1600" dirty="0"/>
              <a:t>The rainfall led to significant flooding and structural damage. </a:t>
            </a:r>
            <a:endParaRPr lang="en-GB" sz="11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en-GB" sz="1100" dirty="0">
                <a:effectLst/>
                <a:latin typeface="Aptos" panose="020B0004020202020204" pitchFamily="34" charset="0"/>
                <a:ea typeface="Times New Roman" panose="02020603050405020304" pitchFamily="18" charset="0"/>
                <a:cs typeface="Aptos" panose="020B0004020202020204" pitchFamily="34" charset="0"/>
              </a:rPr>
              <a:t>Blended rainfall product contains a significant increase in coverage of Somerset for this historic period, including high monthly rainfall totals around Bruton</a:t>
            </a:r>
            <a:endParaRPr lang="en-GB" sz="1100" dirty="0">
              <a:effectLst/>
              <a:latin typeface="Aptos" panose="020B0004020202020204" pitchFamily="34" charset="0"/>
              <a:ea typeface="Aptos" panose="020B0004020202020204" pitchFamily="34" charset="0"/>
              <a:cs typeface="Aptos" panose="020B0004020202020204" pitchFamily="34" charset="0"/>
            </a:endParaRPr>
          </a:p>
          <a:p>
            <a:pPr marL="742950" lvl="1" indent="-285750">
              <a:buFont typeface="Courier New" panose="02070309020205020404" pitchFamily="49" charset="0"/>
              <a:buChar char="o"/>
            </a:pPr>
            <a:r>
              <a:rPr lang="en-GB" sz="1100" dirty="0">
                <a:effectLst/>
                <a:latin typeface="Aptos" panose="020B0004020202020204" pitchFamily="34" charset="0"/>
                <a:ea typeface="Times New Roman" panose="02020603050405020304" pitchFamily="18" charset="0"/>
                <a:cs typeface="Aptos" panose="020B0004020202020204" pitchFamily="34" charset="0"/>
              </a:rPr>
              <a:t>The Monthly rainfall totals of 236mm and 252.2mm recorded at rain gauges near to Bruton in June 1917 were each nearly 4 times as high as expected for Somerset in June</a:t>
            </a:r>
          </a:p>
          <a:p>
            <a:pPr marL="742950" lvl="1" indent="-285750">
              <a:buFont typeface="Courier New" panose="02070309020205020404" pitchFamily="49" charset="0"/>
              <a:buChar char="o"/>
            </a:pPr>
            <a:r>
              <a:rPr lang="en-GB" sz="1100" dirty="0">
                <a:effectLst/>
                <a:latin typeface="Aptos" panose="020B0004020202020204" pitchFamily="34" charset="0"/>
                <a:ea typeface="Aptos" panose="020B0004020202020204" pitchFamily="34" charset="0"/>
                <a:cs typeface="Aptos" panose="020B0004020202020204" pitchFamily="34" charset="0"/>
              </a:rPr>
              <a:t>Again gives us a much better picture of the rainfall event …..</a:t>
            </a:r>
          </a:p>
          <a:p>
            <a:pPr marL="742950" lvl="1" indent="-285750">
              <a:buFont typeface="Courier New" panose="02070309020205020404" pitchFamily="49" charset="0"/>
              <a:buChar char="o"/>
            </a:pPr>
            <a:endParaRPr lang="en-GB" sz="1100" dirty="0">
              <a:effectLst/>
              <a:latin typeface="Aptos" panose="020B0004020202020204" pitchFamily="34" charset="0"/>
            </a:endParaRPr>
          </a:p>
          <a:p>
            <a:pPr marL="742950" lvl="1" indent="-285750">
              <a:buFont typeface="Courier New" panose="02070309020205020404" pitchFamily="49" charset="0"/>
              <a:buChar char="o"/>
            </a:pPr>
            <a:endParaRPr lang="en-GB" dirty="0"/>
          </a:p>
          <a:p>
            <a:r>
              <a:rPr lang="en-GB" dirty="0"/>
              <a:t>Both of these examples evidence how rainfall recovery has given the National Climate Information Centre more spatial detail – a feature which is particularly relevant given the high spatial variability of rainfall. </a:t>
            </a:r>
          </a:p>
          <a:p>
            <a:endParaRPr lang="en-GB" dirty="0"/>
          </a:p>
          <a:p>
            <a:r>
              <a:rPr lang="en-GB" dirty="0"/>
              <a:t>This ability to </a:t>
            </a:r>
            <a:r>
              <a:rPr lang="en-GB" sz="1200" dirty="0">
                <a:effectLst/>
                <a:latin typeface="Aptos" panose="020B0004020202020204" pitchFamily="34" charset="0"/>
                <a:ea typeface="Times New Roman" panose="02020603050405020304" pitchFamily="18" charset="0"/>
                <a:cs typeface="Aptos" panose="020B0004020202020204" pitchFamily="34" charset="0"/>
              </a:rPr>
              <a:t>understand historical rainfall events can feed into understanding changes in return periods and other work such as attribution studies to see whether extreme rainfall events that lead to flooding are the result of natural climate variability or can be attributed to anthropogenic climate change. </a:t>
            </a:r>
          </a:p>
          <a:p>
            <a:pPr marL="742950" lvl="1" indent="-285750">
              <a:buFont typeface="Courier New" panose="02070309020205020404" pitchFamily="49" charset="0"/>
              <a:buChar char="o"/>
            </a:pPr>
            <a:r>
              <a:rPr lang="en-GB" sz="1200" dirty="0">
                <a:effectLst/>
                <a:latin typeface="Aptos" panose="020B0004020202020204" pitchFamily="34" charset="0"/>
                <a:ea typeface="Times New Roman" panose="02020603050405020304" pitchFamily="18" charset="0"/>
                <a:cs typeface="Aptos" panose="020B0004020202020204" pitchFamily="34" charset="0"/>
              </a:rPr>
              <a:t>This is relevant for subjects such as loss and damage where companies or countries can be held accountable for disasters caused by climate change – an emerging topic of interest in the global south. </a:t>
            </a:r>
          </a:p>
          <a:p>
            <a:pPr marL="742950" lvl="1" indent="-285750">
              <a:buFont typeface="Courier New" panose="02070309020205020404" pitchFamily="49" charset="0"/>
              <a:buChar char="o"/>
            </a:pPr>
            <a:endParaRPr lang="en-GB" sz="1200" dirty="0">
              <a:effectLst/>
              <a:latin typeface="Aptos" panose="020B0004020202020204" pitchFamily="34" charset="0"/>
              <a:ea typeface="Times New Roman" panose="02020603050405020304" pitchFamily="18" charset="0"/>
              <a:cs typeface="Aptos" panose="020B0004020202020204" pitchFamily="34" charset="0"/>
            </a:endParaRPr>
          </a:p>
          <a:p>
            <a:pPr marL="742950" lvl="1" indent="-285750">
              <a:buFont typeface="Courier New" panose="02070309020205020404" pitchFamily="49" charset="0"/>
              <a:buChar char="o"/>
            </a:pPr>
            <a:r>
              <a:rPr lang="en-GB" sz="1200" dirty="0">
                <a:effectLst/>
                <a:latin typeface="Aptos" panose="020B0004020202020204" pitchFamily="34" charset="0"/>
                <a:ea typeface="Times New Roman" panose="02020603050405020304" pitchFamily="18" charset="0"/>
                <a:cs typeface="Aptos" panose="020B0004020202020204" pitchFamily="34" charset="0"/>
              </a:rPr>
              <a:t>Without really good, granular historical observations we couldn’t carry out any of these types of analysis </a:t>
            </a:r>
            <a:endParaRPr lang="en-GB" b="1" dirty="0"/>
          </a:p>
        </p:txBody>
      </p:sp>
      <p:sp>
        <p:nvSpPr>
          <p:cNvPr id="4" name="Slide Number Placeholder 3"/>
          <p:cNvSpPr>
            <a:spLocks noGrp="1"/>
          </p:cNvSpPr>
          <p:nvPr>
            <p:ph type="sldNum" sz="quarter" idx="5"/>
          </p:nvPr>
        </p:nvSpPr>
        <p:spPr/>
        <p:txBody>
          <a:bodyPr/>
          <a:lstStyle/>
          <a:p>
            <a:fld id="{DB5AE9BE-7A91-4844-B11B-EEEEE3A9C8A0}" type="slidenum">
              <a:rPr lang="en-GB" smtClean="0"/>
              <a:t>13</a:t>
            </a:fld>
            <a:endParaRPr lang="en-GB"/>
          </a:p>
        </p:txBody>
      </p:sp>
    </p:spTree>
    <p:extLst>
      <p:ext uri="{BB962C8B-B14F-4D97-AF65-F5344CB8AC3E}">
        <p14:creationId xmlns:p14="http://schemas.microsoft.com/office/powerpoint/2010/main" val="4203828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a forecasting point I just wanted to note that in both cases the communities of these towns would be much better warned and prepared today. </a:t>
            </a:r>
            <a:br>
              <a:rPr lang="en-GB" dirty="0"/>
            </a:br>
            <a:br>
              <a:rPr lang="en-GB" dirty="0"/>
            </a:br>
            <a:r>
              <a:rPr lang="en-GB" dirty="0"/>
              <a:t>We have:</a:t>
            </a:r>
            <a:br>
              <a:rPr lang="en-GB" dirty="0"/>
            </a:br>
            <a:br>
              <a:rPr lang="en-GB" dirty="0"/>
            </a:br>
            <a:r>
              <a:rPr lang="en-GB" dirty="0"/>
              <a:t>	Higher resolution models including convection permitting models (modelling convective rain)</a:t>
            </a:r>
            <a:br>
              <a:rPr lang="en-GB" dirty="0"/>
            </a:br>
            <a:r>
              <a:rPr lang="en-GB" dirty="0"/>
              <a:t>	Ensemble forecasting</a:t>
            </a:r>
            <a:br>
              <a:rPr lang="en-GB" dirty="0"/>
            </a:br>
            <a:r>
              <a:rPr lang="en-GB" dirty="0"/>
              <a:t>	New nowcasting tools</a:t>
            </a:r>
            <a:br>
              <a:rPr lang="en-GB" dirty="0"/>
            </a:br>
            <a:r>
              <a:rPr lang="en-GB" dirty="0"/>
              <a:t>	Web and App that can provide instant access to information</a:t>
            </a:r>
            <a:br>
              <a:rPr lang="en-GB" dirty="0"/>
            </a:br>
            <a:r>
              <a:rPr lang="en-GB" dirty="0"/>
              <a:t>	The Flood Forecasting Centre – opened in 2009 this is a partnership between the Met Office and the Environment Agency which operates 24/7 and </a:t>
            </a:r>
            <a:r>
              <a:rPr lang="en-GB" b="0" i="0" dirty="0">
                <a:solidFill>
                  <a:srgbClr val="2A2A2A"/>
                </a:solidFill>
                <a:effectLst/>
                <a:highlight>
                  <a:srgbClr val="FFFFFF"/>
                </a:highlight>
                <a:latin typeface="Segoe UI" panose="020B0502040204020203" pitchFamily="34" charset="0"/>
              </a:rPr>
              <a:t>combines meteorology and hydrology expertise to forecast for river, tidal and coastal flooding, as well as flash flooding from extreme rainfall. </a:t>
            </a:r>
            <a:br>
              <a:rPr lang="en-GB" b="0" i="0" dirty="0">
                <a:solidFill>
                  <a:srgbClr val="2A2A2A"/>
                </a:solidFill>
                <a:effectLst/>
                <a:highlight>
                  <a:srgbClr val="FFFFFF"/>
                </a:highlight>
                <a:latin typeface="Segoe UI" panose="020B0502040204020203" pitchFamily="34" charset="0"/>
              </a:rPr>
            </a:br>
            <a:br>
              <a:rPr lang="en-GB" b="0" i="0" dirty="0">
                <a:solidFill>
                  <a:srgbClr val="2A2A2A"/>
                </a:solidFill>
                <a:effectLst/>
                <a:highlight>
                  <a:srgbClr val="FFFFFF"/>
                </a:highlight>
                <a:latin typeface="Segoe UI" panose="020B0502040204020203" pitchFamily="34" charset="0"/>
              </a:rPr>
            </a:br>
            <a:r>
              <a:rPr lang="en-GB" b="0" i="0" dirty="0">
                <a:solidFill>
                  <a:srgbClr val="2A2A2A"/>
                </a:solidFill>
                <a:effectLst/>
                <a:highlight>
                  <a:srgbClr val="FFFFFF"/>
                </a:highlight>
                <a:latin typeface="Segoe UI" panose="020B0502040204020203" pitchFamily="34" charset="0"/>
              </a:rPr>
              <a:t>As an example this is the red warning and visual cortex modelling for Storm </a:t>
            </a:r>
            <a:r>
              <a:rPr lang="en-GB" b="0" i="0" dirty="0" err="1">
                <a:solidFill>
                  <a:srgbClr val="2A2A2A"/>
                </a:solidFill>
                <a:effectLst/>
                <a:highlight>
                  <a:srgbClr val="FFFFFF"/>
                </a:highlight>
                <a:latin typeface="Segoe UI" panose="020B0502040204020203" pitchFamily="34" charset="0"/>
              </a:rPr>
              <a:t>Babet</a:t>
            </a:r>
            <a:r>
              <a:rPr lang="en-GB" b="0" i="0" dirty="0">
                <a:solidFill>
                  <a:srgbClr val="2A2A2A"/>
                </a:solidFill>
                <a:effectLst/>
                <a:highlight>
                  <a:srgbClr val="FFFFFF"/>
                </a:highlight>
                <a:latin typeface="Segoe UI" panose="020B0502040204020203" pitchFamily="34" charset="0"/>
              </a:rPr>
              <a:t> which brought significant flooding to an area of NE Scotland in October 2023. Modelling and forecasting techniques enabled the communication of clear and accurate early warnings to the public and the emergency responder community on all channels including social media – this enabled people to prepare and to evacuate particularly vulnerable areas minimising loss of life and damage to property as much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A2A2A"/>
              </a:solidFill>
              <a:effectLst/>
              <a:highlight>
                <a:srgbClr val="FFFFFF"/>
              </a:highligh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A2A2A"/>
              </a:solidFill>
              <a:effectLst/>
              <a:highlight>
                <a:srgbClr val="FFFFFF"/>
              </a:highlight>
              <a:latin typeface="Segoe UI" panose="020B0502040204020203" pitchFamily="34" charset="0"/>
            </a:endParaRPr>
          </a:p>
          <a:p>
            <a:r>
              <a:rPr lang="en-GB" dirty="0"/>
              <a:t>And just to touch on the world of reanalysis the rescued data is also an extremely helpful independent dataset when evaluating reanalyses results to check accuracy. Ed Hawkins knows far more about that then me!</a:t>
            </a:r>
          </a:p>
        </p:txBody>
      </p:sp>
      <p:sp>
        <p:nvSpPr>
          <p:cNvPr id="4" name="Slide Number Placeholder 3"/>
          <p:cNvSpPr>
            <a:spLocks noGrp="1"/>
          </p:cNvSpPr>
          <p:nvPr>
            <p:ph type="sldNum" sz="quarter" idx="5"/>
          </p:nvPr>
        </p:nvSpPr>
        <p:spPr/>
        <p:txBody>
          <a:bodyPr/>
          <a:lstStyle/>
          <a:p>
            <a:fld id="{DB5AE9BE-7A91-4844-B11B-EEEEE3A9C8A0}" type="slidenum">
              <a:rPr lang="en-GB" smtClean="0"/>
              <a:t>14</a:t>
            </a:fld>
            <a:endParaRPr lang="en-GB"/>
          </a:p>
        </p:txBody>
      </p:sp>
    </p:spTree>
    <p:extLst>
      <p:ext uri="{BB962C8B-B14F-4D97-AF65-F5344CB8AC3E}">
        <p14:creationId xmlns:p14="http://schemas.microsoft.com/office/powerpoint/2010/main" val="1825956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 is next</a:t>
            </a:r>
            <a:br>
              <a:rPr lang="en-GB" dirty="0"/>
            </a:br>
            <a:br>
              <a:rPr lang="en-GB" dirty="0"/>
            </a:br>
            <a:r>
              <a:rPr lang="en-GB" dirty="0"/>
              <a:t>The rainfall project has shown us just how valuable data rescue is for improving our understanding of how our rainfall is changing and more about extreme rainfall events but there is a limit to what human data rescuers can do. </a:t>
            </a:r>
            <a:br>
              <a:rPr lang="en-GB" dirty="0"/>
            </a:br>
            <a:br>
              <a:rPr lang="en-GB" dirty="0"/>
            </a:br>
            <a:r>
              <a:rPr lang="en-GB" dirty="0"/>
              <a:t>We are currently scanning our climate returns (millions of observations) and our daily rainfall observations (more millions of observations) – and we’re doing this knowing that right now there is no practical way to get the numbers into useable electronic data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its too big for citizen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too expensive for commercial recovery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and too complex for AI as it stands right now…… we’ve come a long way in just a few years and seen improvements in the ability to recover tabulated data but the accuracy levels aren’t there yet. However I don’t think it will be long now and when AI is ready we will be too, with tens of millions of observations imaged and waiting to be transcribed.</a:t>
            </a:r>
          </a:p>
        </p:txBody>
      </p:sp>
      <p:sp>
        <p:nvSpPr>
          <p:cNvPr id="4" name="Slide Number Placeholder 3"/>
          <p:cNvSpPr>
            <a:spLocks noGrp="1"/>
          </p:cNvSpPr>
          <p:nvPr>
            <p:ph type="sldNum" sz="quarter" idx="5"/>
          </p:nvPr>
        </p:nvSpPr>
        <p:spPr/>
        <p:txBody>
          <a:bodyPr/>
          <a:lstStyle/>
          <a:p>
            <a:fld id="{DB5AE9BE-7A91-4844-B11B-EEEEE3A9C8A0}" type="slidenum">
              <a:rPr lang="en-GB" smtClean="0"/>
              <a:t>15</a:t>
            </a:fld>
            <a:endParaRPr lang="en-GB"/>
          </a:p>
        </p:txBody>
      </p:sp>
    </p:spTree>
    <p:extLst>
      <p:ext uri="{BB962C8B-B14F-4D97-AF65-F5344CB8AC3E}">
        <p14:creationId xmlns:p14="http://schemas.microsoft.com/office/powerpoint/2010/main" val="150763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The National Meteorological Archive (aka the Met Office Archive) holds the National Memory of the Weather  for the UK– which in short consists of UK data, metadata and a large collection of international data</a:t>
            </a:r>
          </a:p>
          <a:p>
            <a:endParaRPr lang="en-GB" sz="1200" dirty="0">
              <a:latin typeface="Calibri" panose="020F0502020204030204" pitchFamily="34" charset="0"/>
              <a:ea typeface="Calibri" panose="020F0502020204030204" pitchFamily="34" charset="0"/>
            </a:endParaRPr>
          </a:p>
          <a:p>
            <a:r>
              <a:rPr lang="en-GB" sz="1200" dirty="0">
                <a:latin typeface="Calibri" panose="020F0502020204030204" pitchFamily="34" charset="0"/>
                <a:ea typeface="Calibri" panose="020F0502020204030204" pitchFamily="34" charset="0"/>
              </a:rPr>
              <a:t>We fulfil the S</a:t>
            </a:r>
            <a:r>
              <a:rPr lang="en-GB" sz="1200" dirty="0">
                <a:effectLst/>
                <a:latin typeface="Calibri" panose="020F0502020204030204" pitchFamily="34" charset="0"/>
                <a:ea typeface="Calibri" panose="020F0502020204030204" pitchFamily="34" charset="0"/>
              </a:rPr>
              <a:t>tatutory requirement of the Met Office under the Public Records Act – so we have everything produced by the office from its foundation in 1854 and now we handle of lot of digitized and born digital material. </a:t>
            </a:r>
          </a:p>
          <a:p>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We also hold the Royal Meteorological Society archive which is a really valuable resource for early data, private weather diaries and rare books. </a:t>
            </a:r>
          </a:p>
          <a:p>
            <a:endParaRPr lang="en-GB" sz="1200" dirty="0">
              <a:effectLst/>
              <a:latin typeface="Calibri" panose="020F0502020204030204" pitchFamily="34" charset="0"/>
              <a:ea typeface="Calibri" panose="020F0502020204030204" pitchFamily="34" charset="0"/>
            </a:endParaRP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Private Weather Diaries and also  Ship Logs help us to extend the series before the foundation of the Met Office and broaden out the network in the early period whilst the number of official stations was still expanding. </a:t>
            </a:r>
          </a:p>
          <a:p>
            <a:endParaRPr lang="en-GB" sz="1200" u="none" dirty="0">
              <a:effectLst/>
              <a:latin typeface="Calibri" panose="020F0502020204030204" pitchFamily="34" charset="0"/>
              <a:ea typeface="Calibri" panose="020F0502020204030204" pitchFamily="34" charset="0"/>
            </a:endParaRPr>
          </a:p>
          <a:p>
            <a:r>
              <a:rPr lang="en-GB" sz="1200" u="none" dirty="0">
                <a:effectLst/>
                <a:latin typeface="Calibri" panose="020F0502020204030204" pitchFamily="34" charset="0"/>
                <a:ea typeface="Calibri" panose="020F0502020204030204" pitchFamily="34" charset="0"/>
              </a:rPr>
              <a:t>We also hold a vast amount of international data (largely published but not always easily available elsewhere) it helps to place the UK data in context but is also very useful for global reanalysis work and we have supported a number of data rescue initiatives covering elements of our international data collections. </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You can explore our collections via our online catalogue, our web pages, our Google Arts and Culture partnership stories and our digital library and archive – you can just google us or follow the URL on this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A573E-B86C-448E-9AE2-8939853850A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20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The key global data collections in the archive – </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Ship, lighthouse and light vessel logs </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Climate returns from the UK and a number of locations around the world reflecting the history of the UK</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Published data series covering a vast number of global locations</a:t>
            </a:r>
          </a:p>
          <a:p>
            <a:pPr marL="0" indent="0">
              <a:buFont typeface="Arial" panose="020B0604020202020204" pitchFamily="34" charset="0"/>
              <a:buNone/>
            </a:pPr>
            <a:endParaRPr lang="en-GB"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GB" sz="1200" dirty="0">
                <a:effectLst/>
                <a:latin typeface="Calibri" panose="020F0502020204030204" pitchFamily="34" charset="0"/>
                <a:ea typeface="Calibri" panose="020F0502020204030204" pitchFamily="34" charset="0"/>
              </a:rPr>
              <a:t>The key UK data series are</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Rainfall series (daily and monthly rainfall data)</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Daily weather reports and daily </a:t>
            </a:r>
            <a:r>
              <a:rPr lang="en-GB" sz="1200" dirty="0" err="1">
                <a:effectLst/>
                <a:latin typeface="Calibri" panose="020F0502020204030204" pitchFamily="34" charset="0"/>
                <a:ea typeface="Calibri" panose="020F0502020204030204" pitchFamily="34" charset="0"/>
              </a:rPr>
              <a:t>aerological</a:t>
            </a:r>
            <a:r>
              <a:rPr lang="en-GB" sz="1200" dirty="0">
                <a:effectLst/>
                <a:latin typeface="Calibri" panose="020F0502020204030204" pitchFamily="34" charset="0"/>
                <a:ea typeface="Calibri" panose="020F0502020204030204" pitchFamily="34" charset="0"/>
              </a:rPr>
              <a:t> reports (which gives us upper air observations)</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Daily registers – sub daily data</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Autographic data for every weather element</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rPr>
              <a:t>and Charts! Many, many charts!</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We are also very aware of our key metadata series including Station Histories and instrument manuals</a:t>
            </a:r>
          </a:p>
          <a:p>
            <a:endParaRPr lang="en-GB" dirty="0"/>
          </a:p>
        </p:txBody>
      </p:sp>
      <p:sp>
        <p:nvSpPr>
          <p:cNvPr id="4" name="Slide Number Placeholder 3"/>
          <p:cNvSpPr>
            <a:spLocks noGrp="1"/>
          </p:cNvSpPr>
          <p:nvPr>
            <p:ph type="sldNum" sz="quarter" idx="5"/>
          </p:nvPr>
        </p:nvSpPr>
        <p:spPr/>
        <p:txBody>
          <a:bodyPr/>
          <a:lstStyle/>
          <a:p>
            <a:fld id="{50459BA1-E3B7-47AA-A511-E46746DD87B0}" type="slidenum">
              <a:rPr lang="en-GB" smtClean="0"/>
              <a:t>3</a:t>
            </a:fld>
            <a:endParaRPr lang="en-GB"/>
          </a:p>
        </p:txBody>
      </p:sp>
    </p:spTree>
    <p:extLst>
      <p:ext uri="{BB962C8B-B14F-4D97-AF65-F5344CB8AC3E}">
        <p14:creationId xmlns:p14="http://schemas.microsoft.com/office/powerpoint/2010/main" val="2464113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200" dirty="0">
                <a:effectLst/>
                <a:ea typeface="Calibri" panose="020F0502020204030204" pitchFamily="34" charset="0"/>
              </a:rPr>
              <a:t>In recent years the NMLA have been scanning a range of data series with a focus on materials most useful to the UK public and to the Met Office and wider scientific communities.</a:t>
            </a:r>
            <a:br>
              <a:rPr lang="en-GB" sz="1200" dirty="0">
                <a:effectLst/>
                <a:ea typeface="Calibri" panose="020F0502020204030204" pitchFamily="34" charset="0"/>
              </a:rPr>
            </a:br>
            <a:br>
              <a:rPr lang="en-GB" sz="1200" dirty="0">
                <a:effectLst/>
                <a:ea typeface="Calibri" panose="020F0502020204030204" pitchFamily="34" charset="0"/>
              </a:rPr>
            </a:br>
            <a:r>
              <a:rPr lang="en-GB" sz="1200" dirty="0"/>
              <a:t>Monthly rainfall – of which more later</a:t>
            </a:r>
          </a:p>
          <a:p>
            <a:pPr lvl="1"/>
            <a:endParaRPr lang="en-GB" sz="1200" dirty="0"/>
          </a:p>
          <a:p>
            <a:pPr lvl="1"/>
            <a:r>
              <a:rPr lang="en-GB" sz="1200" dirty="0"/>
              <a:t>Daily Weather Reports – partly rescued via citizen science</a:t>
            </a:r>
          </a:p>
          <a:p>
            <a:pPr lvl="1"/>
            <a:endParaRPr lang="en-GB" sz="1200" dirty="0"/>
          </a:p>
          <a:p>
            <a:pPr lvl="1"/>
            <a:r>
              <a:rPr lang="en-GB" sz="1200" dirty="0"/>
              <a:t>Daily rainfall – scanned – already attracting attention</a:t>
            </a:r>
          </a:p>
          <a:p>
            <a:pPr lvl="1"/>
            <a:r>
              <a:rPr lang="en-GB" sz="1200" dirty="0"/>
              <a:t>	</a:t>
            </a:r>
            <a:r>
              <a:rPr lang="en-GB" dirty="0"/>
              <a:t>The Monthly rainfall data rescuers are investigating the daily rainfall and have found that they can use AI techniques to match monthly and daily station data using the monthly totals which enables them to join up all of the metadata information but recovering the data itself it is likely to require further AI advances and is probably beyond human led data rescue as there is just so much of it!</a:t>
            </a:r>
          </a:p>
          <a:p>
            <a:pPr lvl="1"/>
            <a:endParaRPr lang="en-GB" sz="1200" dirty="0"/>
          </a:p>
          <a:p>
            <a:pPr lvl="1"/>
            <a:r>
              <a:rPr lang="en-GB" sz="1200" dirty="0"/>
              <a:t>UK Climate returns – 99% complete – this will definitely require AI advances for complete data recovery</a:t>
            </a:r>
          </a:p>
          <a:p>
            <a:pPr lvl="1"/>
            <a:r>
              <a:rPr lang="en-GB" sz="1200" dirty="0"/>
              <a:t>And</a:t>
            </a:r>
          </a:p>
          <a:p>
            <a:pPr lvl="1"/>
            <a:endParaRPr lang="en-GB" sz="1200" dirty="0"/>
          </a:p>
          <a:p>
            <a:pPr lvl="1"/>
            <a:r>
              <a:rPr lang="en-GB" sz="1200" dirty="0"/>
              <a:t>Station Histories – these contain metadata for many long running sites and a number of the key longer running stations have now been scanned but unfortunately these images cannot be made publicly available due to GDPR legislation  as there is personal information in the documents</a:t>
            </a:r>
          </a:p>
          <a:p>
            <a:endParaRPr lang="en-GB" dirty="0"/>
          </a:p>
          <a:p>
            <a:endParaRPr lang="en-GB" dirty="0"/>
          </a:p>
        </p:txBody>
      </p:sp>
      <p:sp>
        <p:nvSpPr>
          <p:cNvPr id="4" name="Slide Number Placeholder 3"/>
          <p:cNvSpPr>
            <a:spLocks noGrp="1"/>
          </p:cNvSpPr>
          <p:nvPr>
            <p:ph type="sldNum" sz="quarter" idx="5"/>
          </p:nvPr>
        </p:nvSpPr>
        <p:spPr/>
        <p:txBody>
          <a:bodyPr/>
          <a:lstStyle/>
          <a:p>
            <a:fld id="{DB5AE9BE-7A91-4844-B11B-EEEEE3A9C8A0}" type="slidenum">
              <a:rPr lang="en-GB" smtClean="0"/>
              <a:t>4</a:t>
            </a:fld>
            <a:endParaRPr lang="en-GB"/>
          </a:p>
        </p:txBody>
      </p:sp>
    </p:spTree>
    <p:extLst>
      <p:ext uri="{BB962C8B-B14F-4D97-AF65-F5344CB8AC3E}">
        <p14:creationId xmlns:p14="http://schemas.microsoft.com/office/powerpoint/2010/main" val="386057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700" dirty="0">
                <a:latin typeface="Calibri" panose="020F0502020204030204" pitchFamily="34" charset="0"/>
                <a:ea typeface="Calibri" panose="020F0502020204030204" pitchFamily="34" charset="0"/>
              </a:rPr>
              <a:t>In weather and climate science M</a:t>
            </a:r>
            <a:r>
              <a:rPr lang="en-GB" sz="2700" dirty="0">
                <a:effectLst/>
                <a:latin typeface="Calibri" panose="020F0502020204030204" pitchFamily="34" charset="0"/>
                <a:ea typeface="Calibri" panose="020F0502020204030204" pitchFamily="34" charset="0"/>
              </a:rPr>
              <a:t>etadata is crucial to explaining, understanding and having confidence in the data sets and series. Some questions that metadata can help with:</a:t>
            </a:r>
          </a:p>
          <a:p>
            <a:pPr marL="0" indent="0">
              <a:buNone/>
            </a:pPr>
            <a:endParaRPr lang="en-GB" sz="2700" dirty="0">
              <a:effectLst/>
              <a:latin typeface="Calibri" panose="020F0502020204030204" pitchFamily="34" charset="0"/>
              <a:ea typeface="Calibri" panose="020F0502020204030204" pitchFamily="34" charset="0"/>
            </a:endParaRPr>
          </a:p>
          <a:p>
            <a:pPr marL="457200"/>
            <a:r>
              <a:rPr lang="en-GB" sz="2700" dirty="0">
                <a:effectLst/>
                <a:latin typeface="Calibri" panose="020F0502020204030204" pitchFamily="34" charset="0"/>
                <a:ea typeface="Calibri" panose="020F0502020204030204" pitchFamily="34" charset="0"/>
              </a:rPr>
              <a:t>Where is the instrument/site? Did it stay there or move around? How often and how much?</a:t>
            </a:r>
          </a:p>
          <a:p>
            <a:pPr marL="457200"/>
            <a:r>
              <a:rPr lang="en-GB" sz="2700" dirty="0">
                <a:effectLst/>
                <a:latin typeface="Calibri" panose="020F0502020204030204" pitchFamily="34" charset="0"/>
                <a:ea typeface="Calibri" panose="020F0502020204030204" pitchFamily="34" charset="0"/>
              </a:rPr>
              <a:t>What instruments were in use, how they worked and when they changed?</a:t>
            </a:r>
          </a:p>
          <a:p>
            <a:pPr marL="457200" marR="0" lvl="0" indent="0" algn="l" defTabSz="914400" rtl="0" eaLnBrk="1" fontAlgn="auto" latinLnBrk="0" hangingPunct="1">
              <a:lnSpc>
                <a:spcPct val="100000"/>
              </a:lnSpc>
              <a:spcBef>
                <a:spcPts val="0"/>
              </a:spcBef>
              <a:spcAft>
                <a:spcPts val="0"/>
              </a:spcAft>
              <a:buClrTx/>
              <a:buSzTx/>
              <a:buFontTx/>
              <a:buNone/>
              <a:tabLst/>
              <a:defRPr/>
            </a:pPr>
            <a:r>
              <a:rPr lang="en-GB" sz="2700" dirty="0">
                <a:effectLst/>
                <a:latin typeface="Calibri" panose="020F0502020204030204" pitchFamily="34" charset="0"/>
                <a:ea typeface="Calibri" panose="020F0502020204030204" pitchFamily="34" charset="0"/>
              </a:rPr>
              <a:t>How and when were the observations were made? – practices have changed over time – everything from time of day to which units were in use </a:t>
            </a:r>
          </a:p>
          <a:p>
            <a:pPr marL="457200" marR="0" lvl="0" indent="0" algn="l" defTabSz="914400" rtl="0" eaLnBrk="1" fontAlgn="auto" latinLnBrk="0" hangingPunct="1">
              <a:lnSpc>
                <a:spcPct val="100000"/>
              </a:lnSpc>
              <a:spcBef>
                <a:spcPts val="0"/>
              </a:spcBef>
              <a:spcAft>
                <a:spcPts val="0"/>
              </a:spcAft>
              <a:buClrTx/>
              <a:buSzTx/>
              <a:buFontTx/>
              <a:buNone/>
              <a:tabLst/>
              <a:defRPr/>
            </a:pPr>
            <a:r>
              <a:rPr lang="en-GB" sz="2700" dirty="0">
                <a:effectLst/>
                <a:latin typeface="Calibri" panose="020F0502020204030204" pitchFamily="34" charset="0"/>
                <a:ea typeface="Calibri" panose="020F0502020204030204" pitchFamily="34" charset="0"/>
              </a:rPr>
              <a:t>	A step change in data might be because an instrument or process changed not the climate</a:t>
            </a:r>
          </a:p>
          <a:p>
            <a:pPr marL="457200"/>
            <a:r>
              <a:rPr lang="en-GB" sz="2700" dirty="0">
                <a:effectLst/>
                <a:latin typeface="Calibri" panose="020F0502020204030204" pitchFamily="34" charset="0"/>
                <a:ea typeface="Calibri" panose="020F0502020204030204" pitchFamily="34" charset="0"/>
              </a:rPr>
              <a:t> 	</a:t>
            </a:r>
            <a:r>
              <a:rPr lang="en-GB" sz="2700" dirty="0">
                <a:latin typeface="Calibri" panose="020F0502020204030204" pitchFamily="34" charset="0"/>
              </a:rPr>
              <a:t>In a long data series you need to consider if all the data you are looking at was collected at the same time in the same way – because it almost certainly wasn’t</a:t>
            </a:r>
          </a:p>
          <a:p>
            <a:pPr marL="457200"/>
            <a:endParaRPr lang="en-GB" sz="2700" dirty="0">
              <a:latin typeface="Calibri" panose="020F0502020204030204" pitchFamily="34" charset="0"/>
              <a:ea typeface="Calibri" panose="020F0502020204030204" pitchFamily="34" charset="0"/>
            </a:endParaRPr>
          </a:p>
          <a:p>
            <a:pPr marL="457200"/>
            <a:r>
              <a:rPr lang="en-GB" sz="2700" dirty="0">
                <a:latin typeface="Calibri" panose="020F0502020204030204" pitchFamily="34" charset="0"/>
                <a:ea typeface="Calibri" panose="020F0502020204030204" pitchFamily="34" charset="0"/>
              </a:rPr>
              <a:t>And finally we have the human element how reliable was the observer?</a:t>
            </a:r>
          </a:p>
          <a:p>
            <a:pPr marL="457200"/>
            <a:r>
              <a:rPr lang="en-GB" sz="2700" dirty="0">
                <a:latin typeface="Calibri" panose="020F0502020204030204" pitchFamily="34" charset="0"/>
                <a:ea typeface="Calibri" panose="020F0502020204030204" pitchFamily="34" charset="0"/>
              </a:rPr>
              <a:t>	Inspection reports can indicate whether the observer was accurate or tended to over/under read instruments</a:t>
            </a:r>
          </a:p>
          <a:p>
            <a:pPr marL="457200"/>
            <a:endParaRPr lang="en-GB" sz="2700" dirty="0">
              <a:latin typeface="Calibri" panose="020F0502020204030204" pitchFamily="34" charset="0"/>
              <a:ea typeface="Calibri" panose="020F0502020204030204" pitchFamily="34" charset="0"/>
            </a:endParaRPr>
          </a:p>
          <a:p>
            <a:endParaRPr lang="en-GB" dirty="0"/>
          </a:p>
          <a:p>
            <a:r>
              <a:rPr lang="en-GB" sz="1200" dirty="0"/>
              <a:t>If you know all these things you can smooth your datasets and allow for them. Without it you can make wildly incorrect assumptions</a:t>
            </a:r>
            <a:br>
              <a:rPr lang="en-GB" sz="1200" dirty="0"/>
            </a:br>
            <a:br>
              <a:rPr lang="en-GB" sz="1200" dirty="0"/>
            </a:br>
            <a:r>
              <a:rPr lang="en-GB" sz="1200" dirty="0"/>
              <a:t>Metadata can be found in many places – </a:t>
            </a:r>
            <a:br>
              <a:rPr lang="en-GB" sz="1200" dirty="0"/>
            </a:br>
            <a:br>
              <a:rPr lang="en-GB" sz="1200" dirty="0"/>
            </a:br>
            <a:r>
              <a:rPr lang="en-GB" sz="1200" dirty="0"/>
              <a:t>Station inspection documents</a:t>
            </a:r>
          </a:p>
          <a:p>
            <a:r>
              <a:rPr lang="en-GB" sz="1200" dirty="0"/>
              <a:t>On the data itself</a:t>
            </a:r>
          </a:p>
          <a:p>
            <a:r>
              <a:rPr lang="en-GB" sz="1200" dirty="0"/>
              <a:t>On covers and inside pages</a:t>
            </a:r>
            <a:br>
              <a:rPr lang="en-GB" sz="1200" dirty="0"/>
            </a:br>
            <a:r>
              <a:rPr lang="en-GB" sz="1200" dirty="0"/>
              <a:t>and in manuals keys decodes and publications</a:t>
            </a:r>
            <a:br>
              <a:rPr lang="en-GB" sz="1200" dirty="0"/>
            </a:br>
            <a:endParaRPr lang="en-GB" sz="1200" dirty="0"/>
          </a:p>
          <a:p>
            <a:endParaRPr lang="en-GB" sz="1200" dirty="0"/>
          </a:p>
          <a:p>
            <a:r>
              <a:rPr lang="en-GB" sz="1200" dirty="0"/>
              <a:t>As you might expect station inspection documents are perhaps the most obvious source of information – but sometimes metadata can be found where you lease expect</a:t>
            </a:r>
          </a:p>
          <a:p>
            <a:endParaRPr lang="en-GB" dirty="0"/>
          </a:p>
        </p:txBody>
      </p:sp>
      <p:sp>
        <p:nvSpPr>
          <p:cNvPr id="4" name="Slide Number Placeholder 3"/>
          <p:cNvSpPr>
            <a:spLocks noGrp="1"/>
          </p:cNvSpPr>
          <p:nvPr>
            <p:ph type="sldNum" sz="quarter" idx="5"/>
          </p:nvPr>
        </p:nvSpPr>
        <p:spPr/>
        <p:txBody>
          <a:bodyPr/>
          <a:lstStyle/>
          <a:p>
            <a:fld id="{50459BA1-E3B7-47AA-A511-E46746DD87B0}" type="slidenum">
              <a:rPr lang="en-GB" smtClean="0"/>
              <a:t>5</a:t>
            </a:fld>
            <a:endParaRPr lang="en-GB"/>
          </a:p>
        </p:txBody>
      </p:sp>
    </p:spTree>
    <p:extLst>
      <p:ext uri="{BB962C8B-B14F-4D97-AF65-F5344CB8AC3E}">
        <p14:creationId xmlns:p14="http://schemas.microsoft.com/office/powerpoint/2010/main" val="211489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Seen in isolation the thermogram trace from HMS Prince of Wales  (on the right)  might look somewhat suspect and make you question the accuracy and calibration of instrument and therefore the usefulness of the resulting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That is until you look at the corresponding barogram trace (on the left) and discover that the cause of the anomaly is neither calibration, atmospheric or geological, it was caused by the shaking of the vessel whilst firing upon the German Battleship </a:t>
            </a:r>
            <a:r>
              <a:rPr lang="en-GB" sz="1200" dirty="0" err="1"/>
              <a:t>Bismark</a:t>
            </a:r>
            <a:r>
              <a:rPr lang="en-GB" sz="1200" dirty="0"/>
              <a:t>. With that understood we know that other data from both instruments should be reliable.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are scanning our station histories, manuals and other metadata to help the research community ensure their new climate datasets are as accurate as possible.</a:t>
            </a:r>
            <a:endParaRPr lang="en-GB" dirty="0"/>
          </a:p>
        </p:txBody>
      </p:sp>
      <p:sp>
        <p:nvSpPr>
          <p:cNvPr id="4" name="Slide Number Placeholder 3"/>
          <p:cNvSpPr>
            <a:spLocks noGrp="1"/>
          </p:cNvSpPr>
          <p:nvPr>
            <p:ph type="sldNum" sz="quarter" idx="5"/>
          </p:nvPr>
        </p:nvSpPr>
        <p:spPr/>
        <p:txBody>
          <a:bodyPr/>
          <a:lstStyle/>
          <a:p>
            <a:fld id="{39AA573E-B86C-448E-9AE2-8939853850A8}" type="slidenum">
              <a:rPr lang="en-GB" smtClean="0"/>
              <a:t>6</a:t>
            </a:fld>
            <a:endParaRPr lang="en-GB"/>
          </a:p>
        </p:txBody>
      </p:sp>
    </p:spTree>
    <p:extLst>
      <p:ext uri="{BB962C8B-B14F-4D97-AF65-F5344CB8AC3E}">
        <p14:creationId xmlns:p14="http://schemas.microsoft.com/office/powerpoint/2010/main" val="416915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5AE9BE-7A91-4844-B11B-EEEEE3A9C8A0}" type="slidenum">
              <a:rPr lang="en-GB" smtClean="0"/>
              <a:t>7</a:t>
            </a:fld>
            <a:endParaRPr lang="en-GB"/>
          </a:p>
        </p:txBody>
      </p:sp>
    </p:spTree>
    <p:extLst>
      <p:ext uri="{BB962C8B-B14F-4D97-AF65-F5344CB8AC3E}">
        <p14:creationId xmlns:p14="http://schemas.microsoft.com/office/powerpoint/2010/main" val="193264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Victorian rainfall data rescued - Met Office</a:t>
            </a:r>
            <a:endParaRPr lang="en-GB" dirty="0"/>
          </a:p>
          <a:p>
            <a:endParaRPr lang="en-GB" dirty="0"/>
          </a:p>
        </p:txBody>
      </p:sp>
      <p:sp>
        <p:nvSpPr>
          <p:cNvPr id="4" name="Slide Number Placeholder 3"/>
          <p:cNvSpPr>
            <a:spLocks noGrp="1"/>
          </p:cNvSpPr>
          <p:nvPr>
            <p:ph type="sldNum" sz="quarter" idx="5"/>
          </p:nvPr>
        </p:nvSpPr>
        <p:spPr/>
        <p:txBody>
          <a:bodyPr/>
          <a:lstStyle/>
          <a:p>
            <a:fld id="{DB5AE9BE-7A91-4844-B11B-EEEEE3A9C8A0}" type="slidenum">
              <a:rPr lang="en-GB" smtClean="0"/>
              <a:t>8</a:t>
            </a:fld>
            <a:endParaRPr lang="en-GB"/>
          </a:p>
        </p:txBody>
      </p:sp>
    </p:spTree>
    <p:extLst>
      <p:ext uri="{BB962C8B-B14F-4D97-AF65-F5344CB8AC3E}">
        <p14:creationId xmlns:p14="http://schemas.microsoft.com/office/powerpoint/2010/main" val="50904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next 2 years eight dedicated volunteers and a team from Reading University put the data and metadata through an exacting quality control process and the data sets were released in two batches. </a:t>
            </a:r>
          </a:p>
          <a:p>
            <a:r>
              <a:rPr lang="en-GB" dirty="0"/>
              <a:t>The data was then made available to the global scientific community and it immediately started to have impacts</a:t>
            </a:r>
          </a:p>
          <a:p>
            <a:endParaRPr lang="en-GB" dirty="0"/>
          </a:p>
          <a:p>
            <a:r>
              <a:rPr lang="en-GB" dirty="0"/>
              <a:t>The data enables us to significantly improve analysis of long term rainfall series – the graph at the top shows the amount of data available before rainfall rescue (the orange line) with a clear difference before and after 1960, the step change with rainfall rescue data included (the black line) and the further potential data yet to be included (the blue line) which would bring the pre and post 1960 data much more on a par.</a:t>
            </a:r>
          </a:p>
          <a:p>
            <a:endParaRPr lang="en-GB" dirty="0"/>
          </a:p>
          <a:p>
            <a:r>
              <a:rPr lang="en-GB" dirty="0"/>
              <a:t> One clear trend it has helped us to identify is the increase in summer rainfall in the UK from 1840 to present. </a:t>
            </a:r>
          </a:p>
        </p:txBody>
      </p:sp>
      <p:sp>
        <p:nvSpPr>
          <p:cNvPr id="4" name="Slide Number Placeholder 3"/>
          <p:cNvSpPr>
            <a:spLocks noGrp="1"/>
          </p:cNvSpPr>
          <p:nvPr>
            <p:ph type="sldNum" sz="quarter" idx="5"/>
          </p:nvPr>
        </p:nvSpPr>
        <p:spPr/>
        <p:txBody>
          <a:bodyPr/>
          <a:lstStyle/>
          <a:p>
            <a:fld id="{DB5AE9BE-7A91-4844-B11B-EEEEE3A9C8A0}" type="slidenum">
              <a:rPr lang="en-GB" smtClean="0"/>
              <a:t>9</a:t>
            </a:fld>
            <a:endParaRPr lang="en-GB"/>
          </a:p>
        </p:txBody>
      </p:sp>
    </p:spTree>
    <p:extLst>
      <p:ext uri="{BB962C8B-B14F-4D97-AF65-F5344CB8AC3E}">
        <p14:creationId xmlns:p14="http://schemas.microsoft.com/office/powerpoint/2010/main" val="3008438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FF221-9724-B7DE-DA40-64E7C97720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8FFB77-3AF9-9AA0-8CAC-FB6EF6ED03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A664A1-4962-42D2-97BE-B7A2F6332C5C}"/>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5" name="Footer Placeholder 4">
            <a:extLst>
              <a:ext uri="{FF2B5EF4-FFF2-40B4-BE49-F238E27FC236}">
                <a16:creationId xmlns:a16="http://schemas.microsoft.com/office/drawing/2014/main" id="{96CE1C40-03A9-BBC8-EF95-586ED6839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67237-7EBD-8FCA-A905-CAD6A763F3DD}"/>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2320486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3C90-70DE-C4A4-4841-8C258EE1F5D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736967-089D-770F-0B22-483F2C1B42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DADB69-AC4D-EC9E-766C-7E7CE3532A6F}"/>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5" name="Footer Placeholder 4">
            <a:extLst>
              <a:ext uri="{FF2B5EF4-FFF2-40B4-BE49-F238E27FC236}">
                <a16:creationId xmlns:a16="http://schemas.microsoft.com/office/drawing/2014/main" id="{C1A79747-001F-39F2-665D-E3ADEBBDF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E391F6-33E8-A3D5-13EB-71CDEAF4E907}"/>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294184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A3C4E-AB13-87A6-205B-181BC93E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26B96F-7407-B3EB-1CA6-380DDF0ABF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799880-7BB5-3712-2B8A-C62469ADB224}"/>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5" name="Footer Placeholder 4">
            <a:extLst>
              <a:ext uri="{FF2B5EF4-FFF2-40B4-BE49-F238E27FC236}">
                <a16:creationId xmlns:a16="http://schemas.microsoft.com/office/drawing/2014/main" id="{AA9936BC-D120-0FDE-8100-8D5241893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015EC1-F938-8865-BA72-0C8696F6AB40}"/>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158842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259508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4FDA7-6754-033F-15F0-BC9A3C9FDD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05F9A7-785B-8269-65E7-4885FAED46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5CE548-D405-4A8C-82F4-135B585BA2C5}"/>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5" name="Footer Placeholder 4">
            <a:extLst>
              <a:ext uri="{FF2B5EF4-FFF2-40B4-BE49-F238E27FC236}">
                <a16:creationId xmlns:a16="http://schemas.microsoft.com/office/drawing/2014/main" id="{B78AD80F-EA12-34DE-E4C1-3D259FB157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6D57BC-2332-81E1-9D47-A598AAF53ADE}"/>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2194655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5C45-0672-AD1E-6A02-C7190443CA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9B4B13-721B-0625-F16B-93CF4C920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3A4F24-B455-D25B-70C5-40E016642AC8}"/>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5" name="Footer Placeholder 4">
            <a:extLst>
              <a:ext uri="{FF2B5EF4-FFF2-40B4-BE49-F238E27FC236}">
                <a16:creationId xmlns:a16="http://schemas.microsoft.com/office/drawing/2014/main" id="{765E150B-8511-E3EF-59C5-79836D12D7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4DB37D-C2D2-0E79-88F5-088785EBC3ED}"/>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904650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D5635-860E-A042-C773-E39DDBF3A9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E4DEF7-5411-994D-79FD-571E46BD0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CAAE5A-BA3C-F2ED-740F-545A3809D9AE}"/>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5" name="Footer Placeholder 4">
            <a:extLst>
              <a:ext uri="{FF2B5EF4-FFF2-40B4-BE49-F238E27FC236}">
                <a16:creationId xmlns:a16="http://schemas.microsoft.com/office/drawing/2014/main" id="{584EA3CC-9303-A536-026F-AF454C5BC1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3AB857-DFDB-8BF8-137C-C8F136C7C513}"/>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3102654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8A16-CC40-8978-58E9-3DDDAB4E13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B6EAB9-3924-D8D4-9BC4-BA244D915A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F4A9F9B-1515-33E8-CE61-EBC1CDE4B0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CE8A0C-B4CF-16BE-F747-99A4136E93F5}"/>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6" name="Footer Placeholder 5">
            <a:extLst>
              <a:ext uri="{FF2B5EF4-FFF2-40B4-BE49-F238E27FC236}">
                <a16:creationId xmlns:a16="http://schemas.microsoft.com/office/drawing/2014/main" id="{7F88A641-127D-2B05-02E0-3C6FB61487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1EE109-E0F8-4149-811C-02150F63ACAC}"/>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345749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F0B3E-0A96-F054-0036-CDA30183AF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82A353-134A-01A4-A3C9-16D96BB59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124C9-F51E-C036-C238-A0C5CE2FC5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915D4E-3785-D833-CE0B-70FF7D154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7F9E14-835F-88CA-97E5-F6BB63830A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84810F-A648-A331-81B1-6D026DB56E84}"/>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8" name="Footer Placeholder 7">
            <a:extLst>
              <a:ext uri="{FF2B5EF4-FFF2-40B4-BE49-F238E27FC236}">
                <a16:creationId xmlns:a16="http://schemas.microsoft.com/office/drawing/2014/main" id="{A526D3FC-1451-1C85-9618-1785ED5CC9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9A3323-F7D6-17D9-F60E-DF2713D00D75}"/>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2488612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4586-024A-299A-0D24-4904F8CE3F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E534CC-FE61-69DE-3E8B-1C8FC5C8F86E}"/>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4" name="Footer Placeholder 3">
            <a:extLst>
              <a:ext uri="{FF2B5EF4-FFF2-40B4-BE49-F238E27FC236}">
                <a16:creationId xmlns:a16="http://schemas.microsoft.com/office/drawing/2014/main" id="{AF514259-A75E-0281-177D-52F6ACCA12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EA798E-3A65-63D0-4119-FEFC65F56D6D}"/>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3767772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17446-786A-C225-616D-A65358BCE0F6}"/>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3" name="Footer Placeholder 2">
            <a:extLst>
              <a:ext uri="{FF2B5EF4-FFF2-40B4-BE49-F238E27FC236}">
                <a16:creationId xmlns:a16="http://schemas.microsoft.com/office/drawing/2014/main" id="{D7DE5EF1-350C-7F1C-8423-6511EA0EBC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9AE32A-2AC7-C419-9C5B-247560F84CA6}"/>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214080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E6D1-C625-A8B2-EE84-7A1C5FBB43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754D9D-B27A-FBE6-FDBC-D0FA14378F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52B302-8F50-0673-0E73-2AF1308D3C41}"/>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5" name="Footer Placeholder 4">
            <a:extLst>
              <a:ext uri="{FF2B5EF4-FFF2-40B4-BE49-F238E27FC236}">
                <a16:creationId xmlns:a16="http://schemas.microsoft.com/office/drawing/2014/main" id="{0A10A7F8-8A06-6FFE-8FD6-7591DD73A6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C9A685-AAF2-7D38-8EB1-9A335D74AF32}"/>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2903004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2882-1DCC-8B25-A72F-CE4438064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155EC4-0F0A-7CDB-D1D7-93B6F24F7E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07AE31-B1C5-334A-DC0F-F91904DD0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E126C-2092-8B71-BF4B-59A119BEEBD1}"/>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6" name="Footer Placeholder 5">
            <a:extLst>
              <a:ext uri="{FF2B5EF4-FFF2-40B4-BE49-F238E27FC236}">
                <a16:creationId xmlns:a16="http://schemas.microsoft.com/office/drawing/2014/main" id="{36A4EF63-3982-BEC3-B2E1-6789D2B625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2AC6B6-7E5E-C4D4-081F-065EA6409510}"/>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3011790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41C9-4E1A-6669-931E-5C7DA2CCB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F0D387-A3A1-5211-A862-9DECD3F3A6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C57556-72CF-F29C-4C34-D6A4DE3CF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8A364D-A99A-550C-D84E-F6225170954F}"/>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6" name="Footer Placeholder 5">
            <a:extLst>
              <a:ext uri="{FF2B5EF4-FFF2-40B4-BE49-F238E27FC236}">
                <a16:creationId xmlns:a16="http://schemas.microsoft.com/office/drawing/2014/main" id="{B8AF8879-BC46-0D41-802C-65CD99C0A5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45D809-80E7-2EB1-A5A2-8C31DDE413DF}"/>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2095790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F351-B25F-788C-4DA0-47DB8241A4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51D8C8-8926-BC53-E2BB-F6ABDD7C87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24C12B-51E4-D2BC-97DF-B944FB5FB1D1}"/>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5" name="Footer Placeholder 4">
            <a:extLst>
              <a:ext uri="{FF2B5EF4-FFF2-40B4-BE49-F238E27FC236}">
                <a16:creationId xmlns:a16="http://schemas.microsoft.com/office/drawing/2014/main" id="{E5958D17-9616-25EE-1032-7D04EB493B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3F0207-7FD8-B52B-8BB3-4BDA9751A978}"/>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258349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C53E9-AA14-70B1-93A2-BB0E73FE41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96F591-5148-CA57-69A6-9949C0C363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F295E4-2337-460B-7958-4C9DDC222024}"/>
              </a:ext>
            </a:extLst>
          </p:cNvPr>
          <p:cNvSpPr>
            <a:spLocks noGrp="1"/>
          </p:cNvSpPr>
          <p:nvPr>
            <p:ph type="dt" sz="half" idx="10"/>
          </p:nvPr>
        </p:nvSpPr>
        <p:spPr/>
        <p:txBody>
          <a:bodyPr/>
          <a:lstStyle/>
          <a:p>
            <a:fld id="{127B089F-F29C-4E90-A5BE-47B8CBF68C26}" type="datetimeFigureOut">
              <a:rPr lang="en-GB" smtClean="0"/>
              <a:t>24/09/2024</a:t>
            </a:fld>
            <a:endParaRPr lang="en-GB"/>
          </a:p>
        </p:txBody>
      </p:sp>
      <p:sp>
        <p:nvSpPr>
          <p:cNvPr id="5" name="Footer Placeholder 4">
            <a:extLst>
              <a:ext uri="{FF2B5EF4-FFF2-40B4-BE49-F238E27FC236}">
                <a16:creationId xmlns:a16="http://schemas.microsoft.com/office/drawing/2014/main" id="{CF88C399-DB52-E288-C612-FC047157CD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703FA-06F2-7359-D1B9-9B1DE7F62881}"/>
              </a:ext>
            </a:extLst>
          </p:cNvPr>
          <p:cNvSpPr>
            <a:spLocks noGrp="1"/>
          </p:cNvSpPr>
          <p:nvPr>
            <p:ph type="sldNum" sz="quarter" idx="12"/>
          </p:nvPr>
        </p:nvSpPr>
        <p:spPr/>
        <p:txBody>
          <a:bodyPr/>
          <a:lstStyle/>
          <a:p>
            <a:fld id="{7B9AADDC-97F4-4674-8300-D139DF0798EA}" type="slidenum">
              <a:rPr lang="en-GB" smtClean="0"/>
              <a:t>‹#›</a:t>
            </a:fld>
            <a:endParaRPr lang="en-GB"/>
          </a:p>
        </p:txBody>
      </p:sp>
    </p:spTree>
    <p:extLst>
      <p:ext uri="{BB962C8B-B14F-4D97-AF65-F5344CB8AC3E}">
        <p14:creationId xmlns:p14="http://schemas.microsoft.com/office/powerpoint/2010/main" val="345336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457-B7D8-3D60-7076-33B0C129DC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68671F-FC2F-354E-03C1-8318EC24E5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656BB3-A7B5-4226-0AF6-FF92031E6D02}"/>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5" name="Footer Placeholder 4">
            <a:extLst>
              <a:ext uri="{FF2B5EF4-FFF2-40B4-BE49-F238E27FC236}">
                <a16:creationId xmlns:a16="http://schemas.microsoft.com/office/drawing/2014/main" id="{BE25F0D8-5DCB-1137-29D9-F18CA4E510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969EC2-02AE-D124-D606-DD6F4E8B48FB}"/>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1358837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1E54A-D6DE-CE52-B088-010FACC59C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CAAAFF-36EC-DB9F-D0A4-E4A42F83CB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FF96D8-41F9-5D89-9490-60EAC68DC3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F32213-5463-69CE-2ED5-8E6DBC5CDEC9}"/>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6" name="Footer Placeholder 5">
            <a:extLst>
              <a:ext uri="{FF2B5EF4-FFF2-40B4-BE49-F238E27FC236}">
                <a16:creationId xmlns:a16="http://schemas.microsoft.com/office/drawing/2014/main" id="{A3AAA66C-4069-8ABD-A0DD-054E81947A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3235FC-E451-2435-B7EC-CA2290256C42}"/>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3907556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BE75-2F28-22CD-6F46-E9B566A11A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B3CBD2-7088-6637-E634-9AE5D8B90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D4F3AA-8BAD-AE5A-3863-DC1E6678CF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EFD12E-3F38-9DB2-7567-E38E5C033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53B978-EBF4-F0A0-8503-944812F80C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D7E132-93DE-D4CB-0409-C640D28B1BE1}"/>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8" name="Footer Placeholder 7">
            <a:extLst>
              <a:ext uri="{FF2B5EF4-FFF2-40B4-BE49-F238E27FC236}">
                <a16:creationId xmlns:a16="http://schemas.microsoft.com/office/drawing/2014/main" id="{22598FA0-C437-3BBB-42B9-C59C80C773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A23BED-84E8-D6B8-CF48-15EAC1DECB1E}"/>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1159301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6C340-B853-A81E-ADBA-EC07F42086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52BB959-0B61-42E5-06B8-0834E4ECDA38}"/>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4" name="Footer Placeholder 3">
            <a:extLst>
              <a:ext uri="{FF2B5EF4-FFF2-40B4-BE49-F238E27FC236}">
                <a16:creationId xmlns:a16="http://schemas.microsoft.com/office/drawing/2014/main" id="{4F760269-BEAF-C4A2-EFEA-D55C34E3CA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E21EED7-67CB-1774-D538-1460A45D22D1}"/>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160285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93552-7ED7-286A-72BD-106D12A5C596}"/>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3" name="Footer Placeholder 2">
            <a:extLst>
              <a:ext uri="{FF2B5EF4-FFF2-40B4-BE49-F238E27FC236}">
                <a16:creationId xmlns:a16="http://schemas.microsoft.com/office/drawing/2014/main" id="{CF207E78-B6B9-60BA-A1F9-868BD9C4AAF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A591C0C-847C-D4C7-07D7-069FC0162BF7}"/>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2978411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A910-EE6A-6E40-DB23-42B8B1D25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CC510A-217D-8108-825F-F60A80C4B8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B11D702-28FB-8244-B3FF-E4CC34A80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57CDC-351D-690D-F8F3-6AE50B7676F5}"/>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6" name="Footer Placeholder 5">
            <a:extLst>
              <a:ext uri="{FF2B5EF4-FFF2-40B4-BE49-F238E27FC236}">
                <a16:creationId xmlns:a16="http://schemas.microsoft.com/office/drawing/2014/main" id="{E873C537-216E-634B-8FD6-8F632BB6D5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AEDD9A-5BEE-A77E-5C42-5A0B9BA272D8}"/>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128946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C863-A470-C40E-FA8D-58C3784FDE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B15093-B2AB-ADBF-56A3-DDD99FBC49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4CAB0F3-7B53-5300-E6DC-EAE5EB7AC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18BC8-08D0-84E2-C4F2-8637BBEEC045}"/>
              </a:ext>
            </a:extLst>
          </p:cNvPr>
          <p:cNvSpPr>
            <a:spLocks noGrp="1"/>
          </p:cNvSpPr>
          <p:nvPr>
            <p:ph type="dt" sz="half" idx="10"/>
          </p:nvPr>
        </p:nvSpPr>
        <p:spPr/>
        <p:txBody>
          <a:bodyPr/>
          <a:lstStyle/>
          <a:p>
            <a:fld id="{860CE84F-ADBB-4873-A491-30ED43AAC87C}" type="datetimeFigureOut">
              <a:rPr lang="en-GB" smtClean="0"/>
              <a:t>24/09/2024</a:t>
            </a:fld>
            <a:endParaRPr lang="en-GB"/>
          </a:p>
        </p:txBody>
      </p:sp>
      <p:sp>
        <p:nvSpPr>
          <p:cNvPr id="6" name="Footer Placeholder 5">
            <a:extLst>
              <a:ext uri="{FF2B5EF4-FFF2-40B4-BE49-F238E27FC236}">
                <a16:creationId xmlns:a16="http://schemas.microsoft.com/office/drawing/2014/main" id="{818C2261-0463-8658-C8DD-834F4069AB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4E5F17-C796-13BE-0CE3-82D4E68B0ED8}"/>
              </a:ext>
            </a:extLst>
          </p:cNvPr>
          <p:cNvSpPr>
            <a:spLocks noGrp="1"/>
          </p:cNvSpPr>
          <p:nvPr>
            <p:ph type="sldNum" sz="quarter" idx="12"/>
          </p:nvPr>
        </p:nvSpPr>
        <p:spPr/>
        <p:txBody>
          <a:bodyPr/>
          <a:lstStyle/>
          <a:p>
            <a:fld id="{F39C45E9-ADE1-4123-A800-7E301FD4B627}" type="slidenum">
              <a:rPr lang="en-GB" smtClean="0"/>
              <a:t>‹#›</a:t>
            </a:fld>
            <a:endParaRPr lang="en-GB"/>
          </a:p>
        </p:txBody>
      </p:sp>
    </p:spTree>
    <p:extLst>
      <p:ext uri="{BB962C8B-B14F-4D97-AF65-F5344CB8AC3E}">
        <p14:creationId xmlns:p14="http://schemas.microsoft.com/office/powerpoint/2010/main" val="3711607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4A3C3-BBD7-AB4E-0228-541344E42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0FAF5E-6020-A70E-9AC5-0C7C06F571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93F4FA-378A-2C24-82ED-996516D50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0CE84F-ADBB-4873-A491-30ED43AAC87C}" type="datetimeFigureOut">
              <a:rPr lang="en-GB" smtClean="0"/>
              <a:t>24/09/2024</a:t>
            </a:fld>
            <a:endParaRPr lang="en-GB"/>
          </a:p>
        </p:txBody>
      </p:sp>
      <p:sp>
        <p:nvSpPr>
          <p:cNvPr id="5" name="Footer Placeholder 4">
            <a:extLst>
              <a:ext uri="{FF2B5EF4-FFF2-40B4-BE49-F238E27FC236}">
                <a16:creationId xmlns:a16="http://schemas.microsoft.com/office/drawing/2014/main" id="{A8184347-F0B5-2E66-5F5D-52C82AFD9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CA591C1-E525-4C78-49F9-A1D229CB8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9C45E9-ADE1-4123-A800-7E301FD4B627}" type="slidenum">
              <a:rPr lang="en-GB" smtClean="0"/>
              <a:t>‹#›</a:t>
            </a:fld>
            <a:endParaRPr lang="en-GB"/>
          </a:p>
        </p:txBody>
      </p:sp>
    </p:spTree>
    <p:extLst>
      <p:ext uri="{BB962C8B-B14F-4D97-AF65-F5344CB8AC3E}">
        <p14:creationId xmlns:p14="http://schemas.microsoft.com/office/powerpoint/2010/main" val="1020744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46E7A-164B-598F-9C95-29CF900AD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3E6C76-9BA2-3C3C-ADA1-685A78B2C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FF7449-62DA-DC46-5306-283EA55DD1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B089F-F29C-4E90-A5BE-47B8CBF68C26}" type="datetimeFigureOut">
              <a:rPr lang="en-GB" smtClean="0"/>
              <a:t>24/09/2024</a:t>
            </a:fld>
            <a:endParaRPr lang="en-GB"/>
          </a:p>
        </p:txBody>
      </p:sp>
      <p:sp>
        <p:nvSpPr>
          <p:cNvPr id="5" name="Footer Placeholder 4">
            <a:extLst>
              <a:ext uri="{FF2B5EF4-FFF2-40B4-BE49-F238E27FC236}">
                <a16:creationId xmlns:a16="http://schemas.microsoft.com/office/drawing/2014/main" id="{CBD54F06-20D7-02C2-6BEF-2276F4D5D3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02DE78C-25A3-A5C2-EB62-C76E387C8D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AADDC-97F4-4674-8300-D139DF0798EA}" type="slidenum">
              <a:rPr lang="en-GB" smtClean="0"/>
              <a:t>‹#›</a:t>
            </a:fld>
            <a:endParaRPr lang="en-GB"/>
          </a:p>
        </p:txBody>
      </p:sp>
    </p:spTree>
    <p:extLst>
      <p:ext uri="{BB962C8B-B14F-4D97-AF65-F5344CB8AC3E}">
        <p14:creationId xmlns:p14="http://schemas.microsoft.com/office/powerpoint/2010/main" val="1945732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50.PNG"/><Relationship Id="rId5" Type="http://schemas.openxmlformats.org/officeDocument/2006/relationships/customXml" Target="../ink/ink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catherine.ross@metoffice.gov.uk" TargetMode="External"/><Relationship Id="rId2" Type="http://schemas.openxmlformats.org/officeDocument/2006/relationships/hyperlink" Target="mailto:metlib@metoffice.gov.uk" TargetMode="External"/><Relationship Id="rId1" Type="http://schemas.openxmlformats.org/officeDocument/2006/relationships/slideLayout" Target="../slideLayouts/slideLayout2.xml"/><Relationship Id="rId4" Type="http://schemas.openxmlformats.org/officeDocument/2006/relationships/hyperlink" Target="mailto:ncic@metoffice.gov.uk"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metoffice.gov.uk/research/library-and-archive" TargetMode="External"/><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emf"/><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helf with boxes on it&#10;&#10;Description automatically generated">
            <a:extLst>
              <a:ext uri="{FF2B5EF4-FFF2-40B4-BE49-F238E27FC236}">
                <a16:creationId xmlns:a16="http://schemas.microsoft.com/office/drawing/2014/main" id="{EED7B645-F530-C6E8-3567-5A0A4D39381F}"/>
              </a:ext>
            </a:extLst>
          </p:cNvPr>
          <p:cNvPicPr>
            <a:picLocks noChangeAspect="1"/>
          </p:cNvPicPr>
          <p:nvPr/>
        </p:nvPicPr>
        <p:blipFill>
          <a:blip r:embed="rId3"/>
          <a:srcRect t="12234" r="7695" b="8819"/>
          <a:stretch/>
        </p:blipFill>
        <p:spPr>
          <a:xfrm>
            <a:off x="3765723" y="-1523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140870-CA95-1242-9BFE-FF504BE0E76F}"/>
              </a:ext>
            </a:extLst>
          </p:cNvPr>
          <p:cNvSpPr>
            <a:spLocks noGrp="1"/>
          </p:cNvSpPr>
          <p:nvPr>
            <p:ph type="ctrTitle"/>
          </p:nvPr>
        </p:nvSpPr>
        <p:spPr>
          <a:xfrm>
            <a:off x="477981" y="1122363"/>
            <a:ext cx="4023360" cy="3204134"/>
          </a:xfrm>
        </p:spPr>
        <p:txBody>
          <a:bodyPr anchor="b">
            <a:normAutofit/>
          </a:bodyPr>
          <a:lstStyle/>
          <a:p>
            <a:pPr algn="l"/>
            <a:r>
              <a:rPr lang="en-GB" sz="2300" dirty="0">
                <a:solidFill>
                  <a:schemeClr val="bg1"/>
                </a:solidFill>
                <a:effectLst/>
                <a:latin typeface="+mn-lt"/>
                <a:ea typeface="MS PGothic" panose="020B0600070205080204" pitchFamily="34" charset="-128"/>
                <a:cs typeface="MS PGothic" panose="020B0600070205080204" pitchFamily="34" charset="-128"/>
              </a:rPr>
              <a:t>Rainfall Data Rescue activities at the UK Met Office National Meteorological Archive </a:t>
            </a:r>
            <a:r>
              <a:rPr lang="ja-JP" sz="2300" dirty="0">
                <a:solidFill>
                  <a:schemeClr val="bg1"/>
                </a:solidFill>
                <a:effectLst/>
                <a:latin typeface="+mn-lt"/>
                <a:ea typeface="MS PGothic" panose="020B0600070205080204" pitchFamily="34" charset="-128"/>
                <a:cs typeface="MS PGothic" panose="020B0600070205080204" pitchFamily="34" charset="-128"/>
              </a:rPr>
              <a:t>–</a:t>
            </a:r>
            <a:r>
              <a:rPr lang="en-GB" sz="2300" dirty="0">
                <a:solidFill>
                  <a:schemeClr val="bg1"/>
                </a:solidFill>
                <a:effectLst/>
                <a:latin typeface="+mn-lt"/>
                <a:ea typeface="MS PGothic" panose="020B0600070205080204" pitchFamily="34" charset="-128"/>
                <a:cs typeface="MS PGothic" panose="020B0600070205080204" pitchFamily="34" charset="-128"/>
              </a:rPr>
              <a:t> current activities, use in climate monitoring, and next steps.</a:t>
            </a:r>
            <a:br>
              <a:rPr lang="en-GB" sz="2300" dirty="0">
                <a:solidFill>
                  <a:schemeClr val="bg1"/>
                </a:solidFill>
                <a:effectLst/>
                <a:latin typeface="+mn-lt"/>
                <a:ea typeface="MS PGothic" panose="020B0600070205080204" pitchFamily="34" charset="-128"/>
                <a:cs typeface="MS PGothic" panose="020B0600070205080204" pitchFamily="34" charset="-128"/>
              </a:rPr>
            </a:br>
            <a:r>
              <a:rPr lang="en-GB" sz="2300" dirty="0">
                <a:solidFill>
                  <a:schemeClr val="bg1"/>
                </a:solidFill>
                <a:effectLst/>
                <a:latin typeface="+mn-lt"/>
                <a:ea typeface="MS PGothic" panose="020B0600070205080204" pitchFamily="34" charset="-128"/>
                <a:cs typeface="MS PGothic" panose="020B0600070205080204" pitchFamily="34" charset="-128"/>
              </a:rPr>
              <a:t> </a:t>
            </a:r>
            <a:br>
              <a:rPr lang="en-GB" sz="2300" dirty="0">
                <a:solidFill>
                  <a:schemeClr val="bg1"/>
                </a:solidFill>
                <a:effectLst/>
                <a:latin typeface="MS PGothic" panose="020B0600070205080204" pitchFamily="34" charset="-128"/>
                <a:ea typeface="MS PGothic" panose="020B0600070205080204" pitchFamily="34" charset="-128"/>
                <a:cs typeface="MS PGothic" panose="020B0600070205080204" pitchFamily="34" charset="-128"/>
              </a:rPr>
            </a:br>
            <a:endParaRPr lang="en-GB" sz="2300" dirty="0">
              <a:solidFill>
                <a:schemeClr val="bg1"/>
              </a:solidFill>
            </a:endParaRPr>
          </a:p>
        </p:txBody>
      </p:sp>
      <p:sp>
        <p:nvSpPr>
          <p:cNvPr id="3" name="Subtitle 2">
            <a:extLst>
              <a:ext uri="{FF2B5EF4-FFF2-40B4-BE49-F238E27FC236}">
                <a16:creationId xmlns:a16="http://schemas.microsoft.com/office/drawing/2014/main" id="{AAC44498-E60D-71DA-C617-13553AE54046}"/>
              </a:ext>
            </a:extLst>
          </p:cNvPr>
          <p:cNvSpPr>
            <a:spLocks noGrp="1"/>
          </p:cNvSpPr>
          <p:nvPr>
            <p:ph type="subTitle" idx="1"/>
          </p:nvPr>
        </p:nvSpPr>
        <p:spPr>
          <a:xfrm>
            <a:off x="477980" y="4872922"/>
            <a:ext cx="4023359" cy="1208141"/>
          </a:xfrm>
        </p:spPr>
        <p:txBody>
          <a:bodyPr>
            <a:normAutofit/>
          </a:bodyPr>
          <a:lstStyle/>
          <a:p>
            <a:pPr algn="l"/>
            <a:r>
              <a:rPr lang="en-GB" sz="800" dirty="0">
                <a:solidFill>
                  <a:schemeClr val="bg1"/>
                </a:solidFill>
                <a:ea typeface="MS PGothic" panose="020B0600070205080204" pitchFamily="34" charset="-128"/>
                <a:cs typeface="MS PGothic" panose="020B0600070205080204" pitchFamily="34" charset="-128"/>
              </a:rPr>
              <a:t>Abstract</a:t>
            </a:r>
            <a:br>
              <a:rPr lang="en-GB" sz="800" dirty="0">
                <a:solidFill>
                  <a:schemeClr val="bg1"/>
                </a:solidFill>
                <a:ea typeface="MS PGothic" panose="020B0600070205080204" pitchFamily="34" charset="-128"/>
                <a:cs typeface="MS PGothic" panose="020B0600070205080204" pitchFamily="34" charset="-128"/>
              </a:rPr>
            </a:br>
            <a:r>
              <a:rPr lang="en-GB" sz="800" dirty="0">
                <a:solidFill>
                  <a:schemeClr val="bg1"/>
                </a:solidFill>
                <a:cs typeface="MS PGothic" panose="020B0600070205080204" pitchFamily="34" charset="-128"/>
              </a:rPr>
              <a:t>The UK National Meteorological Archive holds a vast collection of environmental data. Whilst much is for the UK we also hold significant published and unique datasets from around the world. This talk will highlight some of the varied data and metadata resources in the archive, the range of data rescue activities we are undertaking, how the UK Met Office National Climate Information Centre is using rescued datasets to improve long term climate monitoring for the UK, allowing identification of trends in drought and flood through improved historic rainfall datasets, and where we hope to take this exciting work next</a:t>
            </a:r>
            <a:endParaRPr lang="en-GB" sz="800" dirty="0">
              <a:solidFill>
                <a:schemeClr val="bg1"/>
              </a:solidFill>
            </a:endParaRP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a:extLst>
              <a:ext uri="{FF2B5EF4-FFF2-40B4-BE49-F238E27FC236}">
                <a16:creationId xmlns:a16="http://schemas.microsoft.com/office/drawing/2014/main" id="{1881D735-E2BF-1B4F-CE0E-A7DECCE0B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36"/>
            <a:ext cx="2530541" cy="793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5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4DD6B1-4004-BE61-83CD-ACC6A0B36FF0}"/>
              </a:ext>
            </a:extLst>
          </p:cNvPr>
          <p:cNvSpPr>
            <a:spLocks noGrp="1"/>
          </p:cNvSpPr>
          <p:nvPr>
            <p:ph type="title"/>
          </p:nvPr>
        </p:nvSpPr>
        <p:spPr>
          <a:xfrm>
            <a:off x="1001684" y="0"/>
            <a:ext cx="10178934" cy="2848658"/>
          </a:xfrm>
        </p:spPr>
        <p:txBody>
          <a:bodyPr vert="horz" lIns="91440" tIns="45720" rIns="91440" bIns="45720" rtlCol="0" anchor="b">
            <a:normAutofit fontScale="90000"/>
          </a:bodyPr>
          <a:lstStyle/>
          <a:p>
            <a:pPr algn="ctr"/>
            <a:r>
              <a:rPr lang="en-GB" sz="5400" dirty="0"/>
              <a:t>The Met Office National Climate Information Centre is using the rescued rainfall datasets to improve long term climate monitoring…..</a:t>
            </a:r>
            <a:endParaRPr lang="en-US" sz="5200" kern="1200" dirty="0">
              <a:solidFill>
                <a:schemeClr val="tx1"/>
              </a:solidFill>
              <a:latin typeface="+mj-lt"/>
              <a:ea typeface="+mj-ea"/>
              <a:cs typeface="+mj-cs"/>
            </a:endParaRPr>
          </a:p>
        </p:txBody>
      </p:sp>
      <p:pic>
        <p:nvPicPr>
          <p:cNvPr id="5" name="Content Placeholder 4" descr="A map of a city&#10;&#10;Description automatically generated">
            <a:extLst>
              <a:ext uri="{FF2B5EF4-FFF2-40B4-BE49-F238E27FC236}">
                <a16:creationId xmlns:a16="http://schemas.microsoft.com/office/drawing/2014/main" id="{9AA5E135-EB63-567F-5FE2-9856061647F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958" r="-2" b="1952"/>
          <a:stretch/>
        </p:blipFill>
        <p:spPr>
          <a:xfrm>
            <a:off x="198742" y="2848658"/>
            <a:ext cx="5149636" cy="3452147"/>
          </a:xfrm>
          <a:prstGeom prst="rect">
            <a:avLst/>
          </a:prstGeom>
        </p:spPr>
      </p:pic>
      <p:pic>
        <p:nvPicPr>
          <p:cNvPr id="7" name="Picture 6" descr="A map with blue dots and lines&#10;&#10;Description automatically generated">
            <a:extLst>
              <a:ext uri="{FF2B5EF4-FFF2-40B4-BE49-F238E27FC236}">
                <a16:creationId xmlns:a16="http://schemas.microsoft.com/office/drawing/2014/main" id="{83735F68-A697-7188-E405-50093C865851}"/>
              </a:ext>
            </a:extLst>
          </p:cNvPr>
          <p:cNvPicPr>
            <a:picLocks noChangeAspect="1"/>
          </p:cNvPicPr>
          <p:nvPr/>
        </p:nvPicPr>
        <p:blipFill>
          <a:blip r:embed="rId4">
            <a:extLst>
              <a:ext uri="{28A0092B-C50C-407E-A947-70E740481C1C}">
                <a14:useLocalDpi xmlns:a14="http://schemas.microsoft.com/office/drawing/2010/main" val="0"/>
              </a:ext>
            </a:extLst>
          </a:blip>
          <a:srcRect t="478" r="-2" b="207"/>
          <a:stretch/>
        </p:blipFill>
        <p:spPr>
          <a:xfrm>
            <a:off x="6189934" y="2848658"/>
            <a:ext cx="5149637" cy="3452147"/>
          </a:xfrm>
          <a:prstGeom prst="rect">
            <a:avLst/>
          </a:prstGeom>
        </p:spPr>
      </p:pic>
    </p:spTree>
    <p:extLst>
      <p:ext uri="{BB962C8B-B14F-4D97-AF65-F5344CB8AC3E}">
        <p14:creationId xmlns:p14="http://schemas.microsoft.com/office/powerpoint/2010/main" val="21067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354692-335F-B313-9F55-A136C9E57E25}"/>
              </a:ext>
            </a:extLst>
          </p:cNvPr>
          <p:cNvSpPr txBox="1">
            <a:spLocks/>
          </p:cNvSpPr>
          <p:nvPr/>
        </p:nvSpPr>
        <p:spPr>
          <a:xfrm>
            <a:off x="2441359" y="160981"/>
            <a:ext cx="956125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Blended rainfall database</a:t>
            </a:r>
            <a:r>
              <a:rPr kumimoji="0" lang="en-GB" sz="36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rPr>
              <a:t>: </a:t>
            </a:r>
            <a:r>
              <a:rPr kumimoji="0" lang="en-GB" sz="3600" b="0" i="0" u="none" strike="noStrike" kern="1200" cap="none" spc="0" normalizeH="0" baseline="0" noProof="0" dirty="0">
                <a:ln>
                  <a:noFill/>
                </a:ln>
                <a:solidFill>
                  <a:srgbClr val="333333"/>
                </a:solidFill>
                <a:effectLst/>
                <a:uLnTx/>
                <a:uFillTx/>
                <a:latin typeface="Aptos" panose="02110004020202020204"/>
                <a:ea typeface="Calibri" panose="020F0502020204030204" pitchFamily="34" charset="0"/>
                <a:cs typeface="+mj-cs"/>
              </a:rPr>
              <a:t>matching existing and Rainfall Rescue rain gauge data using site metadata and rainfall trends</a:t>
            </a:r>
            <a:endParaRPr kumimoji="0" lang="en-GB" sz="36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pic>
        <p:nvPicPr>
          <p:cNvPr id="5" name="Picture 4">
            <a:extLst>
              <a:ext uri="{FF2B5EF4-FFF2-40B4-BE49-F238E27FC236}">
                <a16:creationId xmlns:a16="http://schemas.microsoft.com/office/drawing/2014/main" id="{98D969A8-CF59-7B76-3058-D78A593B3102}"/>
              </a:ext>
            </a:extLst>
          </p:cNvPr>
          <p:cNvPicPr>
            <a:picLocks noChangeAspect="1"/>
          </p:cNvPicPr>
          <p:nvPr/>
        </p:nvPicPr>
        <p:blipFill rotWithShape="1">
          <a:blip r:embed="rId3"/>
          <a:srcRect r="16156"/>
          <a:stretch/>
        </p:blipFill>
        <p:spPr>
          <a:xfrm>
            <a:off x="225946" y="1876438"/>
            <a:ext cx="8993411" cy="4474852"/>
          </a:xfrm>
          <a:prstGeom prst="rect">
            <a:avLst/>
          </a:prstGeom>
        </p:spPr>
      </p:pic>
      <p:sp>
        <p:nvSpPr>
          <p:cNvPr id="6" name="TextBox 5">
            <a:extLst>
              <a:ext uri="{FF2B5EF4-FFF2-40B4-BE49-F238E27FC236}">
                <a16:creationId xmlns:a16="http://schemas.microsoft.com/office/drawing/2014/main" id="{7708557C-6EE7-670E-DC44-504D86347E69}"/>
              </a:ext>
            </a:extLst>
          </p:cNvPr>
          <p:cNvSpPr txBox="1"/>
          <p:nvPr/>
        </p:nvSpPr>
        <p:spPr>
          <a:xfrm>
            <a:off x="8979660" y="1851707"/>
            <a:ext cx="3192992" cy="452431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b="1" dirty="0">
                <a:solidFill>
                  <a:srgbClr val="333333"/>
                </a:solidFill>
                <a:latin typeface="Aptos" panose="02110004020202020204"/>
              </a:rPr>
              <a:t>67% </a:t>
            </a:r>
            <a:r>
              <a:rPr lang="en-GB" dirty="0">
                <a:solidFill>
                  <a:srgbClr val="333333"/>
                </a:solidFill>
                <a:latin typeface="Aptos" panose="02110004020202020204"/>
              </a:rPr>
              <a:t>of station series extended by blending additional rainfall data</a:t>
            </a:r>
          </a:p>
          <a:p>
            <a:pPr marL="342900" indent="-342900">
              <a:lnSpc>
                <a:spcPct val="150000"/>
              </a:lnSpc>
              <a:buFont typeface="Arial" panose="020B0604020202020204" pitchFamily="34" charset="0"/>
              <a:buChar char="•"/>
            </a:pPr>
            <a:r>
              <a:rPr lang="en-GB" b="1" dirty="0">
                <a:solidFill>
                  <a:srgbClr val="333333"/>
                </a:solidFill>
                <a:latin typeface="Aptos" panose="02110004020202020204"/>
              </a:rPr>
              <a:t>19% </a:t>
            </a:r>
            <a:r>
              <a:rPr lang="en-GB" dirty="0">
                <a:solidFill>
                  <a:srgbClr val="333333"/>
                </a:solidFill>
                <a:latin typeface="Aptos" panose="02110004020202020204"/>
              </a:rPr>
              <a:t>of station series extended by </a:t>
            </a:r>
            <a:r>
              <a:rPr lang="en-GB" b="1" dirty="0">
                <a:solidFill>
                  <a:srgbClr val="333333"/>
                </a:solidFill>
                <a:latin typeface="Aptos" panose="02110004020202020204"/>
              </a:rPr>
              <a:t>more than 25 years </a:t>
            </a:r>
          </a:p>
          <a:p>
            <a:pPr marL="342900" indent="-342900">
              <a:lnSpc>
                <a:spcPct val="150000"/>
              </a:lnSpc>
              <a:buFont typeface="Arial" panose="020B0604020202020204" pitchFamily="34" charset="0"/>
              <a:buChar char="•"/>
            </a:pPr>
            <a:r>
              <a:rPr lang="en-GB" b="1" dirty="0">
                <a:solidFill>
                  <a:srgbClr val="333333"/>
                </a:solidFill>
                <a:latin typeface="Aptos" panose="02110004020202020204"/>
              </a:rPr>
              <a:t>25% </a:t>
            </a:r>
            <a:r>
              <a:rPr lang="en-GB" dirty="0">
                <a:solidFill>
                  <a:srgbClr val="333333"/>
                </a:solidFill>
                <a:latin typeface="Aptos" panose="02110004020202020204"/>
              </a:rPr>
              <a:t>of stations have a new monthly rainfall record as a result of the blending process</a:t>
            </a:r>
            <a:endParaRPr lang="en-GB" b="1" dirty="0">
              <a:solidFill>
                <a:srgbClr val="333333"/>
              </a:solidFill>
              <a:latin typeface="Aptos" panose="02110004020202020204"/>
            </a:endParaRPr>
          </a:p>
          <a:p>
            <a:endParaRPr lang="en-GB" dirty="0">
              <a:solidFill>
                <a:prstClr val="black"/>
              </a:solidFill>
              <a:latin typeface="Aptos" panose="02110004020202020204"/>
            </a:endParaRPr>
          </a:p>
        </p:txBody>
      </p:sp>
      <p:sp>
        <p:nvSpPr>
          <p:cNvPr id="2" name="TextBox 1">
            <a:extLst>
              <a:ext uri="{FF2B5EF4-FFF2-40B4-BE49-F238E27FC236}">
                <a16:creationId xmlns:a16="http://schemas.microsoft.com/office/drawing/2014/main" id="{5ABAC13B-A56C-890D-5936-E2D187038625}"/>
              </a:ext>
            </a:extLst>
          </p:cNvPr>
          <p:cNvSpPr txBox="1"/>
          <p:nvPr/>
        </p:nvSpPr>
        <p:spPr>
          <a:xfrm>
            <a:off x="804235" y="6449235"/>
            <a:ext cx="3888834" cy="495567"/>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Image credit: Stephen Packman, Met Office</a:t>
            </a:r>
          </a:p>
        </p:txBody>
      </p:sp>
    </p:spTree>
    <p:extLst>
      <p:ext uri="{BB962C8B-B14F-4D97-AF65-F5344CB8AC3E}">
        <p14:creationId xmlns:p14="http://schemas.microsoft.com/office/powerpoint/2010/main" val="246088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CEC90C-259C-C22D-8EB1-F2E9C12467A0}"/>
              </a:ext>
            </a:extLst>
          </p:cNvPr>
          <p:cNvPicPr>
            <a:picLocks noGrp="1" noRot="1" noChangeAspect="1" noMove="1" noResize="1" noEditPoints="1" noAdjustHandles="1" noChangeArrowheads="1" noChangeShapeType="1" noCrop="1"/>
          </p:cNvPicPr>
          <p:nvPr/>
        </p:nvPicPr>
        <p:blipFill>
          <a:blip r:embed="rId3"/>
          <a:stretch>
            <a:fillRect/>
          </a:stretch>
        </p:blipFill>
        <p:spPr>
          <a:xfrm>
            <a:off x="6386267" y="2044630"/>
            <a:ext cx="5596613" cy="3688400"/>
          </a:xfrm>
          <a:prstGeom prst="rect">
            <a:avLst/>
          </a:prstGeom>
        </p:spPr>
      </p:pic>
      <p:pic>
        <p:nvPicPr>
          <p:cNvPr id="3" name="Picture 2" descr="A map of a large area&#10;&#10;Description automatically generated">
            <a:extLst>
              <a:ext uri="{FF2B5EF4-FFF2-40B4-BE49-F238E27FC236}">
                <a16:creationId xmlns:a16="http://schemas.microsoft.com/office/drawing/2014/main" id="{AE07E0A7-3AB2-CDFC-7963-C7E6D78DD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97" y="2335148"/>
            <a:ext cx="5428530" cy="2876530"/>
          </a:xfrm>
          <a:prstGeom prst="rect">
            <a:avLst/>
          </a:prstGeom>
        </p:spPr>
      </p:pic>
      <p:sp>
        <p:nvSpPr>
          <p:cNvPr id="10" name="TextBox 9">
            <a:extLst>
              <a:ext uri="{FF2B5EF4-FFF2-40B4-BE49-F238E27FC236}">
                <a16:creationId xmlns:a16="http://schemas.microsoft.com/office/drawing/2014/main" id="{889597DC-DAD8-30DB-6F8E-2721B24B9C57}"/>
              </a:ext>
            </a:extLst>
          </p:cNvPr>
          <p:cNvSpPr txBox="1"/>
          <p:nvPr/>
        </p:nvSpPr>
        <p:spPr>
          <a:xfrm>
            <a:off x="3149103" y="482262"/>
            <a:ext cx="5893793"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Lynmouth Flood, North Devon, UK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black"/>
                </a:solidFill>
                <a:latin typeface="Calibri" panose="020F0502020204030204"/>
              </a:rPr>
              <a:t>15 August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1952</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E80A9AA-215A-8597-7423-B9083FC83F9A}"/>
                  </a:ext>
                </a:extLst>
              </p14:cNvPr>
              <p14:cNvContentPartPr/>
              <p14:nvPr/>
            </p14:nvContentPartPr>
            <p14:xfrm>
              <a:off x="7735348" y="3289880"/>
              <a:ext cx="372960" cy="384637"/>
            </p14:xfrm>
          </p:contentPart>
        </mc:Choice>
        <mc:Fallback xmlns="">
          <p:pic>
            <p:nvPicPr>
              <p:cNvPr id="13" name="Ink 12">
                <a:extLst>
                  <a:ext uri="{FF2B5EF4-FFF2-40B4-BE49-F238E27FC236}">
                    <a16:creationId xmlns:a16="http://schemas.microsoft.com/office/drawing/2014/main" id="{4E80A9AA-215A-8597-7423-B9083FC83F9A}"/>
                  </a:ext>
                </a:extLst>
              </p:cNvPr>
              <p:cNvPicPr/>
              <p:nvPr/>
            </p:nvPicPr>
            <p:blipFill>
              <a:blip r:embed="rId6"/>
              <a:stretch>
                <a:fillRect/>
              </a:stretch>
            </p:blipFill>
            <p:spPr>
              <a:xfrm>
                <a:off x="7726348" y="3280876"/>
                <a:ext cx="390600" cy="402284"/>
              </a:xfrm>
              <a:prstGeom prst="rect">
                <a:avLst/>
              </a:prstGeom>
            </p:spPr>
          </p:pic>
        </mc:Fallback>
      </mc:AlternateContent>
      <p:sp>
        <p:nvSpPr>
          <p:cNvPr id="8" name="TextBox 7">
            <a:extLst>
              <a:ext uri="{FF2B5EF4-FFF2-40B4-BE49-F238E27FC236}">
                <a16:creationId xmlns:a16="http://schemas.microsoft.com/office/drawing/2014/main" id="{5270D221-C0AD-AFDC-7177-87DC429DA2B9}"/>
              </a:ext>
            </a:extLst>
          </p:cNvPr>
          <p:cNvSpPr txBox="1"/>
          <p:nvPr/>
        </p:nvSpPr>
        <p:spPr>
          <a:xfrm>
            <a:off x="1798510" y="5987347"/>
            <a:ext cx="8594977" cy="461665"/>
          </a:xfrm>
          <a:prstGeom prst="rect">
            <a:avLst/>
          </a:prstGeom>
          <a:noFill/>
        </p:spPr>
        <p:txBody>
          <a:bodyPr wrap="square">
            <a:spAutoFit/>
          </a:bodyPr>
          <a:lstStyle/>
          <a:p>
            <a:pPr algn="ctr"/>
            <a:r>
              <a:rPr lang="en-GB" sz="2400" dirty="0"/>
              <a:t>With and without addition of data from blended rainfall product </a:t>
            </a:r>
          </a:p>
        </p:txBody>
      </p:sp>
    </p:spTree>
    <p:extLst>
      <p:ext uri="{BB962C8B-B14F-4D97-AF65-F5344CB8AC3E}">
        <p14:creationId xmlns:p14="http://schemas.microsoft.com/office/powerpoint/2010/main" val="104936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B8AAC-DB1C-58DB-C841-58903F9BB0FF}"/>
              </a:ext>
            </a:extLst>
          </p:cNvPr>
          <p:cNvPicPr>
            <a:picLocks noChangeAspect="1"/>
          </p:cNvPicPr>
          <p:nvPr/>
        </p:nvPicPr>
        <p:blipFill>
          <a:blip r:embed="rId3"/>
          <a:stretch>
            <a:fillRect/>
          </a:stretch>
        </p:blipFill>
        <p:spPr>
          <a:xfrm>
            <a:off x="726602" y="1880482"/>
            <a:ext cx="4477636" cy="3888272"/>
          </a:xfrm>
          <a:prstGeom prst="rect">
            <a:avLst/>
          </a:prstGeom>
        </p:spPr>
      </p:pic>
      <p:sp>
        <p:nvSpPr>
          <p:cNvPr id="4" name="TextBox 3">
            <a:extLst>
              <a:ext uri="{FF2B5EF4-FFF2-40B4-BE49-F238E27FC236}">
                <a16:creationId xmlns:a16="http://schemas.microsoft.com/office/drawing/2014/main" id="{B0002582-4A40-9834-E1ED-64CC9A93032C}"/>
              </a:ext>
            </a:extLst>
          </p:cNvPr>
          <p:cNvSpPr txBox="1"/>
          <p:nvPr/>
        </p:nvSpPr>
        <p:spPr>
          <a:xfrm>
            <a:off x="2286000" y="744022"/>
            <a:ext cx="705445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High rainfall at Bruton, Somerset, UK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28 June 1917</a:t>
            </a:r>
          </a:p>
        </p:txBody>
      </p:sp>
      <p:pic>
        <p:nvPicPr>
          <p:cNvPr id="5" name="Picture 4">
            <a:extLst>
              <a:ext uri="{FF2B5EF4-FFF2-40B4-BE49-F238E27FC236}">
                <a16:creationId xmlns:a16="http://schemas.microsoft.com/office/drawing/2014/main" id="{7BA77415-21D6-6531-1C75-00A2030CB7C3}"/>
              </a:ext>
            </a:extLst>
          </p:cNvPr>
          <p:cNvPicPr>
            <a:picLocks noChangeAspect="1"/>
          </p:cNvPicPr>
          <p:nvPr/>
        </p:nvPicPr>
        <p:blipFill>
          <a:blip r:embed="rId4"/>
          <a:stretch>
            <a:fillRect/>
          </a:stretch>
        </p:blipFill>
        <p:spPr>
          <a:xfrm>
            <a:off x="6316251" y="1880482"/>
            <a:ext cx="4989670" cy="3888271"/>
          </a:xfrm>
          <a:prstGeom prst="rect">
            <a:avLst/>
          </a:prstGeom>
        </p:spPr>
      </p:pic>
      <p:sp>
        <p:nvSpPr>
          <p:cNvPr id="6" name="TextBox 5">
            <a:extLst>
              <a:ext uri="{FF2B5EF4-FFF2-40B4-BE49-F238E27FC236}">
                <a16:creationId xmlns:a16="http://schemas.microsoft.com/office/drawing/2014/main" id="{B9146BBB-67EC-DE8D-35C2-7919FD87D842}"/>
              </a:ext>
            </a:extLst>
          </p:cNvPr>
          <p:cNvSpPr txBox="1"/>
          <p:nvPr/>
        </p:nvSpPr>
        <p:spPr>
          <a:xfrm>
            <a:off x="1966589" y="6135772"/>
            <a:ext cx="8252388" cy="461665"/>
          </a:xfrm>
          <a:prstGeom prst="rect">
            <a:avLst/>
          </a:prstGeom>
          <a:noFill/>
        </p:spPr>
        <p:txBody>
          <a:bodyPr wrap="none" rtlCol="0">
            <a:spAutoFit/>
          </a:bodyPr>
          <a:lstStyle/>
          <a:p>
            <a:pPr algn="ctr"/>
            <a:r>
              <a:rPr lang="en-GB" sz="2400" dirty="0"/>
              <a:t>With and without addition of data from blended rainfall product </a:t>
            </a:r>
          </a:p>
        </p:txBody>
      </p:sp>
    </p:spTree>
    <p:extLst>
      <p:ext uri="{BB962C8B-B14F-4D97-AF65-F5344CB8AC3E}">
        <p14:creationId xmlns:p14="http://schemas.microsoft.com/office/powerpoint/2010/main" val="92403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66DF-9E44-534E-B561-14ACFA01A6E6}"/>
              </a:ext>
            </a:extLst>
          </p:cNvPr>
          <p:cNvSpPr>
            <a:spLocks noGrp="1"/>
          </p:cNvSpPr>
          <p:nvPr>
            <p:ph type="title"/>
          </p:nvPr>
        </p:nvSpPr>
        <p:spPr/>
        <p:txBody>
          <a:bodyPr/>
          <a:lstStyle/>
          <a:p>
            <a:pPr algn="ctr"/>
            <a:r>
              <a:rPr lang="en-GB" dirty="0"/>
              <a:t>Where we are now – e.g. Storm </a:t>
            </a:r>
            <a:r>
              <a:rPr lang="en-GB" dirty="0" err="1"/>
              <a:t>Babet</a:t>
            </a:r>
            <a:r>
              <a:rPr lang="en-GB" dirty="0"/>
              <a:t> October 2023</a:t>
            </a:r>
          </a:p>
        </p:txBody>
      </p:sp>
      <p:pic>
        <p:nvPicPr>
          <p:cNvPr id="1026" name="Picture 2" descr="Our early red warning for exceptional rainfall">
            <a:extLst>
              <a:ext uri="{FF2B5EF4-FFF2-40B4-BE49-F238E27FC236}">
                <a16:creationId xmlns:a16="http://schemas.microsoft.com/office/drawing/2014/main" id="{F8B52891-53F0-8BAC-FC6B-B2C2B1C7458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52955" y="1690688"/>
            <a:ext cx="408608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4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27A9-CA05-0BD7-D2BB-EA5476326C65}"/>
              </a:ext>
            </a:extLst>
          </p:cNvPr>
          <p:cNvSpPr>
            <a:spLocks noGrp="1"/>
          </p:cNvSpPr>
          <p:nvPr>
            <p:ph type="title"/>
          </p:nvPr>
        </p:nvSpPr>
        <p:spPr/>
        <p:txBody>
          <a:bodyPr/>
          <a:lstStyle/>
          <a:p>
            <a:r>
              <a:rPr lang="en-GB" dirty="0"/>
              <a:t>What’s next</a:t>
            </a:r>
          </a:p>
        </p:txBody>
      </p:sp>
      <p:sp>
        <p:nvSpPr>
          <p:cNvPr id="3" name="Content Placeholder 2">
            <a:extLst>
              <a:ext uri="{FF2B5EF4-FFF2-40B4-BE49-F238E27FC236}">
                <a16:creationId xmlns:a16="http://schemas.microsoft.com/office/drawing/2014/main" id="{2411BC14-AF37-620A-F63B-D48C60E5CE52}"/>
              </a:ext>
            </a:extLst>
          </p:cNvPr>
          <p:cNvSpPr>
            <a:spLocks noGrp="1"/>
          </p:cNvSpPr>
          <p:nvPr>
            <p:ph idx="1"/>
          </p:nvPr>
        </p:nvSpPr>
        <p:spPr/>
        <p:txBody>
          <a:bodyPr>
            <a:normAutofit fontScale="85000" lnSpcReduction="20000"/>
          </a:bodyPr>
          <a:lstStyle/>
          <a:p>
            <a:r>
              <a:rPr lang="en-GB" dirty="0"/>
              <a:t>Recovering Daily Rainfall and Climate data with AI – hopefully in the next 5 years</a:t>
            </a:r>
          </a:p>
          <a:p>
            <a:pPr marL="0" indent="0">
              <a:buNone/>
            </a:pPr>
            <a:endParaRPr lang="en-GB" dirty="0"/>
          </a:p>
          <a:p>
            <a:r>
              <a:rPr lang="en-GB" dirty="0"/>
              <a:t>At the moment AI cannot accurately and consistently recover numbers from tabulated data sets. There are projects around the world working on it. We’ve come a long way in the last five years, in the next I really think we will crack it and our data rescue strategy is working towards just that. </a:t>
            </a:r>
          </a:p>
          <a:p>
            <a:endParaRPr lang="en-GB" dirty="0"/>
          </a:p>
          <a:p>
            <a:r>
              <a:rPr lang="en-GB" dirty="0"/>
              <a:t>The National Meteorological Archive is are just the starting point in a global collaborative network and its incredibly exciting to see what science is already happening using our archive materials and to think about what achievements in understanding historical weather and climate variations are just around the corner</a:t>
            </a:r>
          </a:p>
          <a:p>
            <a:pPr marL="0" indent="0">
              <a:buNone/>
            </a:pPr>
            <a:endParaRPr lang="en-GB" dirty="0"/>
          </a:p>
          <a:p>
            <a:endParaRPr lang="en-GB" dirty="0"/>
          </a:p>
          <a:p>
            <a:endParaRPr lang="en-GB" dirty="0"/>
          </a:p>
          <a:p>
            <a:endParaRPr lang="en-GB" dirty="0"/>
          </a:p>
          <a:p>
            <a:endParaRPr lang="en-GB" dirty="0"/>
          </a:p>
        </p:txBody>
      </p:sp>
      <p:pic>
        <p:nvPicPr>
          <p:cNvPr id="4" name="Picture 2">
            <a:extLst>
              <a:ext uri="{FF2B5EF4-FFF2-40B4-BE49-F238E27FC236}">
                <a16:creationId xmlns:a16="http://schemas.microsoft.com/office/drawing/2014/main" id="{F34781F4-CA4E-6686-7AD0-AF621FEAF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 y="-43264"/>
            <a:ext cx="2310063" cy="7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479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020F8-C46E-C7B6-0908-10C5C4D8CA04}"/>
              </a:ext>
            </a:extLst>
          </p:cNvPr>
          <p:cNvSpPr>
            <a:spLocks noGrp="1"/>
          </p:cNvSpPr>
          <p:nvPr>
            <p:ph type="title"/>
          </p:nvPr>
        </p:nvSpPr>
        <p:spPr>
          <a:xfrm>
            <a:off x="838200" y="1736725"/>
            <a:ext cx="10515600" cy="1325563"/>
          </a:xfrm>
        </p:spPr>
        <p:txBody>
          <a:bodyPr/>
          <a:lstStyle/>
          <a:p>
            <a:pPr algn="ctr"/>
            <a:r>
              <a:rPr lang="en-GB" b="1" dirty="0"/>
              <a:t>ANY QUESTIONS?</a:t>
            </a:r>
          </a:p>
        </p:txBody>
      </p:sp>
      <p:sp>
        <p:nvSpPr>
          <p:cNvPr id="3" name="Content Placeholder 2">
            <a:extLst>
              <a:ext uri="{FF2B5EF4-FFF2-40B4-BE49-F238E27FC236}">
                <a16:creationId xmlns:a16="http://schemas.microsoft.com/office/drawing/2014/main" id="{F84EFED6-0106-2E77-61C8-BD7E5D293687}"/>
              </a:ext>
            </a:extLst>
          </p:cNvPr>
          <p:cNvSpPr>
            <a:spLocks noGrp="1"/>
          </p:cNvSpPr>
          <p:nvPr>
            <p:ph idx="1"/>
          </p:nvPr>
        </p:nvSpPr>
        <p:spPr>
          <a:xfrm>
            <a:off x="838200" y="4700587"/>
            <a:ext cx="10515600" cy="1476375"/>
          </a:xfrm>
        </p:spPr>
        <p:txBody>
          <a:bodyPr>
            <a:normAutofit fontScale="77500" lnSpcReduction="20000"/>
          </a:bodyPr>
          <a:lstStyle/>
          <a:p>
            <a:r>
              <a:rPr lang="en-GB" dirty="0"/>
              <a:t>Get in touch: </a:t>
            </a:r>
          </a:p>
          <a:p>
            <a:r>
              <a:rPr lang="en-GB" dirty="0">
                <a:hlinkClick r:id="rId2"/>
              </a:rPr>
              <a:t>metlib@metoffice.gov.uk</a:t>
            </a:r>
            <a:r>
              <a:rPr lang="en-GB" dirty="0"/>
              <a:t> </a:t>
            </a:r>
          </a:p>
          <a:p>
            <a:r>
              <a:rPr lang="en-GB" dirty="0">
                <a:hlinkClick r:id="rId3"/>
              </a:rPr>
              <a:t>catherine.ross@metoffice.gov.uk</a:t>
            </a:r>
            <a:endParaRPr lang="en-GB" dirty="0"/>
          </a:p>
          <a:p>
            <a:r>
              <a:rPr lang="en-GB" dirty="0">
                <a:hlinkClick r:id="rId4"/>
              </a:rPr>
              <a:t>ncic@metoffice.gov.uk</a:t>
            </a:r>
            <a:endParaRPr lang="en-GB" dirty="0"/>
          </a:p>
          <a:p>
            <a:endParaRPr lang="en-GB" dirty="0"/>
          </a:p>
        </p:txBody>
      </p:sp>
    </p:spTree>
    <p:extLst>
      <p:ext uri="{BB962C8B-B14F-4D97-AF65-F5344CB8AC3E}">
        <p14:creationId xmlns:p14="http://schemas.microsoft.com/office/powerpoint/2010/main" val="493204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F981-7D71-73F5-6A99-BBCA8159A716}"/>
              </a:ext>
            </a:extLst>
          </p:cNvPr>
          <p:cNvSpPr>
            <a:spLocks noGrp="1"/>
          </p:cNvSpPr>
          <p:nvPr>
            <p:ph type="title"/>
          </p:nvPr>
        </p:nvSpPr>
        <p:spPr>
          <a:xfrm>
            <a:off x="6564019" y="127591"/>
            <a:ext cx="4789763" cy="1662878"/>
          </a:xfrm>
        </p:spPr>
        <p:txBody>
          <a:bodyPr>
            <a:normAutofit/>
          </a:bodyPr>
          <a:lstStyle/>
          <a:p>
            <a:r>
              <a:rPr lang="en-GB" sz="4000" dirty="0"/>
              <a:t>What do we hold?</a:t>
            </a:r>
          </a:p>
        </p:txBody>
      </p:sp>
      <p:pic>
        <p:nvPicPr>
          <p:cNvPr id="11" name="Picture 10" descr="A close-up of several books&#10;&#10;Description automatically generated">
            <a:extLst>
              <a:ext uri="{FF2B5EF4-FFF2-40B4-BE49-F238E27FC236}">
                <a16:creationId xmlns:a16="http://schemas.microsoft.com/office/drawing/2014/main" id="{D11F8D92-D3C2-5EBB-9383-3E468E3488C1}"/>
              </a:ext>
            </a:extLst>
          </p:cNvPr>
          <p:cNvPicPr>
            <a:picLocks noChangeAspect="1"/>
          </p:cNvPicPr>
          <p:nvPr/>
        </p:nvPicPr>
        <p:blipFill rotWithShape="1">
          <a:blip r:embed="rId3">
            <a:extLst>
              <a:ext uri="{28A0092B-C50C-407E-A947-70E740481C1C}">
                <a14:useLocalDpi xmlns:a14="http://schemas.microsoft.com/office/drawing/2010/main" val="0"/>
              </a:ext>
            </a:extLst>
          </a:blip>
          <a:srcRect l="6200" r="6831" b="3"/>
          <a:stretch/>
        </p:blipFill>
        <p:spPr>
          <a:xfrm rot="5400000">
            <a:off x="-454884" y="454884"/>
            <a:ext cx="3912891" cy="3003123"/>
          </a:xfrm>
          <a:prstGeom prst="rect">
            <a:avLst/>
          </a:prstGeom>
        </p:spPr>
      </p:pic>
      <p:pic>
        <p:nvPicPr>
          <p:cNvPr id="7" name="Picture 6" descr="A close-up of a shelf with red books&#10;&#10;Description automatically generated">
            <a:extLst>
              <a:ext uri="{FF2B5EF4-FFF2-40B4-BE49-F238E27FC236}">
                <a16:creationId xmlns:a16="http://schemas.microsoft.com/office/drawing/2014/main" id="{473727BA-B483-68E8-08F6-EF5A6963013E}"/>
              </a:ext>
            </a:extLst>
          </p:cNvPr>
          <p:cNvPicPr>
            <a:picLocks noChangeAspect="1"/>
          </p:cNvPicPr>
          <p:nvPr/>
        </p:nvPicPr>
        <p:blipFill rotWithShape="1">
          <a:blip r:embed="rId4">
            <a:extLst>
              <a:ext uri="{28A0092B-C50C-407E-A947-70E740481C1C}">
                <a14:useLocalDpi xmlns:a14="http://schemas.microsoft.com/office/drawing/2010/main" val="0"/>
              </a:ext>
            </a:extLst>
          </a:blip>
          <a:srcRect l="14951" r="35847"/>
          <a:stretch/>
        </p:blipFill>
        <p:spPr>
          <a:xfrm rot="5400000">
            <a:off x="3576741" y="-396484"/>
            <a:ext cx="2223338" cy="3016307"/>
          </a:xfrm>
          <a:prstGeom prst="rect">
            <a:avLst/>
          </a:prstGeom>
        </p:spPr>
      </p:pic>
      <p:pic>
        <p:nvPicPr>
          <p:cNvPr id="5" name="Picture 4" descr="Rows of boxes in a warehouse&#10;&#10;Description automatically generated">
            <a:extLst>
              <a:ext uri="{FF2B5EF4-FFF2-40B4-BE49-F238E27FC236}">
                <a16:creationId xmlns:a16="http://schemas.microsoft.com/office/drawing/2014/main" id="{C3A64F9B-A01D-E2C3-6A49-C47E0E083BB3}"/>
              </a:ext>
            </a:extLst>
          </p:cNvPr>
          <p:cNvPicPr>
            <a:picLocks noChangeAspect="1"/>
          </p:cNvPicPr>
          <p:nvPr/>
        </p:nvPicPr>
        <p:blipFill rotWithShape="1">
          <a:blip r:embed="rId5">
            <a:extLst>
              <a:ext uri="{28A0092B-C50C-407E-A947-70E740481C1C}">
                <a14:useLocalDpi xmlns:a14="http://schemas.microsoft.com/office/drawing/2010/main" val="0"/>
              </a:ext>
            </a:extLst>
          </a:blip>
          <a:srcRect l="6486" r="31769" b="3"/>
          <a:stretch/>
        </p:blipFill>
        <p:spPr>
          <a:xfrm rot="5400000">
            <a:off x="112554" y="3967433"/>
            <a:ext cx="2778013" cy="3003123"/>
          </a:xfrm>
          <a:prstGeom prst="rect">
            <a:avLst/>
          </a:prstGeom>
        </p:spPr>
      </p:pic>
      <p:pic>
        <p:nvPicPr>
          <p:cNvPr id="13" name="Picture 12" descr="A shelf with books on it&#10;&#10;Description automatically generated">
            <a:extLst>
              <a:ext uri="{FF2B5EF4-FFF2-40B4-BE49-F238E27FC236}">
                <a16:creationId xmlns:a16="http://schemas.microsoft.com/office/drawing/2014/main" id="{A54DACAF-6B63-D15F-2BAF-157253BD15EC}"/>
              </a:ext>
            </a:extLst>
          </p:cNvPr>
          <p:cNvPicPr>
            <a:picLocks noChangeAspect="1"/>
          </p:cNvPicPr>
          <p:nvPr/>
        </p:nvPicPr>
        <p:blipFill rotWithShape="1">
          <a:blip r:embed="rId6">
            <a:extLst>
              <a:ext uri="{28A0092B-C50C-407E-A947-70E740481C1C}">
                <a14:useLocalDpi xmlns:a14="http://schemas.microsoft.com/office/drawing/2010/main" val="0"/>
              </a:ext>
            </a:extLst>
          </a:blip>
          <a:srcRect r="2043" b="2"/>
          <a:stretch/>
        </p:blipFill>
        <p:spPr>
          <a:xfrm>
            <a:off x="3180256" y="2395057"/>
            <a:ext cx="3016307" cy="2055326"/>
          </a:xfrm>
          <a:prstGeom prst="rect">
            <a:avLst/>
          </a:prstGeom>
        </p:spPr>
      </p:pic>
      <p:pic>
        <p:nvPicPr>
          <p:cNvPr id="9" name="Picture 8" descr="A shelf with files in it&#10;&#10;Description automatically generated">
            <a:extLst>
              <a:ext uri="{FF2B5EF4-FFF2-40B4-BE49-F238E27FC236}">
                <a16:creationId xmlns:a16="http://schemas.microsoft.com/office/drawing/2014/main" id="{1112FD73-45FE-E6A2-DA30-F9F0DE2C093D}"/>
              </a:ext>
            </a:extLst>
          </p:cNvPr>
          <p:cNvPicPr>
            <a:picLocks noChangeAspect="1"/>
          </p:cNvPicPr>
          <p:nvPr/>
        </p:nvPicPr>
        <p:blipFill rotWithShape="1">
          <a:blip r:embed="rId7">
            <a:extLst>
              <a:ext uri="{28A0092B-C50C-407E-A947-70E740481C1C}">
                <a14:useLocalDpi xmlns:a14="http://schemas.microsoft.com/office/drawing/2010/main" val="0"/>
              </a:ext>
            </a:extLst>
          </a:blip>
          <a:srcRect l="20370" r="30308"/>
          <a:stretch/>
        </p:blipFill>
        <p:spPr>
          <a:xfrm rot="5400000">
            <a:off x="3574028" y="4235465"/>
            <a:ext cx="2228765" cy="3016307"/>
          </a:xfrm>
          <a:prstGeom prst="rect">
            <a:avLst/>
          </a:prstGeom>
        </p:spPr>
      </p:pic>
      <p:sp>
        <p:nvSpPr>
          <p:cNvPr id="3" name="Content Placeholder 2">
            <a:extLst>
              <a:ext uri="{FF2B5EF4-FFF2-40B4-BE49-F238E27FC236}">
                <a16:creationId xmlns:a16="http://schemas.microsoft.com/office/drawing/2014/main" id="{84F00D84-7E04-0AE1-4CA2-CAE0C8E7AAFF}"/>
              </a:ext>
            </a:extLst>
          </p:cNvPr>
          <p:cNvSpPr>
            <a:spLocks noGrp="1"/>
          </p:cNvSpPr>
          <p:nvPr>
            <p:ph idx="1"/>
          </p:nvPr>
        </p:nvSpPr>
        <p:spPr>
          <a:xfrm>
            <a:off x="6564018" y="1251758"/>
            <a:ext cx="5407403" cy="5377642"/>
          </a:xfrm>
        </p:spPr>
        <p:txBody>
          <a:bodyPr>
            <a:normAutofit fontScale="77500" lnSpcReduction="20000"/>
          </a:bodyPr>
          <a:lstStyle/>
          <a:p>
            <a:r>
              <a:rPr lang="en-GB" dirty="0">
                <a:effectLst/>
                <a:ea typeface="Calibri" panose="020F0502020204030204" pitchFamily="34" charset="0"/>
              </a:rPr>
              <a:t>National Memory of the Weather</a:t>
            </a:r>
          </a:p>
          <a:p>
            <a:r>
              <a:rPr lang="en-GB" dirty="0">
                <a:effectLst/>
                <a:ea typeface="Calibri" panose="020F0502020204030204" pitchFamily="34" charset="0"/>
              </a:rPr>
              <a:t>Data</a:t>
            </a:r>
          </a:p>
          <a:p>
            <a:r>
              <a:rPr lang="en-GB" dirty="0">
                <a:ea typeface="Calibri" panose="020F0502020204030204" pitchFamily="34" charset="0"/>
              </a:rPr>
              <a:t>Metadata</a:t>
            </a:r>
            <a:endParaRPr lang="en-GB" dirty="0">
              <a:effectLst/>
              <a:ea typeface="Calibri" panose="020F0502020204030204" pitchFamily="34" charset="0"/>
            </a:endParaRPr>
          </a:p>
          <a:p>
            <a:r>
              <a:rPr lang="en-GB" dirty="0">
                <a:ea typeface="Calibri" panose="020F0502020204030204" pitchFamily="34" charset="0"/>
              </a:rPr>
              <a:t>I</a:t>
            </a:r>
            <a:r>
              <a:rPr lang="en-GB" dirty="0">
                <a:effectLst/>
                <a:ea typeface="Calibri" panose="020F0502020204030204" pitchFamily="34" charset="0"/>
              </a:rPr>
              <a:t>nternational data which places the UK data in context</a:t>
            </a:r>
            <a:endParaRPr lang="en-GB" dirty="0">
              <a:ea typeface="Calibri" panose="020F0502020204030204" pitchFamily="34" charset="0"/>
            </a:endParaRPr>
          </a:p>
          <a:p>
            <a:r>
              <a:rPr lang="en-GB" dirty="0">
                <a:effectLst/>
                <a:ea typeface="Calibri" panose="020F0502020204030204" pitchFamily="34" charset="0"/>
              </a:rPr>
              <a:t>Earlier data including private weather diaries</a:t>
            </a:r>
          </a:p>
          <a:p>
            <a:pPr marL="0" indent="0">
              <a:buNone/>
            </a:pPr>
            <a:endParaRPr lang="en-GB" dirty="0">
              <a:ea typeface="Calibri" panose="020F0502020204030204" pitchFamily="34" charset="0"/>
            </a:endParaRPr>
          </a:p>
          <a:p>
            <a:r>
              <a:rPr lang="en-GB" dirty="0">
                <a:effectLst/>
                <a:ea typeface="Calibri" panose="020F0502020204030204" pitchFamily="34" charset="0"/>
              </a:rPr>
              <a:t>In recent years there has been significant interest in recovering information from a number of our most important and long running collections. </a:t>
            </a:r>
          </a:p>
          <a:p>
            <a:endParaRPr lang="en-GB" dirty="0">
              <a:effectLst/>
              <a:ea typeface="Calibri" panose="020F0502020204030204" pitchFamily="34" charset="0"/>
            </a:endParaRPr>
          </a:p>
          <a:p>
            <a:endParaRPr lang="en-GB" dirty="0">
              <a:ea typeface="Calibri" panose="020F0502020204030204" pitchFamily="34" charset="0"/>
            </a:endParaRPr>
          </a:p>
          <a:p>
            <a:r>
              <a:rPr lang="en-GB" dirty="0">
                <a:effectLst/>
                <a:ea typeface="Calibri" panose="020F0502020204030204" pitchFamily="34" charset="0"/>
                <a:hlinkClick r:id="rId8"/>
              </a:rPr>
              <a:t>www.metoffice.gov.uk/research/library-and-archive</a:t>
            </a:r>
            <a:r>
              <a:rPr lang="en-GB" dirty="0">
                <a:effectLst/>
                <a:ea typeface="Calibri" panose="020F0502020204030204" pitchFamily="34" charset="0"/>
              </a:rPr>
              <a:t> </a:t>
            </a:r>
          </a:p>
          <a:p>
            <a:pPr marL="0" indent="0">
              <a:buNone/>
            </a:pPr>
            <a:r>
              <a:rPr lang="en-GB" dirty="0">
                <a:effectLst/>
                <a:ea typeface="Calibri" panose="020F0502020204030204" pitchFamily="34" charset="0"/>
              </a:rPr>
              <a:t> </a:t>
            </a:r>
            <a:endParaRPr lang="en-GB" dirty="0">
              <a:ea typeface="Calibri" panose="020F0502020204030204" pitchFamily="34" charset="0"/>
            </a:endParaRPr>
          </a:p>
        </p:txBody>
      </p:sp>
    </p:spTree>
    <p:extLst>
      <p:ext uri="{BB962C8B-B14F-4D97-AF65-F5344CB8AC3E}">
        <p14:creationId xmlns:p14="http://schemas.microsoft.com/office/powerpoint/2010/main" val="1637136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782F-FD01-5ED9-CF4B-ABF81287E6A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4A93F07-1AC9-AB4A-72F5-14642C91F5F6}"/>
              </a:ext>
            </a:extLst>
          </p:cNvPr>
          <p:cNvPicPr>
            <a:picLocks noGrp="1" noChangeAspect="1"/>
          </p:cNvPicPr>
          <p:nvPr>
            <p:ph idx="1"/>
          </p:nvPr>
        </p:nvPicPr>
        <p:blipFill>
          <a:blip r:embed="rId3"/>
          <a:stretch>
            <a:fillRect/>
          </a:stretch>
        </p:blipFill>
        <p:spPr>
          <a:xfrm>
            <a:off x="5612446" y="3721102"/>
            <a:ext cx="3508712" cy="2730217"/>
          </a:xfrm>
          <a:prstGeom prst="rect">
            <a:avLst/>
          </a:prstGeom>
        </p:spPr>
      </p:pic>
      <p:pic>
        <p:nvPicPr>
          <p:cNvPr id="2050" name="Picture 2">
            <a:extLst>
              <a:ext uri="{FF2B5EF4-FFF2-40B4-BE49-F238E27FC236}">
                <a16:creationId xmlns:a16="http://schemas.microsoft.com/office/drawing/2014/main" id="{78C19EC7-3118-393A-AA20-7861722F2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1947" y="3207391"/>
            <a:ext cx="2691559" cy="34907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6E88DF4-DB34-6D23-A529-B45423635F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17" y="153686"/>
            <a:ext cx="2210495" cy="36089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15D65BB-8F6F-E0D0-6E9A-E6B185942F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906" y="406681"/>
            <a:ext cx="3652995" cy="29908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37CA129-7588-407A-231E-ADC0CA645E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1639" y="153686"/>
            <a:ext cx="3010595" cy="28788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F95522D-5209-9956-655F-73D068366D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07" r="5374"/>
          <a:stretch/>
        </p:blipFill>
        <p:spPr bwMode="auto">
          <a:xfrm>
            <a:off x="6468633" y="1296228"/>
            <a:ext cx="2351274" cy="210134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B13250C-0406-129B-2D28-41F5D6CFF5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317" y="3938244"/>
            <a:ext cx="2725779" cy="2759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100C09-9BFF-8B82-D66D-5FB2FB9148A8}"/>
              </a:ext>
            </a:extLst>
          </p:cNvPr>
          <p:cNvPicPr>
            <a:picLocks noChangeAspect="1"/>
          </p:cNvPicPr>
          <p:nvPr/>
        </p:nvPicPr>
        <p:blipFill>
          <a:blip r:embed="rId10"/>
          <a:stretch>
            <a:fillRect/>
          </a:stretch>
        </p:blipFill>
        <p:spPr>
          <a:xfrm>
            <a:off x="3138514" y="3721102"/>
            <a:ext cx="2253143" cy="2243757"/>
          </a:xfrm>
          <a:prstGeom prst="rect">
            <a:avLst/>
          </a:prstGeom>
        </p:spPr>
      </p:pic>
    </p:spTree>
    <p:extLst>
      <p:ext uri="{BB962C8B-B14F-4D97-AF65-F5344CB8AC3E}">
        <p14:creationId xmlns:p14="http://schemas.microsoft.com/office/powerpoint/2010/main" val="2444991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8C1C-3FDA-F133-FBCC-46484F7C7FC0}"/>
              </a:ext>
            </a:extLst>
          </p:cNvPr>
          <p:cNvSpPr>
            <a:spLocks noGrp="1"/>
          </p:cNvSpPr>
          <p:nvPr>
            <p:ph type="title"/>
          </p:nvPr>
        </p:nvSpPr>
        <p:spPr>
          <a:xfrm>
            <a:off x="838200" y="681037"/>
            <a:ext cx="10515600" cy="991674"/>
          </a:xfrm>
        </p:spPr>
        <p:txBody>
          <a:bodyPr>
            <a:normAutofit fontScale="90000"/>
          </a:bodyPr>
          <a:lstStyle/>
          <a:p>
            <a:r>
              <a:rPr lang="en-GB" dirty="0">
                <a:latin typeface="Calibri" panose="020F0502020204030204" pitchFamily="34" charset="0"/>
              </a:rPr>
              <a:t>NMA scanning priorities and strategy</a:t>
            </a:r>
            <a:br>
              <a:rPr lang="en-GB" sz="4000" dirty="0"/>
            </a:br>
            <a:endParaRPr lang="en-GB" dirty="0"/>
          </a:p>
        </p:txBody>
      </p:sp>
      <p:sp>
        <p:nvSpPr>
          <p:cNvPr id="3" name="Content Placeholder 2">
            <a:extLst>
              <a:ext uri="{FF2B5EF4-FFF2-40B4-BE49-F238E27FC236}">
                <a16:creationId xmlns:a16="http://schemas.microsoft.com/office/drawing/2014/main" id="{86623850-8E78-296B-CF2D-6506140D56BB}"/>
              </a:ext>
            </a:extLst>
          </p:cNvPr>
          <p:cNvSpPr>
            <a:spLocks noGrp="1"/>
          </p:cNvSpPr>
          <p:nvPr>
            <p:ph idx="1"/>
          </p:nvPr>
        </p:nvSpPr>
        <p:spPr>
          <a:xfrm>
            <a:off x="838200" y="1403797"/>
            <a:ext cx="10515600" cy="4773166"/>
          </a:xfrm>
        </p:spPr>
        <p:txBody>
          <a:bodyPr>
            <a:normAutofit/>
          </a:bodyPr>
          <a:lstStyle/>
          <a:p>
            <a:r>
              <a:rPr lang="en-GB" sz="2800" dirty="0">
                <a:effectLst/>
                <a:ea typeface="Calibri" panose="020F0502020204030204" pitchFamily="34" charset="0"/>
              </a:rPr>
              <a:t>In recent years the NMLA have been scanning a range of data series with a focus on materials most useful to the UK public and to the Met Office and wider scientific communities.</a:t>
            </a:r>
            <a:endParaRPr lang="en-GB" dirty="0"/>
          </a:p>
          <a:p>
            <a:pPr lvl="2"/>
            <a:endParaRPr lang="en-GB" dirty="0"/>
          </a:p>
          <a:p>
            <a:pPr lvl="1"/>
            <a:r>
              <a:rPr lang="en-GB" sz="2800" dirty="0"/>
              <a:t>Monthly rainfall – more later</a:t>
            </a:r>
          </a:p>
          <a:p>
            <a:pPr lvl="1"/>
            <a:r>
              <a:rPr lang="en-GB" sz="2800" dirty="0"/>
              <a:t>Daily Weather Reports – partly rescued via citizen science</a:t>
            </a:r>
          </a:p>
          <a:p>
            <a:pPr lvl="1"/>
            <a:r>
              <a:rPr lang="en-GB" sz="2800" dirty="0"/>
              <a:t>Daily rainfall – scanned – already attracting attention</a:t>
            </a:r>
          </a:p>
          <a:p>
            <a:pPr lvl="1"/>
            <a:r>
              <a:rPr lang="en-GB" sz="2800" dirty="0"/>
              <a:t>UK Climate returns – 99% complete – waiting on AI advances</a:t>
            </a:r>
          </a:p>
          <a:p>
            <a:pPr lvl="1"/>
            <a:r>
              <a:rPr lang="en-GB" sz="2800" dirty="0"/>
              <a:t>Station Histories – metadata for many long running sites now scanned but cannot be made publicly available due to GDPR legislation (personal information in the documents)</a:t>
            </a:r>
          </a:p>
        </p:txBody>
      </p:sp>
      <p:pic>
        <p:nvPicPr>
          <p:cNvPr id="5" name="Picture 2">
            <a:extLst>
              <a:ext uri="{FF2B5EF4-FFF2-40B4-BE49-F238E27FC236}">
                <a16:creationId xmlns:a16="http://schemas.microsoft.com/office/drawing/2014/main" id="{72D97DAE-4BC3-CDF1-FCF9-8D26C9578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 y="-43264"/>
            <a:ext cx="2310063" cy="7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8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FE2E-9EBB-F6BB-8FA0-8A73FD82788C}"/>
              </a:ext>
            </a:extLst>
          </p:cNvPr>
          <p:cNvSpPr>
            <a:spLocks noGrp="1"/>
          </p:cNvSpPr>
          <p:nvPr>
            <p:ph type="title"/>
          </p:nvPr>
        </p:nvSpPr>
        <p:spPr>
          <a:xfrm>
            <a:off x="252600" y="405504"/>
            <a:ext cx="10515600" cy="1325563"/>
          </a:xfrm>
        </p:spPr>
        <p:txBody>
          <a:bodyPr/>
          <a:lstStyle/>
          <a:p>
            <a:r>
              <a:rPr lang="en-GB" sz="4000" dirty="0"/>
              <a:t>Recovering</a:t>
            </a:r>
            <a:r>
              <a:rPr lang="en-GB" dirty="0"/>
              <a:t> metadata </a:t>
            </a:r>
          </a:p>
        </p:txBody>
      </p:sp>
      <p:sp>
        <p:nvSpPr>
          <p:cNvPr id="3" name="Content Placeholder 2">
            <a:extLst>
              <a:ext uri="{FF2B5EF4-FFF2-40B4-BE49-F238E27FC236}">
                <a16:creationId xmlns:a16="http://schemas.microsoft.com/office/drawing/2014/main" id="{7275C3B0-2EFA-849A-86DE-613F81BC8435}"/>
              </a:ext>
            </a:extLst>
          </p:cNvPr>
          <p:cNvSpPr>
            <a:spLocks noGrp="1"/>
          </p:cNvSpPr>
          <p:nvPr>
            <p:ph idx="1"/>
          </p:nvPr>
        </p:nvSpPr>
        <p:spPr>
          <a:xfrm>
            <a:off x="202973" y="1756068"/>
            <a:ext cx="3709270" cy="4980397"/>
          </a:xfrm>
        </p:spPr>
        <p:txBody>
          <a:bodyPr>
            <a:normAutofit/>
          </a:bodyPr>
          <a:lstStyle/>
          <a:p>
            <a:pPr marL="0" indent="0">
              <a:buNone/>
            </a:pPr>
            <a:r>
              <a:rPr lang="en-US" sz="2800" kern="1200" dirty="0">
                <a:solidFill>
                  <a:schemeClr val="tx1"/>
                </a:solidFill>
                <a:latin typeface="+mj-lt"/>
                <a:ea typeface="+mj-ea"/>
                <a:cs typeface="+mj-cs"/>
              </a:rPr>
              <a:t>Metadata can be found in many places in an archive</a:t>
            </a:r>
          </a:p>
          <a:p>
            <a:r>
              <a:rPr lang="en-US" dirty="0">
                <a:latin typeface="+mj-lt"/>
                <a:ea typeface="+mj-ea"/>
                <a:cs typeface="+mj-cs"/>
              </a:rPr>
              <a:t>Station Inspection documents</a:t>
            </a:r>
          </a:p>
          <a:p>
            <a:r>
              <a:rPr lang="en-US" dirty="0">
                <a:latin typeface="+mj-lt"/>
                <a:ea typeface="+mj-ea"/>
                <a:cs typeface="+mj-cs"/>
              </a:rPr>
              <a:t>On the data itself</a:t>
            </a:r>
          </a:p>
          <a:p>
            <a:r>
              <a:rPr lang="en-US" dirty="0">
                <a:latin typeface="+mj-lt"/>
                <a:ea typeface="+mj-ea"/>
                <a:cs typeface="+mj-cs"/>
              </a:rPr>
              <a:t>Covers and inside pages</a:t>
            </a:r>
          </a:p>
          <a:p>
            <a:r>
              <a:rPr lang="en-US" dirty="0">
                <a:latin typeface="+mj-lt"/>
                <a:ea typeface="+mj-ea"/>
                <a:cs typeface="+mj-cs"/>
              </a:rPr>
              <a:t>Manuals, keys decodes and publications</a:t>
            </a:r>
          </a:p>
        </p:txBody>
      </p:sp>
      <p:pic>
        <p:nvPicPr>
          <p:cNvPr id="4" name="Picture 3" descr="A paper with a diagram on it&#10;&#10;Description automatically generated">
            <a:extLst>
              <a:ext uri="{FF2B5EF4-FFF2-40B4-BE49-F238E27FC236}">
                <a16:creationId xmlns:a16="http://schemas.microsoft.com/office/drawing/2014/main" id="{9468A137-4CD0-B4F0-5AAB-F7263A463A11}"/>
              </a:ext>
            </a:extLst>
          </p:cNvPr>
          <p:cNvPicPr>
            <a:picLocks noChangeAspect="1"/>
          </p:cNvPicPr>
          <p:nvPr/>
        </p:nvPicPr>
        <p:blipFill rotWithShape="1">
          <a:blip r:embed="rId3">
            <a:extLst>
              <a:ext uri="{28A0092B-C50C-407E-A947-70E740481C1C}">
                <a14:useLocalDpi xmlns:a14="http://schemas.microsoft.com/office/drawing/2010/main" val="0"/>
              </a:ext>
            </a:extLst>
          </a:blip>
          <a:srcRect l="11128" t="6628" r="6707" b="-4"/>
          <a:stretch/>
        </p:blipFill>
        <p:spPr>
          <a:xfrm rot="5400000">
            <a:off x="6014211" y="4022291"/>
            <a:ext cx="2962771" cy="2247462"/>
          </a:xfrm>
          <a:prstGeom prst="rect">
            <a:avLst/>
          </a:prstGeom>
        </p:spPr>
      </p:pic>
      <p:pic>
        <p:nvPicPr>
          <p:cNvPr id="5" name="Picture 4">
            <a:extLst>
              <a:ext uri="{FF2B5EF4-FFF2-40B4-BE49-F238E27FC236}">
                <a16:creationId xmlns:a16="http://schemas.microsoft.com/office/drawing/2014/main" id="{13A86E5B-2481-9D3F-F402-AE4389D4673C}"/>
              </a:ext>
            </a:extLst>
          </p:cNvPr>
          <p:cNvPicPr>
            <a:picLocks noChangeAspect="1"/>
          </p:cNvPicPr>
          <p:nvPr/>
        </p:nvPicPr>
        <p:blipFill rotWithShape="1">
          <a:blip r:embed="rId4"/>
          <a:srcRect t="15009"/>
          <a:stretch/>
        </p:blipFill>
        <p:spPr>
          <a:xfrm>
            <a:off x="8710736" y="4757195"/>
            <a:ext cx="3291458" cy="1870212"/>
          </a:xfrm>
          <a:prstGeom prst="rect">
            <a:avLst/>
          </a:prstGeom>
        </p:spPr>
      </p:pic>
      <p:pic>
        <p:nvPicPr>
          <p:cNvPr id="7" name="Picture 6" descr="An open book with drawings&#10;&#10;Description automatically generated">
            <a:extLst>
              <a:ext uri="{FF2B5EF4-FFF2-40B4-BE49-F238E27FC236}">
                <a16:creationId xmlns:a16="http://schemas.microsoft.com/office/drawing/2014/main" id="{051A3114-B2D6-2206-D62B-0FF668476A73}"/>
              </a:ext>
            </a:extLst>
          </p:cNvPr>
          <p:cNvPicPr>
            <a:picLocks noChangeAspect="1"/>
          </p:cNvPicPr>
          <p:nvPr/>
        </p:nvPicPr>
        <p:blipFill rotWithShape="1">
          <a:blip r:embed="rId5">
            <a:extLst>
              <a:ext uri="{28A0092B-C50C-407E-A947-70E740481C1C}">
                <a14:useLocalDpi xmlns:a14="http://schemas.microsoft.com/office/drawing/2010/main" val="0"/>
              </a:ext>
            </a:extLst>
          </a:blip>
          <a:srcRect l="10910"/>
          <a:stretch/>
        </p:blipFill>
        <p:spPr>
          <a:xfrm>
            <a:off x="3657514" y="4720969"/>
            <a:ext cx="2544531" cy="1906438"/>
          </a:xfrm>
          <a:prstGeom prst="rect">
            <a:avLst/>
          </a:prstGeom>
        </p:spPr>
      </p:pic>
      <p:pic>
        <p:nvPicPr>
          <p:cNvPr id="8" name="Picture 7" descr="Open books on a table&#10;&#10;Description automatically generated">
            <a:extLst>
              <a:ext uri="{FF2B5EF4-FFF2-40B4-BE49-F238E27FC236}">
                <a16:creationId xmlns:a16="http://schemas.microsoft.com/office/drawing/2014/main" id="{0C59A0F1-DD1C-FE94-BC9B-B96C67E72F18}"/>
              </a:ext>
            </a:extLst>
          </p:cNvPr>
          <p:cNvPicPr>
            <a:picLocks noChangeAspect="1"/>
          </p:cNvPicPr>
          <p:nvPr/>
        </p:nvPicPr>
        <p:blipFill rotWithShape="1">
          <a:blip r:embed="rId6">
            <a:extLst>
              <a:ext uri="{28A0092B-C50C-407E-A947-70E740481C1C}">
                <a14:useLocalDpi xmlns:a14="http://schemas.microsoft.com/office/drawing/2010/main" val="0"/>
              </a:ext>
            </a:extLst>
          </a:blip>
          <a:srcRect t="10053"/>
          <a:stretch/>
        </p:blipFill>
        <p:spPr>
          <a:xfrm>
            <a:off x="8710736" y="450573"/>
            <a:ext cx="3278292" cy="1968278"/>
          </a:xfrm>
          <a:prstGeom prst="rect">
            <a:avLst/>
          </a:prstGeom>
        </p:spPr>
      </p:pic>
      <p:pic>
        <p:nvPicPr>
          <p:cNvPr id="9" name="Picture 8" descr="A piece of paper with writing on it&#10;&#10;Description automatically generated">
            <a:extLst>
              <a:ext uri="{FF2B5EF4-FFF2-40B4-BE49-F238E27FC236}">
                <a16:creationId xmlns:a16="http://schemas.microsoft.com/office/drawing/2014/main" id="{996B0A56-6DA7-7FE6-E0AA-B2D031F95D0B}"/>
              </a:ext>
            </a:extLst>
          </p:cNvPr>
          <p:cNvPicPr>
            <a:picLocks noChangeAspect="1"/>
          </p:cNvPicPr>
          <p:nvPr/>
        </p:nvPicPr>
        <p:blipFill rotWithShape="1">
          <a:blip r:embed="rId7">
            <a:extLst>
              <a:ext uri="{28A0092B-C50C-407E-A947-70E740481C1C}">
                <a14:useLocalDpi xmlns:a14="http://schemas.microsoft.com/office/drawing/2010/main" val="0"/>
              </a:ext>
            </a:extLst>
          </a:blip>
          <a:srcRect l="4147" t="5593" b="1652"/>
          <a:stretch/>
        </p:blipFill>
        <p:spPr>
          <a:xfrm rot="5400000">
            <a:off x="3603319" y="1903279"/>
            <a:ext cx="3171805" cy="2048757"/>
          </a:xfrm>
          <a:prstGeom prst="rect">
            <a:avLst/>
          </a:prstGeom>
        </p:spPr>
      </p:pic>
      <p:pic>
        <p:nvPicPr>
          <p:cNvPr id="10" name="Picture 9" descr="A close-up of a paper&#10;&#10;Description automatically generated">
            <a:extLst>
              <a:ext uri="{FF2B5EF4-FFF2-40B4-BE49-F238E27FC236}">
                <a16:creationId xmlns:a16="http://schemas.microsoft.com/office/drawing/2014/main" id="{002491B9-79BC-DC2C-D77E-E7E5197FDE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0735" y="2489023"/>
            <a:ext cx="3278291" cy="2188257"/>
          </a:xfrm>
          <a:prstGeom prst="rect">
            <a:avLst/>
          </a:prstGeom>
        </p:spPr>
      </p:pic>
      <p:pic>
        <p:nvPicPr>
          <p:cNvPr id="11" name="Content Placeholder 32" descr="A close-up of a document&#10;&#10;Description automatically generated">
            <a:extLst>
              <a:ext uri="{FF2B5EF4-FFF2-40B4-BE49-F238E27FC236}">
                <a16:creationId xmlns:a16="http://schemas.microsoft.com/office/drawing/2014/main" id="{4053EF1E-2A55-B422-3B4A-C84E457EF292}"/>
              </a:ext>
            </a:extLst>
          </p:cNvPr>
          <p:cNvPicPr>
            <a:picLocks noChangeAspect="1"/>
          </p:cNvPicPr>
          <p:nvPr/>
        </p:nvPicPr>
        <p:blipFill rotWithShape="1">
          <a:blip r:embed="rId9">
            <a:extLst>
              <a:ext uri="{28A0092B-C50C-407E-A947-70E740481C1C}">
                <a14:useLocalDpi xmlns:a14="http://schemas.microsoft.com/office/drawing/2010/main" val="0"/>
              </a:ext>
            </a:extLst>
          </a:blip>
          <a:srcRect l="18543" t="15929" r="12900" b="8882"/>
          <a:stretch/>
        </p:blipFill>
        <p:spPr>
          <a:xfrm rot="5400000">
            <a:off x="5960603" y="861834"/>
            <a:ext cx="3069986" cy="2247463"/>
          </a:xfrm>
          <a:prstGeom prst="rect">
            <a:avLst/>
          </a:prstGeom>
        </p:spPr>
      </p:pic>
      <p:pic>
        <p:nvPicPr>
          <p:cNvPr id="6" name="Picture 2">
            <a:extLst>
              <a:ext uri="{FF2B5EF4-FFF2-40B4-BE49-F238E27FC236}">
                <a16:creationId xmlns:a16="http://schemas.microsoft.com/office/drawing/2014/main" id="{F308AE30-28D2-1FCB-56F2-86BCB64A68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974"/>
            <a:ext cx="2310063" cy="7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paper with a line drawn on it&#10;&#10;Description automatically generated">
            <a:extLst>
              <a:ext uri="{FF2B5EF4-FFF2-40B4-BE49-F238E27FC236}">
                <a16:creationId xmlns:a16="http://schemas.microsoft.com/office/drawing/2014/main" id="{E13B0FDA-0B79-AF6E-E9D1-A31CB1430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662908"/>
            <a:ext cx="5291666" cy="3532184"/>
          </a:xfrm>
          <a:prstGeom prst="rect">
            <a:avLst/>
          </a:prstGeom>
        </p:spPr>
      </p:pic>
      <p:pic>
        <p:nvPicPr>
          <p:cNvPr id="3" name="Picture 2" descr="A graph on a paper&#10;&#10;Description automatically generated">
            <a:extLst>
              <a:ext uri="{FF2B5EF4-FFF2-40B4-BE49-F238E27FC236}">
                <a16:creationId xmlns:a16="http://schemas.microsoft.com/office/drawing/2014/main" id="{01186FF6-59DE-03B2-4ABF-EB99E6953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1662908"/>
            <a:ext cx="5291667" cy="3532184"/>
          </a:xfrm>
          <a:prstGeom prst="rect">
            <a:avLst/>
          </a:prstGeom>
        </p:spPr>
      </p:pic>
      <p:pic>
        <p:nvPicPr>
          <p:cNvPr id="2" name="Picture 2">
            <a:extLst>
              <a:ext uri="{FF2B5EF4-FFF2-40B4-BE49-F238E27FC236}">
                <a16:creationId xmlns:a16="http://schemas.microsoft.com/office/drawing/2014/main" id="{8E26C348-048F-1CBC-B6F6-DA83F3783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74"/>
            <a:ext cx="2310063" cy="7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EED7-4BB6-58A6-CB3B-A1B03408DAD2}"/>
              </a:ext>
            </a:extLst>
          </p:cNvPr>
          <p:cNvSpPr>
            <a:spLocks noGrp="1"/>
          </p:cNvSpPr>
          <p:nvPr>
            <p:ph type="title"/>
          </p:nvPr>
        </p:nvSpPr>
        <p:spPr/>
        <p:txBody>
          <a:bodyPr/>
          <a:lstStyle/>
          <a:p>
            <a:r>
              <a:rPr lang="en-GB" dirty="0"/>
              <a:t>The Rainfall recovery project</a:t>
            </a:r>
          </a:p>
        </p:txBody>
      </p:sp>
      <p:sp>
        <p:nvSpPr>
          <p:cNvPr id="3" name="Content Placeholder 2">
            <a:extLst>
              <a:ext uri="{FF2B5EF4-FFF2-40B4-BE49-F238E27FC236}">
                <a16:creationId xmlns:a16="http://schemas.microsoft.com/office/drawing/2014/main" id="{85299491-F372-6E2B-2755-63AF12BBE047}"/>
              </a:ext>
            </a:extLst>
          </p:cNvPr>
          <p:cNvSpPr>
            <a:spLocks noGrp="1"/>
          </p:cNvSpPr>
          <p:nvPr>
            <p:ph idx="1"/>
          </p:nvPr>
        </p:nvSpPr>
        <p:spPr/>
        <p:txBody>
          <a:bodyPr/>
          <a:lstStyle/>
          <a:p>
            <a:r>
              <a:rPr lang="en-GB" dirty="0"/>
              <a:t>The NMA has been scanning data for around 10 years focusing on series which will be most help to the public, and to climate and weather science</a:t>
            </a:r>
          </a:p>
          <a:p>
            <a:r>
              <a:rPr lang="en-GB" dirty="0"/>
              <a:t>2019 - Recognising the value of rainfall records for UK climate monitoring we scanned a lengthy and significant series of monthly rainfall records known as the ‘10 year rainfall’ because the monthly forms were organised into decadal files. </a:t>
            </a:r>
          </a:p>
          <a:p>
            <a:r>
              <a:rPr lang="en-GB" dirty="0"/>
              <a:t>January 2020 – we put all of the scans onto our Digital Library and Archive</a:t>
            </a:r>
          </a:p>
          <a:p>
            <a:r>
              <a:rPr lang="en-GB" dirty="0"/>
              <a:t>March 2020 – the world locked down</a:t>
            </a:r>
          </a:p>
          <a:p>
            <a:endParaRPr lang="en-GB" dirty="0"/>
          </a:p>
        </p:txBody>
      </p:sp>
      <p:pic>
        <p:nvPicPr>
          <p:cNvPr id="4" name="Picture 2">
            <a:extLst>
              <a:ext uri="{FF2B5EF4-FFF2-40B4-BE49-F238E27FC236}">
                <a16:creationId xmlns:a16="http://schemas.microsoft.com/office/drawing/2014/main" id="{3129EEA2-3A98-BC1B-8C1A-AC7431089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 y="-43264"/>
            <a:ext cx="2310063" cy="7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34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30CC-C1E2-AD45-0C90-0016E4C7CC54}"/>
              </a:ext>
            </a:extLst>
          </p:cNvPr>
          <p:cNvSpPr>
            <a:spLocks noGrp="1"/>
          </p:cNvSpPr>
          <p:nvPr>
            <p:ph type="title"/>
          </p:nvPr>
        </p:nvSpPr>
        <p:spPr/>
        <p:txBody>
          <a:bodyPr>
            <a:normAutofit/>
          </a:bodyPr>
          <a:lstStyle/>
          <a:p>
            <a:r>
              <a:rPr lang="en-GB" dirty="0"/>
              <a:t>Citizen Science in a pandemic</a:t>
            </a:r>
          </a:p>
        </p:txBody>
      </p:sp>
      <p:pic>
        <p:nvPicPr>
          <p:cNvPr id="5" name="Content Placeholder 4">
            <a:extLst>
              <a:ext uri="{FF2B5EF4-FFF2-40B4-BE49-F238E27FC236}">
                <a16:creationId xmlns:a16="http://schemas.microsoft.com/office/drawing/2014/main" id="{869782AF-523C-C142-0B7F-388304042DB7}"/>
              </a:ext>
            </a:extLst>
          </p:cNvPr>
          <p:cNvPicPr>
            <a:picLocks noGrp="1" noChangeAspect="1"/>
          </p:cNvPicPr>
          <p:nvPr>
            <p:ph idx="1"/>
          </p:nvPr>
        </p:nvPicPr>
        <p:blipFill>
          <a:blip r:embed="rId3"/>
          <a:stretch>
            <a:fillRect/>
          </a:stretch>
        </p:blipFill>
        <p:spPr>
          <a:xfrm>
            <a:off x="1142014" y="1366825"/>
            <a:ext cx="4301445" cy="2419563"/>
          </a:xfrm>
        </p:spPr>
      </p:pic>
      <p:sp>
        <p:nvSpPr>
          <p:cNvPr id="10" name="TextBox 9">
            <a:extLst>
              <a:ext uri="{FF2B5EF4-FFF2-40B4-BE49-F238E27FC236}">
                <a16:creationId xmlns:a16="http://schemas.microsoft.com/office/drawing/2014/main" id="{0BFDA465-FF82-C2D3-A612-BA03A4EEA032}"/>
              </a:ext>
            </a:extLst>
          </p:cNvPr>
          <p:cNvSpPr txBox="1"/>
          <p:nvPr/>
        </p:nvSpPr>
        <p:spPr>
          <a:xfrm>
            <a:off x="428626" y="3995678"/>
            <a:ext cx="11244262" cy="2585323"/>
          </a:xfrm>
          <a:prstGeom prst="rect">
            <a:avLst/>
          </a:prstGeom>
          <a:noFill/>
        </p:spPr>
        <p:txBody>
          <a:bodyPr wrap="square" rtlCol="0">
            <a:spAutoFit/>
          </a:bodyPr>
          <a:lstStyle/>
          <a:p>
            <a:r>
              <a:rPr lang="en-GB" dirty="0"/>
              <a:t>In March Professor Ed Hawkins at Reading University asked if we could supply the scanned images for a citizen science project</a:t>
            </a:r>
            <a:br>
              <a:rPr lang="en-GB" dirty="0"/>
            </a:br>
            <a:br>
              <a:rPr lang="en-GB" dirty="0"/>
            </a:br>
            <a:r>
              <a:rPr lang="en-GB" dirty="0"/>
              <a:t>In the wake of the global lockdown the BBC featured the rainfall rescue project as something for people to do whilst isolating at home</a:t>
            </a:r>
          </a:p>
          <a:p>
            <a:endParaRPr lang="en-GB" dirty="0"/>
          </a:p>
          <a:p>
            <a:r>
              <a:rPr lang="en-GB" dirty="0"/>
              <a:t>16000 volunteers recovered 5.2 million observations, four times each for QC purposes (which makes over 20 million individual observations) in just 16 days!!! Adding in the data keyed by volunteers recovering the metadata that gives the incredible total of 100 million keystrokes. </a:t>
            </a:r>
          </a:p>
        </p:txBody>
      </p:sp>
      <p:pic>
        <p:nvPicPr>
          <p:cNvPr id="12" name="Picture 11">
            <a:extLst>
              <a:ext uri="{FF2B5EF4-FFF2-40B4-BE49-F238E27FC236}">
                <a16:creationId xmlns:a16="http://schemas.microsoft.com/office/drawing/2014/main" id="{A410C9DA-B7FD-AE1D-974D-4D90FB92EEFF}"/>
              </a:ext>
            </a:extLst>
          </p:cNvPr>
          <p:cNvPicPr>
            <a:picLocks noChangeAspect="1"/>
          </p:cNvPicPr>
          <p:nvPr/>
        </p:nvPicPr>
        <p:blipFill>
          <a:blip r:embed="rId4"/>
          <a:stretch>
            <a:fillRect/>
          </a:stretch>
        </p:blipFill>
        <p:spPr>
          <a:xfrm>
            <a:off x="6748543" y="1366825"/>
            <a:ext cx="4301446" cy="2419564"/>
          </a:xfrm>
          <a:prstGeom prst="rect">
            <a:avLst/>
          </a:prstGeom>
        </p:spPr>
      </p:pic>
      <p:pic>
        <p:nvPicPr>
          <p:cNvPr id="3" name="Picture 2">
            <a:extLst>
              <a:ext uri="{FF2B5EF4-FFF2-40B4-BE49-F238E27FC236}">
                <a16:creationId xmlns:a16="http://schemas.microsoft.com/office/drawing/2014/main" id="{18F46BC4-9A51-CA0D-B80B-F7AC73DB5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 y="-43264"/>
            <a:ext cx="2310063" cy="7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39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F6-C262-5B34-7BA1-7991CDB26487}"/>
              </a:ext>
            </a:extLst>
          </p:cNvPr>
          <p:cNvSpPr>
            <a:spLocks noGrp="1"/>
          </p:cNvSpPr>
          <p:nvPr>
            <p:ph type="title"/>
          </p:nvPr>
        </p:nvSpPr>
        <p:spPr>
          <a:xfrm>
            <a:off x="838200" y="318886"/>
            <a:ext cx="10515600" cy="1325563"/>
          </a:xfrm>
        </p:spPr>
        <p:txBody>
          <a:bodyPr/>
          <a:lstStyle/>
          <a:p>
            <a:r>
              <a:rPr lang="en-GB" dirty="0"/>
              <a:t>What happened next</a:t>
            </a:r>
          </a:p>
        </p:txBody>
      </p:sp>
      <p:sp>
        <p:nvSpPr>
          <p:cNvPr id="3" name="Content Placeholder 2">
            <a:extLst>
              <a:ext uri="{FF2B5EF4-FFF2-40B4-BE49-F238E27FC236}">
                <a16:creationId xmlns:a16="http://schemas.microsoft.com/office/drawing/2014/main" id="{6FB9DD5C-CCF7-C300-595D-DC0752725663}"/>
              </a:ext>
            </a:extLst>
          </p:cNvPr>
          <p:cNvSpPr>
            <a:spLocks noGrp="1"/>
          </p:cNvSpPr>
          <p:nvPr>
            <p:ph idx="1"/>
          </p:nvPr>
        </p:nvSpPr>
        <p:spPr>
          <a:xfrm>
            <a:off x="312319" y="1425462"/>
            <a:ext cx="7464978" cy="5081588"/>
          </a:xfrm>
        </p:spPr>
        <p:txBody>
          <a:bodyPr>
            <a:noAutofit/>
          </a:bodyPr>
          <a:lstStyle/>
          <a:p>
            <a:r>
              <a:rPr lang="en-GB" dirty="0"/>
              <a:t>Over the next 2 years eight dedicated volunteers and a team from Reading University put the data and metadata through an exacting quality control process and the data sets were released in two batches. </a:t>
            </a:r>
          </a:p>
          <a:p>
            <a:r>
              <a:rPr lang="en-GB" dirty="0"/>
              <a:t>The data was then made available to the global scientific community and immediately started to have impacts in understanding more about historical weather extremes – the major floods and droughts, how likely they are and how often they might happen. </a:t>
            </a:r>
          </a:p>
          <a:p>
            <a:r>
              <a:rPr lang="en-GB" dirty="0"/>
              <a:t>This in turn helps us to put modern extremes into context.</a:t>
            </a:r>
          </a:p>
        </p:txBody>
      </p:sp>
      <p:pic>
        <p:nvPicPr>
          <p:cNvPr id="4" name="Picture 4">
            <a:extLst>
              <a:ext uri="{FF2B5EF4-FFF2-40B4-BE49-F238E27FC236}">
                <a16:creationId xmlns:a16="http://schemas.microsoft.com/office/drawing/2014/main" id="{81491E7C-D07F-E2CE-7C7A-4C2126C35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854" y="3741071"/>
            <a:ext cx="4059820" cy="24358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068BCE-DB15-216A-A28A-6358B724E4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6" r="5689"/>
          <a:stretch/>
        </p:blipFill>
        <p:spPr bwMode="auto">
          <a:xfrm>
            <a:off x="8100516" y="1054901"/>
            <a:ext cx="3654496" cy="2062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0874178-5516-5EBC-8DC4-AC5702B8F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 y="-43264"/>
            <a:ext cx="2310063" cy="7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54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665</TotalTime>
  <Words>3655</Words>
  <Application>Microsoft Office PowerPoint</Application>
  <PresentationFormat>Widescreen</PresentationFormat>
  <Paragraphs>195</Paragraphs>
  <Slides>16</Slides>
  <Notes>15</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1_Office Theme</vt:lpstr>
      <vt:lpstr>Rainfall Data Rescue activities at the UK Met Office National Meteorological Archive – current activities, use in climate monitoring, and next steps.   </vt:lpstr>
      <vt:lpstr>What do we hold?</vt:lpstr>
      <vt:lpstr>PowerPoint Presentation</vt:lpstr>
      <vt:lpstr>NMA scanning priorities and strategy </vt:lpstr>
      <vt:lpstr>Recovering metadata </vt:lpstr>
      <vt:lpstr>PowerPoint Presentation</vt:lpstr>
      <vt:lpstr>The Rainfall recovery project</vt:lpstr>
      <vt:lpstr>Citizen Science in a pandemic</vt:lpstr>
      <vt:lpstr>What happened next</vt:lpstr>
      <vt:lpstr>The Met Office National Climate Information Centre is using the rescued rainfall datasets to improve long term climate monitoring…..</vt:lpstr>
      <vt:lpstr>PowerPoint Presentation</vt:lpstr>
      <vt:lpstr>PowerPoint Presentation</vt:lpstr>
      <vt:lpstr>PowerPoint Presentation</vt:lpstr>
      <vt:lpstr>Where we are now – e.g. Storm Babet October 2023</vt:lpstr>
      <vt:lpstr>What’s next</vt:lpstr>
      <vt:lpstr>ANY QUESTIONS?</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Rainfall Data Rescue activities at the UK Met Office National Meteorological Archive – current activities, use in climate monitoring, and next steps.   </dc:title>
  <dc:creator>Catherine Ross</dc:creator>
  <cp:lastModifiedBy>Catherine Ross</cp:lastModifiedBy>
  <cp:revision>10</cp:revision>
  <dcterms:created xsi:type="dcterms:W3CDTF">2024-05-24T12:05:49Z</dcterms:created>
  <dcterms:modified xsi:type="dcterms:W3CDTF">2024-09-24T09:39:10Z</dcterms:modified>
</cp:coreProperties>
</file>