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415" r:id="rId3"/>
    <p:sldId id="414" r:id="rId4"/>
    <p:sldId id="378" r:id="rId5"/>
    <p:sldId id="408" r:id="rId6"/>
    <p:sldId id="409" r:id="rId7"/>
    <p:sldId id="410" r:id="rId8"/>
    <p:sldId id="411" r:id="rId9"/>
    <p:sldId id="412" r:id="rId10"/>
    <p:sldId id="413" r:id="rId11"/>
    <p:sldId id="361" r:id="rId12"/>
    <p:sldId id="360" r:id="rId13"/>
    <p:sldId id="333" r:id="rId14"/>
    <p:sldId id="269" r:id="rId15"/>
    <p:sldId id="323" r:id="rId16"/>
    <p:sldId id="283" r:id="rId17"/>
    <p:sldId id="278" r:id="rId18"/>
    <p:sldId id="355" r:id="rId19"/>
    <p:sldId id="377" r:id="rId20"/>
    <p:sldId id="416" r:id="rId21"/>
    <p:sldId id="369" r:id="rId22"/>
    <p:sldId id="312" r:id="rId23"/>
    <p:sldId id="370" r:id="rId24"/>
    <p:sldId id="371" r:id="rId25"/>
    <p:sldId id="331" r:id="rId26"/>
    <p:sldId id="405" r:id="rId27"/>
    <p:sldId id="406" r:id="rId28"/>
    <p:sldId id="397" r:id="rId29"/>
    <p:sldId id="417" r:id="rId30"/>
    <p:sldId id="418" r:id="rId31"/>
    <p:sldId id="328" r:id="rId32"/>
    <p:sldId id="347" r:id="rId33"/>
    <p:sldId id="419" r:id="rId34"/>
    <p:sldId id="403" r:id="rId35"/>
    <p:sldId id="404" r:id="rId36"/>
    <p:sldId id="407" r:id="rId37"/>
    <p:sldId id="376" r:id="rId38"/>
    <p:sldId id="374" r:id="rId39"/>
    <p:sldId id="272" r:id="rId40"/>
    <p:sldId id="372" r:id="rId41"/>
    <p:sldId id="373" r:id="rId4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11" autoAdjust="0"/>
    <p:restoredTop sz="94660"/>
  </p:normalViewPr>
  <p:slideViewPr>
    <p:cSldViewPr snapToGrid="0">
      <p:cViewPr varScale="1">
        <p:scale>
          <a:sx n="42" d="100"/>
          <a:sy n="42" d="100"/>
        </p:scale>
        <p:origin x="36"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05D30-1301-42BF-B552-B4E5794DF4C5}" type="datetimeFigureOut">
              <a:rPr kumimoji="1" lang="ja-JP" altLang="en-US" smtClean="0"/>
              <a:t>2024/9/25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FA4EFF-03A0-4C8B-B8B5-FFE0CADC3879}" type="slidenum">
              <a:rPr kumimoji="1" lang="ja-JP" altLang="en-US" smtClean="0"/>
              <a:t>‹#›</a:t>
            </a:fld>
            <a:endParaRPr kumimoji="1" lang="ja-JP" altLang="en-US"/>
          </a:p>
        </p:txBody>
      </p:sp>
    </p:spTree>
    <p:extLst>
      <p:ext uri="{BB962C8B-B14F-4D97-AF65-F5344CB8AC3E}">
        <p14:creationId xmlns:p14="http://schemas.microsoft.com/office/powerpoint/2010/main" val="1273188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C69FA9E-2783-FD71-27CA-0ED8EF3D1517}"/>
              </a:ext>
            </a:extLst>
          </p:cNvPr>
          <p:cNvSpPr>
            <a:spLocks noGrp="1" noChangeArrowheads="1"/>
          </p:cNvSpPr>
          <p:nvPr>
            <p:ph type="sldNum" sz="quarter" idx="5"/>
          </p:nvPr>
        </p:nvSpPr>
        <p:spPr>
          <a:ln/>
        </p:spPr>
        <p:txBody>
          <a:bodyPr/>
          <a:lstStyle/>
          <a:p>
            <a:fld id="{330936C9-4DC7-FB4A-AA50-9F402C92B3C7}" type="slidenum">
              <a:rPr lang="en-US" altLang="ja-JP"/>
              <a:pPr/>
              <a:t>14</a:t>
            </a:fld>
            <a:endParaRPr lang="en-US" altLang="ja-JP"/>
          </a:p>
        </p:txBody>
      </p:sp>
      <p:sp>
        <p:nvSpPr>
          <p:cNvPr id="200706" name="Rectangle 2">
            <a:extLst>
              <a:ext uri="{FF2B5EF4-FFF2-40B4-BE49-F238E27FC236}">
                <a16:creationId xmlns:a16="http://schemas.microsoft.com/office/drawing/2014/main" id="{9C300CBA-1E4F-9203-8373-1805388EEF38}"/>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F2B26303-3345-F3D1-74BD-29FA8492E3C4}"/>
              </a:ext>
            </a:extLst>
          </p:cNvPr>
          <p:cNvSpPr>
            <a:spLocks noGrp="1" noChangeArrowheads="1"/>
          </p:cNvSpPr>
          <p:nvPr>
            <p:ph type="body" idx="1"/>
          </p:nvPr>
        </p:nvSpPr>
        <p:spPr/>
        <p:txBody>
          <a:bodyPr/>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D52991-75D3-4C8A-9146-7106A49300B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8CC7E73-CDC0-432E-970C-6BCE091194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8B546B5-B4CE-4FDE-B003-7E34A7F6A6F9}"/>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5" name="フッター プレースホルダー 4">
            <a:extLst>
              <a:ext uri="{FF2B5EF4-FFF2-40B4-BE49-F238E27FC236}">
                <a16:creationId xmlns:a16="http://schemas.microsoft.com/office/drawing/2014/main" id="{B65141CF-0984-44AE-991C-1B20998BD67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6D6AF4-89D7-4F9D-9724-ECBC65E0757A}"/>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193435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C25D1D-BF0B-4D36-A04D-2B104B902AA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A9D3A73-AAE1-4464-A9F5-6261ED1000A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7E9C7F-9E0F-4EA4-B0A7-38DD25DA7B3E}"/>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5" name="フッター プレースホルダー 4">
            <a:extLst>
              <a:ext uri="{FF2B5EF4-FFF2-40B4-BE49-F238E27FC236}">
                <a16:creationId xmlns:a16="http://schemas.microsoft.com/office/drawing/2014/main" id="{7144939B-12E2-4D9C-807B-7365909CD3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4081E83-703C-491E-B9B4-6A0902F98B59}"/>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1297340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2285D4C-D725-41D7-B88B-3E4FEAD259D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14D2C0A-8A9E-47EA-8E98-DC47B948D42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99CD39-F1D9-409F-8354-ECC834AE14B8}"/>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5" name="フッター プレースホルダー 4">
            <a:extLst>
              <a:ext uri="{FF2B5EF4-FFF2-40B4-BE49-F238E27FC236}">
                <a16:creationId xmlns:a16="http://schemas.microsoft.com/office/drawing/2014/main" id="{0B28180D-D937-43EB-8C99-78869F07E7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2A170D-E38C-4405-9ECB-86AE660539BF}"/>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175592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1930400" y="304800"/>
            <a:ext cx="9347200" cy="9906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447800"/>
            <a:ext cx="5080000" cy="464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197600" y="1447800"/>
            <a:ext cx="5080000" cy="464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203200" y="6394450"/>
            <a:ext cx="2540000" cy="457200"/>
          </a:xfrm>
        </p:spPr>
        <p:txBody>
          <a:bodyPr/>
          <a:lstStyle>
            <a:lvl1pPr>
              <a:defRPr/>
            </a:lvl1pPr>
          </a:lstStyle>
          <a:p>
            <a:endParaRPr lang="en-US" altLang="ja-JP"/>
          </a:p>
        </p:txBody>
      </p:sp>
      <p:sp>
        <p:nvSpPr>
          <p:cNvPr id="6" name="フッター プレースホルダー 5"/>
          <p:cNvSpPr>
            <a:spLocks noGrp="1"/>
          </p:cNvSpPr>
          <p:nvPr>
            <p:ph type="ftr" sz="quarter" idx="11"/>
          </p:nvPr>
        </p:nvSpPr>
        <p:spPr>
          <a:xfrm>
            <a:off x="4165600" y="6394450"/>
            <a:ext cx="3860800" cy="457200"/>
          </a:xfr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a:xfrm>
            <a:off x="9448800" y="6394450"/>
            <a:ext cx="2540000" cy="457200"/>
          </a:xfrm>
        </p:spPr>
        <p:txBody>
          <a:bodyPr/>
          <a:lstStyle>
            <a:lvl1pPr>
              <a:defRPr/>
            </a:lvl1pPr>
          </a:lstStyle>
          <a:p>
            <a:endParaRPr lang="ja-JP" altLang="ja-JP"/>
          </a:p>
        </p:txBody>
      </p:sp>
    </p:spTree>
    <p:extLst>
      <p:ext uri="{BB962C8B-B14F-4D97-AF65-F5344CB8AC3E}">
        <p14:creationId xmlns:p14="http://schemas.microsoft.com/office/powerpoint/2010/main" val="11615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7814"/>
            <a:ext cx="109728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1600201"/>
            <a:ext cx="5384800" cy="2189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3941763"/>
            <a:ext cx="53848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FF554530-B4C6-C848-85D3-ECDC5EBB80F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a:extLst>
              <a:ext uri="{FF2B5EF4-FFF2-40B4-BE49-F238E27FC236}">
                <a16:creationId xmlns:a16="http://schemas.microsoft.com/office/drawing/2014/main" id="{C21575E3-33D9-D74A-8103-D262F49F787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C269C441-D7C3-8E4E-8124-B66A8C044F8A}"/>
              </a:ext>
            </a:extLst>
          </p:cNvPr>
          <p:cNvSpPr>
            <a:spLocks noGrp="1" noChangeArrowheads="1"/>
          </p:cNvSpPr>
          <p:nvPr>
            <p:ph type="sldNum" sz="quarter" idx="12"/>
          </p:nvPr>
        </p:nvSpPr>
        <p:spPr>
          <a:ln/>
        </p:spPr>
        <p:txBody>
          <a:bodyPr/>
          <a:lstStyle>
            <a:lvl1pPr>
              <a:defRPr/>
            </a:lvl1pPr>
          </a:lstStyle>
          <a:p>
            <a:fld id="{E46A1902-1EEA-6B44-A171-38AF470BF2FB}" type="slidenum">
              <a:rPr lang="en-US" altLang="ja-JP"/>
              <a:pPr/>
              <a:t>‹#›</a:t>
            </a:fld>
            <a:endParaRPr lang="en-US" altLang="ja-JP"/>
          </a:p>
        </p:txBody>
      </p:sp>
    </p:spTree>
    <p:extLst>
      <p:ext uri="{BB962C8B-B14F-4D97-AF65-F5344CB8AC3E}">
        <p14:creationId xmlns:p14="http://schemas.microsoft.com/office/powerpoint/2010/main" val="1822960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1288FF-710B-4C03-95E6-98D04DF72A4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F5326B-8D46-4C42-A54C-5C9F2C5D732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FEDA90D-9561-4E72-88D0-8489B1127176}"/>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5" name="フッター プレースホルダー 4">
            <a:extLst>
              <a:ext uri="{FF2B5EF4-FFF2-40B4-BE49-F238E27FC236}">
                <a16:creationId xmlns:a16="http://schemas.microsoft.com/office/drawing/2014/main" id="{DE9B02A0-BEF9-4731-A709-4052DEE4A3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505169-ACC8-49A1-AFB1-E4EB4C0C0E24}"/>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198254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855BFA-2D32-4B48-B4DB-ABAE2CCF6F5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2F428F9-80A5-4E35-9718-DED98F20C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6091E5A-15C4-403C-AC2F-37AAC0FD3DC3}"/>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5" name="フッター プレースホルダー 4">
            <a:extLst>
              <a:ext uri="{FF2B5EF4-FFF2-40B4-BE49-F238E27FC236}">
                <a16:creationId xmlns:a16="http://schemas.microsoft.com/office/drawing/2014/main" id="{23E353C6-BEAE-47F1-A132-68816D4B81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F2BCDF-0F02-4BE3-8D77-840E1CA89BB5}"/>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185984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BB3767-A52E-4B3E-841F-359519E2C67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E85B895-BC63-450B-810C-236F6A3E540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CD7C802-8D46-4996-8BD2-DCAE92EFDE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B591924-5A17-4776-9BAC-A9FED2159378}"/>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6" name="フッター プレースホルダー 5">
            <a:extLst>
              <a:ext uri="{FF2B5EF4-FFF2-40B4-BE49-F238E27FC236}">
                <a16:creationId xmlns:a16="http://schemas.microsoft.com/office/drawing/2014/main" id="{D67521A6-1F24-4346-8BBC-42AD1EAF01D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219FC9F-2E0C-4CBC-97CD-7E04460DC97B}"/>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312007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26441-8F94-467B-A170-BF37D1E12B8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EC0628C-8BF0-4A15-BC62-012B45666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EB0F9C-62C2-46CA-AF35-B925040E3A5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B265203-8212-427A-9092-83387ABE4C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16A1E42-ABC1-42CB-8D5C-609FF564801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E9861A1-340B-4056-9ACC-91A935AE0703}"/>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8" name="フッター プレースホルダー 7">
            <a:extLst>
              <a:ext uri="{FF2B5EF4-FFF2-40B4-BE49-F238E27FC236}">
                <a16:creationId xmlns:a16="http://schemas.microsoft.com/office/drawing/2014/main" id="{84C889E5-4B8F-4119-97F0-4671867FA50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7BBCA00-F9DF-4371-B51E-9864C7FD6A1D}"/>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344190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1BC545-0D26-426B-A172-A4C86C08D1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E5590D9-D96E-412E-8474-FB87824E8993}"/>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4" name="フッター プレースホルダー 3">
            <a:extLst>
              <a:ext uri="{FF2B5EF4-FFF2-40B4-BE49-F238E27FC236}">
                <a16:creationId xmlns:a16="http://schemas.microsoft.com/office/drawing/2014/main" id="{8DFF29EC-85E3-48B0-B409-D16CE7B420E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8BAD0CD-BC06-4672-8862-1136E3F4495A}"/>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2695903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32FE349-CCA4-40EC-81D4-07A35840210A}"/>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3" name="フッター プレースホルダー 2">
            <a:extLst>
              <a:ext uri="{FF2B5EF4-FFF2-40B4-BE49-F238E27FC236}">
                <a16:creationId xmlns:a16="http://schemas.microsoft.com/office/drawing/2014/main" id="{C6D38FE2-56D8-4401-8FC9-A571EF0114E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F293D71-BE64-461D-B729-4F6FA82D8B9D}"/>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3971024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AEDAB7-1B07-4156-A715-879F5197605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E8BE77-8C5E-46FF-B6A2-7C78426ED5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47E9098-F187-4A0D-B33B-2D5B3869E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BFB2B45-42CB-4078-AC65-D9D05F198625}"/>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6" name="フッター プレースホルダー 5">
            <a:extLst>
              <a:ext uri="{FF2B5EF4-FFF2-40B4-BE49-F238E27FC236}">
                <a16:creationId xmlns:a16="http://schemas.microsoft.com/office/drawing/2014/main" id="{0F944B98-912F-4B0D-B2B7-BCC28118055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8E0CD40-C2CE-4B4F-8518-A6EF5C81FA6B}"/>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410435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7B04E4-0843-428D-BC39-086CBBFE07C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F9D3202-B438-4F07-8FEF-AF14CB690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06BA349-1EC4-4081-91DF-77CBDA594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9D207DA-B67C-4787-8E33-5FB381CEDBD1}"/>
              </a:ext>
            </a:extLst>
          </p:cNvPr>
          <p:cNvSpPr>
            <a:spLocks noGrp="1"/>
          </p:cNvSpPr>
          <p:nvPr>
            <p:ph type="dt" sz="half" idx="10"/>
          </p:nvPr>
        </p:nvSpPr>
        <p:spPr/>
        <p:txBody>
          <a:bodyPr/>
          <a:lstStyle/>
          <a:p>
            <a:fld id="{81976A45-8FE0-4BB2-9AD9-B2164493A4AB}" type="datetimeFigureOut">
              <a:rPr kumimoji="1" lang="ja-JP" altLang="en-US" smtClean="0"/>
              <a:t>2024/9/25</a:t>
            </a:fld>
            <a:endParaRPr kumimoji="1" lang="ja-JP" altLang="en-US"/>
          </a:p>
        </p:txBody>
      </p:sp>
      <p:sp>
        <p:nvSpPr>
          <p:cNvPr id="6" name="フッター プレースホルダー 5">
            <a:extLst>
              <a:ext uri="{FF2B5EF4-FFF2-40B4-BE49-F238E27FC236}">
                <a16:creationId xmlns:a16="http://schemas.microsoft.com/office/drawing/2014/main" id="{6AA9D67E-A829-42B4-9547-F28DC779F0B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1CD31C8-EC7D-419E-88BF-92915A4AE23E}"/>
              </a:ext>
            </a:extLst>
          </p:cNvPr>
          <p:cNvSpPr>
            <a:spLocks noGrp="1"/>
          </p:cNvSpPr>
          <p:nvPr>
            <p:ph type="sldNum" sz="quarter" idx="12"/>
          </p:nvPr>
        </p:nvSpPr>
        <p:spPr/>
        <p:txBody>
          <a:body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280732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8286C64-F9CD-4831-86C6-A0F691966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3AC1B8B-63E8-4899-B7FA-8A32EA24FF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37682C6-C520-4DB7-B70D-CD941249D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976A45-8FE0-4BB2-9AD9-B2164493A4AB}" type="datetimeFigureOut">
              <a:rPr kumimoji="1" lang="ja-JP" altLang="en-US" smtClean="0"/>
              <a:t>2024/9/25</a:t>
            </a:fld>
            <a:endParaRPr kumimoji="1" lang="ja-JP" altLang="en-US"/>
          </a:p>
        </p:txBody>
      </p:sp>
      <p:sp>
        <p:nvSpPr>
          <p:cNvPr id="5" name="フッター プレースホルダー 4">
            <a:extLst>
              <a:ext uri="{FF2B5EF4-FFF2-40B4-BE49-F238E27FC236}">
                <a16:creationId xmlns:a16="http://schemas.microsoft.com/office/drawing/2014/main" id="{899A118D-9526-4F4D-AC75-731125F8D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F759079-49CE-4E28-BA6A-91DAB45CE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DE61D-DDE3-4923-AF24-6E1865691F56}" type="slidenum">
              <a:rPr kumimoji="1" lang="ja-JP" altLang="en-US" smtClean="0"/>
              <a:t>‹#›</a:t>
            </a:fld>
            <a:endParaRPr kumimoji="1" lang="ja-JP" altLang="en-US"/>
          </a:p>
        </p:txBody>
      </p:sp>
    </p:spTree>
    <p:extLst>
      <p:ext uri="{BB962C8B-B14F-4D97-AF65-F5344CB8AC3E}">
        <p14:creationId xmlns:p14="http://schemas.microsoft.com/office/powerpoint/2010/main" val="277637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7.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20.wmf"/><Relationship Id="rId5" Type="http://schemas.openxmlformats.org/officeDocument/2006/relationships/oleObject" Target="../embeddings/oleObject6.bin"/><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23.emf"/><Relationship Id="rId5" Type="http://schemas.openxmlformats.org/officeDocument/2006/relationships/oleObject" Target="../embeddings/oleObject9.bin"/><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researchmap.jp/leuk/published_papers/40986037"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607407-FF08-4A29-A472-F50BEA9CB1DC}"/>
              </a:ext>
            </a:extLst>
          </p:cNvPr>
          <p:cNvSpPr>
            <a:spLocks noGrp="1"/>
          </p:cNvSpPr>
          <p:nvPr>
            <p:ph type="ctrTitle"/>
          </p:nvPr>
        </p:nvSpPr>
        <p:spPr>
          <a:xfrm>
            <a:off x="349443" y="601883"/>
            <a:ext cx="11283114" cy="1391509"/>
          </a:xfrm>
        </p:spPr>
        <p:txBody>
          <a:bodyPr>
            <a:noAutofit/>
          </a:bodyPr>
          <a:lstStyle/>
          <a:p>
            <a:r>
              <a:rPr lang="en-US" altLang="ja-JP" sz="4000" b="1" dirty="0"/>
              <a:t>Preliminary result of research into Dutch Naval Logbook and weather related datasets.</a:t>
            </a:r>
            <a:endParaRPr kumimoji="1" lang="ja-JP" altLang="en-US" sz="4000" b="1" dirty="0"/>
          </a:p>
        </p:txBody>
      </p:sp>
      <p:sp>
        <p:nvSpPr>
          <p:cNvPr id="3" name="字幕 2">
            <a:extLst>
              <a:ext uri="{FF2B5EF4-FFF2-40B4-BE49-F238E27FC236}">
                <a16:creationId xmlns:a16="http://schemas.microsoft.com/office/drawing/2014/main" id="{EC7068CC-C814-4CFF-94C9-DD1BA9B3A5B1}"/>
              </a:ext>
            </a:extLst>
          </p:cNvPr>
          <p:cNvSpPr>
            <a:spLocks noGrp="1"/>
          </p:cNvSpPr>
          <p:nvPr>
            <p:ph type="subTitle" idx="1"/>
          </p:nvPr>
        </p:nvSpPr>
        <p:spPr>
          <a:xfrm>
            <a:off x="451414" y="2365518"/>
            <a:ext cx="11181143" cy="4201610"/>
          </a:xfrm>
        </p:spPr>
        <p:txBody>
          <a:bodyPr>
            <a:normAutofit/>
          </a:bodyPr>
          <a:lstStyle/>
          <a:p>
            <a:r>
              <a:rPr lang="es-ES_tradnl" altLang="ja-JP" b="1" dirty="0"/>
              <a:t>Togo Tsukahara, Hisayuki Kubota, Jun Matsumoto, Alice de Jong, Masumi Zaiki, Ikumi Akasaka and Atushi Ota</a:t>
            </a:r>
          </a:p>
          <a:p>
            <a:r>
              <a:rPr lang="en-US" altLang="ja-JP" dirty="0"/>
              <a:t>ACRE Drought and Flood meeting program. 2024sep.25, 10:30-</a:t>
            </a:r>
          </a:p>
          <a:p>
            <a:r>
              <a:rPr lang="en-US" altLang="ja-JP" b="1" dirty="0"/>
              <a:t>@</a:t>
            </a:r>
            <a:r>
              <a:rPr lang="en-US" altLang="ja-JP" b="1" dirty="0" err="1"/>
              <a:t>Korfu</a:t>
            </a:r>
            <a:r>
              <a:rPr lang="en-US" altLang="ja-JP" b="1" dirty="0"/>
              <a:t>, Greece.  (Thanks to Prof. C. </a:t>
            </a:r>
            <a:r>
              <a:rPr lang="en-US" altLang="ja-JP" b="1" dirty="0" err="1"/>
              <a:t>Zerefos</a:t>
            </a:r>
            <a:r>
              <a:rPr lang="en-US" altLang="ja-JP" b="1" dirty="0"/>
              <a:t>, this is an island of Nausicaa ) </a:t>
            </a:r>
          </a:p>
          <a:p>
            <a:endParaRPr lang="en-US" altLang="ja-JP" dirty="0"/>
          </a:p>
        </p:txBody>
      </p:sp>
      <p:pic>
        <p:nvPicPr>
          <p:cNvPr id="5" name="図 4">
            <a:extLst>
              <a:ext uri="{FF2B5EF4-FFF2-40B4-BE49-F238E27FC236}">
                <a16:creationId xmlns:a16="http://schemas.microsoft.com/office/drawing/2014/main" id="{36FE9403-730F-4657-9308-56B1391B0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95" y="4210234"/>
            <a:ext cx="3653363" cy="2045883"/>
          </a:xfrm>
          <a:prstGeom prst="rect">
            <a:avLst/>
          </a:prstGeom>
        </p:spPr>
      </p:pic>
      <p:pic>
        <p:nvPicPr>
          <p:cNvPr id="7" name="図 6">
            <a:extLst>
              <a:ext uri="{FF2B5EF4-FFF2-40B4-BE49-F238E27FC236}">
                <a16:creationId xmlns:a16="http://schemas.microsoft.com/office/drawing/2014/main" id="{5BA38391-0CD2-4198-A9DC-3D0F5883E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185" y="4169085"/>
            <a:ext cx="3800320" cy="2128179"/>
          </a:xfrm>
          <a:prstGeom prst="rect">
            <a:avLst/>
          </a:prstGeom>
        </p:spPr>
      </p:pic>
    </p:spTree>
    <p:extLst>
      <p:ext uri="{BB962C8B-B14F-4D97-AF65-F5344CB8AC3E}">
        <p14:creationId xmlns:p14="http://schemas.microsoft.com/office/powerpoint/2010/main" val="1220472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63A52-951A-4B65-A993-B06A4D29B00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96E8A10-D0A1-4FA1-8417-FE70CAB8A9F6}"/>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4071493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828EF3B7-1C90-AA45-B068-31E2ADC0A78B}"/>
              </a:ext>
            </a:extLst>
          </p:cNvPr>
          <p:cNvSpPr>
            <a:spLocks noGrp="1" noChangeArrowheads="1"/>
          </p:cNvSpPr>
          <p:nvPr>
            <p:ph type="title"/>
          </p:nvPr>
        </p:nvSpPr>
        <p:spPr>
          <a:xfrm>
            <a:off x="1922463" y="422275"/>
            <a:ext cx="8350250" cy="1036638"/>
          </a:xfrm>
        </p:spPr>
        <p:txBody>
          <a:bodyPr/>
          <a:lstStyle/>
          <a:p>
            <a:pPr algn="dist" eaLnBrk="1" hangingPunct="1"/>
            <a:r>
              <a:rPr lang="en-US" altLang="ja-JP" sz="3200">
                <a:latin typeface="Palatino Linotype" panose="02040502050505030304" pitchFamily="18" charset="0"/>
              </a:rPr>
              <a:t>Growth of the world network of regular observation with meteorological instruments</a:t>
            </a:r>
          </a:p>
        </p:txBody>
      </p:sp>
      <p:graphicFrame>
        <p:nvGraphicFramePr>
          <p:cNvPr id="11266" name="Object 9">
            <a:extLst>
              <a:ext uri="{FF2B5EF4-FFF2-40B4-BE49-F238E27FC236}">
                <a16:creationId xmlns:a16="http://schemas.microsoft.com/office/drawing/2014/main" id="{53C65647-28D8-144F-88E9-39AA1F1D1477}"/>
              </a:ext>
            </a:extLst>
          </p:cNvPr>
          <p:cNvGraphicFramePr>
            <a:graphicFrameLocks noGrp="1" noChangeAspect="1"/>
          </p:cNvGraphicFramePr>
          <p:nvPr>
            <p:ph idx="1"/>
          </p:nvPr>
        </p:nvGraphicFramePr>
        <p:xfrm>
          <a:off x="2093914" y="1558925"/>
          <a:ext cx="8072437" cy="4387850"/>
        </p:xfrm>
        <a:graphic>
          <a:graphicData uri="http://schemas.openxmlformats.org/presentationml/2006/ole">
            <mc:AlternateContent xmlns:mc="http://schemas.openxmlformats.org/markup-compatibility/2006">
              <mc:Choice xmlns:v="urn:schemas-microsoft-com:vml" Requires="v">
                <p:oleObj spid="_x0000_s6149" name="Image" r:id="rId3" imgW="14884400" imgH="8026400" progId="Photoshop.Image.5">
                  <p:embed/>
                </p:oleObj>
              </mc:Choice>
              <mc:Fallback>
                <p:oleObj name="Image" r:id="rId3" imgW="14884400" imgH="8026400" progId="Photoshop.Image.5">
                  <p:embed/>
                  <p:pic>
                    <p:nvPicPr>
                      <p:cNvPr id="11266" name="Object 9">
                        <a:extLst>
                          <a:ext uri="{FF2B5EF4-FFF2-40B4-BE49-F238E27FC236}">
                            <a16:creationId xmlns:a16="http://schemas.microsoft.com/office/drawing/2014/main" id="{53C65647-28D8-144F-88E9-39AA1F1D1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4" y="1558925"/>
                        <a:ext cx="8072437" cy="43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Text Box 11">
            <a:extLst>
              <a:ext uri="{FF2B5EF4-FFF2-40B4-BE49-F238E27FC236}">
                <a16:creationId xmlns:a16="http://schemas.microsoft.com/office/drawing/2014/main" id="{BF402730-CE21-CA49-8DAA-FC8F1A6D5CB6}"/>
              </a:ext>
            </a:extLst>
          </p:cNvPr>
          <p:cNvSpPr txBox="1">
            <a:spLocks noChangeArrowheads="1"/>
          </p:cNvSpPr>
          <p:nvPr/>
        </p:nvSpPr>
        <p:spPr bwMode="auto">
          <a:xfrm>
            <a:off x="2208213" y="5984876"/>
            <a:ext cx="7905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sz="2000">
                <a:latin typeface="Palatino Linotype" panose="02040502050505030304" pitchFamily="18" charset="0"/>
              </a:rPr>
              <a:t>Lamb (1995): “CLIMATE HISTORY and the MODERN WORLD”</a:t>
            </a:r>
            <a:r>
              <a:rPr lang="ja-JP" altLang="en-US" sz="2000">
                <a:latin typeface="Palatino Linotype" panose="02040502050505030304" pitchFamily="18" charset="0"/>
              </a:rPr>
              <a:t>より</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CDD24777-23CE-DD47-AC5F-D5690A86A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238" y="1628776"/>
            <a:ext cx="73771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5">
            <a:extLst>
              <a:ext uri="{FF2B5EF4-FFF2-40B4-BE49-F238E27FC236}">
                <a16:creationId xmlns:a16="http://schemas.microsoft.com/office/drawing/2014/main" id="{8589802D-07EF-4A44-8290-28A244AE1A4D}"/>
              </a:ext>
            </a:extLst>
          </p:cNvPr>
          <p:cNvSpPr>
            <a:spLocks noChangeArrowheads="1"/>
          </p:cNvSpPr>
          <p:nvPr/>
        </p:nvSpPr>
        <p:spPr bwMode="auto">
          <a:xfrm>
            <a:off x="5159375" y="54927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br>
              <a:rPr lang="en-US" altLang="ja-JP">
                <a:solidFill>
                  <a:schemeClr val="tx2"/>
                </a:solidFill>
                <a:latin typeface="Arial" panose="020B0604020202020204" pitchFamily="34" charset="0"/>
              </a:rPr>
            </a:br>
            <a:endParaRPr lang="en-US" altLang="ja-JP">
              <a:solidFill>
                <a:schemeClr val="tx2"/>
              </a:solidFill>
              <a:latin typeface="Arial" panose="020B0604020202020204" pitchFamily="34" charset="0"/>
            </a:endParaRPr>
          </a:p>
        </p:txBody>
      </p:sp>
      <p:sp>
        <p:nvSpPr>
          <p:cNvPr id="17412" name="Rectangle 6">
            <a:extLst>
              <a:ext uri="{FF2B5EF4-FFF2-40B4-BE49-F238E27FC236}">
                <a16:creationId xmlns:a16="http://schemas.microsoft.com/office/drawing/2014/main" id="{C2308567-0476-8245-8FA4-0AD25DFD7F4B}"/>
              </a:ext>
            </a:extLst>
          </p:cNvPr>
          <p:cNvSpPr>
            <a:spLocks noChangeArrowheads="1"/>
          </p:cNvSpPr>
          <p:nvPr/>
        </p:nvSpPr>
        <p:spPr bwMode="auto">
          <a:xfrm>
            <a:off x="2063750" y="260351"/>
            <a:ext cx="74882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sz="2800">
                <a:solidFill>
                  <a:schemeClr val="tx2"/>
                </a:solidFill>
              </a:rPr>
              <a:t>Instrumental Meteorological records </a:t>
            </a:r>
            <a:br>
              <a:rPr lang="en-US" altLang="ja-JP" sz="2800">
                <a:solidFill>
                  <a:schemeClr val="tx2"/>
                </a:solidFill>
              </a:rPr>
            </a:br>
            <a:r>
              <a:rPr lang="en-US" altLang="ja-JP" sz="2800">
                <a:solidFill>
                  <a:schemeClr val="tx2"/>
                </a:solidFill>
              </a:rPr>
              <a:t>                         in the 19th century in Japan</a:t>
            </a:r>
          </a:p>
        </p:txBody>
      </p:sp>
      <p:sp>
        <p:nvSpPr>
          <p:cNvPr id="17413" name="Oval 7">
            <a:extLst>
              <a:ext uri="{FF2B5EF4-FFF2-40B4-BE49-F238E27FC236}">
                <a16:creationId xmlns:a16="http://schemas.microsoft.com/office/drawing/2014/main" id="{29436FB3-FC95-3A45-B233-BF9C8EB2AD50}"/>
              </a:ext>
            </a:extLst>
          </p:cNvPr>
          <p:cNvSpPr>
            <a:spLocks noChangeArrowheads="1"/>
          </p:cNvSpPr>
          <p:nvPr/>
        </p:nvSpPr>
        <p:spPr bwMode="auto">
          <a:xfrm>
            <a:off x="4367213" y="5300663"/>
            <a:ext cx="4608512" cy="1008062"/>
          </a:xfrm>
          <a:prstGeom prst="ellipse">
            <a:avLst/>
          </a:prstGeom>
          <a:solidFill>
            <a:srgbClr val="00CCFF">
              <a:alpha val="32941"/>
            </a:srgbClr>
          </a:solidFill>
          <a:ln w="9525">
            <a:solidFill>
              <a:schemeClr val="tx1"/>
            </a:solidFill>
            <a:round/>
            <a:headEnd/>
            <a:tailEnd/>
          </a:ln>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sp>
        <p:nvSpPr>
          <p:cNvPr id="17414" name="Oval 8">
            <a:extLst>
              <a:ext uri="{FF2B5EF4-FFF2-40B4-BE49-F238E27FC236}">
                <a16:creationId xmlns:a16="http://schemas.microsoft.com/office/drawing/2014/main" id="{02C4CE5F-F7D1-6D40-BFE7-3B573C2F8876}"/>
              </a:ext>
            </a:extLst>
          </p:cNvPr>
          <p:cNvSpPr>
            <a:spLocks noChangeArrowheads="1"/>
          </p:cNvSpPr>
          <p:nvPr/>
        </p:nvSpPr>
        <p:spPr bwMode="auto">
          <a:xfrm>
            <a:off x="4511675" y="2276476"/>
            <a:ext cx="2305050" cy="2303463"/>
          </a:xfrm>
          <a:prstGeom prst="ellipse">
            <a:avLst/>
          </a:prstGeom>
          <a:solidFill>
            <a:schemeClr val="hlink">
              <a:alpha val="63921"/>
            </a:schemeClr>
          </a:solidFill>
          <a:ln w="9525">
            <a:solidFill>
              <a:schemeClr val="tx1"/>
            </a:solidFill>
            <a:round/>
            <a:headEnd/>
            <a:tailEnd/>
          </a:ln>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sp>
        <p:nvSpPr>
          <p:cNvPr id="17415" name="Oval 9">
            <a:extLst>
              <a:ext uri="{FF2B5EF4-FFF2-40B4-BE49-F238E27FC236}">
                <a16:creationId xmlns:a16="http://schemas.microsoft.com/office/drawing/2014/main" id="{6AD30547-6F97-904B-A3ED-9AD576DD4148}"/>
              </a:ext>
            </a:extLst>
          </p:cNvPr>
          <p:cNvSpPr>
            <a:spLocks noChangeArrowheads="1"/>
          </p:cNvSpPr>
          <p:nvPr/>
        </p:nvSpPr>
        <p:spPr bwMode="auto">
          <a:xfrm>
            <a:off x="7319964" y="2205039"/>
            <a:ext cx="1512887" cy="2879725"/>
          </a:xfrm>
          <a:prstGeom prst="ellipse">
            <a:avLst/>
          </a:prstGeom>
          <a:solidFill>
            <a:srgbClr val="FF99CC">
              <a:alpha val="50195"/>
            </a:srgbClr>
          </a:solidFill>
          <a:ln w="9525">
            <a:solidFill>
              <a:schemeClr val="tx1"/>
            </a:solidFill>
            <a:round/>
            <a:headEnd/>
            <a:tailEnd/>
          </a:ln>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sp>
        <p:nvSpPr>
          <p:cNvPr id="17416" name="Oval 10">
            <a:extLst>
              <a:ext uri="{FF2B5EF4-FFF2-40B4-BE49-F238E27FC236}">
                <a16:creationId xmlns:a16="http://schemas.microsoft.com/office/drawing/2014/main" id="{C3C82F99-8E8A-1C4B-8D30-46C59B1F446F}"/>
              </a:ext>
            </a:extLst>
          </p:cNvPr>
          <p:cNvSpPr>
            <a:spLocks noChangeArrowheads="1"/>
          </p:cNvSpPr>
          <p:nvPr/>
        </p:nvSpPr>
        <p:spPr bwMode="auto">
          <a:xfrm>
            <a:off x="6959601" y="1700214"/>
            <a:ext cx="504825" cy="433387"/>
          </a:xfrm>
          <a:prstGeom prst="ellipse">
            <a:avLst/>
          </a:prstGeom>
          <a:solidFill>
            <a:srgbClr val="CCFFFF">
              <a:alpha val="50980"/>
            </a:srgbClr>
          </a:solidFill>
          <a:ln w="9525">
            <a:solidFill>
              <a:schemeClr val="tx1"/>
            </a:solidFill>
            <a:round/>
            <a:headEnd/>
            <a:tailEnd/>
          </a:ln>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sp>
        <p:nvSpPr>
          <p:cNvPr id="17417" name="Text Box 12">
            <a:extLst>
              <a:ext uri="{FF2B5EF4-FFF2-40B4-BE49-F238E27FC236}">
                <a16:creationId xmlns:a16="http://schemas.microsoft.com/office/drawing/2014/main" id="{7E9328C8-C941-1B40-A113-B1D70A3A8DF0}"/>
              </a:ext>
            </a:extLst>
          </p:cNvPr>
          <p:cNvSpPr txBox="1">
            <a:spLocks noChangeArrowheads="1"/>
          </p:cNvSpPr>
          <p:nvPr/>
        </p:nvSpPr>
        <p:spPr bwMode="auto">
          <a:xfrm>
            <a:off x="4008438" y="4941888"/>
            <a:ext cx="23034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en-US" altLang="ja-JP"/>
              <a:t>Medical</a:t>
            </a:r>
          </a:p>
        </p:txBody>
      </p:sp>
      <p:sp>
        <p:nvSpPr>
          <p:cNvPr id="17418" name="Text Box 13">
            <a:extLst>
              <a:ext uri="{FF2B5EF4-FFF2-40B4-BE49-F238E27FC236}">
                <a16:creationId xmlns:a16="http://schemas.microsoft.com/office/drawing/2014/main" id="{7B12C33B-432F-4747-B6B9-770687DBD1FD}"/>
              </a:ext>
            </a:extLst>
          </p:cNvPr>
          <p:cNvSpPr txBox="1">
            <a:spLocks noChangeArrowheads="1"/>
          </p:cNvSpPr>
          <p:nvPr/>
        </p:nvSpPr>
        <p:spPr bwMode="auto">
          <a:xfrm>
            <a:off x="5634336" y="4868863"/>
            <a:ext cx="46166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endParaRPr lang="ja-JP" altLang="ja-JP"/>
          </a:p>
        </p:txBody>
      </p:sp>
      <p:sp>
        <p:nvSpPr>
          <p:cNvPr id="17419" name="Text Box 20">
            <a:extLst>
              <a:ext uri="{FF2B5EF4-FFF2-40B4-BE49-F238E27FC236}">
                <a16:creationId xmlns:a16="http://schemas.microsoft.com/office/drawing/2014/main" id="{7057B6EA-B062-CC47-B259-4B1AF39B585B}"/>
              </a:ext>
            </a:extLst>
          </p:cNvPr>
          <p:cNvSpPr txBox="1">
            <a:spLocks noChangeArrowheads="1"/>
          </p:cNvSpPr>
          <p:nvPr/>
        </p:nvSpPr>
        <p:spPr bwMode="auto">
          <a:xfrm>
            <a:off x="4018261" y="3382963"/>
            <a:ext cx="461665" cy="9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ja-JP"/>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a:extLst>
              <a:ext uri="{FF2B5EF4-FFF2-40B4-BE49-F238E27FC236}">
                <a16:creationId xmlns:a16="http://schemas.microsoft.com/office/drawing/2014/main" id="{DDB66A77-C769-6A4A-9DFB-896386836BD9}"/>
              </a:ext>
            </a:extLst>
          </p:cNvPr>
          <p:cNvSpPr>
            <a:spLocks noGrp="1" noChangeArrowheads="1"/>
          </p:cNvSpPr>
          <p:nvPr>
            <p:ph type="title"/>
          </p:nvPr>
        </p:nvSpPr>
        <p:spPr/>
        <p:txBody>
          <a:bodyPr/>
          <a:lstStyle/>
          <a:p>
            <a:pPr algn="ctr" eaLnBrk="1" hangingPunct="1">
              <a:defRPr/>
            </a:pPr>
            <a:r>
              <a:rPr lang="ja-JP" altLang="en-US">
                <a:effectLst>
                  <a:outerShdw blurRad="38100" dist="38100" dir="2700000" algn="tl">
                    <a:srgbClr val="C0C0C0"/>
                  </a:outerShdw>
                </a:effectLst>
                <a:latin typeface="Palatino Linotype" pitchFamily="18" charset="0"/>
              </a:rPr>
              <a:t>現存する日本の気象観測記録</a:t>
            </a:r>
          </a:p>
        </p:txBody>
      </p:sp>
      <p:pic>
        <p:nvPicPr>
          <p:cNvPr id="1028" name="Picture 12">
            <a:extLst>
              <a:ext uri="{FF2B5EF4-FFF2-40B4-BE49-F238E27FC236}">
                <a16:creationId xmlns:a16="http://schemas.microsoft.com/office/drawing/2014/main" id="{187AAFF0-521F-614D-AC49-0C9F851E249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82901" y="1520826"/>
            <a:ext cx="6765925" cy="4962525"/>
          </a:xfrm>
          <a:noFill/>
        </p:spPr>
      </p:pic>
      <p:graphicFrame>
        <p:nvGraphicFramePr>
          <p:cNvPr id="236563" name="Object 19">
            <a:extLst>
              <a:ext uri="{FF2B5EF4-FFF2-40B4-BE49-F238E27FC236}">
                <a16:creationId xmlns:a16="http://schemas.microsoft.com/office/drawing/2014/main" id="{4412ED3C-84BF-784E-A3C9-D17EF78AABC1}"/>
              </a:ext>
            </a:extLst>
          </p:cNvPr>
          <p:cNvGraphicFramePr>
            <a:graphicFrameLocks noGrp="1" noChangeAspect="1"/>
          </p:cNvGraphicFramePr>
          <p:nvPr>
            <p:ph sz="quarter" idx="2"/>
          </p:nvPr>
        </p:nvGraphicFramePr>
        <p:xfrm>
          <a:off x="7281863" y="2400301"/>
          <a:ext cx="3308350" cy="4411663"/>
        </p:xfrm>
        <a:graphic>
          <a:graphicData uri="http://schemas.openxmlformats.org/presentationml/2006/ole">
            <mc:AlternateContent xmlns:mc="http://schemas.openxmlformats.org/markup-compatibility/2006">
              <mc:Choice xmlns:v="urn:schemas-microsoft-com:vml" Requires="v">
                <p:oleObj spid="_x0000_s7173" name="Photo Editor Photo" r:id="rId4" imgW="5181600" imgH="6908800" progId="MSPhotoEd.3">
                  <p:embed/>
                </p:oleObj>
              </mc:Choice>
              <mc:Fallback>
                <p:oleObj name="Photo Editor Photo" r:id="rId4" imgW="5181600" imgH="6908800" progId="MSPhotoEd.3">
                  <p:embed/>
                  <p:pic>
                    <p:nvPicPr>
                      <p:cNvPr id="236563" name="Object 19">
                        <a:extLst>
                          <a:ext uri="{FF2B5EF4-FFF2-40B4-BE49-F238E27FC236}">
                            <a16:creationId xmlns:a16="http://schemas.microsoft.com/office/drawing/2014/main" id="{4412ED3C-84BF-784E-A3C9-D17EF78AAB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1863" y="2400301"/>
                        <a:ext cx="3308350" cy="441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558" name="Rectangle 14">
            <a:extLst>
              <a:ext uri="{FF2B5EF4-FFF2-40B4-BE49-F238E27FC236}">
                <a16:creationId xmlns:a16="http://schemas.microsoft.com/office/drawing/2014/main" id="{7B8AE21F-1756-0B46-82FD-5086EB923B3E}"/>
              </a:ext>
            </a:extLst>
          </p:cNvPr>
          <p:cNvSpPr>
            <a:spLocks noChangeArrowheads="1"/>
          </p:cNvSpPr>
          <p:nvPr/>
        </p:nvSpPr>
        <p:spPr bwMode="auto">
          <a:xfrm>
            <a:off x="2794000" y="2298700"/>
            <a:ext cx="6705600" cy="3149600"/>
          </a:xfrm>
          <a:prstGeom prst="rect">
            <a:avLst/>
          </a:prstGeom>
          <a:noFill/>
          <a:ln w="381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sp>
        <p:nvSpPr>
          <p:cNvPr id="236565" name="Oval 21">
            <a:extLst>
              <a:ext uri="{FF2B5EF4-FFF2-40B4-BE49-F238E27FC236}">
                <a16:creationId xmlns:a16="http://schemas.microsoft.com/office/drawing/2014/main" id="{9A32A469-2901-CD41-B3E7-C4B658EC180B}"/>
              </a:ext>
            </a:extLst>
          </p:cNvPr>
          <p:cNvSpPr>
            <a:spLocks noChangeArrowheads="1"/>
          </p:cNvSpPr>
          <p:nvPr/>
        </p:nvSpPr>
        <p:spPr bwMode="auto">
          <a:xfrm>
            <a:off x="5981700" y="2273300"/>
            <a:ext cx="1054100" cy="6096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pic>
        <p:nvPicPr>
          <p:cNvPr id="236566" name="Picture 22" descr="Siebold">
            <a:extLst>
              <a:ext uri="{FF2B5EF4-FFF2-40B4-BE49-F238E27FC236}">
                <a16:creationId xmlns:a16="http://schemas.microsoft.com/office/drawing/2014/main" id="{DB9BB34B-0454-AC4E-ABF5-21AA8FFE2E46}"/>
              </a:ext>
            </a:extLst>
          </p:cNvPr>
          <p:cNvPicPr>
            <a:picLocks noGrp="1" noChangeAspect="1" noChangeArrowheads="1"/>
          </p:cNvPicPr>
          <p:nvPr>
            <p:ph sz="quarter" idx="3"/>
          </p:nvPr>
        </p:nvPicPr>
        <p:blipFill>
          <a:blip r:embed="rId6">
            <a:lum contrast="18000"/>
            <a:extLst>
              <a:ext uri="{28A0092B-C50C-407E-A947-70E740481C1C}">
                <a14:useLocalDpi xmlns:a14="http://schemas.microsoft.com/office/drawing/2010/main" val="0"/>
              </a:ext>
            </a:extLst>
          </a:blip>
          <a:srcRect/>
          <a:stretch>
            <a:fillRect/>
          </a:stretch>
        </p:blipFill>
        <p:spPr>
          <a:xfrm>
            <a:off x="1524001" y="1"/>
            <a:ext cx="5489575" cy="4284663"/>
          </a:xfrm>
          <a:noFill/>
        </p:spPr>
      </p:pic>
      <p:sp>
        <p:nvSpPr>
          <p:cNvPr id="236568" name="Oval 24">
            <a:extLst>
              <a:ext uri="{FF2B5EF4-FFF2-40B4-BE49-F238E27FC236}">
                <a16:creationId xmlns:a16="http://schemas.microsoft.com/office/drawing/2014/main" id="{DE84D88A-C5C4-A04F-9BCB-64E3EDD32CA3}"/>
              </a:ext>
            </a:extLst>
          </p:cNvPr>
          <p:cNvSpPr>
            <a:spLocks noChangeArrowheads="1"/>
          </p:cNvSpPr>
          <p:nvPr/>
        </p:nvSpPr>
        <p:spPr bwMode="auto">
          <a:xfrm>
            <a:off x="4800600" y="4813300"/>
            <a:ext cx="1143000" cy="6731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6565"/>
                                        </p:tgtEl>
                                        <p:attrNameLst>
                                          <p:attrName>style.visibility</p:attrName>
                                        </p:attrNameLst>
                                      </p:cBhvr>
                                      <p:to>
                                        <p:strVal val="visible"/>
                                      </p:to>
                                    </p:set>
                                    <p:animEffect transition="in" filter="dissolve">
                                      <p:cBhvr>
                                        <p:cTn id="7" dur="500"/>
                                        <p:tgtEl>
                                          <p:spTgt spid="236565"/>
                                        </p:tgtEl>
                                      </p:cBhvr>
                                    </p:animEffect>
                                  </p:childTnLst>
                                </p:cTn>
                              </p:par>
                            </p:childTnLst>
                          </p:cTn>
                        </p:par>
                        <p:par>
                          <p:cTn id="8" fill="hold" nodeType="afterGroup">
                            <p:stCondLst>
                              <p:cond delay="500"/>
                            </p:stCondLst>
                            <p:childTnLst>
                              <p:par>
                                <p:cTn id="9" presetID="9" presetClass="entr" presetSubtype="0" fill="hold" nodeType="afterEffect">
                                  <p:stCondLst>
                                    <p:cond delay="500"/>
                                  </p:stCondLst>
                                  <p:childTnLst>
                                    <p:set>
                                      <p:cBhvr>
                                        <p:cTn id="10" dur="1" fill="hold">
                                          <p:stCondLst>
                                            <p:cond delay="0"/>
                                          </p:stCondLst>
                                        </p:cTn>
                                        <p:tgtEl>
                                          <p:spTgt spid="236563"/>
                                        </p:tgtEl>
                                        <p:attrNameLst>
                                          <p:attrName>style.visibility</p:attrName>
                                        </p:attrNameLst>
                                      </p:cBhvr>
                                      <p:to>
                                        <p:strVal val="visible"/>
                                      </p:to>
                                    </p:set>
                                    <p:animEffect transition="in" filter="dissolve">
                                      <p:cBhvr>
                                        <p:cTn id="11" dur="500"/>
                                        <p:tgtEl>
                                          <p:spTgt spid="23656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36565"/>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3656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6568"/>
                                        </p:tgtEl>
                                        <p:attrNameLst>
                                          <p:attrName>style.visibility</p:attrName>
                                        </p:attrNameLst>
                                      </p:cBhvr>
                                      <p:to>
                                        <p:strVal val="visible"/>
                                      </p:to>
                                    </p:set>
                                    <p:animEffect transition="in" filter="dissolve">
                                      <p:cBhvr>
                                        <p:cTn id="22" dur="500"/>
                                        <p:tgtEl>
                                          <p:spTgt spid="236568"/>
                                        </p:tgtEl>
                                      </p:cBhvr>
                                    </p:animEffect>
                                  </p:childTnLst>
                                </p:cTn>
                              </p:par>
                            </p:childTnLst>
                          </p:cTn>
                        </p:par>
                        <p:par>
                          <p:cTn id="23" fill="hold" nodeType="afterGroup">
                            <p:stCondLst>
                              <p:cond delay="500"/>
                            </p:stCondLst>
                            <p:childTnLst>
                              <p:par>
                                <p:cTn id="24" presetID="9" presetClass="entr" presetSubtype="0" fill="hold" nodeType="afterEffect">
                                  <p:stCondLst>
                                    <p:cond delay="500"/>
                                  </p:stCondLst>
                                  <p:childTnLst>
                                    <p:set>
                                      <p:cBhvr>
                                        <p:cTn id="25" dur="1" fill="hold">
                                          <p:stCondLst>
                                            <p:cond delay="0"/>
                                          </p:stCondLst>
                                        </p:cTn>
                                        <p:tgtEl>
                                          <p:spTgt spid="236566"/>
                                        </p:tgtEl>
                                        <p:attrNameLst>
                                          <p:attrName>style.visibility</p:attrName>
                                        </p:attrNameLst>
                                      </p:cBhvr>
                                      <p:to>
                                        <p:strVal val="visible"/>
                                      </p:to>
                                    </p:set>
                                    <p:animEffect transition="in" filter="dissolve">
                                      <p:cBhvr>
                                        <p:cTn id="26" dur="500"/>
                                        <p:tgtEl>
                                          <p:spTgt spid="23656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3656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3656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6558"/>
                                        </p:tgtEl>
                                        <p:attrNameLst>
                                          <p:attrName>style.visibility</p:attrName>
                                        </p:attrNameLst>
                                      </p:cBhvr>
                                      <p:to>
                                        <p:strVal val="visible"/>
                                      </p:to>
                                    </p:set>
                                    <p:animEffect transition="in" filter="wipe(left)">
                                      <p:cBhvr>
                                        <p:cTn id="37" dur="500"/>
                                        <p:tgtEl>
                                          <p:spTgt spid="236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8" grpId="0" animBg="1"/>
      <p:bldP spid="236565" grpId="0" animBg="1"/>
      <p:bldP spid="236565" grpId="1" animBg="1"/>
      <p:bldP spid="236568" grpId="0" animBg="1"/>
      <p:bldP spid="23656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3" name="Rectangle 15">
            <a:extLst>
              <a:ext uri="{FF2B5EF4-FFF2-40B4-BE49-F238E27FC236}">
                <a16:creationId xmlns:a16="http://schemas.microsoft.com/office/drawing/2014/main" id="{0A9838CC-31DF-62D1-68A0-AD600415F7EC}"/>
              </a:ext>
            </a:extLst>
          </p:cNvPr>
          <p:cNvSpPr>
            <a:spLocks noGrp="1" noChangeArrowheads="1"/>
          </p:cNvSpPr>
          <p:nvPr>
            <p:ph type="title"/>
          </p:nvPr>
        </p:nvSpPr>
        <p:spPr>
          <a:xfrm>
            <a:off x="1981200" y="274638"/>
            <a:ext cx="8229600" cy="330200"/>
          </a:xfrm>
        </p:spPr>
        <p:txBody>
          <a:bodyPr>
            <a:normAutofit fontScale="90000"/>
          </a:bodyPr>
          <a:lstStyle/>
          <a:p>
            <a:r>
              <a:rPr lang="ja-JP" altLang="en-US" sz="2000"/>
              <a:t>図１：シーボルト・データ（１８２５年８月）、ドイツ・ボッフムに収蔵のもの</a:t>
            </a:r>
          </a:p>
        </p:txBody>
      </p:sp>
      <p:graphicFrame>
        <p:nvGraphicFramePr>
          <p:cNvPr id="32776" name="Object 8">
            <a:extLst>
              <a:ext uri="{FF2B5EF4-FFF2-40B4-BE49-F238E27FC236}">
                <a16:creationId xmlns:a16="http://schemas.microsoft.com/office/drawing/2014/main" id="{1BA981BF-2814-CEE6-7AC6-88C93C49236D}"/>
              </a:ext>
            </a:extLst>
          </p:cNvPr>
          <p:cNvGraphicFramePr>
            <a:graphicFrameLocks noGrp="1" noChangeAspect="1"/>
          </p:cNvGraphicFramePr>
          <p:nvPr>
            <p:ph sz="half" idx="2"/>
          </p:nvPr>
        </p:nvGraphicFramePr>
        <p:xfrm>
          <a:off x="2208213" y="765175"/>
          <a:ext cx="3816350" cy="5759450"/>
        </p:xfrm>
        <a:graphic>
          <a:graphicData uri="http://schemas.openxmlformats.org/presentationml/2006/ole">
            <mc:AlternateContent xmlns:mc="http://schemas.openxmlformats.org/markup-compatibility/2006">
              <mc:Choice xmlns:v="urn:schemas-microsoft-com:vml" Requires="v">
                <p:oleObj spid="_x0000_s8200" name="Image" r:id="rId4" imgW="3587750" imgH="5353050" progId="Photoshop.Image.4">
                  <p:embed/>
                </p:oleObj>
              </mc:Choice>
              <mc:Fallback>
                <p:oleObj name="Image" r:id="rId4" imgW="3587750" imgH="5353050" progId="Photoshop.Image.4">
                  <p:embed/>
                  <p:pic>
                    <p:nvPicPr>
                      <p:cNvPr id="32776" name="Object 8">
                        <a:extLst>
                          <a:ext uri="{FF2B5EF4-FFF2-40B4-BE49-F238E27FC236}">
                            <a16:creationId xmlns:a16="http://schemas.microsoft.com/office/drawing/2014/main" id="{1BA981BF-2814-CEE6-7AC6-88C93C492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765175"/>
                        <a:ext cx="3816350" cy="575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80" name="Text Box 12">
            <a:extLst>
              <a:ext uri="{FF2B5EF4-FFF2-40B4-BE49-F238E27FC236}">
                <a16:creationId xmlns:a16="http://schemas.microsoft.com/office/drawing/2014/main" id="{03E9F8E4-84BB-1815-82A4-C67DB025E65B}"/>
              </a:ext>
            </a:extLst>
          </p:cNvPr>
          <p:cNvSpPr txBox="1">
            <a:spLocks noChangeArrowheads="1"/>
          </p:cNvSpPr>
          <p:nvPr/>
        </p:nvSpPr>
        <p:spPr bwMode="auto">
          <a:xfrm>
            <a:off x="6383339" y="1989138"/>
            <a:ext cx="3527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ja-JP" altLang="ja-JP"/>
          </a:p>
        </p:txBody>
      </p:sp>
      <p:graphicFrame>
        <p:nvGraphicFramePr>
          <p:cNvPr id="32782" name="Object 14">
            <a:extLst>
              <a:ext uri="{FF2B5EF4-FFF2-40B4-BE49-F238E27FC236}">
                <a16:creationId xmlns:a16="http://schemas.microsoft.com/office/drawing/2014/main" id="{71CB939D-452C-5962-18DE-259FFD2D0A07}"/>
              </a:ext>
            </a:extLst>
          </p:cNvPr>
          <p:cNvGraphicFramePr>
            <a:graphicFrameLocks noGrp="1" noChangeAspect="1"/>
          </p:cNvGraphicFramePr>
          <p:nvPr>
            <p:ph sz="half" idx="1"/>
          </p:nvPr>
        </p:nvGraphicFramePr>
        <p:xfrm>
          <a:off x="6003853" y="672085"/>
          <a:ext cx="3744912" cy="5761038"/>
        </p:xfrm>
        <a:graphic>
          <a:graphicData uri="http://schemas.openxmlformats.org/presentationml/2006/ole">
            <mc:AlternateContent xmlns:mc="http://schemas.openxmlformats.org/markup-compatibility/2006">
              <mc:Choice xmlns:v="urn:schemas-microsoft-com:vml" Requires="v">
                <p:oleObj spid="_x0000_s8201" name="Image" r:id="rId6" imgW="3454400" imgH="5302250" progId="Photoshop.Image.4">
                  <p:embed/>
                </p:oleObj>
              </mc:Choice>
              <mc:Fallback>
                <p:oleObj name="Image" r:id="rId6" imgW="3454400" imgH="5302250" progId="Photoshop.Image.4">
                  <p:embed/>
                  <p:pic>
                    <p:nvPicPr>
                      <p:cNvPr id="32782" name="Object 14">
                        <a:extLst>
                          <a:ext uri="{FF2B5EF4-FFF2-40B4-BE49-F238E27FC236}">
                            <a16:creationId xmlns:a16="http://schemas.microsoft.com/office/drawing/2014/main" id="{71CB939D-452C-5962-18DE-259FFD2D0A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3853" y="672085"/>
                        <a:ext cx="3744912"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135561" y="116632"/>
            <a:ext cx="7725990" cy="1143000"/>
          </a:xfrm>
        </p:spPr>
        <p:txBody>
          <a:bodyPr>
            <a:normAutofit/>
          </a:bodyPr>
          <a:lstStyle/>
          <a:p>
            <a:r>
              <a:rPr lang="en-US" altLang="ja-JP" dirty="0">
                <a:solidFill>
                  <a:srgbClr val="0070C0"/>
                </a:solidFill>
                <a:effectLst>
                  <a:outerShdw blurRad="38100" dist="38100" dir="2700000" algn="tl">
                    <a:srgbClr val="000000">
                      <a:alpha val="43137"/>
                    </a:srgbClr>
                  </a:outerShdw>
                </a:effectLst>
                <a:latin typeface="Calibri" pitchFamily="34" charset="0"/>
                <a:ea typeface="HGPｺﾞｼｯｸM" pitchFamily="50" charset="-128"/>
                <a:cs typeface="Calibri" pitchFamily="34" charset="0"/>
              </a:rPr>
              <a:t>Homogenization</a:t>
            </a:r>
            <a:endParaRPr lang="en-US" altLang="ja-JP" dirty="0">
              <a:effectLst>
                <a:outerShdw blurRad="38100" dist="38100" dir="2700000" algn="tl">
                  <a:srgbClr val="C0C0C0"/>
                </a:outerShdw>
              </a:effectLst>
            </a:endParaRPr>
          </a:p>
        </p:txBody>
      </p:sp>
      <p:grpSp>
        <p:nvGrpSpPr>
          <p:cNvPr id="57347" name="Group 3"/>
          <p:cNvGrpSpPr>
            <a:grpSpLocks/>
          </p:cNvGrpSpPr>
          <p:nvPr/>
        </p:nvGrpSpPr>
        <p:grpSpPr bwMode="auto">
          <a:xfrm>
            <a:off x="1992313" y="1844502"/>
            <a:ext cx="4876800" cy="4968875"/>
            <a:chOff x="295" y="1026"/>
            <a:chExt cx="3072" cy="3130"/>
          </a:xfrm>
        </p:grpSpPr>
        <p:sp>
          <p:nvSpPr>
            <p:cNvPr id="57348" name="Line 4"/>
            <p:cNvSpPr>
              <a:spLocks noChangeShapeType="1"/>
            </p:cNvSpPr>
            <p:nvPr/>
          </p:nvSpPr>
          <p:spPr bwMode="auto">
            <a:xfrm>
              <a:off x="1008" y="1434"/>
              <a:ext cx="0" cy="2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49" name="AutoShape 5"/>
            <p:cNvSpPr>
              <a:spLocks noChangeArrowheads="1"/>
            </p:cNvSpPr>
            <p:nvPr/>
          </p:nvSpPr>
          <p:spPr bwMode="auto">
            <a:xfrm>
              <a:off x="327" y="1026"/>
              <a:ext cx="1361" cy="453"/>
            </a:xfrm>
            <a:prstGeom prst="flowChartMultidocumen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0" name="Text Box 6"/>
            <p:cNvSpPr txBox="1">
              <a:spLocks noChangeArrowheads="1"/>
            </p:cNvSpPr>
            <p:nvPr/>
          </p:nvSpPr>
          <p:spPr bwMode="auto">
            <a:xfrm>
              <a:off x="295" y="1089"/>
              <a:ext cx="118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dirty="0">
                  <a:latin typeface="Calibri" pitchFamily="34" charset="0"/>
                  <a:cs typeface="Calibri" pitchFamily="34" charset="0"/>
                </a:rPr>
                <a:t>Meteorological records</a:t>
              </a:r>
            </a:p>
            <a:p>
              <a:r>
                <a:rPr lang="en-US" altLang="ja-JP" sz="1400" dirty="0">
                  <a:latin typeface="Calibri" pitchFamily="34" charset="0"/>
                  <a:cs typeface="Calibri" pitchFamily="34" charset="0"/>
                </a:rPr>
                <a:t> in the 19</a:t>
              </a:r>
              <a:r>
                <a:rPr lang="en-US" altLang="ja-JP" sz="1400" baseline="30000" dirty="0">
                  <a:latin typeface="Calibri" pitchFamily="34" charset="0"/>
                  <a:cs typeface="Calibri" pitchFamily="34" charset="0"/>
                </a:rPr>
                <a:t>th</a:t>
              </a:r>
              <a:r>
                <a:rPr lang="en-US" altLang="ja-JP" sz="1400" dirty="0">
                  <a:latin typeface="Calibri" pitchFamily="34" charset="0"/>
                  <a:cs typeface="Calibri" pitchFamily="34" charset="0"/>
                </a:rPr>
                <a:t> century</a:t>
              </a:r>
            </a:p>
          </p:txBody>
        </p:sp>
        <p:sp>
          <p:nvSpPr>
            <p:cNvPr id="57351" name="AutoShape 7"/>
            <p:cNvSpPr>
              <a:spLocks noChangeArrowheads="1"/>
            </p:cNvSpPr>
            <p:nvPr/>
          </p:nvSpPr>
          <p:spPr bwMode="auto">
            <a:xfrm>
              <a:off x="327" y="1570"/>
              <a:ext cx="1361" cy="181"/>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b="1" dirty="0">
                  <a:solidFill>
                    <a:schemeClr val="bg1"/>
                  </a:solidFill>
                  <a:latin typeface="Calibri" pitchFamily="34" charset="0"/>
                  <a:cs typeface="Calibri" pitchFamily="34" charset="0"/>
                </a:rPr>
                <a:t>Digitization</a:t>
              </a:r>
            </a:p>
          </p:txBody>
        </p:sp>
        <p:sp>
          <p:nvSpPr>
            <p:cNvPr id="57352" name="AutoShape 8"/>
            <p:cNvSpPr>
              <a:spLocks noChangeArrowheads="1"/>
            </p:cNvSpPr>
            <p:nvPr/>
          </p:nvSpPr>
          <p:spPr bwMode="auto">
            <a:xfrm>
              <a:off x="327" y="2432"/>
              <a:ext cx="1361" cy="408"/>
            </a:xfrm>
            <a:prstGeom prst="flowChartProcess">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b="1" dirty="0">
                  <a:solidFill>
                    <a:schemeClr val="bg1"/>
                  </a:solidFill>
                  <a:latin typeface="Calibri" pitchFamily="34" charset="0"/>
                  <a:cs typeface="Calibri" pitchFamily="34" charset="0"/>
                </a:rPr>
                <a:t>Homogenization</a:t>
              </a:r>
            </a:p>
            <a:p>
              <a:pPr algn="ctr"/>
              <a:r>
                <a:rPr lang="en-US" altLang="ja-JP" sz="1200" dirty="0">
                  <a:latin typeface="Calibri" pitchFamily="34" charset="0"/>
                  <a:cs typeface="Calibri" pitchFamily="34" charset="0"/>
                </a:rPr>
                <a:t>-Height for temperature</a:t>
              </a:r>
            </a:p>
            <a:p>
              <a:pPr algn="ctr"/>
              <a:r>
                <a:rPr lang="en-US" altLang="ja-JP" sz="1200" dirty="0">
                  <a:latin typeface="Calibri" pitchFamily="34" charset="0"/>
                  <a:cs typeface="Calibri" pitchFamily="34" charset="0"/>
                </a:rPr>
                <a:t>-Observation schedule</a:t>
              </a:r>
            </a:p>
          </p:txBody>
        </p:sp>
        <p:sp>
          <p:nvSpPr>
            <p:cNvPr id="57353" name="AutoShape 9"/>
            <p:cNvSpPr>
              <a:spLocks noChangeArrowheads="1"/>
            </p:cNvSpPr>
            <p:nvPr/>
          </p:nvSpPr>
          <p:spPr bwMode="auto">
            <a:xfrm>
              <a:off x="327" y="1843"/>
              <a:ext cx="1361" cy="499"/>
            </a:xfrm>
            <a:prstGeom prst="flowChartProcess">
              <a:avLst/>
            </a:prstGeom>
            <a:solidFill>
              <a:srgbClr val="99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b="1" dirty="0">
                  <a:solidFill>
                    <a:schemeClr val="bg1"/>
                  </a:solidFill>
                  <a:latin typeface="Calibri" pitchFamily="34" charset="0"/>
                  <a:cs typeface="Calibri" pitchFamily="34" charset="0"/>
                </a:rPr>
                <a:t>Correction</a:t>
              </a:r>
            </a:p>
            <a:p>
              <a:pPr algn="ctr"/>
              <a:r>
                <a:rPr lang="en-US" altLang="ja-JP" sz="1200" dirty="0">
                  <a:latin typeface="Calibri" pitchFamily="34" charset="0"/>
                  <a:cs typeface="Calibri" pitchFamily="34" charset="0"/>
                </a:rPr>
                <a:t>-Temperature</a:t>
              </a:r>
            </a:p>
            <a:p>
              <a:pPr algn="ctr"/>
              <a:r>
                <a:rPr lang="en-US" altLang="ja-JP" sz="1200" dirty="0">
                  <a:latin typeface="Calibri" pitchFamily="34" charset="0"/>
                  <a:cs typeface="Calibri" pitchFamily="34" charset="0"/>
                </a:rPr>
                <a:t>-Sea level</a:t>
              </a:r>
            </a:p>
            <a:p>
              <a:pPr algn="ctr"/>
              <a:r>
                <a:rPr lang="en-US" altLang="ja-JP" sz="1200" dirty="0">
                  <a:latin typeface="Calibri" pitchFamily="34" charset="0"/>
                  <a:cs typeface="Calibri" pitchFamily="34" charset="0"/>
                </a:rPr>
                <a:t>-Gravity</a:t>
              </a:r>
            </a:p>
          </p:txBody>
        </p:sp>
        <p:sp>
          <p:nvSpPr>
            <p:cNvPr id="57354" name="AutoShape 10"/>
            <p:cNvSpPr>
              <a:spLocks noChangeArrowheads="1"/>
            </p:cNvSpPr>
            <p:nvPr/>
          </p:nvSpPr>
          <p:spPr bwMode="auto">
            <a:xfrm>
              <a:off x="327" y="2931"/>
              <a:ext cx="1361" cy="409"/>
            </a:xfrm>
            <a:prstGeom prst="flowChartProcess">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600" b="1" dirty="0">
                  <a:solidFill>
                    <a:schemeClr val="bg1"/>
                  </a:solidFill>
                  <a:latin typeface="Calibri" pitchFamily="34" charset="0"/>
                  <a:cs typeface="Calibri" pitchFamily="34" charset="0"/>
                </a:rPr>
                <a:t>Quality check</a:t>
              </a:r>
            </a:p>
            <a:p>
              <a:pPr algn="ctr"/>
              <a:r>
                <a:rPr lang="en-US" altLang="ja-JP" sz="1200" dirty="0">
                  <a:latin typeface="Calibri" pitchFamily="34" charset="0"/>
                  <a:cs typeface="Calibri" pitchFamily="34" charset="0"/>
                </a:rPr>
                <a:t>-Data distribution</a:t>
              </a:r>
            </a:p>
            <a:p>
              <a:pPr algn="ctr"/>
              <a:r>
                <a:rPr lang="en-US" altLang="ja-JP" sz="1200" dirty="0">
                  <a:latin typeface="Calibri" pitchFamily="34" charset="0"/>
                  <a:cs typeface="Calibri" pitchFamily="34" charset="0"/>
                </a:rPr>
                <a:t>-Homogeneity test</a:t>
              </a:r>
            </a:p>
          </p:txBody>
        </p:sp>
        <p:sp>
          <p:nvSpPr>
            <p:cNvPr id="57355" name="AutoShape 11" descr="大波"/>
            <p:cNvSpPr>
              <a:spLocks noChangeArrowheads="1"/>
            </p:cNvSpPr>
            <p:nvPr/>
          </p:nvSpPr>
          <p:spPr bwMode="auto">
            <a:xfrm>
              <a:off x="327" y="3430"/>
              <a:ext cx="1361" cy="318"/>
            </a:xfrm>
            <a:prstGeom prst="flowChartPunchedTape">
              <a:avLst/>
            </a:prstGeom>
            <a:pattFill prst="zigZag">
              <a:fgClr>
                <a:srgbClr val="969696"/>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6" name="Text Box 12"/>
            <p:cNvSpPr txBox="1">
              <a:spLocks noChangeArrowheads="1"/>
            </p:cNvSpPr>
            <p:nvPr/>
          </p:nvSpPr>
          <p:spPr bwMode="auto">
            <a:xfrm>
              <a:off x="295" y="3492"/>
              <a:ext cx="14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600" b="1" dirty="0">
                  <a:latin typeface="Calibri" pitchFamily="34" charset="0"/>
                  <a:cs typeface="Calibri" pitchFamily="34" charset="0"/>
                </a:rPr>
                <a:t>19</a:t>
              </a:r>
              <a:r>
                <a:rPr lang="en-US" altLang="ja-JP" sz="1600" b="1" baseline="30000" dirty="0">
                  <a:latin typeface="Calibri" pitchFamily="34" charset="0"/>
                  <a:cs typeface="Calibri" pitchFamily="34" charset="0"/>
                </a:rPr>
                <a:t>th</a:t>
              </a:r>
              <a:r>
                <a:rPr lang="en-US" altLang="ja-JP" sz="1600" b="1" dirty="0">
                  <a:latin typeface="Calibri" pitchFamily="34" charset="0"/>
                  <a:cs typeface="Calibri" pitchFamily="34" charset="0"/>
                </a:rPr>
                <a:t> century Database</a:t>
              </a:r>
            </a:p>
          </p:txBody>
        </p:sp>
        <p:sp>
          <p:nvSpPr>
            <p:cNvPr id="57357" name="AutoShape 13"/>
            <p:cNvSpPr>
              <a:spLocks noChangeArrowheads="1"/>
            </p:cNvSpPr>
            <p:nvPr/>
          </p:nvSpPr>
          <p:spPr bwMode="auto">
            <a:xfrm>
              <a:off x="327" y="3838"/>
              <a:ext cx="3040" cy="318"/>
            </a:xfrm>
            <a:prstGeom prst="bevel">
              <a:avLst>
                <a:gd name="adj" fmla="val 12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dirty="0">
                  <a:solidFill>
                    <a:schemeClr val="bg1"/>
                  </a:solidFill>
                  <a:effectLst>
                    <a:outerShdw blurRad="38100" dist="38100" dir="2700000" algn="tl">
                      <a:srgbClr val="000000"/>
                    </a:outerShdw>
                  </a:effectLst>
                  <a:latin typeface="Calibri" pitchFamily="34" charset="0"/>
                  <a:cs typeface="Calibri" pitchFamily="34" charset="0"/>
                </a:rPr>
                <a:t>Analyses for climatic variations</a:t>
              </a:r>
            </a:p>
          </p:txBody>
        </p:sp>
        <p:sp>
          <p:nvSpPr>
            <p:cNvPr id="57358" name="Text Box 14"/>
            <p:cNvSpPr txBox="1">
              <a:spLocks noChangeArrowheads="1"/>
            </p:cNvSpPr>
            <p:nvPr/>
          </p:nvSpPr>
          <p:spPr bwMode="auto">
            <a:xfrm>
              <a:off x="1733" y="3385"/>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b="1">
                  <a:latin typeface="Palatino Linotype" pitchFamily="18" charset="0"/>
                </a:rPr>
                <a:t>+</a:t>
              </a:r>
            </a:p>
          </p:txBody>
        </p:sp>
        <p:sp>
          <p:nvSpPr>
            <p:cNvPr id="57359" name="AutoShape 15" descr="大波"/>
            <p:cNvSpPr>
              <a:spLocks noChangeArrowheads="1"/>
            </p:cNvSpPr>
            <p:nvPr/>
          </p:nvSpPr>
          <p:spPr bwMode="auto">
            <a:xfrm>
              <a:off x="2005" y="3430"/>
              <a:ext cx="1362" cy="318"/>
            </a:xfrm>
            <a:prstGeom prst="flowChartPunchedTape">
              <a:avLst/>
            </a:prstGeom>
            <a:pattFill prst="zigZag">
              <a:fgClr>
                <a:srgbClr val="FFFFFF"/>
              </a:fgClr>
              <a:bgClr>
                <a:srgbClr val="B2B2B2"/>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0" name="Text Box 16" descr="格子 (小)"/>
            <p:cNvSpPr txBox="1">
              <a:spLocks noChangeArrowheads="1"/>
            </p:cNvSpPr>
            <p:nvPr/>
          </p:nvSpPr>
          <p:spPr bwMode="auto">
            <a:xfrm>
              <a:off x="2017" y="3492"/>
              <a:ext cx="1350" cy="231"/>
            </a:xfrm>
            <a:prstGeom prst="rect">
              <a:avLst/>
            </a:prstGeom>
            <a:noFill/>
            <a:ln>
              <a:noFill/>
            </a:ln>
            <a:effectLst/>
            <a:extLst>
              <a:ext uri="{909E8E84-426E-40DD-AFC4-6F175D3DCCD1}">
                <a14:hiddenFill xmlns:a14="http://schemas.microsoft.com/office/drawing/2010/main">
                  <a:pattFill prst="smGrid">
                    <a:fgClr>
                      <a:schemeClr val="bg1"/>
                    </a:fgClr>
                    <a:bgClr>
                      <a:srgbClr val="B2B2B2"/>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b="1" dirty="0">
                  <a:latin typeface="Calibri" pitchFamily="34" charset="0"/>
                  <a:cs typeface="Calibri" pitchFamily="34" charset="0"/>
                </a:rPr>
                <a:t>JMA since 1870’s</a:t>
              </a:r>
            </a:p>
          </p:txBody>
        </p:sp>
      </p:grpSp>
      <p:sp>
        <p:nvSpPr>
          <p:cNvPr id="29" name="Rectangle 2"/>
          <p:cNvSpPr>
            <a:spLocks noChangeArrowheads="1"/>
          </p:cNvSpPr>
          <p:nvPr/>
        </p:nvSpPr>
        <p:spPr bwMode="auto">
          <a:xfrm>
            <a:off x="4511676" y="1772816"/>
            <a:ext cx="6156325"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2D5902"/>
              </a:buClr>
              <a:buFont typeface="Wingdings" panose="05000000000000000000" pitchFamily="2" charset="2"/>
              <a:defRPr kumimoji="1" sz="3200">
                <a:solidFill>
                  <a:schemeClr val="tx1"/>
                </a:solidFill>
                <a:latin typeface="Lucida Sans Unicode" panose="020B0602030504020204" pitchFamily="34" charset="0"/>
                <a:ea typeface="ＭＳ ゴシック" panose="020B0609070205080204" pitchFamily="49" charset="-128"/>
              </a:defRPr>
            </a:lvl1pPr>
            <a:lvl2pPr marL="692150" indent="-347663">
              <a:spcBef>
                <a:spcPct val="20000"/>
              </a:spcBef>
              <a:buClr>
                <a:srgbClr val="2D5902"/>
              </a:buClr>
              <a:buFont typeface="Wingdings" panose="05000000000000000000" pitchFamily="2" charset="2"/>
              <a:defRPr kumimoji="1" sz="2800">
                <a:solidFill>
                  <a:schemeClr val="tx1"/>
                </a:solidFill>
                <a:latin typeface="Lucida Sans Unicode" panose="020B0602030504020204" pitchFamily="34" charset="0"/>
                <a:ea typeface="ＭＳ ゴシック" panose="020B0609070205080204" pitchFamily="49" charset="-128"/>
              </a:defRPr>
            </a:lvl2pPr>
            <a:lvl3pPr marL="987425" indent="-293688">
              <a:spcBef>
                <a:spcPct val="20000"/>
              </a:spcBef>
              <a:buClr>
                <a:srgbClr val="2D5902"/>
              </a:buClr>
              <a:buFont typeface="Wingdings" panose="05000000000000000000" pitchFamily="2" charset="2"/>
              <a:defRPr kumimoji="1" sz="2400">
                <a:solidFill>
                  <a:schemeClr val="tx1"/>
                </a:solidFill>
                <a:latin typeface="Lucida Sans Unicode" panose="020B0602030504020204" pitchFamily="34" charset="0"/>
                <a:ea typeface="ＭＳ ゴシック" panose="020B0609070205080204" pitchFamily="49" charset="-128"/>
              </a:defRPr>
            </a:lvl3pPr>
            <a:lvl4pPr marL="1281113" indent="-292100">
              <a:spcBef>
                <a:spcPct val="20000"/>
              </a:spcBef>
              <a:buClr>
                <a:srgbClr val="2D5902"/>
              </a:buClr>
              <a:buFont typeface="Wingdings" panose="05000000000000000000" pitchFamily="2" charset="2"/>
              <a:defRPr kumimoji="1" sz="2000">
                <a:solidFill>
                  <a:schemeClr val="tx1"/>
                </a:solidFill>
                <a:latin typeface="Lucida Sans Unicode" panose="020B0602030504020204" pitchFamily="34" charset="0"/>
                <a:ea typeface="ＭＳ ゴシック" panose="020B0609070205080204" pitchFamily="49" charset="-128"/>
              </a:defRPr>
            </a:lvl4pPr>
            <a:lvl5pPr marL="1598613" indent="-315913">
              <a:spcBef>
                <a:spcPct val="20000"/>
              </a:spcBef>
              <a:buClr>
                <a:srgbClr val="2D5902"/>
              </a:buClr>
              <a:buFont typeface="Wingdings" panose="05000000000000000000" pitchFamily="2" charset="2"/>
              <a:defRPr kumimoji="1" sz="2000">
                <a:solidFill>
                  <a:schemeClr val="tx1"/>
                </a:solidFill>
                <a:latin typeface="Lucida Sans Unicode" panose="020B0602030504020204" pitchFamily="34" charset="0"/>
                <a:ea typeface="ＭＳ ゴシック" panose="020B0609070205080204" pitchFamily="49" charset="-128"/>
              </a:defRPr>
            </a:lvl5pPr>
            <a:lvl6pPr marL="2055813" indent="-315913" fontAlgn="base">
              <a:spcBef>
                <a:spcPct val="20000"/>
              </a:spcBef>
              <a:spcAft>
                <a:spcPct val="0"/>
              </a:spcAft>
              <a:buClr>
                <a:srgbClr val="2D5902"/>
              </a:buClr>
              <a:buFont typeface="Wingdings" panose="05000000000000000000" pitchFamily="2" charset="2"/>
              <a:defRPr kumimoji="1" sz="2000">
                <a:solidFill>
                  <a:schemeClr val="tx1"/>
                </a:solidFill>
                <a:latin typeface="Lucida Sans Unicode" panose="020B0602030504020204" pitchFamily="34" charset="0"/>
                <a:ea typeface="ＭＳ ゴシック" panose="020B0609070205080204" pitchFamily="49" charset="-128"/>
              </a:defRPr>
            </a:lvl6pPr>
            <a:lvl7pPr marL="2513013" indent="-315913" fontAlgn="base">
              <a:spcBef>
                <a:spcPct val="20000"/>
              </a:spcBef>
              <a:spcAft>
                <a:spcPct val="0"/>
              </a:spcAft>
              <a:buClr>
                <a:srgbClr val="2D5902"/>
              </a:buClr>
              <a:buFont typeface="Wingdings" panose="05000000000000000000" pitchFamily="2" charset="2"/>
              <a:defRPr kumimoji="1" sz="2000">
                <a:solidFill>
                  <a:schemeClr val="tx1"/>
                </a:solidFill>
                <a:latin typeface="Lucida Sans Unicode" panose="020B0602030504020204" pitchFamily="34" charset="0"/>
                <a:ea typeface="ＭＳ ゴシック" panose="020B0609070205080204" pitchFamily="49" charset="-128"/>
              </a:defRPr>
            </a:lvl7pPr>
            <a:lvl8pPr marL="2970213" indent="-315913" fontAlgn="base">
              <a:spcBef>
                <a:spcPct val="20000"/>
              </a:spcBef>
              <a:spcAft>
                <a:spcPct val="0"/>
              </a:spcAft>
              <a:buClr>
                <a:srgbClr val="2D5902"/>
              </a:buClr>
              <a:buFont typeface="Wingdings" panose="05000000000000000000" pitchFamily="2" charset="2"/>
              <a:defRPr kumimoji="1" sz="2000">
                <a:solidFill>
                  <a:schemeClr val="tx1"/>
                </a:solidFill>
                <a:latin typeface="Lucida Sans Unicode" panose="020B0602030504020204" pitchFamily="34" charset="0"/>
                <a:ea typeface="ＭＳ ゴシック" panose="020B0609070205080204" pitchFamily="49" charset="-128"/>
              </a:defRPr>
            </a:lvl8pPr>
            <a:lvl9pPr marL="3427413" indent="-315913" fontAlgn="base">
              <a:spcBef>
                <a:spcPct val="20000"/>
              </a:spcBef>
              <a:spcAft>
                <a:spcPct val="0"/>
              </a:spcAft>
              <a:buClr>
                <a:srgbClr val="2D5902"/>
              </a:buClr>
              <a:buFont typeface="Wingdings" panose="05000000000000000000" pitchFamily="2" charset="2"/>
              <a:defRPr kumimoji="1" sz="2000">
                <a:solidFill>
                  <a:schemeClr val="tx1"/>
                </a:solidFill>
                <a:latin typeface="Lucida Sans Unicode" panose="020B0602030504020204" pitchFamily="34" charset="0"/>
                <a:ea typeface="ＭＳ ゴシック" panose="020B0609070205080204" pitchFamily="49" charset="-128"/>
              </a:defRPr>
            </a:lvl9pPr>
          </a:lstStyle>
          <a:p>
            <a:r>
              <a:rPr lang="en-US" altLang="ja-JP" sz="2400" dirty="0">
                <a:solidFill>
                  <a:srgbClr val="FF3300"/>
                </a:solidFill>
                <a:latin typeface="Calibri" panose="020F0502020204030204" pitchFamily="34" charset="0"/>
              </a:rPr>
              <a:t>❐</a:t>
            </a:r>
            <a:r>
              <a:rPr lang="en-US" altLang="ja-JP" sz="2400" dirty="0">
                <a:latin typeface="Calibri" panose="020F0502020204030204" pitchFamily="34" charset="0"/>
              </a:rPr>
              <a:t> Height changes for temperature</a:t>
            </a:r>
          </a:p>
          <a:p>
            <a:endParaRPr lang="en-US" altLang="ja-JP" sz="2800" dirty="0">
              <a:latin typeface="Calibri" panose="020F0502020204030204" pitchFamily="34" charset="0"/>
            </a:endParaRPr>
          </a:p>
          <a:p>
            <a:pPr lvl="3"/>
            <a:r>
              <a:rPr lang="en-US" altLang="ja-JP" sz="1800" i="1" dirty="0">
                <a:latin typeface="Calibri" panose="020F0502020204030204" pitchFamily="34" charset="0"/>
              </a:rPr>
              <a:t>h</a:t>
            </a:r>
            <a:r>
              <a:rPr lang="en-US" altLang="ja-JP" sz="1800" dirty="0">
                <a:latin typeface="Calibri" panose="020F0502020204030204" pitchFamily="34" charset="0"/>
              </a:rPr>
              <a:t> is the station height in meters.</a:t>
            </a:r>
          </a:p>
          <a:p>
            <a:pPr lvl="3"/>
            <a:r>
              <a:rPr lang="en-US" altLang="ja-JP" sz="1800" dirty="0">
                <a:latin typeface="Calibri" panose="020F0502020204030204" pitchFamily="34" charset="0"/>
              </a:rPr>
              <a:t>T(</a:t>
            </a:r>
            <a:r>
              <a:rPr lang="en-US" altLang="ja-JP" sz="1800" i="1" dirty="0">
                <a:latin typeface="Calibri" panose="020F0502020204030204" pitchFamily="34" charset="0"/>
              </a:rPr>
              <a:t>h</a:t>
            </a:r>
            <a:r>
              <a:rPr lang="en-US" altLang="ja-JP" sz="1800" dirty="0">
                <a:latin typeface="Calibri" panose="020F0502020204030204" pitchFamily="34" charset="0"/>
              </a:rPr>
              <a:t>) is the temperature at station level.</a:t>
            </a:r>
          </a:p>
          <a:p>
            <a:pPr lvl="3"/>
            <a:r>
              <a:rPr lang="en-US" altLang="ja-JP" dirty="0">
                <a:latin typeface="Calibri" panose="020F0502020204030204" pitchFamily="34" charset="0"/>
              </a:rPr>
              <a:t>T(</a:t>
            </a:r>
            <a:r>
              <a:rPr lang="en-US" altLang="ja-JP" i="1" dirty="0">
                <a:latin typeface="Calibri" panose="020F0502020204030204" pitchFamily="34" charset="0"/>
              </a:rPr>
              <a:t>H</a:t>
            </a:r>
            <a:r>
              <a:rPr lang="en-US" altLang="ja-JP" dirty="0">
                <a:latin typeface="Calibri" panose="020F0502020204030204" pitchFamily="34" charset="0"/>
              </a:rPr>
              <a:t>) is the </a:t>
            </a:r>
            <a:r>
              <a:rPr lang="en-US" altLang="ja-JP" sz="1800" dirty="0">
                <a:latin typeface="Calibri" panose="020F0502020204030204" pitchFamily="34" charset="0"/>
              </a:rPr>
              <a:t>temperature at reference level.</a:t>
            </a:r>
          </a:p>
          <a:p>
            <a:r>
              <a:rPr lang="en-US" altLang="ja-JP" sz="2400" dirty="0">
                <a:solidFill>
                  <a:srgbClr val="FF3300"/>
                </a:solidFill>
                <a:latin typeface="Calibri" panose="020F0502020204030204" pitchFamily="34" charset="0"/>
              </a:rPr>
              <a:t>❐</a:t>
            </a:r>
            <a:r>
              <a:rPr lang="en-US" altLang="ja-JP" sz="2400" dirty="0">
                <a:latin typeface="Calibri" panose="020F0502020204030204" pitchFamily="34" charset="0"/>
              </a:rPr>
              <a:t> Uneven distribution of the observation hours through the day for temperature and pressure</a:t>
            </a:r>
          </a:p>
          <a:p>
            <a:pPr lvl="1"/>
            <a:endParaRPr lang="en-US" altLang="ja-JP" sz="2400" dirty="0"/>
          </a:p>
        </p:txBody>
      </p:sp>
      <p:graphicFrame>
        <p:nvGraphicFramePr>
          <p:cNvPr id="30" name="Object 4"/>
          <p:cNvGraphicFramePr>
            <a:graphicFrameLocks noGrp="1" noChangeAspect="1"/>
          </p:cNvGraphicFramePr>
          <p:nvPr>
            <p:ph sz="half" idx="1"/>
          </p:nvPr>
        </p:nvGraphicFramePr>
        <p:xfrm>
          <a:off x="5590309" y="2274380"/>
          <a:ext cx="3168351" cy="388018"/>
        </p:xfrm>
        <a:graphic>
          <a:graphicData uri="http://schemas.openxmlformats.org/presentationml/2006/ole">
            <mc:AlternateContent xmlns:mc="http://schemas.openxmlformats.org/markup-compatibility/2006">
              <mc:Choice xmlns:v="urn:schemas-microsoft-com:vml" Requires="v">
                <p:oleObj spid="_x0000_s4142" name="数式" r:id="rId3" imgW="1866600" imgH="203040" progId="Equation.3">
                  <p:embed/>
                </p:oleObj>
              </mc:Choice>
              <mc:Fallback>
                <p:oleObj name="数式" r:id="rId3" imgW="1866600" imgH="203040" progId="Equation.3">
                  <p:embed/>
                  <p:pic>
                    <p:nvPicPr>
                      <p:cNvPr id="3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0309" y="2274380"/>
                        <a:ext cx="3168351" cy="388018"/>
                      </a:xfrm>
                      <a:prstGeom prst="rect">
                        <a:avLst/>
                      </a:prstGeom>
                      <a:noFill/>
                      <a:ln>
                        <a:noFill/>
                      </a:ln>
                      <a:effectLst/>
                    </p:spPr>
                  </p:pic>
                </p:oleObj>
              </mc:Fallback>
            </mc:AlternateContent>
          </a:graphicData>
        </a:graphic>
      </p:graphicFrame>
      <p:graphicFrame>
        <p:nvGraphicFramePr>
          <p:cNvPr id="31" name="Object 18"/>
          <p:cNvGraphicFramePr>
            <a:graphicFrameLocks noChangeAspect="1"/>
          </p:cNvGraphicFramePr>
          <p:nvPr/>
        </p:nvGraphicFramePr>
        <p:xfrm>
          <a:off x="5168900" y="5035650"/>
          <a:ext cx="5030788" cy="409575"/>
        </p:xfrm>
        <a:graphic>
          <a:graphicData uri="http://schemas.openxmlformats.org/presentationml/2006/ole">
            <mc:AlternateContent xmlns:mc="http://schemas.openxmlformats.org/markup-compatibility/2006">
              <mc:Choice xmlns:v="urn:schemas-microsoft-com:vml" Requires="v">
                <p:oleObj spid="_x0000_s4143" name="数式" r:id="rId5" imgW="3340080" imgH="241200" progId="Equation.3">
                  <p:embed/>
                </p:oleObj>
              </mc:Choice>
              <mc:Fallback>
                <p:oleObj name="数式" r:id="rId5" imgW="3340080" imgH="241200" progId="Equation.3">
                  <p:embed/>
                  <p:pic>
                    <p:nvPicPr>
                      <p:cNvPr id="31"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900" y="5035650"/>
                        <a:ext cx="503078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055548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648FB455-02A1-3DFF-E5D8-5C26002E802E}"/>
              </a:ext>
            </a:extLst>
          </p:cNvPr>
          <p:cNvSpPr>
            <a:spLocks noGrp="1" noChangeArrowheads="1"/>
          </p:cNvSpPr>
          <p:nvPr>
            <p:ph type="title"/>
          </p:nvPr>
        </p:nvSpPr>
        <p:spPr>
          <a:xfrm>
            <a:off x="1981200" y="274638"/>
            <a:ext cx="8229600" cy="850900"/>
          </a:xfrm>
        </p:spPr>
        <p:txBody>
          <a:bodyPr>
            <a:normAutofit fontScale="90000"/>
          </a:bodyPr>
          <a:lstStyle/>
          <a:p>
            <a:r>
              <a:rPr lang="ja-JP" altLang="en-US" sz="2400"/>
              <a:t>表３　東京・横浜・大阪・神戸・長崎の年平均値の時系列</a:t>
            </a:r>
            <a:br>
              <a:rPr lang="ja-JP" altLang="en-US" sz="2400"/>
            </a:br>
            <a:r>
              <a:rPr lang="ja-JP" altLang="en-US" sz="2400"/>
              <a:t>　　　　（財城・塚原他、</a:t>
            </a:r>
            <a:r>
              <a:rPr lang="en-US" altLang="ja-JP" sz="2400"/>
              <a:t>『</a:t>
            </a:r>
            <a:r>
              <a:rPr lang="ja-JP" altLang="en-US" sz="2400"/>
              <a:t>地球</a:t>
            </a:r>
            <a:r>
              <a:rPr lang="en-US" altLang="ja-JP" sz="2400"/>
              <a:t>』</a:t>
            </a:r>
            <a:r>
              <a:rPr lang="ja-JP" altLang="en-US" sz="2400"/>
              <a:t>、</a:t>
            </a:r>
            <a:r>
              <a:rPr lang="en-US" altLang="ja-JP" sz="2400"/>
              <a:t>2005,</a:t>
            </a:r>
            <a:r>
              <a:rPr lang="ja-JP" altLang="en-US" sz="2400"/>
              <a:t>　</a:t>
            </a:r>
            <a:r>
              <a:rPr lang="en-US" altLang="ja-JP" sz="2400"/>
              <a:t>vol.27, No9</a:t>
            </a:r>
            <a:r>
              <a:rPr lang="ja-JP" altLang="en-US" sz="2400"/>
              <a:t>より）</a:t>
            </a:r>
            <a:r>
              <a:rPr lang="ja-JP" altLang="en-US" sz="4000"/>
              <a:t> </a:t>
            </a:r>
          </a:p>
        </p:txBody>
      </p:sp>
      <p:graphicFrame>
        <p:nvGraphicFramePr>
          <p:cNvPr id="187395" name="Object 3">
            <a:extLst>
              <a:ext uri="{FF2B5EF4-FFF2-40B4-BE49-F238E27FC236}">
                <a16:creationId xmlns:a16="http://schemas.microsoft.com/office/drawing/2014/main" id="{EFBFB0F9-F31C-E1B8-D079-392E65D87FA2}"/>
              </a:ext>
            </a:extLst>
          </p:cNvPr>
          <p:cNvGraphicFramePr>
            <a:graphicFrameLocks noGrp="1" noChangeAspect="1"/>
          </p:cNvGraphicFramePr>
          <p:nvPr>
            <p:ph idx="1"/>
          </p:nvPr>
        </p:nvGraphicFramePr>
        <p:xfrm>
          <a:off x="1774826" y="1196976"/>
          <a:ext cx="8569325" cy="5400675"/>
        </p:xfrm>
        <a:graphic>
          <a:graphicData uri="http://schemas.openxmlformats.org/presentationml/2006/ole">
            <mc:AlternateContent xmlns:mc="http://schemas.openxmlformats.org/markup-compatibility/2006">
              <mc:Choice xmlns:v="urn:schemas-microsoft-com:vml" Requires="v">
                <p:oleObj spid="_x0000_s9221" name="Image" r:id="rId3" imgW="3028950" imgH="2451100" progId="Photoshop.Image.8">
                  <p:embed/>
                </p:oleObj>
              </mc:Choice>
              <mc:Fallback>
                <p:oleObj name="Image" r:id="rId3" imgW="3028950" imgH="2451100" progId="Photoshop.Image.8">
                  <p:embed/>
                  <p:pic>
                    <p:nvPicPr>
                      <p:cNvPr id="187395" name="Object 3">
                        <a:extLst>
                          <a:ext uri="{FF2B5EF4-FFF2-40B4-BE49-F238E27FC236}">
                            <a16:creationId xmlns:a16="http://schemas.microsoft.com/office/drawing/2014/main" id="{EFBFB0F9-F31C-E1B8-D079-392E65D87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1196976"/>
                        <a:ext cx="8569325" cy="540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7">
            <a:extLst>
              <a:ext uri="{FF2B5EF4-FFF2-40B4-BE49-F238E27FC236}">
                <a16:creationId xmlns:a16="http://schemas.microsoft.com/office/drawing/2014/main" id="{53B10ED9-B4EB-2642-9FC6-9DDD539428E0}"/>
              </a:ext>
            </a:extLst>
          </p:cNvPr>
          <p:cNvSpPr>
            <a:spLocks noChangeArrowheads="1"/>
          </p:cNvSpPr>
          <p:nvPr/>
        </p:nvSpPr>
        <p:spPr bwMode="auto">
          <a:xfrm>
            <a:off x="5207000" y="419100"/>
            <a:ext cx="5308600" cy="2984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sp>
        <p:nvSpPr>
          <p:cNvPr id="119810" name="Rectangle 2">
            <a:extLst>
              <a:ext uri="{FF2B5EF4-FFF2-40B4-BE49-F238E27FC236}">
                <a16:creationId xmlns:a16="http://schemas.microsoft.com/office/drawing/2014/main" id="{443E6E03-66FE-2246-9DF7-72B8F983FE70}"/>
              </a:ext>
            </a:extLst>
          </p:cNvPr>
          <p:cNvSpPr>
            <a:spLocks noGrp="1" noChangeArrowheads="1"/>
          </p:cNvSpPr>
          <p:nvPr>
            <p:ph type="title"/>
          </p:nvPr>
        </p:nvSpPr>
        <p:spPr>
          <a:xfrm>
            <a:off x="1765300" y="19050"/>
            <a:ext cx="3390900" cy="2044700"/>
          </a:xfrm>
        </p:spPr>
        <p:txBody>
          <a:bodyPr/>
          <a:lstStyle/>
          <a:p>
            <a:pPr algn="ctr" eaLnBrk="1" hangingPunct="1">
              <a:lnSpc>
                <a:spcPct val="75000"/>
              </a:lnSpc>
              <a:defRPr/>
            </a:pPr>
            <a:r>
              <a:rPr lang="en-US" altLang="ja-JP" sz="4800">
                <a:effectLst>
                  <a:outerShdw blurRad="38100" dist="38100" dir="2700000" algn="tl">
                    <a:srgbClr val="C0C0C0"/>
                  </a:outerShdw>
                </a:effectLst>
                <a:latin typeface="Palatino Linotype" pitchFamily="18" charset="0"/>
              </a:rPr>
              <a:t>Time series</a:t>
            </a:r>
            <a:br>
              <a:rPr lang="en-US" altLang="ja-JP" sz="4800">
                <a:effectLst>
                  <a:outerShdw blurRad="38100" dist="38100" dir="2700000" algn="tl">
                    <a:srgbClr val="C0C0C0"/>
                  </a:outerShdw>
                </a:effectLst>
                <a:latin typeface="Palatino Linotype" pitchFamily="18" charset="0"/>
              </a:rPr>
            </a:br>
            <a:r>
              <a:rPr lang="en-US" altLang="ja-JP" sz="3600">
                <a:effectLst>
                  <a:outerShdw blurRad="38100" dist="38100" dir="2700000" algn="tl">
                    <a:srgbClr val="C0C0C0"/>
                  </a:outerShdw>
                </a:effectLst>
                <a:latin typeface="Palatino Linotype" pitchFamily="18" charset="0"/>
              </a:rPr>
              <a:t>before/after</a:t>
            </a:r>
            <a:r>
              <a:rPr lang="en-US" altLang="ja-JP"/>
              <a:t> </a:t>
            </a:r>
            <a:endParaRPr lang="en-US" altLang="ja-JP" sz="3200" b="1"/>
          </a:p>
        </p:txBody>
      </p:sp>
      <p:graphicFrame>
        <p:nvGraphicFramePr>
          <p:cNvPr id="8194" name="Object 13">
            <a:extLst>
              <a:ext uri="{FF2B5EF4-FFF2-40B4-BE49-F238E27FC236}">
                <a16:creationId xmlns:a16="http://schemas.microsoft.com/office/drawing/2014/main" id="{F6FE21CB-5E2F-EC45-A8E2-1E18A2A4F50F}"/>
              </a:ext>
            </a:extLst>
          </p:cNvPr>
          <p:cNvGraphicFramePr>
            <a:graphicFrameLocks noGrp="1" noChangeAspect="1"/>
          </p:cNvGraphicFramePr>
          <p:nvPr>
            <p:ph sz="half" idx="2"/>
          </p:nvPr>
        </p:nvGraphicFramePr>
        <p:xfrm>
          <a:off x="4591050" y="125414"/>
          <a:ext cx="6076950" cy="4154487"/>
        </p:xfrm>
        <a:graphic>
          <a:graphicData uri="http://schemas.openxmlformats.org/presentationml/2006/ole">
            <mc:AlternateContent xmlns:mc="http://schemas.openxmlformats.org/markup-compatibility/2006">
              <mc:Choice xmlns:v="urn:schemas-microsoft-com:vml" Requires="v">
                <p:oleObj spid="_x0000_s5166" name="ｸﾞﾗﾌ" r:id="rId3" imgW="20472400" imgH="13995400" progId="Origin50.Graph">
                  <p:embed/>
                </p:oleObj>
              </mc:Choice>
              <mc:Fallback>
                <p:oleObj name="ｸﾞﾗﾌ" r:id="rId3" imgW="20472400" imgH="13995400" progId="Origin50.Graph">
                  <p:embed/>
                  <p:pic>
                    <p:nvPicPr>
                      <p:cNvPr id="8194" name="Object 13">
                        <a:extLst>
                          <a:ext uri="{FF2B5EF4-FFF2-40B4-BE49-F238E27FC236}">
                            <a16:creationId xmlns:a16="http://schemas.microsoft.com/office/drawing/2014/main" id="{F6FE21CB-5E2F-EC45-A8E2-1E18A2A4F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125414"/>
                        <a:ext cx="6076950" cy="4154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8" name="Text Box 14">
            <a:extLst>
              <a:ext uri="{FF2B5EF4-FFF2-40B4-BE49-F238E27FC236}">
                <a16:creationId xmlns:a16="http://schemas.microsoft.com/office/drawing/2014/main" id="{80AB59E9-8DBA-084D-B31B-B0DC9C1621C9}"/>
              </a:ext>
            </a:extLst>
          </p:cNvPr>
          <p:cNvSpPr txBox="1">
            <a:spLocks noChangeArrowheads="1"/>
          </p:cNvSpPr>
          <p:nvPr/>
        </p:nvSpPr>
        <p:spPr bwMode="auto">
          <a:xfrm>
            <a:off x="5483225" y="76201"/>
            <a:ext cx="285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sz="2000">
                <a:latin typeface="Palatino Linotype" panose="02040502050505030304" pitchFamily="18" charset="0"/>
              </a:rPr>
              <a:t>Annual mean pressures</a:t>
            </a:r>
          </a:p>
        </p:txBody>
      </p:sp>
      <p:sp>
        <p:nvSpPr>
          <p:cNvPr id="8199" name="Text Box 15">
            <a:extLst>
              <a:ext uri="{FF2B5EF4-FFF2-40B4-BE49-F238E27FC236}">
                <a16:creationId xmlns:a16="http://schemas.microsoft.com/office/drawing/2014/main" id="{9E20EFB8-6334-2F46-A093-F643CD81AA48}"/>
              </a:ext>
            </a:extLst>
          </p:cNvPr>
          <p:cNvSpPr txBox="1">
            <a:spLocks noChangeArrowheads="1"/>
          </p:cNvSpPr>
          <p:nvPr/>
        </p:nvSpPr>
        <p:spPr bwMode="auto">
          <a:xfrm>
            <a:off x="1892301" y="3133726"/>
            <a:ext cx="3273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sz="2000">
                <a:latin typeface="Palatino Linotype" panose="02040502050505030304" pitchFamily="18" charset="0"/>
              </a:rPr>
              <a:t>Annual mean temperatures</a:t>
            </a:r>
          </a:p>
        </p:txBody>
      </p:sp>
      <p:sp useBgFill="1">
        <p:nvSpPr>
          <p:cNvPr id="8200" name="Rectangle 16">
            <a:extLst>
              <a:ext uri="{FF2B5EF4-FFF2-40B4-BE49-F238E27FC236}">
                <a16:creationId xmlns:a16="http://schemas.microsoft.com/office/drawing/2014/main" id="{FB3CC191-BB09-1247-9703-60E072C4F2C4}"/>
              </a:ext>
            </a:extLst>
          </p:cNvPr>
          <p:cNvSpPr>
            <a:spLocks noChangeArrowheads="1"/>
          </p:cNvSpPr>
          <p:nvPr/>
        </p:nvSpPr>
        <p:spPr bwMode="auto">
          <a:xfrm>
            <a:off x="5727700" y="3416300"/>
            <a:ext cx="4419600" cy="6223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graphicFrame>
        <p:nvGraphicFramePr>
          <p:cNvPr id="8195" name="Object 12">
            <a:extLst>
              <a:ext uri="{FF2B5EF4-FFF2-40B4-BE49-F238E27FC236}">
                <a16:creationId xmlns:a16="http://schemas.microsoft.com/office/drawing/2014/main" id="{7A46EFE2-B6FB-284D-A23F-27D39CA21635}"/>
              </a:ext>
            </a:extLst>
          </p:cNvPr>
          <p:cNvGraphicFramePr>
            <a:graphicFrameLocks noGrp="1" noChangeAspect="1"/>
          </p:cNvGraphicFramePr>
          <p:nvPr>
            <p:ph sz="half" idx="1"/>
          </p:nvPr>
        </p:nvGraphicFramePr>
        <p:xfrm>
          <a:off x="1219201" y="3195639"/>
          <a:ext cx="5922963" cy="4308475"/>
        </p:xfrm>
        <a:graphic>
          <a:graphicData uri="http://schemas.openxmlformats.org/presentationml/2006/ole">
            <mc:AlternateContent xmlns:mc="http://schemas.openxmlformats.org/markup-compatibility/2006">
              <mc:Choice xmlns:v="urn:schemas-microsoft-com:vml" Requires="v">
                <p:oleObj spid="_x0000_s5167" name="ｸﾞﾗﾌ" r:id="rId5" imgW="19900900" imgH="14478000" progId="Origin50.Graph">
                  <p:embed/>
                </p:oleObj>
              </mc:Choice>
              <mc:Fallback>
                <p:oleObj name="ｸﾞﾗﾌ" r:id="rId5" imgW="19900900" imgH="14478000" progId="Origin50.Graph">
                  <p:embed/>
                  <p:pic>
                    <p:nvPicPr>
                      <p:cNvPr id="8195" name="Object 12">
                        <a:extLst>
                          <a:ext uri="{FF2B5EF4-FFF2-40B4-BE49-F238E27FC236}">
                            <a16:creationId xmlns:a16="http://schemas.microsoft.com/office/drawing/2014/main" id="{7A46EFE2-B6FB-284D-A23F-27D39CA216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1" y="3195639"/>
                        <a:ext cx="5922963" cy="430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useBgFill="1">
        <p:nvSpPr>
          <p:cNvPr id="8201" name="Rectangle 17">
            <a:extLst>
              <a:ext uri="{FF2B5EF4-FFF2-40B4-BE49-F238E27FC236}">
                <a16:creationId xmlns:a16="http://schemas.microsoft.com/office/drawing/2014/main" id="{0A68FF4E-DDE4-0F4A-A6FF-1B146E58EA7A}"/>
              </a:ext>
            </a:extLst>
          </p:cNvPr>
          <p:cNvSpPr>
            <a:spLocks noChangeArrowheads="1"/>
          </p:cNvSpPr>
          <p:nvPr/>
        </p:nvSpPr>
        <p:spPr bwMode="auto">
          <a:xfrm>
            <a:off x="2082800" y="6572250"/>
            <a:ext cx="4419600" cy="6223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sp>
        <p:nvSpPr>
          <p:cNvPr id="8202" name="Line 18">
            <a:extLst>
              <a:ext uri="{FF2B5EF4-FFF2-40B4-BE49-F238E27FC236}">
                <a16:creationId xmlns:a16="http://schemas.microsoft.com/office/drawing/2014/main" id="{55ECB8DF-D7C9-5349-983B-FC7ADAF50FE0}"/>
              </a:ext>
            </a:extLst>
          </p:cNvPr>
          <p:cNvSpPr>
            <a:spLocks noChangeShapeType="1"/>
          </p:cNvSpPr>
          <p:nvPr/>
        </p:nvSpPr>
        <p:spPr bwMode="auto">
          <a:xfrm>
            <a:off x="7035800" y="5041900"/>
            <a:ext cx="6477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3" name="Line 20">
            <a:extLst>
              <a:ext uri="{FF2B5EF4-FFF2-40B4-BE49-F238E27FC236}">
                <a16:creationId xmlns:a16="http://schemas.microsoft.com/office/drawing/2014/main" id="{0244DFDE-F632-2142-890D-FDEDF5BA8502}"/>
              </a:ext>
            </a:extLst>
          </p:cNvPr>
          <p:cNvSpPr>
            <a:spLocks noChangeShapeType="1"/>
          </p:cNvSpPr>
          <p:nvPr/>
        </p:nvSpPr>
        <p:spPr bwMode="auto">
          <a:xfrm>
            <a:off x="7048500" y="5321300"/>
            <a:ext cx="647700"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4" name="Line 21">
            <a:extLst>
              <a:ext uri="{FF2B5EF4-FFF2-40B4-BE49-F238E27FC236}">
                <a16:creationId xmlns:a16="http://schemas.microsoft.com/office/drawing/2014/main" id="{BA4DDC9B-0272-C04B-BB37-589C2A5847FA}"/>
              </a:ext>
            </a:extLst>
          </p:cNvPr>
          <p:cNvSpPr>
            <a:spLocks noChangeShapeType="1"/>
          </p:cNvSpPr>
          <p:nvPr/>
        </p:nvSpPr>
        <p:spPr bwMode="auto">
          <a:xfrm>
            <a:off x="7048500" y="5575300"/>
            <a:ext cx="647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5" name="Line 22">
            <a:extLst>
              <a:ext uri="{FF2B5EF4-FFF2-40B4-BE49-F238E27FC236}">
                <a16:creationId xmlns:a16="http://schemas.microsoft.com/office/drawing/2014/main" id="{A5072532-0CE3-4E44-B0ED-5AC2DBDD42DF}"/>
              </a:ext>
            </a:extLst>
          </p:cNvPr>
          <p:cNvSpPr>
            <a:spLocks noChangeShapeType="1"/>
          </p:cNvSpPr>
          <p:nvPr/>
        </p:nvSpPr>
        <p:spPr bwMode="auto">
          <a:xfrm>
            <a:off x="7048500" y="5829300"/>
            <a:ext cx="647700" cy="0"/>
          </a:xfrm>
          <a:prstGeom prst="line">
            <a:avLst/>
          </a:prstGeom>
          <a:noFill/>
          <a:ln w="25400">
            <a:solidFill>
              <a:srgbClr val="96969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6" name="Text Box 23">
            <a:extLst>
              <a:ext uri="{FF2B5EF4-FFF2-40B4-BE49-F238E27FC236}">
                <a16:creationId xmlns:a16="http://schemas.microsoft.com/office/drawing/2014/main" id="{8FB155D0-4780-9A46-8857-0B60605F408F}"/>
              </a:ext>
            </a:extLst>
          </p:cNvPr>
          <p:cNvSpPr txBox="1">
            <a:spLocks noChangeArrowheads="1"/>
          </p:cNvSpPr>
          <p:nvPr/>
        </p:nvSpPr>
        <p:spPr bwMode="auto">
          <a:xfrm>
            <a:off x="7820026" y="4835526"/>
            <a:ext cx="1852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sz="2000">
                <a:latin typeface="Palatino Linotype" panose="02040502050505030304" pitchFamily="18" charset="0"/>
              </a:rPr>
              <a:t>Corrected data</a:t>
            </a:r>
          </a:p>
        </p:txBody>
      </p:sp>
      <p:sp>
        <p:nvSpPr>
          <p:cNvPr id="8207" name="Text Box 24">
            <a:extLst>
              <a:ext uri="{FF2B5EF4-FFF2-40B4-BE49-F238E27FC236}">
                <a16:creationId xmlns:a16="http://schemas.microsoft.com/office/drawing/2014/main" id="{C9F226A3-D889-164A-A6B5-BC5A9227498D}"/>
              </a:ext>
            </a:extLst>
          </p:cNvPr>
          <p:cNvSpPr txBox="1">
            <a:spLocks noChangeArrowheads="1"/>
          </p:cNvSpPr>
          <p:nvPr/>
        </p:nvSpPr>
        <p:spPr bwMode="auto">
          <a:xfrm>
            <a:off x="7845425" y="5089525"/>
            <a:ext cx="24785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sz="2000">
                <a:latin typeface="Palatino Linotype" panose="02040502050505030304" pitchFamily="18" charset="0"/>
              </a:rPr>
              <a:t>19</a:t>
            </a:r>
            <a:r>
              <a:rPr lang="en-US" altLang="ja-JP" sz="2000" baseline="30000">
                <a:latin typeface="Palatino Linotype" panose="02040502050505030304" pitchFamily="18" charset="0"/>
              </a:rPr>
              <a:t>th</a:t>
            </a:r>
            <a:r>
              <a:rPr lang="en-US" altLang="ja-JP" sz="2000">
                <a:latin typeface="Palatino Linotype" panose="02040502050505030304" pitchFamily="18" charset="0"/>
              </a:rPr>
              <a:t> century original</a:t>
            </a:r>
          </a:p>
        </p:txBody>
      </p:sp>
      <p:sp>
        <p:nvSpPr>
          <p:cNvPr id="8208" name="Text Box 25">
            <a:extLst>
              <a:ext uri="{FF2B5EF4-FFF2-40B4-BE49-F238E27FC236}">
                <a16:creationId xmlns:a16="http://schemas.microsoft.com/office/drawing/2014/main" id="{9BCA9FF3-77DB-144A-8A7F-7F30C00C24CC}"/>
              </a:ext>
            </a:extLst>
          </p:cNvPr>
          <p:cNvSpPr txBox="1">
            <a:spLocks noChangeArrowheads="1"/>
          </p:cNvSpPr>
          <p:nvPr/>
        </p:nvSpPr>
        <p:spPr bwMode="auto">
          <a:xfrm>
            <a:off x="7845426" y="5356226"/>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sz="2000">
                <a:latin typeface="Palatino Linotype" panose="02040502050505030304" pitchFamily="18" charset="0"/>
              </a:rPr>
              <a:t>JMA data</a:t>
            </a:r>
          </a:p>
        </p:txBody>
      </p:sp>
      <p:sp>
        <p:nvSpPr>
          <p:cNvPr id="8209" name="Text Box 26">
            <a:extLst>
              <a:ext uri="{FF2B5EF4-FFF2-40B4-BE49-F238E27FC236}">
                <a16:creationId xmlns:a16="http://schemas.microsoft.com/office/drawing/2014/main" id="{A4AB2E0A-CCC0-5041-AFE8-A912FC9395CF}"/>
              </a:ext>
            </a:extLst>
          </p:cNvPr>
          <p:cNvSpPr txBox="1">
            <a:spLocks noChangeArrowheads="1"/>
          </p:cNvSpPr>
          <p:nvPr/>
        </p:nvSpPr>
        <p:spPr bwMode="auto">
          <a:xfrm>
            <a:off x="7856538" y="5610226"/>
            <a:ext cx="2671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sz="2000">
                <a:latin typeface="Palatino Linotype" panose="02040502050505030304" pitchFamily="18" charset="0"/>
              </a:rPr>
              <a:t>11-year running mean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67D5FB29-8B03-DB4F-ABEC-CD06B77717CB}"/>
              </a:ext>
            </a:extLst>
          </p:cNvPr>
          <p:cNvSpPr>
            <a:spLocks noGrp="1" noChangeArrowheads="1"/>
          </p:cNvSpPr>
          <p:nvPr>
            <p:ph type="title"/>
          </p:nvPr>
        </p:nvSpPr>
        <p:spPr/>
        <p:txBody>
          <a:bodyPr/>
          <a:lstStyle/>
          <a:p>
            <a:pPr algn="ctr" eaLnBrk="1" hangingPunct="1"/>
            <a:r>
              <a:rPr lang="en-US" altLang="ja-JP" sz="4000">
                <a:latin typeface="Palatino Linotype" panose="02040502050505030304" pitchFamily="18" charset="0"/>
              </a:rPr>
              <a:t>West-Japan Temperatures  vs. Central England Temperatures</a:t>
            </a:r>
          </a:p>
        </p:txBody>
      </p:sp>
      <p:graphicFrame>
        <p:nvGraphicFramePr>
          <p:cNvPr id="10242" name="Object 3">
            <a:extLst>
              <a:ext uri="{FF2B5EF4-FFF2-40B4-BE49-F238E27FC236}">
                <a16:creationId xmlns:a16="http://schemas.microsoft.com/office/drawing/2014/main" id="{1E8FE614-2F6D-574D-833A-41C18D368300}"/>
              </a:ext>
            </a:extLst>
          </p:cNvPr>
          <p:cNvGraphicFramePr>
            <a:graphicFrameLocks noGrp="1" noChangeAspect="1"/>
          </p:cNvGraphicFramePr>
          <p:nvPr>
            <p:ph idx="1"/>
          </p:nvPr>
        </p:nvGraphicFramePr>
        <p:xfrm>
          <a:off x="2562226" y="1612901"/>
          <a:ext cx="6684963" cy="5940425"/>
        </p:xfrm>
        <a:graphic>
          <a:graphicData uri="http://schemas.openxmlformats.org/presentationml/2006/ole">
            <mc:AlternateContent xmlns:mc="http://schemas.openxmlformats.org/markup-compatibility/2006">
              <mc:Choice xmlns:v="urn:schemas-microsoft-com:vml" Requires="v">
                <p:oleObj spid="_x0000_s10245" name="ｸﾞﾗﾌ" r:id="rId3" imgW="19761200" imgH="17564100" progId="Origin50.Graph">
                  <p:embed/>
                </p:oleObj>
              </mc:Choice>
              <mc:Fallback>
                <p:oleObj name="ｸﾞﾗﾌ" r:id="rId3" imgW="19761200" imgH="17564100" progId="Origin50.Graph">
                  <p:embed/>
                  <p:pic>
                    <p:nvPicPr>
                      <p:cNvPr id="10242" name="Object 3">
                        <a:extLst>
                          <a:ext uri="{FF2B5EF4-FFF2-40B4-BE49-F238E27FC236}">
                            <a16:creationId xmlns:a16="http://schemas.microsoft.com/office/drawing/2014/main" id="{1E8FE614-2F6D-574D-833A-41C18D368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26" y="1612901"/>
                        <a:ext cx="6684963" cy="5940425"/>
                      </a:xfrm>
                      <a:prstGeom prst="rect">
                        <a:avLst/>
                      </a:prstGeom>
                    </p:spPr>
                  </p:pic>
                </p:oleObj>
              </mc:Fallback>
            </mc:AlternateContent>
          </a:graphicData>
        </a:graphic>
      </p:graphicFrame>
      <p:sp>
        <p:nvSpPr>
          <p:cNvPr id="10244" name="Text Box 4">
            <a:extLst>
              <a:ext uri="{FF2B5EF4-FFF2-40B4-BE49-F238E27FC236}">
                <a16:creationId xmlns:a16="http://schemas.microsoft.com/office/drawing/2014/main" id="{6E14026D-941E-4940-A805-B94A2C42E02B}"/>
              </a:ext>
            </a:extLst>
          </p:cNvPr>
          <p:cNvSpPr txBox="1">
            <a:spLocks noChangeArrowheads="1"/>
          </p:cNvSpPr>
          <p:nvPr/>
        </p:nvSpPr>
        <p:spPr bwMode="auto">
          <a:xfrm>
            <a:off x="4619626" y="1695451"/>
            <a:ext cx="2968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ja-JP">
                <a:solidFill>
                  <a:srgbClr val="000000"/>
                </a:solidFill>
                <a:latin typeface="Palatino Linotype" panose="02040502050505030304" pitchFamily="18" charset="0"/>
              </a:rPr>
              <a:t>Annual mean temperatures</a:t>
            </a:r>
          </a:p>
        </p:txBody>
      </p:sp>
      <p:sp>
        <p:nvSpPr>
          <p:cNvPr id="266245" name="Line 5">
            <a:extLst>
              <a:ext uri="{FF2B5EF4-FFF2-40B4-BE49-F238E27FC236}">
                <a16:creationId xmlns:a16="http://schemas.microsoft.com/office/drawing/2014/main" id="{FE50B990-95ED-A344-B5F5-2A36EDEE3C2F}"/>
              </a:ext>
            </a:extLst>
          </p:cNvPr>
          <p:cNvSpPr>
            <a:spLocks noChangeShapeType="1"/>
          </p:cNvSpPr>
          <p:nvPr/>
        </p:nvSpPr>
        <p:spPr bwMode="auto">
          <a:xfrm flipH="1">
            <a:off x="4660900" y="2463800"/>
            <a:ext cx="0" cy="3886200"/>
          </a:xfrm>
          <a:prstGeom prst="line">
            <a:avLst/>
          </a:prstGeom>
          <a:noFill/>
          <a:ln w="25400">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6246" name="Line 6">
            <a:extLst>
              <a:ext uri="{FF2B5EF4-FFF2-40B4-BE49-F238E27FC236}">
                <a16:creationId xmlns:a16="http://schemas.microsoft.com/office/drawing/2014/main" id="{8F80D7A6-9403-FB4E-A425-AF9A47428FC9}"/>
              </a:ext>
            </a:extLst>
          </p:cNvPr>
          <p:cNvSpPr>
            <a:spLocks noChangeShapeType="1"/>
          </p:cNvSpPr>
          <p:nvPr/>
        </p:nvSpPr>
        <p:spPr bwMode="auto">
          <a:xfrm flipH="1">
            <a:off x="5829300" y="2463800"/>
            <a:ext cx="0" cy="3886200"/>
          </a:xfrm>
          <a:prstGeom prst="line">
            <a:avLst/>
          </a:prstGeom>
          <a:noFill/>
          <a:ln w="25400">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6247" name="Rectangle 7">
            <a:extLst>
              <a:ext uri="{FF2B5EF4-FFF2-40B4-BE49-F238E27FC236}">
                <a16:creationId xmlns:a16="http://schemas.microsoft.com/office/drawing/2014/main" id="{6E8E0DA1-FE08-A145-893F-77D8A6B0680D}"/>
              </a:ext>
            </a:extLst>
          </p:cNvPr>
          <p:cNvSpPr>
            <a:spLocks noChangeArrowheads="1"/>
          </p:cNvSpPr>
          <p:nvPr/>
        </p:nvSpPr>
        <p:spPr bwMode="auto">
          <a:xfrm>
            <a:off x="4724400" y="2451100"/>
            <a:ext cx="1054100" cy="3860800"/>
          </a:xfrm>
          <a:prstGeom prst="rect">
            <a:avLst/>
          </a:prstGeom>
          <a:solidFill>
            <a:srgbClr val="FF9900">
              <a:alpha val="3294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kumimoji="1">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kumimoji="1">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kumimoji="1">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kumimoji="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34" charset="-128"/>
              </a:defRPr>
            </a:lvl9pPr>
          </a:lstStyle>
          <a:p>
            <a:pPr eaLnBrk="1" hangingPunct="1"/>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6245"/>
                                        </p:tgtEl>
                                        <p:attrNameLst>
                                          <p:attrName>style.visibility</p:attrName>
                                        </p:attrNameLst>
                                      </p:cBhvr>
                                      <p:to>
                                        <p:strVal val="visible"/>
                                      </p:to>
                                    </p:set>
                                    <p:anim calcmode="lin" valueType="num">
                                      <p:cBhvr additive="base">
                                        <p:cTn id="7" dur="500" fill="hold"/>
                                        <p:tgtEl>
                                          <p:spTgt spid="266245"/>
                                        </p:tgtEl>
                                        <p:attrNameLst>
                                          <p:attrName>ppt_x</p:attrName>
                                        </p:attrNameLst>
                                      </p:cBhvr>
                                      <p:tavLst>
                                        <p:tav tm="0">
                                          <p:val>
                                            <p:strVal val="#ppt_x"/>
                                          </p:val>
                                        </p:tav>
                                        <p:tav tm="100000">
                                          <p:val>
                                            <p:strVal val="#ppt_x"/>
                                          </p:val>
                                        </p:tav>
                                      </p:tavLst>
                                    </p:anim>
                                    <p:anim calcmode="lin" valueType="num">
                                      <p:cBhvr additive="base">
                                        <p:cTn id="8" dur="500" fill="hold"/>
                                        <p:tgtEl>
                                          <p:spTgt spid="2662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247"/>
                                        </p:tgtEl>
                                        <p:attrNameLst>
                                          <p:attrName>style.visibility</p:attrName>
                                        </p:attrNameLst>
                                      </p:cBhvr>
                                      <p:to>
                                        <p:strVal val="visible"/>
                                      </p:to>
                                    </p:set>
                                    <p:animEffect transition="in" filter="wipe(left)">
                                      <p:cBhvr>
                                        <p:cTn id="13" dur="500"/>
                                        <p:tgtEl>
                                          <p:spTgt spid="2662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66246"/>
                                        </p:tgtEl>
                                        <p:attrNameLst>
                                          <p:attrName>style.visibility</p:attrName>
                                        </p:attrNameLst>
                                      </p:cBhvr>
                                      <p:to>
                                        <p:strVal val="visible"/>
                                      </p:to>
                                    </p:set>
                                    <p:anim calcmode="lin" valueType="num">
                                      <p:cBhvr additive="base">
                                        <p:cTn id="18" dur="500" fill="hold"/>
                                        <p:tgtEl>
                                          <p:spTgt spid="266246"/>
                                        </p:tgtEl>
                                        <p:attrNameLst>
                                          <p:attrName>ppt_x</p:attrName>
                                        </p:attrNameLst>
                                      </p:cBhvr>
                                      <p:tavLst>
                                        <p:tav tm="0">
                                          <p:val>
                                            <p:strVal val="#ppt_x"/>
                                          </p:val>
                                        </p:tav>
                                        <p:tav tm="100000">
                                          <p:val>
                                            <p:strVal val="#ppt_x"/>
                                          </p:val>
                                        </p:tav>
                                      </p:tavLst>
                                    </p:anim>
                                    <p:anim calcmode="lin" valueType="num">
                                      <p:cBhvr additive="base">
                                        <p:cTn id="19" dur="500" fill="hold"/>
                                        <p:tgtEl>
                                          <p:spTgt spid="266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E3BF05-8D59-4109-B4EC-DDC13D0B142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2164E3B-9D24-494C-8352-00B5EEC7AA7B}"/>
              </a:ext>
            </a:extLst>
          </p:cNvPr>
          <p:cNvSpPr>
            <a:spLocks noGrp="1"/>
          </p:cNvSpPr>
          <p:nvPr>
            <p:ph sz="half" idx="1"/>
          </p:nvPr>
        </p:nvSpPr>
        <p:spPr/>
        <p:txBody>
          <a:bodyPr/>
          <a:lstStyle/>
          <a:p>
            <a:endParaRPr kumimoji="1" lang="ja-JP" altLang="en-US"/>
          </a:p>
        </p:txBody>
      </p:sp>
      <p:sp>
        <p:nvSpPr>
          <p:cNvPr id="4" name="コンテンツ プレースホルダー 3">
            <a:extLst>
              <a:ext uri="{FF2B5EF4-FFF2-40B4-BE49-F238E27FC236}">
                <a16:creationId xmlns:a16="http://schemas.microsoft.com/office/drawing/2014/main" id="{D95F3DEE-7208-49FC-B936-96B1709B3F43}"/>
              </a:ext>
            </a:extLst>
          </p:cNvPr>
          <p:cNvSpPr>
            <a:spLocks noGrp="1"/>
          </p:cNvSpPr>
          <p:nvPr>
            <p:ph sz="half" idx="2"/>
          </p:nvPr>
        </p:nvSpPr>
        <p:spPr/>
        <p:txBody>
          <a:bodyPr/>
          <a:lstStyle/>
          <a:p>
            <a:endParaRPr kumimoji="1" lang="ja-JP" altLang="en-US"/>
          </a:p>
        </p:txBody>
      </p:sp>
    </p:spTree>
    <p:extLst>
      <p:ext uri="{BB962C8B-B14F-4D97-AF65-F5344CB8AC3E}">
        <p14:creationId xmlns:p14="http://schemas.microsoft.com/office/powerpoint/2010/main" val="333357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85E04B-EED8-414C-86D8-830F7E43003E}"/>
              </a:ext>
            </a:extLst>
          </p:cNvPr>
          <p:cNvSpPr>
            <a:spLocks noGrp="1"/>
          </p:cNvSpPr>
          <p:nvPr>
            <p:ph type="title"/>
          </p:nvPr>
        </p:nvSpPr>
        <p:spPr>
          <a:xfrm>
            <a:off x="838200" y="365126"/>
            <a:ext cx="10515600" cy="1103294"/>
          </a:xfrm>
        </p:spPr>
        <p:txBody>
          <a:bodyPr>
            <a:normAutofit fontScale="90000"/>
          </a:bodyPr>
          <a:lstStyle/>
          <a:p>
            <a:r>
              <a:rPr kumimoji="1" lang="en-US" altLang="ja-JP" dirty="0"/>
              <a:t>Implications of (and suggestions from) our research project.</a:t>
            </a:r>
            <a:endParaRPr kumimoji="1" lang="ja-JP" altLang="en-US" dirty="0"/>
          </a:p>
        </p:txBody>
      </p:sp>
      <p:sp>
        <p:nvSpPr>
          <p:cNvPr id="3" name="コンテンツ プレースホルダー 2">
            <a:extLst>
              <a:ext uri="{FF2B5EF4-FFF2-40B4-BE49-F238E27FC236}">
                <a16:creationId xmlns:a16="http://schemas.microsoft.com/office/drawing/2014/main" id="{874EADBD-C566-4E5A-AC22-6AD5D0E1DCE3}"/>
              </a:ext>
            </a:extLst>
          </p:cNvPr>
          <p:cNvSpPr>
            <a:spLocks noGrp="1"/>
          </p:cNvSpPr>
          <p:nvPr>
            <p:ph idx="1"/>
          </p:nvPr>
        </p:nvSpPr>
        <p:spPr>
          <a:xfrm>
            <a:off x="838200" y="2296757"/>
            <a:ext cx="10468087" cy="3880205"/>
          </a:xfrm>
        </p:spPr>
        <p:txBody>
          <a:bodyPr/>
          <a:lstStyle/>
          <a:p>
            <a:r>
              <a:rPr kumimoji="1" lang="en-US" altLang="ja-JP" dirty="0"/>
              <a:t>Terrestrial/Marine, land/sea, Fixed point</a:t>
            </a:r>
            <a:r>
              <a:rPr lang="en-US" altLang="ja-JP" dirty="0"/>
              <a:t>/</a:t>
            </a:r>
            <a:r>
              <a:rPr kumimoji="1" lang="en-US" altLang="ja-JP" dirty="0"/>
              <a:t>Moving Observation.</a:t>
            </a:r>
          </a:p>
          <a:p>
            <a:endParaRPr lang="en-US" altLang="ja-JP" dirty="0"/>
          </a:p>
          <a:p>
            <a:r>
              <a:rPr lang="en-US" altLang="ja-JP" dirty="0"/>
              <a:t>Regional/Global, National/</a:t>
            </a:r>
            <a:r>
              <a:rPr lang="en-US" altLang="ja-JP" dirty="0" err="1"/>
              <a:t>Internatinal</a:t>
            </a:r>
            <a:endParaRPr lang="en-US" altLang="ja-JP" dirty="0"/>
          </a:p>
          <a:p>
            <a:endParaRPr kumimoji="1" lang="en-US" altLang="ja-JP" dirty="0"/>
          </a:p>
          <a:p>
            <a:r>
              <a:rPr lang="en-US" altLang="ja-JP" dirty="0"/>
              <a:t>Science/Humanities (meteorology/history),</a:t>
            </a:r>
            <a:r>
              <a:rPr lang="ja-JP" altLang="en-US" dirty="0"/>
              <a:t> </a:t>
            </a:r>
            <a:r>
              <a:rPr lang="en-US" altLang="ja-JP" dirty="0"/>
              <a:t>Nature/Culture/Human</a:t>
            </a:r>
          </a:p>
        </p:txBody>
      </p:sp>
    </p:spTree>
    <p:extLst>
      <p:ext uri="{BB962C8B-B14F-4D97-AF65-F5344CB8AC3E}">
        <p14:creationId xmlns:p14="http://schemas.microsoft.com/office/powerpoint/2010/main" val="3375204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E9BC46-A6B3-4D58-925D-349D55E38E6E}"/>
              </a:ext>
            </a:extLst>
          </p:cNvPr>
          <p:cNvSpPr>
            <a:spLocks noGrp="1"/>
          </p:cNvSpPr>
          <p:nvPr>
            <p:ph type="title"/>
          </p:nvPr>
        </p:nvSpPr>
        <p:spPr/>
        <p:txBody>
          <a:bodyPr/>
          <a:lstStyle/>
          <a:p>
            <a:r>
              <a:rPr lang="en-US" altLang="ja-JP" dirty="0"/>
              <a:t>Current research project:</a:t>
            </a:r>
            <a:r>
              <a:rPr kumimoji="1" lang="en-US" altLang="ja-JP" dirty="0"/>
              <a:t> Ship Log</a:t>
            </a:r>
            <a:endParaRPr kumimoji="1" lang="ja-JP" altLang="en-US" dirty="0"/>
          </a:p>
        </p:txBody>
      </p:sp>
      <p:sp>
        <p:nvSpPr>
          <p:cNvPr id="3" name="コンテンツ プレースホルダー 2">
            <a:extLst>
              <a:ext uri="{FF2B5EF4-FFF2-40B4-BE49-F238E27FC236}">
                <a16:creationId xmlns:a16="http://schemas.microsoft.com/office/drawing/2014/main" id="{89DD1A74-9693-48B2-AF0E-3DC0186B7A7E}"/>
              </a:ext>
            </a:extLst>
          </p:cNvPr>
          <p:cNvSpPr>
            <a:spLocks noGrp="1"/>
          </p:cNvSpPr>
          <p:nvPr>
            <p:ph idx="1"/>
          </p:nvPr>
        </p:nvSpPr>
        <p:spPr/>
        <p:txBody>
          <a:bodyPr/>
          <a:lstStyle/>
          <a:p>
            <a:pPr marL="0" indent="0">
              <a:buNone/>
            </a:pPr>
            <a:endParaRPr lang="en-US" altLang="ja-JP" dirty="0"/>
          </a:p>
          <a:p>
            <a:r>
              <a:rPr kumimoji="1" lang="en-US" altLang="ja-JP" dirty="0"/>
              <a:t>Dutch Navy Ship log, and construction of data set.</a:t>
            </a:r>
          </a:p>
          <a:p>
            <a:r>
              <a:rPr lang="en-US" altLang="ja-JP" dirty="0"/>
              <a:t>Discovery at NA, by Togo, 2018.</a:t>
            </a:r>
            <a:endParaRPr kumimoji="1" lang="en-US" altLang="ja-JP" dirty="0"/>
          </a:p>
          <a:p>
            <a:endParaRPr lang="en-US" altLang="ja-JP" dirty="0"/>
          </a:p>
          <a:p>
            <a:endParaRPr kumimoji="1" lang="en-US" altLang="ja-JP" dirty="0"/>
          </a:p>
          <a:p>
            <a:r>
              <a:rPr lang="en-US" altLang="ja-JP" dirty="0"/>
              <a:t>1 from Fixed point data to Moving data.</a:t>
            </a:r>
          </a:p>
          <a:p>
            <a:r>
              <a:rPr kumimoji="1" lang="en-US" altLang="ja-JP" dirty="0"/>
              <a:t>2 Big Data into studies of climate change</a:t>
            </a:r>
          </a:p>
          <a:p>
            <a:r>
              <a:rPr lang="en-US" altLang="ja-JP" dirty="0"/>
              <a:t>3 local to global</a:t>
            </a:r>
            <a:endParaRPr kumimoji="1" lang="en-US" altLang="ja-JP" dirty="0"/>
          </a:p>
          <a:p>
            <a:endParaRPr kumimoji="1" lang="ja-JP" altLang="en-US" dirty="0"/>
          </a:p>
        </p:txBody>
      </p:sp>
    </p:spTree>
    <p:extLst>
      <p:ext uri="{BB962C8B-B14F-4D97-AF65-F5344CB8AC3E}">
        <p14:creationId xmlns:p14="http://schemas.microsoft.com/office/powerpoint/2010/main" val="184202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1" y="365125"/>
            <a:ext cx="10523706" cy="1755505"/>
          </a:xfrm>
        </p:spPr>
        <p:txBody>
          <a:bodyPr>
            <a:normAutofit/>
          </a:bodyPr>
          <a:lstStyle/>
          <a:p>
            <a:r>
              <a:rPr lang="en-US" altLang="ja-JP" sz="2400" b="1" dirty="0"/>
              <a:t>At </a:t>
            </a:r>
            <a:r>
              <a:rPr lang="en-US" altLang="ja-JP" sz="2400" b="1" dirty="0" err="1"/>
              <a:t>Nationaal</a:t>
            </a:r>
            <a:r>
              <a:rPr lang="en-US" altLang="ja-JP" sz="2400" b="1" dirty="0"/>
              <a:t> </a:t>
            </a:r>
            <a:r>
              <a:rPr lang="en-US" altLang="ja-JP" sz="2400" b="1" dirty="0" err="1"/>
              <a:t>Archief</a:t>
            </a:r>
            <a:r>
              <a:rPr lang="en-US" altLang="ja-JP" sz="2400" b="1" dirty="0"/>
              <a:t> in the Hague, I have discovered a number of logbooks of Dutch Navy in 2018. </a:t>
            </a:r>
            <a:br>
              <a:rPr lang="en-US" altLang="ja-JP" sz="2400" b="1" dirty="0"/>
            </a:br>
            <a:r>
              <a:rPr kumimoji="1" lang="en-US" altLang="ja-JP" sz="2400" dirty="0"/>
              <a:t>Logbooks of </a:t>
            </a:r>
            <a:r>
              <a:rPr kumimoji="1" lang="en-US" altLang="ja-JP" sz="2400" dirty="0" err="1"/>
              <a:t>Gedeh</a:t>
            </a:r>
            <a:r>
              <a:rPr kumimoji="1" lang="en-US" altLang="ja-JP" sz="2400" dirty="0"/>
              <a:t>, Medusa(1856</a:t>
            </a:r>
            <a:r>
              <a:rPr lang="en-US" altLang="ja-JP" sz="2400" dirty="0"/>
              <a:t>) and </a:t>
            </a:r>
            <a:r>
              <a:rPr lang="en-US" altLang="ja-JP" sz="2400" dirty="0" err="1"/>
              <a:t>Soembing</a:t>
            </a:r>
            <a:endParaRPr kumimoji="1" lang="ja-JP" altLang="en-US" sz="2400"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6538" y="2284987"/>
            <a:ext cx="5637072" cy="4227804"/>
          </a:xfrm>
        </p:spPr>
      </p:pic>
    </p:spTree>
    <p:extLst>
      <p:ext uri="{BB962C8B-B14F-4D97-AF65-F5344CB8AC3E}">
        <p14:creationId xmlns:p14="http://schemas.microsoft.com/office/powerpoint/2010/main" val="153031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8D770B-7B75-1B43-9CF7-E2E526987A61}"/>
              </a:ext>
            </a:extLst>
          </p:cNvPr>
          <p:cNvSpPr>
            <a:spLocks noGrp="1"/>
          </p:cNvSpPr>
          <p:nvPr>
            <p:ph type="title"/>
          </p:nvPr>
        </p:nvSpPr>
        <p:spPr>
          <a:xfrm>
            <a:off x="891540" y="617220"/>
            <a:ext cx="10298974" cy="584563"/>
          </a:xfrm>
        </p:spPr>
        <p:txBody>
          <a:bodyPr>
            <a:normAutofit fontScale="90000"/>
          </a:bodyPr>
          <a:lstStyle/>
          <a:p>
            <a:r>
              <a:rPr lang="en-US" altLang="ja-JP" dirty="0"/>
              <a:t>Unique exchange between the Netherlands and Japan: </a:t>
            </a:r>
            <a:r>
              <a:rPr lang="en-US" altLang="ja-JP" dirty="0" err="1"/>
              <a:t>Soembing</a:t>
            </a:r>
            <a:r>
              <a:rPr lang="en-US" altLang="ja-JP" dirty="0"/>
              <a:t> became Kanko-Maru</a:t>
            </a:r>
            <a:endParaRPr kumimoji="1" lang="ja-JP" altLang="en-US" dirty="0"/>
          </a:p>
        </p:txBody>
      </p:sp>
      <p:sp>
        <p:nvSpPr>
          <p:cNvPr id="3" name="コンテンツ プレースホルダー 2">
            <a:extLst>
              <a:ext uri="{FF2B5EF4-FFF2-40B4-BE49-F238E27FC236}">
                <a16:creationId xmlns:a16="http://schemas.microsoft.com/office/drawing/2014/main" id="{3C4C734D-814A-A446-833C-50BD23187BA7}"/>
              </a:ext>
            </a:extLst>
          </p:cNvPr>
          <p:cNvSpPr>
            <a:spLocks noGrp="1"/>
          </p:cNvSpPr>
          <p:nvPr>
            <p:ph idx="1"/>
          </p:nvPr>
        </p:nvSpPr>
        <p:spPr>
          <a:xfrm>
            <a:off x="838200" y="1825624"/>
            <a:ext cx="10515600" cy="5032375"/>
          </a:xfrm>
        </p:spPr>
        <p:txBody>
          <a:bodyPr>
            <a:normAutofit/>
          </a:bodyPr>
          <a:lstStyle/>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r>
              <a:rPr lang="en-US" altLang="ja-JP" sz="1800" dirty="0"/>
              <a:t>Logbooks of </a:t>
            </a:r>
            <a:r>
              <a:rPr lang="en-US" altLang="ja-JP" sz="1800" dirty="0" err="1"/>
              <a:t>Gedeh</a:t>
            </a:r>
            <a:r>
              <a:rPr lang="en-US" altLang="ja-JP" sz="1800" dirty="0"/>
              <a:t>, Medusa(1856) and </a:t>
            </a:r>
            <a:r>
              <a:rPr lang="en-US" altLang="ja-JP" sz="1800" dirty="0" err="1"/>
              <a:t>Soembing</a:t>
            </a:r>
            <a:r>
              <a:rPr lang="ja-JP" altLang="en-US" sz="1800" dirty="0"/>
              <a:t> </a:t>
            </a:r>
            <a:r>
              <a:rPr lang="en-US" altLang="ja-JP" sz="1800" dirty="0"/>
              <a:t>were</a:t>
            </a:r>
            <a:r>
              <a:rPr lang="ja-JP" altLang="en-US" sz="1800" dirty="0"/>
              <a:t> </a:t>
            </a:r>
            <a:r>
              <a:rPr lang="en-US" altLang="ja-JP" sz="1800" dirty="0"/>
              <a:t>included.</a:t>
            </a:r>
          </a:p>
          <a:p>
            <a:pPr marL="0" indent="0">
              <a:buNone/>
            </a:pPr>
            <a:r>
              <a:rPr lang="en-US" altLang="ja-JP" sz="1800" dirty="0"/>
              <a:t>(</a:t>
            </a:r>
            <a:r>
              <a:rPr lang="ja-JP" altLang="en-US" sz="1800" dirty="0"/>
              <a:t>画像はスンビン号、右は復元されたもの</a:t>
            </a:r>
            <a:r>
              <a:rPr lang="en-US" altLang="ja-JP" sz="1800" dirty="0"/>
              <a:t>.</a:t>
            </a:r>
            <a:r>
              <a:rPr lang="ja-JP" altLang="en-US" sz="2000" dirty="0"/>
              <a:t>グデ号はその時の随伴船</a:t>
            </a:r>
            <a:r>
              <a:rPr lang="en-US" altLang="ja-JP" sz="2000" dirty="0"/>
              <a:t>)</a:t>
            </a:r>
          </a:p>
          <a:p>
            <a:pPr marL="0" indent="0">
              <a:buNone/>
            </a:pPr>
            <a:endParaRPr lang="en-US" altLang="ja-JP" sz="2000" dirty="0"/>
          </a:p>
          <a:p>
            <a:pPr marL="0" indent="0">
              <a:buNone/>
            </a:pPr>
            <a:endParaRPr kumimoji="1" lang="ja-JP" altLang="en-US" dirty="0"/>
          </a:p>
        </p:txBody>
      </p:sp>
      <p:pic>
        <p:nvPicPr>
          <p:cNvPr id="5" name="図 4">
            <a:extLst>
              <a:ext uri="{FF2B5EF4-FFF2-40B4-BE49-F238E27FC236}">
                <a16:creationId xmlns:a16="http://schemas.microsoft.com/office/drawing/2014/main" id="{E5F80714-2C6F-CD40-8D70-049D8CE7A7FD}"/>
              </a:ext>
            </a:extLst>
          </p:cNvPr>
          <p:cNvPicPr>
            <a:picLocks noChangeAspect="1"/>
          </p:cNvPicPr>
          <p:nvPr/>
        </p:nvPicPr>
        <p:blipFill>
          <a:blip r:embed="rId2"/>
          <a:stretch>
            <a:fillRect/>
          </a:stretch>
        </p:blipFill>
        <p:spPr>
          <a:xfrm>
            <a:off x="1102733" y="3429000"/>
            <a:ext cx="3683876" cy="2386147"/>
          </a:xfrm>
          <a:prstGeom prst="rect">
            <a:avLst/>
          </a:prstGeom>
        </p:spPr>
      </p:pic>
      <p:pic>
        <p:nvPicPr>
          <p:cNvPr id="7" name="図 6">
            <a:extLst>
              <a:ext uri="{FF2B5EF4-FFF2-40B4-BE49-F238E27FC236}">
                <a16:creationId xmlns:a16="http://schemas.microsoft.com/office/drawing/2014/main" id="{33485193-6EC8-6942-B92F-4C9B6005DC4E}"/>
              </a:ext>
            </a:extLst>
          </p:cNvPr>
          <p:cNvPicPr>
            <a:picLocks noChangeAspect="1"/>
          </p:cNvPicPr>
          <p:nvPr/>
        </p:nvPicPr>
        <p:blipFill>
          <a:blip r:embed="rId3"/>
          <a:stretch>
            <a:fillRect/>
          </a:stretch>
        </p:blipFill>
        <p:spPr>
          <a:xfrm>
            <a:off x="5046391" y="2593732"/>
            <a:ext cx="2506276" cy="2335164"/>
          </a:xfrm>
          <a:prstGeom prst="rect">
            <a:avLst/>
          </a:prstGeom>
        </p:spPr>
      </p:pic>
      <p:pic>
        <p:nvPicPr>
          <p:cNvPr id="6" name="図 5">
            <a:extLst>
              <a:ext uri="{FF2B5EF4-FFF2-40B4-BE49-F238E27FC236}">
                <a16:creationId xmlns:a16="http://schemas.microsoft.com/office/drawing/2014/main" id="{62E4B162-DD31-441B-8514-86DA14E35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450" y="1581944"/>
            <a:ext cx="1804029" cy="2335165"/>
          </a:xfrm>
          <a:prstGeom prst="rect">
            <a:avLst/>
          </a:prstGeom>
        </p:spPr>
      </p:pic>
      <p:pic>
        <p:nvPicPr>
          <p:cNvPr id="9" name="図 8">
            <a:extLst>
              <a:ext uri="{FF2B5EF4-FFF2-40B4-BE49-F238E27FC236}">
                <a16:creationId xmlns:a16="http://schemas.microsoft.com/office/drawing/2014/main" id="{D290CC40-ACC3-4A53-A9C1-A63184562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0508" y="1581944"/>
            <a:ext cx="1722822" cy="2179370"/>
          </a:xfrm>
          <a:prstGeom prst="rect">
            <a:avLst/>
          </a:prstGeom>
        </p:spPr>
      </p:pic>
      <p:pic>
        <p:nvPicPr>
          <p:cNvPr id="11" name="図 10">
            <a:extLst>
              <a:ext uri="{FF2B5EF4-FFF2-40B4-BE49-F238E27FC236}">
                <a16:creationId xmlns:a16="http://schemas.microsoft.com/office/drawing/2014/main" id="{E74746C4-AD5F-41C3-8BD0-0B9319448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6753" y="4004994"/>
            <a:ext cx="1543755" cy="2060993"/>
          </a:xfrm>
          <a:prstGeom prst="rect">
            <a:avLst/>
          </a:prstGeom>
        </p:spPr>
      </p:pic>
      <p:pic>
        <p:nvPicPr>
          <p:cNvPr id="13" name="図 12">
            <a:extLst>
              <a:ext uri="{FF2B5EF4-FFF2-40B4-BE49-F238E27FC236}">
                <a16:creationId xmlns:a16="http://schemas.microsoft.com/office/drawing/2014/main" id="{D5F3C4DC-AE82-4AEE-B8F4-10F80DD668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687" y="1319343"/>
            <a:ext cx="1727440" cy="2441972"/>
          </a:xfrm>
          <a:prstGeom prst="rect">
            <a:avLst/>
          </a:prstGeom>
        </p:spPr>
      </p:pic>
    </p:spTree>
    <p:extLst>
      <p:ext uri="{BB962C8B-B14F-4D97-AF65-F5344CB8AC3E}">
        <p14:creationId xmlns:p14="http://schemas.microsoft.com/office/powerpoint/2010/main" val="1193092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8981851" cy="698188"/>
          </a:xfrm>
        </p:spPr>
        <p:txBody>
          <a:bodyPr>
            <a:normAutofit fontScale="90000"/>
          </a:bodyPr>
          <a:lstStyle/>
          <a:p>
            <a:r>
              <a:rPr lang="en-US" altLang="ja-JP" dirty="0"/>
              <a:t>Sample of location</a:t>
            </a:r>
            <a:r>
              <a:rPr kumimoji="1" lang="ja-JP" altLang="en-US" dirty="0"/>
              <a:t>（</a:t>
            </a:r>
            <a:r>
              <a:rPr kumimoji="1" lang="en-US" altLang="ja-JP" dirty="0" err="1"/>
              <a:t>Japansche</a:t>
            </a:r>
            <a:r>
              <a:rPr kumimoji="1" lang="ja-JP" altLang="en-US" dirty="0"/>
              <a:t> </a:t>
            </a:r>
            <a:r>
              <a:rPr kumimoji="1" lang="en-US" altLang="ja-JP" dirty="0"/>
              <a:t>Zee)</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476245" y="136999"/>
            <a:ext cx="5681601" cy="7575468"/>
          </a:xfrm>
        </p:spPr>
      </p:pic>
    </p:spTree>
    <p:extLst>
      <p:ext uri="{BB962C8B-B14F-4D97-AF65-F5344CB8AC3E}">
        <p14:creationId xmlns:p14="http://schemas.microsoft.com/office/powerpoint/2010/main" val="202140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9-07 at 14.44.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0"/>
            <a:ext cx="11374244" cy="6858000"/>
          </a:xfrm>
          <a:prstGeom prst="rect">
            <a:avLst/>
          </a:prstGeom>
        </p:spPr>
      </p:pic>
    </p:spTree>
    <p:extLst>
      <p:ext uri="{BB962C8B-B14F-4D97-AF65-F5344CB8AC3E}">
        <p14:creationId xmlns:p14="http://schemas.microsoft.com/office/powerpoint/2010/main" val="810187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9-07 at 14.46.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12192000" cy="6805421"/>
          </a:xfrm>
          <a:prstGeom prst="rect">
            <a:avLst/>
          </a:prstGeom>
        </p:spPr>
      </p:pic>
    </p:spTree>
    <p:extLst>
      <p:ext uri="{BB962C8B-B14F-4D97-AF65-F5344CB8AC3E}">
        <p14:creationId xmlns:p14="http://schemas.microsoft.com/office/powerpoint/2010/main" val="2196276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9EA727-F596-44B8-84C8-3B02D10D0876}"/>
              </a:ext>
            </a:extLst>
          </p:cNvPr>
          <p:cNvSpPr>
            <a:spLocks noGrp="1"/>
          </p:cNvSpPr>
          <p:nvPr>
            <p:ph type="title"/>
          </p:nvPr>
        </p:nvSpPr>
        <p:spPr/>
        <p:txBody>
          <a:bodyPr>
            <a:normAutofit fontScale="90000"/>
          </a:bodyPr>
          <a:lstStyle/>
          <a:p>
            <a:r>
              <a:rPr lang="en-US" altLang="ja-JP" sz="2200" dirty="0"/>
              <a:t>For this digitization, see the attached de Jong's “how to read (Dutch Navy) logbooks”, which shows a set of technical terms and abbreviations used for these </a:t>
            </a:r>
            <a:r>
              <a:rPr lang="en-US" altLang="ja-JP" sz="2200" dirty="0" err="1"/>
              <a:t>shiplogs</a:t>
            </a:r>
            <a:r>
              <a:rPr lang="en-US" altLang="ja-JP" sz="2200" dirty="0"/>
              <a:t>.  Data format are as follows  (This is Excel format column, that is also noted as “ReadMe” in Open Date file of JCDP web-site)</a:t>
            </a:r>
            <a:br>
              <a:rPr lang="ja-JP" altLang="ja-JP" dirty="0"/>
            </a:br>
            <a:endParaRPr kumimoji="1" lang="ja-JP" altLang="en-US" dirty="0"/>
          </a:p>
        </p:txBody>
      </p:sp>
      <p:sp>
        <p:nvSpPr>
          <p:cNvPr id="3" name="コンテンツ プレースホルダー 2">
            <a:extLst>
              <a:ext uri="{FF2B5EF4-FFF2-40B4-BE49-F238E27FC236}">
                <a16:creationId xmlns:a16="http://schemas.microsoft.com/office/drawing/2014/main" id="{923F5505-7070-4937-939F-1B1C9698A148}"/>
              </a:ext>
            </a:extLst>
          </p:cNvPr>
          <p:cNvSpPr>
            <a:spLocks noGrp="1"/>
          </p:cNvSpPr>
          <p:nvPr>
            <p:ph idx="1"/>
          </p:nvPr>
        </p:nvSpPr>
        <p:spPr>
          <a:xfrm>
            <a:off x="291830" y="1258111"/>
            <a:ext cx="11524034" cy="4954621"/>
          </a:xfrm>
        </p:spPr>
        <p:txBody>
          <a:bodyPr numCol="3">
            <a:normAutofit fontScale="77500" lnSpcReduction="20000"/>
          </a:bodyPr>
          <a:lstStyle/>
          <a:p>
            <a:pPr marL="0" indent="0">
              <a:buNone/>
            </a:pPr>
            <a:r>
              <a:rPr lang="en-US" altLang="ja-JP" dirty="0"/>
              <a:t> 1. image file name</a:t>
            </a:r>
            <a:endParaRPr lang="ja-JP" altLang="ja-JP" dirty="0"/>
          </a:p>
          <a:p>
            <a:r>
              <a:rPr lang="en-US" altLang="ja-JP" dirty="0"/>
              <a:t> 2. ship name</a:t>
            </a:r>
            <a:endParaRPr lang="ja-JP" altLang="ja-JP" dirty="0"/>
          </a:p>
          <a:p>
            <a:r>
              <a:rPr lang="en-US" altLang="ja-JP" dirty="0"/>
              <a:t> 3. year</a:t>
            </a:r>
            <a:endParaRPr lang="ja-JP" altLang="ja-JP" dirty="0"/>
          </a:p>
          <a:p>
            <a:r>
              <a:rPr lang="en-US" altLang="ja-JP" dirty="0"/>
              <a:t> 4. month</a:t>
            </a:r>
            <a:endParaRPr lang="ja-JP" altLang="ja-JP" dirty="0"/>
          </a:p>
          <a:p>
            <a:r>
              <a:rPr lang="en-US" altLang="ja-JP" dirty="0"/>
              <a:t> 5. day</a:t>
            </a:r>
            <a:endParaRPr lang="ja-JP" altLang="ja-JP" dirty="0"/>
          </a:p>
          <a:p>
            <a:r>
              <a:rPr lang="en-US" altLang="ja-JP" dirty="0"/>
              <a:t> 6. H (hours)</a:t>
            </a:r>
            <a:endParaRPr lang="ja-JP" altLang="ja-JP" dirty="0"/>
          </a:p>
          <a:p>
            <a:r>
              <a:rPr lang="en-US" altLang="ja-JP" dirty="0"/>
              <a:t> 7. (column number 1) watch  they are divided in to 6 watches (details see 2019sep.(Alice)How to read </a:t>
            </a:r>
            <a:r>
              <a:rPr lang="en-US" altLang="ja-JP" dirty="0" err="1"/>
              <a:t>Scheepsjournalen</a:t>
            </a:r>
            <a:r>
              <a:rPr lang="en-US" altLang="ja-JP" dirty="0"/>
              <a:t> 2019-2)</a:t>
            </a:r>
            <a:endParaRPr lang="ja-JP" altLang="ja-JP" dirty="0"/>
          </a:p>
          <a:p>
            <a:r>
              <a:rPr lang="en-US" altLang="ja-JP" dirty="0"/>
              <a:t> 8. (column number 2) hours  how many hours a certain rows of measurement is valid</a:t>
            </a:r>
            <a:endParaRPr lang="ja-JP" altLang="ja-JP" dirty="0"/>
          </a:p>
          <a:p>
            <a:r>
              <a:rPr lang="en-US" altLang="ja-JP" dirty="0"/>
              <a:t> 9. (column number 3) steaming (hours)</a:t>
            </a:r>
            <a:endParaRPr lang="ja-JP" altLang="ja-JP" dirty="0"/>
          </a:p>
          <a:p>
            <a:r>
              <a:rPr lang="en-US" altLang="ja-JP" dirty="0"/>
              <a:t>10. (column number 4) sailing (hours)</a:t>
            </a:r>
            <a:endParaRPr lang="ja-JP" altLang="ja-JP" dirty="0"/>
          </a:p>
          <a:p>
            <a:r>
              <a:rPr lang="en-US" altLang="ja-JP" dirty="0"/>
              <a:t>11. (column number 5) sail + steam (hours)</a:t>
            </a:r>
            <a:endParaRPr lang="ja-JP" altLang="ja-JP" dirty="0"/>
          </a:p>
          <a:p>
            <a:r>
              <a:rPr lang="en-US" altLang="ja-JP" dirty="0"/>
              <a:t>12. (column number 6) ship course (compass) standard</a:t>
            </a:r>
            <a:endParaRPr lang="ja-JP" altLang="ja-JP" dirty="0"/>
          </a:p>
          <a:p>
            <a:r>
              <a:rPr lang="en-US" altLang="ja-JP" dirty="0"/>
              <a:t>13. ship course (compass) </a:t>
            </a:r>
            <a:r>
              <a:rPr lang="en-US" altLang="ja-JP" dirty="0" err="1"/>
              <a:t>nighthouse</a:t>
            </a:r>
            <a:endParaRPr lang="ja-JP" altLang="ja-JP" dirty="0"/>
          </a:p>
          <a:p>
            <a:r>
              <a:rPr lang="en-US" altLang="ja-JP" dirty="0"/>
              <a:t>14. (column number 7) ship course during watch</a:t>
            </a:r>
            <a:endParaRPr lang="ja-JP" altLang="ja-JP" dirty="0"/>
          </a:p>
          <a:p>
            <a:r>
              <a:rPr lang="en-US" altLang="ja-JP" dirty="0"/>
              <a:t>15. (column number 8) ship distance during watch (hours)</a:t>
            </a:r>
            <a:endParaRPr lang="ja-JP" altLang="ja-JP" dirty="0"/>
          </a:p>
          <a:p>
            <a:r>
              <a:rPr lang="en-US" altLang="ja-JP" dirty="0"/>
              <a:t>16. (column number 9) Wind direction</a:t>
            </a:r>
            <a:endParaRPr lang="ja-JP" altLang="ja-JP" dirty="0"/>
          </a:p>
          <a:p>
            <a:r>
              <a:rPr lang="en-US" altLang="ja-JP" dirty="0"/>
              <a:t>17. (column number 10a) Wind strength  (details see 2019sep.(Alice)How to read </a:t>
            </a:r>
            <a:r>
              <a:rPr lang="en-US" altLang="ja-JP" dirty="0" err="1"/>
              <a:t>Scheepsjournalen</a:t>
            </a:r>
            <a:r>
              <a:rPr lang="en-US" altLang="ja-JP" dirty="0"/>
              <a:t> 2019-2)</a:t>
            </a:r>
            <a:endParaRPr lang="ja-JP" altLang="ja-JP" dirty="0"/>
          </a:p>
          <a:p>
            <a:r>
              <a:rPr lang="en-US" altLang="ja-JP" dirty="0"/>
              <a:t>18. (column number 10b) Weather  (details see 2019sep.(Alice)How to read </a:t>
            </a:r>
            <a:r>
              <a:rPr lang="en-US" altLang="ja-JP" dirty="0" err="1"/>
              <a:t>Scheepsjournalen</a:t>
            </a:r>
            <a:r>
              <a:rPr lang="en-US" altLang="ja-JP" dirty="0"/>
              <a:t> 2019-2)</a:t>
            </a:r>
            <a:endParaRPr lang="ja-JP" altLang="ja-JP" dirty="0"/>
          </a:p>
          <a:p>
            <a:r>
              <a:rPr lang="en-US" altLang="ja-JP" dirty="0"/>
              <a:t>19. (column number 11) Sea condition (details see 2019sep.(Alice)How to read </a:t>
            </a:r>
            <a:r>
              <a:rPr lang="en-US" altLang="ja-JP" dirty="0" err="1"/>
              <a:t>Scheepsjournalen</a:t>
            </a:r>
            <a:r>
              <a:rPr lang="en-US" altLang="ja-JP" dirty="0"/>
              <a:t> 2019-2)</a:t>
            </a:r>
            <a:endParaRPr lang="ja-JP" altLang="ja-JP" dirty="0"/>
          </a:p>
          <a:p>
            <a:endParaRPr kumimoji="1" lang="ja-JP" altLang="en-US" dirty="0"/>
          </a:p>
        </p:txBody>
      </p:sp>
    </p:spTree>
    <p:extLst>
      <p:ext uri="{BB962C8B-B14F-4D97-AF65-F5344CB8AC3E}">
        <p14:creationId xmlns:p14="http://schemas.microsoft.com/office/powerpoint/2010/main" val="1084743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493CF38-0DF6-4240-8011-643AB2341B51}"/>
              </a:ext>
            </a:extLst>
          </p:cNvPr>
          <p:cNvSpPr>
            <a:spLocks noGrp="1"/>
          </p:cNvSpPr>
          <p:nvPr>
            <p:ph idx="1"/>
          </p:nvPr>
        </p:nvSpPr>
        <p:spPr>
          <a:xfrm>
            <a:off x="838200" y="596630"/>
            <a:ext cx="10640438" cy="5580333"/>
          </a:xfrm>
        </p:spPr>
        <p:txBody>
          <a:bodyPr numCol="3">
            <a:normAutofit fontScale="55000" lnSpcReduction="20000"/>
          </a:bodyPr>
          <a:lstStyle/>
          <a:p>
            <a:r>
              <a:rPr lang="en-US" altLang="ja-JP" dirty="0"/>
              <a:t>20. (column number 12) </a:t>
            </a:r>
            <a:r>
              <a:rPr lang="en-US" altLang="ja-JP" dirty="0" err="1"/>
              <a:t>dubbele</a:t>
            </a:r>
            <a:r>
              <a:rPr lang="en-US" altLang="ja-JP" dirty="0"/>
              <a:t> </a:t>
            </a:r>
            <a:r>
              <a:rPr lang="en-US" altLang="ja-JP" dirty="0" err="1"/>
              <a:t>zuigerslagen</a:t>
            </a:r>
            <a:r>
              <a:rPr lang="en-US" altLang="ja-JP" dirty="0"/>
              <a:t> (double piston strokes) (the average amount of rotations per minute)</a:t>
            </a:r>
            <a:endParaRPr lang="ja-JP" altLang="ja-JP" dirty="0"/>
          </a:p>
          <a:p>
            <a:r>
              <a:rPr lang="en-US" altLang="ja-JP" dirty="0"/>
              <a:t>21. (column number 14) </a:t>
            </a:r>
            <a:r>
              <a:rPr lang="en-US" altLang="ja-JP" dirty="0" err="1"/>
              <a:t>stoommeter</a:t>
            </a:r>
            <a:r>
              <a:rPr lang="en-US" altLang="ja-JP" dirty="0"/>
              <a:t> (steam meter)  (the average height of the pressure of the steam inside the kettle engine)</a:t>
            </a:r>
            <a:endParaRPr lang="ja-JP" altLang="ja-JP" dirty="0"/>
          </a:p>
          <a:p>
            <a:r>
              <a:rPr lang="en-US" altLang="ja-JP" dirty="0"/>
              <a:t>22. (column number 15) starboard side barometer attached temperature (C)</a:t>
            </a:r>
            <a:endParaRPr lang="ja-JP" altLang="ja-JP" dirty="0"/>
          </a:p>
          <a:p>
            <a:r>
              <a:rPr lang="en-US" altLang="ja-JP" dirty="0"/>
              <a:t>23. (column number 16) portside barometer attached temperature (C)</a:t>
            </a:r>
            <a:endParaRPr lang="ja-JP" altLang="ja-JP" dirty="0"/>
          </a:p>
          <a:p>
            <a:r>
              <a:rPr lang="en-US" altLang="ja-JP" dirty="0"/>
              <a:t>24. (column number 17) barometer (mmHg)</a:t>
            </a:r>
            <a:endParaRPr lang="ja-JP" altLang="ja-JP" dirty="0"/>
          </a:p>
          <a:p>
            <a:r>
              <a:rPr lang="en-US" altLang="ja-JP" dirty="0"/>
              <a:t>25. (column number 18) thermometer outside temperature in the shadow (C)</a:t>
            </a:r>
            <a:endParaRPr lang="ja-JP" altLang="ja-JP" dirty="0"/>
          </a:p>
          <a:p>
            <a:r>
              <a:rPr lang="en-US" altLang="ja-JP" dirty="0"/>
              <a:t>26. (column number 19) engine room thermometer  placed outside the direct heat of the fires</a:t>
            </a:r>
            <a:endParaRPr lang="ja-JP" altLang="ja-JP" dirty="0"/>
          </a:p>
          <a:p>
            <a:r>
              <a:rPr lang="en-US" altLang="ja-JP" dirty="0"/>
              <a:t>27. (column number 20) Kettles starboard (steam kettles/machines) (how many fires are burning)</a:t>
            </a:r>
            <a:endParaRPr lang="ja-JP" altLang="ja-JP" dirty="0"/>
          </a:p>
          <a:p>
            <a:r>
              <a:rPr lang="en-US" altLang="ja-JP" dirty="0"/>
              <a:t>28. (column number 21) Kettles portside (steam kettles/machines) (how many fires are burning)</a:t>
            </a:r>
            <a:endParaRPr lang="ja-JP" altLang="ja-JP" dirty="0"/>
          </a:p>
          <a:p>
            <a:r>
              <a:rPr lang="en-US" altLang="ja-JP" dirty="0"/>
              <a:t>29. (column number 22) Kettles flushed when (steam kettles/machines) (how many fires are burning)</a:t>
            </a:r>
            <a:endParaRPr lang="ja-JP" altLang="ja-JP" dirty="0"/>
          </a:p>
          <a:p>
            <a:r>
              <a:rPr lang="en-US" altLang="ja-JP" dirty="0"/>
              <a:t>30. water level</a:t>
            </a:r>
            <a:endParaRPr lang="ja-JP" altLang="ja-JP" dirty="0"/>
          </a:p>
          <a:p>
            <a:r>
              <a:rPr lang="en-US" altLang="ja-JP" dirty="0"/>
              <a:t>31. watch  they are divided in to 6 watches (details see 2019sep.(Alice)How to read </a:t>
            </a:r>
            <a:r>
              <a:rPr lang="en-US" altLang="ja-JP" dirty="0" err="1"/>
              <a:t>Scheepsjournalen</a:t>
            </a:r>
            <a:r>
              <a:rPr lang="en-US" altLang="ja-JP" dirty="0"/>
              <a:t> 2019-2)</a:t>
            </a:r>
            <a:endParaRPr lang="ja-JP" altLang="ja-JP" dirty="0"/>
          </a:p>
          <a:p>
            <a:r>
              <a:rPr lang="en-US" altLang="ja-JP" dirty="0"/>
              <a:t>32. (column number 24) Salinometer</a:t>
            </a:r>
            <a:endParaRPr lang="ja-JP" altLang="ja-JP" dirty="0"/>
          </a:p>
          <a:p>
            <a:r>
              <a:rPr lang="en-US" altLang="ja-JP" dirty="0"/>
              <a:t>33. (column number 13) </a:t>
            </a:r>
            <a:r>
              <a:rPr lang="en-US" altLang="ja-JP" dirty="0" err="1"/>
              <a:t>smoorklep</a:t>
            </a:r>
            <a:r>
              <a:rPr lang="en-US" altLang="ja-JP" dirty="0"/>
              <a:t> (throttle) read how much throttle is open (Value O mean full open)</a:t>
            </a:r>
            <a:endParaRPr lang="ja-JP" altLang="ja-JP" dirty="0"/>
          </a:p>
          <a:p>
            <a:r>
              <a:rPr lang="en-US" altLang="ja-JP" dirty="0"/>
              <a:t>34. (column number 25) </a:t>
            </a:r>
            <a:r>
              <a:rPr lang="en-US" altLang="ja-JP" dirty="0" err="1"/>
              <a:t>toestellen</a:t>
            </a:r>
            <a:r>
              <a:rPr lang="en-US" altLang="ja-JP" dirty="0"/>
              <a:t> (expansion engines) </a:t>
            </a:r>
            <a:endParaRPr lang="ja-JP" altLang="ja-JP" dirty="0"/>
          </a:p>
          <a:p>
            <a:r>
              <a:rPr lang="en-US" altLang="ja-JP" dirty="0"/>
              <a:t>35. (column number 26) coal (how much coal used in each watch) (unit?)</a:t>
            </a:r>
            <a:endParaRPr lang="ja-JP" altLang="ja-JP" dirty="0"/>
          </a:p>
          <a:p>
            <a:r>
              <a:rPr lang="en-US" altLang="ja-JP" dirty="0"/>
              <a:t>36. (column number 27a, 27b)water at the pump (read at each watch)</a:t>
            </a:r>
            <a:endParaRPr lang="ja-JP" altLang="ja-JP" dirty="0"/>
          </a:p>
          <a:p>
            <a:r>
              <a:rPr lang="en-US" altLang="ja-JP" dirty="0"/>
              <a:t>37. (column number 28a, 28b, 13) compass (indicates the wrong </a:t>
            </a:r>
            <a:r>
              <a:rPr lang="en-US" altLang="ja-JP" dirty="0" err="1"/>
              <a:t>pointings</a:t>
            </a:r>
            <a:r>
              <a:rPr lang="en-US" altLang="ja-JP" dirty="0"/>
              <a:t> of the compasses)</a:t>
            </a:r>
            <a:endParaRPr lang="ja-JP" altLang="ja-JP" dirty="0"/>
          </a:p>
          <a:p>
            <a:r>
              <a:rPr lang="en-US" altLang="ja-JP" dirty="0"/>
              <a:t>38. Observation and comments</a:t>
            </a:r>
            <a:endParaRPr lang="ja-JP" altLang="ja-JP" dirty="0"/>
          </a:p>
          <a:p>
            <a:r>
              <a:rPr lang="en-US" altLang="ja-JP" dirty="0"/>
              <a:t>39. Latitude (deg, min, sec)</a:t>
            </a:r>
            <a:endParaRPr lang="ja-JP" altLang="ja-JP" dirty="0"/>
          </a:p>
          <a:p>
            <a:r>
              <a:rPr lang="en-US" altLang="ja-JP" dirty="0"/>
              <a:t>40. Longitude (deg, min, sec)</a:t>
            </a:r>
            <a:endParaRPr lang="ja-JP" altLang="ja-JP" dirty="0"/>
          </a:p>
          <a:p>
            <a:r>
              <a:rPr lang="en-US" altLang="ja-JP" dirty="0"/>
              <a:t>41. distance (direction and distance) (unit?)</a:t>
            </a:r>
            <a:endParaRPr lang="ja-JP" altLang="ja-JP" dirty="0"/>
          </a:p>
          <a:p>
            <a:r>
              <a:rPr lang="en-US" altLang="ja-JP" dirty="0"/>
              <a:t>42. barometer  (mmHg)</a:t>
            </a:r>
            <a:endParaRPr lang="ja-JP" altLang="ja-JP" dirty="0"/>
          </a:p>
          <a:p>
            <a:r>
              <a:rPr lang="en-US" altLang="ja-JP" dirty="0"/>
              <a:t>43. thermometer (C)</a:t>
            </a:r>
            <a:endParaRPr lang="ja-JP" altLang="ja-JP" dirty="0"/>
          </a:p>
          <a:p>
            <a:r>
              <a:rPr lang="en-US" altLang="ja-JP" dirty="0"/>
              <a:t>44. coordinates</a:t>
            </a:r>
            <a:endParaRPr lang="ja-JP" altLang="ja-JP" dirty="0"/>
          </a:p>
          <a:p>
            <a:r>
              <a:rPr lang="en-US" altLang="ja-JP" dirty="0"/>
              <a:t>45. comments</a:t>
            </a:r>
            <a:endParaRPr lang="ja-JP" altLang="ja-JP" dirty="0"/>
          </a:p>
          <a:p>
            <a:r>
              <a:rPr lang="en-US" altLang="ja-JP" dirty="0"/>
              <a:t>(column numbers are indicated in GEDEH, SOEMBING data.)  </a:t>
            </a:r>
            <a:endParaRPr lang="ja-JP" altLang="ja-JP" dirty="0"/>
          </a:p>
          <a:p>
            <a:endParaRPr kumimoji="1" lang="ja-JP" altLang="en-US" dirty="0"/>
          </a:p>
        </p:txBody>
      </p:sp>
    </p:spTree>
    <p:extLst>
      <p:ext uri="{BB962C8B-B14F-4D97-AF65-F5344CB8AC3E}">
        <p14:creationId xmlns:p14="http://schemas.microsoft.com/office/powerpoint/2010/main" val="175596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D02061-95DD-7BCE-E805-54D83383DD95}"/>
              </a:ext>
            </a:extLst>
          </p:cNvPr>
          <p:cNvSpPr>
            <a:spLocks noGrp="1"/>
          </p:cNvSpPr>
          <p:nvPr>
            <p:ph type="title"/>
          </p:nvPr>
        </p:nvSpPr>
        <p:spPr>
          <a:xfrm>
            <a:off x="838200" y="365125"/>
            <a:ext cx="10761920" cy="3063874"/>
          </a:xfrm>
        </p:spPr>
        <p:txBody>
          <a:bodyPr>
            <a:normAutofit/>
          </a:bodyPr>
          <a:lstStyle/>
          <a:p>
            <a:r>
              <a:rPr kumimoji="1" lang="en-US" altLang="ja-JP" sz="2400" dirty="0"/>
              <a:t>Catalogue 2.12.03, </a:t>
            </a:r>
            <a:r>
              <a:rPr kumimoji="1" lang="en-US" altLang="ja-JP" sz="2400" dirty="0" err="1"/>
              <a:t>Inventarie</a:t>
            </a:r>
            <a:r>
              <a:rPr lang="en-US" altLang="ja-JP" sz="2400" dirty="0" err="1"/>
              <a:t>s</a:t>
            </a:r>
            <a:r>
              <a:rPr lang="en-US" altLang="ja-JP" sz="2400" dirty="0"/>
              <a:t> van de </a:t>
            </a:r>
            <a:r>
              <a:rPr lang="en-US" altLang="ja-JP" sz="2400" dirty="0" err="1"/>
              <a:t>Scheepvaartjournaalen</a:t>
            </a:r>
            <a:r>
              <a:rPr lang="en-US" altLang="ja-JP" sz="2400" dirty="0"/>
              <a:t> van de </a:t>
            </a:r>
            <a:r>
              <a:rPr lang="en-US" altLang="ja-JP" sz="2400" dirty="0" err="1"/>
              <a:t>Ministerie</a:t>
            </a:r>
            <a:r>
              <a:rPr lang="en-US" altLang="ja-JP" sz="2400" dirty="0"/>
              <a:t> van Marine, 1813-1995, pp.440</a:t>
            </a:r>
            <a:br>
              <a:rPr lang="en-US" altLang="ja-JP" sz="2400" dirty="0"/>
            </a:br>
            <a:br>
              <a:rPr lang="en-US" altLang="ja-JP" sz="2400" dirty="0"/>
            </a:br>
            <a:r>
              <a:rPr lang="en-US" altLang="ja-JP" sz="5400" dirty="0"/>
              <a:t>493 meter, 9000+ bundles.</a:t>
            </a:r>
            <a:endParaRPr kumimoji="1" lang="ja-JP" altLang="en-US" sz="5400" dirty="0"/>
          </a:p>
        </p:txBody>
      </p:sp>
      <p:sp>
        <p:nvSpPr>
          <p:cNvPr id="3" name="コンテンツ プレースホルダー 2">
            <a:extLst>
              <a:ext uri="{FF2B5EF4-FFF2-40B4-BE49-F238E27FC236}">
                <a16:creationId xmlns:a16="http://schemas.microsoft.com/office/drawing/2014/main" id="{E8BF6DE9-6F6C-6736-B4A2-1953133DC477}"/>
              </a:ext>
            </a:extLst>
          </p:cNvPr>
          <p:cNvSpPr>
            <a:spLocks noGrp="1"/>
          </p:cNvSpPr>
          <p:nvPr>
            <p:ph idx="1"/>
          </p:nvPr>
        </p:nvSpPr>
        <p:spPr>
          <a:xfrm>
            <a:off x="838199" y="3428999"/>
            <a:ext cx="10761921" cy="2747963"/>
          </a:xfrm>
        </p:spPr>
        <p:txBody>
          <a:bodyPr/>
          <a:lstStyle/>
          <a:p>
            <a:r>
              <a:rPr kumimoji="1" lang="en-US" altLang="ja-JP" dirty="0"/>
              <a:t>1813-1985, 9051 entry</a:t>
            </a:r>
          </a:p>
          <a:p>
            <a:r>
              <a:rPr lang="en-US" altLang="ja-JP" dirty="0"/>
              <a:t>Supplement 2001: 1929-1995, 235 entry</a:t>
            </a:r>
          </a:p>
          <a:p>
            <a:r>
              <a:rPr kumimoji="1" lang="en-US" altLang="ja-JP" dirty="0" err="1"/>
              <a:t>Bijlage</a:t>
            </a:r>
            <a:r>
              <a:rPr kumimoji="1" lang="en-US" altLang="ja-JP" dirty="0"/>
              <a:t> 1813-1844, list of direction of sailing route, 273 entry</a:t>
            </a:r>
            <a:endParaRPr kumimoji="1" lang="ja-JP" altLang="en-US" dirty="0"/>
          </a:p>
        </p:txBody>
      </p:sp>
    </p:spTree>
    <p:extLst>
      <p:ext uri="{BB962C8B-B14F-4D97-AF65-F5344CB8AC3E}">
        <p14:creationId xmlns:p14="http://schemas.microsoft.com/office/powerpoint/2010/main" val="3614888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74560F-3587-437B-B8F9-DEED896A7A71}"/>
              </a:ext>
            </a:extLst>
          </p:cNvPr>
          <p:cNvSpPr>
            <a:spLocks noGrp="1"/>
          </p:cNvSpPr>
          <p:nvPr>
            <p:ph type="title"/>
          </p:nvPr>
        </p:nvSpPr>
        <p:spPr/>
        <p:txBody>
          <a:bodyPr/>
          <a:lstStyle/>
          <a:p>
            <a:r>
              <a:rPr kumimoji="1" lang="en-US" altLang="ja-JP" dirty="0"/>
              <a:t>Problem of digitization</a:t>
            </a:r>
            <a:endParaRPr kumimoji="1" lang="ja-JP" altLang="en-US" dirty="0"/>
          </a:p>
        </p:txBody>
      </p:sp>
      <p:sp>
        <p:nvSpPr>
          <p:cNvPr id="3" name="コンテンツ プレースホルダー 2">
            <a:extLst>
              <a:ext uri="{FF2B5EF4-FFF2-40B4-BE49-F238E27FC236}">
                <a16:creationId xmlns:a16="http://schemas.microsoft.com/office/drawing/2014/main" id="{4D425276-03B7-47D5-B5F8-337CA2EBFD95}"/>
              </a:ext>
            </a:extLst>
          </p:cNvPr>
          <p:cNvSpPr>
            <a:spLocks noGrp="1"/>
          </p:cNvSpPr>
          <p:nvPr>
            <p:ph idx="1"/>
          </p:nvPr>
        </p:nvSpPr>
        <p:spPr/>
        <p:txBody>
          <a:bodyPr>
            <a:normAutofit fontScale="85000" lnSpcReduction="20000"/>
          </a:bodyPr>
          <a:lstStyle/>
          <a:p>
            <a:endParaRPr kumimoji="1" lang="en-US" altLang="ja-JP" dirty="0"/>
          </a:p>
          <a:p>
            <a:pPr marL="0" indent="0">
              <a:buNone/>
            </a:pPr>
            <a:r>
              <a:rPr kumimoji="1" lang="en-US" altLang="ja-JP" dirty="0"/>
              <a:t>Machine reading? We need some more resources to invest.</a:t>
            </a:r>
          </a:p>
          <a:p>
            <a:endParaRPr lang="en-US" altLang="ja-JP" dirty="0"/>
          </a:p>
          <a:p>
            <a:pPr marL="0" indent="0">
              <a:buNone/>
            </a:pPr>
            <a:r>
              <a:rPr kumimoji="1" lang="en-US" altLang="ja-JP" dirty="0"/>
              <a:t>Citizen Science? We are Japanese, and </a:t>
            </a:r>
            <a:r>
              <a:rPr kumimoji="1" lang="en-US" altLang="ja-JP" dirty="0" err="1"/>
              <a:t>swe</a:t>
            </a:r>
            <a:r>
              <a:rPr kumimoji="1" lang="en-US" altLang="ja-JP" dirty="0"/>
              <a:t> need Dutch language skill.</a:t>
            </a:r>
          </a:p>
          <a:p>
            <a:endParaRPr lang="en-US" altLang="ja-JP" dirty="0"/>
          </a:p>
          <a:p>
            <a:r>
              <a:rPr kumimoji="1" lang="en-US" altLang="ja-JP" dirty="0"/>
              <a:t>Temporary strategy &gt;&gt;&gt;ask help from Dutch (paid) assistants to decipher and digitize., with </a:t>
            </a:r>
            <a:r>
              <a:rPr kumimoji="1" lang="en-US" altLang="ja-JP" dirty="0" err="1"/>
              <a:t>expertised</a:t>
            </a:r>
            <a:r>
              <a:rPr kumimoji="1" lang="en-US" altLang="ja-JP" dirty="0"/>
              <a:t> collaborator, Alice de Jong (Librarian, Leiden </a:t>
            </a:r>
            <a:r>
              <a:rPr kumimoji="1" lang="en-US" altLang="ja-JP" dirty="0" err="1"/>
              <a:t>Unviersity</a:t>
            </a:r>
            <a:r>
              <a:rPr kumimoji="1" lang="en-US" altLang="ja-JP" dirty="0"/>
              <a:t>).</a:t>
            </a:r>
          </a:p>
          <a:p>
            <a:endParaRPr kumimoji="1" lang="en-US" altLang="ja-JP" dirty="0"/>
          </a:p>
          <a:p>
            <a:r>
              <a:rPr lang="en-US" altLang="ja-JP" dirty="0"/>
              <a:t>In </a:t>
            </a:r>
            <a:r>
              <a:rPr lang="en-US" altLang="ja-JP" dirty="0" err="1"/>
              <a:t>futre</a:t>
            </a:r>
            <a:r>
              <a:rPr lang="en-US" altLang="ja-JP" dirty="0"/>
              <a:t>, collaboration with KNAW, with NA and KNAW. (project proposal is almost ready, outline </a:t>
            </a:r>
            <a:r>
              <a:rPr lang="en-US" altLang="ja-JP" dirty="0" err="1"/>
              <a:t>fgiven</a:t>
            </a:r>
            <a:r>
              <a:rPr lang="en-US" altLang="ja-JP" dirty="0"/>
              <a:t> by Theo in the following presentation).</a:t>
            </a:r>
            <a:endParaRPr kumimoji="1" lang="ja-JP" altLang="en-US" dirty="0"/>
          </a:p>
        </p:txBody>
      </p:sp>
    </p:spTree>
    <p:extLst>
      <p:ext uri="{BB962C8B-B14F-4D97-AF65-F5344CB8AC3E}">
        <p14:creationId xmlns:p14="http://schemas.microsoft.com/office/powerpoint/2010/main" val="3395526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BCF3-A525-48B2-9E9F-230E8DFB86E0}"/>
              </a:ext>
            </a:extLst>
          </p:cNvPr>
          <p:cNvSpPr>
            <a:spLocks noGrp="1"/>
          </p:cNvSpPr>
          <p:nvPr>
            <p:ph type="title"/>
          </p:nvPr>
        </p:nvSpPr>
        <p:spPr/>
        <p:txBody>
          <a:bodyPr/>
          <a:lstStyle/>
          <a:p>
            <a:r>
              <a:rPr kumimoji="1" lang="en-US" altLang="ja-JP" dirty="0"/>
              <a:t>Dutch Naval Logbooks.</a:t>
            </a:r>
            <a:endParaRPr kumimoji="1" lang="ja-JP" altLang="en-US" dirty="0"/>
          </a:p>
        </p:txBody>
      </p:sp>
      <p:sp>
        <p:nvSpPr>
          <p:cNvPr id="3" name="コンテンツ プレースホルダー 2">
            <a:extLst>
              <a:ext uri="{FF2B5EF4-FFF2-40B4-BE49-F238E27FC236}">
                <a16:creationId xmlns:a16="http://schemas.microsoft.com/office/drawing/2014/main" id="{1A3F72B6-B51E-46FC-ABB9-448607558A04}"/>
              </a:ext>
            </a:extLst>
          </p:cNvPr>
          <p:cNvSpPr>
            <a:spLocks noGrp="1"/>
          </p:cNvSpPr>
          <p:nvPr>
            <p:ph idx="1"/>
          </p:nvPr>
        </p:nvSpPr>
        <p:spPr/>
        <p:txBody>
          <a:bodyPr>
            <a:normAutofit lnSpcReduction="10000"/>
          </a:bodyPr>
          <a:lstStyle/>
          <a:p>
            <a:endParaRPr kumimoji="1" lang="en-US" altLang="ja-JP" dirty="0"/>
          </a:p>
          <a:p>
            <a:r>
              <a:rPr lang="en-US" altLang="ja-JP" dirty="0" err="1"/>
              <a:t>Mundetary</a:t>
            </a:r>
            <a:r>
              <a:rPr lang="en-US" altLang="ja-JP" dirty="0"/>
              <a:t> for ALL Navy ship, from 1854 onward.</a:t>
            </a:r>
          </a:p>
          <a:p>
            <a:endParaRPr lang="en-US" altLang="ja-JP" dirty="0"/>
          </a:p>
          <a:p>
            <a:pPr marL="0" indent="0">
              <a:buNone/>
            </a:pPr>
            <a:r>
              <a:rPr lang="en-US" altLang="ja-JP" dirty="0"/>
              <a:t>(background)</a:t>
            </a:r>
          </a:p>
          <a:p>
            <a:r>
              <a:rPr lang="en-US" altLang="ja-JP" dirty="0"/>
              <a:t>International Maritime Conference at </a:t>
            </a:r>
            <a:r>
              <a:rPr lang="en-US" altLang="ja-JP" dirty="0" err="1"/>
              <a:t>Burussels</a:t>
            </a:r>
            <a:r>
              <a:rPr lang="en-US" altLang="ja-JP" dirty="0"/>
              <a:t>, organized by Adolphe </a:t>
            </a:r>
            <a:r>
              <a:rPr lang="en-US" altLang="ja-JP" dirty="0" err="1"/>
              <a:t>Quetelet</a:t>
            </a:r>
            <a:r>
              <a:rPr lang="en-US" altLang="ja-JP" dirty="0"/>
              <a:t>, with US Navy  M. F. Maury.</a:t>
            </a:r>
          </a:p>
          <a:p>
            <a:r>
              <a:rPr lang="en-US" altLang="ja-JP" dirty="0"/>
              <a:t> Buys Ballot established Royal Dutch Meteorological Institute (KNMI) in  1854.  (Buys Ballot became the fist chairperson of International Meteorological Organization in 1874, that is WMO later.)</a:t>
            </a:r>
          </a:p>
          <a:p>
            <a:endParaRPr lang="en-US" altLang="ja-JP" dirty="0"/>
          </a:p>
          <a:p>
            <a:endParaRPr lang="en-US" altLang="ja-JP" dirty="0"/>
          </a:p>
          <a:p>
            <a:endParaRPr lang="en-US" altLang="ja-JP" dirty="0"/>
          </a:p>
          <a:p>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586021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B1B436-1652-4CB9-A529-8A3F00E0DC7C}"/>
              </a:ext>
            </a:extLst>
          </p:cNvPr>
          <p:cNvSpPr>
            <a:spLocks noGrp="1"/>
          </p:cNvSpPr>
          <p:nvPr>
            <p:ph type="title"/>
          </p:nvPr>
        </p:nvSpPr>
        <p:spPr/>
        <p:txBody>
          <a:bodyPr/>
          <a:lstStyle/>
          <a:p>
            <a:r>
              <a:rPr kumimoji="1" lang="en-US" altLang="ja-JP" dirty="0"/>
              <a:t>Selection of digitization (Pilot study)</a:t>
            </a:r>
            <a:endParaRPr kumimoji="1" lang="ja-JP" altLang="en-US" dirty="0"/>
          </a:p>
        </p:txBody>
      </p:sp>
      <p:sp>
        <p:nvSpPr>
          <p:cNvPr id="3" name="コンテンツ プレースホルダー 2">
            <a:extLst>
              <a:ext uri="{FF2B5EF4-FFF2-40B4-BE49-F238E27FC236}">
                <a16:creationId xmlns:a16="http://schemas.microsoft.com/office/drawing/2014/main" id="{425356AA-AEA6-48EA-BC97-FA8B533AEEDE}"/>
              </a:ext>
            </a:extLst>
          </p:cNvPr>
          <p:cNvSpPr>
            <a:spLocks noGrp="1"/>
          </p:cNvSpPr>
          <p:nvPr>
            <p:ph idx="1"/>
          </p:nvPr>
        </p:nvSpPr>
        <p:spPr/>
        <p:txBody>
          <a:bodyPr>
            <a:normAutofit lnSpcReduction="10000"/>
          </a:bodyPr>
          <a:lstStyle/>
          <a:p>
            <a:r>
              <a:rPr kumimoji="1" lang="en-US" altLang="ja-JP" dirty="0"/>
              <a:t>Ships sailed around and to Japan.</a:t>
            </a:r>
          </a:p>
          <a:p>
            <a:endParaRPr lang="en-US" altLang="ja-JP" dirty="0"/>
          </a:p>
          <a:p>
            <a:r>
              <a:rPr lang="en-US" altLang="ja-JP" dirty="0"/>
              <a:t>Period of 1860s (and 50s and 70s).</a:t>
            </a:r>
          </a:p>
          <a:p>
            <a:endParaRPr lang="en-US" altLang="ja-JP" dirty="0"/>
          </a:p>
          <a:p>
            <a:r>
              <a:rPr kumimoji="1" lang="en-US" altLang="ja-JP" dirty="0"/>
              <a:t>Historical (well-known) ships in Dutch-Japanese relations</a:t>
            </a:r>
          </a:p>
          <a:p>
            <a:endParaRPr lang="en-US" altLang="ja-JP" dirty="0"/>
          </a:p>
          <a:p>
            <a:r>
              <a:rPr kumimoji="1" lang="en-US" altLang="ja-JP" dirty="0"/>
              <a:t>War and historical events.</a:t>
            </a:r>
          </a:p>
          <a:p>
            <a:endParaRPr lang="en-US" altLang="ja-JP" dirty="0"/>
          </a:p>
          <a:p>
            <a:r>
              <a:rPr kumimoji="1" lang="en-US" altLang="ja-JP" dirty="0"/>
              <a:t>&gt;&gt;&gt;we have chosen six ships, about 100 months.</a:t>
            </a:r>
            <a:endParaRPr kumimoji="1" lang="ja-JP" altLang="en-US" dirty="0"/>
          </a:p>
        </p:txBody>
      </p:sp>
    </p:spTree>
    <p:extLst>
      <p:ext uri="{BB962C8B-B14F-4D97-AF65-F5344CB8AC3E}">
        <p14:creationId xmlns:p14="http://schemas.microsoft.com/office/powerpoint/2010/main" val="3627872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9-09-07 at 14.33.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12192000" cy="5553373"/>
          </a:xfrm>
          <a:prstGeom prst="rect">
            <a:avLst/>
          </a:prstGeom>
        </p:spPr>
      </p:pic>
    </p:spTree>
    <p:extLst>
      <p:ext uri="{BB962C8B-B14F-4D97-AF65-F5344CB8AC3E}">
        <p14:creationId xmlns:p14="http://schemas.microsoft.com/office/powerpoint/2010/main" val="1359142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727E34-DE46-7841-9D89-708A24B74F59}"/>
              </a:ext>
            </a:extLst>
          </p:cNvPr>
          <p:cNvSpPr>
            <a:spLocks noGrp="1"/>
          </p:cNvSpPr>
          <p:nvPr>
            <p:ph type="title"/>
          </p:nvPr>
        </p:nvSpPr>
        <p:spPr>
          <a:xfrm>
            <a:off x="838200" y="387123"/>
            <a:ext cx="9824357" cy="483167"/>
          </a:xfrm>
        </p:spPr>
        <p:txBody>
          <a:bodyPr>
            <a:normAutofit/>
          </a:bodyPr>
          <a:lstStyle/>
          <a:p>
            <a:r>
              <a:rPr lang="en-US" altLang="ja-JP" sz="2000" dirty="0" err="1"/>
              <a:t>Preliminaruy</a:t>
            </a:r>
            <a:r>
              <a:rPr lang="en-US" altLang="ja-JP" sz="2000" dirty="0"/>
              <a:t> plot of Medusa’s sailing route (Togo’s data, plotted by </a:t>
            </a:r>
            <a:r>
              <a:rPr lang="en-US" altLang="ja-JP" sz="2000" dirty="0" err="1"/>
              <a:t>Hisayuki</a:t>
            </a:r>
            <a:r>
              <a:rPr lang="en-US" altLang="ja-JP" sz="2000" dirty="0"/>
              <a:t> Kubota)</a:t>
            </a:r>
            <a:endParaRPr kumimoji="1" lang="ja-JP" altLang="en-US" sz="2000"/>
          </a:p>
        </p:txBody>
      </p:sp>
      <p:pic>
        <p:nvPicPr>
          <p:cNvPr id="5" name="コンテンツ プレースホルダー 4">
            <a:extLst>
              <a:ext uri="{FF2B5EF4-FFF2-40B4-BE49-F238E27FC236}">
                <a16:creationId xmlns:a16="http://schemas.microsoft.com/office/drawing/2014/main" id="{3A863787-03B8-9C4A-AB0E-AD043CF2E5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3443" y="870290"/>
            <a:ext cx="7609114" cy="5706835"/>
          </a:xfrm>
        </p:spPr>
      </p:pic>
    </p:spTree>
    <p:extLst>
      <p:ext uri="{BB962C8B-B14F-4D97-AF65-F5344CB8AC3E}">
        <p14:creationId xmlns:p14="http://schemas.microsoft.com/office/powerpoint/2010/main" val="1787622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FE98A4-2EB9-4805-83AC-8F784E0D0185}"/>
              </a:ext>
            </a:extLst>
          </p:cNvPr>
          <p:cNvSpPr>
            <a:spLocks noGrp="1"/>
          </p:cNvSpPr>
          <p:nvPr>
            <p:ph type="title"/>
          </p:nvPr>
        </p:nvSpPr>
        <p:spPr>
          <a:xfrm>
            <a:off x="838200" y="365125"/>
            <a:ext cx="10969350" cy="2257759"/>
          </a:xfrm>
        </p:spPr>
        <p:txBody>
          <a:bodyPr>
            <a:normAutofit fontScale="90000"/>
          </a:bodyPr>
          <a:lstStyle/>
          <a:p>
            <a:r>
              <a:rPr lang="en-US" altLang="ja-JP" dirty="0"/>
              <a:t>Bombardment of Shimonoseki, 1863</a:t>
            </a:r>
            <a:br>
              <a:rPr lang="en-US" altLang="ja-JP" dirty="0"/>
            </a:br>
            <a:r>
              <a:rPr lang="en-US" altLang="ja-JP" sz="2700" dirty="0"/>
              <a:t>(for the Japanese, it was the first war to fight against allied fleet.  British, French, US, and Dutch Navy organized “Four nations Fleet”.)</a:t>
            </a:r>
            <a:br>
              <a:rPr lang="en-US" altLang="ja-JP" sz="2700" dirty="0"/>
            </a:br>
            <a:r>
              <a:rPr lang="en-US" altLang="ja-JP" sz="3100" b="1" dirty="0"/>
              <a:t>For Dutch Navy ships involved.  Medusa, </a:t>
            </a:r>
            <a:r>
              <a:rPr lang="en-US" altLang="ja-JP" sz="3100" b="1" dirty="0" err="1"/>
              <a:t>Djambi</a:t>
            </a:r>
            <a:r>
              <a:rPr lang="en-US" altLang="ja-JP" sz="3100" b="1" dirty="0"/>
              <a:t>, Amsterdam, and </a:t>
            </a:r>
            <a:r>
              <a:rPr lang="en-US" altLang="ja-JP" sz="3100" b="1" dirty="0" err="1"/>
              <a:t>Metaalen</a:t>
            </a:r>
            <a:r>
              <a:rPr lang="en-US" altLang="ja-JP" sz="3100" b="1" dirty="0"/>
              <a:t> </a:t>
            </a:r>
            <a:r>
              <a:rPr lang="en-US" altLang="ja-JP" sz="3100" b="1" dirty="0" err="1"/>
              <a:t>Kruis</a:t>
            </a:r>
            <a:r>
              <a:rPr lang="en-US" altLang="ja-JP" sz="3100" b="1" dirty="0"/>
              <a:t>)</a:t>
            </a:r>
            <a:endParaRPr kumimoji="1" lang="ja-JP" altLang="en-US" sz="3100" b="1" dirty="0"/>
          </a:p>
        </p:txBody>
      </p:sp>
      <p:pic>
        <p:nvPicPr>
          <p:cNvPr id="5" name="コンテンツ プレースホルダー 4">
            <a:extLst>
              <a:ext uri="{FF2B5EF4-FFF2-40B4-BE49-F238E27FC236}">
                <a16:creationId xmlns:a16="http://schemas.microsoft.com/office/drawing/2014/main" id="{6866FFA8-EFEC-417E-B01D-0FAB468039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841" y="2875546"/>
            <a:ext cx="10724709" cy="3275527"/>
          </a:xfrm>
        </p:spPr>
      </p:pic>
    </p:spTree>
    <p:extLst>
      <p:ext uri="{BB962C8B-B14F-4D97-AF65-F5344CB8AC3E}">
        <p14:creationId xmlns:p14="http://schemas.microsoft.com/office/powerpoint/2010/main" val="725593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F23F7E-CC5E-2C69-CE51-4F2CB11817E5}"/>
              </a:ext>
            </a:extLst>
          </p:cNvPr>
          <p:cNvSpPr>
            <a:spLocks noGrp="1"/>
          </p:cNvSpPr>
          <p:nvPr>
            <p:ph type="title"/>
          </p:nvPr>
        </p:nvSpPr>
        <p:spPr>
          <a:xfrm>
            <a:off x="583019" y="505838"/>
            <a:ext cx="11310666" cy="1128410"/>
          </a:xfrm>
        </p:spPr>
        <p:txBody>
          <a:bodyPr>
            <a:normAutofit/>
          </a:bodyPr>
          <a:lstStyle/>
          <a:p>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Logbooks of Dutch navy ships Amsterdam, Djambi,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Gedeh</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Medusa,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Metalan</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Kruis</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and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Soembing</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stored in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Nationaal</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Archief</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Netherlands </a:t>
            </a:r>
            <a:r>
              <a:rPr lang="en-US" altLang="ja-JP" sz="1800"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Datasets                </a:t>
            </a:r>
            <a:endParaRPr kumimoji="1" lang="ja-JP" altLang="en-US" dirty="0"/>
          </a:p>
        </p:txBody>
      </p:sp>
      <p:sp>
        <p:nvSpPr>
          <p:cNvPr id="3" name="コンテンツ プレースホルダー 2">
            <a:extLst>
              <a:ext uri="{FF2B5EF4-FFF2-40B4-BE49-F238E27FC236}">
                <a16:creationId xmlns:a16="http://schemas.microsoft.com/office/drawing/2014/main" id="{365093A4-A631-0143-4B99-0AD4FFF59848}"/>
              </a:ext>
            </a:extLst>
          </p:cNvPr>
          <p:cNvSpPr>
            <a:spLocks noGrp="1"/>
          </p:cNvSpPr>
          <p:nvPr>
            <p:ph idx="1"/>
          </p:nvPr>
        </p:nvSpPr>
        <p:spPr>
          <a:xfrm>
            <a:off x="175099" y="1848256"/>
            <a:ext cx="11660220" cy="4818358"/>
          </a:xfrm>
        </p:spPr>
        <p:txBody>
          <a:bodyPr numCol="2">
            <a:noAutofit/>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1864 AMSTERDAM (154) May-</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Sep.xslx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May 18 - Sep. 26 1864</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1864 AMSTERDAM (154) May-</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Sep.docx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(detail)</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1865 AMSTERDAM (154)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Mar.xlsx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Mar. 18 -24 1865</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1865 AMSTERDAM (154) Mar.docx (detail)</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1863 DJAMBI (1048) Jul-</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Dec.xlsx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Jul. 23 - Dec. 31 1863</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1863 DJAMBI (1048) Jul-</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Dec.docx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(detail)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1864 DJAMBI (1048, 1049).xlsx             Jan. 1 - Dec. 31 1864</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1864 DJAMBI (1048, 1049).docx (detail)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1865 DJAMBI (1049).xlsx                   Jan. 1 - Dec. 31 1865</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1865 DJAMBI (1049).docx (detail)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1866 DJAMBI (1049)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Jan.xlsx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Jan. 1 - 4 1866</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1866 DJAMBI (1049) </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Jan.docx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(detail)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1869 DJAMBI (1051).xlsx                   Jan. 15 - Dec. 31 1869</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1869 DJAMBI (1051).docx (detail)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1870 DJAMBI (1051, 1052).</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xslx</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Jan. 1 - Dec. 15 1870</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1870 DJAMBI (1051, 1052).docx (detail)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kumimoji="1" lang="en" altLang="ja-JP"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4465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C0780E-3CDD-E25B-8A8A-2BB5DD0369AD}"/>
              </a:ext>
            </a:extLst>
          </p:cNvPr>
          <p:cNvSpPr>
            <a:spLocks noGrp="1"/>
          </p:cNvSpPr>
          <p:nvPr>
            <p:ph type="title"/>
          </p:nvPr>
        </p:nvSpPr>
        <p:spPr>
          <a:xfrm>
            <a:off x="6294473" y="365125"/>
            <a:ext cx="5431465" cy="5695433"/>
          </a:xfrm>
        </p:spPr>
        <p:txBody>
          <a:bodyPr>
            <a:normAutofit/>
          </a:bodyPr>
          <a:lstStyle/>
          <a:p>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1863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Metalen</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Kruis</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(3105) Nov,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Dec.xlsx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Nov. 3 - Dec. 29 1863</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1864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Metalen</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Kruis</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(3105).xlsx            Jan. 1 - Dec. 31 1864</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1865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Metalen</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Kruis</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(3105, 3106).xlsx      Jan. 1 - Dec. 31 1865</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1866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Metalen</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Kruis</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(3106) Jan, </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Feb.xlsx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Jan. 1 - Feb. 2 1866</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1854 SOEMBING (4099) Jul-</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Dec.xlsx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Jul. 8 - Dec. 31 1854</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1854 SOEMBING (4099) Jul-</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Dec.docx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(detail)</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1855 SOEMBING (4099) Jan-</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Oct.xlsx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Jan. 1 - Oct. 5 1855</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1855 SOEMBING (4099) Jan-</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Oct.docx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(detail)</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1858 SOEMBING (4100) Mar-</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May.xlsx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Mar. 28 - May 29 1858</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1858 SOEMBING (4100) Mar-</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May.docx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(detail)</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1859 SOEMBING (4100) Jan-</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Feb.xlsx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Jan. 1 - Feb. 1 1859</a:t>
            </a:r>
            <a:br>
              <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1859 SOEMBING (4100) Jan-</a:t>
            </a:r>
            <a:r>
              <a:rPr lang="en-US" altLang="ja-JP" sz="1300" kern="100" dirty="0" err="1">
                <a:effectLst/>
                <a:latin typeface="游明朝" panose="02020400000000000000" pitchFamily="18" charset="-128"/>
                <a:ea typeface="游明朝" panose="02020400000000000000" pitchFamily="18" charset="-128"/>
                <a:cs typeface="Times New Roman" panose="02020603050405020304" pitchFamily="18" charset="0"/>
              </a:rPr>
              <a:t>Feb.docx</a:t>
            </a:r>
            <a:r>
              <a:rPr lang="en-US" altLang="ja-JP" sz="1300" kern="100" dirty="0">
                <a:effectLst/>
                <a:latin typeface="游明朝" panose="02020400000000000000" pitchFamily="18" charset="-128"/>
                <a:ea typeface="游明朝" panose="02020400000000000000" pitchFamily="18" charset="-128"/>
                <a:cs typeface="Times New Roman" panose="02020603050405020304" pitchFamily="18" charset="0"/>
              </a:rPr>
              <a:t>  (detail)</a:t>
            </a:r>
            <a:br>
              <a:rPr lang="ja-JP" altLang="ja-JP" sz="4400" kern="10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a:p>
        </p:txBody>
      </p:sp>
      <p:sp>
        <p:nvSpPr>
          <p:cNvPr id="3" name="コンテンツ プレースホルダー 2">
            <a:extLst>
              <a:ext uri="{FF2B5EF4-FFF2-40B4-BE49-F238E27FC236}">
                <a16:creationId xmlns:a16="http://schemas.microsoft.com/office/drawing/2014/main" id="{17BA30BF-DBDC-ABFE-36CE-DE8B290452CE}"/>
              </a:ext>
            </a:extLst>
          </p:cNvPr>
          <p:cNvSpPr>
            <a:spLocks noGrp="1"/>
          </p:cNvSpPr>
          <p:nvPr>
            <p:ph idx="1"/>
          </p:nvPr>
        </p:nvSpPr>
        <p:spPr>
          <a:xfrm>
            <a:off x="74429" y="649784"/>
            <a:ext cx="6124352" cy="5410774"/>
          </a:xfrm>
        </p:spPr>
        <p:txBody>
          <a:bodyPr>
            <a:normAutofit fontScale="55000" lnSpcReduction="20000"/>
          </a:bodyPr>
          <a:lstStyle/>
          <a:p>
            <a:pPr algn="just"/>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1853 GEDEH (1637) Feb-</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Dec.xlsx</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Feb. 11 - Dec. 31 1853</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1853 GEDEH (1637) Feb-</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Dec.docx</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(detail)     </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1854 GEDEH (1637).xlsx                    Jan. 1 - Dec. 31 1854</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1854 GEDEH (1637).docx (detail) </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1855 GEDEH (1637) Jan-</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Nov.xlsx</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Jan. 1 - Nov. 18 1855</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1855 GEDEH (1637) Jan-</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Jul.docx</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(detail)       </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1856 MEDUSA (3018) July-</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Nov.xlsx</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Jul. 6 - Nov. 10 1856</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1856 MEDUSA (3018) July-</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Nov.docx</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(detail)</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1862 MEDUSA (3020) May -</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Dec.xlsx</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Jun. 25 - Nov. 29 1862</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1862 MEDUSA (3020) May -</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Dec.docx</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(detail)</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1863 MEDUSA (3020).xlsx                   Jan. 20 - Dec. 31 1863</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1863 MEDUSA (3020).docx  (detail)</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1864 MEDUSA (3020).xlsx                   Jan. 1 - Dec. 11 1864</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1864 MEDUSA (3020).docx  (detail)</a:t>
            </a:r>
            <a:endParaRPr lang="ja-JP" altLang="ja-JP" sz="2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056489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8CEFB5-9FD4-401B-964E-D55774D3DCCD}"/>
              </a:ext>
            </a:extLst>
          </p:cNvPr>
          <p:cNvSpPr>
            <a:spLocks noGrp="1"/>
          </p:cNvSpPr>
          <p:nvPr>
            <p:ph type="title"/>
          </p:nvPr>
        </p:nvSpPr>
        <p:spPr/>
        <p:txBody>
          <a:bodyPr/>
          <a:lstStyle/>
          <a:p>
            <a:r>
              <a:rPr kumimoji="1" lang="en-US" altLang="ja-JP" dirty="0"/>
              <a:t>Open access through web-site: JCDP</a:t>
            </a:r>
            <a:endParaRPr kumimoji="1" lang="ja-JP" altLang="en-US" dirty="0"/>
          </a:p>
        </p:txBody>
      </p:sp>
      <p:sp>
        <p:nvSpPr>
          <p:cNvPr id="3" name="コンテンツ プレースホルダー 2">
            <a:extLst>
              <a:ext uri="{FF2B5EF4-FFF2-40B4-BE49-F238E27FC236}">
                <a16:creationId xmlns:a16="http://schemas.microsoft.com/office/drawing/2014/main" id="{DC515219-9DB7-4AFB-B0BE-93381B5DA6FB}"/>
              </a:ext>
            </a:extLst>
          </p:cNvPr>
          <p:cNvSpPr>
            <a:spLocks noGrp="1"/>
          </p:cNvSpPr>
          <p:nvPr>
            <p:ph idx="1"/>
          </p:nvPr>
        </p:nvSpPr>
        <p:spPr/>
        <p:txBody>
          <a:bodyPr/>
          <a:lstStyle/>
          <a:p>
            <a:endParaRPr kumimoji="1" lang="en-US" altLang="ja-JP" dirty="0"/>
          </a:p>
          <a:p>
            <a:r>
              <a:rPr lang="en-US" altLang="ja-JP" sz="3600" dirty="0"/>
              <a:t>DB will be open on JCDP (Japan-Asia Climate Database Project) web-site by the end of fiscal year 2024.</a:t>
            </a:r>
          </a:p>
          <a:p>
            <a:endParaRPr lang="en-US" altLang="ja-JP" sz="3600" dirty="0"/>
          </a:p>
          <a:p>
            <a:r>
              <a:rPr lang="en-US" altLang="ja-JP" sz="3600" dirty="0"/>
              <a:t>https://jcdp.jp/top-jp/</a:t>
            </a:r>
          </a:p>
          <a:p>
            <a:pPr marL="0" indent="0">
              <a:buNone/>
            </a:pPr>
            <a:endParaRPr kumimoji="1" lang="ja-JP" altLang="en-US" dirty="0"/>
          </a:p>
        </p:txBody>
      </p:sp>
    </p:spTree>
    <p:extLst>
      <p:ext uri="{BB962C8B-B14F-4D97-AF65-F5344CB8AC3E}">
        <p14:creationId xmlns:p14="http://schemas.microsoft.com/office/powerpoint/2010/main" val="1927477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B1FE90-2AAF-444D-BCBB-803FEA332CF3}"/>
              </a:ext>
            </a:extLst>
          </p:cNvPr>
          <p:cNvSpPr>
            <a:spLocks noGrp="1"/>
          </p:cNvSpPr>
          <p:nvPr>
            <p:ph type="title"/>
          </p:nvPr>
        </p:nvSpPr>
        <p:spPr/>
        <p:txBody>
          <a:bodyPr>
            <a:normAutofit fontScale="90000"/>
          </a:bodyPr>
          <a:lstStyle/>
          <a:p>
            <a:r>
              <a:rPr kumimoji="1" lang="en-US" altLang="ja-JP" dirty="0"/>
              <a:t>Published recent results in e-journal Geo on-line, first author is </a:t>
            </a:r>
            <a:r>
              <a:rPr kumimoji="1" lang="en-US" altLang="ja-JP" dirty="0" err="1"/>
              <a:t>Hisayuki</a:t>
            </a:r>
            <a:r>
              <a:rPr kumimoji="1" lang="en-US" altLang="ja-JP" dirty="0"/>
              <a:t> </a:t>
            </a:r>
            <a:r>
              <a:rPr lang="en-US" altLang="ja-JP" dirty="0"/>
              <a:t>Kubota.</a:t>
            </a:r>
            <a:br>
              <a:rPr lang="en-US" altLang="ja-JP" dirty="0"/>
            </a:br>
            <a:r>
              <a:rPr lang="en-US" altLang="ja-JP" sz="3600" dirty="0"/>
              <a:t> (</a:t>
            </a:r>
            <a:r>
              <a:rPr lang="en-US" altLang="ja-JP" sz="3600" dirty="0" err="1"/>
              <a:t>detals</a:t>
            </a:r>
            <a:r>
              <a:rPr lang="en-US" altLang="ja-JP" sz="3600" dirty="0"/>
              <a:t> in the following presentation by </a:t>
            </a:r>
            <a:r>
              <a:rPr lang="en-US" altLang="ja-JP" sz="3600" dirty="0" err="1"/>
              <a:t>Hisayuki</a:t>
            </a:r>
            <a:r>
              <a:rPr lang="en-US" altLang="ja-JP" sz="3600" dirty="0"/>
              <a:t>.)</a:t>
            </a:r>
            <a:br>
              <a:rPr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14717CFC-2664-442C-9CDD-D30281695CFB}"/>
              </a:ext>
            </a:extLst>
          </p:cNvPr>
          <p:cNvSpPr>
            <a:spLocks noGrp="1"/>
          </p:cNvSpPr>
          <p:nvPr>
            <p:ph idx="1"/>
          </p:nvPr>
        </p:nvSpPr>
        <p:spPr>
          <a:xfrm>
            <a:off x="838200" y="2803357"/>
            <a:ext cx="10515600" cy="3373605"/>
          </a:xfrm>
        </p:spPr>
        <p:txBody>
          <a:bodyPr/>
          <a:lstStyle/>
          <a:p>
            <a:r>
              <a:rPr lang="en-US" altLang="ja-JP" dirty="0"/>
              <a:t>Identified a few typhoon by ship log data set.</a:t>
            </a:r>
          </a:p>
          <a:p>
            <a:pPr marL="0" indent="0">
              <a:buNone/>
            </a:pPr>
            <a:endParaRPr kumimoji="1" lang="en-US" altLang="ja-JP" dirty="0"/>
          </a:p>
          <a:p>
            <a:r>
              <a:rPr lang="en-US" altLang="ja-JP" dirty="0"/>
              <a:t>Further cooperation (for historical infrastructure building of Dutch resources, by machine reading and citizen science), sought with  </a:t>
            </a:r>
            <a:r>
              <a:rPr lang="en-US" altLang="ja-JP" dirty="0" err="1"/>
              <a:t>with</a:t>
            </a:r>
            <a:r>
              <a:rPr lang="en-US" altLang="ja-JP" dirty="0"/>
              <a:t> KNMI (Dutch Royal Meteorological </a:t>
            </a:r>
            <a:r>
              <a:rPr lang="en-US" altLang="ja-JP" dirty="0" err="1"/>
              <a:t>Instituut</a:t>
            </a:r>
            <a:r>
              <a:rPr lang="en-US" altLang="ja-JP" dirty="0"/>
              <a:t>). KNAW (Dutch Royal Academy) and NA (National </a:t>
            </a:r>
            <a:r>
              <a:rPr lang="en-US" altLang="ja-JP" dirty="0" err="1"/>
              <a:t>Archieve</a:t>
            </a:r>
            <a:r>
              <a:rPr lang="en-US" altLang="ja-JP" dirty="0"/>
              <a:t>).</a:t>
            </a:r>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3589017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B749F6-F7E8-4714-B0EF-94F6AC8DE052}"/>
              </a:ext>
            </a:extLst>
          </p:cNvPr>
          <p:cNvSpPr>
            <a:spLocks noGrp="1"/>
          </p:cNvSpPr>
          <p:nvPr>
            <p:ph type="title"/>
          </p:nvPr>
        </p:nvSpPr>
        <p:spPr/>
        <p:txBody>
          <a:bodyPr/>
          <a:lstStyle/>
          <a:p>
            <a:r>
              <a:rPr kumimoji="1" lang="en-US" altLang="ja-JP" dirty="0" err="1"/>
              <a:t>Commetary</a:t>
            </a:r>
            <a:r>
              <a:rPr kumimoji="1" lang="en-US" altLang="ja-JP" dirty="0"/>
              <a:t> fro</a:t>
            </a:r>
            <a:r>
              <a:rPr lang="en-US" altLang="ja-JP" dirty="0"/>
              <a:t>m Science </a:t>
            </a:r>
            <a:r>
              <a:rPr lang="en-US" altLang="ja-JP" dirty="0" err="1"/>
              <a:t>Studie</a:t>
            </a:r>
            <a:r>
              <a:rPr lang="en-US" altLang="ja-JP" dirty="0"/>
              <a:t> on </a:t>
            </a:r>
            <a:r>
              <a:rPr kumimoji="1" lang="en-US" altLang="ja-JP" dirty="0"/>
              <a:t>Big Data</a:t>
            </a:r>
            <a:endParaRPr kumimoji="1" lang="ja-JP" altLang="en-US" dirty="0"/>
          </a:p>
        </p:txBody>
      </p:sp>
      <p:sp>
        <p:nvSpPr>
          <p:cNvPr id="3" name="コンテンツ プレースホルダー 2">
            <a:extLst>
              <a:ext uri="{FF2B5EF4-FFF2-40B4-BE49-F238E27FC236}">
                <a16:creationId xmlns:a16="http://schemas.microsoft.com/office/drawing/2014/main" id="{5C04F4AE-852F-4E85-A1E1-BCFA558006D2}"/>
              </a:ext>
            </a:extLst>
          </p:cNvPr>
          <p:cNvSpPr>
            <a:spLocks noGrp="1"/>
          </p:cNvSpPr>
          <p:nvPr>
            <p:ph idx="1"/>
          </p:nvPr>
        </p:nvSpPr>
        <p:spPr/>
        <p:txBody>
          <a:bodyPr>
            <a:normAutofit lnSpcReduction="10000"/>
          </a:bodyPr>
          <a:lstStyle/>
          <a:p>
            <a:pPr marL="0" indent="0">
              <a:buNone/>
            </a:pPr>
            <a:endParaRPr lang="en-US" altLang="ja-JP" dirty="0"/>
          </a:p>
          <a:p>
            <a:r>
              <a:rPr kumimoji="1" lang="en-US" altLang="ja-JP" dirty="0"/>
              <a:t>Powered by computer (computation, calculation).</a:t>
            </a:r>
          </a:p>
          <a:p>
            <a:r>
              <a:rPr lang="en-US" altLang="ja-JP" dirty="0"/>
              <a:t>&gt;&gt;&gt; characterized as ”Neo-(Digital)-</a:t>
            </a:r>
            <a:r>
              <a:rPr lang="en-US" altLang="ja-JP" dirty="0" err="1"/>
              <a:t>Humboltian</a:t>
            </a:r>
            <a:r>
              <a:rPr lang="en-US" altLang="ja-JP" dirty="0"/>
              <a:t> Science”</a:t>
            </a:r>
            <a:r>
              <a:rPr lang="ja-JP" altLang="en-US" dirty="0"/>
              <a:t> </a:t>
            </a:r>
            <a:endParaRPr lang="en-US" altLang="ja-JP" dirty="0"/>
          </a:p>
          <a:p>
            <a:endParaRPr lang="en-US" altLang="ja-JP" dirty="0"/>
          </a:p>
          <a:p>
            <a:r>
              <a:rPr lang="en-US" altLang="ja-JP" dirty="0"/>
              <a:t>Susan</a:t>
            </a:r>
            <a:r>
              <a:rPr lang="ja-JP" altLang="en-US" dirty="0"/>
              <a:t> </a:t>
            </a:r>
            <a:r>
              <a:rPr lang="en-US" altLang="ja-JP" dirty="0"/>
              <a:t>Canon</a:t>
            </a:r>
            <a:r>
              <a:rPr lang="ja-JP" altLang="en-US" dirty="0"/>
              <a:t> </a:t>
            </a:r>
            <a:r>
              <a:rPr lang="en-US" altLang="ja-JP" dirty="0"/>
              <a:t>1978</a:t>
            </a:r>
          </a:p>
          <a:p>
            <a:r>
              <a:rPr lang="en-US" altLang="ja-JP" dirty="0"/>
              <a:t>Togo discussed problems generated by Big Data in the framework of Environmental Humanities. </a:t>
            </a:r>
          </a:p>
          <a:p>
            <a:pPr marL="0" indent="0">
              <a:buNone/>
            </a:pPr>
            <a:r>
              <a:rPr lang="en-US" altLang="ja-JP" u="sng" dirty="0">
                <a:hlinkClick r:id="rId2"/>
              </a:rPr>
              <a:t>(</a:t>
            </a:r>
            <a:r>
              <a:rPr lang="ja-JP" altLang="en-US" u="sng" dirty="0">
                <a:hlinkClick r:id="rId2"/>
              </a:rPr>
              <a:t>気候変動論におけるデジタル・フンボルト主義とデータレスキュー </a:t>
            </a:r>
            <a:r>
              <a:rPr lang="en-US" altLang="ja-JP" u="sng" dirty="0">
                <a:hlinkClick r:id="rId2"/>
              </a:rPr>
              <a:t>: </a:t>
            </a:r>
            <a:r>
              <a:rPr lang="ja-JP" altLang="en-US" u="sng" dirty="0">
                <a:hlinkClick r:id="rId2"/>
              </a:rPr>
              <a:t>地球システム科学における人文学の役割</a:t>
            </a:r>
            <a:r>
              <a:rPr lang="en-US" altLang="ja-JP" u="sng" dirty="0">
                <a:hlinkClick r:id="rId2"/>
              </a:rPr>
              <a:t>—</a:t>
            </a:r>
            <a:r>
              <a:rPr lang="ja-JP" altLang="en-US" u="sng" dirty="0">
                <a:hlinkClick r:id="rId2"/>
              </a:rPr>
              <a:t>環境人文学</a:t>
            </a:r>
            <a:r>
              <a:rPr lang="ja-JP" altLang="en-US" dirty="0"/>
              <a:t> 思想 </a:t>
            </a:r>
            <a:r>
              <a:rPr lang="en-US" altLang="ja-JP" dirty="0"/>
              <a:t>(1183) 59-80 2022</a:t>
            </a:r>
            <a:r>
              <a:rPr lang="ja-JP" altLang="en-US" dirty="0"/>
              <a:t>年</a:t>
            </a:r>
            <a:r>
              <a:rPr lang="en-US" altLang="ja-JP" dirty="0"/>
              <a:t>11</a:t>
            </a:r>
            <a:r>
              <a:rPr lang="ja-JP" altLang="en-US" dirty="0"/>
              <a:t>月 </a:t>
            </a:r>
            <a:r>
              <a:rPr lang="en-US" altLang="ja-JP" dirty="0"/>
              <a:t>)</a:t>
            </a:r>
            <a:r>
              <a:rPr lang="ja-JP" altLang="en-US" dirty="0"/>
              <a:t> </a:t>
            </a:r>
          </a:p>
          <a:p>
            <a:endParaRPr lang="en-US" altLang="ja-JP" dirty="0"/>
          </a:p>
        </p:txBody>
      </p:sp>
    </p:spTree>
    <p:extLst>
      <p:ext uri="{BB962C8B-B14F-4D97-AF65-F5344CB8AC3E}">
        <p14:creationId xmlns:p14="http://schemas.microsoft.com/office/powerpoint/2010/main" val="3222095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230F6D-05A4-4F6F-92E4-1AF07EB05A22}"/>
              </a:ext>
            </a:extLst>
          </p:cNvPr>
          <p:cNvSpPr>
            <a:spLocks noGrp="1"/>
          </p:cNvSpPr>
          <p:nvPr>
            <p:ph type="title"/>
          </p:nvPr>
        </p:nvSpPr>
        <p:spPr>
          <a:xfrm>
            <a:off x="838199" y="365125"/>
            <a:ext cx="10780293" cy="2041191"/>
          </a:xfrm>
        </p:spPr>
        <p:txBody>
          <a:bodyPr>
            <a:noAutofit/>
          </a:bodyPr>
          <a:lstStyle/>
          <a:p>
            <a:r>
              <a:rPr lang="en-US" altLang="ja-JP" sz="3600" dirty="0"/>
              <a:t>Togo’s recommendation to ACRE: Climatology and meteorological studies in History</a:t>
            </a:r>
            <a:br>
              <a:rPr lang="en-US" altLang="ja-JP" sz="3600" dirty="0"/>
            </a:br>
            <a:r>
              <a:rPr lang="en-US" altLang="ja-JP" sz="3600" dirty="0"/>
              <a:t>&gt;&gt;&gt;include more Cultural elements and socio-political context.</a:t>
            </a:r>
            <a:endParaRPr kumimoji="1" lang="ja-JP" altLang="en-US" sz="3600" dirty="0"/>
          </a:p>
        </p:txBody>
      </p:sp>
      <p:sp>
        <p:nvSpPr>
          <p:cNvPr id="3" name="コンテンツ プレースホルダー 2">
            <a:extLst>
              <a:ext uri="{FF2B5EF4-FFF2-40B4-BE49-F238E27FC236}">
                <a16:creationId xmlns:a16="http://schemas.microsoft.com/office/drawing/2014/main" id="{33159C20-5EE1-4039-AD4B-8C91C9889904}"/>
              </a:ext>
            </a:extLst>
          </p:cNvPr>
          <p:cNvSpPr>
            <a:spLocks noGrp="1"/>
          </p:cNvSpPr>
          <p:nvPr>
            <p:ph idx="1"/>
          </p:nvPr>
        </p:nvSpPr>
        <p:spPr>
          <a:xfrm>
            <a:off x="685801" y="2851485"/>
            <a:ext cx="10780294" cy="3196890"/>
          </a:xfrm>
        </p:spPr>
        <p:txBody>
          <a:bodyPr>
            <a:normAutofit fontScale="62500" lnSpcReduction="20000"/>
          </a:bodyPr>
          <a:lstStyle/>
          <a:p>
            <a:r>
              <a:rPr kumimoji="1" lang="en-US" altLang="ja-JP" dirty="0"/>
              <a:t>Started by </a:t>
            </a:r>
            <a:r>
              <a:rPr kumimoji="1" lang="en-US" altLang="ja-JP" dirty="0" err="1"/>
              <a:t>Verbiest</a:t>
            </a:r>
            <a:r>
              <a:rPr kumimoji="1" lang="en-US" altLang="ja-JP" dirty="0"/>
              <a:t> and Jesuits in China.</a:t>
            </a:r>
          </a:p>
          <a:p>
            <a:endParaRPr kumimoji="1" lang="en-US" altLang="ja-JP" dirty="0"/>
          </a:p>
          <a:p>
            <a:r>
              <a:rPr kumimoji="1" lang="en-US" altLang="ja-JP" dirty="0"/>
              <a:t>From </a:t>
            </a:r>
            <a:r>
              <a:rPr kumimoji="1" lang="ja-JP" altLang="en-US" dirty="0"/>
              <a:t>蘭学 </a:t>
            </a:r>
            <a:r>
              <a:rPr kumimoji="1" lang="en-US" altLang="ja-JP" dirty="0"/>
              <a:t>Dutch Studies</a:t>
            </a:r>
          </a:p>
          <a:p>
            <a:r>
              <a:rPr kumimoji="1" lang="en-US" altLang="ja-JP" dirty="0"/>
              <a:t>to </a:t>
            </a:r>
            <a:r>
              <a:rPr lang="ja-JP" altLang="en-US" dirty="0"/>
              <a:t>洋学 </a:t>
            </a:r>
            <a:r>
              <a:rPr lang="en-US" altLang="ja-JP" dirty="0"/>
              <a:t>Western Learnings</a:t>
            </a:r>
          </a:p>
          <a:p>
            <a:r>
              <a:rPr lang="en-US" altLang="ja-JP" dirty="0"/>
              <a:t>then Institutionalization of climate studies and Imperial expansion.</a:t>
            </a:r>
          </a:p>
          <a:p>
            <a:endParaRPr lang="en-US" altLang="ja-JP" dirty="0"/>
          </a:p>
          <a:p>
            <a:r>
              <a:rPr lang="en-US" altLang="ja-JP" dirty="0"/>
              <a:t>Historians</a:t>
            </a:r>
            <a:r>
              <a:rPr lang="ja-JP" altLang="en-US" dirty="0"/>
              <a:t> </a:t>
            </a:r>
            <a:r>
              <a:rPr lang="en-US" altLang="ja-JP" dirty="0"/>
              <a:t>are</a:t>
            </a:r>
            <a:r>
              <a:rPr lang="ja-JP" altLang="en-US" dirty="0"/>
              <a:t> </a:t>
            </a:r>
            <a:r>
              <a:rPr lang="en-US" altLang="ja-JP" dirty="0"/>
              <a:t>doing</a:t>
            </a:r>
            <a:r>
              <a:rPr lang="ja-JP" altLang="en-US" dirty="0"/>
              <a:t> </a:t>
            </a:r>
            <a:r>
              <a:rPr lang="en-US" altLang="ja-JP" dirty="0"/>
              <a:t>“Data</a:t>
            </a:r>
            <a:r>
              <a:rPr lang="ja-JP" altLang="en-US" dirty="0"/>
              <a:t> </a:t>
            </a:r>
            <a:r>
              <a:rPr lang="en-US" altLang="ja-JP" dirty="0"/>
              <a:t>Rescue”</a:t>
            </a:r>
            <a:r>
              <a:rPr lang="ja-JP" altLang="en-US" dirty="0"/>
              <a:t> </a:t>
            </a:r>
            <a:r>
              <a:rPr lang="en-US" altLang="ja-JP" dirty="0"/>
              <a:t>activities.</a:t>
            </a:r>
          </a:p>
          <a:p>
            <a:endParaRPr lang="en-US" altLang="ja-JP" dirty="0"/>
          </a:p>
          <a:p>
            <a:r>
              <a:rPr lang="en-US" altLang="ja-JP" dirty="0"/>
              <a:t>With</a:t>
            </a:r>
            <a:r>
              <a:rPr lang="ja-JP" altLang="en-US" dirty="0"/>
              <a:t> </a:t>
            </a:r>
            <a:r>
              <a:rPr lang="en-US" altLang="ja-JP" dirty="0"/>
              <a:t>the</a:t>
            </a:r>
            <a:r>
              <a:rPr lang="ja-JP" altLang="en-US" dirty="0"/>
              <a:t> </a:t>
            </a:r>
            <a:r>
              <a:rPr lang="en-US" altLang="ja-JP" dirty="0"/>
              <a:t>help</a:t>
            </a:r>
            <a:r>
              <a:rPr lang="ja-JP" altLang="en-US" dirty="0"/>
              <a:t> </a:t>
            </a:r>
            <a:r>
              <a:rPr lang="en-US" altLang="ja-JP" dirty="0"/>
              <a:t>of</a:t>
            </a:r>
            <a:r>
              <a:rPr lang="ja-JP" altLang="en-US" dirty="0"/>
              <a:t> </a:t>
            </a:r>
            <a:r>
              <a:rPr lang="en-US" altLang="ja-JP" dirty="0"/>
              <a:t>computer</a:t>
            </a:r>
            <a:r>
              <a:rPr lang="ja-JP" altLang="en-US" dirty="0"/>
              <a:t> </a:t>
            </a:r>
            <a:r>
              <a:rPr lang="en-US" altLang="ja-JP" dirty="0"/>
              <a:t>analysis</a:t>
            </a:r>
            <a:r>
              <a:rPr lang="ja-JP" altLang="en-US" dirty="0"/>
              <a:t> </a:t>
            </a:r>
            <a:r>
              <a:rPr lang="en-US" altLang="ja-JP" dirty="0"/>
              <a:t>of</a:t>
            </a:r>
            <a:r>
              <a:rPr lang="ja-JP" altLang="en-US" dirty="0"/>
              <a:t> </a:t>
            </a:r>
            <a:r>
              <a:rPr lang="en-US" altLang="ja-JP" dirty="0"/>
              <a:t>Big</a:t>
            </a:r>
            <a:r>
              <a:rPr lang="ja-JP" altLang="en-US" dirty="0"/>
              <a:t> </a:t>
            </a:r>
            <a:r>
              <a:rPr lang="en-US" altLang="ja-JP" dirty="0"/>
              <a:t>Data</a:t>
            </a:r>
            <a:r>
              <a:rPr lang="ja-JP" altLang="en-US" dirty="0"/>
              <a:t> </a:t>
            </a:r>
            <a:r>
              <a:rPr lang="en-US" altLang="ja-JP" dirty="0"/>
              <a:t>building,</a:t>
            </a:r>
            <a:r>
              <a:rPr lang="ja-JP" altLang="en-US" dirty="0"/>
              <a:t> </a:t>
            </a:r>
            <a:r>
              <a:rPr lang="en-US" altLang="ja-JP" dirty="0"/>
              <a:t>we</a:t>
            </a:r>
            <a:r>
              <a:rPr lang="ja-JP" altLang="en-US" dirty="0"/>
              <a:t> </a:t>
            </a:r>
            <a:r>
              <a:rPr lang="en-US" altLang="ja-JP" dirty="0"/>
              <a:t>are</a:t>
            </a:r>
            <a:r>
              <a:rPr lang="ja-JP" altLang="en-US" dirty="0"/>
              <a:t> </a:t>
            </a:r>
            <a:r>
              <a:rPr lang="en-US" altLang="ja-JP" dirty="0"/>
              <a:t>now</a:t>
            </a:r>
            <a:r>
              <a:rPr lang="ja-JP" altLang="en-US" dirty="0"/>
              <a:t> </a:t>
            </a:r>
            <a:r>
              <a:rPr lang="en-US" altLang="ja-JP" dirty="0"/>
              <a:t>shifting from Fixed point data to moving point data analysis.</a:t>
            </a:r>
          </a:p>
          <a:p>
            <a:endParaRPr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157985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ADEBEE-636E-4359-9EFB-A6533552A5D4}"/>
              </a:ext>
            </a:extLst>
          </p:cNvPr>
          <p:cNvSpPr>
            <a:spLocks noGrp="1"/>
          </p:cNvSpPr>
          <p:nvPr>
            <p:ph type="title"/>
          </p:nvPr>
        </p:nvSpPr>
        <p:spPr/>
        <p:txBody>
          <a:bodyPr>
            <a:normAutofit fontScale="90000"/>
          </a:bodyPr>
          <a:lstStyle/>
          <a:p>
            <a:r>
              <a:rPr lang="en-US" altLang="ja-JP" dirty="0"/>
              <a:t>Japanese study of Dutch navy logbooks: Our trans-boundary cooperation w</a:t>
            </a:r>
            <a:r>
              <a:rPr kumimoji="1" lang="en-US" altLang="ja-JP" dirty="0"/>
              <a:t>ork is in-progress. </a:t>
            </a:r>
            <a:endParaRPr kumimoji="1" lang="ja-JP" altLang="en-US" dirty="0"/>
          </a:p>
        </p:txBody>
      </p:sp>
      <p:sp>
        <p:nvSpPr>
          <p:cNvPr id="3" name="コンテンツ プレースホルダー 2">
            <a:extLst>
              <a:ext uri="{FF2B5EF4-FFF2-40B4-BE49-F238E27FC236}">
                <a16:creationId xmlns:a16="http://schemas.microsoft.com/office/drawing/2014/main" id="{FF02A67E-3BD3-4687-8F53-81C8B8BDE275}"/>
              </a:ext>
            </a:extLst>
          </p:cNvPr>
          <p:cNvSpPr>
            <a:spLocks noGrp="1"/>
          </p:cNvSpPr>
          <p:nvPr>
            <p:ph idx="1"/>
          </p:nvPr>
        </p:nvSpPr>
        <p:spPr/>
        <p:txBody>
          <a:bodyPr/>
          <a:lstStyle/>
          <a:p>
            <a:endParaRPr kumimoji="1" lang="en-US" altLang="ja-JP" dirty="0"/>
          </a:p>
          <a:p>
            <a:pPr marL="0" indent="0">
              <a:buNone/>
            </a:pPr>
            <a:r>
              <a:rPr lang="en-US" altLang="ja-JP" dirty="0"/>
              <a:t>We are trans-boundary in two senses:</a:t>
            </a:r>
          </a:p>
          <a:p>
            <a:endParaRPr kumimoji="1" lang="en-US" altLang="ja-JP" dirty="0"/>
          </a:p>
          <a:p>
            <a:pPr marL="0" indent="0">
              <a:buNone/>
            </a:pPr>
            <a:r>
              <a:rPr lang="en-US" altLang="ja-JP" dirty="0"/>
              <a:t>1) Dutch-Japanese cooperation: regional/global, local/international, geographical/planetary?</a:t>
            </a:r>
          </a:p>
          <a:p>
            <a:endParaRPr kumimoji="1" lang="en-US" altLang="ja-JP" dirty="0"/>
          </a:p>
          <a:p>
            <a:pPr marL="0" indent="0">
              <a:buNone/>
            </a:pPr>
            <a:r>
              <a:rPr lang="en-US" altLang="ja-JP" dirty="0"/>
              <a:t>2) Two cultures of Science(s) and Humanities.</a:t>
            </a:r>
          </a:p>
          <a:p>
            <a:pPr marL="0" indent="0">
              <a:buNone/>
            </a:pPr>
            <a:r>
              <a:rPr kumimoji="1" lang="en-US" altLang="ja-JP" dirty="0"/>
              <a:t>     Nature</a:t>
            </a:r>
            <a:r>
              <a:rPr lang="en-US" altLang="ja-JP" dirty="0"/>
              <a:t>/Culture </a:t>
            </a:r>
            <a:r>
              <a:rPr lang="en-US" altLang="ja-JP" dirty="0" err="1"/>
              <a:t>devision</a:t>
            </a:r>
            <a:r>
              <a:rPr lang="en-US" altLang="ja-JP" dirty="0"/>
              <a:t>?   Data/meta-Data problem?</a:t>
            </a:r>
            <a:endParaRPr kumimoji="1" lang="ja-JP" altLang="en-US" dirty="0"/>
          </a:p>
        </p:txBody>
      </p:sp>
    </p:spTree>
    <p:extLst>
      <p:ext uri="{BB962C8B-B14F-4D97-AF65-F5344CB8AC3E}">
        <p14:creationId xmlns:p14="http://schemas.microsoft.com/office/powerpoint/2010/main" val="2656255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7AF68C-00B0-4415-885B-539C50E1721D}"/>
              </a:ext>
            </a:extLst>
          </p:cNvPr>
          <p:cNvSpPr>
            <a:spLocks noGrp="1"/>
          </p:cNvSpPr>
          <p:nvPr>
            <p:ph type="title"/>
          </p:nvPr>
        </p:nvSpPr>
        <p:spPr>
          <a:xfrm>
            <a:off x="838200" y="365125"/>
            <a:ext cx="10582072" cy="2974705"/>
          </a:xfrm>
        </p:spPr>
        <p:txBody>
          <a:bodyPr/>
          <a:lstStyle/>
          <a:p>
            <a:r>
              <a:rPr kumimoji="1" lang="en-US" altLang="ja-JP" dirty="0"/>
              <a:t>In order to understand climate change, we should base ourselves on the scientifically  quantified data, however, we also need critical viewpoint made by humanities.</a:t>
            </a:r>
            <a:endParaRPr kumimoji="1" lang="ja-JP" altLang="en-US" dirty="0"/>
          </a:p>
        </p:txBody>
      </p:sp>
      <p:sp>
        <p:nvSpPr>
          <p:cNvPr id="3" name="コンテンツ プレースホルダー 2">
            <a:extLst>
              <a:ext uri="{FF2B5EF4-FFF2-40B4-BE49-F238E27FC236}">
                <a16:creationId xmlns:a16="http://schemas.microsoft.com/office/drawing/2014/main" id="{E0B75121-88F8-4042-AEC8-12BA3A6F56EE}"/>
              </a:ext>
            </a:extLst>
          </p:cNvPr>
          <p:cNvSpPr>
            <a:spLocks noGrp="1"/>
          </p:cNvSpPr>
          <p:nvPr>
            <p:ph idx="1"/>
          </p:nvPr>
        </p:nvSpPr>
        <p:spPr>
          <a:xfrm>
            <a:off x="838200" y="3962399"/>
            <a:ext cx="10711774" cy="2214563"/>
          </a:xfrm>
        </p:spPr>
        <p:txBody>
          <a:bodyPr/>
          <a:lstStyle/>
          <a:p>
            <a:r>
              <a:rPr lang="en-US" altLang="ja-JP" dirty="0"/>
              <a:t>We should not forget the Quality/Quantity interchangeability problem, originally pointed out by Friedrich Engels in </a:t>
            </a:r>
            <a:r>
              <a:rPr lang="en-US" altLang="ja-JP" i="1" dirty="0"/>
              <a:t>Dialectics of Nature, </a:t>
            </a:r>
            <a:r>
              <a:rPr lang="en-US" altLang="ja-JP" dirty="0"/>
              <a:t>and most notably, recently reviewed by Japan’s rising-star economic philosopher, Kohei Saito.</a:t>
            </a:r>
          </a:p>
          <a:p>
            <a:pPr marL="0" indent="0">
              <a:buNone/>
            </a:pPr>
            <a:endParaRPr kumimoji="1" lang="ja-JP" altLang="en-US" dirty="0"/>
          </a:p>
        </p:txBody>
      </p:sp>
    </p:spTree>
    <p:extLst>
      <p:ext uri="{BB962C8B-B14F-4D97-AF65-F5344CB8AC3E}">
        <p14:creationId xmlns:p14="http://schemas.microsoft.com/office/powerpoint/2010/main" val="399088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4160B1-4BC2-462E-A210-70876CC41595}"/>
              </a:ext>
            </a:extLst>
          </p:cNvPr>
          <p:cNvSpPr>
            <a:spLocks noGrp="1"/>
          </p:cNvSpPr>
          <p:nvPr>
            <p:ph type="title"/>
          </p:nvPr>
        </p:nvSpPr>
        <p:spPr/>
        <p:txBody>
          <a:bodyPr/>
          <a:lstStyle/>
          <a:p>
            <a:r>
              <a:rPr kumimoji="1" lang="en-US" altLang="ja-JP" dirty="0"/>
              <a:t>Thank you for listening</a:t>
            </a:r>
            <a:endParaRPr kumimoji="1" lang="ja-JP" altLang="en-US" dirty="0"/>
          </a:p>
        </p:txBody>
      </p:sp>
      <p:sp>
        <p:nvSpPr>
          <p:cNvPr id="3" name="コンテンツ プレースホルダー 2">
            <a:extLst>
              <a:ext uri="{FF2B5EF4-FFF2-40B4-BE49-F238E27FC236}">
                <a16:creationId xmlns:a16="http://schemas.microsoft.com/office/drawing/2014/main" id="{1E05548C-59AF-45A0-8F13-A0698C7D2BDD}"/>
              </a:ext>
            </a:extLst>
          </p:cNvPr>
          <p:cNvSpPr>
            <a:spLocks noGrp="1"/>
          </p:cNvSpPr>
          <p:nvPr>
            <p:ph idx="1"/>
          </p:nvPr>
        </p:nvSpPr>
        <p:spPr/>
        <p:txBody>
          <a:bodyPr/>
          <a:lstStyle/>
          <a:p>
            <a:endParaRPr kumimoji="1" lang="en-US" altLang="ja-JP" dirty="0"/>
          </a:p>
          <a:p>
            <a:endParaRPr lang="en-US" altLang="ja-JP" dirty="0"/>
          </a:p>
          <a:p>
            <a:endParaRPr kumimoji="1" lang="en-US" altLang="ja-JP" dirty="0"/>
          </a:p>
          <a:p>
            <a:r>
              <a:rPr lang="en-US" altLang="ja-JP" dirty="0"/>
              <a:t>Togo, T.</a:t>
            </a:r>
            <a:r>
              <a:rPr lang="ja-JP" altLang="en-US" dirty="0"/>
              <a:t>　　</a:t>
            </a:r>
            <a:r>
              <a:rPr kumimoji="1" lang="ja-JP" altLang="en-US" dirty="0"/>
              <a:t>塚原東吾</a:t>
            </a:r>
            <a:endParaRPr kumimoji="1" lang="en-US" altLang="ja-JP" dirty="0"/>
          </a:p>
          <a:p>
            <a:endParaRPr kumimoji="1" lang="ja-JP" altLang="en-US" dirty="0"/>
          </a:p>
        </p:txBody>
      </p:sp>
    </p:spTree>
    <p:extLst>
      <p:ext uri="{BB962C8B-B14F-4D97-AF65-F5344CB8AC3E}">
        <p14:creationId xmlns:p14="http://schemas.microsoft.com/office/powerpoint/2010/main" val="426973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A0C8EC-6149-4430-9581-81B43FF8A07E}"/>
              </a:ext>
            </a:extLst>
          </p:cNvPr>
          <p:cNvSpPr>
            <a:spLocks noGrp="1"/>
          </p:cNvSpPr>
          <p:nvPr>
            <p:ph type="title"/>
          </p:nvPr>
        </p:nvSpPr>
        <p:spPr/>
        <p:txBody>
          <a:bodyPr>
            <a:normAutofit/>
          </a:bodyPr>
          <a:lstStyle/>
          <a:p>
            <a:r>
              <a:rPr kumimoji="1" lang="en-US" altLang="ja-JP" dirty="0"/>
              <a:t>Japanese working on Dutch historical materials, between 17</a:t>
            </a:r>
            <a:r>
              <a:rPr kumimoji="1" lang="en-US" altLang="ja-JP" baseline="30000" dirty="0"/>
              <a:t>th</a:t>
            </a:r>
            <a:r>
              <a:rPr kumimoji="1" lang="en-US" altLang="ja-JP" dirty="0"/>
              <a:t>-19</a:t>
            </a:r>
            <a:r>
              <a:rPr kumimoji="1" lang="en-US" altLang="ja-JP" baseline="30000" dirty="0"/>
              <a:t>th</a:t>
            </a:r>
            <a:r>
              <a:rPr kumimoji="1" lang="en-US" altLang="ja-JP" dirty="0"/>
              <a:t> century.</a:t>
            </a:r>
            <a:endParaRPr kumimoji="1" lang="ja-JP" altLang="en-US" dirty="0"/>
          </a:p>
        </p:txBody>
      </p:sp>
      <p:sp>
        <p:nvSpPr>
          <p:cNvPr id="3" name="コンテンツ プレースホルダー 2">
            <a:extLst>
              <a:ext uri="{FF2B5EF4-FFF2-40B4-BE49-F238E27FC236}">
                <a16:creationId xmlns:a16="http://schemas.microsoft.com/office/drawing/2014/main" id="{CF1B9A0F-A432-4427-9A41-960017EED8C3}"/>
              </a:ext>
            </a:extLst>
          </p:cNvPr>
          <p:cNvSpPr>
            <a:spLocks noGrp="1"/>
          </p:cNvSpPr>
          <p:nvPr>
            <p:ph idx="1"/>
          </p:nvPr>
        </p:nvSpPr>
        <p:spPr/>
        <p:txBody>
          <a:bodyPr/>
          <a:lstStyle/>
          <a:p>
            <a:pPr marL="0" indent="0">
              <a:buNone/>
            </a:pPr>
            <a:r>
              <a:rPr kumimoji="1" lang="en-US" altLang="ja-JP" dirty="0"/>
              <a:t>Special historical contact between Japan and the Netherlands, during Japan’s closed nation period.</a:t>
            </a:r>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en-US" altLang="ja-JP" dirty="0"/>
              <a:t>P</a:t>
            </a:r>
            <a:r>
              <a:rPr kumimoji="1" lang="en-US" altLang="ja-JP" dirty="0"/>
              <a:t>ublic imaginary </a:t>
            </a:r>
            <a:r>
              <a:rPr lang="en-US" altLang="ja-JP" dirty="0"/>
              <a:t>reference: b</a:t>
            </a:r>
            <a:r>
              <a:rPr kumimoji="1" lang="en-US" altLang="ja-JP" dirty="0"/>
              <a:t>etween Shogun (around 1600) and Last Samurai (1960-70s).</a:t>
            </a:r>
            <a:endParaRPr kumimoji="1" lang="ja-JP" altLang="en-US" dirty="0"/>
          </a:p>
        </p:txBody>
      </p:sp>
      <p:pic>
        <p:nvPicPr>
          <p:cNvPr id="5" name="図 4">
            <a:extLst>
              <a:ext uri="{FF2B5EF4-FFF2-40B4-BE49-F238E27FC236}">
                <a16:creationId xmlns:a16="http://schemas.microsoft.com/office/drawing/2014/main" id="{5105823F-3BE2-4C35-A549-A3E89CF4B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271" y="2897687"/>
            <a:ext cx="3590199" cy="2225925"/>
          </a:xfrm>
          <a:prstGeom prst="rect">
            <a:avLst/>
          </a:prstGeom>
        </p:spPr>
      </p:pic>
    </p:spTree>
    <p:extLst>
      <p:ext uri="{BB962C8B-B14F-4D97-AF65-F5344CB8AC3E}">
        <p14:creationId xmlns:p14="http://schemas.microsoft.com/office/powerpoint/2010/main" val="2001604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4B21F9-A747-4A25-8865-40D12F560ECB}"/>
              </a:ext>
            </a:extLst>
          </p:cNvPr>
          <p:cNvSpPr>
            <a:spLocks noGrp="1"/>
          </p:cNvSpPr>
          <p:nvPr>
            <p:ph type="title"/>
          </p:nvPr>
        </p:nvSpPr>
        <p:spPr/>
        <p:txBody>
          <a:bodyPr>
            <a:normAutofit fontScale="90000"/>
          </a:bodyPr>
          <a:lstStyle/>
          <a:p>
            <a:r>
              <a:rPr kumimoji="1" lang="en-US" altLang="ja-JP" dirty="0"/>
              <a:t>Time between Shogun (1975, 1980 dramatized, 2024 </a:t>
            </a:r>
            <a:r>
              <a:rPr kumimoji="1" lang="en-US" altLang="ja-JP" dirty="0" err="1"/>
              <a:t>disney</a:t>
            </a:r>
            <a:r>
              <a:rPr kumimoji="1" lang="en-US" altLang="ja-JP" dirty="0"/>
              <a:t>) and Last Samurai (2003).</a:t>
            </a:r>
            <a:endParaRPr kumimoji="1" lang="ja-JP" altLang="en-US" dirty="0"/>
          </a:p>
        </p:txBody>
      </p:sp>
      <p:pic>
        <p:nvPicPr>
          <p:cNvPr id="5" name="コンテンツ プレースホルダー 4">
            <a:extLst>
              <a:ext uri="{FF2B5EF4-FFF2-40B4-BE49-F238E27FC236}">
                <a16:creationId xmlns:a16="http://schemas.microsoft.com/office/drawing/2014/main" id="{9E01E4F0-B4F4-4DDE-9B24-C7A2225871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1665" y="2069527"/>
            <a:ext cx="4134816" cy="4134816"/>
          </a:xfrm>
        </p:spPr>
      </p:pic>
      <p:pic>
        <p:nvPicPr>
          <p:cNvPr id="7" name="図 6">
            <a:extLst>
              <a:ext uri="{FF2B5EF4-FFF2-40B4-BE49-F238E27FC236}">
                <a16:creationId xmlns:a16="http://schemas.microsoft.com/office/drawing/2014/main" id="{DA816156-AAFB-431F-B4C9-80B15922A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085" y="2130294"/>
            <a:ext cx="5179250" cy="3879438"/>
          </a:xfrm>
          <a:prstGeom prst="rect">
            <a:avLst/>
          </a:prstGeom>
        </p:spPr>
      </p:pic>
    </p:spTree>
    <p:extLst>
      <p:ext uri="{BB962C8B-B14F-4D97-AF65-F5344CB8AC3E}">
        <p14:creationId xmlns:p14="http://schemas.microsoft.com/office/powerpoint/2010/main" val="288166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0100CB-9BE4-48EA-A6FD-D0B0CF556754}"/>
              </a:ext>
            </a:extLst>
          </p:cNvPr>
          <p:cNvSpPr>
            <a:spLocks noGrp="1"/>
          </p:cNvSpPr>
          <p:nvPr>
            <p:ph type="title"/>
          </p:nvPr>
        </p:nvSpPr>
        <p:spPr>
          <a:xfrm>
            <a:off x="838200" y="365125"/>
            <a:ext cx="10574438" cy="1889205"/>
          </a:xfrm>
        </p:spPr>
        <p:txBody>
          <a:bodyPr>
            <a:normAutofit fontScale="90000"/>
          </a:bodyPr>
          <a:lstStyle/>
          <a:p>
            <a:r>
              <a:rPr kumimoji="1" lang="en-US" altLang="ja-JP" dirty="0"/>
              <a:t>Historical elements: Fear of Christianity, Civil War in US traumatized soldier and </a:t>
            </a:r>
            <a:r>
              <a:rPr kumimoji="1" lang="en-US" altLang="ja-JP" dirty="0" err="1"/>
              <a:t>merchat</a:t>
            </a:r>
            <a:r>
              <a:rPr kumimoji="1" lang="en-US" altLang="ja-JP" dirty="0"/>
              <a:t> of death, Japanese anti-modernization movement.</a:t>
            </a:r>
            <a:endParaRPr kumimoji="1" lang="ja-JP" altLang="en-US" dirty="0"/>
          </a:p>
        </p:txBody>
      </p:sp>
      <p:pic>
        <p:nvPicPr>
          <p:cNvPr id="5" name="コンテンツ プレースホルダー 4">
            <a:extLst>
              <a:ext uri="{FF2B5EF4-FFF2-40B4-BE49-F238E27FC236}">
                <a16:creationId xmlns:a16="http://schemas.microsoft.com/office/drawing/2014/main" id="{49CC5BAE-202E-4784-B210-539B43454C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272" y="2500132"/>
            <a:ext cx="5548573" cy="3692323"/>
          </a:xfrm>
        </p:spPr>
      </p:pic>
      <p:pic>
        <p:nvPicPr>
          <p:cNvPr id="7" name="図 6">
            <a:extLst>
              <a:ext uri="{FF2B5EF4-FFF2-40B4-BE49-F238E27FC236}">
                <a16:creationId xmlns:a16="http://schemas.microsoft.com/office/drawing/2014/main" id="{EAD34AB5-F7BA-4246-8520-AEFEE0009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475" y="2312600"/>
            <a:ext cx="3593759" cy="2391484"/>
          </a:xfrm>
          <a:prstGeom prst="rect">
            <a:avLst/>
          </a:prstGeom>
        </p:spPr>
      </p:pic>
      <p:pic>
        <p:nvPicPr>
          <p:cNvPr id="9" name="図 8">
            <a:extLst>
              <a:ext uri="{FF2B5EF4-FFF2-40B4-BE49-F238E27FC236}">
                <a16:creationId xmlns:a16="http://schemas.microsoft.com/office/drawing/2014/main" id="{3BE4100C-C55E-4C64-A1B2-4109D5D17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04084"/>
            <a:ext cx="4124446" cy="1675556"/>
          </a:xfrm>
          <a:prstGeom prst="rect">
            <a:avLst/>
          </a:prstGeom>
        </p:spPr>
      </p:pic>
    </p:spTree>
    <p:extLst>
      <p:ext uri="{BB962C8B-B14F-4D97-AF65-F5344CB8AC3E}">
        <p14:creationId xmlns:p14="http://schemas.microsoft.com/office/powerpoint/2010/main" val="48451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B8F303-62F0-4AF4-BBE7-502EC298B09D}"/>
              </a:ext>
            </a:extLst>
          </p:cNvPr>
          <p:cNvSpPr>
            <a:spLocks noGrp="1"/>
          </p:cNvSpPr>
          <p:nvPr>
            <p:ph type="title"/>
          </p:nvPr>
        </p:nvSpPr>
        <p:spPr/>
        <p:txBody>
          <a:bodyPr>
            <a:normAutofit/>
          </a:bodyPr>
          <a:lstStyle/>
          <a:p>
            <a:r>
              <a:rPr kumimoji="1" lang="en-US" altLang="ja-JP" sz="3200" dirty="0"/>
              <a:t>Dutch were the only European. Yet confined in small island at the bay of Nagasaki</a:t>
            </a:r>
            <a:endParaRPr kumimoji="1" lang="ja-JP" altLang="en-US" sz="3200" dirty="0"/>
          </a:p>
        </p:txBody>
      </p:sp>
      <p:pic>
        <p:nvPicPr>
          <p:cNvPr id="5" name="コンテンツ プレースホルダー 4">
            <a:extLst>
              <a:ext uri="{FF2B5EF4-FFF2-40B4-BE49-F238E27FC236}">
                <a16:creationId xmlns:a16="http://schemas.microsoft.com/office/drawing/2014/main" id="{63A44504-10E3-4545-B9D9-2E4151FEC8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6969" y="2772739"/>
            <a:ext cx="5627683" cy="3489166"/>
          </a:xfrm>
        </p:spPr>
      </p:pic>
      <p:pic>
        <p:nvPicPr>
          <p:cNvPr id="9" name="図 8">
            <a:extLst>
              <a:ext uri="{FF2B5EF4-FFF2-40B4-BE49-F238E27FC236}">
                <a16:creationId xmlns:a16="http://schemas.microsoft.com/office/drawing/2014/main" id="{E908EF45-24D6-4B61-985B-428B3E29C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70" y="1484211"/>
            <a:ext cx="5460009" cy="3620223"/>
          </a:xfrm>
          <a:prstGeom prst="rect">
            <a:avLst/>
          </a:prstGeom>
        </p:spPr>
      </p:pic>
    </p:spTree>
    <p:extLst>
      <p:ext uri="{BB962C8B-B14F-4D97-AF65-F5344CB8AC3E}">
        <p14:creationId xmlns:p14="http://schemas.microsoft.com/office/powerpoint/2010/main" val="3556297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C58A85-2FA1-47E5-BCDA-B0339113B642}"/>
              </a:ext>
            </a:extLst>
          </p:cNvPr>
          <p:cNvSpPr>
            <a:spLocks noGrp="1"/>
          </p:cNvSpPr>
          <p:nvPr>
            <p:ph type="title"/>
          </p:nvPr>
        </p:nvSpPr>
        <p:spPr/>
        <p:txBody>
          <a:bodyPr/>
          <a:lstStyle/>
          <a:p>
            <a:r>
              <a:rPr kumimoji="1" lang="en-US" altLang="ja-JP" dirty="0"/>
              <a:t>Dutch impact on Japan: science and technology</a:t>
            </a:r>
            <a:endParaRPr kumimoji="1" lang="ja-JP" altLang="en-US" dirty="0"/>
          </a:p>
        </p:txBody>
      </p:sp>
      <p:pic>
        <p:nvPicPr>
          <p:cNvPr id="4" name="コンテンツ プレースホルダー 3">
            <a:extLst>
              <a:ext uri="{FF2B5EF4-FFF2-40B4-BE49-F238E27FC236}">
                <a16:creationId xmlns:a16="http://schemas.microsoft.com/office/drawing/2014/main" id="{CF2961E2-3439-4C07-AD0F-BC6CB73E7C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0783" y="1860778"/>
            <a:ext cx="6635167" cy="4632097"/>
          </a:xfrm>
          <a:prstGeom prst="rect">
            <a:avLst/>
          </a:prstGeom>
        </p:spPr>
      </p:pic>
      <p:pic>
        <p:nvPicPr>
          <p:cNvPr id="8" name="図 7">
            <a:extLst>
              <a:ext uri="{FF2B5EF4-FFF2-40B4-BE49-F238E27FC236}">
                <a16:creationId xmlns:a16="http://schemas.microsoft.com/office/drawing/2014/main" id="{EF85F1B5-7824-49B9-95A4-C425C6B17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54" y="2696901"/>
            <a:ext cx="3565003" cy="3565003"/>
          </a:xfrm>
          <a:prstGeom prst="rect">
            <a:avLst/>
          </a:prstGeom>
        </p:spPr>
      </p:pic>
    </p:spTree>
    <p:extLst>
      <p:ext uri="{BB962C8B-B14F-4D97-AF65-F5344CB8AC3E}">
        <p14:creationId xmlns:p14="http://schemas.microsoft.com/office/powerpoint/2010/main" val="17898933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2595</Words>
  <Application>Microsoft Office PowerPoint</Application>
  <PresentationFormat>ワイド画面</PresentationFormat>
  <Paragraphs>246</Paragraphs>
  <Slides>41</Slides>
  <Notes>1</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4</vt:i4>
      </vt:variant>
      <vt:variant>
        <vt:lpstr>スライド タイトル</vt:lpstr>
      </vt:variant>
      <vt:variant>
        <vt:i4>41</vt:i4>
      </vt:variant>
    </vt:vector>
  </HeadingPairs>
  <TitlesOfParts>
    <vt:vector size="59" baseType="lpstr">
      <vt:lpstr>HGPｺﾞｼｯｸM</vt:lpstr>
      <vt:lpstr>ＭＳ Ｐゴシック</vt:lpstr>
      <vt:lpstr>ＭＳ ゴシック</vt:lpstr>
      <vt:lpstr>游ゴシック</vt:lpstr>
      <vt:lpstr>游ゴシック Light</vt:lpstr>
      <vt:lpstr>游明朝</vt:lpstr>
      <vt:lpstr>Arial</vt:lpstr>
      <vt:lpstr>Calibri</vt:lpstr>
      <vt:lpstr>Lucida Sans Unicode</vt:lpstr>
      <vt:lpstr>Palatino Linotype</vt:lpstr>
      <vt:lpstr>Times New Roman</vt:lpstr>
      <vt:lpstr>Verdana</vt:lpstr>
      <vt:lpstr>Wingdings</vt:lpstr>
      <vt:lpstr>Office テーマ</vt:lpstr>
      <vt:lpstr>Image</vt:lpstr>
      <vt:lpstr>Photo Editor Photo</vt:lpstr>
      <vt:lpstr>数式</vt:lpstr>
      <vt:lpstr>ｸﾞﾗﾌ</vt:lpstr>
      <vt:lpstr>Preliminary result of research into Dutch Naval Logbook and weather related datasets.</vt:lpstr>
      <vt:lpstr>Implications of (and suggestions from) our research project.</vt:lpstr>
      <vt:lpstr>Dutch Naval Logbooks.</vt:lpstr>
      <vt:lpstr>Japanese study of Dutch navy logbooks: Our trans-boundary cooperation work is in-progress. </vt:lpstr>
      <vt:lpstr>Japanese working on Dutch historical materials, between 17th-19th century.</vt:lpstr>
      <vt:lpstr>Time between Shogun (1975, 1980 dramatized, 2024 disney) and Last Samurai (2003).</vt:lpstr>
      <vt:lpstr>Historical elements: Fear of Christianity, Civil War in US traumatized soldier and merchat of death, Japanese anti-modernization movement.</vt:lpstr>
      <vt:lpstr>Dutch were the only European. Yet confined in small island at the bay of Nagasaki</vt:lpstr>
      <vt:lpstr>Dutch impact on Japan: science and technology</vt:lpstr>
      <vt:lpstr>PowerPoint プレゼンテーション</vt:lpstr>
      <vt:lpstr>Growth of the world network of regular observation with meteorological instruments</vt:lpstr>
      <vt:lpstr>PowerPoint プレゼンテーション</vt:lpstr>
      <vt:lpstr>現存する日本の気象観測記録</vt:lpstr>
      <vt:lpstr>図１：シーボルト・データ（１８２５年８月）、ドイツ・ボッフムに収蔵のもの</vt:lpstr>
      <vt:lpstr>Homogenization</vt:lpstr>
      <vt:lpstr>表３　東京・横浜・大阪・神戸・長崎の年平均値の時系列 　　　　（財城・塚原他、『地球』、2005,　vol.27, No9より） </vt:lpstr>
      <vt:lpstr>Time series before/after </vt:lpstr>
      <vt:lpstr>West-Japan Temperatures  vs. Central England Temperatures</vt:lpstr>
      <vt:lpstr>PowerPoint プレゼンテーション</vt:lpstr>
      <vt:lpstr>Current research project: Ship Log</vt:lpstr>
      <vt:lpstr>At Nationaal Archief in the Hague, I have discovered a number of logbooks of Dutch Navy in 2018.  Logbooks of Gedeh, Medusa(1856) and Soembing</vt:lpstr>
      <vt:lpstr>Unique exchange between the Netherlands and Japan: Soembing became Kanko-Maru</vt:lpstr>
      <vt:lpstr>Sample of location（Japansche Zee)</vt:lpstr>
      <vt:lpstr>PowerPoint プレゼンテーション</vt:lpstr>
      <vt:lpstr>PowerPoint プレゼンテーション</vt:lpstr>
      <vt:lpstr>For this digitization, see the attached de Jong's “how to read (Dutch Navy) logbooks”, which shows a set of technical terms and abbreviations used for these shiplogs.  Data format are as follows  (This is Excel format column, that is also noted as “ReadMe” in Open Date file of JCDP web-site) </vt:lpstr>
      <vt:lpstr>PowerPoint プレゼンテーション</vt:lpstr>
      <vt:lpstr>Catalogue 2.12.03, Inventaries van de Scheepvaartjournaalen van de Ministerie van Marine, 1813-1995, pp.440  493 meter, 9000+ bundles.</vt:lpstr>
      <vt:lpstr>Problem of digitization</vt:lpstr>
      <vt:lpstr>Selection of digitization (Pilot study)</vt:lpstr>
      <vt:lpstr>PowerPoint プレゼンテーション</vt:lpstr>
      <vt:lpstr>Preliminaruy plot of Medusa’s sailing route (Togo’s data, plotted by Hisayuki Kubota)</vt:lpstr>
      <vt:lpstr>Bombardment of Shimonoseki, 1863 (for the Japanese, it was the first war to fight against allied fleet.  British, French, US, and Dutch Navy organized “Four nations Fleet”.) For Dutch Navy ships involved.  Medusa, Djambi, Amsterdam, and Metaalen Kruis)</vt:lpstr>
      <vt:lpstr>Logbooks of Dutch navy ships Amsterdam, Djambi, Gedeh, Medusa, Metalan Kruis and Soembing stored in Nationaal Archief, Netherlands   Datasets                </vt:lpstr>
      <vt:lpstr>1863 Metalen Kruis (3105) Nov, Dec.xlsx   Nov. 3 - Dec. 29 1863 1864 Metalen Kruis (3105).xlsx            Jan. 1 - Dec. 31 1864 1865 Metalen Kruis (3105, 3106).xlsx      Jan. 1 - Dec. 31 1865 1866 Metalen Kruis (3106) Jan, Feb.xlsx   Jan. 1 - Feb. 2 1866   1854 SOEMBING (4099) Jul-Dec.xlsx         Jul. 8 - Dec. 31 1854 1854 SOEMBING (4099) Jul-Dec.docx  (detail) 1855 SOEMBING (4099) Jan-Oct.xlsx         Jan. 1 - Oct. 5 1855 1855 SOEMBING (4099) Jan-Oct.docx  (detail) 1858 SOEMBING (4100) Mar-May.xlsx         Mar. 28 - May 29 1858 1858 SOEMBING (4100) Mar-May.docx  (detail) 1859 SOEMBING (4100) Jan-Feb.xlsx         Jan. 1 - Feb. 1 1859 1859 SOEMBING (4100) Jan-Feb.docx  (detail) </vt:lpstr>
      <vt:lpstr>Open access through web-site: JCDP</vt:lpstr>
      <vt:lpstr>Published recent results in e-journal Geo on-line, first author is Hisayuki Kubota.  (detals in the following presentation by Hisayuki.) </vt:lpstr>
      <vt:lpstr>Commetary from Science Studie on Big Data</vt:lpstr>
      <vt:lpstr>Togo’s recommendation to ACRE: Climatology and meteorological studies in History &gt;&gt;&gt;include more Cultural elements and socio-political context.</vt:lpstr>
      <vt:lpstr>In order to understand climate change, we should base ourselves on the scientifically  quantified data, however, we also need critical viewpoint made by humanities.</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Climate: Reconstruction by Dutch Navy Shiplog</dc:title>
  <dc:creator>塚原東吾</dc:creator>
  <cp:lastModifiedBy>塚原東吾</cp:lastModifiedBy>
  <cp:revision>29</cp:revision>
  <dcterms:created xsi:type="dcterms:W3CDTF">2024-02-19T22:39:42Z</dcterms:created>
  <dcterms:modified xsi:type="dcterms:W3CDTF">2024-09-25T04:54:18Z</dcterms:modified>
</cp:coreProperties>
</file>