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63" r:id="rId2"/>
    <p:sldId id="393" r:id="rId3"/>
    <p:sldId id="394" r:id="rId4"/>
    <p:sldId id="396" r:id="rId5"/>
    <p:sldId id="387" r:id="rId6"/>
    <p:sldId id="364" r:id="rId7"/>
    <p:sldId id="365" r:id="rId8"/>
    <p:sldId id="395" r:id="rId9"/>
    <p:sldId id="383" r:id="rId10"/>
    <p:sldId id="384" r:id="rId11"/>
    <p:sldId id="385" r:id="rId12"/>
    <p:sldId id="3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660"/>
  </p:normalViewPr>
  <p:slideViewPr>
    <p:cSldViewPr snapToGrid="0">
      <p:cViewPr varScale="1">
        <p:scale>
          <a:sx n="78" d="100"/>
          <a:sy n="78" d="100"/>
        </p:scale>
        <p:origin x="7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1CB7-FB7D-46EF-A2F3-7D47C7536FD1}"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06D10-7ABD-433F-A9D5-6E44162E0117}" type="slidenum">
              <a:rPr lang="en-GB" smtClean="0"/>
              <a:t>‹#›</a:t>
            </a:fld>
            <a:endParaRPr lang="en-GB"/>
          </a:p>
        </p:txBody>
      </p:sp>
    </p:spTree>
    <p:extLst>
      <p:ext uri="{BB962C8B-B14F-4D97-AF65-F5344CB8AC3E}">
        <p14:creationId xmlns:p14="http://schemas.microsoft.com/office/powerpoint/2010/main" val="146987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06D10-7ABD-433F-A9D5-6E44162E0117}" type="slidenum">
              <a:rPr lang="en-GB" smtClean="0"/>
              <a:t>2</a:t>
            </a:fld>
            <a:endParaRPr lang="en-GB"/>
          </a:p>
        </p:txBody>
      </p:sp>
    </p:spTree>
    <p:extLst>
      <p:ext uri="{BB962C8B-B14F-4D97-AF65-F5344CB8AC3E}">
        <p14:creationId xmlns:p14="http://schemas.microsoft.com/office/powerpoint/2010/main" val="236873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06D10-7ABD-433F-A9D5-6E44162E0117}" type="slidenum">
              <a:rPr lang="en-GB" smtClean="0"/>
              <a:t>4</a:t>
            </a:fld>
            <a:endParaRPr lang="en-GB"/>
          </a:p>
        </p:txBody>
      </p:sp>
    </p:spTree>
    <p:extLst>
      <p:ext uri="{BB962C8B-B14F-4D97-AF65-F5344CB8AC3E}">
        <p14:creationId xmlns:p14="http://schemas.microsoft.com/office/powerpoint/2010/main" val="396877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AF08-54F5-8C0E-A5D0-9F37C7FE5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EF746B-61C2-0E6F-7226-A246AA96F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BF156B-A10D-569F-BE40-9376EC3CCE36}"/>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5" name="Footer Placeholder 4">
            <a:extLst>
              <a:ext uri="{FF2B5EF4-FFF2-40B4-BE49-F238E27FC236}">
                <a16:creationId xmlns:a16="http://schemas.microsoft.com/office/drawing/2014/main" id="{3A6881FF-93F5-3CE2-5596-2AC04B714F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E6828C-EA05-D12D-F102-663B19ABEF91}"/>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33085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AAFC-C713-FDCD-75C1-0C09F714F5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7FE7EF-9867-9C8B-6202-E7A637D6C0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E837F-EF41-E82B-FA14-05C1ED70EE7D}"/>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5" name="Footer Placeholder 4">
            <a:extLst>
              <a:ext uri="{FF2B5EF4-FFF2-40B4-BE49-F238E27FC236}">
                <a16:creationId xmlns:a16="http://schemas.microsoft.com/office/drawing/2014/main" id="{2A751F96-17CD-31BC-ED5C-FADB6BEBE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711301-3EB2-F5ED-8A3F-E8D7791A383B}"/>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292032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639201-04A5-5F0D-2361-15EDB89C3A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86CB58-09A2-6D73-1CAE-79C454C1B5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E64C3-4256-5660-16EF-E693BD159CB9}"/>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5" name="Footer Placeholder 4">
            <a:extLst>
              <a:ext uri="{FF2B5EF4-FFF2-40B4-BE49-F238E27FC236}">
                <a16:creationId xmlns:a16="http://schemas.microsoft.com/office/drawing/2014/main" id="{D8389992-14AB-DAB1-57F2-F86189832A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0C7A0A-04B0-B0D4-1103-94F08D750F98}"/>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392468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20DF-DBA5-9989-7B60-523E7E3855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89A8E0-492E-D605-6B3C-9028E089B3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9F5BB0-591F-4760-6F6C-8DA06F43EB58}"/>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5" name="Footer Placeholder 4">
            <a:extLst>
              <a:ext uri="{FF2B5EF4-FFF2-40B4-BE49-F238E27FC236}">
                <a16:creationId xmlns:a16="http://schemas.microsoft.com/office/drawing/2014/main" id="{72AF25A5-BB98-29C9-7DD7-CA802A8CDB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B90A88-433C-D909-7720-BBB2C600EB3A}"/>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17229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459E-F370-0808-117B-91E659568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9116D-47A2-92F2-F905-394E716644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F8C6B3-7AAD-BACD-A3E1-D6EFAB0EA715}"/>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5" name="Footer Placeholder 4">
            <a:extLst>
              <a:ext uri="{FF2B5EF4-FFF2-40B4-BE49-F238E27FC236}">
                <a16:creationId xmlns:a16="http://schemas.microsoft.com/office/drawing/2014/main" id="{F8140A58-9F41-B8BA-F82C-557E86ED37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181188-DE59-5128-DD61-FF9F975BC194}"/>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274474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DCE0-AB27-B6DE-52E2-054C6B81E3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BFC5F7-2627-60B5-86E1-C7C106F3C0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3C365A-8F15-37C9-41EE-32848A7C70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B24196-4D1F-2CA9-15C6-9B23A4961AB4}"/>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6" name="Footer Placeholder 5">
            <a:extLst>
              <a:ext uri="{FF2B5EF4-FFF2-40B4-BE49-F238E27FC236}">
                <a16:creationId xmlns:a16="http://schemas.microsoft.com/office/drawing/2014/main" id="{9E54A7EE-6D14-A80C-0F8C-CDEF27DE99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20FC02-1A82-F9FA-0D09-D52F4A6F6861}"/>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191128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18F6-69B6-05F2-985C-6CBB61A003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BCD3C6-0CE1-3ACE-FF3E-B6207FED5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0038C1-05CB-73F0-BB9D-F00A766C92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84208F-FD39-6BCF-554F-3283A45F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B2B8D-7532-62AB-A314-C4D6C539EF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823BCB-15D9-4BD1-F8BE-EB83367FDF33}"/>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8" name="Footer Placeholder 7">
            <a:extLst>
              <a:ext uri="{FF2B5EF4-FFF2-40B4-BE49-F238E27FC236}">
                <a16:creationId xmlns:a16="http://schemas.microsoft.com/office/drawing/2014/main" id="{1DD1D3EA-80ED-0295-EA94-13DD2CDB8D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773768-0C95-C844-E994-0CC7196990B6}"/>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228635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5665-D329-85AD-D916-51B2DDA42C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0A6F18-9F43-8F3F-BC38-B3A122F98757}"/>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4" name="Footer Placeholder 3">
            <a:extLst>
              <a:ext uri="{FF2B5EF4-FFF2-40B4-BE49-F238E27FC236}">
                <a16:creationId xmlns:a16="http://schemas.microsoft.com/office/drawing/2014/main" id="{0D72E95E-AD94-8C79-8982-D02D3A8876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8589BD-240D-546B-05B9-6E6B3655DE93}"/>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294166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37584-F6D7-70C5-AD30-42C352ED33E1}"/>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3" name="Footer Placeholder 2">
            <a:extLst>
              <a:ext uri="{FF2B5EF4-FFF2-40B4-BE49-F238E27FC236}">
                <a16:creationId xmlns:a16="http://schemas.microsoft.com/office/drawing/2014/main" id="{024793CF-2170-C2FE-FBDA-4A8A7192D0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05748D-955A-43B3-E829-B4D8C9B5EAC1}"/>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285043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9BD3-F2AF-FF18-4344-802898172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CB75FA-0BBF-76A2-DC06-1047125AF5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220C96-3B47-7015-CC7D-65B5D2B0E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08F632-CF6E-18FB-DE09-DC8D158261F8}"/>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6" name="Footer Placeholder 5">
            <a:extLst>
              <a:ext uri="{FF2B5EF4-FFF2-40B4-BE49-F238E27FC236}">
                <a16:creationId xmlns:a16="http://schemas.microsoft.com/office/drawing/2014/main" id="{23020939-70F9-1C91-4BD8-D767415532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740046-BFE7-AAB5-2E25-C54792F2F168}"/>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325606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FACAA-9E7A-1FBE-B779-ED4B7E686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1B4F55-83EA-2C00-AB57-1108E48FA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481E5D-0BD8-57B7-5307-646C924C1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18B89-6F62-9BD6-98FB-19C50BA46ADB}"/>
              </a:ext>
            </a:extLst>
          </p:cNvPr>
          <p:cNvSpPr>
            <a:spLocks noGrp="1"/>
          </p:cNvSpPr>
          <p:nvPr>
            <p:ph type="dt" sz="half" idx="10"/>
          </p:nvPr>
        </p:nvSpPr>
        <p:spPr/>
        <p:txBody>
          <a:bodyPr/>
          <a:lstStyle/>
          <a:p>
            <a:fld id="{45CC882E-51C2-4FF2-8599-6D7925BDE19C}" type="datetimeFigureOut">
              <a:rPr lang="en-GB" smtClean="0"/>
              <a:t>19/09/2024</a:t>
            </a:fld>
            <a:endParaRPr lang="en-GB"/>
          </a:p>
        </p:txBody>
      </p:sp>
      <p:sp>
        <p:nvSpPr>
          <p:cNvPr id="6" name="Footer Placeholder 5">
            <a:extLst>
              <a:ext uri="{FF2B5EF4-FFF2-40B4-BE49-F238E27FC236}">
                <a16:creationId xmlns:a16="http://schemas.microsoft.com/office/drawing/2014/main" id="{BC67EAD7-92F9-D06E-E632-8105182B64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785944-1B1A-55F6-A150-B9EE092D735A}"/>
              </a:ext>
            </a:extLst>
          </p:cNvPr>
          <p:cNvSpPr>
            <a:spLocks noGrp="1"/>
          </p:cNvSpPr>
          <p:nvPr>
            <p:ph type="sldNum" sz="quarter" idx="12"/>
          </p:nvPr>
        </p:nvSpPr>
        <p:spPr/>
        <p:txBody>
          <a:bodyPr/>
          <a:lstStyle/>
          <a:p>
            <a:fld id="{60889F3E-7A7A-46C3-B9DF-9FA420CCEB32}" type="slidenum">
              <a:rPr lang="en-GB" smtClean="0"/>
              <a:t>‹#›</a:t>
            </a:fld>
            <a:endParaRPr lang="en-GB"/>
          </a:p>
        </p:txBody>
      </p:sp>
    </p:spTree>
    <p:extLst>
      <p:ext uri="{BB962C8B-B14F-4D97-AF65-F5344CB8AC3E}">
        <p14:creationId xmlns:p14="http://schemas.microsoft.com/office/powerpoint/2010/main" val="22980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399A5-4908-1137-C2A0-002E889187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E451FB-D862-981E-7AF5-7B47CB133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C630C9-3BD9-B35F-260D-3999EB3B0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CC882E-51C2-4FF2-8599-6D7925BDE19C}" type="datetimeFigureOut">
              <a:rPr lang="en-GB" smtClean="0"/>
              <a:t>19/09/2024</a:t>
            </a:fld>
            <a:endParaRPr lang="en-GB"/>
          </a:p>
        </p:txBody>
      </p:sp>
      <p:sp>
        <p:nvSpPr>
          <p:cNvPr id="5" name="Footer Placeholder 4">
            <a:extLst>
              <a:ext uri="{FF2B5EF4-FFF2-40B4-BE49-F238E27FC236}">
                <a16:creationId xmlns:a16="http://schemas.microsoft.com/office/drawing/2014/main" id="{F77DC4E9-1514-AA74-3F26-4BD9EC756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B84F72A-36E3-8462-A348-5422E84B6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889F3E-7A7A-46C3-B9DF-9FA420CCEB32}" type="slidenum">
              <a:rPr lang="en-GB" smtClean="0"/>
              <a:t>‹#›</a:t>
            </a:fld>
            <a:endParaRPr lang="en-GB"/>
          </a:p>
        </p:txBody>
      </p:sp>
    </p:spTree>
    <p:extLst>
      <p:ext uri="{BB962C8B-B14F-4D97-AF65-F5344CB8AC3E}">
        <p14:creationId xmlns:p14="http://schemas.microsoft.com/office/powerpoint/2010/main" val="176930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Saffir%E2%80%93Simpson_scale#Category_1"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dicane,' a rare, hurricane-like storm in the Mediterranean, makes  landfall in Greece - CNN">
            <a:extLst>
              <a:ext uri="{FF2B5EF4-FFF2-40B4-BE49-F238E27FC236}">
                <a16:creationId xmlns:a16="http://schemas.microsoft.com/office/drawing/2014/main" id="{622F99FC-2AA3-4009-93C8-9C89C9BAF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31DC63-3EF8-4F23-9C52-B92079A8C19C}"/>
              </a:ext>
            </a:extLst>
          </p:cNvPr>
          <p:cNvSpPr txBox="1"/>
          <p:nvPr/>
        </p:nvSpPr>
        <p:spPr>
          <a:xfrm>
            <a:off x="238124" y="238125"/>
            <a:ext cx="1147762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0" b="1" dirty="0">
                <a:ln w="9525">
                  <a:solidFill>
                    <a:schemeClr val="bg1"/>
                  </a:solidFill>
                  <a:prstDash val="solid"/>
                </a:ln>
                <a:solidFill>
                  <a:schemeClr val="bg1"/>
                </a:solidFill>
                <a:effectLst>
                  <a:outerShdw blurRad="12700" dist="38100" dir="2700000" algn="tl" rotWithShape="0">
                    <a:schemeClr val="tx1"/>
                  </a:outerShdw>
                </a:effectLst>
              </a:rPr>
              <a:t>Historical Medicanes: Data Requirements</a:t>
            </a:r>
            <a:endParaRPr lang="en-GB" sz="8000" b="1" dirty="0">
              <a:ln w="9525">
                <a:solidFill>
                  <a:schemeClr val="bg1"/>
                </a:solidFill>
                <a:prstDash val="solid"/>
              </a:ln>
              <a:solidFill>
                <a:schemeClr val="bg1"/>
              </a:solidFill>
              <a:effectLst>
                <a:outerShdw blurRad="12700" dist="38100" dir="2700000" algn="tl" rotWithShape="0">
                  <a:schemeClr val="tx1"/>
                </a:outerShdw>
              </a:effectLst>
              <a:cs typeface="Calibri"/>
            </a:endParaRPr>
          </a:p>
        </p:txBody>
      </p:sp>
      <p:sp>
        <p:nvSpPr>
          <p:cNvPr id="5" name="TextBox 4">
            <a:extLst>
              <a:ext uri="{FF2B5EF4-FFF2-40B4-BE49-F238E27FC236}">
                <a16:creationId xmlns:a16="http://schemas.microsoft.com/office/drawing/2014/main" id="{462EC860-4857-4B5C-B990-BED85D2B8F52}"/>
              </a:ext>
            </a:extLst>
          </p:cNvPr>
          <p:cNvSpPr txBox="1"/>
          <p:nvPr/>
        </p:nvSpPr>
        <p:spPr>
          <a:xfrm>
            <a:off x="4762" y="5473005"/>
            <a:ext cx="12125325" cy="1384995"/>
          </a:xfrm>
          <a:prstGeom prst="rect">
            <a:avLst/>
          </a:prstGeom>
          <a:noFill/>
          <a:effectLst>
            <a:outerShdw blurRad="50800" dist="50800" dir="5400000" algn="ctr" rotWithShape="0">
              <a:schemeClr val="tx1"/>
            </a:outerShdw>
          </a:effectLst>
        </p:spPr>
        <p:txBody>
          <a:bodyPr wrap="square">
            <a:spAutoFit/>
          </a:bodyPr>
          <a:lstStyle/>
          <a:p>
            <a:r>
              <a:rPr lang="en-GB" sz="2800" b="1" i="0" dirty="0">
                <a:solidFill>
                  <a:schemeClr val="bg1"/>
                </a:solidFill>
                <a:effectLst/>
                <a:latin typeface="Arial Narrow" panose="020B0606020202030204" pitchFamily="34" charset="0"/>
              </a:rPr>
              <a:t>Mediterranean tropical-like cyclones</a:t>
            </a:r>
            <a:r>
              <a:rPr lang="en-GB" sz="2800" b="0" i="0" dirty="0">
                <a:solidFill>
                  <a:schemeClr val="bg1"/>
                </a:solidFill>
                <a:effectLst/>
                <a:latin typeface="Arial Narrow" panose="020B0606020202030204" pitchFamily="34" charset="0"/>
              </a:rPr>
              <a:t>, often referred to as </a:t>
            </a:r>
            <a:r>
              <a:rPr lang="en-GB" sz="2800" b="1" i="0" dirty="0">
                <a:solidFill>
                  <a:schemeClr val="bg1"/>
                </a:solidFill>
                <a:effectLst/>
                <a:latin typeface="Arial Narrow" panose="020B0606020202030204" pitchFamily="34" charset="0"/>
              </a:rPr>
              <a:t>medicanes</a:t>
            </a:r>
            <a:r>
              <a:rPr lang="en-GB" sz="2800" b="0" i="0" dirty="0">
                <a:solidFill>
                  <a:schemeClr val="bg1"/>
                </a:solidFill>
                <a:effectLst/>
                <a:latin typeface="Arial Narrow" panose="020B0606020202030204" pitchFamily="34" charset="0"/>
              </a:rPr>
              <a:t>, are warm core systems occasionally observed over the Mediterranean Sea. On a few rare occasions, some storms have been observed reaching the strength of a </a:t>
            </a:r>
            <a:r>
              <a:rPr lang="en-GB" sz="2800" b="0" i="0" u="none" strike="noStrike" dirty="0">
                <a:solidFill>
                  <a:schemeClr val="bg1"/>
                </a:solidFill>
                <a:effectLst/>
                <a:latin typeface="Arial Narrow" panose="020B0606020202030204" pitchFamily="34" charset="0"/>
                <a:hlinkClick r:id="rId3" tooltip="Saffir–Simpson scale">
                  <a:extLst>
                    <a:ext uri="{A12FA001-AC4F-418D-AE19-62706E023703}">
                      <ahyp:hlinkClr xmlns:ahyp="http://schemas.microsoft.com/office/drawing/2018/hyperlinkcolor" val="tx"/>
                    </a:ext>
                  </a:extLst>
                </a:hlinkClick>
              </a:rPr>
              <a:t>Category 1 hurricane</a:t>
            </a:r>
            <a:r>
              <a:rPr lang="en-GB" sz="2800" u="none" strike="noStrike" dirty="0">
                <a:solidFill>
                  <a:schemeClr val="bg1"/>
                </a:solidFill>
                <a:latin typeface="Arial Narrow" panose="020B0606020202030204" pitchFamily="34" charset="0"/>
              </a:rPr>
              <a:t>.</a:t>
            </a:r>
            <a:endParaRPr lang="en-GB" sz="2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973657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text on a white background&#10;&#10;Description automatically generated">
            <a:extLst>
              <a:ext uri="{FF2B5EF4-FFF2-40B4-BE49-F238E27FC236}">
                <a16:creationId xmlns:a16="http://schemas.microsoft.com/office/drawing/2014/main" id="{660AFA48-5586-70BB-A711-39EFA4708B87}"/>
              </a:ext>
            </a:extLst>
          </p:cNvPr>
          <p:cNvPicPr>
            <a:picLocks noChangeAspect="1"/>
          </p:cNvPicPr>
          <p:nvPr/>
        </p:nvPicPr>
        <p:blipFill>
          <a:blip r:embed="rId2"/>
          <a:stretch>
            <a:fillRect/>
          </a:stretch>
        </p:blipFill>
        <p:spPr>
          <a:xfrm>
            <a:off x="51487" y="356880"/>
            <a:ext cx="11955161" cy="3075647"/>
          </a:xfrm>
          <a:prstGeom prst="rect">
            <a:avLst/>
          </a:prstGeom>
        </p:spPr>
      </p:pic>
      <p:pic>
        <p:nvPicPr>
          <p:cNvPr id="4" name="Picture 3" descr="A blue and orange flag with yellow stars&#10;&#10;Description automatically generated">
            <a:extLst>
              <a:ext uri="{FF2B5EF4-FFF2-40B4-BE49-F238E27FC236}">
                <a16:creationId xmlns:a16="http://schemas.microsoft.com/office/drawing/2014/main" id="{6960295E-9DF8-D5A9-7090-AD82917F9688}"/>
              </a:ext>
            </a:extLst>
          </p:cNvPr>
          <p:cNvPicPr>
            <a:picLocks noChangeAspect="1"/>
          </p:cNvPicPr>
          <p:nvPr/>
        </p:nvPicPr>
        <p:blipFill>
          <a:blip r:embed="rId3"/>
          <a:stretch>
            <a:fillRect/>
          </a:stretch>
        </p:blipFill>
        <p:spPr>
          <a:xfrm>
            <a:off x="2491945" y="3389547"/>
            <a:ext cx="6332838" cy="3229878"/>
          </a:xfrm>
          <a:prstGeom prst="rect">
            <a:avLst/>
          </a:prstGeom>
        </p:spPr>
      </p:pic>
    </p:spTree>
    <p:extLst>
      <p:ext uri="{BB962C8B-B14F-4D97-AF65-F5344CB8AC3E}">
        <p14:creationId xmlns:p14="http://schemas.microsoft.com/office/powerpoint/2010/main" val="273485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 with blue points&#10;&#10;Description automatically generated">
            <a:extLst>
              <a:ext uri="{FF2B5EF4-FFF2-40B4-BE49-F238E27FC236}">
                <a16:creationId xmlns:a16="http://schemas.microsoft.com/office/drawing/2014/main" id="{5C8AADA8-2E98-B43D-882C-A5AA8FE9A302}"/>
              </a:ext>
            </a:extLst>
          </p:cNvPr>
          <p:cNvPicPr>
            <a:picLocks noChangeAspect="1"/>
          </p:cNvPicPr>
          <p:nvPr/>
        </p:nvPicPr>
        <p:blipFill>
          <a:blip r:embed="rId2"/>
          <a:stretch>
            <a:fillRect/>
          </a:stretch>
        </p:blipFill>
        <p:spPr>
          <a:xfrm>
            <a:off x="1050325" y="-2197"/>
            <a:ext cx="10204620" cy="6656450"/>
          </a:xfrm>
          <a:prstGeom prst="rect">
            <a:avLst/>
          </a:prstGeom>
        </p:spPr>
      </p:pic>
    </p:spTree>
    <p:extLst>
      <p:ext uri="{BB962C8B-B14F-4D97-AF65-F5344CB8AC3E}">
        <p14:creationId xmlns:p14="http://schemas.microsoft.com/office/powerpoint/2010/main" val="398603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ne dead as Storm Eunice batters Europe">
            <a:extLst>
              <a:ext uri="{FF2B5EF4-FFF2-40B4-BE49-F238E27FC236}">
                <a16:creationId xmlns:a16="http://schemas.microsoft.com/office/drawing/2014/main" id="{7D130772-0496-2691-83FE-1201F5412039}"/>
              </a:ext>
            </a:extLst>
          </p:cNvPr>
          <p:cNvPicPr>
            <a:picLocks noChangeAspect="1"/>
          </p:cNvPicPr>
          <p:nvPr/>
        </p:nvPicPr>
        <p:blipFill>
          <a:blip r:embed="rId2"/>
          <a:stretch>
            <a:fillRect/>
          </a:stretch>
        </p:blipFill>
        <p:spPr>
          <a:xfrm>
            <a:off x="0" y="1905"/>
            <a:ext cx="12192000" cy="6854190"/>
          </a:xfrm>
          <a:prstGeom prst="rect">
            <a:avLst/>
          </a:prstGeom>
        </p:spPr>
      </p:pic>
      <p:sp>
        <p:nvSpPr>
          <p:cNvPr id="2" name="TextBox 1">
            <a:extLst>
              <a:ext uri="{FF2B5EF4-FFF2-40B4-BE49-F238E27FC236}">
                <a16:creationId xmlns:a16="http://schemas.microsoft.com/office/drawing/2014/main" id="{D7EA8898-B78E-ABDE-B100-FED26BA8D2C6}"/>
              </a:ext>
            </a:extLst>
          </p:cNvPr>
          <p:cNvSpPr txBox="1"/>
          <p:nvPr/>
        </p:nvSpPr>
        <p:spPr>
          <a:xfrm>
            <a:off x="232212" y="2138110"/>
            <a:ext cx="1174496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solidFill>
                  <a:schemeClr val="bg1"/>
                </a:solidFill>
                <a:cs typeface="Calibri"/>
              </a:rPr>
              <a:t>WINDS, WAVES and STORMS (WWS): historical data and modern quantitative approaches to uncover the long-term strategies to prevent and mitigate climate risks in the European seas (15th-19th centuries - </a:t>
            </a:r>
            <a:r>
              <a:rPr lang="it-IT" sz="3600" b="0" i="1" dirty="0">
                <a:solidFill>
                  <a:schemeClr val="bg1"/>
                </a:solidFill>
                <a:effectLst/>
              </a:rPr>
              <a:t>PRIN PNRR Prot. P20227XHT5 / Schisani, MARIA CARMELA; Ragozini, Giancarlo; DI LORENZO, Emilia; Piscopo, Gabriella.</a:t>
            </a:r>
            <a:r>
              <a:rPr lang="en-US" sz="4400" b="1" dirty="0">
                <a:solidFill>
                  <a:schemeClr val="bg1"/>
                </a:solidFill>
                <a:cs typeface="Calibri"/>
              </a:rPr>
              <a:t>) </a:t>
            </a:r>
            <a:endParaRPr lang="en-US" sz="4400" dirty="0">
              <a:solidFill>
                <a:schemeClr val="bg1"/>
              </a:solidFill>
              <a:cs typeface="Calibri"/>
            </a:endParaRPr>
          </a:p>
        </p:txBody>
      </p:sp>
      <p:pic>
        <p:nvPicPr>
          <p:cNvPr id="3" name="Picture 2" descr="A close-up of a document&#10;&#10;Description automatically generated">
            <a:extLst>
              <a:ext uri="{FF2B5EF4-FFF2-40B4-BE49-F238E27FC236}">
                <a16:creationId xmlns:a16="http://schemas.microsoft.com/office/drawing/2014/main" id="{33FD58D6-B77E-5F40-7BBC-4291C5159495}"/>
              </a:ext>
            </a:extLst>
          </p:cNvPr>
          <p:cNvPicPr>
            <a:picLocks noChangeAspect="1"/>
          </p:cNvPicPr>
          <p:nvPr/>
        </p:nvPicPr>
        <p:blipFill rotWithShape="1">
          <a:blip r:embed="rId3"/>
          <a:srcRect l="7917" t="19214" r="8770" b="4367"/>
          <a:stretch/>
        </p:blipFill>
        <p:spPr>
          <a:xfrm>
            <a:off x="1849120" y="44722"/>
            <a:ext cx="8036575" cy="1779528"/>
          </a:xfrm>
          <a:prstGeom prst="rect">
            <a:avLst/>
          </a:prstGeom>
        </p:spPr>
      </p:pic>
    </p:spTree>
    <p:extLst>
      <p:ext uri="{BB962C8B-B14F-4D97-AF65-F5344CB8AC3E}">
        <p14:creationId xmlns:p14="http://schemas.microsoft.com/office/powerpoint/2010/main" val="9845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dicane,' a rare, hurricane-like storm in the Mediterranean, makes  landfall in Greece - CNN">
            <a:extLst>
              <a:ext uri="{FF2B5EF4-FFF2-40B4-BE49-F238E27FC236}">
                <a16:creationId xmlns:a16="http://schemas.microsoft.com/office/drawing/2014/main" id="{186AB884-D9D2-A19F-271F-DBC3A2F04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7A646E3-7334-8E69-012D-B93E71E6E8EC}"/>
              </a:ext>
            </a:extLst>
          </p:cNvPr>
          <p:cNvPicPr>
            <a:picLocks noChangeAspect="1"/>
          </p:cNvPicPr>
          <p:nvPr/>
        </p:nvPicPr>
        <p:blipFill>
          <a:blip r:embed="rId4"/>
          <a:stretch>
            <a:fillRect/>
          </a:stretch>
        </p:blipFill>
        <p:spPr>
          <a:xfrm>
            <a:off x="0" y="-74662"/>
            <a:ext cx="12193580" cy="6932662"/>
          </a:xfrm>
          <a:prstGeom prst="rect">
            <a:avLst/>
          </a:prstGeom>
        </p:spPr>
      </p:pic>
    </p:spTree>
    <p:extLst>
      <p:ext uri="{BB962C8B-B14F-4D97-AF65-F5344CB8AC3E}">
        <p14:creationId xmlns:p14="http://schemas.microsoft.com/office/powerpoint/2010/main" val="361592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canes: The Mediterranean tropical-like cyclones - YouTube">
            <a:extLst>
              <a:ext uri="{FF2B5EF4-FFF2-40B4-BE49-F238E27FC236}">
                <a16:creationId xmlns:a16="http://schemas.microsoft.com/office/drawing/2014/main" id="{4B3E2DE0-CD7E-7117-0B3C-4F788283F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90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Ocean carbon uptake widely underestimated">
            <a:extLst>
              <a:ext uri="{FF2B5EF4-FFF2-40B4-BE49-F238E27FC236}">
                <a16:creationId xmlns:a16="http://schemas.microsoft.com/office/drawing/2014/main" id="{21303410-BED8-3A69-BE57-820C06BBE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32"/>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D4E2F53-5E0F-9AAF-05D8-B3E7E443BA5E}"/>
              </a:ext>
            </a:extLst>
          </p:cNvPr>
          <p:cNvPicPr>
            <a:picLocks noChangeAspect="1"/>
          </p:cNvPicPr>
          <p:nvPr/>
        </p:nvPicPr>
        <p:blipFill>
          <a:blip r:embed="rId4"/>
          <a:srcRect b="9916"/>
          <a:stretch/>
        </p:blipFill>
        <p:spPr>
          <a:xfrm>
            <a:off x="137586" y="1845263"/>
            <a:ext cx="4118922" cy="2120905"/>
          </a:xfrm>
          <a:prstGeom prst="rect">
            <a:avLst/>
          </a:prstGeom>
        </p:spPr>
      </p:pic>
      <p:sp>
        <p:nvSpPr>
          <p:cNvPr id="9" name="TextBox 8">
            <a:extLst>
              <a:ext uri="{FF2B5EF4-FFF2-40B4-BE49-F238E27FC236}">
                <a16:creationId xmlns:a16="http://schemas.microsoft.com/office/drawing/2014/main" id="{D94D7406-9C0D-7C4D-57B5-7E3E2BDD748F}"/>
              </a:ext>
            </a:extLst>
          </p:cNvPr>
          <p:cNvSpPr txBox="1"/>
          <p:nvPr/>
        </p:nvSpPr>
        <p:spPr>
          <a:xfrm>
            <a:off x="0" y="65380"/>
            <a:ext cx="12199072" cy="1631216"/>
          </a:xfrm>
          <a:prstGeom prst="rect">
            <a:avLst/>
          </a:prstGeom>
          <a:noFill/>
        </p:spPr>
        <p:txBody>
          <a:bodyPr wrap="square">
            <a:spAutoFit/>
          </a:bodyPr>
          <a:lstStyle/>
          <a:p>
            <a:r>
              <a:rPr lang="en-GB" sz="2000" b="1" dirty="0">
                <a:ln>
                  <a:solidFill>
                    <a:srgbClr val="FFFF00"/>
                  </a:solidFill>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a:t>
            </a:r>
            <a:r>
              <a:rPr lang="en-GB" sz="2000" b="1" i="0" dirty="0">
                <a:ln>
                  <a:solidFill>
                    <a:srgbClr val="FFFF00"/>
                  </a:solidFill>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 September 2023</a:t>
            </a:r>
            <a:r>
              <a:rPr lang="en-GB" b="1" i="0" dirty="0">
                <a:ln>
                  <a:solidFill>
                    <a:srgbClr val="FFFF00"/>
                  </a:solidFill>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2000" b="1" i="0" dirty="0">
                <a:ln>
                  <a:solidFill>
                    <a:srgbClr val="FFFF00"/>
                  </a:solidFill>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heavy thunderstorm associated with Storm Daniel hit the island of Corfu early afternoon Monday causing problems in the electricity system, while heavy lightning disturbed the operation of the Ioannis Kapodistrias international airport. Eight flights were not able to land because of the thunderstorm, while three of them had to land at nearby airports.  Areas in the center and periphery of Corfu experienced power cuts.</a:t>
            </a:r>
          </a:p>
          <a:p>
            <a:pPr algn="l"/>
            <a:endParaRPr lang="en-GB" sz="2000" b="1" i="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C88A6EA8-8B67-EC1E-B4B9-190225474DFA}"/>
              </a:ext>
            </a:extLst>
          </p:cNvPr>
          <p:cNvPicPr>
            <a:picLocks noChangeAspect="1"/>
          </p:cNvPicPr>
          <p:nvPr/>
        </p:nvPicPr>
        <p:blipFill>
          <a:blip r:embed="rId5"/>
          <a:srcRect l="3411" t="1053" r="2856" b="-1053"/>
          <a:stretch/>
        </p:blipFill>
        <p:spPr>
          <a:xfrm>
            <a:off x="4650988" y="1594188"/>
            <a:ext cx="2566219" cy="2734085"/>
          </a:xfrm>
          <a:prstGeom prst="rect">
            <a:avLst/>
          </a:prstGeom>
        </p:spPr>
      </p:pic>
      <p:pic>
        <p:nvPicPr>
          <p:cNvPr id="20" name="Picture 19">
            <a:extLst>
              <a:ext uri="{FF2B5EF4-FFF2-40B4-BE49-F238E27FC236}">
                <a16:creationId xmlns:a16="http://schemas.microsoft.com/office/drawing/2014/main" id="{2A814B0D-357A-BA54-EB0F-F7BCDA4D611D}"/>
              </a:ext>
            </a:extLst>
          </p:cNvPr>
          <p:cNvPicPr>
            <a:picLocks noChangeAspect="1"/>
          </p:cNvPicPr>
          <p:nvPr/>
        </p:nvPicPr>
        <p:blipFill>
          <a:blip r:embed="rId6"/>
          <a:srcRect l="1336" t="5507" r="852" b="2039"/>
          <a:stretch/>
        </p:blipFill>
        <p:spPr>
          <a:xfrm>
            <a:off x="7611687" y="1429112"/>
            <a:ext cx="4319923" cy="3064236"/>
          </a:xfrm>
          <a:prstGeom prst="rect">
            <a:avLst/>
          </a:prstGeom>
        </p:spPr>
      </p:pic>
      <p:sp>
        <p:nvSpPr>
          <p:cNvPr id="21" name="TextBox 20">
            <a:extLst>
              <a:ext uri="{FF2B5EF4-FFF2-40B4-BE49-F238E27FC236}">
                <a16:creationId xmlns:a16="http://schemas.microsoft.com/office/drawing/2014/main" id="{8659672F-9DA7-919F-845C-6D31A57E04D1}"/>
              </a:ext>
            </a:extLst>
          </p:cNvPr>
          <p:cNvSpPr txBox="1"/>
          <p:nvPr/>
        </p:nvSpPr>
        <p:spPr>
          <a:xfrm>
            <a:off x="0" y="4565400"/>
            <a:ext cx="12199072" cy="2431435"/>
          </a:xfrm>
          <a:prstGeom prst="rect">
            <a:avLst/>
          </a:prstGeom>
          <a:noFill/>
        </p:spPr>
        <p:txBody>
          <a:bodyPr wrap="square">
            <a:spAutoFit/>
          </a:bodyPr>
          <a:lstStyle/>
          <a:p>
            <a:r>
              <a:rPr lang="en-GB" sz="2000" b="1" i="0" dirty="0">
                <a:ln>
                  <a:solidFill>
                    <a:srgbClr val="FFFF00"/>
                  </a:solidFill>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Storm Daniel, also known as Cyclone Daniel, was the deadliest Medicane in recorded history, as well as one of the costliest tropical cyclones on record outside of the North Atlantic Basin.</a:t>
            </a:r>
          </a:p>
          <a:p>
            <a:endParaRPr lang="en-GB" sz="1600" b="1" i="0" dirty="0">
              <a:ln>
                <a:solidFill>
                  <a:srgbClr val="FFFF00"/>
                </a:solidFill>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r>
              <a:rPr lang="en-GB" sz="2000" b="1" i="0" dirty="0">
                <a:ln>
                  <a:solidFill>
                    <a:srgbClr val="FFFF00"/>
                  </a:solidFill>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storm made landfall near the city of Benghazi in Libya on 10 September.</a:t>
            </a:r>
          </a:p>
          <a:p>
            <a:endParaRPr lang="en-GB" sz="1600" b="1" i="0" dirty="0">
              <a:ln>
                <a:solidFill>
                  <a:srgbClr val="FFFF00"/>
                </a:solidFill>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r>
              <a:rPr lang="en-GB" sz="2000" b="1" i="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Libya, at least 5,923 people were killed, mostly in and around the city of Derna.  The Derna and Mansour dams collapsed, releasing an estimated 30 million cubic metres of water.  30,000 residents were displaced.</a:t>
            </a:r>
            <a:endParaRPr lang="en-GB" sz="2000" b="1" dirty="0">
              <a:ln>
                <a:solidFill>
                  <a:srgbClr val="FFFF00"/>
                </a:solidFill>
              </a:ln>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l"/>
            <a:endParaRPr lang="en-GB" sz="2000" b="1" i="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Arrow: Right 21">
            <a:extLst>
              <a:ext uri="{FF2B5EF4-FFF2-40B4-BE49-F238E27FC236}">
                <a16:creationId xmlns:a16="http://schemas.microsoft.com/office/drawing/2014/main" id="{26F8B190-404E-C811-098F-B74BBA199BFC}"/>
              </a:ext>
            </a:extLst>
          </p:cNvPr>
          <p:cNvSpPr/>
          <p:nvPr/>
        </p:nvSpPr>
        <p:spPr>
          <a:xfrm>
            <a:off x="4011296" y="2812687"/>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9A4A184B-CC32-4F94-FBB6-269DC5318C23}"/>
              </a:ext>
            </a:extLst>
          </p:cNvPr>
          <p:cNvSpPr/>
          <p:nvPr/>
        </p:nvSpPr>
        <p:spPr>
          <a:xfrm>
            <a:off x="7110634" y="2853487"/>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2EE8AE6-340A-02F9-4E25-F4D3473DAAF6}"/>
              </a:ext>
            </a:extLst>
          </p:cNvPr>
          <p:cNvSpPr txBox="1"/>
          <p:nvPr/>
        </p:nvSpPr>
        <p:spPr>
          <a:xfrm>
            <a:off x="260390" y="3488597"/>
            <a:ext cx="975973" cy="461665"/>
          </a:xfrm>
          <a:prstGeom prst="rect">
            <a:avLst/>
          </a:prstGeom>
          <a:noFill/>
        </p:spPr>
        <p:txBody>
          <a:bodyPr wrap="none" rtlCol="0">
            <a:spAutoFit/>
          </a:bodyPr>
          <a:lstStyle/>
          <a:p>
            <a:r>
              <a:rPr lang="en-GB" sz="2400" b="1" dirty="0">
                <a:solidFill>
                  <a:srgbClr val="FFFF00"/>
                </a:solidFill>
                <a:effectLst>
                  <a:outerShdw blurRad="38100" dist="38100" dir="2700000" algn="tl">
                    <a:srgbClr val="000000">
                      <a:alpha val="43137"/>
                    </a:srgbClr>
                  </a:outerShdw>
                </a:effectLst>
              </a:rPr>
              <a:t>Corfu</a:t>
            </a:r>
          </a:p>
        </p:txBody>
      </p:sp>
      <p:sp>
        <p:nvSpPr>
          <p:cNvPr id="25" name="TextBox 24">
            <a:extLst>
              <a:ext uri="{FF2B5EF4-FFF2-40B4-BE49-F238E27FC236}">
                <a16:creationId xmlns:a16="http://schemas.microsoft.com/office/drawing/2014/main" id="{272D5A3F-0807-3A0A-67C5-918FD6EEF888}"/>
              </a:ext>
            </a:extLst>
          </p:cNvPr>
          <p:cNvSpPr txBox="1"/>
          <p:nvPr/>
        </p:nvSpPr>
        <p:spPr>
          <a:xfrm>
            <a:off x="4702313" y="3896551"/>
            <a:ext cx="2529475" cy="461665"/>
          </a:xfrm>
          <a:prstGeom prst="rect">
            <a:avLst/>
          </a:prstGeom>
          <a:noFill/>
        </p:spPr>
        <p:txBody>
          <a:bodyPr wrap="none" rtlCol="0">
            <a:spAutoFit/>
          </a:bodyPr>
          <a:lstStyle/>
          <a:p>
            <a:r>
              <a:rPr lang="en-GB" sz="2400" b="1" dirty="0">
                <a:solidFill>
                  <a:srgbClr val="FFFF00"/>
                </a:solidFill>
                <a:effectLst>
                  <a:outerShdw blurRad="38100" dist="38100" dir="2700000" algn="tl">
                    <a:srgbClr val="000000">
                      <a:alpha val="43137"/>
                    </a:srgbClr>
                  </a:outerShdw>
                </a:effectLst>
              </a:rPr>
              <a:t>Medicane Daniel</a:t>
            </a:r>
          </a:p>
        </p:txBody>
      </p:sp>
      <p:sp>
        <p:nvSpPr>
          <p:cNvPr id="26" name="TextBox 25">
            <a:extLst>
              <a:ext uri="{FF2B5EF4-FFF2-40B4-BE49-F238E27FC236}">
                <a16:creationId xmlns:a16="http://schemas.microsoft.com/office/drawing/2014/main" id="{5D25EA83-637E-8F37-D8C2-10A3D355B406}"/>
              </a:ext>
            </a:extLst>
          </p:cNvPr>
          <p:cNvSpPr txBox="1"/>
          <p:nvPr/>
        </p:nvSpPr>
        <p:spPr>
          <a:xfrm>
            <a:off x="7651275" y="4026802"/>
            <a:ext cx="1035861" cy="461665"/>
          </a:xfrm>
          <a:prstGeom prst="rect">
            <a:avLst/>
          </a:prstGeom>
          <a:noFill/>
        </p:spPr>
        <p:txBody>
          <a:bodyPr wrap="none" rtlCol="0">
            <a:spAutoFit/>
          </a:bodyPr>
          <a:lstStyle/>
          <a:p>
            <a:r>
              <a:rPr lang="en-GB" sz="2400" b="1" dirty="0">
                <a:solidFill>
                  <a:srgbClr val="FFFF00"/>
                </a:solidFill>
                <a:effectLst>
                  <a:outerShdw blurRad="38100" dist="38100" dir="2700000" algn="tl">
                    <a:srgbClr val="000000">
                      <a:alpha val="43137"/>
                    </a:srgbClr>
                  </a:outerShdw>
                </a:effectLst>
              </a:rPr>
              <a:t>Derna</a:t>
            </a:r>
          </a:p>
        </p:txBody>
      </p:sp>
    </p:spTree>
    <p:extLst>
      <p:ext uri="{BB962C8B-B14F-4D97-AF65-F5344CB8AC3E}">
        <p14:creationId xmlns:p14="http://schemas.microsoft.com/office/powerpoint/2010/main" val="70117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enice Authorities Install Glass Barriers at St Mark's Basilica to Prevent  Flooding | ArchDaily">
            <a:extLst>
              <a:ext uri="{FF2B5EF4-FFF2-40B4-BE49-F238E27FC236}">
                <a16:creationId xmlns:a16="http://schemas.microsoft.com/office/drawing/2014/main" id="{75A44685-5B1A-E50C-7CF8-F9A5BC27BA25}"/>
              </a:ext>
            </a:extLst>
          </p:cNvPr>
          <p:cNvPicPr>
            <a:picLocks noChangeAspect="1"/>
          </p:cNvPicPr>
          <p:nvPr/>
        </p:nvPicPr>
        <p:blipFill>
          <a:blip r:embed="rId2"/>
          <a:stretch>
            <a:fillRect/>
          </a:stretch>
        </p:blipFill>
        <p:spPr>
          <a:xfrm>
            <a:off x="4445" y="-953"/>
            <a:ext cx="12172950" cy="6859905"/>
          </a:xfrm>
          <a:prstGeom prst="rect">
            <a:avLst/>
          </a:prstGeom>
        </p:spPr>
      </p:pic>
      <p:pic>
        <p:nvPicPr>
          <p:cNvPr id="2" name="Picture 1" descr="A collage of images of weather&#10;&#10;Description automatically generated">
            <a:extLst>
              <a:ext uri="{FF2B5EF4-FFF2-40B4-BE49-F238E27FC236}">
                <a16:creationId xmlns:a16="http://schemas.microsoft.com/office/drawing/2014/main" id="{C73C9B96-609B-A4D9-BC50-56F23D554DA5}"/>
              </a:ext>
            </a:extLst>
          </p:cNvPr>
          <p:cNvPicPr>
            <a:picLocks noChangeAspect="1"/>
          </p:cNvPicPr>
          <p:nvPr/>
        </p:nvPicPr>
        <p:blipFill>
          <a:blip r:embed="rId3"/>
          <a:stretch>
            <a:fillRect/>
          </a:stretch>
        </p:blipFill>
        <p:spPr>
          <a:xfrm>
            <a:off x="650240" y="215317"/>
            <a:ext cx="10972800" cy="6153046"/>
          </a:xfrm>
          <a:prstGeom prst="rect">
            <a:avLst/>
          </a:prstGeom>
        </p:spPr>
      </p:pic>
      <p:sp>
        <p:nvSpPr>
          <p:cNvPr id="4" name="TextBox 3">
            <a:extLst>
              <a:ext uri="{FF2B5EF4-FFF2-40B4-BE49-F238E27FC236}">
                <a16:creationId xmlns:a16="http://schemas.microsoft.com/office/drawing/2014/main" id="{F1E2ECB5-5E47-8D57-3F4C-ADB11827AFE5}"/>
              </a:ext>
            </a:extLst>
          </p:cNvPr>
          <p:cNvSpPr txBox="1"/>
          <p:nvPr/>
        </p:nvSpPr>
        <p:spPr>
          <a:xfrm>
            <a:off x="1693995" y="43481"/>
            <a:ext cx="1086104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cs typeface="Calibri"/>
              </a:rPr>
              <a:t>EXTREME VENICE FLOODS &amp; MEDICANES</a:t>
            </a:r>
          </a:p>
        </p:txBody>
      </p:sp>
      <p:sp>
        <p:nvSpPr>
          <p:cNvPr id="5" name="TextBox 4">
            <a:extLst>
              <a:ext uri="{FF2B5EF4-FFF2-40B4-BE49-F238E27FC236}">
                <a16:creationId xmlns:a16="http://schemas.microsoft.com/office/drawing/2014/main" id="{3E45FCC2-1E38-5221-48F6-12B64A818F6A}"/>
              </a:ext>
            </a:extLst>
          </p:cNvPr>
          <p:cNvSpPr txBox="1"/>
          <p:nvPr/>
        </p:nvSpPr>
        <p:spPr>
          <a:xfrm>
            <a:off x="8423665" y="3618523"/>
            <a:ext cx="3159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12 Nov 2019     H= 187 cm</a:t>
            </a:r>
            <a:endParaRPr lang="en-US" dirty="0"/>
          </a:p>
        </p:txBody>
      </p:sp>
      <p:sp>
        <p:nvSpPr>
          <p:cNvPr id="6" name="TextBox 5">
            <a:extLst>
              <a:ext uri="{FF2B5EF4-FFF2-40B4-BE49-F238E27FC236}">
                <a16:creationId xmlns:a16="http://schemas.microsoft.com/office/drawing/2014/main" id="{1A38D3F2-2D15-67B0-AE86-59B823F17588}"/>
              </a:ext>
            </a:extLst>
          </p:cNvPr>
          <p:cNvSpPr txBox="1"/>
          <p:nvPr/>
        </p:nvSpPr>
        <p:spPr>
          <a:xfrm>
            <a:off x="1301505" y="3486443"/>
            <a:ext cx="3159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22 Dec 1979     H= 166 cm</a:t>
            </a:r>
            <a:endParaRPr lang="en-US" dirty="0"/>
          </a:p>
        </p:txBody>
      </p:sp>
      <p:sp>
        <p:nvSpPr>
          <p:cNvPr id="7" name="TextBox 6">
            <a:extLst>
              <a:ext uri="{FF2B5EF4-FFF2-40B4-BE49-F238E27FC236}">
                <a16:creationId xmlns:a16="http://schemas.microsoft.com/office/drawing/2014/main" id="{210DDCB1-2BA1-2551-5A6A-44E3AFB28FB9}"/>
              </a:ext>
            </a:extLst>
          </p:cNvPr>
          <p:cNvSpPr txBox="1"/>
          <p:nvPr/>
        </p:nvSpPr>
        <p:spPr>
          <a:xfrm>
            <a:off x="4552705" y="3049563"/>
            <a:ext cx="3159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04 Nov 1966     H= 194 cm</a:t>
            </a:r>
            <a:endParaRPr lang="en-US" dirty="0"/>
          </a:p>
        </p:txBody>
      </p:sp>
      <p:sp>
        <p:nvSpPr>
          <p:cNvPr id="8" name="Hexagon 7">
            <a:extLst>
              <a:ext uri="{FF2B5EF4-FFF2-40B4-BE49-F238E27FC236}">
                <a16:creationId xmlns:a16="http://schemas.microsoft.com/office/drawing/2014/main" id="{5EC9EEB0-C3D3-A981-7EC5-4C4E800F02D8}"/>
              </a:ext>
            </a:extLst>
          </p:cNvPr>
          <p:cNvSpPr/>
          <p:nvPr/>
        </p:nvSpPr>
        <p:spPr>
          <a:xfrm>
            <a:off x="4286918" y="1194465"/>
            <a:ext cx="528320" cy="457200"/>
          </a:xfrm>
          <a:prstGeom prst="hexagon">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37839C75-E757-1B75-4AF0-279877566066}"/>
              </a:ext>
            </a:extLst>
          </p:cNvPr>
          <p:cNvSpPr/>
          <p:nvPr/>
        </p:nvSpPr>
        <p:spPr>
          <a:xfrm>
            <a:off x="913798" y="4374544"/>
            <a:ext cx="528320" cy="457200"/>
          </a:xfrm>
          <a:prstGeom prst="hexagon">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A4A008C2-BDC7-A3AB-D266-A4C3FDFE6E7A}"/>
              </a:ext>
            </a:extLst>
          </p:cNvPr>
          <p:cNvSpPr/>
          <p:nvPr/>
        </p:nvSpPr>
        <p:spPr>
          <a:xfrm>
            <a:off x="7893718" y="4333904"/>
            <a:ext cx="528320" cy="457200"/>
          </a:xfrm>
          <a:prstGeom prst="hexagon">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86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edicane,' a rare, hurricane-like storm in the Mediterranean, makes  landfall in Greece - CNN">
            <a:extLst>
              <a:ext uri="{FF2B5EF4-FFF2-40B4-BE49-F238E27FC236}">
                <a16:creationId xmlns:a16="http://schemas.microsoft.com/office/drawing/2014/main" id="{75BAE646-85CE-468D-84CF-729D1136D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12"/>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5D10528C-51CD-4234-B56B-85F08BED79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3" t="3311" r="16570"/>
          <a:stretch/>
        </p:blipFill>
        <p:spPr bwMode="auto">
          <a:xfrm>
            <a:off x="955188" y="688180"/>
            <a:ext cx="2842597"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E333211-03E2-4B9E-9518-2EB971222E7E}"/>
              </a:ext>
            </a:extLst>
          </p:cNvPr>
          <p:cNvSpPr txBox="1"/>
          <p:nvPr/>
        </p:nvSpPr>
        <p:spPr>
          <a:xfrm>
            <a:off x="1" y="0"/>
            <a:ext cx="1212532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6-7</a:t>
            </a:r>
            <a:r>
              <a:rPr lang="en-GB" sz="3200" b="1" baseline="30000" dirty="0">
                <a:ln w="9525">
                  <a:solidFill>
                    <a:schemeClr val="bg1"/>
                  </a:solidFill>
                  <a:prstDash val="solid"/>
                </a:ln>
                <a:solidFill>
                  <a:schemeClr val="bg1"/>
                </a:solidFill>
                <a:effectLst>
                  <a:outerShdw blurRad="12700" dist="38100" dir="2700000" algn="tl" rotWithShape="0">
                    <a:schemeClr val="bg1">
                      <a:lumMod val="50000"/>
                    </a:schemeClr>
                  </a:outerShdw>
                </a:effectLst>
              </a:rPr>
              <a:t>th</a:t>
            </a:r>
            <a:r>
              <a:rPr lang="en-GB"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 September 1947 6-hourly near-surface MSLP anomalies (</a:t>
            </a:r>
            <a:r>
              <a:rPr lang="en-GB" sz="3200" b="1" dirty="0" err="1">
                <a:ln w="9525">
                  <a:solidFill>
                    <a:schemeClr val="bg1"/>
                  </a:solidFill>
                  <a:prstDash val="solid"/>
                </a:ln>
                <a:solidFill>
                  <a:schemeClr val="bg1"/>
                </a:solidFill>
                <a:effectLst>
                  <a:outerShdw blurRad="12700" dist="38100" dir="2700000" algn="tl" rotWithShape="0">
                    <a:schemeClr val="bg1">
                      <a:lumMod val="50000"/>
                    </a:schemeClr>
                  </a:outerShdw>
                </a:effectLst>
              </a:rPr>
              <a:t>hPa</a:t>
            </a:r>
            <a:r>
              <a:rPr lang="en-GB"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a:t>
            </a:r>
            <a:endParaRPr lang="en-GB" sz="3200" b="1" dirty="0">
              <a:ln w="9525">
                <a:solidFill>
                  <a:schemeClr val="bg1"/>
                </a:solidFill>
                <a:prstDash val="solid"/>
              </a:ln>
              <a:solidFill>
                <a:schemeClr val="bg1"/>
              </a:solidFill>
              <a:effectLst>
                <a:outerShdw blurRad="12700" dist="38100" dir="2700000" algn="tl" rotWithShape="0">
                  <a:schemeClr val="bg1">
                    <a:lumMod val="50000"/>
                  </a:schemeClr>
                </a:outerShdw>
              </a:effectLst>
              <a:cs typeface="Calibri"/>
            </a:endParaRPr>
          </a:p>
        </p:txBody>
      </p:sp>
      <p:pic>
        <p:nvPicPr>
          <p:cNvPr id="3077" name="Picture 5">
            <a:extLst>
              <a:ext uri="{FF2B5EF4-FFF2-40B4-BE49-F238E27FC236}">
                <a16:creationId xmlns:a16="http://schemas.microsoft.com/office/drawing/2014/main" id="{EE66E306-9593-4E99-9694-CA64454782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1" r="18334"/>
          <a:stretch/>
        </p:blipFill>
        <p:spPr bwMode="auto">
          <a:xfrm>
            <a:off x="4549953" y="712114"/>
            <a:ext cx="2880002" cy="295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extLst>
              <a:ext uri="{FF2B5EF4-FFF2-40B4-BE49-F238E27FC236}">
                <a16:creationId xmlns:a16="http://schemas.microsoft.com/office/drawing/2014/main" id="{DF40D732-CAA5-4E90-9B14-DE29B2595F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99" r="30925"/>
          <a:stretch/>
        </p:blipFill>
        <p:spPr bwMode="auto">
          <a:xfrm>
            <a:off x="8206974" y="769947"/>
            <a:ext cx="2880001" cy="295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B30A2A18-75EE-4535-B5C3-B5CA2C63CF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02" r="18003"/>
          <a:stretch/>
        </p:blipFill>
        <p:spPr bwMode="auto">
          <a:xfrm>
            <a:off x="2376487" y="3814409"/>
            <a:ext cx="2880000" cy="291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a:extLst>
              <a:ext uri="{FF2B5EF4-FFF2-40B4-BE49-F238E27FC236}">
                <a16:creationId xmlns:a16="http://schemas.microsoft.com/office/drawing/2014/main" id="{44C458CA-BD7C-466D-A317-0081D675E69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42" r="17257"/>
          <a:stretch/>
        </p:blipFill>
        <p:spPr bwMode="auto">
          <a:xfrm>
            <a:off x="6062663" y="3865633"/>
            <a:ext cx="2880000" cy="286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72973FA-69B1-41BD-BD77-43E8CD4F3DA4}"/>
              </a:ext>
            </a:extLst>
          </p:cNvPr>
          <p:cNvSpPr txBox="1"/>
          <p:nvPr/>
        </p:nvSpPr>
        <p:spPr>
          <a:xfrm>
            <a:off x="263241" y="1571295"/>
            <a:ext cx="660758" cy="954107"/>
          </a:xfrm>
          <a:prstGeom prst="rect">
            <a:avLst/>
          </a:prstGeom>
          <a:noFill/>
        </p:spPr>
        <p:txBody>
          <a:bodyPr wrap="none" rtlCol="0">
            <a:spAutoFit/>
          </a:bodyPr>
          <a:lstStyle/>
          <a:p>
            <a:r>
              <a:rPr lang="en-GB" sz="2800" b="1" dirty="0">
                <a:solidFill>
                  <a:schemeClr val="bg1"/>
                </a:solidFill>
                <a:effectLst>
                  <a:outerShdw blurRad="38100" dist="38100" dir="2700000" algn="tl">
                    <a:srgbClr val="000000">
                      <a:alpha val="43137"/>
                    </a:srgbClr>
                  </a:outerShdw>
                </a:effectLst>
              </a:rPr>
              <a:t>6</a:t>
            </a:r>
            <a:r>
              <a:rPr lang="en-GB" sz="2800" b="1" baseline="30000" dirty="0">
                <a:solidFill>
                  <a:schemeClr val="bg1"/>
                </a:solidFill>
                <a:effectLst>
                  <a:outerShdw blurRad="38100" dist="38100" dir="2700000" algn="tl">
                    <a:srgbClr val="000000">
                      <a:alpha val="43137"/>
                    </a:srgbClr>
                  </a:outerShdw>
                </a:effectLst>
              </a:rPr>
              <a:t>th</a:t>
            </a:r>
            <a:r>
              <a:rPr lang="en-GB" sz="2800" b="1" dirty="0">
                <a:solidFill>
                  <a:schemeClr val="bg1"/>
                </a:solidFill>
                <a:effectLst>
                  <a:outerShdw blurRad="38100" dist="38100" dir="2700000" algn="tl">
                    <a:srgbClr val="000000">
                      <a:alpha val="43137"/>
                    </a:srgbClr>
                  </a:outerShdw>
                </a:effectLst>
              </a:rPr>
              <a:t> </a:t>
            </a:r>
          </a:p>
          <a:p>
            <a:r>
              <a:rPr lang="en-GB" sz="2800" b="1" dirty="0">
                <a:solidFill>
                  <a:schemeClr val="bg1"/>
                </a:solidFill>
                <a:effectLst>
                  <a:outerShdw blurRad="38100" dist="38100" dir="2700000" algn="tl">
                    <a:srgbClr val="000000">
                      <a:alpha val="43137"/>
                    </a:srgbClr>
                  </a:outerShdw>
                </a:effectLst>
              </a:rPr>
              <a:t>9Z</a:t>
            </a:r>
          </a:p>
        </p:txBody>
      </p:sp>
      <p:sp>
        <p:nvSpPr>
          <p:cNvPr id="10" name="TextBox 9">
            <a:extLst>
              <a:ext uri="{FF2B5EF4-FFF2-40B4-BE49-F238E27FC236}">
                <a16:creationId xmlns:a16="http://schemas.microsoft.com/office/drawing/2014/main" id="{24E09026-E82A-4268-9902-1F6E75619792}"/>
              </a:ext>
            </a:extLst>
          </p:cNvPr>
          <p:cNvSpPr txBox="1"/>
          <p:nvPr/>
        </p:nvSpPr>
        <p:spPr>
          <a:xfrm>
            <a:off x="3853132" y="1710780"/>
            <a:ext cx="721672" cy="954107"/>
          </a:xfrm>
          <a:prstGeom prst="rect">
            <a:avLst/>
          </a:prstGeom>
          <a:noFill/>
        </p:spPr>
        <p:txBody>
          <a:bodyPr wrap="none" rtlCol="0">
            <a:spAutoFit/>
          </a:bodyPr>
          <a:lstStyle/>
          <a:p>
            <a:r>
              <a:rPr lang="en-GB" sz="2800" b="1" dirty="0">
                <a:solidFill>
                  <a:schemeClr val="bg1"/>
                </a:solidFill>
                <a:effectLst>
                  <a:outerShdw blurRad="38100" dist="38100" dir="2700000" algn="tl">
                    <a:srgbClr val="000000">
                      <a:alpha val="43137"/>
                    </a:srgbClr>
                  </a:outerShdw>
                </a:effectLst>
              </a:rPr>
              <a:t>6</a:t>
            </a:r>
            <a:r>
              <a:rPr lang="en-GB" sz="2800" b="1" baseline="30000" dirty="0">
                <a:solidFill>
                  <a:schemeClr val="bg1"/>
                </a:solidFill>
                <a:effectLst>
                  <a:outerShdw blurRad="38100" dist="38100" dir="2700000" algn="tl">
                    <a:srgbClr val="000000">
                      <a:alpha val="43137"/>
                    </a:srgbClr>
                  </a:outerShdw>
                </a:effectLst>
              </a:rPr>
              <a:t>th</a:t>
            </a:r>
            <a:r>
              <a:rPr lang="en-GB" sz="2800" b="1" dirty="0">
                <a:solidFill>
                  <a:schemeClr val="bg1"/>
                </a:solidFill>
                <a:effectLst>
                  <a:outerShdw blurRad="38100" dist="38100" dir="2700000" algn="tl">
                    <a:srgbClr val="000000">
                      <a:alpha val="43137"/>
                    </a:srgbClr>
                  </a:outerShdw>
                </a:effectLst>
              </a:rPr>
              <a:t> </a:t>
            </a:r>
          </a:p>
          <a:p>
            <a:r>
              <a:rPr lang="en-GB" sz="2800" b="1" dirty="0">
                <a:solidFill>
                  <a:schemeClr val="bg1"/>
                </a:solidFill>
                <a:effectLst>
                  <a:outerShdw blurRad="38100" dist="38100" dir="2700000" algn="tl">
                    <a:srgbClr val="000000">
                      <a:alpha val="43137"/>
                    </a:srgbClr>
                  </a:outerShdw>
                </a:effectLst>
              </a:rPr>
              <a:t>15Z</a:t>
            </a:r>
          </a:p>
        </p:txBody>
      </p:sp>
      <p:sp>
        <p:nvSpPr>
          <p:cNvPr id="11" name="TextBox 10">
            <a:extLst>
              <a:ext uri="{FF2B5EF4-FFF2-40B4-BE49-F238E27FC236}">
                <a16:creationId xmlns:a16="http://schemas.microsoft.com/office/drawing/2014/main" id="{6E297C05-8DEF-46DE-A095-68185757A2B1}"/>
              </a:ext>
            </a:extLst>
          </p:cNvPr>
          <p:cNvSpPr txBox="1"/>
          <p:nvPr/>
        </p:nvSpPr>
        <p:spPr>
          <a:xfrm>
            <a:off x="7457628" y="1691400"/>
            <a:ext cx="721672" cy="954107"/>
          </a:xfrm>
          <a:prstGeom prst="rect">
            <a:avLst/>
          </a:prstGeom>
          <a:noFill/>
        </p:spPr>
        <p:txBody>
          <a:bodyPr wrap="none" rtlCol="0">
            <a:spAutoFit/>
          </a:bodyPr>
          <a:lstStyle/>
          <a:p>
            <a:r>
              <a:rPr lang="en-GB" sz="2800" b="1" dirty="0">
                <a:solidFill>
                  <a:schemeClr val="bg1"/>
                </a:solidFill>
                <a:effectLst>
                  <a:outerShdw blurRad="38100" dist="38100" dir="2700000" algn="tl">
                    <a:srgbClr val="000000">
                      <a:alpha val="43137"/>
                    </a:srgbClr>
                  </a:outerShdw>
                </a:effectLst>
              </a:rPr>
              <a:t>6</a:t>
            </a:r>
            <a:r>
              <a:rPr lang="en-GB" sz="2800" b="1" baseline="30000" dirty="0">
                <a:solidFill>
                  <a:schemeClr val="bg1"/>
                </a:solidFill>
                <a:effectLst>
                  <a:outerShdw blurRad="38100" dist="38100" dir="2700000" algn="tl">
                    <a:srgbClr val="000000">
                      <a:alpha val="43137"/>
                    </a:srgbClr>
                  </a:outerShdw>
                </a:effectLst>
              </a:rPr>
              <a:t>th</a:t>
            </a:r>
            <a:r>
              <a:rPr lang="en-GB" sz="2800" b="1" dirty="0">
                <a:solidFill>
                  <a:schemeClr val="bg1"/>
                </a:solidFill>
                <a:effectLst>
                  <a:outerShdw blurRad="38100" dist="38100" dir="2700000" algn="tl">
                    <a:srgbClr val="000000">
                      <a:alpha val="43137"/>
                    </a:srgbClr>
                  </a:outerShdw>
                </a:effectLst>
              </a:rPr>
              <a:t> </a:t>
            </a:r>
          </a:p>
          <a:p>
            <a:r>
              <a:rPr lang="en-GB" sz="2800" b="1" dirty="0">
                <a:solidFill>
                  <a:schemeClr val="bg1"/>
                </a:solidFill>
                <a:effectLst>
                  <a:outerShdw blurRad="38100" dist="38100" dir="2700000" algn="tl">
                    <a:srgbClr val="000000">
                      <a:alpha val="43137"/>
                    </a:srgbClr>
                  </a:outerShdw>
                </a:effectLst>
              </a:rPr>
              <a:t>21Z</a:t>
            </a:r>
          </a:p>
        </p:txBody>
      </p:sp>
      <p:sp>
        <p:nvSpPr>
          <p:cNvPr id="13" name="TextBox 12">
            <a:extLst>
              <a:ext uri="{FF2B5EF4-FFF2-40B4-BE49-F238E27FC236}">
                <a16:creationId xmlns:a16="http://schemas.microsoft.com/office/drawing/2014/main" id="{2259CF1E-496D-4DA8-A03C-54E42CCCE441}"/>
              </a:ext>
            </a:extLst>
          </p:cNvPr>
          <p:cNvSpPr txBox="1"/>
          <p:nvPr/>
        </p:nvSpPr>
        <p:spPr>
          <a:xfrm>
            <a:off x="1643020" y="4736036"/>
            <a:ext cx="660758" cy="954107"/>
          </a:xfrm>
          <a:prstGeom prst="rect">
            <a:avLst/>
          </a:prstGeom>
          <a:noFill/>
        </p:spPr>
        <p:txBody>
          <a:bodyPr wrap="none" rtlCol="0">
            <a:spAutoFit/>
          </a:bodyPr>
          <a:lstStyle/>
          <a:p>
            <a:r>
              <a:rPr lang="en-GB" sz="2800" b="1" dirty="0">
                <a:solidFill>
                  <a:schemeClr val="bg1"/>
                </a:solidFill>
                <a:effectLst>
                  <a:outerShdw blurRad="38100" dist="38100" dir="2700000" algn="tl">
                    <a:srgbClr val="000000">
                      <a:alpha val="43137"/>
                    </a:srgbClr>
                  </a:outerShdw>
                </a:effectLst>
              </a:rPr>
              <a:t>7</a:t>
            </a:r>
            <a:r>
              <a:rPr lang="en-GB" sz="2800" b="1" baseline="30000" dirty="0">
                <a:solidFill>
                  <a:schemeClr val="bg1"/>
                </a:solidFill>
                <a:effectLst>
                  <a:outerShdw blurRad="38100" dist="38100" dir="2700000" algn="tl">
                    <a:srgbClr val="000000">
                      <a:alpha val="43137"/>
                    </a:srgbClr>
                  </a:outerShdw>
                </a:effectLst>
              </a:rPr>
              <a:t>th</a:t>
            </a:r>
            <a:r>
              <a:rPr lang="en-GB" sz="2800" b="1" dirty="0">
                <a:solidFill>
                  <a:schemeClr val="bg1"/>
                </a:solidFill>
                <a:effectLst>
                  <a:outerShdw blurRad="38100" dist="38100" dir="2700000" algn="tl">
                    <a:srgbClr val="000000">
                      <a:alpha val="43137"/>
                    </a:srgbClr>
                  </a:outerShdw>
                </a:effectLst>
              </a:rPr>
              <a:t> </a:t>
            </a:r>
          </a:p>
          <a:p>
            <a:r>
              <a:rPr lang="en-GB" sz="2800" b="1" dirty="0">
                <a:solidFill>
                  <a:schemeClr val="bg1"/>
                </a:solidFill>
                <a:effectLst>
                  <a:outerShdw blurRad="38100" dist="38100" dir="2700000" algn="tl">
                    <a:srgbClr val="000000">
                      <a:alpha val="43137"/>
                    </a:srgbClr>
                  </a:outerShdw>
                </a:effectLst>
              </a:rPr>
              <a:t>3Z</a:t>
            </a:r>
          </a:p>
        </p:txBody>
      </p:sp>
      <p:sp>
        <p:nvSpPr>
          <p:cNvPr id="14" name="TextBox 13">
            <a:extLst>
              <a:ext uri="{FF2B5EF4-FFF2-40B4-BE49-F238E27FC236}">
                <a16:creationId xmlns:a16="http://schemas.microsoft.com/office/drawing/2014/main" id="{4143C700-0B4E-46D3-8A9F-111FA8EF1F00}"/>
              </a:ext>
            </a:extLst>
          </p:cNvPr>
          <p:cNvSpPr txBox="1"/>
          <p:nvPr/>
        </p:nvSpPr>
        <p:spPr>
          <a:xfrm>
            <a:off x="5329196" y="4771756"/>
            <a:ext cx="660758" cy="954107"/>
          </a:xfrm>
          <a:prstGeom prst="rect">
            <a:avLst/>
          </a:prstGeom>
          <a:noFill/>
        </p:spPr>
        <p:txBody>
          <a:bodyPr wrap="none" rtlCol="0">
            <a:spAutoFit/>
          </a:bodyPr>
          <a:lstStyle/>
          <a:p>
            <a:r>
              <a:rPr lang="en-GB" sz="2800" b="1" dirty="0">
                <a:solidFill>
                  <a:schemeClr val="bg1"/>
                </a:solidFill>
                <a:effectLst>
                  <a:outerShdw blurRad="38100" dist="38100" dir="2700000" algn="tl">
                    <a:srgbClr val="000000">
                      <a:alpha val="43137"/>
                    </a:srgbClr>
                  </a:outerShdw>
                </a:effectLst>
              </a:rPr>
              <a:t>7</a:t>
            </a:r>
            <a:r>
              <a:rPr lang="en-GB" sz="2800" b="1" baseline="30000" dirty="0">
                <a:solidFill>
                  <a:schemeClr val="bg1"/>
                </a:solidFill>
                <a:effectLst>
                  <a:outerShdw blurRad="38100" dist="38100" dir="2700000" algn="tl">
                    <a:srgbClr val="000000">
                      <a:alpha val="43137"/>
                    </a:srgbClr>
                  </a:outerShdw>
                </a:effectLst>
              </a:rPr>
              <a:t>th</a:t>
            </a:r>
            <a:r>
              <a:rPr lang="en-GB" sz="2800" b="1" dirty="0">
                <a:solidFill>
                  <a:schemeClr val="bg1"/>
                </a:solidFill>
                <a:effectLst>
                  <a:outerShdw blurRad="38100" dist="38100" dir="2700000" algn="tl">
                    <a:srgbClr val="000000">
                      <a:alpha val="43137"/>
                    </a:srgbClr>
                  </a:outerShdw>
                </a:effectLst>
              </a:rPr>
              <a:t> </a:t>
            </a:r>
          </a:p>
          <a:p>
            <a:r>
              <a:rPr lang="en-GB" sz="2800" b="1" dirty="0">
                <a:solidFill>
                  <a:schemeClr val="bg1"/>
                </a:solidFill>
                <a:effectLst>
                  <a:outerShdw blurRad="38100" dist="38100" dir="2700000" algn="tl">
                    <a:srgbClr val="000000">
                      <a:alpha val="43137"/>
                    </a:srgbClr>
                  </a:outerShdw>
                </a:effectLst>
              </a:rPr>
              <a:t>9Z</a:t>
            </a:r>
          </a:p>
        </p:txBody>
      </p:sp>
    </p:spTree>
    <p:extLst>
      <p:ext uri="{BB962C8B-B14F-4D97-AF65-F5344CB8AC3E}">
        <p14:creationId xmlns:p14="http://schemas.microsoft.com/office/powerpoint/2010/main" val="391417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edicane,' a rare, hurricane-like storm in the Mediterranean, makes  landfall in Greece - CNN">
            <a:extLst>
              <a:ext uri="{FF2B5EF4-FFF2-40B4-BE49-F238E27FC236}">
                <a16:creationId xmlns:a16="http://schemas.microsoft.com/office/drawing/2014/main" id="{2427DC91-B34D-4C36-A2D2-46CE9C074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iagram&#10;&#10;Description automatically generated">
            <a:extLst>
              <a:ext uri="{FF2B5EF4-FFF2-40B4-BE49-F238E27FC236}">
                <a16:creationId xmlns:a16="http://schemas.microsoft.com/office/drawing/2014/main" id="{33AE5B81-4EB0-4CB5-826E-5D3C17F2B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7" r="26648" b="2726"/>
          <a:stretch/>
        </p:blipFill>
        <p:spPr bwMode="auto">
          <a:xfrm>
            <a:off x="4261994" y="1258580"/>
            <a:ext cx="3436714" cy="43059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B078EA04-5B9C-434C-B2F6-AD9C4E5B33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6" t="1633" r="26998" b="1633"/>
          <a:stretch/>
        </p:blipFill>
        <p:spPr bwMode="auto">
          <a:xfrm>
            <a:off x="8012015" y="1258580"/>
            <a:ext cx="3452288" cy="43346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Diagram&#10;&#10;Description automatically generated">
            <a:extLst>
              <a:ext uri="{FF2B5EF4-FFF2-40B4-BE49-F238E27FC236}">
                <a16:creationId xmlns:a16="http://schemas.microsoft.com/office/drawing/2014/main" id="{46043FBC-1ECE-4D5A-B756-FA201BAECC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00" r="26648" b="3501"/>
          <a:stretch/>
        </p:blipFill>
        <p:spPr bwMode="auto">
          <a:xfrm>
            <a:off x="372437" y="1263257"/>
            <a:ext cx="3490002" cy="43012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3702DB6-885D-43FC-8854-A674B4A8D65D}"/>
              </a:ext>
            </a:extLst>
          </p:cNvPr>
          <p:cNvSpPr txBox="1"/>
          <p:nvPr/>
        </p:nvSpPr>
        <p:spPr>
          <a:xfrm>
            <a:off x="-96393" y="181362"/>
            <a:ext cx="1167403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Precipitation Rate (mm/day)</a:t>
            </a:r>
          </a:p>
          <a:p>
            <a:pPr algn="ctr"/>
            <a:r>
              <a:rPr lang="en-GB"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6/9/1947 21Z                  7/9/1947 3Z                  7/9/1947 9Z</a:t>
            </a:r>
            <a:endParaRPr lang="en-GB" sz="3200" b="1" dirty="0">
              <a:ln w="9525">
                <a:solidFill>
                  <a:schemeClr val="bg1"/>
                </a:solidFill>
                <a:prstDash val="solid"/>
              </a:ln>
              <a:solidFill>
                <a:schemeClr val="bg1"/>
              </a:solidFill>
              <a:effectLst>
                <a:outerShdw blurRad="12700" dist="38100" dir="2700000" algn="tl" rotWithShape="0">
                  <a:schemeClr val="bg1">
                    <a:lumMod val="50000"/>
                  </a:schemeClr>
                </a:outerShdw>
              </a:effectLst>
              <a:cs typeface="Calibri"/>
            </a:endParaRPr>
          </a:p>
        </p:txBody>
      </p:sp>
    </p:spTree>
    <p:extLst>
      <p:ext uri="{BB962C8B-B14F-4D97-AF65-F5344CB8AC3E}">
        <p14:creationId xmlns:p14="http://schemas.microsoft.com/office/powerpoint/2010/main" val="309553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dicane,' a rare, hurricane-like storm in the Mediterranean, makes  landfall in Greece - CNN">
            <a:extLst>
              <a:ext uri="{FF2B5EF4-FFF2-40B4-BE49-F238E27FC236}">
                <a16:creationId xmlns:a16="http://schemas.microsoft.com/office/drawing/2014/main" id="{622F99FC-2AA3-4009-93C8-9C89C9BAF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31DC63-3EF8-4F23-9C52-B92079A8C19C}"/>
              </a:ext>
            </a:extLst>
          </p:cNvPr>
          <p:cNvSpPr txBox="1"/>
          <p:nvPr/>
        </p:nvSpPr>
        <p:spPr>
          <a:xfrm>
            <a:off x="238124" y="238125"/>
            <a:ext cx="114776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0" b="1" dirty="0">
                <a:ln w="9525">
                  <a:solidFill>
                    <a:schemeClr val="bg1"/>
                  </a:solidFill>
                  <a:prstDash val="solid"/>
                </a:ln>
                <a:solidFill>
                  <a:schemeClr val="bg1"/>
                </a:solidFill>
                <a:effectLst>
                  <a:outerShdw blurRad="12700" dist="38100" dir="2700000" algn="tl" rotWithShape="0">
                    <a:schemeClr val="tx1"/>
                  </a:outerShdw>
                </a:effectLst>
              </a:rPr>
              <a:t>Historical Data Projects</a:t>
            </a:r>
            <a:endParaRPr lang="en-GB" sz="8000" b="1" dirty="0">
              <a:ln w="9525">
                <a:solidFill>
                  <a:schemeClr val="bg1"/>
                </a:solidFill>
                <a:prstDash val="solid"/>
              </a:ln>
              <a:solidFill>
                <a:schemeClr val="bg1"/>
              </a:solidFill>
              <a:effectLst>
                <a:outerShdw blurRad="12700" dist="38100" dir="2700000" algn="tl" rotWithShape="0">
                  <a:schemeClr val="tx1"/>
                </a:outerShdw>
              </a:effectLst>
              <a:cs typeface="Calibri"/>
            </a:endParaRPr>
          </a:p>
        </p:txBody>
      </p:sp>
    </p:spTree>
    <p:extLst>
      <p:ext uri="{BB962C8B-B14F-4D97-AF65-F5344CB8AC3E}">
        <p14:creationId xmlns:p14="http://schemas.microsoft.com/office/powerpoint/2010/main" val="255955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6E44130-D4C9-5CFF-025A-8254129CCEFA}"/>
              </a:ext>
            </a:extLst>
          </p:cNvPr>
          <p:cNvPicPr>
            <a:picLocks noChangeAspect="1"/>
          </p:cNvPicPr>
          <p:nvPr/>
        </p:nvPicPr>
        <p:blipFill>
          <a:blip r:embed="rId2"/>
          <a:stretch>
            <a:fillRect/>
          </a:stretch>
        </p:blipFill>
        <p:spPr>
          <a:xfrm>
            <a:off x="0" y="949"/>
            <a:ext cx="12192000" cy="6711941"/>
          </a:xfrm>
          <a:prstGeom prst="rect">
            <a:avLst/>
          </a:prstGeom>
        </p:spPr>
      </p:pic>
    </p:spTree>
    <p:extLst>
      <p:ext uri="{BB962C8B-B14F-4D97-AF65-F5344CB8AC3E}">
        <p14:creationId xmlns:p14="http://schemas.microsoft.com/office/powerpoint/2010/main" val="1634324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5210</TotalTime>
  <Words>337</Words>
  <Application>Microsoft Office PowerPoint</Application>
  <PresentationFormat>Widescreen</PresentationFormat>
  <Paragraphs>32</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Allan</dc:creator>
  <cp:lastModifiedBy>Rob Allan</cp:lastModifiedBy>
  <cp:revision>6</cp:revision>
  <dcterms:created xsi:type="dcterms:W3CDTF">2024-09-19T08:26:26Z</dcterms:created>
  <dcterms:modified xsi:type="dcterms:W3CDTF">2024-09-23T08:37:47Z</dcterms:modified>
</cp:coreProperties>
</file>