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388" r:id="rId3"/>
    <p:sldId id="260" r:id="rId4"/>
    <p:sldId id="258" r:id="rId5"/>
    <p:sldId id="262" r:id="rId6"/>
    <p:sldId id="334" r:id="rId7"/>
    <p:sldId id="333" r:id="rId8"/>
    <p:sldId id="346" r:id="rId9"/>
    <p:sldId id="379" r:id="rId10"/>
    <p:sldId id="389" r:id="rId11"/>
    <p:sldId id="390" r:id="rId12"/>
    <p:sldId id="391" r:id="rId13"/>
    <p:sldId id="392" r:id="rId14"/>
    <p:sldId id="393" r:id="rId15"/>
    <p:sldId id="394" r:id="rId16"/>
    <p:sldId id="395" r:id="rId17"/>
    <p:sldId id="396" r:id="rId18"/>
    <p:sldId id="399" r:id="rId19"/>
    <p:sldId id="397" r:id="rId20"/>
    <p:sldId id="4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1245-934B-4EDF-9359-6883E382AD10}"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724A0-3DD0-4CA6-A196-0AE38187FF25}" type="slidenum">
              <a:rPr lang="en-GB" smtClean="0"/>
              <a:t>‹#›</a:t>
            </a:fld>
            <a:endParaRPr lang="en-GB"/>
          </a:p>
        </p:txBody>
      </p:sp>
    </p:spTree>
    <p:extLst>
      <p:ext uri="{BB962C8B-B14F-4D97-AF65-F5344CB8AC3E}">
        <p14:creationId xmlns:p14="http://schemas.microsoft.com/office/powerpoint/2010/main" val="365190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38B88F-C6FC-4CE8-9C44-B97419800C07}" type="slidenum">
              <a:rPr lang="en-GB" smtClean="0"/>
              <a:pPr/>
              <a:t>4</a:t>
            </a:fld>
            <a:endParaRPr lang="en-GB"/>
          </a:p>
        </p:txBody>
      </p:sp>
    </p:spTree>
    <p:extLst>
      <p:ext uri="{BB962C8B-B14F-4D97-AF65-F5344CB8AC3E}">
        <p14:creationId xmlns:p14="http://schemas.microsoft.com/office/powerpoint/2010/main" val="22909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D842-E578-D812-8C9A-416E9796AD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8CC37B-C2E7-1C59-CBEE-58A60DFA9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5E202B-3C86-313A-E57A-61EBEB3C3DB6}"/>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3382409F-518F-651B-4D19-873676FE6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5E327A-5E12-1BBF-184C-7750738678AB}"/>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4648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D2FC-2486-2BE4-B4EA-F56DF0E13F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36D029-0D25-4E22-7DBF-1DD13B742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AB144-8BAB-3817-4EDC-A86F7748EDE3}"/>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C1C6D2C0-6426-BBF1-8CCA-056CDA014F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56318-90D5-A226-07B2-55F0B44584C2}"/>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110243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2DE97-F89B-DB4D-D632-3C9FE3A86B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4A83B9-84F4-437C-DD67-1578CE399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0184C-82E9-4FC3-9348-27326FF1D8FA}"/>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90899564-F5AF-4A4B-578C-786887960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82F6E-053A-E204-CC0F-26600538488F}"/>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41036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4F7B-C2DC-3BD7-B26C-BE683DA024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2DBBA2-D5B9-36E6-43D5-58261AC22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BA7A6-AF8D-BF44-DCD9-2A00FBCE2C0F}"/>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80586424-895B-E115-7C17-261ED2C38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C12D1-77E4-A672-CDA1-1B993923AF33}"/>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173991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C12-79B0-87C0-F5E1-E375DC510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864A47-57CC-1939-6E2A-1AFFA9838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5EC08-F4F7-8347-1F77-46D58EA5E44F}"/>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2CDF51CF-7B7E-9053-8AEC-F1CC6ED40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8AE3D2-F570-DD5A-DD9D-EFFBA1F099EC}"/>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248641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23AB-F3F6-817C-E40C-9AD5E617A7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42770-6F7E-0EC5-2DE3-251ECC6847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7AD1A8-CA88-B361-CEAE-AEDCC7F11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CB7904-33C5-DB32-973B-FE11F0C4C9C0}"/>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6" name="Footer Placeholder 5">
            <a:extLst>
              <a:ext uri="{FF2B5EF4-FFF2-40B4-BE49-F238E27FC236}">
                <a16:creationId xmlns:a16="http://schemas.microsoft.com/office/drawing/2014/main" id="{6BAB95BA-ADE8-1C5A-6E6E-D9602598B1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B6F2AC-92B8-1733-C565-69A162F36AD1}"/>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379953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DCBF-9C85-B852-E417-106E7E9B9B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EA03B-1EC3-9011-B56C-DA701B0E4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BC4587-FCAA-80B5-453B-F13E4A471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A38D66-4458-AB5D-2A0E-EA558E223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BD3A8-B643-B93E-8FD0-7B69B82C8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8C8F77-6195-B757-DAEB-AAEA01AA9F3B}"/>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8" name="Footer Placeholder 7">
            <a:extLst>
              <a:ext uri="{FF2B5EF4-FFF2-40B4-BE49-F238E27FC236}">
                <a16:creationId xmlns:a16="http://schemas.microsoft.com/office/drawing/2014/main" id="{DEA3E61B-E233-03AD-FDE7-DD5079E768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8E6058-7C09-FE51-E7AB-E2FED0C6F27C}"/>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102582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5F78-AA95-6994-02D2-1615F528CA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5A3B55-2EF6-8CA2-5896-EA76E1576578}"/>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4" name="Footer Placeholder 3">
            <a:extLst>
              <a:ext uri="{FF2B5EF4-FFF2-40B4-BE49-F238E27FC236}">
                <a16:creationId xmlns:a16="http://schemas.microsoft.com/office/drawing/2014/main" id="{744B4F55-06BD-581E-ED32-1AD53D9F41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36A044-D4A5-0C04-2793-EE6707293FE2}"/>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124556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8CFC0-8993-CF4B-5BB4-CDBEB3E38A64}"/>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3" name="Footer Placeholder 2">
            <a:extLst>
              <a:ext uri="{FF2B5EF4-FFF2-40B4-BE49-F238E27FC236}">
                <a16:creationId xmlns:a16="http://schemas.microsoft.com/office/drawing/2014/main" id="{19A935B6-CAE0-8861-F040-1B138512D1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BF3E03-24A7-7B24-FD5C-2455233BFC11}"/>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417592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FDD1-B665-1A55-17B0-D0D98DA65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BB0009-5BDE-F3C0-A1E6-BF136B719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253802-6B05-6FD2-AA02-0915A7D1F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FB8F0C-B504-3C3C-BC00-0649E9A27832}"/>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6" name="Footer Placeholder 5">
            <a:extLst>
              <a:ext uri="{FF2B5EF4-FFF2-40B4-BE49-F238E27FC236}">
                <a16:creationId xmlns:a16="http://schemas.microsoft.com/office/drawing/2014/main" id="{354D982C-B17A-795D-CDCC-3E93CB09E7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20922F-18D8-A91A-ECE4-FBC66FD1689F}"/>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240999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DC78-A955-695E-2AE6-F99B8C925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F122D2-7BCB-4140-E803-9578E1D6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78B030-6AB1-16D4-D9FA-ACA9003B6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68933-0D1B-90EE-E90D-3DDE3958B330}"/>
              </a:ext>
            </a:extLst>
          </p:cNvPr>
          <p:cNvSpPr>
            <a:spLocks noGrp="1"/>
          </p:cNvSpPr>
          <p:nvPr>
            <p:ph type="dt" sz="half" idx="10"/>
          </p:nvPr>
        </p:nvSpPr>
        <p:spPr/>
        <p:txBody>
          <a:bodyPr/>
          <a:lstStyle/>
          <a:p>
            <a:fld id="{AF697EA2-C831-4D41-B662-D02EFCB89494}" type="datetimeFigureOut">
              <a:rPr lang="en-GB" smtClean="0"/>
              <a:t>20/09/2024</a:t>
            </a:fld>
            <a:endParaRPr lang="en-GB"/>
          </a:p>
        </p:txBody>
      </p:sp>
      <p:sp>
        <p:nvSpPr>
          <p:cNvPr id="6" name="Footer Placeholder 5">
            <a:extLst>
              <a:ext uri="{FF2B5EF4-FFF2-40B4-BE49-F238E27FC236}">
                <a16:creationId xmlns:a16="http://schemas.microsoft.com/office/drawing/2014/main" id="{BEFB992F-9CF9-7148-5A22-0BCF14D4A3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A66D49-2F6D-FDD4-4279-B8A2772F8A85}"/>
              </a:ext>
            </a:extLst>
          </p:cNvPr>
          <p:cNvSpPr>
            <a:spLocks noGrp="1"/>
          </p:cNvSpPr>
          <p:nvPr>
            <p:ph type="sldNum" sz="quarter" idx="12"/>
          </p:nvPr>
        </p:nvSpPr>
        <p:spPr/>
        <p:txBody>
          <a:bodyPr/>
          <a:lstStyle/>
          <a:p>
            <a:fld id="{31268482-D81C-42F2-AADE-82800DF5612E}" type="slidenum">
              <a:rPr lang="en-GB" smtClean="0"/>
              <a:t>‹#›</a:t>
            </a:fld>
            <a:endParaRPr lang="en-GB"/>
          </a:p>
        </p:txBody>
      </p:sp>
    </p:spTree>
    <p:extLst>
      <p:ext uri="{BB962C8B-B14F-4D97-AF65-F5344CB8AC3E}">
        <p14:creationId xmlns:p14="http://schemas.microsoft.com/office/powerpoint/2010/main" val="194673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63F91-AC8D-20D0-FB38-872631725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164A48-7A10-8981-34BB-E82451617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03F6AE-EC85-30AD-085A-1BAD6E1BB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97EA2-C831-4D41-B662-D02EFCB89494}" type="datetimeFigureOut">
              <a:rPr lang="en-GB" smtClean="0"/>
              <a:t>20/09/2024</a:t>
            </a:fld>
            <a:endParaRPr lang="en-GB"/>
          </a:p>
        </p:txBody>
      </p:sp>
      <p:sp>
        <p:nvSpPr>
          <p:cNvPr id="5" name="Footer Placeholder 4">
            <a:extLst>
              <a:ext uri="{FF2B5EF4-FFF2-40B4-BE49-F238E27FC236}">
                <a16:creationId xmlns:a16="http://schemas.microsoft.com/office/drawing/2014/main" id="{51B9F95C-23F5-2C0B-B023-94AA9A3A0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F72A1E-2DB9-2BEA-E5F2-58A3C5686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68482-D81C-42F2-AADE-82800DF5612E}" type="slidenum">
              <a:rPr lang="en-GB" smtClean="0"/>
              <a:t>‹#›</a:t>
            </a:fld>
            <a:endParaRPr lang="en-GB"/>
          </a:p>
        </p:txBody>
      </p:sp>
    </p:spTree>
    <p:extLst>
      <p:ext uri="{BB962C8B-B14F-4D97-AF65-F5344CB8AC3E}">
        <p14:creationId xmlns:p14="http://schemas.microsoft.com/office/powerpoint/2010/main" val="183363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image" Target="../media/image19.tiff"/><Relationship Id="rId4" Type="http://schemas.openxmlformats.org/officeDocument/2006/relationships/image" Target="../media/image15.png"/><Relationship Id="rId9" Type="http://schemas.openxmlformats.org/officeDocument/2006/relationships/image" Target="../media/image18.tif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th Century Reanalysis: NOAA Physical Sciences Laboratory">
            <a:extLst>
              <a:ext uri="{FF2B5EF4-FFF2-40B4-BE49-F238E27FC236}">
                <a16:creationId xmlns:a16="http://schemas.microsoft.com/office/drawing/2014/main" id="{D86C2750-25EC-4543-BB30-062FD62E2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12192000" cy="6934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6">
            <a:extLst>
              <a:ext uri="{FF2B5EF4-FFF2-40B4-BE49-F238E27FC236}">
                <a16:creationId xmlns:a16="http://schemas.microsoft.com/office/drawing/2014/main" id="{D20BDE46-D50D-4F1F-BF8C-AF345C7A5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195" y="137457"/>
            <a:ext cx="2704096" cy="1969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ather and climate change - Met Office">
            <a:extLst>
              <a:ext uri="{FF2B5EF4-FFF2-40B4-BE49-F238E27FC236}">
                <a16:creationId xmlns:a16="http://schemas.microsoft.com/office/drawing/2014/main" id="{578D4402-2D0A-44C2-A895-B5EA39699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930" y="4214824"/>
            <a:ext cx="1188245" cy="11882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r mandate | World Meteorological Organization">
            <a:extLst>
              <a:ext uri="{FF2B5EF4-FFF2-40B4-BE49-F238E27FC236}">
                <a16:creationId xmlns:a16="http://schemas.microsoft.com/office/drawing/2014/main" id="{90E7AF1D-B492-4936-88A7-DB4784F36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43" y="4323245"/>
            <a:ext cx="2218797" cy="7492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pernicus_tw_photo.png">
            <a:extLst>
              <a:ext uri="{FF2B5EF4-FFF2-40B4-BE49-F238E27FC236}">
                <a16:creationId xmlns:a16="http://schemas.microsoft.com/office/drawing/2014/main" id="{1AEED4E9-539C-4850-A257-780499756E6B}"/>
              </a:ext>
            </a:extLst>
          </p:cNvPr>
          <p:cNvPicPr/>
          <p:nvPr/>
        </p:nvPicPr>
        <p:blipFill>
          <a:blip r:embed="rId6" cstate="print"/>
          <a:stretch>
            <a:fillRect/>
          </a:stretch>
        </p:blipFill>
        <p:spPr>
          <a:xfrm>
            <a:off x="10497424" y="5498228"/>
            <a:ext cx="1570751" cy="1005733"/>
          </a:xfrm>
          <a:prstGeom prst="rect">
            <a:avLst/>
          </a:prstGeom>
          <a:solidFill>
            <a:srgbClr val="FFFFCC"/>
          </a:solidFill>
        </p:spPr>
      </p:pic>
      <p:pic>
        <p:nvPicPr>
          <p:cNvPr id="9" name="Picture 2" descr="Support for the Newton Fund">
            <a:extLst>
              <a:ext uri="{FF2B5EF4-FFF2-40B4-BE49-F238E27FC236}">
                <a16:creationId xmlns:a16="http://schemas.microsoft.com/office/drawing/2014/main" id="{CFE5C6C2-8BE2-4733-8828-21690B2DF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3143" y="5459037"/>
            <a:ext cx="1443728" cy="10841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CEOS, GCOS and GEO | EUMETSAT">
            <a:extLst>
              <a:ext uri="{FF2B5EF4-FFF2-40B4-BE49-F238E27FC236}">
                <a16:creationId xmlns:a16="http://schemas.microsoft.com/office/drawing/2014/main" id="{9ED0EAAE-E63C-2DE6-A798-976A74A7B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52" y="5510668"/>
            <a:ext cx="1391561" cy="96130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Global Framework for Climate Services (GFCS) | Global Heat ...">
            <a:extLst>
              <a:ext uri="{FF2B5EF4-FFF2-40B4-BE49-F238E27FC236}">
                <a16:creationId xmlns:a16="http://schemas.microsoft.com/office/drawing/2014/main" id="{2C61AB45-4CAF-0569-EFCB-AEE0081BFB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Global Framework for Climate Services (GFCS) | Global Heat ...">
            <a:extLst>
              <a:ext uri="{FF2B5EF4-FFF2-40B4-BE49-F238E27FC236}">
                <a16:creationId xmlns:a16="http://schemas.microsoft.com/office/drawing/2014/main" id="{FCAE93BD-0220-4723-9DAD-317DCA450B0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0666" b="32000"/>
          <a:stretch/>
        </p:blipFill>
        <p:spPr bwMode="auto">
          <a:xfrm>
            <a:off x="6248400" y="5510668"/>
            <a:ext cx="2367311" cy="8837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CRP Logos">
            <a:extLst>
              <a:ext uri="{FF2B5EF4-FFF2-40B4-BE49-F238E27FC236}">
                <a16:creationId xmlns:a16="http://schemas.microsoft.com/office/drawing/2014/main" id="{AD8D5875-9668-10E8-B373-87CD4D349D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7366" y="5588054"/>
            <a:ext cx="1920978" cy="8064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EO">
            <a:extLst>
              <a:ext uri="{FF2B5EF4-FFF2-40B4-BE49-F238E27FC236}">
                <a16:creationId xmlns:a16="http://schemas.microsoft.com/office/drawing/2014/main" id="{9624B070-8397-1F36-EBDE-DDCAC3CD4B2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7347" b="36961"/>
          <a:stretch/>
        </p:blipFill>
        <p:spPr bwMode="auto">
          <a:xfrm>
            <a:off x="4109896" y="5660083"/>
            <a:ext cx="1833703" cy="6544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B14B97-4256-47B3-C2FB-64441287802B}"/>
              </a:ext>
            </a:extLst>
          </p:cNvPr>
          <p:cNvSpPr txBox="1"/>
          <p:nvPr/>
        </p:nvSpPr>
        <p:spPr>
          <a:xfrm>
            <a:off x="-511389" y="2192411"/>
            <a:ext cx="13171654" cy="2923877"/>
          </a:xfrm>
          <a:prstGeom prst="rect">
            <a:avLst/>
          </a:prstGeom>
          <a:noFill/>
        </p:spPr>
        <p:txBody>
          <a:bodyPr wrap="square" lIns="91440" tIns="45720" rIns="91440" bIns="45720" anchor="t">
            <a:spAutoFit/>
          </a:bodyPr>
          <a:lstStyle/>
          <a:p>
            <a:pPr algn="ctr"/>
            <a:r>
              <a:rPr lang="en-GB" sz="6000" b="1" i="0" dirty="0">
                <a:solidFill>
                  <a:schemeClr val="bg1"/>
                </a:solidFill>
                <a:effectLst>
                  <a:outerShdw blurRad="38100" dist="38100" dir="2700000" algn="tl">
                    <a:srgbClr val="000000">
                      <a:alpha val="43137"/>
                    </a:srgbClr>
                  </a:outerShdw>
                </a:effectLst>
                <a:latin typeface="Arial"/>
                <a:cs typeface="Arial"/>
              </a:rPr>
              <a:t>The international ACRE initiative</a:t>
            </a:r>
          </a:p>
          <a:p>
            <a:pPr algn="ctr"/>
            <a:endParaRPr lang="en-GB" sz="3200" b="1" dirty="0">
              <a:solidFill>
                <a:schemeClr val="bg1"/>
              </a:solidFill>
              <a:effectLst>
                <a:outerShdw blurRad="38100" dist="38100" dir="2700000" algn="tl">
                  <a:srgbClr val="000000">
                    <a:alpha val="43137"/>
                  </a:srgbClr>
                </a:outerShdw>
              </a:effectLst>
              <a:latin typeface="Arial"/>
              <a:cs typeface="Arial"/>
            </a:endParaRPr>
          </a:p>
          <a:p>
            <a:pPr algn="ctr"/>
            <a:r>
              <a:rPr lang="en-GB" sz="3200" b="1" dirty="0">
                <a:solidFill>
                  <a:schemeClr val="bg1"/>
                </a:solidFill>
                <a:effectLst>
                  <a:outerShdw blurRad="38100" dist="38100" dir="2700000" algn="tl">
                    <a:srgbClr val="000000">
                      <a:alpha val="43137"/>
                    </a:srgbClr>
                  </a:outerShdw>
                </a:effectLst>
                <a:latin typeface="Arial"/>
                <a:cs typeface="Arial"/>
              </a:rPr>
              <a:t>Prof. Rob Allan, ACRE Project Manager</a:t>
            </a:r>
            <a:endParaRPr lang="en-GB" sz="3200" dirty="0">
              <a:solidFill>
                <a:schemeClr val="bg1"/>
              </a:solidFill>
              <a:effectLst>
                <a:outerShdw blurRad="38100" dist="38100" dir="2700000" algn="tl">
                  <a:srgbClr val="000000">
                    <a:alpha val="43137"/>
                  </a:srgbClr>
                </a:outerShdw>
              </a:effectLst>
              <a:latin typeface="Arial"/>
              <a:cs typeface="Arial"/>
            </a:endParaRPr>
          </a:p>
          <a:p>
            <a:pPr algn="ctr"/>
            <a:endParaRPr lang="en-GB" sz="6000" b="1" dirty="0">
              <a:solidFill>
                <a:schemeClr val="bg1"/>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139256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924D279F-E734-27DE-041F-B0C5A1ACB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092739-13F4-A39F-88D3-F14A8F2B0BFA}"/>
              </a:ext>
            </a:extLst>
          </p:cNvPr>
          <p:cNvSpPr txBox="1"/>
          <p:nvPr/>
        </p:nvSpPr>
        <p:spPr>
          <a:xfrm>
            <a:off x="0" y="0"/>
            <a:ext cx="12192000" cy="27515224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n>
                  <a:solidFill>
                    <a:schemeClr val="tx1"/>
                  </a:solidFill>
                </a:ln>
                <a:solidFill>
                  <a:srgbClr val="FFFF00"/>
                </a:solidFill>
              </a:rPr>
              <a:t>0945: Andrea Kiss: Documentary evidence based multi-centennial flood and drought series in Europe: an overview.</a:t>
            </a:r>
            <a:endParaRPr lang="en-US" sz="2400" b="1" dirty="0">
              <a:ln>
                <a:solidFill>
                  <a:schemeClr val="tx1"/>
                </a:solidFill>
              </a:ln>
              <a:ea typeface="Calibri"/>
              <a:cs typeface="Calibri"/>
            </a:endParaRPr>
          </a:p>
          <a:p>
            <a:endParaRPr lang="en-US" b="1" dirty="0">
              <a:ea typeface="Calibri"/>
              <a:cs typeface="Calibri"/>
            </a:endParaRPr>
          </a:p>
          <a:p>
            <a:r>
              <a:rPr lang="en-US" sz="2400" b="1" dirty="0">
                <a:ln>
                  <a:solidFill>
                    <a:schemeClr val="tx1"/>
                  </a:solidFill>
                </a:ln>
                <a:solidFill>
                  <a:srgbClr val="FFFF00"/>
                </a:solidFill>
              </a:rPr>
              <a:t>1015: Dimitra Founda: The historical sub-daily climatic observations in Greece - Efforts to improve access and exploitation.</a:t>
            </a:r>
            <a:endParaRPr lang="en-US" sz="2400" b="1" dirty="0">
              <a:ln>
                <a:solidFill>
                  <a:schemeClr val="tx1"/>
                </a:solidFill>
              </a:ln>
              <a:solidFill>
                <a:srgbClr val="FFFF00"/>
              </a:solidFill>
              <a:ea typeface="+mn-lt"/>
              <a:cs typeface="+mn-lt"/>
            </a:endParaRPr>
          </a:p>
          <a:p>
            <a:endParaRPr lang="en-US" b="1" dirty="0">
              <a:ln>
                <a:solidFill>
                  <a:schemeClr val="tx1"/>
                </a:solidFill>
              </a:ln>
              <a:solidFill>
                <a:srgbClr val="FFFF00"/>
              </a:solidFill>
              <a:ea typeface="+mn-lt"/>
              <a:cs typeface="+mn-lt"/>
            </a:endParaRPr>
          </a:p>
          <a:p>
            <a:r>
              <a:rPr lang="en-US" sz="3200" b="1" dirty="0">
                <a:ln>
                  <a:solidFill>
                    <a:schemeClr val="tx1"/>
                  </a:solidFill>
                </a:ln>
                <a:solidFill>
                  <a:srgbClr val="FFFF00"/>
                </a:solidFill>
                <a:ea typeface="+mn-lt"/>
                <a:cs typeface="+mn-lt"/>
              </a:rPr>
              <a:t>1045: Morning Tea. </a:t>
            </a:r>
            <a:endParaRPr lang="en-US" sz="3200" b="1" dirty="0">
              <a:ln>
                <a:solidFill>
                  <a:schemeClr val="tx1"/>
                </a:solidFill>
              </a:ln>
              <a:solidFill>
                <a:srgbClr val="FFFF00"/>
              </a:solidFill>
              <a:ea typeface="Calibri" panose="020F0502020204030204"/>
              <a:cs typeface="Calibri" panose="020F0502020204030204"/>
            </a:endParaRPr>
          </a:p>
          <a:p>
            <a:endParaRPr lang="en-US" b="1" dirty="0">
              <a:ln>
                <a:solidFill>
                  <a:schemeClr val="tx1"/>
                </a:solidFill>
              </a:ln>
              <a:solidFill>
                <a:srgbClr val="FFFF00"/>
              </a:solidFill>
              <a:ea typeface="+mn-lt"/>
              <a:cs typeface="+mn-lt"/>
            </a:endParaRPr>
          </a:p>
          <a:p>
            <a:r>
              <a:rPr lang="en-US" sz="2400" b="1" dirty="0">
                <a:ln>
                  <a:solidFill>
                    <a:schemeClr val="tx1"/>
                  </a:solidFill>
                </a:ln>
                <a:solidFill>
                  <a:srgbClr val="FFFF00"/>
                </a:solidFill>
                <a:ea typeface="+mn-lt"/>
                <a:cs typeface="+mn-lt"/>
              </a:rPr>
              <a:t>1115: </a:t>
            </a:r>
            <a:r>
              <a:rPr lang="en-US" sz="2400" b="1" i="1" dirty="0">
                <a:ln>
                  <a:solidFill>
                    <a:schemeClr val="tx1"/>
                  </a:solidFill>
                </a:ln>
                <a:solidFill>
                  <a:srgbClr val="FFFF00"/>
                </a:solidFill>
                <a:ea typeface="+mn-lt"/>
                <a:cs typeface="+mn-lt"/>
              </a:rPr>
              <a:t>Presentation of the bi-annual WMO Professor Mariolopoulos Trust Fund Award for young scientists for exceptional contributions to meteorology and climatology in 2024. </a:t>
            </a:r>
            <a:endParaRPr lang="en-US" sz="2400" b="1" i="1" dirty="0">
              <a:ln>
                <a:solidFill>
                  <a:schemeClr val="tx1"/>
                </a:solidFill>
              </a:ln>
              <a:solidFill>
                <a:srgbClr val="000000"/>
              </a:solidFill>
              <a:ea typeface="+mn-lt"/>
              <a:cs typeface="+mn-lt"/>
            </a:endParaRPr>
          </a:p>
          <a:p>
            <a:endParaRPr lang="en-US" b="1" dirty="0">
              <a:ln>
                <a:solidFill>
                  <a:schemeClr val="tx1"/>
                </a:solidFill>
              </a:ln>
              <a:solidFill>
                <a:srgbClr val="FFFF00"/>
              </a:solidFill>
              <a:ea typeface="+mn-lt"/>
              <a:cs typeface="+mn-lt"/>
            </a:endParaRPr>
          </a:p>
          <a:p>
            <a:r>
              <a:rPr lang="en-US" sz="2400" b="1" dirty="0">
                <a:ln>
                  <a:solidFill>
                    <a:schemeClr val="tx1"/>
                  </a:solidFill>
                </a:ln>
                <a:solidFill>
                  <a:srgbClr val="FFFF00"/>
                </a:solidFill>
                <a:ea typeface="+mn-lt"/>
                <a:cs typeface="+mn-lt"/>
              </a:rPr>
              <a:t>1130: *Stefan Grab: The use of documentary and digitized farm rainfall records to place central Karoo droughts in perspective. </a:t>
            </a:r>
            <a:endParaRPr lang="en-US" sz="2400" b="1" dirty="0">
              <a:ln>
                <a:solidFill>
                  <a:schemeClr val="tx1"/>
                </a:solidFill>
              </a:ln>
              <a:ea typeface="Calibri"/>
              <a:cs typeface="Calibri"/>
            </a:endParaRPr>
          </a:p>
          <a:p>
            <a:endParaRPr lang="en-US" b="1" dirty="0">
              <a:solidFill>
                <a:srgbClr val="FFFF00"/>
              </a:solidFill>
              <a:ea typeface="Calibri"/>
              <a:cs typeface="Calibri"/>
            </a:endParaRPr>
          </a:p>
          <a:p>
            <a:r>
              <a:rPr lang="en-US" sz="2400" b="1" dirty="0">
                <a:ln>
                  <a:solidFill>
                    <a:schemeClr val="tx1"/>
                  </a:solidFill>
                </a:ln>
                <a:solidFill>
                  <a:srgbClr val="FFFF00"/>
                </a:solidFill>
              </a:rPr>
              <a:t>1200:  Rob Allan:  Historical Medicanes: Data Requirements.</a:t>
            </a:r>
            <a:endParaRPr lang="en-US" sz="2400" b="1" dirty="0">
              <a:ln>
                <a:solidFill>
                  <a:schemeClr val="tx1"/>
                </a:solidFill>
              </a:ln>
              <a:solidFill>
                <a:srgbClr val="FFFF00"/>
              </a:solidFill>
              <a:ea typeface="Calibri"/>
              <a:cs typeface="Calibri"/>
            </a:endParaRPr>
          </a:p>
          <a:p>
            <a:endParaRPr lang="en-US" b="1" dirty="0">
              <a:solidFill>
                <a:srgbClr val="FFFF00"/>
              </a:solidFill>
              <a:ea typeface="Calibri"/>
              <a:cs typeface="Calibri"/>
            </a:endParaRPr>
          </a:p>
          <a:p>
            <a:r>
              <a:rPr lang="en-US" sz="2400" b="1" dirty="0">
                <a:ln>
                  <a:solidFill>
                    <a:schemeClr val="tx1"/>
                  </a:solidFill>
                </a:ln>
                <a:solidFill>
                  <a:srgbClr val="FFFF00"/>
                </a:solidFill>
              </a:rPr>
              <a:t>1230: Vicky Slonosky: Canadian floods and droughts in meteorological observations and newspaper reports: the Canada-</a:t>
            </a:r>
            <a:r>
              <a:rPr lang="en-US" sz="2400" b="1" dirty="0" err="1">
                <a:ln>
                  <a:solidFill>
                    <a:schemeClr val="tx1"/>
                  </a:solidFill>
                </a:ln>
                <a:solidFill>
                  <a:srgbClr val="FFFF00"/>
                </a:solidFill>
              </a:rPr>
              <a:t>Wx</a:t>
            </a:r>
            <a:r>
              <a:rPr lang="en-US" sz="2400" b="1" dirty="0">
                <a:ln>
                  <a:solidFill>
                    <a:schemeClr val="tx1"/>
                  </a:solidFill>
                </a:ln>
                <a:solidFill>
                  <a:srgbClr val="FFFF00"/>
                </a:solidFill>
              </a:rPr>
              <a:t> historical database and DRAW. </a:t>
            </a:r>
            <a:endParaRPr lang="en-US" sz="2400" dirty="0">
              <a:ln>
                <a:solidFill>
                  <a:schemeClr val="tx1"/>
                </a:solidFill>
              </a:ln>
              <a:solidFill>
                <a:srgbClr val="000000"/>
              </a:solidFill>
              <a:ea typeface="Calibri"/>
              <a:cs typeface="Calibri"/>
            </a:endParaRPr>
          </a:p>
          <a:p>
            <a:endParaRPr lang="en-US" sz="2400" b="1" dirty="0">
              <a:solidFill>
                <a:srgbClr val="FFFF00"/>
              </a:solidFill>
              <a:ea typeface="Calibri"/>
              <a:cs typeface="Calibri"/>
            </a:endParaRPr>
          </a:p>
          <a:p>
            <a:endParaRPr lang="en-US" sz="2400" b="1" dirty="0">
              <a:solidFill>
                <a:srgbClr val="FFFF00"/>
              </a:solidFill>
              <a:ea typeface="Calibri"/>
              <a:cs typeface="Calibri"/>
            </a:endParaRPr>
          </a:p>
          <a:p>
            <a:endParaRPr lang="en-US" sz="2400" b="1" dirty="0">
              <a:solidFill>
                <a:srgbClr val="FFFF00"/>
              </a:solidFill>
              <a:ea typeface="Calibri"/>
              <a:cs typeface="Calibri"/>
            </a:endParaRPr>
          </a:p>
          <a:p>
            <a:endParaRPr lang="en-US" sz="2400" b="1" dirty="0">
              <a:solidFill>
                <a:srgbClr val="FFFF00"/>
              </a:solidFill>
              <a:ea typeface="Calibri"/>
              <a:cs typeface="Calibri"/>
            </a:endParaRPr>
          </a:p>
          <a:p>
            <a:endParaRPr lang="en-US" sz="2400" b="1" dirty="0">
              <a:solidFill>
                <a:srgbClr val="FFFF00"/>
              </a:solidFill>
              <a:ea typeface="Calibri"/>
              <a:cs typeface="Calibri"/>
            </a:endParaRPr>
          </a:p>
          <a:p>
            <a:endParaRPr lang="en-US" sz="24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a typeface="Calibri"/>
              <a:cs typeface="Calibri"/>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endParaRPr lang="en-US" sz="3200" b="1" dirty="0">
              <a:solidFill>
                <a:srgbClr val="FFFF00"/>
              </a:solidFill>
            </a:endParaRPr>
          </a:p>
          <a:p>
            <a:r>
              <a:rPr lang="en-US" sz="3200" b="1" dirty="0">
                <a:solidFill>
                  <a:srgbClr val="FFFF00"/>
                </a:solidFill>
              </a:rPr>
              <a:t>1045: Morning Tea. </a:t>
            </a:r>
            <a:endParaRPr lang="en-US" sz="3200" b="1" dirty="0">
              <a:solidFill>
                <a:srgbClr val="FFFF00"/>
              </a:solidFill>
              <a:ea typeface="Calibri"/>
              <a:cs typeface="Calibri"/>
            </a:endParaRPr>
          </a:p>
          <a:p>
            <a:r>
              <a:rPr lang="en-US" sz="3200" b="1" dirty="0">
                <a:solidFill>
                  <a:srgbClr val="FFFF00"/>
                </a:solidFill>
              </a:rPr>
              <a:t>1115: </a:t>
            </a:r>
            <a:r>
              <a:rPr lang="en-US" sz="3200" b="1" i="1" dirty="0">
                <a:solidFill>
                  <a:srgbClr val="FFFF00"/>
                </a:solidFill>
              </a:rPr>
              <a:t>Presentation of the bi-annual WMO Professor Mariolopoulos Trust Fund Award for young scientists for exceptional contributions to meteorology and climatology in 2024. </a:t>
            </a:r>
            <a:endParaRPr lang="en-US" sz="3200" b="1" i="1" dirty="0">
              <a:solidFill>
                <a:srgbClr val="FFFF00"/>
              </a:solidFill>
              <a:ea typeface="Calibri"/>
              <a:cs typeface="Calibri"/>
            </a:endParaRPr>
          </a:p>
          <a:p>
            <a:r>
              <a:rPr lang="en-US" sz="3200" b="1" dirty="0">
                <a:solidFill>
                  <a:srgbClr val="FFFF00"/>
                </a:solidFill>
              </a:rPr>
              <a:t>1130: *Stefan Grab: The use of documentary and digitized farm rainfall records to place central Karoo droughts in perspective</a:t>
            </a:r>
            <a:endParaRPr lang="en-US" sz="3200" b="1" dirty="0">
              <a:solidFill>
                <a:srgbClr val="FFFF00"/>
              </a:solidFill>
              <a:ea typeface="Calibri"/>
              <a:cs typeface="Calibri"/>
            </a:endParaRPr>
          </a:p>
        </p:txBody>
      </p:sp>
    </p:spTree>
    <p:extLst>
      <p:ext uri="{BB962C8B-B14F-4D97-AF65-F5344CB8AC3E}">
        <p14:creationId xmlns:p14="http://schemas.microsoft.com/office/powerpoint/2010/main" val="153281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C60BF30F-296E-4F3B-5F5F-742697956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7B97CC-952A-E4E0-9DBF-2FC837658B0D}"/>
              </a:ext>
            </a:extLst>
          </p:cNvPr>
          <p:cNvSpPr txBox="1"/>
          <p:nvPr/>
        </p:nvSpPr>
        <p:spPr>
          <a:xfrm>
            <a:off x="0" y="0"/>
            <a:ext cx="12192000"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n>
                <a:solidFill>
                  <a:schemeClr val="tx1"/>
                </a:solidFill>
              </a:ln>
              <a:solidFill>
                <a:srgbClr val="FFFF00"/>
              </a:solidFill>
              <a:ea typeface="Calibri"/>
              <a:cs typeface="Calibri"/>
            </a:endParaRPr>
          </a:p>
          <a:p>
            <a:r>
              <a:rPr lang="en-US" sz="2400" b="1" dirty="0">
                <a:ln>
                  <a:solidFill>
                    <a:schemeClr val="tx1"/>
                  </a:solidFill>
                </a:ln>
                <a:solidFill>
                  <a:srgbClr val="FFFF00"/>
                </a:solidFill>
              </a:rPr>
              <a:t>1300: *Richard Cornes: Marine data pipelines (getting recovered data into global international repositories). </a:t>
            </a:r>
            <a:endParaRPr lang="en-US" sz="2400" b="1" dirty="0">
              <a:ln>
                <a:solidFill>
                  <a:schemeClr val="tx1"/>
                </a:solidFill>
              </a:ln>
              <a:solidFill>
                <a:srgbClr val="FFFF00"/>
              </a:solidFill>
              <a:ea typeface="Calibri"/>
              <a:cs typeface="Calibri"/>
            </a:endParaRPr>
          </a:p>
          <a:p>
            <a:endParaRPr lang="en-US" b="1" dirty="0">
              <a:ln>
                <a:solidFill>
                  <a:schemeClr val="tx1"/>
                </a:solidFill>
              </a:ln>
              <a:solidFill>
                <a:srgbClr val="FFFF00"/>
              </a:solidFill>
              <a:ea typeface="Calibri"/>
              <a:cs typeface="Calibri"/>
            </a:endParaRPr>
          </a:p>
          <a:p>
            <a:r>
              <a:rPr lang="en-US" sz="2800" b="1" dirty="0">
                <a:ln>
                  <a:solidFill>
                    <a:schemeClr val="tx1"/>
                  </a:solidFill>
                </a:ln>
                <a:solidFill>
                  <a:srgbClr val="FFFF00"/>
                </a:solidFill>
              </a:rPr>
              <a:t>1330: Lunch &amp; offline discussions (at the venue). </a:t>
            </a:r>
            <a:endParaRPr lang="en-US" sz="2800" b="1" dirty="0">
              <a:ln>
                <a:solidFill>
                  <a:schemeClr val="tx1"/>
                </a:solidFill>
              </a:ln>
              <a:solidFill>
                <a:srgbClr val="FFFF00"/>
              </a:solidFill>
              <a:ea typeface="Calibri"/>
              <a:cs typeface="Calibri"/>
            </a:endParaRPr>
          </a:p>
          <a:p>
            <a:endParaRPr lang="en-US" b="1" dirty="0">
              <a:ln>
                <a:solidFill>
                  <a:schemeClr val="tx1"/>
                </a:solidFill>
              </a:ln>
              <a:solidFill>
                <a:srgbClr val="FFFF00"/>
              </a:solidFill>
              <a:ea typeface="Calibri"/>
              <a:cs typeface="Calibri"/>
            </a:endParaRPr>
          </a:p>
          <a:p>
            <a:r>
              <a:rPr lang="en-US" sz="2400" b="1" dirty="0">
                <a:ln>
                  <a:solidFill>
                    <a:schemeClr val="tx1"/>
                  </a:solidFill>
                </a:ln>
                <a:solidFill>
                  <a:srgbClr val="FFFF00"/>
                </a:solidFill>
              </a:rPr>
              <a:t>1530: Catherine Ross: Rainfall Data Rescue activities at the UK Met Office National Meteorological Archive – current activities, use in climate monitoring, and next steps. </a:t>
            </a:r>
            <a:endParaRPr lang="en-US" sz="2400" b="1" dirty="0">
              <a:ln>
                <a:solidFill>
                  <a:schemeClr val="tx1"/>
                </a:solidFill>
              </a:ln>
              <a:solidFill>
                <a:srgbClr val="FFFF00"/>
              </a:solidFill>
              <a:ea typeface="Calibri"/>
              <a:cs typeface="Calibri"/>
            </a:endParaRPr>
          </a:p>
          <a:p>
            <a:endParaRPr lang="en-US" b="1" dirty="0">
              <a:ln>
                <a:solidFill>
                  <a:schemeClr val="tx1"/>
                </a:solidFill>
              </a:ln>
              <a:solidFill>
                <a:srgbClr val="FFFF00"/>
              </a:solidFill>
              <a:ea typeface="Calibri"/>
              <a:cs typeface="Calibri"/>
            </a:endParaRPr>
          </a:p>
          <a:p>
            <a:r>
              <a:rPr lang="en-US" sz="2400" b="1" dirty="0">
                <a:ln>
                  <a:solidFill>
                    <a:schemeClr val="tx1"/>
                  </a:solidFill>
                </a:ln>
                <a:solidFill>
                  <a:srgbClr val="FFFF00"/>
                </a:solidFill>
              </a:rPr>
              <a:t>1600: *Mariela Vasquez: ACRE Chile, efforts and advances. </a:t>
            </a:r>
            <a:endParaRPr lang="en-US" sz="2400" b="1" dirty="0">
              <a:ln>
                <a:solidFill>
                  <a:schemeClr val="tx1"/>
                </a:solidFill>
              </a:ln>
              <a:solidFill>
                <a:srgbClr val="FFFF00"/>
              </a:solidFill>
              <a:ea typeface="Calibri"/>
              <a:cs typeface="Calibri"/>
            </a:endParaRPr>
          </a:p>
          <a:p>
            <a:endParaRPr lang="en-US" b="1" dirty="0">
              <a:ln>
                <a:solidFill>
                  <a:schemeClr val="tx1"/>
                </a:solidFill>
              </a:ln>
              <a:solidFill>
                <a:srgbClr val="FFFF00"/>
              </a:solidFill>
              <a:ea typeface="Calibri"/>
              <a:cs typeface="Calibri"/>
            </a:endParaRPr>
          </a:p>
          <a:p>
            <a:r>
              <a:rPr lang="en-US" sz="2400" b="1" dirty="0">
                <a:ln>
                  <a:solidFill>
                    <a:schemeClr val="tx1"/>
                  </a:solidFill>
                </a:ln>
                <a:solidFill>
                  <a:srgbClr val="FFFF00"/>
                </a:solidFill>
              </a:rPr>
              <a:t>1630: *Stefan Bronnimann: Atlantic-European Jet Variability from Rescued Daily Pressure Series. </a:t>
            </a:r>
          </a:p>
          <a:p>
            <a:endParaRPr lang="en-US" b="1" dirty="0">
              <a:ln>
                <a:solidFill>
                  <a:schemeClr val="tx1"/>
                </a:solidFill>
              </a:ln>
              <a:solidFill>
                <a:srgbClr val="FFFF00"/>
              </a:solidFill>
            </a:endParaRPr>
          </a:p>
          <a:p>
            <a:r>
              <a:rPr lang="en-US" sz="3200" b="1" dirty="0">
                <a:ln>
                  <a:solidFill>
                    <a:schemeClr val="tx1"/>
                  </a:solidFill>
                </a:ln>
                <a:solidFill>
                  <a:srgbClr val="FFFF00"/>
                </a:solidFill>
              </a:rPr>
              <a:t>1700: Afternoon Tea. </a:t>
            </a:r>
            <a:endParaRPr lang="en-US" sz="3200" dirty="0">
              <a:ln>
                <a:solidFill>
                  <a:schemeClr val="tx1"/>
                </a:solidFill>
              </a:ln>
              <a:solidFill>
                <a:srgbClr val="000000"/>
              </a:solidFill>
              <a:ea typeface="Calibri"/>
              <a:cs typeface="Calibri"/>
            </a:endParaRPr>
          </a:p>
          <a:p>
            <a:endParaRPr lang="en-US" b="1" dirty="0">
              <a:ln>
                <a:solidFill>
                  <a:schemeClr val="tx1"/>
                </a:solidFill>
              </a:ln>
              <a:solidFill>
                <a:srgbClr val="FFFF00"/>
              </a:solidFill>
              <a:ea typeface="Calibri"/>
              <a:cs typeface="Calibri"/>
            </a:endParaRPr>
          </a:p>
          <a:p>
            <a:r>
              <a:rPr lang="en-US" sz="3200" b="1" dirty="0">
                <a:ln>
                  <a:solidFill>
                    <a:schemeClr val="tx1"/>
                  </a:solidFill>
                </a:ln>
                <a:solidFill>
                  <a:srgbClr val="FFFF00"/>
                </a:solidFill>
              </a:rPr>
              <a:t>1730: Day One Close</a:t>
            </a:r>
            <a:endParaRPr lang="en-US" sz="3200" b="1" dirty="0">
              <a:ln>
                <a:solidFill>
                  <a:schemeClr val="tx1"/>
                </a:solidFill>
              </a:ln>
              <a:solidFill>
                <a:srgbClr val="FFFF00"/>
              </a:solidFill>
              <a:ea typeface="Calibri"/>
              <a:cs typeface="Calibri"/>
            </a:endParaRPr>
          </a:p>
          <a:p>
            <a:endParaRPr lang="en-US" sz="3200" b="1" dirty="0">
              <a:solidFill>
                <a:srgbClr val="FFFF00"/>
              </a:solidFill>
              <a:ea typeface="Calibri"/>
              <a:cs typeface="Calibri"/>
            </a:endParaRPr>
          </a:p>
        </p:txBody>
      </p:sp>
    </p:spTree>
    <p:extLst>
      <p:ext uri="{BB962C8B-B14F-4D97-AF65-F5344CB8AC3E}">
        <p14:creationId xmlns:p14="http://schemas.microsoft.com/office/powerpoint/2010/main" val="148980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0212AE-BC9F-361A-67F9-75B83674789F}"/>
              </a:ext>
            </a:extLst>
          </p:cNvPr>
          <p:cNvSpPr txBox="1"/>
          <p:nvPr/>
        </p:nvSpPr>
        <p:spPr>
          <a:xfrm>
            <a:off x="0" y="28575"/>
            <a:ext cx="12192000" cy="7263527"/>
          </a:xfrm>
          <a:prstGeom prst="rect">
            <a:avLst/>
          </a:prstGeom>
          <a:noFill/>
        </p:spPr>
        <p:txBody>
          <a:bodyPr wrap="square">
            <a:spAutoFit/>
          </a:bodyPr>
          <a:lstStyle/>
          <a:p>
            <a:pPr algn="ctr"/>
            <a:r>
              <a:rPr lang="en-GB" sz="3600" b="1" dirty="0">
                <a:ln>
                  <a:solidFill>
                    <a:schemeClr val="tx1"/>
                  </a:solidFill>
                </a:ln>
                <a:solidFill>
                  <a:srgbClr val="FFFF00"/>
                </a:solidFill>
              </a:rPr>
              <a:t>Wednesday Sept 25th</a:t>
            </a:r>
          </a:p>
          <a:p>
            <a:endParaRPr lang="en-GB" dirty="0">
              <a:ln>
                <a:solidFill>
                  <a:schemeClr val="tx1"/>
                </a:solidFill>
              </a:ln>
              <a:solidFill>
                <a:srgbClr val="FFFF00"/>
              </a:solidFill>
            </a:endParaRPr>
          </a:p>
          <a:p>
            <a:r>
              <a:rPr lang="en-GB" sz="2400" b="1" dirty="0">
                <a:ln>
                  <a:solidFill>
                    <a:schemeClr val="tx1"/>
                  </a:solidFill>
                </a:ln>
                <a:solidFill>
                  <a:srgbClr val="FFFF00"/>
                </a:solidFill>
              </a:rPr>
              <a:t>0900: Registration if needed </a:t>
            </a:r>
          </a:p>
          <a:p>
            <a:endParaRPr lang="en-GB" b="1" dirty="0">
              <a:ln>
                <a:solidFill>
                  <a:schemeClr val="tx1"/>
                </a:solidFill>
              </a:ln>
              <a:solidFill>
                <a:srgbClr val="FFFF00"/>
              </a:solidFill>
            </a:endParaRPr>
          </a:p>
          <a:p>
            <a:pPr algn="ctr"/>
            <a:r>
              <a:rPr lang="en-GB" sz="3600" b="1" dirty="0">
                <a:ln>
                  <a:solidFill>
                    <a:schemeClr val="tx1"/>
                  </a:solidFill>
                </a:ln>
                <a:solidFill>
                  <a:srgbClr val="FFFF00"/>
                </a:solidFill>
              </a:rPr>
              <a:t>Data &amp; Data Rescue (continued)</a:t>
            </a:r>
          </a:p>
          <a:p>
            <a:endParaRPr lang="en-GB" b="1" dirty="0">
              <a:ln>
                <a:solidFill>
                  <a:schemeClr val="tx1"/>
                </a:solidFill>
              </a:ln>
              <a:solidFill>
                <a:srgbClr val="FFFF00"/>
              </a:solidFill>
            </a:endParaRPr>
          </a:p>
          <a:p>
            <a:pPr algn="ctr"/>
            <a:r>
              <a:rPr lang="en-GB" sz="2400" b="1" i="1" dirty="0">
                <a:ln>
                  <a:solidFill>
                    <a:schemeClr val="tx1"/>
                  </a:solidFill>
                </a:ln>
                <a:solidFill>
                  <a:srgbClr val="FFFF00"/>
                </a:solidFill>
              </a:rPr>
              <a:t>Session Chair</a:t>
            </a:r>
            <a:r>
              <a:rPr lang="en-GB" sz="2400" b="1" dirty="0">
                <a:ln>
                  <a:solidFill>
                    <a:schemeClr val="tx1"/>
                  </a:solidFill>
                </a:ln>
                <a:solidFill>
                  <a:srgbClr val="FFFF00"/>
                </a:solidFill>
              </a:rPr>
              <a:t>: Gil Compo </a:t>
            </a:r>
          </a:p>
          <a:p>
            <a:pPr algn="ctr"/>
            <a:r>
              <a:rPr lang="en-GB" sz="2400" b="1" i="1" dirty="0">
                <a:ln>
                  <a:solidFill>
                    <a:schemeClr val="tx1"/>
                  </a:solidFill>
                </a:ln>
                <a:solidFill>
                  <a:srgbClr val="FFFF00"/>
                </a:solidFill>
              </a:rPr>
              <a:t>Online Presentation Coordinator</a:t>
            </a:r>
            <a:r>
              <a:rPr lang="en-GB" sz="2400" b="1" dirty="0">
                <a:ln>
                  <a:solidFill>
                    <a:schemeClr val="tx1"/>
                  </a:solidFill>
                </a:ln>
                <a:solidFill>
                  <a:srgbClr val="FFFF00"/>
                </a:solidFill>
              </a:rPr>
              <a:t>: Vicky Slonosky </a:t>
            </a:r>
          </a:p>
          <a:p>
            <a:pPr algn="ctr"/>
            <a:r>
              <a:rPr lang="en-GB" sz="2400" b="1" i="1" dirty="0">
                <a:ln>
                  <a:solidFill>
                    <a:schemeClr val="tx1"/>
                  </a:solidFill>
                </a:ln>
                <a:solidFill>
                  <a:srgbClr val="FFFF00"/>
                </a:solidFill>
              </a:rPr>
              <a:t>Rapporteur</a:t>
            </a:r>
            <a:r>
              <a:rPr lang="en-GB" sz="2400" b="1" dirty="0">
                <a:ln>
                  <a:solidFill>
                    <a:schemeClr val="tx1"/>
                  </a:solidFill>
                </a:ln>
                <a:solidFill>
                  <a:srgbClr val="FFFF00"/>
                </a:solidFill>
              </a:rPr>
              <a:t>: Christa Pudmenzky</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0930: Praveen </a:t>
            </a:r>
            <a:r>
              <a:rPr lang="en-GB" sz="2400" b="1" dirty="0" err="1">
                <a:ln>
                  <a:solidFill>
                    <a:schemeClr val="tx1"/>
                  </a:solidFill>
                </a:ln>
                <a:solidFill>
                  <a:srgbClr val="FFFF00"/>
                </a:solidFill>
              </a:rPr>
              <a:t>Teleti</a:t>
            </a:r>
            <a:r>
              <a:rPr lang="en-GB" sz="2400" b="1" dirty="0">
                <a:ln>
                  <a:solidFill>
                    <a:schemeClr val="tx1"/>
                  </a:solidFill>
                </a:ln>
                <a:solidFill>
                  <a:srgbClr val="FFFF00"/>
                </a:solidFill>
              </a:rPr>
              <a:t>: Roadmap to discover, transcribe, and analyse early 20th Century weather observations from Singapore, West Malaysia, and northern Sumatra.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1000: *Linden Ashcroft: ACRE Australia.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1030: Togo Tsukahara, Hisayuki Kubota, Jun Matsumoto, Alice de Jong, Masumi Zaiki, Ikumi Akasaka and Atushi Ota: Preliminary result of research into Dutch Naval Logbook and weather related datasets. </a:t>
            </a:r>
          </a:p>
          <a:p>
            <a:endParaRPr lang="en-GB" b="1" dirty="0">
              <a:ln>
                <a:solidFill>
                  <a:schemeClr val="tx1"/>
                </a:solidFill>
              </a:ln>
              <a:solidFill>
                <a:srgbClr val="FFFF00"/>
              </a:solidFill>
            </a:endParaRPr>
          </a:p>
          <a:p>
            <a:endParaRPr lang="en-GB" sz="2800" b="1" dirty="0">
              <a:ln>
                <a:solidFill>
                  <a:schemeClr val="tx1"/>
                </a:solidFill>
              </a:ln>
              <a:solidFill>
                <a:srgbClr val="FFFF00"/>
              </a:solidFill>
            </a:endParaRPr>
          </a:p>
        </p:txBody>
      </p:sp>
    </p:spTree>
    <p:extLst>
      <p:ext uri="{BB962C8B-B14F-4D97-AF65-F5344CB8AC3E}">
        <p14:creationId xmlns:p14="http://schemas.microsoft.com/office/powerpoint/2010/main" val="359620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C4E9D4-1020-8378-CAA0-766782EC460D}"/>
              </a:ext>
            </a:extLst>
          </p:cNvPr>
          <p:cNvSpPr txBox="1"/>
          <p:nvPr/>
        </p:nvSpPr>
        <p:spPr>
          <a:xfrm>
            <a:off x="0" y="0"/>
            <a:ext cx="12325350" cy="6524863"/>
          </a:xfrm>
          <a:prstGeom prst="rect">
            <a:avLst/>
          </a:prstGeom>
          <a:noFill/>
        </p:spPr>
        <p:txBody>
          <a:bodyPr wrap="square">
            <a:spAutoFit/>
          </a:bodyPr>
          <a:lstStyle/>
          <a:p>
            <a:r>
              <a:rPr lang="en-GB" sz="3200" b="1" dirty="0">
                <a:ln>
                  <a:solidFill>
                    <a:schemeClr val="tx1"/>
                  </a:solidFill>
                </a:ln>
                <a:solidFill>
                  <a:srgbClr val="FFFF00"/>
                </a:solidFill>
              </a:rPr>
              <a:t>1100: Morning Tea.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1130: Theo Brandsma: Digitization of the Royal Netherlands Navy logbooks in the 1813-1960 period for climate reconstruction.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1200: *Matt Hannaford, David Nash and Bárbara Direito: Documentary reconstruction of rainfall variability in Mozambique during the nineteenth century.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1230: Chih-Hsuan Chang, Elaine Kuanhui Lin, Yu-Shiang Lin and Wan-Ling Tseng: Adjusting Standardized Precipitation Index to reconstruct 0.5° x 0.5° drought data from documentary records in the Chinese dynasties since the mid-14th century.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1300: *Peter Thorne: Global Land and Marine Observations Database (GLAMOD). </a:t>
            </a:r>
          </a:p>
          <a:p>
            <a:endParaRPr lang="en-GB" sz="1600" b="1" dirty="0">
              <a:ln>
                <a:solidFill>
                  <a:schemeClr val="tx1"/>
                </a:solidFill>
              </a:ln>
              <a:solidFill>
                <a:srgbClr val="FFFF00"/>
              </a:solidFill>
            </a:endParaRPr>
          </a:p>
          <a:p>
            <a:r>
              <a:rPr lang="en-GB" sz="3200" b="1" dirty="0">
                <a:ln>
                  <a:solidFill>
                    <a:schemeClr val="tx1"/>
                  </a:solidFill>
                </a:ln>
                <a:solidFill>
                  <a:srgbClr val="FFFF00"/>
                </a:solidFill>
              </a:rPr>
              <a:t>1330: Lunch &amp; offline discussions (at the venue)</a:t>
            </a:r>
            <a:r>
              <a:rPr lang="en-GB" sz="3600" b="1" dirty="0">
                <a:ln>
                  <a:solidFill>
                    <a:schemeClr val="tx1"/>
                  </a:solidFill>
                </a:ln>
                <a:solidFill>
                  <a:srgbClr val="FFFF00"/>
                </a:solidFill>
              </a:rPr>
              <a:t>.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1530: Denis Stuber: Meteo-France Data Rescue activities. </a:t>
            </a:r>
          </a:p>
          <a:p>
            <a:endParaRPr lang="en-GB" sz="2800" b="1" dirty="0">
              <a:ln>
                <a:solidFill>
                  <a:schemeClr val="tx1"/>
                </a:solidFill>
              </a:ln>
              <a:solidFill>
                <a:srgbClr val="FFFF00"/>
              </a:solidFill>
            </a:endParaRPr>
          </a:p>
        </p:txBody>
      </p:sp>
    </p:spTree>
    <p:extLst>
      <p:ext uri="{BB962C8B-B14F-4D97-AF65-F5344CB8AC3E}">
        <p14:creationId xmlns:p14="http://schemas.microsoft.com/office/powerpoint/2010/main" val="336485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6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86D6A4-BA6C-F878-A1B2-E45470C505A6}"/>
              </a:ext>
            </a:extLst>
          </p:cNvPr>
          <p:cNvSpPr txBox="1"/>
          <p:nvPr/>
        </p:nvSpPr>
        <p:spPr>
          <a:xfrm>
            <a:off x="1" y="55984"/>
            <a:ext cx="12191999" cy="5078313"/>
          </a:xfrm>
          <a:prstGeom prst="rect">
            <a:avLst/>
          </a:prstGeom>
          <a:noFill/>
        </p:spPr>
        <p:txBody>
          <a:bodyPr wrap="square">
            <a:spAutoFit/>
          </a:bodyPr>
          <a:lstStyle/>
          <a:p>
            <a:r>
              <a:rPr lang="en-GB" sz="2400" b="1" dirty="0">
                <a:ln>
                  <a:solidFill>
                    <a:schemeClr val="tx1"/>
                  </a:solidFill>
                </a:ln>
                <a:solidFill>
                  <a:srgbClr val="FFFF00"/>
                </a:solidFill>
              </a:rPr>
              <a:t>1600: *Pablo Canziani and Gabriela Lakkis: The four longest monthly precipitation time series (150+ years) for Argentina's Pampas and Mesopotamia regións: a preliminary analysis.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1630: Afternoon Tea.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1700: *Maria Antonia Valente: Data and metadata errors induced by publications of Instituto Geofísico do Infante D. Luiz.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1730: Alessandro Ceppi: The Dieci e Lode project - recovery of meteorological observations relating to the former Italian colonies (in particular Eritrea, Somalia, Ethiopia, Libya).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1800: Day Two Close. Guided tour of Corfu old town (catch local bus from Mon Repos)</a:t>
            </a:r>
          </a:p>
        </p:txBody>
      </p:sp>
    </p:spTree>
    <p:extLst>
      <p:ext uri="{BB962C8B-B14F-4D97-AF65-F5344CB8AC3E}">
        <p14:creationId xmlns:p14="http://schemas.microsoft.com/office/powerpoint/2010/main" val="93679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660E85-A4C5-0A14-8F81-0E0E2BF7031C}"/>
              </a:ext>
            </a:extLst>
          </p:cNvPr>
          <p:cNvSpPr txBox="1"/>
          <p:nvPr/>
        </p:nvSpPr>
        <p:spPr>
          <a:xfrm>
            <a:off x="0" y="-9331"/>
            <a:ext cx="12192000" cy="6924973"/>
          </a:xfrm>
          <a:prstGeom prst="rect">
            <a:avLst/>
          </a:prstGeom>
          <a:noFill/>
        </p:spPr>
        <p:txBody>
          <a:bodyPr wrap="square">
            <a:spAutoFit/>
          </a:bodyPr>
          <a:lstStyle/>
          <a:p>
            <a:pPr algn="ctr"/>
            <a:r>
              <a:rPr lang="en-GB" sz="3600" b="1" dirty="0">
                <a:ln>
                  <a:solidFill>
                    <a:schemeClr val="tx1"/>
                  </a:solidFill>
                </a:ln>
                <a:solidFill>
                  <a:srgbClr val="FFFF00"/>
                </a:solidFill>
              </a:rPr>
              <a:t>Thursday 26</a:t>
            </a:r>
            <a:r>
              <a:rPr lang="en-GB" sz="3600" b="1" baseline="30000" dirty="0">
                <a:ln>
                  <a:solidFill>
                    <a:schemeClr val="tx1"/>
                  </a:solidFill>
                </a:ln>
                <a:solidFill>
                  <a:srgbClr val="FFFF00"/>
                </a:solidFill>
              </a:rPr>
              <a:t>th</a:t>
            </a:r>
            <a:endParaRPr lang="en-GB" sz="3600" b="1" dirty="0">
              <a:ln>
                <a:solidFill>
                  <a:schemeClr val="tx1"/>
                </a:solidFill>
              </a:ln>
              <a:solidFill>
                <a:srgbClr val="FFFF00"/>
              </a:solidFill>
            </a:endParaRPr>
          </a:p>
          <a:p>
            <a:endParaRPr lang="en-GB" b="1" dirty="0">
              <a:ln>
                <a:solidFill>
                  <a:schemeClr val="tx1"/>
                </a:solidFill>
              </a:ln>
              <a:solidFill>
                <a:srgbClr val="FFFF00"/>
              </a:solidFill>
            </a:endParaRPr>
          </a:p>
          <a:p>
            <a:r>
              <a:rPr lang="en-GB" sz="2400" b="1" dirty="0">
                <a:ln>
                  <a:solidFill>
                    <a:schemeClr val="tx1"/>
                  </a:solidFill>
                </a:ln>
                <a:solidFill>
                  <a:srgbClr val="FFFF00"/>
                </a:solidFill>
              </a:rPr>
              <a:t>0900: Registration if needed </a:t>
            </a:r>
          </a:p>
          <a:p>
            <a:endParaRPr lang="en-GB" b="1" dirty="0">
              <a:ln>
                <a:solidFill>
                  <a:schemeClr val="tx1"/>
                </a:solidFill>
              </a:ln>
              <a:solidFill>
                <a:srgbClr val="FFFF00"/>
              </a:solidFill>
            </a:endParaRPr>
          </a:p>
          <a:p>
            <a:pPr algn="ctr"/>
            <a:r>
              <a:rPr lang="en-GB" sz="3600" b="1" dirty="0">
                <a:ln>
                  <a:solidFill>
                    <a:schemeClr val="tx1"/>
                  </a:solidFill>
                </a:ln>
                <a:solidFill>
                  <a:srgbClr val="FFFF00"/>
                </a:solidFill>
              </a:rPr>
              <a:t>Analysis &amp; Reanalysis </a:t>
            </a:r>
          </a:p>
          <a:p>
            <a:endParaRPr lang="en-GB" b="1" dirty="0">
              <a:ln>
                <a:solidFill>
                  <a:schemeClr val="tx1"/>
                </a:solidFill>
              </a:ln>
              <a:solidFill>
                <a:srgbClr val="FFFF00"/>
              </a:solidFill>
            </a:endParaRPr>
          </a:p>
          <a:p>
            <a:pPr algn="ctr"/>
            <a:r>
              <a:rPr lang="en-GB" sz="2400" b="1" i="1" dirty="0">
                <a:ln>
                  <a:solidFill>
                    <a:schemeClr val="tx1"/>
                  </a:solidFill>
                </a:ln>
                <a:solidFill>
                  <a:srgbClr val="FFFF00"/>
                </a:solidFill>
              </a:rPr>
              <a:t>Session Chair</a:t>
            </a:r>
            <a:r>
              <a:rPr lang="en-GB" sz="2400" b="1" dirty="0">
                <a:ln>
                  <a:solidFill>
                    <a:schemeClr val="tx1"/>
                  </a:solidFill>
                </a:ln>
                <a:solidFill>
                  <a:srgbClr val="FFFF00"/>
                </a:solidFill>
              </a:rPr>
              <a:t>: Roger Stone </a:t>
            </a:r>
          </a:p>
          <a:p>
            <a:pPr algn="ctr"/>
            <a:r>
              <a:rPr lang="en-GB" sz="2400" b="1" i="1" dirty="0">
                <a:ln>
                  <a:solidFill>
                    <a:schemeClr val="tx1"/>
                  </a:solidFill>
                </a:ln>
                <a:solidFill>
                  <a:srgbClr val="FFFF00"/>
                </a:solidFill>
              </a:rPr>
              <a:t>Online Presentation Coordinator</a:t>
            </a:r>
            <a:r>
              <a:rPr lang="en-GB" sz="2400" b="1" dirty="0">
                <a:ln>
                  <a:solidFill>
                    <a:schemeClr val="tx1"/>
                  </a:solidFill>
                </a:ln>
                <a:solidFill>
                  <a:srgbClr val="FFFF00"/>
                </a:solidFill>
              </a:rPr>
              <a:t>: Vicky Slonosky </a:t>
            </a:r>
          </a:p>
          <a:p>
            <a:pPr algn="ctr"/>
            <a:r>
              <a:rPr lang="en-GB" sz="2400" b="1" i="1" dirty="0">
                <a:ln>
                  <a:solidFill>
                    <a:schemeClr val="tx1"/>
                  </a:solidFill>
                </a:ln>
                <a:solidFill>
                  <a:srgbClr val="FFFF00"/>
                </a:solidFill>
              </a:rPr>
              <a:t>Rapporteur</a:t>
            </a:r>
            <a:r>
              <a:rPr lang="en-GB" sz="2400" b="1" dirty="0">
                <a:ln>
                  <a:solidFill>
                    <a:schemeClr val="tx1"/>
                  </a:solidFill>
                </a:ln>
                <a:solidFill>
                  <a:srgbClr val="FFFF00"/>
                </a:solidFill>
              </a:rPr>
              <a:t>: Praveen </a:t>
            </a:r>
            <a:r>
              <a:rPr lang="en-GB" sz="2400" b="1" dirty="0" err="1">
                <a:ln>
                  <a:solidFill>
                    <a:schemeClr val="tx1"/>
                  </a:solidFill>
                </a:ln>
                <a:solidFill>
                  <a:srgbClr val="FFFF00"/>
                </a:solidFill>
              </a:rPr>
              <a:t>Teleti</a:t>
            </a:r>
            <a:r>
              <a:rPr lang="en-GB" sz="2400" b="1" dirty="0">
                <a:ln>
                  <a:solidFill>
                    <a:schemeClr val="tx1"/>
                  </a:solidFill>
                </a:ln>
                <a:solidFill>
                  <a:srgbClr val="FFFF00"/>
                </a:solidFill>
              </a:rPr>
              <a:t>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0930: Hisayuki Kubota (Hokkaido University) and Masayoshi Ishii (Meteorological Research Institute): Activities of ACRE Japan 2023-2024 - Ships around Japanese waters during the 18th and 19th centuries and new climate reanalysis “OCADA”.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1000: Gil Compo: Developing reliable drought monitoring indices from a 200-yr atmospheric reanalysis dataset and future plans for the 20th Century Reanalysis.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1030: Gil Compo: </a:t>
            </a:r>
            <a:r>
              <a:rPr lang="en-GB" sz="2400" b="1" i="0" dirty="0">
                <a:ln>
                  <a:solidFill>
                    <a:schemeClr val="accent1">
                      <a:shade val="15000"/>
                    </a:schemeClr>
                  </a:solidFill>
                </a:ln>
                <a:solidFill>
                  <a:srgbClr val="FFFF00"/>
                </a:solidFill>
              </a:rPr>
              <a:t>The Great California Flood of 1861-1862 and the Great Mississippi Flood of 1874: Examples of Extremes in Precipitation.</a:t>
            </a:r>
            <a:endParaRPr lang="en-GB" sz="2400" b="1" dirty="0">
              <a:ln>
                <a:solidFill>
                  <a:schemeClr val="accent1">
                    <a:shade val="15000"/>
                  </a:schemeClr>
                </a:solidFill>
              </a:ln>
              <a:solidFill>
                <a:srgbClr val="FFFF00"/>
              </a:solidFill>
            </a:endParaRPr>
          </a:p>
        </p:txBody>
      </p:sp>
    </p:spTree>
    <p:extLst>
      <p:ext uri="{BB962C8B-B14F-4D97-AF65-F5344CB8AC3E}">
        <p14:creationId xmlns:p14="http://schemas.microsoft.com/office/powerpoint/2010/main" val="348988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0076BF-A7DC-EB39-A17E-7F2507452702}"/>
              </a:ext>
            </a:extLst>
          </p:cNvPr>
          <p:cNvSpPr txBox="1"/>
          <p:nvPr/>
        </p:nvSpPr>
        <p:spPr>
          <a:xfrm>
            <a:off x="0" y="0"/>
            <a:ext cx="12192000" cy="6924973"/>
          </a:xfrm>
          <a:prstGeom prst="rect">
            <a:avLst/>
          </a:prstGeom>
          <a:noFill/>
        </p:spPr>
        <p:txBody>
          <a:bodyPr wrap="square">
            <a:spAutoFit/>
          </a:bodyPr>
          <a:lstStyle/>
          <a:p>
            <a:r>
              <a:rPr lang="en-GB" sz="3200" b="1" dirty="0">
                <a:ln>
                  <a:solidFill>
                    <a:schemeClr val="tx1"/>
                  </a:solidFill>
                </a:ln>
                <a:solidFill>
                  <a:srgbClr val="FFFF00"/>
                </a:solidFill>
              </a:rPr>
              <a:t>1100: Morning Tea.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1130: Philip Brohan: How to tame an evil variable: Machine Learning models of precipitation.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1200: Ed Hawkins: Translating extreme weather events into different climates.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1230: *Julie Jones/Richard Hall: NERC project Decades (Decadal Changes in the Amundsen Sea) - Reconstructing the Amundsen Sea Low.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1300: Marlies van der Schee: The new melded WMO IDARE and Copernicus Data Rescue Portal.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1330: Lunch &amp; offline discussions (at the venue). </a:t>
            </a:r>
          </a:p>
          <a:p>
            <a:endParaRPr lang="en-GB" b="1" dirty="0">
              <a:ln>
                <a:solidFill>
                  <a:schemeClr val="tx1"/>
                </a:solidFill>
              </a:ln>
              <a:solidFill>
                <a:srgbClr val="FFFF00"/>
              </a:solidFill>
            </a:endParaRPr>
          </a:p>
          <a:p>
            <a:pPr algn="ctr"/>
            <a:r>
              <a:rPr lang="en-GB" sz="3600" b="1" dirty="0">
                <a:ln>
                  <a:solidFill>
                    <a:schemeClr val="tx1"/>
                  </a:solidFill>
                </a:ln>
                <a:solidFill>
                  <a:srgbClr val="FFFF00"/>
                </a:solidFill>
              </a:rPr>
              <a:t>Applications &amp; Services</a:t>
            </a:r>
          </a:p>
          <a:p>
            <a:endParaRPr lang="en-GB" b="1" dirty="0">
              <a:ln>
                <a:solidFill>
                  <a:schemeClr val="tx1"/>
                </a:solidFill>
              </a:ln>
              <a:solidFill>
                <a:srgbClr val="FFFF00"/>
              </a:solidFill>
            </a:endParaRPr>
          </a:p>
          <a:p>
            <a:pPr algn="ctr"/>
            <a:r>
              <a:rPr lang="en-GB" sz="2400" b="1" dirty="0">
                <a:ln>
                  <a:solidFill>
                    <a:schemeClr val="tx1"/>
                  </a:solidFill>
                </a:ln>
                <a:solidFill>
                  <a:srgbClr val="FFFF00"/>
                </a:solidFill>
              </a:rPr>
              <a:t>Session Chair: Philip Brohan </a:t>
            </a:r>
          </a:p>
          <a:p>
            <a:pPr algn="ctr"/>
            <a:r>
              <a:rPr lang="en-GB" sz="2400" b="1" dirty="0">
                <a:ln>
                  <a:solidFill>
                    <a:schemeClr val="tx1"/>
                  </a:solidFill>
                </a:ln>
                <a:solidFill>
                  <a:srgbClr val="FFFF00"/>
                </a:solidFill>
              </a:rPr>
              <a:t>Online Presentation Coordinator: Ed Hawkins </a:t>
            </a:r>
          </a:p>
          <a:p>
            <a:pPr algn="ctr"/>
            <a:r>
              <a:rPr lang="en-GB" sz="2400" b="1" dirty="0">
                <a:ln>
                  <a:solidFill>
                    <a:schemeClr val="tx1"/>
                  </a:solidFill>
                </a:ln>
                <a:solidFill>
                  <a:srgbClr val="FFFF00"/>
                </a:solidFill>
              </a:rPr>
              <a:t>Rapporteur: Denis Stuber</a:t>
            </a:r>
          </a:p>
          <a:p>
            <a:endParaRPr lang="en-GB" b="1" dirty="0">
              <a:ln>
                <a:solidFill>
                  <a:schemeClr val="tx1"/>
                </a:solidFill>
              </a:ln>
              <a:solidFill>
                <a:srgbClr val="FFFF00"/>
              </a:solidFill>
            </a:endParaRPr>
          </a:p>
        </p:txBody>
      </p:sp>
    </p:spTree>
    <p:extLst>
      <p:ext uri="{BB962C8B-B14F-4D97-AF65-F5344CB8AC3E}">
        <p14:creationId xmlns:p14="http://schemas.microsoft.com/office/powerpoint/2010/main" val="370453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04B120-7186-C61F-1C65-147BA8589018}"/>
              </a:ext>
            </a:extLst>
          </p:cNvPr>
          <p:cNvSpPr txBox="1"/>
          <p:nvPr/>
        </p:nvSpPr>
        <p:spPr>
          <a:xfrm>
            <a:off x="0" y="0"/>
            <a:ext cx="12191999" cy="6771084"/>
          </a:xfrm>
          <a:prstGeom prst="rect">
            <a:avLst/>
          </a:prstGeom>
          <a:noFill/>
        </p:spPr>
        <p:txBody>
          <a:bodyPr wrap="square">
            <a:spAutoFit/>
          </a:bodyPr>
          <a:lstStyle/>
          <a:p>
            <a:r>
              <a:rPr lang="en-GB" sz="2400" b="1" dirty="0">
                <a:ln>
                  <a:solidFill>
                    <a:schemeClr val="tx1"/>
                  </a:solidFill>
                </a:ln>
                <a:solidFill>
                  <a:srgbClr val="FFFF00"/>
                </a:solidFill>
              </a:rPr>
              <a:t>1530: Roger Stone and Christa Pudmenzky: Using modern reanalysis systems to improve understanding of atmospheric instability associated with severe thunderstorms in southern Queensland and southern Victoria, Australia.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1600: Christa Pudmenzky: 20th Century Reanalysis data underpins research into wind erosion in Australia.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1630: Ian Goodwin: Australian East Coast Lows and Large-Scale Circulation from Documentary Evidence, the Natural Archive and Paleoclimate Data Assimilation.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1700: *Cathy Smith: The current status of the Web-based Reanalysis Inter comparison tools (WRIT) and plans for the future.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1730: Afternoon Tea.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1800: Day Three Close. Greek night (conference dinner) in Taverna Trypas (Kynopiastes) in a nice village (we go by bus): Accompanying persons can join the social programme without extra charge</a:t>
            </a:r>
          </a:p>
        </p:txBody>
      </p:sp>
    </p:spTree>
    <p:extLst>
      <p:ext uri="{BB962C8B-B14F-4D97-AF65-F5344CB8AC3E}">
        <p14:creationId xmlns:p14="http://schemas.microsoft.com/office/powerpoint/2010/main" val="62453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631945-AFD7-8EC7-B538-D1A787EFB046}"/>
              </a:ext>
            </a:extLst>
          </p:cNvPr>
          <p:cNvSpPr txBox="1"/>
          <p:nvPr/>
        </p:nvSpPr>
        <p:spPr>
          <a:xfrm>
            <a:off x="0" y="0"/>
            <a:ext cx="12192000" cy="7109639"/>
          </a:xfrm>
          <a:prstGeom prst="rect">
            <a:avLst/>
          </a:prstGeom>
          <a:noFill/>
        </p:spPr>
        <p:txBody>
          <a:bodyPr wrap="square">
            <a:spAutoFit/>
          </a:bodyPr>
          <a:lstStyle/>
          <a:p>
            <a:pPr algn="ctr"/>
            <a:r>
              <a:rPr lang="en-GB" sz="3600" b="1" dirty="0">
                <a:ln>
                  <a:solidFill>
                    <a:schemeClr val="tx1"/>
                  </a:solidFill>
                </a:ln>
                <a:solidFill>
                  <a:srgbClr val="FFFF00"/>
                </a:solidFill>
              </a:rPr>
              <a:t>Friday 27</a:t>
            </a:r>
            <a:r>
              <a:rPr lang="en-GB" sz="3600" b="1" baseline="30000" dirty="0">
                <a:ln>
                  <a:solidFill>
                    <a:schemeClr val="tx1"/>
                  </a:solidFill>
                </a:ln>
                <a:solidFill>
                  <a:srgbClr val="FFFF00"/>
                </a:solidFill>
              </a:rPr>
              <a:t>th</a:t>
            </a:r>
            <a:endParaRPr lang="en-GB" sz="3600" b="1" dirty="0">
              <a:ln>
                <a:solidFill>
                  <a:schemeClr val="tx1"/>
                </a:solidFill>
              </a:ln>
              <a:solidFill>
                <a:srgbClr val="FFFF00"/>
              </a:solidFill>
            </a:endParaRPr>
          </a:p>
          <a:p>
            <a:endParaRPr lang="en-GB" b="1" dirty="0">
              <a:ln>
                <a:solidFill>
                  <a:schemeClr val="tx1"/>
                </a:solidFill>
              </a:ln>
              <a:solidFill>
                <a:srgbClr val="FFFF00"/>
              </a:solidFill>
            </a:endParaRPr>
          </a:p>
          <a:p>
            <a:r>
              <a:rPr lang="en-GB" sz="2400" b="1" dirty="0">
                <a:ln>
                  <a:solidFill>
                    <a:schemeClr val="tx1"/>
                  </a:solidFill>
                </a:ln>
                <a:solidFill>
                  <a:srgbClr val="FFFF00"/>
                </a:solidFill>
              </a:rPr>
              <a:t>0900: Registration if needed </a:t>
            </a:r>
          </a:p>
          <a:p>
            <a:endParaRPr lang="en-GB" b="1" dirty="0">
              <a:ln>
                <a:solidFill>
                  <a:schemeClr val="tx1"/>
                </a:solidFill>
              </a:ln>
              <a:solidFill>
                <a:srgbClr val="FFFF00"/>
              </a:solidFill>
            </a:endParaRPr>
          </a:p>
          <a:p>
            <a:pPr algn="ctr"/>
            <a:r>
              <a:rPr lang="en-GB" sz="3600" b="1" dirty="0">
                <a:ln>
                  <a:solidFill>
                    <a:schemeClr val="tx1"/>
                  </a:solidFill>
                </a:ln>
                <a:solidFill>
                  <a:srgbClr val="FFFF00"/>
                </a:solidFill>
              </a:rPr>
              <a:t>Applications &amp; Services (continued) </a:t>
            </a:r>
          </a:p>
          <a:p>
            <a:endParaRPr lang="en-GB" b="1" dirty="0">
              <a:ln>
                <a:solidFill>
                  <a:schemeClr val="tx1"/>
                </a:solidFill>
              </a:ln>
              <a:solidFill>
                <a:srgbClr val="FFFF00"/>
              </a:solidFill>
            </a:endParaRPr>
          </a:p>
          <a:p>
            <a:pPr algn="ctr"/>
            <a:r>
              <a:rPr lang="en-GB" sz="2400" b="1" i="1" dirty="0">
                <a:ln>
                  <a:solidFill>
                    <a:schemeClr val="tx1"/>
                  </a:solidFill>
                </a:ln>
                <a:solidFill>
                  <a:srgbClr val="FFFF00"/>
                </a:solidFill>
              </a:rPr>
              <a:t>Session Chair</a:t>
            </a:r>
            <a:r>
              <a:rPr lang="en-GB" sz="2400" b="1" dirty="0">
                <a:ln>
                  <a:solidFill>
                    <a:schemeClr val="tx1"/>
                  </a:solidFill>
                </a:ln>
                <a:solidFill>
                  <a:srgbClr val="FFFF00"/>
                </a:solidFill>
              </a:rPr>
              <a:t>: Rob Allan </a:t>
            </a:r>
          </a:p>
          <a:p>
            <a:pPr algn="ctr"/>
            <a:r>
              <a:rPr lang="en-GB" sz="2400" b="1" i="1" dirty="0">
                <a:ln>
                  <a:solidFill>
                    <a:schemeClr val="tx1"/>
                  </a:solidFill>
                </a:ln>
                <a:solidFill>
                  <a:srgbClr val="FFFF00"/>
                </a:solidFill>
              </a:rPr>
              <a:t>Rapporteur</a:t>
            </a:r>
            <a:r>
              <a:rPr lang="en-GB" sz="2400" b="1" dirty="0">
                <a:ln>
                  <a:solidFill>
                    <a:schemeClr val="tx1"/>
                  </a:solidFill>
                </a:ln>
                <a:solidFill>
                  <a:srgbClr val="FFFF00"/>
                </a:solidFill>
              </a:rPr>
              <a:t>: Christa Pudmenzky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0930: Stavros Solomos: Modelling reconstruction of weather conditions during historical events. The examples of Salamis Battle in 480 B.C. and Arachova battle in 1826.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1000: Presentation led Open Discussion: ACRE &amp; the future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1030: Philip Brohan: Artificial Intelligence and Machine Learning for ACRE? (5-10 minute talk leading into discussions).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1100: Ed Hawkins &amp; Vicky Slonosky: Making an impact through the press and social media. (5 minute talks each leading into discussions). </a:t>
            </a:r>
          </a:p>
          <a:p>
            <a:endParaRPr lang="en-GB" b="1" dirty="0">
              <a:ln>
                <a:solidFill>
                  <a:schemeClr val="tx1"/>
                </a:solidFill>
              </a:ln>
              <a:solidFill>
                <a:srgbClr val="FFFF00"/>
              </a:solidFill>
            </a:endParaRPr>
          </a:p>
        </p:txBody>
      </p:sp>
    </p:spTree>
    <p:extLst>
      <p:ext uri="{BB962C8B-B14F-4D97-AF65-F5344CB8AC3E}">
        <p14:creationId xmlns:p14="http://schemas.microsoft.com/office/powerpoint/2010/main" val="32719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ean carbon uptake widely underestimated">
            <a:extLst>
              <a:ext uri="{FF2B5EF4-FFF2-40B4-BE49-F238E27FC236}">
                <a16:creationId xmlns:a16="http://schemas.microsoft.com/office/drawing/2014/main" id="{D3FFB0CA-E187-F493-9362-A30B832B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BE7B31-DF8C-3323-F5EB-2208FEF90386}"/>
              </a:ext>
            </a:extLst>
          </p:cNvPr>
          <p:cNvSpPr txBox="1"/>
          <p:nvPr/>
        </p:nvSpPr>
        <p:spPr>
          <a:xfrm>
            <a:off x="0" y="0"/>
            <a:ext cx="12192000" cy="7109639"/>
          </a:xfrm>
          <a:prstGeom prst="rect">
            <a:avLst/>
          </a:prstGeom>
          <a:noFill/>
        </p:spPr>
        <p:txBody>
          <a:bodyPr wrap="square">
            <a:spAutoFit/>
          </a:bodyPr>
          <a:lstStyle/>
          <a:p>
            <a:r>
              <a:rPr lang="en-GB" sz="3200" b="1" dirty="0">
                <a:ln>
                  <a:solidFill>
                    <a:schemeClr val="tx1"/>
                  </a:solidFill>
                </a:ln>
                <a:solidFill>
                  <a:srgbClr val="FFFF00"/>
                </a:solidFill>
              </a:rPr>
              <a:t>1130: Morning Tea.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1200: Gil Compo: The future of reanalysis. (5-10 minute talk leading into discussions). </a:t>
            </a:r>
          </a:p>
          <a:p>
            <a:endParaRPr lang="en-GB" b="1" dirty="0">
              <a:ln>
                <a:solidFill>
                  <a:schemeClr val="tx1"/>
                </a:solidFill>
              </a:ln>
              <a:solidFill>
                <a:srgbClr val="FFFF00"/>
              </a:solidFill>
            </a:endParaRPr>
          </a:p>
          <a:p>
            <a:r>
              <a:rPr lang="en-GB" sz="2400" b="1" dirty="0">
                <a:ln>
                  <a:solidFill>
                    <a:schemeClr val="tx1"/>
                  </a:solidFill>
                </a:ln>
                <a:solidFill>
                  <a:srgbClr val="FFFF00"/>
                </a:solidFill>
              </a:rPr>
              <a:t>1230: Roger Stone: Moving ACRE more towards applications. (5-10 minute talk leading into discussions). </a:t>
            </a:r>
          </a:p>
          <a:p>
            <a:endParaRPr lang="en-GB" sz="2400" b="1" dirty="0">
              <a:ln>
                <a:solidFill>
                  <a:schemeClr val="tx1"/>
                </a:solidFill>
              </a:ln>
              <a:solidFill>
                <a:srgbClr val="FFFF00"/>
              </a:solidFill>
            </a:endParaRPr>
          </a:p>
          <a:p>
            <a:r>
              <a:rPr lang="en-GB" sz="3200" b="1" dirty="0">
                <a:ln>
                  <a:solidFill>
                    <a:schemeClr val="tx1"/>
                  </a:solidFill>
                </a:ln>
                <a:solidFill>
                  <a:srgbClr val="FFFF00"/>
                </a:solidFill>
              </a:rPr>
              <a:t>1300: Lunch (at the venue).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1500: Final meeting overview &amp; next meeting in 2025. </a:t>
            </a:r>
          </a:p>
          <a:p>
            <a:endParaRPr lang="en-GB" sz="2000" b="1" dirty="0">
              <a:ln>
                <a:solidFill>
                  <a:schemeClr val="tx1"/>
                </a:solidFill>
              </a:ln>
              <a:solidFill>
                <a:srgbClr val="FFFF00"/>
              </a:solidFill>
            </a:endParaRPr>
          </a:p>
          <a:p>
            <a:r>
              <a:rPr lang="en-GB" sz="3200" b="1" dirty="0">
                <a:ln>
                  <a:solidFill>
                    <a:schemeClr val="tx1"/>
                  </a:solidFill>
                </a:ln>
                <a:solidFill>
                  <a:srgbClr val="FFFF00"/>
                </a:solidFill>
              </a:rPr>
              <a:t>Also if Christos Zerefos joins us, we will have a public talk (in Greek) in the Solomos Museum (Mouragia in Corfu town). We will publish proceedings in </a:t>
            </a:r>
            <a:r>
              <a:rPr lang="en-GB" sz="3200" b="1" dirty="0" err="1">
                <a:ln>
                  <a:solidFill>
                    <a:schemeClr val="tx1"/>
                  </a:solidFill>
                </a:ln>
                <a:solidFill>
                  <a:srgbClr val="FFFF00"/>
                </a:solidFill>
              </a:rPr>
              <a:t>PoS</a:t>
            </a:r>
            <a:r>
              <a:rPr lang="en-GB" sz="3200" b="1" dirty="0">
                <a:ln>
                  <a:solidFill>
                    <a:schemeClr val="tx1"/>
                  </a:solidFill>
                </a:ln>
                <a:solidFill>
                  <a:srgbClr val="FFFF00"/>
                </a:solidFill>
              </a:rPr>
              <a:t> (the proceedings session of the journal JHEP) or similar. </a:t>
            </a:r>
          </a:p>
          <a:p>
            <a:endParaRPr lang="en-GB" b="1" dirty="0">
              <a:ln>
                <a:solidFill>
                  <a:schemeClr val="tx1"/>
                </a:solidFill>
              </a:ln>
              <a:solidFill>
                <a:srgbClr val="FFFF00"/>
              </a:solidFill>
            </a:endParaRPr>
          </a:p>
          <a:p>
            <a:r>
              <a:rPr lang="en-GB" sz="3200" b="1" dirty="0">
                <a:ln>
                  <a:solidFill>
                    <a:schemeClr val="tx1"/>
                  </a:solidFill>
                </a:ln>
                <a:solidFill>
                  <a:srgbClr val="FFFF00"/>
                </a:solidFill>
              </a:rPr>
              <a:t>Meeting Finishes</a:t>
            </a:r>
          </a:p>
        </p:txBody>
      </p:sp>
    </p:spTree>
    <p:extLst>
      <p:ext uri="{BB962C8B-B14F-4D97-AF65-F5344CB8AC3E}">
        <p14:creationId xmlns:p14="http://schemas.microsoft.com/office/powerpoint/2010/main" val="422409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reece's record rainfall and flash floods are part of a trend – across the  Mediterranean, the weather is becoming more dangerous">
            <a:extLst>
              <a:ext uri="{FF2B5EF4-FFF2-40B4-BE49-F238E27FC236}">
                <a16:creationId xmlns:a16="http://schemas.microsoft.com/office/drawing/2014/main" id="{F1B8C82A-56D2-54CA-C6AC-9404B62E9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estern Mediterranean drought situation | Spanishvida - Spanish news in  English">
            <a:extLst>
              <a:ext uri="{FF2B5EF4-FFF2-40B4-BE49-F238E27FC236}">
                <a16:creationId xmlns:a16="http://schemas.microsoft.com/office/drawing/2014/main" id="{C6CEDDDA-94BB-5102-101A-D27837CBC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20" y="0"/>
            <a:ext cx="6237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2FA9F2-FF9D-A3EE-0808-3B5A74AF0768}"/>
              </a:ext>
            </a:extLst>
          </p:cNvPr>
          <p:cNvSpPr txBox="1"/>
          <p:nvPr/>
        </p:nvSpPr>
        <p:spPr>
          <a:xfrm>
            <a:off x="247454" y="1619055"/>
            <a:ext cx="1147762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b="1" dirty="0">
                <a:ln w="9525">
                  <a:solidFill>
                    <a:schemeClr val="bg1"/>
                  </a:solidFill>
                  <a:prstDash val="solid"/>
                </a:ln>
                <a:solidFill>
                  <a:schemeClr val="bg1"/>
                </a:solidFill>
                <a:effectLst>
                  <a:outerShdw blurRad="12700" dist="38100" dir="2700000" algn="tl" rotWithShape="0">
                    <a:schemeClr val="bg1">
                      <a:lumMod val="50000"/>
                    </a:schemeClr>
                  </a:outerShdw>
                </a:effectLst>
              </a:rPr>
              <a:t>ACRE Drought &amp; Flood Meeting, </a:t>
            </a:r>
            <a:endParaRPr lang="en-GB" sz="60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ctr"/>
            <a:r>
              <a:rPr lang="en-GB" sz="6000" b="1" dirty="0">
                <a:ln w="9525">
                  <a:solidFill>
                    <a:schemeClr val="bg1"/>
                  </a:solidFill>
                  <a:prstDash val="solid"/>
                </a:ln>
                <a:solidFill>
                  <a:schemeClr val="bg1"/>
                </a:solidFill>
                <a:effectLst>
                  <a:outerShdw blurRad="12700" dist="38100" dir="2700000" algn="tl" rotWithShape="0">
                    <a:schemeClr val="bg1">
                      <a:lumMod val="50000"/>
                    </a:schemeClr>
                  </a:outerShdw>
                </a:effectLst>
              </a:rPr>
              <a:t>Mon Repos, </a:t>
            </a:r>
            <a:endParaRPr lang="en-GB" sz="6000"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a:p>
            <a:pPr algn="ctr"/>
            <a:r>
              <a:rPr lang="en-GB" sz="6000" b="1" dirty="0">
                <a:ln w="9525">
                  <a:solidFill>
                    <a:schemeClr val="bg1"/>
                  </a:solidFill>
                  <a:prstDash val="solid"/>
                </a:ln>
                <a:solidFill>
                  <a:schemeClr val="bg1"/>
                </a:solidFill>
                <a:effectLst>
                  <a:outerShdw blurRad="12700" dist="38100" dir="2700000" algn="tl" rotWithShape="0">
                    <a:schemeClr val="bg1">
                      <a:lumMod val="50000"/>
                    </a:schemeClr>
                  </a:outerShdw>
                </a:effectLst>
              </a:rPr>
              <a:t>Corfu, </a:t>
            </a:r>
            <a:endParaRPr lang="en-GB" sz="6000" dirty="0">
              <a:ln w="9525">
                <a:solidFill>
                  <a:prstClr val="white"/>
                </a:solidFill>
                <a:prstDash val="solid"/>
              </a:ln>
              <a:solidFill>
                <a:schemeClr val="bg1"/>
              </a:solidFill>
              <a:effectLst>
                <a:outerShdw blurRad="12700" dist="38100" dir="2700000" algn="tl" rotWithShape="0">
                  <a:prstClr val="white">
                    <a:lumMod val="50000"/>
                  </a:prstClr>
                </a:outerShdw>
              </a:effectLst>
              <a:ea typeface="Calibri"/>
              <a:cs typeface="Calibri"/>
            </a:endParaRPr>
          </a:p>
          <a:p>
            <a:pPr algn="ctr"/>
            <a:r>
              <a:rPr lang="en-GB" sz="6000" b="1" dirty="0">
                <a:ln w="9525">
                  <a:solidFill>
                    <a:schemeClr val="bg1"/>
                  </a:solidFill>
                  <a:prstDash val="solid"/>
                </a:ln>
                <a:solidFill>
                  <a:schemeClr val="bg1"/>
                </a:solidFill>
                <a:effectLst>
                  <a:outerShdw blurRad="12700" dist="38100" dir="2700000" algn="tl" rotWithShape="0">
                    <a:schemeClr val="bg1">
                      <a:lumMod val="50000"/>
                    </a:schemeClr>
                  </a:outerShdw>
                </a:effectLst>
              </a:rPr>
              <a:t>September 2024</a:t>
            </a:r>
            <a:endParaRPr lang="en-GB" sz="6000" dirty="0">
              <a:ln w="9525">
                <a:solidFill>
                  <a:prstClr val="white"/>
                </a:solidFill>
                <a:prstDash val="solid"/>
              </a:ln>
              <a:solidFill>
                <a:schemeClr val="bg1"/>
              </a:solidFill>
              <a:effectLst>
                <a:outerShdw blurRad="12700" dist="38100" dir="2700000" algn="tl" rotWithShape="0">
                  <a:prstClr val="white">
                    <a:lumMod val="50000"/>
                  </a:prstClr>
                </a:outerShdw>
              </a:effectLst>
              <a:ea typeface="Calibri"/>
              <a:cs typeface="Calibri"/>
            </a:endParaRPr>
          </a:p>
          <a:p>
            <a:pPr algn="ctr"/>
            <a:endParaRPr lang="en-GB" sz="6000" b="1" dirty="0">
              <a:ln w="9525">
                <a:solidFill>
                  <a:prstClr val="white"/>
                </a:solidFill>
                <a:prstDash val="solid"/>
              </a:ln>
              <a:solidFill>
                <a:schemeClr val="bg1"/>
              </a:solidFill>
              <a:effectLst>
                <a:outerShdw blurRad="12700" dist="38100" dir="2700000" algn="tl" rotWithShape="0">
                  <a:prstClr val="white">
                    <a:lumMod val="50000"/>
                  </a:prstClr>
                </a:outerShdw>
              </a:effectLst>
              <a:ea typeface="Calibri"/>
              <a:cs typeface="Calibri"/>
            </a:endParaRPr>
          </a:p>
        </p:txBody>
      </p:sp>
    </p:spTree>
    <p:extLst>
      <p:ext uri="{BB962C8B-B14F-4D97-AF65-F5344CB8AC3E}">
        <p14:creationId xmlns:p14="http://schemas.microsoft.com/office/powerpoint/2010/main" val="234946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ravel To Cape Town | Destination Africa DMC">
            <a:extLst>
              <a:ext uri="{FF2B5EF4-FFF2-40B4-BE49-F238E27FC236}">
                <a16:creationId xmlns:a16="http://schemas.microsoft.com/office/drawing/2014/main" id="{CAD97254-A496-32E1-EDD6-A9695E35D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E5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606743-83FA-33C2-BFD6-173DA6A114FC}"/>
              </a:ext>
            </a:extLst>
          </p:cNvPr>
          <p:cNvSpPr txBox="1"/>
          <p:nvPr/>
        </p:nvSpPr>
        <p:spPr>
          <a:xfrm>
            <a:off x="727788" y="102637"/>
            <a:ext cx="2950594" cy="2575249"/>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2200" b="1" i="0" kern="1200" dirty="0">
                <a:solidFill>
                  <a:srgbClr val="FFFF00"/>
                </a:solidFill>
                <a:effectLst/>
                <a:latin typeface="+mj-lt"/>
                <a:ea typeface="+mj-ea"/>
                <a:cs typeface="+mj-cs"/>
              </a:rPr>
              <a:t>Next Potential ACRE meeting linked to the14th International Conference on Southern Hemisphere Meteorology &amp; Oceanography (ICSHMO) being held in Cape Town, South Africa (31 March-4 April 2025)</a:t>
            </a:r>
            <a:endParaRPr lang="en-US" sz="2200" b="1" kern="1200" dirty="0">
              <a:solidFill>
                <a:srgbClr val="FFFF00"/>
              </a:solidFill>
              <a:latin typeface="+mj-lt"/>
              <a:ea typeface="+mj-ea"/>
              <a:cs typeface="+mj-cs"/>
            </a:endParaRPr>
          </a:p>
        </p:txBody>
      </p:sp>
      <p:pic>
        <p:nvPicPr>
          <p:cNvPr id="5" name="Picture 4" descr="A group of people on a tower">
            <a:extLst>
              <a:ext uri="{FF2B5EF4-FFF2-40B4-BE49-F238E27FC236}">
                <a16:creationId xmlns:a16="http://schemas.microsoft.com/office/drawing/2014/main" id="{54B76992-E82C-7BC3-5944-3C197924EA18}"/>
              </a:ext>
            </a:extLst>
          </p:cNvPr>
          <p:cNvPicPr>
            <a:picLocks noChangeAspect="1"/>
          </p:cNvPicPr>
          <p:nvPr/>
        </p:nvPicPr>
        <p:blipFill>
          <a:blip r:embed="rId3">
            <a:extLst>
              <a:ext uri="{28A0092B-C50C-407E-A947-70E740481C1C}">
                <a14:useLocalDpi xmlns:a14="http://schemas.microsoft.com/office/drawing/2010/main" val="0"/>
              </a:ext>
            </a:extLst>
          </a:blip>
          <a:srcRect t="1" b="68957"/>
          <a:stretch/>
        </p:blipFill>
        <p:spPr>
          <a:xfrm>
            <a:off x="1603470" y="5113175"/>
            <a:ext cx="7347537" cy="1642188"/>
          </a:xfrm>
          <a:prstGeom prst="rect">
            <a:avLst/>
          </a:prstGeom>
        </p:spPr>
      </p:pic>
    </p:spTree>
    <p:extLst>
      <p:ext uri="{BB962C8B-B14F-4D97-AF65-F5344CB8AC3E}">
        <p14:creationId xmlns:p14="http://schemas.microsoft.com/office/powerpoint/2010/main" val="63797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rticle's hero media">
            <a:extLst>
              <a:ext uri="{FF2B5EF4-FFF2-40B4-BE49-F238E27FC236}">
                <a16:creationId xmlns:a16="http://schemas.microsoft.com/office/drawing/2014/main" id="{BB939688-6544-4BC5-80F5-0BA8BC0AC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F865FB-4C6B-49BC-87E2-252334B88EB7}"/>
              </a:ext>
            </a:extLst>
          </p:cNvPr>
          <p:cNvSpPr txBox="1"/>
          <p:nvPr/>
        </p:nvSpPr>
        <p:spPr>
          <a:xfrm>
            <a:off x="0" y="-79513"/>
            <a:ext cx="12192000" cy="7322774"/>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ACRE is a ‘grassroots’, bottom-up initiative that has marshalled together the international weather and climate data rescue and science communities over the last 17 years</a:t>
            </a:r>
          </a:p>
          <a:p>
            <a:pPr marL="457200" algn="just">
              <a:lnSpc>
                <a:spcPct val="107000"/>
              </a:lnSpc>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 is an ‘end-to-end’ initiative, supported by WMO, GCOS, WCRP, GEO, GFCS and many others, linking:</a:t>
            </a:r>
          </a:p>
          <a:p>
            <a:pPr marL="742950" lvl="1" indent="-285750" algn="just">
              <a:lnSpc>
                <a:spcPct val="107000"/>
              </a:lnSpc>
              <a:buFont typeface="Courier New" panose="02070309020205020404" pitchFamily="49" charset="0"/>
              <a:buChar char="o"/>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international historical terrestrial and marine weather data rescue (mainly prior to the 1950s/1960s)</a:t>
            </a:r>
          </a:p>
          <a:p>
            <a:pPr marL="742950" lvl="1" indent="-285750" algn="just">
              <a:lnSpc>
                <a:spcPct val="107000"/>
              </a:lnSpc>
              <a:buFont typeface="Courier New" panose="02070309020205020404" pitchFamily="49" charset="0"/>
              <a:buChar char="o"/>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dynamical 4D global historical reanalyses (weather reconstruction), especially the 20CR, now back to 1806</a:t>
            </a:r>
          </a:p>
          <a:p>
            <a:pPr marL="742950" lvl="1" indent="-285750" algn="just">
              <a:lnSpc>
                <a:spcPct val="107000"/>
              </a:lnSpc>
              <a:buFont typeface="Courier New" panose="02070309020205020404" pitchFamily="49" charset="0"/>
              <a:buChar char="o"/>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climate services and applications communities</a:t>
            </a:r>
          </a:p>
          <a:p>
            <a:pPr marL="914400" algn="just">
              <a:lnSpc>
                <a:spcPct val="107000"/>
              </a:lnSpc>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ACRE’s data rescue activities embrace the recovery, imaging/scanning, digitisation, and curation of historical global instrumental terrestrial and marine weather observations for as far back in time as possible</a:t>
            </a:r>
          </a:p>
          <a:p>
            <a:pPr marL="457200" algn="just">
              <a:lnSpc>
                <a:spcPct val="107000"/>
              </a:lnSpc>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These data are then fed into the international repositories for both terrestrial and marine weather observations, and are freely available</a:t>
            </a:r>
          </a:p>
          <a:p>
            <a:pPr marL="457200">
              <a:lnSpc>
                <a:spcPct val="107000"/>
              </a:lnSpc>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This enhances the quantity of historical weather observations available to global historical reanalyses, with the newly generated global weather reconstructions freely available to the full range of global climate services and applications. ACRE has a number of individual regional data rescue foci  supporting its international efforts.</a:t>
            </a:r>
          </a:p>
          <a:p>
            <a:pPr marL="457200">
              <a:lnSpc>
                <a:spcPct val="107000"/>
              </a:lnSpc>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 is working with other social science and humanities disciplines to meld together historical weather reconstructions with climate histories/historical climatology in order to enhance global historical reanalysis products</a:t>
            </a:r>
          </a:p>
          <a:p>
            <a:pPr marL="457200">
              <a:lnSpc>
                <a:spcPct val="107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5739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a:extLst>
              <a:ext uri="{FF2B5EF4-FFF2-40B4-BE49-F238E27FC236}">
                <a16:creationId xmlns:a16="http://schemas.microsoft.com/office/drawing/2014/main" id="{65A2716B-46F0-4ADD-A43E-5A80C3AD7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 y="-56884"/>
            <a:ext cx="12192000" cy="69148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E29967C-DE8E-4D86-B0F8-DF482ED611E5}"/>
              </a:ext>
            </a:extLst>
          </p:cNvPr>
          <p:cNvSpPr/>
          <p:nvPr/>
        </p:nvSpPr>
        <p:spPr>
          <a:xfrm>
            <a:off x="9743551" y="1233704"/>
            <a:ext cx="2312881" cy="5198846"/>
          </a:xfrm>
          <a:prstGeom prst="rect">
            <a:avLst/>
          </a:prstGeom>
          <a:solidFill>
            <a:srgbClr val="EDAEB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hape 40"/>
          <p:cNvSpPr/>
          <p:nvPr/>
        </p:nvSpPr>
        <p:spPr>
          <a:xfrm>
            <a:off x="3699855" y="520891"/>
            <a:ext cx="2396145" cy="4750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a:effectLst>
            <a:glow rad="228600">
              <a:schemeClr val="accent5">
                <a:satMod val="175000"/>
                <a:alpha val="40000"/>
              </a:schemeClr>
            </a:glow>
            <a:outerShdw blurRad="50800" dist="50800" dir="5400000" rotWithShape="0">
              <a:srgbClr val="FFFFFF"/>
            </a:outerShdw>
          </a:effectLst>
          <a:extLst>
            <a:ext uri="{C572A759-6A51-4108-AA02-DFA0A04FC94B}">
              <ma14:wrappingTextBoxFlag xmlns:ma14="http://schemas.microsoft.com/office/mac/drawingml/2011/main" xmlns="" val="1"/>
            </a:ext>
          </a:extLst>
        </p:spPr>
        <p:txBody>
          <a:bodyPr wrap="square" lIns="0" tIns="0" rIns="0" bIns="0">
            <a:spAutoFit/>
          </a:bodyPr>
          <a:lstStyle>
            <a:lvl1pPr algn="ctr">
              <a:lnSpc>
                <a:spcPct val="85000"/>
              </a:lnSpc>
              <a:defRPr sz="4000">
                <a:solidFill>
                  <a:srgbClr val="00B050"/>
                </a:solidFill>
                <a:effectLst>
                  <a:outerShdw blurRad="12700" dist="25400" dir="2700000" rotWithShape="0">
                    <a:srgbClr val="000000"/>
                  </a:outerShdw>
                </a:effectLst>
              </a:defRPr>
            </a:lvl1pPr>
          </a:lstStyle>
          <a:p>
            <a:pPr lvl="0">
              <a:defRPr sz="1800">
                <a:solidFill>
                  <a:srgbClr val="000000"/>
                </a:solidFill>
                <a:effectLst/>
              </a:defRPr>
            </a:pPr>
            <a:r>
              <a:rPr sz="3600" b="1" dirty="0">
                <a:effectLst>
                  <a:outerShdw blurRad="38100" dist="38100" dir="2700000" algn="tl">
                    <a:srgbClr val="000000">
                      <a:alpha val="43137"/>
                    </a:srgbClr>
                  </a:outerShdw>
                </a:effectLst>
              </a:rPr>
              <a:t>REANALYSES</a:t>
            </a:r>
          </a:p>
        </p:txBody>
      </p:sp>
      <p:sp>
        <p:nvSpPr>
          <p:cNvPr id="20" name="Shape 49"/>
          <p:cNvSpPr/>
          <p:nvPr/>
        </p:nvSpPr>
        <p:spPr>
          <a:xfrm rot="2509146">
            <a:off x="6201733" y="4815170"/>
            <a:ext cx="446598" cy="298134"/>
          </a:xfrm>
          <a:prstGeom prst="rightArrow">
            <a:avLst>
              <a:gd name="adj1" fmla="val 50000"/>
              <a:gd name="adj2" fmla="val 59912"/>
            </a:avLst>
          </a:prstGeom>
          <a:solidFill>
            <a:srgbClr val="FF6600"/>
          </a:solidFill>
          <a:ln w="12700">
            <a:miter lim="400000"/>
          </a:ln>
        </p:spPr>
        <p:txBody>
          <a:bodyPr lIns="0" tIns="0" rIns="0" bIns="0" anchor="ctr"/>
          <a:lstStyle/>
          <a:p>
            <a:pPr lvl="0" algn="ctr"/>
            <a:endParaRPr/>
          </a:p>
        </p:txBody>
      </p:sp>
      <p:grpSp>
        <p:nvGrpSpPr>
          <p:cNvPr id="22" name="Group 45"/>
          <p:cNvGrpSpPr/>
          <p:nvPr/>
        </p:nvGrpSpPr>
        <p:grpSpPr>
          <a:xfrm>
            <a:off x="6563699" y="1926848"/>
            <a:ext cx="1366839" cy="2338390"/>
            <a:chOff x="1" y="19704"/>
            <a:chExt cx="1366837" cy="2338388"/>
          </a:xfrm>
        </p:grpSpPr>
        <p:sp>
          <p:nvSpPr>
            <p:cNvPr id="23" name="Shape 41"/>
            <p:cNvSpPr/>
            <p:nvPr/>
          </p:nvSpPr>
          <p:spPr>
            <a:xfrm>
              <a:off x="1027463" y="996016"/>
              <a:ext cx="337939" cy="360364"/>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24" name="Shape 42"/>
            <p:cNvSpPr/>
            <p:nvPr/>
          </p:nvSpPr>
          <p:spPr>
            <a:xfrm rot="1758803">
              <a:off x="844223" y="1997729"/>
              <a:ext cx="521179" cy="360363"/>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25" name="Shape 43"/>
            <p:cNvSpPr/>
            <p:nvPr/>
          </p:nvSpPr>
          <p:spPr>
            <a:xfrm rot="20809876">
              <a:off x="845658" y="54629"/>
              <a:ext cx="521180" cy="360363"/>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26" name="Shape 44"/>
            <p:cNvSpPr/>
            <p:nvPr/>
          </p:nvSpPr>
          <p:spPr>
            <a:xfrm rot="16200000">
              <a:off x="-609599" y="629304"/>
              <a:ext cx="2195513" cy="976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FA90B">
                <a:alpha val="30195"/>
              </a:srgbClr>
            </a:solidFill>
            <a:ln w="12700" cap="flat">
              <a:noFill/>
              <a:miter lim="400000"/>
            </a:ln>
            <a:effectLst/>
          </p:spPr>
          <p:txBody>
            <a:bodyPr wrap="square" lIns="0" tIns="0" rIns="0" bIns="0" numCol="1" anchor="ctr">
              <a:noAutofit/>
            </a:bodyPr>
            <a:lstStyle/>
            <a:p>
              <a:pPr lvl="0" algn="ctr">
                <a:defRPr sz="1600" b="1">
                  <a:solidFill>
                    <a:srgbClr val="0066CC"/>
                  </a:solidFill>
                </a:defRPr>
              </a:pPr>
              <a:endParaRPr sz="1600" dirty="0">
                <a:solidFill>
                  <a:schemeClr val="bg1"/>
                </a:solidFill>
              </a:endParaRPr>
            </a:p>
          </p:txBody>
        </p:sp>
      </p:grpSp>
      <p:grpSp>
        <p:nvGrpSpPr>
          <p:cNvPr id="27" name="Group 48"/>
          <p:cNvGrpSpPr/>
          <p:nvPr/>
        </p:nvGrpSpPr>
        <p:grpSpPr>
          <a:xfrm>
            <a:off x="6584008" y="4616116"/>
            <a:ext cx="1069552" cy="1368426"/>
            <a:chOff x="173681" y="0"/>
            <a:chExt cx="863601" cy="1368425"/>
          </a:xfrm>
        </p:grpSpPr>
        <p:sp>
          <p:nvSpPr>
            <p:cNvPr id="28" name="Shape 46"/>
            <p:cNvSpPr/>
            <p:nvPr/>
          </p:nvSpPr>
          <p:spPr>
            <a:xfrm rot="10800000">
              <a:off x="173681" y="0"/>
              <a:ext cx="863601" cy="1368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9900">
                <a:alpha val="30195"/>
              </a:srgbClr>
            </a:solidFill>
            <a:ln w="9525" cap="flat">
              <a:noFill/>
              <a:prstDash val="solid"/>
              <a:round/>
            </a:ln>
            <a:effectLst/>
          </p:spPr>
          <p:txBody>
            <a:bodyPr wrap="square" lIns="0" tIns="0" rIns="0" bIns="0" numCol="1" anchor="ctr">
              <a:noAutofit/>
            </a:bodyPr>
            <a:lstStyle/>
            <a:p>
              <a:pPr lvl="0" algn="ctr">
                <a:defRPr sz="1000">
                  <a:solidFill>
                    <a:srgbClr val="0066CC"/>
                  </a:solidFill>
                </a:defRPr>
              </a:pPr>
              <a:endParaRPr sz="1000"/>
            </a:p>
          </p:txBody>
        </p:sp>
        <p:sp>
          <p:nvSpPr>
            <p:cNvPr id="29" name="Shape 47"/>
            <p:cNvSpPr/>
            <p:nvPr/>
          </p:nvSpPr>
          <p:spPr>
            <a:xfrm rot="10800000">
              <a:off x="605450" y="607268"/>
              <a:ext cx="64" cy="1538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lvl="0" algn="ctr"/>
              <a:endParaRPr sz="1000" dirty="0">
                <a:solidFill>
                  <a:srgbClr val="0066CC"/>
                </a:solidFill>
              </a:endParaRPr>
            </a:p>
          </p:txBody>
        </p:sp>
      </p:grpSp>
      <p:sp>
        <p:nvSpPr>
          <p:cNvPr id="33" name="TextBox 32"/>
          <p:cNvSpPr txBox="1"/>
          <p:nvPr/>
        </p:nvSpPr>
        <p:spPr>
          <a:xfrm>
            <a:off x="6583686" y="4840233"/>
            <a:ext cx="1063881" cy="1169551"/>
          </a:xfrm>
          <a:prstGeom prst="rect">
            <a:avLst/>
          </a:prstGeom>
          <a:noFill/>
        </p:spPr>
        <p:txBody>
          <a:bodyPr wrap="none" rtlCol="0">
            <a:spAutoFit/>
          </a:bodyPr>
          <a:lstStyle/>
          <a:p>
            <a:pPr lvl="0" algn="ctr"/>
            <a:r>
              <a:rPr lang="en-GB" sz="1300" b="1" dirty="0">
                <a:solidFill>
                  <a:schemeClr val="bg1"/>
                </a:solidFill>
                <a:effectLst>
                  <a:outerShdw blurRad="38100" dist="38100" dir="2700000" algn="tl">
                    <a:srgbClr val="000000">
                      <a:alpha val="43137"/>
                    </a:srgbClr>
                  </a:outerShdw>
                </a:effectLst>
                <a:latin typeface="Arial Narrow" pitchFamily="34" charset="0"/>
              </a:rPr>
              <a:t>MO PRECIS</a:t>
            </a:r>
          </a:p>
          <a:p>
            <a:pPr lvl="0" algn="ctr"/>
            <a:r>
              <a:rPr lang="en-GB" sz="1300" b="1" dirty="0">
                <a:solidFill>
                  <a:schemeClr val="bg1"/>
                </a:solidFill>
                <a:effectLst>
                  <a:outerShdw blurRad="38100" dist="38100" dir="2700000" algn="tl">
                    <a:srgbClr val="000000">
                      <a:alpha val="43137"/>
                    </a:srgbClr>
                  </a:outerShdw>
                </a:effectLst>
                <a:latin typeface="Arial Narrow" pitchFamily="34" charset="0"/>
              </a:rPr>
              <a:t> Downscaling</a:t>
            </a:r>
          </a:p>
          <a:p>
            <a:pPr lvl="0" algn="ctr"/>
            <a:r>
              <a:rPr lang="en-GB" sz="1300" b="1" dirty="0">
                <a:solidFill>
                  <a:schemeClr val="bg1"/>
                </a:solidFill>
                <a:effectLst>
                  <a:outerShdw blurRad="38100" dist="38100" dir="2700000" algn="tl">
                    <a:srgbClr val="000000">
                      <a:alpha val="43137"/>
                    </a:srgbClr>
                  </a:outerShdw>
                </a:effectLst>
                <a:latin typeface="Arial Narrow" pitchFamily="34" charset="0"/>
              </a:rPr>
              <a:t>=&gt; Higher </a:t>
            </a:r>
          </a:p>
          <a:p>
            <a:pPr lvl="0" algn="ctr"/>
            <a:r>
              <a:rPr lang="en-GB" sz="1300" b="1" dirty="0">
                <a:solidFill>
                  <a:schemeClr val="bg1"/>
                </a:solidFill>
                <a:effectLst>
                  <a:outerShdw blurRad="38100" dist="38100" dir="2700000" algn="tl">
                    <a:srgbClr val="000000">
                      <a:alpha val="43137"/>
                    </a:srgbClr>
                  </a:outerShdw>
                </a:effectLst>
                <a:latin typeface="Arial Narrow" pitchFamily="34" charset="0"/>
              </a:rPr>
              <a:t>Resolution</a:t>
            </a:r>
          </a:p>
          <a:p>
            <a:endParaRPr lang="en-GB" dirty="0"/>
          </a:p>
        </p:txBody>
      </p:sp>
      <p:sp>
        <p:nvSpPr>
          <p:cNvPr id="34" name="Shape 50"/>
          <p:cNvSpPr/>
          <p:nvPr/>
        </p:nvSpPr>
        <p:spPr>
          <a:xfrm rot="16200000">
            <a:off x="6888852" y="4209810"/>
            <a:ext cx="432048" cy="360364"/>
          </a:xfrm>
          <a:prstGeom prst="rightArrow">
            <a:avLst>
              <a:gd name="adj1" fmla="val 50000"/>
              <a:gd name="adj2" fmla="val 25000"/>
            </a:avLst>
          </a:prstGeom>
          <a:solidFill>
            <a:srgbClr val="FF6600"/>
          </a:solidFill>
          <a:ln w="12700">
            <a:miter lim="400000"/>
          </a:ln>
        </p:spPr>
        <p:txBody>
          <a:bodyPr lIns="0" tIns="0" rIns="0" bIns="0" anchor="ctr"/>
          <a:lstStyle/>
          <a:p>
            <a:pPr lvl="0" algn="ctr"/>
            <a:endParaRPr/>
          </a:p>
        </p:txBody>
      </p:sp>
      <p:sp>
        <p:nvSpPr>
          <p:cNvPr id="35" name="Shape 37"/>
          <p:cNvSpPr/>
          <p:nvPr/>
        </p:nvSpPr>
        <p:spPr>
          <a:xfrm>
            <a:off x="9733064" y="1489911"/>
            <a:ext cx="2087563" cy="32316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r">
              <a:lnSpc>
                <a:spcPct val="70000"/>
              </a:lnSpc>
            </a:pPr>
            <a:endPar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Environmental Assessments</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Extremes, Impacts &amp; Risks</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Water resources</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Agricultural</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Forestry</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Energy</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Marine operations</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Fisheries</a:t>
            </a:r>
          </a:p>
          <a:p>
            <a:pPr indent="396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Cultural landscapes and </a:t>
            </a: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built heritage</a:t>
            </a:r>
          </a:p>
          <a:p>
            <a:pPr indent="39687" algn="r">
              <a:lnSpc>
                <a:spcPct val="70000"/>
              </a:lnSpc>
            </a:pPr>
            <a:endPar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396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Education</a:t>
            </a:r>
          </a:p>
        </p:txBody>
      </p:sp>
      <p:sp>
        <p:nvSpPr>
          <p:cNvPr id="39" name="Shape 36"/>
          <p:cNvSpPr/>
          <p:nvPr/>
        </p:nvSpPr>
        <p:spPr>
          <a:xfrm>
            <a:off x="9423543" y="4737180"/>
            <a:ext cx="2438400" cy="154196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Ecological</a:t>
            </a:r>
          </a:p>
          <a:p>
            <a:pPr indent="142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Phenological</a:t>
            </a:r>
          </a:p>
          <a:p>
            <a:pPr indent="142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Health &amp; Disease</a:t>
            </a:r>
          </a:p>
          <a:p>
            <a:pPr indent="142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Reinsurance</a:t>
            </a:r>
          </a:p>
          <a:p>
            <a:pPr indent="142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Climate Monitoring</a:t>
            </a:r>
          </a:p>
          <a:p>
            <a:pPr indent="14287" algn="r">
              <a:lnSpc>
                <a:spcPct val="70000"/>
              </a:lnSpc>
            </a:pP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indent="14287" algn="r">
              <a:lnSpc>
                <a:spcPct val="70000"/>
              </a:lnSpc>
            </a:pPr>
            <a:r>
              <a:rPr sz="16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Model Validation</a:t>
            </a:r>
          </a:p>
        </p:txBody>
      </p:sp>
      <p:grpSp>
        <p:nvGrpSpPr>
          <p:cNvPr id="57" name="Group 56"/>
          <p:cNvGrpSpPr/>
          <p:nvPr/>
        </p:nvGrpSpPr>
        <p:grpSpPr>
          <a:xfrm>
            <a:off x="182666" y="1928327"/>
            <a:ext cx="6354236" cy="4601419"/>
            <a:chOff x="387543" y="1595222"/>
            <a:chExt cx="6354236" cy="4601419"/>
          </a:xfrm>
        </p:grpSpPr>
        <p:pic>
          <p:nvPicPr>
            <p:cNvPr id="2" name="image.png"/>
            <p:cNvPicPr/>
            <p:nvPr/>
          </p:nvPicPr>
          <p:blipFill>
            <a:blip r:embed="rId4" cstate="print"/>
            <a:srcRect t="16529" b="15258"/>
            <a:stretch>
              <a:fillRect/>
            </a:stretch>
          </p:blipFill>
          <p:spPr>
            <a:xfrm>
              <a:off x="387543" y="2374408"/>
              <a:ext cx="2592388" cy="1727201"/>
            </a:xfrm>
            <a:prstGeom prst="rect">
              <a:avLst/>
            </a:prstGeom>
            <a:ln w="12700">
              <a:miter lim="400000"/>
            </a:ln>
          </p:spPr>
        </p:pic>
        <p:sp>
          <p:nvSpPr>
            <p:cNvPr id="3" name="Shape 57"/>
            <p:cNvSpPr/>
            <p:nvPr/>
          </p:nvSpPr>
          <p:spPr>
            <a:xfrm rot="16200000">
              <a:off x="1883970" y="3121183"/>
              <a:ext cx="2588979" cy="276999"/>
            </a:xfrm>
            <a:prstGeom prst="rect">
              <a:avLst/>
            </a:prstGeom>
            <a:solidFill>
              <a:srgbClr val="92D050">
                <a:alpha val="50000"/>
              </a:srgbClr>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1400">
                  <a:solidFill>
                    <a:srgbClr val="333399"/>
                  </a:solidFill>
                </a:defRPr>
              </a:lvl1pPr>
            </a:lstStyle>
            <a:p>
              <a:pPr lvl="0">
                <a:defRPr sz="1800">
                  <a:solidFill>
                    <a:srgbClr val="000000"/>
                  </a:solidFill>
                </a:defRPr>
              </a:pPr>
              <a:r>
                <a:rPr b="1" dirty="0">
                  <a:solidFill>
                    <a:schemeClr val="bg1"/>
                  </a:solidFill>
                  <a:effectLst>
                    <a:outerShdw blurRad="38100" dist="38100" dir="2700000" algn="tl">
                      <a:srgbClr val="000000">
                        <a:alpha val="43137"/>
                      </a:srgbClr>
                    </a:outerShdw>
                  </a:effectLst>
                </a:rPr>
                <a:t>ICOADS</a:t>
              </a:r>
              <a:r>
                <a:rPr lang="en-GB" b="1" dirty="0">
                  <a:solidFill>
                    <a:schemeClr val="bg1"/>
                  </a:solidFill>
                  <a:effectLst>
                    <a:outerShdw blurRad="38100" dist="38100" dir="2700000" algn="tl">
                      <a:srgbClr val="000000">
                        <a:alpha val="43137"/>
                      </a:srgbClr>
                    </a:outerShdw>
                  </a:effectLst>
                </a:rPr>
                <a:t>    GLAMOD    ISPD</a:t>
              </a:r>
              <a:endParaRPr b="1" dirty="0">
                <a:solidFill>
                  <a:schemeClr val="bg1"/>
                </a:solidFill>
                <a:effectLst>
                  <a:outerShdw blurRad="38100" dist="38100" dir="2700000" algn="tl">
                    <a:srgbClr val="000000">
                      <a:alpha val="43137"/>
                    </a:srgbClr>
                  </a:outerShdw>
                </a:effectLst>
              </a:endParaRPr>
            </a:p>
          </p:txBody>
        </p:sp>
        <p:sp>
          <p:nvSpPr>
            <p:cNvPr id="4" name="Shape 59"/>
            <p:cNvSpPr/>
            <p:nvPr/>
          </p:nvSpPr>
          <p:spPr>
            <a:xfrm>
              <a:off x="2834263" y="2662441"/>
              <a:ext cx="215901" cy="360363"/>
            </a:xfrm>
            <a:prstGeom prst="rightArrow">
              <a:avLst>
                <a:gd name="adj1" fmla="val 50000"/>
                <a:gd name="adj2" fmla="val 25000"/>
              </a:avLst>
            </a:prstGeom>
            <a:solidFill>
              <a:srgbClr val="FF6600"/>
            </a:solidFill>
            <a:ln w="12700">
              <a:miter lim="400000"/>
            </a:ln>
          </p:spPr>
          <p:txBody>
            <a:bodyPr lIns="0" tIns="0" rIns="0" bIns="0" anchor="ctr"/>
            <a:lstStyle/>
            <a:p>
              <a:pPr lvl="0" algn="ctr"/>
              <a:endParaRPr/>
            </a:p>
          </p:txBody>
        </p:sp>
        <p:sp>
          <p:nvSpPr>
            <p:cNvPr id="5" name="Shape 58"/>
            <p:cNvSpPr/>
            <p:nvPr/>
          </p:nvSpPr>
          <p:spPr>
            <a:xfrm>
              <a:off x="2834263" y="3454529"/>
              <a:ext cx="215901" cy="360363"/>
            </a:xfrm>
            <a:prstGeom prst="rightArrow">
              <a:avLst>
                <a:gd name="adj1" fmla="val 50000"/>
                <a:gd name="adj2" fmla="val 25000"/>
              </a:avLst>
            </a:prstGeom>
            <a:solidFill>
              <a:srgbClr val="FF6600"/>
            </a:solidFill>
            <a:ln w="12700">
              <a:miter lim="400000"/>
            </a:ln>
          </p:spPr>
          <p:txBody>
            <a:bodyPr lIns="0" tIns="0" rIns="0" bIns="0" anchor="ctr"/>
            <a:lstStyle/>
            <a:p>
              <a:pPr lvl="0" algn="ctr"/>
              <a:endParaRPr/>
            </a:p>
          </p:txBody>
        </p:sp>
        <p:sp>
          <p:nvSpPr>
            <p:cNvPr id="7" name="Shape 55"/>
            <p:cNvSpPr/>
            <p:nvPr/>
          </p:nvSpPr>
          <p:spPr>
            <a:xfrm rot="2777179">
              <a:off x="499462" y="4254624"/>
              <a:ext cx="574676" cy="360363"/>
            </a:xfrm>
            <a:prstGeom prst="rightArrow">
              <a:avLst>
                <a:gd name="adj1" fmla="val 50000"/>
                <a:gd name="adj2" fmla="val 39868"/>
              </a:avLst>
            </a:prstGeom>
            <a:solidFill>
              <a:srgbClr val="FF6600"/>
            </a:solidFill>
            <a:ln w="12700">
              <a:miter lim="400000"/>
            </a:ln>
          </p:spPr>
          <p:txBody>
            <a:bodyPr lIns="0" tIns="0" rIns="0" bIns="0" anchor="ctr"/>
            <a:lstStyle/>
            <a:p>
              <a:pPr lvl="0" algn="ctr"/>
              <a:endParaRPr/>
            </a:p>
          </p:txBody>
        </p:sp>
        <p:sp>
          <p:nvSpPr>
            <p:cNvPr id="8" name="TextBox 7"/>
            <p:cNvSpPr txBox="1"/>
            <p:nvPr/>
          </p:nvSpPr>
          <p:spPr>
            <a:xfrm>
              <a:off x="962054" y="4534648"/>
              <a:ext cx="1614844" cy="1661993"/>
            </a:xfrm>
            <a:prstGeom prst="rect">
              <a:avLst/>
            </a:prstGeom>
            <a:noFill/>
          </p:spPr>
          <p:txBody>
            <a:bodyPr wrap="square" rtlCol="0">
              <a:spAutoFit/>
            </a:bodyPr>
            <a:lstStyle/>
            <a:p>
              <a:pPr lvl="0" algn="ctr"/>
              <a:r>
                <a:rPr lang="en-GB" sz="1400" b="1" dirty="0">
                  <a:solidFill>
                    <a:schemeClr val="bg1"/>
                  </a:solidFill>
                  <a:effectLst>
                    <a:outerShdw blurRad="38100" dist="38100" dir="2700000" algn="tl">
                      <a:srgbClr val="000000">
                        <a:alpha val="43137"/>
                      </a:srgbClr>
                    </a:outerShdw>
                  </a:effectLst>
                  <a:latin typeface="Arial Narrow" pitchFamily="34" charset="0"/>
                </a:rPr>
                <a:t>Citizen Science</a:t>
              </a:r>
            </a:p>
            <a:p>
              <a:pPr lvl="0" algn="ctr"/>
              <a:r>
                <a:rPr lang="en-GB" sz="1400" b="1" dirty="0">
                  <a:solidFill>
                    <a:schemeClr val="bg1"/>
                  </a:solidFill>
                  <a:effectLst>
                    <a:outerShdw blurRad="38100" dist="38100" dir="2700000" algn="tl">
                      <a:srgbClr val="000000">
                        <a:alpha val="43137"/>
                      </a:srgbClr>
                    </a:outerShdw>
                  </a:effectLst>
                  <a:latin typeface="Arial Narrow" pitchFamily="34" charset="0"/>
                </a:rPr>
                <a:t>‘Crowd Sourcing’</a:t>
              </a:r>
            </a:p>
            <a:p>
              <a:pPr lvl="0" algn="ctr"/>
              <a:r>
                <a:rPr lang="en-GB" sz="1400" b="1" dirty="0">
                  <a:solidFill>
                    <a:schemeClr val="bg1"/>
                  </a:solidFill>
                  <a:effectLst>
                    <a:outerShdw blurRad="38100" dist="38100" dir="2700000" algn="tl">
                      <a:srgbClr val="000000">
                        <a:alpha val="43137"/>
                      </a:srgbClr>
                    </a:outerShdw>
                  </a:effectLst>
                  <a:latin typeface="Arial Narrow" pitchFamily="34" charset="0"/>
                </a:rPr>
                <a:t>(</a:t>
              </a:r>
              <a:r>
                <a:rPr lang="en-GB" sz="1400" b="1" dirty="0" err="1">
                  <a:solidFill>
                    <a:schemeClr val="bg1"/>
                  </a:solidFill>
                  <a:effectLst>
                    <a:outerShdw blurRad="38100" dist="38100" dir="2700000" algn="tl">
                      <a:srgbClr val="000000">
                        <a:alpha val="43137"/>
                      </a:srgbClr>
                    </a:outerShdw>
                  </a:effectLst>
                  <a:latin typeface="Arial Narrow" pitchFamily="34" charset="0"/>
                </a:rPr>
                <a:t>eg.</a:t>
              </a:r>
              <a:r>
                <a:rPr lang="en-GB" sz="1400" b="1" dirty="0">
                  <a:solidFill>
                    <a:schemeClr val="bg1"/>
                  </a:solidFill>
                  <a:effectLst>
                    <a:outerShdw blurRad="38100" dist="38100" dir="2700000" algn="tl">
                      <a:srgbClr val="000000">
                        <a:alpha val="43137"/>
                      </a:srgbClr>
                    </a:outerShdw>
                  </a:effectLst>
                  <a:latin typeface="Arial Narrow" pitchFamily="34" charset="0"/>
                </a:rPr>
                <a:t> </a:t>
              </a:r>
              <a:r>
                <a:rPr lang="en-GB" sz="1400" b="1" i="1" dirty="0" err="1">
                  <a:solidFill>
                    <a:schemeClr val="bg1"/>
                  </a:solidFill>
                  <a:effectLst>
                    <a:outerShdw blurRad="38100" dist="38100" dir="2700000" algn="tl">
                      <a:srgbClr val="000000">
                        <a:alpha val="43137"/>
                      </a:srgbClr>
                    </a:outerShdw>
                  </a:effectLst>
                  <a:latin typeface="Arial Narrow" pitchFamily="34" charset="0"/>
                </a:rPr>
                <a:t>Oldweather</a:t>
              </a:r>
              <a:endParaRPr lang="en-GB" sz="1400" b="1" dirty="0">
                <a:solidFill>
                  <a:schemeClr val="bg1"/>
                </a:solidFill>
                <a:effectLst>
                  <a:outerShdw blurRad="38100" dist="38100" dir="2700000" algn="tl">
                    <a:srgbClr val="000000">
                      <a:alpha val="43137"/>
                    </a:srgbClr>
                  </a:outerShdw>
                </a:effectLst>
                <a:latin typeface="Arial Narrow" pitchFamily="34" charset="0"/>
              </a:endParaRPr>
            </a:p>
            <a:p>
              <a:pPr algn="ctr"/>
              <a:r>
                <a:rPr lang="en-GB" sz="1400" b="1" i="1" dirty="0">
                  <a:solidFill>
                    <a:schemeClr val="bg1"/>
                  </a:solidFill>
                  <a:effectLst>
                    <a:outerShdw blurRad="38100" dist="38100" dir="2700000" algn="tl">
                      <a:srgbClr val="000000">
                        <a:alpha val="43137"/>
                      </a:srgbClr>
                    </a:outerShdw>
                  </a:effectLst>
                  <a:latin typeface="Arial Narrow" pitchFamily="34" charset="0"/>
                </a:rPr>
                <a:t>Weather Detective Southern Weather Discovery</a:t>
              </a:r>
              <a:r>
                <a:rPr lang="en-GB" sz="1400" b="1" dirty="0">
                  <a:solidFill>
                    <a:schemeClr val="bg1"/>
                  </a:solidFill>
                  <a:effectLst>
                    <a:outerShdw blurRad="38100" dist="38100" dir="2700000" algn="tl">
                      <a:srgbClr val="000000">
                        <a:alpha val="43137"/>
                      </a:srgbClr>
                    </a:outerShdw>
                  </a:effectLst>
                  <a:latin typeface="Arial Narrow" pitchFamily="34" charset="0"/>
                </a:rPr>
                <a:t>)</a:t>
              </a:r>
            </a:p>
            <a:p>
              <a:endParaRPr lang="en-GB" dirty="0"/>
            </a:p>
          </p:txBody>
        </p:sp>
        <p:sp>
          <p:nvSpPr>
            <p:cNvPr id="11" name="Shape 62"/>
            <p:cNvSpPr/>
            <p:nvPr/>
          </p:nvSpPr>
          <p:spPr>
            <a:xfrm rot="18025311">
              <a:off x="2684669" y="4241039"/>
              <a:ext cx="360363" cy="360363"/>
            </a:xfrm>
            <a:prstGeom prst="rightArrow">
              <a:avLst>
                <a:gd name="adj1" fmla="val 50000"/>
                <a:gd name="adj2" fmla="val 25000"/>
              </a:avLst>
            </a:prstGeom>
            <a:solidFill>
              <a:srgbClr val="FF6600"/>
            </a:solidFill>
            <a:ln w="12700">
              <a:miter lim="400000"/>
            </a:ln>
          </p:spPr>
          <p:txBody>
            <a:bodyPr lIns="0" tIns="0" rIns="0" bIns="0" anchor="ctr"/>
            <a:lstStyle/>
            <a:p>
              <a:pPr lvl="0" algn="ctr"/>
              <a:endParaRPr/>
            </a:p>
          </p:txBody>
        </p:sp>
        <p:sp>
          <p:nvSpPr>
            <p:cNvPr id="15" name="Shape 63"/>
            <p:cNvSpPr/>
            <p:nvPr/>
          </p:nvSpPr>
          <p:spPr>
            <a:xfrm>
              <a:off x="3638941" y="4188553"/>
              <a:ext cx="2520280" cy="183127"/>
            </a:xfrm>
            <a:prstGeom prst="rect">
              <a:avLst/>
            </a:prstGeom>
            <a:solidFill>
              <a:srgbClr val="FFFF00">
                <a:alpha val="30195"/>
              </a:srgbClr>
            </a:solidFill>
            <a:ln w="12700">
              <a:solidFill>
                <a:srgbClr val="FFFF00"/>
              </a:solidFill>
              <a:round/>
            </a:ln>
            <a:extLst>
              <a:ext uri="{C572A759-6A51-4108-AA02-DFA0A04FC94B}">
                <ma14:wrappingTextBoxFlag xmlns:ma14="http://schemas.microsoft.com/office/mac/drawingml/2011/main" xmlns="" val="1"/>
              </a:ext>
            </a:extLst>
          </p:spPr>
          <p:txBody>
            <a:bodyPr wrap="square" lIns="0" tIns="0" rIns="0" bIns="0">
              <a:spAutoFit/>
            </a:bodyPr>
            <a:lstStyle/>
            <a:p>
              <a:pPr lvl="0" algn="ctr">
                <a:lnSpc>
                  <a:spcPct val="85000"/>
                </a:lnSpc>
              </a:pPr>
              <a:endParaRPr sz="1400" b="1" dirty="0">
                <a:latin typeface="Arial Narrow"/>
                <a:ea typeface="Arial Narrow"/>
                <a:cs typeface="Arial Narrow"/>
                <a:sym typeface="Arial Narrow"/>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4100" y="1595222"/>
              <a:ext cx="2796194" cy="2461104"/>
            </a:xfrm>
            <a:prstGeom prst="rect">
              <a:avLst/>
            </a:prstGeom>
          </p:spPr>
        </p:pic>
        <p:sp>
          <p:nvSpPr>
            <p:cNvPr id="44" name="Shape 39"/>
            <p:cNvSpPr/>
            <p:nvPr/>
          </p:nvSpPr>
          <p:spPr>
            <a:xfrm>
              <a:off x="6415767" y="2622148"/>
              <a:ext cx="326012" cy="360363"/>
            </a:xfrm>
            <a:prstGeom prst="rightArrow">
              <a:avLst>
                <a:gd name="adj1" fmla="val 50000"/>
                <a:gd name="adj2" fmla="val 44493"/>
              </a:avLst>
            </a:prstGeom>
            <a:solidFill>
              <a:srgbClr val="FF6600"/>
            </a:solidFill>
            <a:ln w="12700">
              <a:miter lim="400000"/>
            </a:ln>
          </p:spPr>
          <p:txBody>
            <a:bodyPr lIns="0" tIns="0" rIns="0" bIns="0" anchor="ctr"/>
            <a:lstStyle/>
            <a:p>
              <a:pPr lvl="0" algn="ctr"/>
              <a:endParaRPr/>
            </a:p>
          </p:txBody>
        </p:sp>
      </p:grpSp>
      <p:sp>
        <p:nvSpPr>
          <p:cNvPr id="9" name="Rectangle 8"/>
          <p:cNvSpPr/>
          <p:nvPr/>
        </p:nvSpPr>
        <p:spPr>
          <a:xfrm>
            <a:off x="7965826" y="1731264"/>
            <a:ext cx="1477143" cy="310896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effectLst>
                  <a:outerShdw blurRad="38100" dist="38100" dir="2700000" algn="tl">
                    <a:srgbClr val="000000">
                      <a:alpha val="43137"/>
                    </a:srgbClr>
                  </a:outerShdw>
                </a:effectLst>
                <a:latin typeface="Arial Narrow" panose="020B0606020202030204" pitchFamily="34" charset="0"/>
              </a:rPr>
              <a:t>MELDING: historical climatology, climate history, climate reconstructions,modelling and reanalyses</a:t>
            </a:r>
          </a:p>
        </p:txBody>
      </p:sp>
      <p:sp>
        <p:nvSpPr>
          <p:cNvPr id="40" name="Shape 43"/>
          <p:cNvSpPr/>
          <p:nvPr/>
        </p:nvSpPr>
        <p:spPr>
          <a:xfrm rot="20809876">
            <a:off x="9518789" y="1785894"/>
            <a:ext cx="521181" cy="360363"/>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42" name="Shape 41"/>
          <p:cNvSpPr/>
          <p:nvPr/>
        </p:nvSpPr>
        <p:spPr>
          <a:xfrm>
            <a:off x="9547811" y="3022804"/>
            <a:ext cx="521180" cy="360364"/>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45" name="Shape 42"/>
          <p:cNvSpPr/>
          <p:nvPr/>
        </p:nvSpPr>
        <p:spPr>
          <a:xfrm rot="1758803">
            <a:off x="9508302" y="4382959"/>
            <a:ext cx="521180" cy="360363"/>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pic>
        <p:nvPicPr>
          <p:cNvPr id="53" name="Picture 52" descr="Copernicus_tw_photo.png"/>
          <p:cNvPicPr/>
          <p:nvPr/>
        </p:nvPicPr>
        <p:blipFill>
          <a:blip r:embed="rId6" cstate="print"/>
          <a:stretch>
            <a:fillRect/>
          </a:stretch>
        </p:blipFill>
        <p:spPr>
          <a:xfrm>
            <a:off x="1399566" y="1337507"/>
            <a:ext cx="1375488" cy="916001"/>
          </a:xfrm>
          <a:prstGeom prst="rect">
            <a:avLst/>
          </a:prstGeom>
          <a:solidFill>
            <a:srgbClr val="FFFFCC"/>
          </a:solidFill>
        </p:spPr>
      </p:pic>
      <p:sp>
        <p:nvSpPr>
          <p:cNvPr id="54" name="TextBox 53"/>
          <p:cNvSpPr txBox="1"/>
          <p:nvPr/>
        </p:nvSpPr>
        <p:spPr>
          <a:xfrm>
            <a:off x="395598" y="2334475"/>
            <a:ext cx="2215848" cy="323165"/>
          </a:xfrm>
          <a:prstGeom prst="rect">
            <a:avLst/>
          </a:prstGeom>
          <a:solidFill>
            <a:srgbClr val="FFFFCC"/>
          </a:solidFill>
        </p:spPr>
        <p:txBody>
          <a:bodyPr wrap="square" rtlCol="0">
            <a:spAutoFit/>
          </a:bodyPr>
          <a:lstStyle/>
          <a:p>
            <a:r>
              <a:rPr lang="en-GB" sz="1500" b="1" dirty="0">
                <a:solidFill>
                  <a:srgbClr val="00B0F0"/>
                </a:solidFill>
                <a:effectLst>
                  <a:outerShdw blurRad="38100" dist="38100" dir="2700000" algn="tl">
                    <a:srgbClr val="000000">
                      <a:alpha val="43137"/>
                    </a:srgbClr>
                  </a:outerShdw>
                </a:effectLst>
                <a:latin typeface="Arial Narrow" panose="020B0606020202030204" pitchFamily="34" charset="0"/>
              </a:rPr>
              <a:t>C3S DRS Portal &amp; Registry</a:t>
            </a:r>
          </a:p>
        </p:txBody>
      </p:sp>
      <p:sp>
        <p:nvSpPr>
          <p:cNvPr id="56" name="Shape 54"/>
          <p:cNvSpPr/>
          <p:nvPr/>
        </p:nvSpPr>
        <p:spPr>
          <a:xfrm>
            <a:off x="276795" y="651903"/>
            <a:ext cx="2592388" cy="4750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a:effectLst>
            <a:glow rad="228600">
              <a:schemeClr val="accent5">
                <a:satMod val="175000"/>
                <a:alpha val="40000"/>
              </a:schemeClr>
            </a:glow>
            <a:outerShdw blurRad="50800" dist="50800" dir="5400000" rotWithShape="0">
              <a:srgbClr val="FFFFFF"/>
            </a:outerShdw>
          </a:effectLst>
          <a:extLst>
            <a:ext uri="{C572A759-6A51-4108-AA02-DFA0A04FC94B}">
              <ma14:wrappingTextBoxFlag xmlns:ma14="http://schemas.microsoft.com/office/mac/drawingml/2011/main" xmlns="" val="1"/>
            </a:ext>
          </a:extLst>
        </p:spPr>
        <p:txBody>
          <a:bodyPr wrap="square" lIns="0" tIns="0" rIns="0" bIns="0">
            <a:spAutoFit/>
          </a:bodyPr>
          <a:lstStyle>
            <a:lvl1pPr algn="ctr">
              <a:lnSpc>
                <a:spcPct val="85000"/>
              </a:lnSpc>
              <a:defRPr sz="4000">
                <a:solidFill>
                  <a:srgbClr val="FF0000"/>
                </a:solidFill>
                <a:effectLst>
                  <a:outerShdw blurRad="12700" dist="25400" dir="2700000" rotWithShape="0">
                    <a:srgbClr val="000000"/>
                  </a:outerShdw>
                </a:effectLst>
              </a:defRPr>
            </a:lvl1pPr>
          </a:lstStyle>
          <a:p>
            <a:pPr lvl="0">
              <a:defRPr sz="1800">
                <a:solidFill>
                  <a:srgbClr val="000000"/>
                </a:solidFill>
                <a:effectLst/>
              </a:defRPr>
            </a:pPr>
            <a:r>
              <a:rPr sz="3600" b="1" dirty="0">
                <a:effectLst>
                  <a:outerShdw blurRad="38100" dist="38100" dir="2700000" algn="tl">
                    <a:srgbClr val="000000">
                      <a:alpha val="43137"/>
                    </a:srgbClr>
                  </a:outerShdw>
                </a:effectLst>
              </a:rPr>
              <a:t>DATA</a:t>
            </a:r>
            <a:r>
              <a:rPr lang="en-GB" sz="3600" b="1" dirty="0">
                <a:effectLst>
                  <a:outerShdw blurRad="38100" dist="38100" dir="2700000" algn="tl">
                    <a:srgbClr val="000000">
                      <a:alpha val="43137"/>
                    </a:srgbClr>
                  </a:outerShdw>
                </a:effectLst>
              </a:rPr>
              <a:t> RESCUE</a:t>
            </a:r>
            <a:endParaRPr sz="3600" b="1" dirty="0">
              <a:effectLst>
                <a:outerShdw blurRad="38100" dist="38100" dir="2700000" algn="tl">
                  <a:srgbClr val="000000">
                    <a:alpha val="43137"/>
                  </a:srgbClr>
                </a:outerShdw>
              </a:effectLst>
            </a:endParaRPr>
          </a:p>
        </p:txBody>
      </p:sp>
      <p:sp>
        <p:nvSpPr>
          <p:cNvPr id="59" name="Shape 51">
            <a:extLst>
              <a:ext uri="{FF2B5EF4-FFF2-40B4-BE49-F238E27FC236}">
                <a16:creationId xmlns:a16="http://schemas.microsoft.com/office/drawing/2014/main" id="{B12834F4-317F-4B97-AE7C-D2C54460287B}"/>
              </a:ext>
            </a:extLst>
          </p:cNvPr>
          <p:cNvSpPr/>
          <p:nvPr/>
        </p:nvSpPr>
        <p:spPr>
          <a:xfrm rot="16200000">
            <a:off x="781402" y="4451866"/>
            <a:ext cx="1493957" cy="21605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FF">
              <a:alpha val="30195"/>
            </a:srgbClr>
          </a:solidFill>
          <a:ln w="9525" cap="flat">
            <a:noFill/>
            <a:prstDash val="solid"/>
            <a:round/>
          </a:ln>
          <a:effectLst/>
        </p:spPr>
        <p:txBody>
          <a:bodyPr wrap="square" lIns="0" tIns="0" rIns="0" bIns="0" numCol="1" anchor="ctr">
            <a:noAutofit/>
          </a:bodyPr>
          <a:lstStyle/>
          <a:p>
            <a:pPr lvl="0" algn="ctr">
              <a:defRPr sz="1200">
                <a:solidFill>
                  <a:srgbClr val="0066CC"/>
                </a:solidFill>
              </a:defRPr>
            </a:pPr>
            <a:endParaRPr sz="1200" dirty="0">
              <a:solidFill>
                <a:schemeClr val="bg1"/>
              </a:solidFill>
            </a:endParaRPr>
          </a:p>
        </p:txBody>
      </p:sp>
      <p:pic>
        <p:nvPicPr>
          <p:cNvPr id="12" name="Picture 11">
            <a:extLst>
              <a:ext uri="{FF2B5EF4-FFF2-40B4-BE49-F238E27FC236}">
                <a16:creationId xmlns:a16="http://schemas.microsoft.com/office/drawing/2014/main" id="{9E7F07A8-A8AF-4EA1-B3B9-0A0CDFC1345B}"/>
              </a:ext>
            </a:extLst>
          </p:cNvPr>
          <p:cNvPicPr>
            <a:picLocks noChangeAspect="1"/>
          </p:cNvPicPr>
          <p:nvPr/>
        </p:nvPicPr>
        <p:blipFill>
          <a:blip r:embed="rId7"/>
          <a:stretch>
            <a:fillRect/>
          </a:stretch>
        </p:blipFill>
        <p:spPr>
          <a:xfrm>
            <a:off x="3414620" y="4490578"/>
            <a:ext cx="2602964" cy="1974324"/>
          </a:xfrm>
          <a:prstGeom prst="rect">
            <a:avLst/>
          </a:prstGeom>
        </p:spPr>
      </p:pic>
      <p:sp>
        <p:nvSpPr>
          <p:cNvPr id="60" name="Shape 56">
            <a:extLst>
              <a:ext uri="{FF2B5EF4-FFF2-40B4-BE49-F238E27FC236}">
                <a16:creationId xmlns:a16="http://schemas.microsoft.com/office/drawing/2014/main" id="{0068E7CA-7D46-4AD0-B8FD-2347ACB1CD8C}"/>
              </a:ext>
            </a:extLst>
          </p:cNvPr>
          <p:cNvSpPr/>
          <p:nvPr/>
        </p:nvSpPr>
        <p:spPr>
          <a:xfrm>
            <a:off x="6629355" y="2100236"/>
            <a:ext cx="833175" cy="181588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IRI</a:t>
            </a:r>
          </a:p>
          <a:p>
            <a:pPr lvl="0" algn="ct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NCAR</a:t>
            </a:r>
          </a:p>
          <a:p>
            <a:pPr lvl="0" algn="ct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NOAA ESRL</a:t>
            </a:r>
          </a:p>
          <a:p>
            <a:pPr lvl="0" algn="ct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NERSC</a:t>
            </a:r>
          </a:p>
          <a:p>
            <a:pPr lvl="0" algn="ct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KNMI</a:t>
            </a:r>
          </a:p>
          <a:p>
            <a:pPr lvl="0" algn="ctr"/>
            <a:endParaRPr sz="8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endParaRPr>
          </a:p>
          <a:p>
            <a:pPr lvl="0" algn="ctr"/>
            <a:r>
              <a:rPr sz="1200" b="1" dirty="0">
                <a:solidFill>
                  <a:schemeClr val="bg1"/>
                </a:solidFill>
                <a:effectLst>
                  <a:outerShdw blurRad="38100" dist="38100" dir="2700000" algn="tl">
                    <a:srgbClr val="000000">
                      <a:alpha val="43137"/>
                    </a:srgbClr>
                  </a:outerShdw>
                </a:effectLst>
                <a:latin typeface="Arial Narrow"/>
                <a:ea typeface="Arial Narrow"/>
                <a:cs typeface="Arial Narrow"/>
                <a:sym typeface="Arial Narrow"/>
              </a:rPr>
              <a:t>BADC</a:t>
            </a:r>
          </a:p>
        </p:txBody>
      </p:sp>
      <p:sp>
        <p:nvSpPr>
          <p:cNvPr id="61" name="Shape 40">
            <a:extLst>
              <a:ext uri="{FF2B5EF4-FFF2-40B4-BE49-F238E27FC236}">
                <a16:creationId xmlns:a16="http://schemas.microsoft.com/office/drawing/2014/main" id="{239283B8-AD96-4BFA-A47A-5E1C4B1D6CC5}"/>
              </a:ext>
            </a:extLst>
          </p:cNvPr>
          <p:cNvSpPr/>
          <p:nvPr/>
        </p:nvSpPr>
        <p:spPr>
          <a:xfrm>
            <a:off x="8179425" y="129246"/>
            <a:ext cx="3877007" cy="9459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miter lim="400000"/>
          </a:ln>
          <a:effectLst>
            <a:glow rad="228600">
              <a:schemeClr val="accent5">
                <a:satMod val="175000"/>
                <a:alpha val="40000"/>
              </a:schemeClr>
            </a:glow>
            <a:outerShdw blurRad="50800" dist="50800" dir="5400000" rotWithShape="0">
              <a:srgbClr val="FFFFFF"/>
            </a:outerShdw>
          </a:effectLst>
          <a:extLst>
            <a:ext uri="{C572A759-6A51-4108-AA02-DFA0A04FC94B}">
              <ma14:wrappingTextBoxFlag xmlns:ma14="http://schemas.microsoft.com/office/mac/drawingml/2011/main" xmlns="" val="1"/>
            </a:ext>
          </a:extLst>
        </p:spPr>
        <p:txBody>
          <a:bodyPr wrap="square" lIns="0" tIns="0" rIns="0" bIns="0">
            <a:spAutoFit/>
          </a:bodyPr>
          <a:lstStyle>
            <a:lvl1pPr algn="ctr">
              <a:lnSpc>
                <a:spcPct val="85000"/>
              </a:lnSpc>
              <a:defRPr sz="4000">
                <a:solidFill>
                  <a:srgbClr val="00B050"/>
                </a:solidFill>
                <a:effectLst>
                  <a:outerShdw blurRad="12700" dist="25400" dir="2700000" rotWithShape="0">
                    <a:srgbClr val="000000"/>
                  </a:outerShdw>
                </a:effectLst>
              </a:defRPr>
            </a:lvl1pPr>
          </a:lstStyle>
          <a:p>
            <a:pPr lvl="0">
              <a:defRPr sz="1800">
                <a:solidFill>
                  <a:srgbClr val="000000"/>
                </a:solidFill>
                <a:effectLst/>
              </a:defRPr>
            </a:pPr>
            <a:r>
              <a:rPr lang="en-GB" sz="3600" b="1" dirty="0">
                <a:solidFill>
                  <a:schemeClr val="tx1"/>
                </a:solidFill>
                <a:effectLst>
                  <a:outerShdw blurRad="38100" dist="38100" dir="2700000" algn="tl">
                    <a:srgbClr val="000000">
                      <a:alpha val="43137"/>
                    </a:srgbClr>
                  </a:outerShdw>
                </a:effectLst>
              </a:rPr>
              <a:t>CLIMATE SERVICES</a:t>
            </a:r>
          </a:p>
          <a:p>
            <a:pPr lvl="0">
              <a:defRPr sz="1800">
                <a:solidFill>
                  <a:srgbClr val="000000"/>
                </a:solidFill>
                <a:effectLst/>
              </a:defRPr>
            </a:pPr>
            <a:r>
              <a:rPr lang="en-GB" sz="3600" b="1" dirty="0">
                <a:solidFill>
                  <a:schemeClr val="tx1"/>
                </a:solidFill>
                <a:effectLst>
                  <a:outerShdw blurRad="38100" dist="38100" dir="2700000" algn="tl">
                    <a:srgbClr val="000000">
                      <a:alpha val="43137"/>
                    </a:srgbClr>
                  </a:outerShdw>
                </a:effectLst>
              </a:rPr>
              <a:t>&amp; APPLICATIONS</a:t>
            </a:r>
          </a:p>
        </p:txBody>
      </p:sp>
      <p:sp>
        <p:nvSpPr>
          <p:cNvPr id="62" name="Shape 43">
            <a:extLst>
              <a:ext uri="{FF2B5EF4-FFF2-40B4-BE49-F238E27FC236}">
                <a16:creationId xmlns:a16="http://schemas.microsoft.com/office/drawing/2014/main" id="{88420BAB-38FC-42D8-B350-605016EDDA79}"/>
              </a:ext>
            </a:extLst>
          </p:cNvPr>
          <p:cNvSpPr/>
          <p:nvPr/>
        </p:nvSpPr>
        <p:spPr>
          <a:xfrm rot="2640693">
            <a:off x="2592454" y="2095698"/>
            <a:ext cx="336761" cy="382564"/>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pic>
        <p:nvPicPr>
          <p:cNvPr id="1060" name="Picture 36">
            <a:extLst>
              <a:ext uri="{FF2B5EF4-FFF2-40B4-BE49-F238E27FC236}">
                <a16:creationId xmlns:a16="http://schemas.microsoft.com/office/drawing/2014/main" id="{A6D71AF1-19CE-4DD7-9883-4BBA8F554E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5" y="1342975"/>
            <a:ext cx="1257608" cy="9160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57FF361B-DE0D-4265-A8D2-8D8183161AC5}"/>
              </a:ext>
            </a:extLst>
          </p:cNvPr>
          <p:cNvPicPr>
            <a:picLocks noChangeAspect="1"/>
          </p:cNvPicPr>
          <p:nvPr/>
        </p:nvPicPr>
        <p:blipFill rotWithShape="1">
          <a:blip r:embed="rId9"/>
          <a:srcRect b="9858"/>
          <a:stretch/>
        </p:blipFill>
        <p:spPr>
          <a:xfrm>
            <a:off x="3479575" y="4776136"/>
            <a:ext cx="691708" cy="327349"/>
          </a:xfrm>
          <a:prstGeom prst="rect">
            <a:avLst/>
          </a:prstGeom>
        </p:spPr>
      </p:pic>
      <p:pic>
        <p:nvPicPr>
          <p:cNvPr id="64" name="Picture 63">
            <a:extLst>
              <a:ext uri="{FF2B5EF4-FFF2-40B4-BE49-F238E27FC236}">
                <a16:creationId xmlns:a16="http://schemas.microsoft.com/office/drawing/2014/main" id="{B1BC75B8-7480-45C4-A55D-4256991F213D}"/>
              </a:ext>
            </a:extLst>
          </p:cNvPr>
          <p:cNvPicPr>
            <a:picLocks noChangeAspect="1"/>
          </p:cNvPicPr>
          <p:nvPr/>
        </p:nvPicPr>
        <p:blipFill>
          <a:blip r:embed="rId10"/>
          <a:stretch>
            <a:fillRect/>
          </a:stretch>
        </p:blipFill>
        <p:spPr>
          <a:xfrm>
            <a:off x="5444458" y="4754325"/>
            <a:ext cx="502480" cy="502480"/>
          </a:xfrm>
          <a:prstGeom prst="rect">
            <a:avLst/>
          </a:prstGeom>
        </p:spPr>
      </p:pic>
      <p:sp>
        <p:nvSpPr>
          <p:cNvPr id="65" name="Shape 41">
            <a:extLst>
              <a:ext uri="{FF2B5EF4-FFF2-40B4-BE49-F238E27FC236}">
                <a16:creationId xmlns:a16="http://schemas.microsoft.com/office/drawing/2014/main" id="{83AD2050-C2FF-40E2-BB3B-E69C867374A9}"/>
              </a:ext>
            </a:extLst>
          </p:cNvPr>
          <p:cNvSpPr/>
          <p:nvPr/>
        </p:nvSpPr>
        <p:spPr>
          <a:xfrm>
            <a:off x="3117010" y="3315616"/>
            <a:ext cx="323323" cy="360363"/>
          </a:xfrm>
          <a:prstGeom prst="rightArrow">
            <a:avLst>
              <a:gd name="adj1" fmla="val 50000"/>
              <a:gd name="adj2" fmla="val 36157"/>
            </a:avLst>
          </a:prstGeom>
          <a:solidFill>
            <a:srgbClr val="FF6600"/>
          </a:solidFill>
          <a:ln w="12700" cap="flat">
            <a:noFill/>
            <a:miter lim="400000"/>
          </a:ln>
          <a:effectLst/>
        </p:spPr>
        <p:txBody>
          <a:bodyPr wrap="square" lIns="0" tIns="0" rIns="0" bIns="0" numCol="1" anchor="ctr">
            <a:noAutofit/>
          </a:bodyPr>
          <a:lstStyle/>
          <a:p>
            <a:pPr lvl="0" algn="ctr"/>
            <a:endParaRPr/>
          </a:p>
        </p:txBody>
      </p:sp>
      <p:sp>
        <p:nvSpPr>
          <p:cNvPr id="10" name="TextBox 9">
            <a:extLst>
              <a:ext uri="{FF2B5EF4-FFF2-40B4-BE49-F238E27FC236}">
                <a16:creationId xmlns:a16="http://schemas.microsoft.com/office/drawing/2014/main" id="{A01D7E0A-F544-4FB8-81E5-F0547CC784A2}"/>
              </a:ext>
            </a:extLst>
          </p:cNvPr>
          <p:cNvSpPr txBox="1"/>
          <p:nvPr/>
        </p:nvSpPr>
        <p:spPr>
          <a:xfrm>
            <a:off x="6146321" y="1521764"/>
            <a:ext cx="1850571"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20CR Distributors</a:t>
            </a:r>
          </a:p>
        </p:txBody>
      </p:sp>
      <p:sp>
        <p:nvSpPr>
          <p:cNvPr id="13" name="Oval 12">
            <a:extLst>
              <a:ext uri="{FF2B5EF4-FFF2-40B4-BE49-F238E27FC236}">
                <a16:creationId xmlns:a16="http://schemas.microsoft.com/office/drawing/2014/main" id="{D462BD94-CA3E-425B-BE3B-8829DF765D95}"/>
              </a:ext>
            </a:extLst>
          </p:cNvPr>
          <p:cNvSpPr/>
          <p:nvPr/>
        </p:nvSpPr>
        <p:spPr>
          <a:xfrm>
            <a:off x="5954344" y="1514045"/>
            <a:ext cx="2087563" cy="412802"/>
          </a:xfrm>
          <a:prstGeom prst="ellipse">
            <a:avLst/>
          </a:prstGeom>
          <a:solidFill>
            <a:srgbClr val="99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B328BC0B-F94A-4240-8044-BDB8F6D37D5A}"/>
              </a:ext>
            </a:extLst>
          </p:cNvPr>
          <p:cNvSpPr txBox="1"/>
          <p:nvPr/>
        </p:nvSpPr>
        <p:spPr>
          <a:xfrm>
            <a:off x="8090169" y="1692281"/>
            <a:ext cx="1352800" cy="646331"/>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rPr>
              <a:t>Enhancing Reanalyses</a:t>
            </a:r>
          </a:p>
        </p:txBody>
      </p:sp>
    </p:spTree>
    <p:extLst>
      <p:ext uri="{BB962C8B-B14F-4D97-AF65-F5344CB8AC3E}">
        <p14:creationId xmlns:p14="http://schemas.microsoft.com/office/powerpoint/2010/main" val="120365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descr="Organic molecules reveal clues about dying stars and outskirts of Milky Way">
            <a:extLst>
              <a:ext uri="{FF2B5EF4-FFF2-40B4-BE49-F238E27FC236}">
                <a16:creationId xmlns:a16="http://schemas.microsoft.com/office/drawing/2014/main" id="{7EE17AF2-0491-4F03-A7C1-F80D224A5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6EFC80-F9CD-45D0-93ED-5D0CAD795321}"/>
              </a:ext>
            </a:extLst>
          </p:cNvPr>
          <p:cNvSpPr txBox="1"/>
          <p:nvPr/>
        </p:nvSpPr>
        <p:spPr>
          <a:xfrm>
            <a:off x="3048000" y="3205014"/>
            <a:ext cx="6096000"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pic>
        <p:nvPicPr>
          <p:cNvPr id="11" name="Picture 10">
            <a:extLst>
              <a:ext uri="{FF2B5EF4-FFF2-40B4-BE49-F238E27FC236}">
                <a16:creationId xmlns:a16="http://schemas.microsoft.com/office/drawing/2014/main" id="{8AF04FC3-DC28-4A46-9FC3-BF1B55234E03}"/>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33612" y="623885"/>
            <a:ext cx="11191875" cy="5610225"/>
          </a:xfrm>
          <a:prstGeom prst="rect">
            <a:avLst/>
          </a:prstGeom>
          <a:noFill/>
          <a:effectLst>
            <a:glow rad="228600">
              <a:schemeClr val="accent5">
                <a:satMod val="175000"/>
                <a:alpha val="40000"/>
              </a:schemeClr>
            </a:glow>
          </a:effectLst>
        </p:spPr>
      </p:pic>
      <p:sp>
        <p:nvSpPr>
          <p:cNvPr id="12" name="TextBox 11">
            <a:extLst>
              <a:ext uri="{FF2B5EF4-FFF2-40B4-BE49-F238E27FC236}">
                <a16:creationId xmlns:a16="http://schemas.microsoft.com/office/drawing/2014/main" id="{E43E358E-0E38-4BAE-B204-719C233DA54C}"/>
              </a:ext>
            </a:extLst>
          </p:cNvPr>
          <p:cNvSpPr txBox="1"/>
          <p:nvPr/>
        </p:nvSpPr>
        <p:spPr>
          <a:xfrm>
            <a:off x="611639" y="623887"/>
            <a:ext cx="11149353" cy="954107"/>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Arctic</a:t>
            </a:r>
          </a:p>
          <a:p>
            <a:pPr algn="ctr"/>
            <a:endParaRPr lang="en-GB" sz="2800" b="1" dirty="0">
              <a:solidFill>
                <a:srgbClr val="0000FF"/>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7C7820F7-DD5F-4177-A79C-0A66C868A4A0}"/>
              </a:ext>
            </a:extLst>
          </p:cNvPr>
          <p:cNvSpPr txBox="1"/>
          <p:nvPr/>
        </p:nvSpPr>
        <p:spPr>
          <a:xfrm>
            <a:off x="611638" y="623886"/>
            <a:ext cx="825276" cy="486457"/>
          </a:xfrm>
          <a:prstGeom prst="rect">
            <a:avLst/>
          </a:prstGeom>
          <a:solidFill>
            <a:srgbClr val="EFF9FF"/>
          </a:solidFill>
        </p:spPr>
        <p:txBody>
          <a:bodyPr wrap="square" rtlCol="0">
            <a:spAutoFit/>
          </a:bodyPr>
          <a:lstStyle/>
          <a:p>
            <a:endParaRPr lang="en-GB" dirty="0"/>
          </a:p>
        </p:txBody>
      </p:sp>
      <p:sp>
        <p:nvSpPr>
          <p:cNvPr id="26" name="TextBox 25">
            <a:extLst>
              <a:ext uri="{FF2B5EF4-FFF2-40B4-BE49-F238E27FC236}">
                <a16:creationId xmlns:a16="http://schemas.microsoft.com/office/drawing/2014/main" id="{5CA935E6-910F-42D8-8922-30FDA6B1925B}"/>
              </a:ext>
            </a:extLst>
          </p:cNvPr>
          <p:cNvSpPr txBox="1"/>
          <p:nvPr/>
        </p:nvSpPr>
        <p:spPr>
          <a:xfrm>
            <a:off x="9916886" y="5280005"/>
            <a:ext cx="1753790" cy="954107"/>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Antarctica</a:t>
            </a:r>
          </a:p>
        </p:txBody>
      </p:sp>
      <p:sp>
        <p:nvSpPr>
          <p:cNvPr id="27" name="TextBox 26">
            <a:extLst>
              <a:ext uri="{FF2B5EF4-FFF2-40B4-BE49-F238E27FC236}">
                <a16:creationId xmlns:a16="http://schemas.microsoft.com/office/drawing/2014/main" id="{7F9D19B2-4DEE-4348-BEF5-2435FDD29556}"/>
              </a:ext>
            </a:extLst>
          </p:cNvPr>
          <p:cNvSpPr txBox="1"/>
          <p:nvPr/>
        </p:nvSpPr>
        <p:spPr>
          <a:xfrm>
            <a:off x="569118" y="5221132"/>
            <a:ext cx="2817362" cy="954107"/>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Antarctica</a:t>
            </a:r>
          </a:p>
          <a:p>
            <a:pPr algn="ctr"/>
            <a:endParaRPr lang="en-GB" sz="2800" b="1" dirty="0">
              <a:solidFill>
                <a:srgbClr val="0000FF"/>
              </a:solidFill>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A40D4997-2CC3-485C-BEA9-71B060E85172}"/>
              </a:ext>
            </a:extLst>
          </p:cNvPr>
          <p:cNvSpPr txBox="1"/>
          <p:nvPr/>
        </p:nvSpPr>
        <p:spPr>
          <a:xfrm>
            <a:off x="9916886" y="2881848"/>
            <a:ext cx="1753790" cy="1384995"/>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Pacific</a:t>
            </a:r>
          </a:p>
          <a:p>
            <a:pPr algn="ctr"/>
            <a:endParaRPr lang="en-GB" sz="2800" b="1" dirty="0">
              <a:solidFill>
                <a:srgbClr val="0000FF"/>
              </a:solidFill>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A9E9FC2A-14F4-4A53-A22F-25D224DD45D8}"/>
              </a:ext>
            </a:extLst>
          </p:cNvPr>
          <p:cNvSpPr txBox="1"/>
          <p:nvPr/>
        </p:nvSpPr>
        <p:spPr>
          <a:xfrm>
            <a:off x="560019" y="3368486"/>
            <a:ext cx="1753790" cy="1384995"/>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Pacific</a:t>
            </a:r>
          </a:p>
          <a:p>
            <a:pPr algn="ctr"/>
            <a:endParaRPr lang="en-GB" sz="2800" b="1" dirty="0">
              <a:solidFill>
                <a:srgbClr val="0000FF"/>
              </a:solidFill>
              <a:effectLst>
                <a:outerShdw blurRad="38100" dist="38100" dir="2700000" algn="tl">
                  <a:srgbClr val="000000">
                    <a:alpha val="43137"/>
                  </a:srgbClr>
                </a:outerShdw>
              </a:effectLst>
            </a:endParaRPr>
          </a:p>
        </p:txBody>
      </p:sp>
      <p:sp>
        <p:nvSpPr>
          <p:cNvPr id="25" name="Flowchart: Delay 24">
            <a:extLst>
              <a:ext uri="{FF2B5EF4-FFF2-40B4-BE49-F238E27FC236}">
                <a16:creationId xmlns:a16="http://schemas.microsoft.com/office/drawing/2014/main" id="{45404365-D80B-412C-9073-002E1B038737}"/>
              </a:ext>
            </a:extLst>
          </p:cNvPr>
          <p:cNvSpPr/>
          <p:nvPr/>
        </p:nvSpPr>
        <p:spPr>
          <a:xfrm>
            <a:off x="521155" y="5039836"/>
            <a:ext cx="3363686" cy="1194273"/>
          </a:xfrm>
          <a:prstGeom prst="flowChartDelay">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Delay 31">
            <a:extLst>
              <a:ext uri="{FF2B5EF4-FFF2-40B4-BE49-F238E27FC236}">
                <a16:creationId xmlns:a16="http://schemas.microsoft.com/office/drawing/2014/main" id="{794B5B22-B9EE-4C13-968F-0DFC828265E2}"/>
              </a:ext>
            </a:extLst>
          </p:cNvPr>
          <p:cNvSpPr/>
          <p:nvPr/>
        </p:nvSpPr>
        <p:spPr>
          <a:xfrm rot="10800000">
            <a:off x="9588911" y="5039836"/>
            <a:ext cx="2156732" cy="1194272"/>
          </a:xfrm>
          <a:prstGeom prst="flowChartDelay">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0441BBB9-9B84-4A3D-B4A7-EEDFA8C5FF46}"/>
              </a:ext>
            </a:extLst>
          </p:cNvPr>
          <p:cNvSpPr txBox="1"/>
          <p:nvPr/>
        </p:nvSpPr>
        <p:spPr>
          <a:xfrm>
            <a:off x="1736739" y="1903951"/>
            <a:ext cx="1417780" cy="338554"/>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Canada</a:t>
            </a:r>
          </a:p>
        </p:txBody>
      </p:sp>
      <p:sp>
        <p:nvSpPr>
          <p:cNvPr id="34" name="TextBox 33">
            <a:extLst>
              <a:ext uri="{FF2B5EF4-FFF2-40B4-BE49-F238E27FC236}">
                <a16:creationId xmlns:a16="http://schemas.microsoft.com/office/drawing/2014/main" id="{91BA6759-AB09-4CA0-9876-D4F993B56890}"/>
              </a:ext>
            </a:extLst>
          </p:cNvPr>
          <p:cNvSpPr txBox="1"/>
          <p:nvPr/>
        </p:nvSpPr>
        <p:spPr>
          <a:xfrm>
            <a:off x="5354879" y="4757250"/>
            <a:ext cx="1753790"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ACRE/C3S/WCSSP South Africa</a:t>
            </a:r>
          </a:p>
        </p:txBody>
      </p:sp>
      <p:sp>
        <p:nvSpPr>
          <p:cNvPr id="35" name="TextBox 34">
            <a:extLst>
              <a:ext uri="{FF2B5EF4-FFF2-40B4-BE49-F238E27FC236}">
                <a16:creationId xmlns:a16="http://schemas.microsoft.com/office/drawing/2014/main" id="{42C21D63-CE81-4970-B7C1-BB7CF5F28411}"/>
              </a:ext>
            </a:extLst>
          </p:cNvPr>
          <p:cNvSpPr txBox="1"/>
          <p:nvPr/>
        </p:nvSpPr>
        <p:spPr>
          <a:xfrm>
            <a:off x="8503954" y="4603305"/>
            <a:ext cx="1753790" cy="338554"/>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Australia</a:t>
            </a:r>
          </a:p>
        </p:txBody>
      </p:sp>
      <p:sp>
        <p:nvSpPr>
          <p:cNvPr id="36" name="TextBox 35">
            <a:extLst>
              <a:ext uri="{FF2B5EF4-FFF2-40B4-BE49-F238E27FC236}">
                <a16:creationId xmlns:a16="http://schemas.microsoft.com/office/drawing/2014/main" id="{81948B86-A2F1-431F-A22E-C6F94DA15A79}"/>
              </a:ext>
            </a:extLst>
          </p:cNvPr>
          <p:cNvSpPr txBox="1"/>
          <p:nvPr/>
        </p:nvSpPr>
        <p:spPr>
          <a:xfrm>
            <a:off x="7721237" y="2772389"/>
            <a:ext cx="1565434"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ACRE/CSSP China</a:t>
            </a:r>
          </a:p>
        </p:txBody>
      </p:sp>
      <p:sp>
        <p:nvSpPr>
          <p:cNvPr id="37" name="TextBox 36">
            <a:extLst>
              <a:ext uri="{FF2B5EF4-FFF2-40B4-BE49-F238E27FC236}">
                <a16:creationId xmlns:a16="http://schemas.microsoft.com/office/drawing/2014/main" id="{BE0C0412-4591-4E19-9EB1-5061B1FD7C11}"/>
              </a:ext>
            </a:extLst>
          </p:cNvPr>
          <p:cNvSpPr txBox="1"/>
          <p:nvPr/>
        </p:nvSpPr>
        <p:spPr>
          <a:xfrm>
            <a:off x="3584973" y="4941859"/>
            <a:ext cx="1323634"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Argentina</a:t>
            </a:r>
          </a:p>
        </p:txBody>
      </p:sp>
      <p:sp>
        <p:nvSpPr>
          <p:cNvPr id="38" name="TextBox 37">
            <a:extLst>
              <a:ext uri="{FF2B5EF4-FFF2-40B4-BE49-F238E27FC236}">
                <a16:creationId xmlns:a16="http://schemas.microsoft.com/office/drawing/2014/main" id="{33BB150D-3600-46E3-92ED-7970EA272DFA}"/>
              </a:ext>
            </a:extLst>
          </p:cNvPr>
          <p:cNvSpPr txBox="1"/>
          <p:nvPr/>
        </p:nvSpPr>
        <p:spPr>
          <a:xfrm>
            <a:off x="2445629" y="4758917"/>
            <a:ext cx="1323634" cy="338554"/>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Chile</a:t>
            </a:r>
          </a:p>
        </p:txBody>
      </p:sp>
      <p:sp>
        <p:nvSpPr>
          <p:cNvPr id="39" name="TextBox 38">
            <a:extLst>
              <a:ext uri="{FF2B5EF4-FFF2-40B4-BE49-F238E27FC236}">
                <a16:creationId xmlns:a16="http://schemas.microsoft.com/office/drawing/2014/main" id="{3229C0D5-88BB-49AA-AA30-B234952C6106}"/>
              </a:ext>
            </a:extLst>
          </p:cNvPr>
          <p:cNvSpPr txBox="1"/>
          <p:nvPr/>
        </p:nvSpPr>
        <p:spPr>
          <a:xfrm>
            <a:off x="9377917" y="2629115"/>
            <a:ext cx="982351"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Japan</a:t>
            </a:r>
          </a:p>
        </p:txBody>
      </p:sp>
      <p:sp>
        <p:nvSpPr>
          <p:cNvPr id="40" name="TextBox 39">
            <a:extLst>
              <a:ext uri="{FF2B5EF4-FFF2-40B4-BE49-F238E27FC236}">
                <a16:creationId xmlns:a16="http://schemas.microsoft.com/office/drawing/2014/main" id="{05031EA6-2728-42D9-949B-86F0637C604C}"/>
              </a:ext>
            </a:extLst>
          </p:cNvPr>
          <p:cNvSpPr txBox="1"/>
          <p:nvPr/>
        </p:nvSpPr>
        <p:spPr>
          <a:xfrm>
            <a:off x="8363416" y="3298163"/>
            <a:ext cx="1171108"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SE Asia</a:t>
            </a:r>
          </a:p>
        </p:txBody>
      </p:sp>
      <p:sp>
        <p:nvSpPr>
          <p:cNvPr id="41" name="TextBox 40">
            <a:extLst>
              <a:ext uri="{FF2B5EF4-FFF2-40B4-BE49-F238E27FC236}">
                <a16:creationId xmlns:a16="http://schemas.microsoft.com/office/drawing/2014/main" id="{6A56E69E-FD1A-4A30-B7A3-25B5E298D0E1}"/>
              </a:ext>
            </a:extLst>
          </p:cNvPr>
          <p:cNvSpPr txBox="1"/>
          <p:nvPr/>
        </p:nvSpPr>
        <p:spPr>
          <a:xfrm>
            <a:off x="2100946" y="2457754"/>
            <a:ext cx="1323634"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US Colonial Era Study</a:t>
            </a:r>
          </a:p>
        </p:txBody>
      </p:sp>
      <p:sp>
        <p:nvSpPr>
          <p:cNvPr id="42" name="TextBox 41">
            <a:extLst>
              <a:ext uri="{FF2B5EF4-FFF2-40B4-BE49-F238E27FC236}">
                <a16:creationId xmlns:a16="http://schemas.microsoft.com/office/drawing/2014/main" id="{55FBAC73-D29F-4B39-B93F-0735E91EE1E8}"/>
              </a:ext>
            </a:extLst>
          </p:cNvPr>
          <p:cNvSpPr txBox="1"/>
          <p:nvPr/>
        </p:nvSpPr>
        <p:spPr>
          <a:xfrm>
            <a:off x="4941051" y="1595121"/>
            <a:ext cx="1323634" cy="584775"/>
          </a:xfrm>
          <a:prstGeom prst="rect">
            <a:avLst/>
          </a:prstGeom>
          <a:solidFill>
            <a:srgbClr val="EBF7FF">
              <a:alpha val="30000"/>
            </a:srgbClr>
          </a:solidFill>
        </p:spPr>
        <p:txBody>
          <a:bodyPr wrap="square" rtlCol="0">
            <a:spAutoFit/>
          </a:bodyPr>
          <a:lstStyle/>
          <a:p>
            <a:pPr algn="ctr"/>
            <a:r>
              <a:rPr lang="en-GB" sz="1600" b="1" dirty="0">
                <a:solidFill>
                  <a:srgbClr val="0000FF"/>
                </a:solidFill>
                <a:effectLst>
                  <a:outerShdw blurRad="38100" dist="38100" dir="2700000" algn="tl">
                    <a:srgbClr val="000000">
                      <a:alpha val="43137"/>
                    </a:srgbClr>
                  </a:outerShdw>
                </a:effectLst>
              </a:rPr>
              <a:t>ACRE British &amp; Irish Isles</a:t>
            </a:r>
          </a:p>
        </p:txBody>
      </p:sp>
      <p:sp>
        <p:nvSpPr>
          <p:cNvPr id="30" name="Oval 29">
            <a:extLst>
              <a:ext uri="{FF2B5EF4-FFF2-40B4-BE49-F238E27FC236}">
                <a16:creationId xmlns:a16="http://schemas.microsoft.com/office/drawing/2014/main" id="{11E4E62A-97A1-4863-8EC2-36AA19773F39}"/>
              </a:ext>
            </a:extLst>
          </p:cNvPr>
          <p:cNvSpPr/>
          <p:nvPr/>
        </p:nvSpPr>
        <p:spPr>
          <a:xfrm>
            <a:off x="3150541" y="3515952"/>
            <a:ext cx="1391607" cy="1302246"/>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rPr>
              <a:t>LACA&amp;D</a:t>
            </a:r>
          </a:p>
        </p:txBody>
      </p:sp>
      <p:sp>
        <p:nvSpPr>
          <p:cNvPr id="44" name="Oval 43">
            <a:extLst>
              <a:ext uri="{FF2B5EF4-FFF2-40B4-BE49-F238E27FC236}">
                <a16:creationId xmlns:a16="http://schemas.microsoft.com/office/drawing/2014/main" id="{5D2BFF8C-6235-416B-A017-AFB3A1B57047}"/>
              </a:ext>
            </a:extLst>
          </p:cNvPr>
          <p:cNvSpPr/>
          <p:nvPr/>
        </p:nvSpPr>
        <p:spPr>
          <a:xfrm>
            <a:off x="4873078" y="3574346"/>
            <a:ext cx="1567630" cy="432625"/>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rPr>
              <a:t>WACA&amp;D</a:t>
            </a:r>
          </a:p>
        </p:txBody>
      </p:sp>
      <p:sp>
        <p:nvSpPr>
          <p:cNvPr id="43" name="Oval 42">
            <a:extLst>
              <a:ext uri="{FF2B5EF4-FFF2-40B4-BE49-F238E27FC236}">
                <a16:creationId xmlns:a16="http://schemas.microsoft.com/office/drawing/2014/main" id="{142F4808-DFAD-47DC-90A6-BDEFD1A2B798}"/>
              </a:ext>
            </a:extLst>
          </p:cNvPr>
          <p:cNvSpPr/>
          <p:nvPr/>
        </p:nvSpPr>
        <p:spPr>
          <a:xfrm>
            <a:off x="5789986" y="3806917"/>
            <a:ext cx="981651" cy="56035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effectLst>
                  <a:outerShdw blurRad="38100" dist="38100" dir="2700000" algn="tl">
                    <a:srgbClr val="000000">
                      <a:alpha val="43137"/>
                    </a:srgbClr>
                  </a:outerShdw>
                </a:effectLst>
              </a:rPr>
              <a:t>COBECORE</a:t>
            </a:r>
          </a:p>
        </p:txBody>
      </p:sp>
      <p:sp>
        <p:nvSpPr>
          <p:cNvPr id="46" name="Oval 45">
            <a:extLst>
              <a:ext uri="{FF2B5EF4-FFF2-40B4-BE49-F238E27FC236}">
                <a16:creationId xmlns:a16="http://schemas.microsoft.com/office/drawing/2014/main" id="{7FDB7A0A-9B54-4A08-A5BF-0E9E00C81134}"/>
              </a:ext>
            </a:extLst>
          </p:cNvPr>
          <p:cNvSpPr/>
          <p:nvPr/>
        </p:nvSpPr>
        <p:spPr>
          <a:xfrm>
            <a:off x="5361045" y="1737263"/>
            <a:ext cx="1391607" cy="1302246"/>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rPr>
              <a:t>ECA&amp;D</a:t>
            </a:r>
          </a:p>
        </p:txBody>
      </p:sp>
      <p:sp>
        <p:nvSpPr>
          <p:cNvPr id="47" name="TextBox 46">
            <a:extLst>
              <a:ext uri="{FF2B5EF4-FFF2-40B4-BE49-F238E27FC236}">
                <a16:creationId xmlns:a16="http://schemas.microsoft.com/office/drawing/2014/main" id="{D7160D48-0207-42A8-82A0-4EBF16530CA9}"/>
              </a:ext>
            </a:extLst>
          </p:cNvPr>
          <p:cNvSpPr txBox="1"/>
          <p:nvPr/>
        </p:nvSpPr>
        <p:spPr>
          <a:xfrm>
            <a:off x="4941051" y="5495448"/>
            <a:ext cx="2433306" cy="523220"/>
          </a:xfrm>
          <a:prstGeom prst="rect">
            <a:avLst/>
          </a:prstGeom>
          <a:solidFill>
            <a:srgbClr val="EBF7FF">
              <a:alpha val="30000"/>
            </a:srgbClr>
          </a:solidFill>
        </p:spPr>
        <p:txBody>
          <a:bodyPr wrap="square" rtlCol="0">
            <a:spAutoFit/>
          </a:bodyPr>
          <a:lstStyle/>
          <a:p>
            <a:pPr algn="ctr"/>
            <a:r>
              <a:rPr lang="en-GB" sz="2800" b="1" dirty="0">
                <a:solidFill>
                  <a:srgbClr val="0000FF"/>
                </a:solidFill>
                <a:effectLst>
                  <a:outerShdw blurRad="38100" dist="38100" dir="2700000" algn="tl">
                    <a:srgbClr val="000000">
                      <a:alpha val="43137"/>
                    </a:srgbClr>
                  </a:outerShdw>
                </a:effectLst>
              </a:rPr>
              <a:t>ACRE Oceans</a:t>
            </a:r>
          </a:p>
        </p:txBody>
      </p:sp>
      <p:sp>
        <p:nvSpPr>
          <p:cNvPr id="45" name="TextBox 44">
            <a:extLst>
              <a:ext uri="{FF2B5EF4-FFF2-40B4-BE49-F238E27FC236}">
                <a16:creationId xmlns:a16="http://schemas.microsoft.com/office/drawing/2014/main" id="{A9024B20-3580-4CCB-9680-0BA9043C0D60}"/>
              </a:ext>
            </a:extLst>
          </p:cNvPr>
          <p:cNvSpPr txBox="1"/>
          <p:nvPr/>
        </p:nvSpPr>
        <p:spPr>
          <a:xfrm>
            <a:off x="1970526" y="-111401"/>
            <a:ext cx="9200083" cy="830997"/>
          </a:xfrm>
          <a:prstGeom prst="rect">
            <a:avLst/>
          </a:prstGeom>
          <a:noFill/>
        </p:spPr>
        <p:txBody>
          <a:bodyPr wrap="none" rtlCol="0">
            <a:spAutoFit/>
          </a:bodyPr>
          <a:lstStyle/>
          <a:p>
            <a:r>
              <a:rPr lang="en-GB" sz="4800" b="1" dirty="0">
                <a:solidFill>
                  <a:schemeClr val="bg1"/>
                </a:solidFill>
                <a:effectLst>
                  <a:outerShdw blurRad="38100" dist="38100" dir="2700000" algn="tl">
                    <a:srgbClr val="000000">
                      <a:alpha val="43137"/>
                    </a:srgbClr>
                  </a:outerShdw>
                </a:effectLst>
              </a:rPr>
              <a:t>ACRE REGIONAL DATA RESCUE FOCI</a:t>
            </a:r>
          </a:p>
        </p:txBody>
      </p:sp>
      <p:sp>
        <p:nvSpPr>
          <p:cNvPr id="49" name="Oval 48">
            <a:extLst>
              <a:ext uri="{FF2B5EF4-FFF2-40B4-BE49-F238E27FC236}">
                <a16:creationId xmlns:a16="http://schemas.microsoft.com/office/drawing/2014/main" id="{79EC706B-A5AD-413A-B6E7-6537BE95B17B}"/>
              </a:ext>
            </a:extLst>
          </p:cNvPr>
          <p:cNvSpPr/>
          <p:nvPr/>
        </p:nvSpPr>
        <p:spPr>
          <a:xfrm>
            <a:off x="8079772" y="3841182"/>
            <a:ext cx="1454752" cy="432625"/>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rPr>
              <a:t>SACA&amp;D</a:t>
            </a:r>
          </a:p>
        </p:txBody>
      </p:sp>
      <p:sp>
        <p:nvSpPr>
          <p:cNvPr id="48" name="Oval 47">
            <a:extLst>
              <a:ext uri="{FF2B5EF4-FFF2-40B4-BE49-F238E27FC236}">
                <a16:creationId xmlns:a16="http://schemas.microsoft.com/office/drawing/2014/main" id="{A7191E16-B494-4102-A470-CD5320D8C180}"/>
              </a:ext>
            </a:extLst>
          </p:cNvPr>
          <p:cNvSpPr/>
          <p:nvPr/>
        </p:nvSpPr>
        <p:spPr>
          <a:xfrm>
            <a:off x="8832756" y="690594"/>
            <a:ext cx="622487" cy="637287"/>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D1CD7310-62E8-4E7D-B92F-E8665DE9689D}"/>
              </a:ext>
            </a:extLst>
          </p:cNvPr>
          <p:cNvSpPr txBox="1"/>
          <p:nvPr/>
        </p:nvSpPr>
        <p:spPr>
          <a:xfrm>
            <a:off x="9533271" y="711061"/>
            <a:ext cx="2125118" cy="646331"/>
          </a:xfrm>
          <a:prstGeom prst="rect">
            <a:avLst/>
          </a:prstGeom>
          <a:noFill/>
        </p:spPr>
        <p:txBody>
          <a:bodyPr wrap="square" rtlCol="0">
            <a:spAutoFit/>
          </a:bodyPr>
          <a:lstStyle/>
          <a:p>
            <a:r>
              <a:rPr lang="en-GB" b="1" dirty="0">
                <a:solidFill>
                  <a:srgbClr val="FFFF00"/>
                </a:solidFill>
                <a:effectLst>
                  <a:outerShdw blurRad="38100" dist="38100" dir="2700000" algn="tl">
                    <a:srgbClr val="000000">
                      <a:alpha val="43137"/>
                    </a:srgbClr>
                  </a:outerShdw>
                </a:effectLst>
              </a:rPr>
              <a:t>Other DARE projects linked to ACRE</a:t>
            </a:r>
          </a:p>
        </p:txBody>
      </p:sp>
    </p:spTree>
    <p:extLst>
      <p:ext uri="{BB962C8B-B14F-4D97-AF65-F5344CB8AC3E}">
        <p14:creationId xmlns:p14="http://schemas.microsoft.com/office/powerpoint/2010/main" val="85980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E05864-BFCD-4A80-A60B-4EB33C4FE19E}"/>
              </a:ext>
            </a:extLst>
          </p:cNvPr>
          <p:cNvPicPr>
            <a:picLocks noChangeAspect="1"/>
          </p:cNvPicPr>
          <p:nvPr/>
        </p:nvPicPr>
        <p:blipFill rotWithShape="1">
          <a:blip r:embed="rId2"/>
          <a:srcRect l="503" t="896" r="728"/>
          <a:stretch/>
        </p:blipFill>
        <p:spPr>
          <a:xfrm>
            <a:off x="0" y="0"/>
            <a:ext cx="12192000" cy="6858000"/>
          </a:xfrm>
          <a:prstGeom prst="rect">
            <a:avLst/>
          </a:prstGeom>
        </p:spPr>
      </p:pic>
    </p:spTree>
    <p:extLst>
      <p:ext uri="{BB962C8B-B14F-4D97-AF65-F5344CB8AC3E}">
        <p14:creationId xmlns:p14="http://schemas.microsoft.com/office/powerpoint/2010/main" val="18543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D8B1C-7D54-4178-A184-E487685140DF}"/>
              </a:ext>
            </a:extLst>
          </p:cNvPr>
          <p:cNvPicPr>
            <a:picLocks noChangeAspect="1"/>
          </p:cNvPicPr>
          <p:nvPr/>
        </p:nvPicPr>
        <p:blipFill rotWithShape="1">
          <a:blip r:embed="rId2"/>
          <a:srcRect l="840" t="972" r="1175" b="1269"/>
          <a:stretch/>
        </p:blipFill>
        <p:spPr>
          <a:xfrm>
            <a:off x="0" y="-1"/>
            <a:ext cx="12192000" cy="6924675"/>
          </a:xfrm>
          <a:prstGeom prst="rect">
            <a:avLst/>
          </a:prstGeom>
        </p:spPr>
      </p:pic>
    </p:spTree>
    <p:extLst>
      <p:ext uri="{BB962C8B-B14F-4D97-AF65-F5344CB8AC3E}">
        <p14:creationId xmlns:p14="http://schemas.microsoft.com/office/powerpoint/2010/main" val="248370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1233041-E919-4998-BDDE-A7D154C7C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79"/>
            <a:ext cx="12192000" cy="691091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roject icon for Southern Weather Discovery">
            <a:extLst>
              <a:ext uri="{FF2B5EF4-FFF2-40B4-BE49-F238E27FC236}">
                <a16:creationId xmlns:a16="http://schemas.microsoft.com/office/drawing/2014/main" id="{56BFC65B-6A70-4095-B3E6-F0D51D27D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991099"/>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roject icon for Weather Rescue At Sea">
            <a:extLst>
              <a:ext uri="{FF2B5EF4-FFF2-40B4-BE49-F238E27FC236}">
                <a16:creationId xmlns:a16="http://schemas.microsoft.com/office/drawing/2014/main" id="{6B91E21A-FE6E-4D38-9CFC-FB73BA5F4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6" y="5641622"/>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2C3D7E-C700-4CAE-8BBB-49BC93BF3F82}"/>
              </a:ext>
            </a:extLst>
          </p:cNvPr>
          <p:cNvPicPr>
            <a:picLocks noChangeAspect="1"/>
          </p:cNvPicPr>
          <p:nvPr/>
        </p:nvPicPr>
        <p:blipFill>
          <a:blip r:embed="rId5"/>
          <a:stretch>
            <a:fillRect/>
          </a:stretch>
        </p:blipFill>
        <p:spPr>
          <a:xfrm>
            <a:off x="10113588" y="5051268"/>
            <a:ext cx="1954587" cy="1692433"/>
          </a:xfrm>
          <a:prstGeom prst="rect">
            <a:avLst/>
          </a:prstGeom>
        </p:spPr>
      </p:pic>
      <p:pic>
        <p:nvPicPr>
          <p:cNvPr id="17418" name="Picture 10" descr="Project icon for UK Tides">
            <a:extLst>
              <a:ext uri="{FF2B5EF4-FFF2-40B4-BE49-F238E27FC236}">
                <a16:creationId xmlns:a16="http://schemas.microsoft.com/office/drawing/2014/main" id="{0D449D47-D77A-4111-B514-26829AF8E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244" y="5592928"/>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7E6634-155F-496F-8725-94E61B629EB4}"/>
              </a:ext>
            </a:extLst>
          </p:cNvPr>
          <p:cNvSpPr txBox="1"/>
          <p:nvPr/>
        </p:nvSpPr>
        <p:spPr>
          <a:xfrm>
            <a:off x="-142875" y="4344768"/>
            <a:ext cx="2482245" cy="646331"/>
          </a:xfrm>
          <a:prstGeom prst="rect">
            <a:avLst/>
          </a:prstGeom>
          <a:noFill/>
        </p:spPr>
        <p:txBody>
          <a:bodyPr wrap="square">
            <a:spAutoFit/>
          </a:bodyPr>
          <a:lstStyle/>
          <a:p>
            <a:pPr algn="ctr"/>
            <a:r>
              <a:rPr lang="en-GB" b="1" i="0" spc="50" dirty="0">
                <a:ln w="9525" cmpd="sng">
                  <a:solidFill>
                    <a:schemeClr val="accent1"/>
                  </a:solidFill>
                  <a:prstDash val="solid"/>
                </a:ln>
                <a:solidFill>
                  <a:srgbClr val="70AD47">
                    <a:tint val="1000"/>
                  </a:srgbClr>
                </a:solidFill>
                <a:effectLst>
                  <a:glow rad="38100">
                    <a:schemeClr val="accent1">
                      <a:alpha val="40000"/>
                    </a:schemeClr>
                  </a:glow>
                </a:effectLst>
                <a:latin typeface="Karla" pitchFamily="2" charset="0"/>
              </a:rPr>
              <a:t>Southern Weather </a:t>
            </a:r>
          </a:p>
          <a:p>
            <a:pPr algn="ctr"/>
            <a:r>
              <a:rPr lang="en-GB" b="1" i="0" spc="50" dirty="0">
                <a:ln w="9525" cmpd="sng">
                  <a:solidFill>
                    <a:schemeClr val="accent1"/>
                  </a:solidFill>
                  <a:prstDash val="solid"/>
                </a:ln>
                <a:solidFill>
                  <a:srgbClr val="70AD47">
                    <a:tint val="1000"/>
                  </a:srgbClr>
                </a:solidFill>
                <a:effectLst>
                  <a:glow rad="38100">
                    <a:schemeClr val="accent1">
                      <a:alpha val="40000"/>
                    </a:schemeClr>
                  </a:glow>
                </a:effectLst>
                <a:latin typeface="Karla" pitchFamily="2" charset="0"/>
              </a:rPr>
              <a:t>Discovery</a:t>
            </a:r>
            <a:endParaRPr lang="en-GB"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TextBox 15">
            <a:extLst>
              <a:ext uri="{FF2B5EF4-FFF2-40B4-BE49-F238E27FC236}">
                <a16:creationId xmlns:a16="http://schemas.microsoft.com/office/drawing/2014/main" id="{1FA7A82E-CA5D-4DF0-B35E-74C129DD73E4}"/>
              </a:ext>
            </a:extLst>
          </p:cNvPr>
          <p:cNvSpPr txBox="1"/>
          <p:nvPr/>
        </p:nvSpPr>
        <p:spPr>
          <a:xfrm>
            <a:off x="1831671" y="5270538"/>
            <a:ext cx="2482245" cy="369332"/>
          </a:xfrm>
          <a:prstGeom prst="rect">
            <a:avLst/>
          </a:prstGeom>
          <a:noFill/>
        </p:spPr>
        <p:txBody>
          <a:bodyPr wrap="square">
            <a:spAutoFit/>
          </a:bodyPr>
          <a:lstStyle/>
          <a:p>
            <a:pPr algn="ctr"/>
            <a:r>
              <a:rPr lang="en-GB" b="1" i="0" spc="50" dirty="0">
                <a:ln w="9525" cmpd="sng">
                  <a:solidFill>
                    <a:schemeClr val="accent1"/>
                  </a:solidFill>
                  <a:prstDash val="solid"/>
                </a:ln>
                <a:solidFill>
                  <a:srgbClr val="70AD47">
                    <a:tint val="1000"/>
                  </a:srgbClr>
                </a:solidFill>
                <a:effectLst>
                  <a:glow rad="38100">
                    <a:schemeClr val="accent1">
                      <a:alpha val="40000"/>
                    </a:schemeClr>
                  </a:glow>
                </a:effectLst>
                <a:latin typeface="Karla" pitchFamily="2" charset="0"/>
              </a:rPr>
              <a:t>UK Tides</a:t>
            </a:r>
            <a:endParaRPr lang="en-GB"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a:extLst>
              <a:ext uri="{FF2B5EF4-FFF2-40B4-BE49-F238E27FC236}">
                <a16:creationId xmlns:a16="http://schemas.microsoft.com/office/drawing/2014/main" id="{AA6C7D54-B2EA-4FBE-9694-14CBDECA4859}"/>
              </a:ext>
            </a:extLst>
          </p:cNvPr>
          <p:cNvSpPr txBox="1"/>
          <p:nvPr/>
        </p:nvSpPr>
        <p:spPr>
          <a:xfrm>
            <a:off x="7577976" y="5316704"/>
            <a:ext cx="2482245" cy="646331"/>
          </a:xfrm>
          <a:prstGeom prst="rect">
            <a:avLst/>
          </a:prstGeom>
          <a:noFill/>
        </p:spPr>
        <p:txBody>
          <a:bodyPr wrap="square">
            <a:spAutoFit/>
          </a:bodyPr>
          <a:lstStyle/>
          <a:p>
            <a:pPr algn="ctr"/>
            <a:r>
              <a:rPr lang="en-GB" b="1" i="0" spc="50" dirty="0">
                <a:ln w="9525" cmpd="sng">
                  <a:solidFill>
                    <a:schemeClr val="accent1"/>
                  </a:solidFill>
                  <a:prstDash val="solid"/>
                </a:ln>
                <a:solidFill>
                  <a:srgbClr val="70AD47">
                    <a:tint val="1000"/>
                  </a:srgbClr>
                </a:solidFill>
                <a:effectLst>
                  <a:glow rad="38100">
                    <a:schemeClr val="accent1">
                      <a:alpha val="40000"/>
                    </a:schemeClr>
                  </a:glow>
                </a:effectLst>
                <a:latin typeface="Karla" pitchFamily="2" charset="0"/>
              </a:rPr>
              <a:t>Weather Rescue </a:t>
            </a:r>
          </a:p>
          <a:p>
            <a:pPr algn="ctr"/>
            <a:r>
              <a:rPr lang="en-GB" b="1" i="0" spc="50" dirty="0">
                <a:ln w="9525" cmpd="sng">
                  <a:solidFill>
                    <a:schemeClr val="accent1"/>
                  </a:solidFill>
                  <a:prstDash val="solid"/>
                </a:ln>
                <a:solidFill>
                  <a:srgbClr val="70AD47">
                    <a:tint val="1000"/>
                  </a:srgbClr>
                </a:solidFill>
                <a:effectLst>
                  <a:glow rad="38100">
                    <a:schemeClr val="accent1">
                      <a:alpha val="40000"/>
                    </a:schemeClr>
                  </a:glow>
                </a:effectLst>
                <a:latin typeface="Karla" pitchFamily="2" charset="0"/>
              </a:rPr>
              <a:t>at Sea</a:t>
            </a:r>
            <a:endParaRPr lang="en-GB"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TextBox 2">
            <a:extLst>
              <a:ext uri="{FF2B5EF4-FFF2-40B4-BE49-F238E27FC236}">
                <a16:creationId xmlns:a16="http://schemas.microsoft.com/office/drawing/2014/main" id="{59984646-64B0-41DD-8B69-9E4DF07CAFE3}"/>
              </a:ext>
            </a:extLst>
          </p:cNvPr>
          <p:cNvSpPr txBox="1"/>
          <p:nvPr/>
        </p:nvSpPr>
        <p:spPr>
          <a:xfrm>
            <a:off x="10270680" y="2847975"/>
            <a:ext cx="1191352"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2013-2017</a:t>
            </a:r>
          </a:p>
        </p:txBody>
      </p:sp>
      <p:sp>
        <p:nvSpPr>
          <p:cNvPr id="13" name="TextBox 12">
            <a:extLst>
              <a:ext uri="{FF2B5EF4-FFF2-40B4-BE49-F238E27FC236}">
                <a16:creationId xmlns:a16="http://schemas.microsoft.com/office/drawing/2014/main" id="{7EBF21EF-20AA-4D6B-8301-4423DD452D0B}"/>
              </a:ext>
            </a:extLst>
          </p:cNvPr>
          <p:cNvSpPr txBox="1"/>
          <p:nvPr/>
        </p:nvSpPr>
        <p:spPr>
          <a:xfrm>
            <a:off x="5603430" y="4920256"/>
            <a:ext cx="1191352"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2014-2017</a:t>
            </a:r>
          </a:p>
        </p:txBody>
      </p:sp>
      <p:sp>
        <p:nvSpPr>
          <p:cNvPr id="15" name="TextBox 14">
            <a:extLst>
              <a:ext uri="{FF2B5EF4-FFF2-40B4-BE49-F238E27FC236}">
                <a16:creationId xmlns:a16="http://schemas.microsoft.com/office/drawing/2014/main" id="{5DAEF0EC-42D6-498F-A877-D6F0F6DA4192}"/>
              </a:ext>
            </a:extLst>
          </p:cNvPr>
          <p:cNvSpPr txBox="1"/>
          <p:nvPr/>
        </p:nvSpPr>
        <p:spPr>
          <a:xfrm>
            <a:off x="349444" y="6559035"/>
            <a:ext cx="883575"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2018=&gt;</a:t>
            </a:r>
          </a:p>
        </p:txBody>
      </p:sp>
      <p:sp>
        <p:nvSpPr>
          <p:cNvPr id="18" name="TextBox 17">
            <a:extLst>
              <a:ext uri="{FF2B5EF4-FFF2-40B4-BE49-F238E27FC236}">
                <a16:creationId xmlns:a16="http://schemas.microsoft.com/office/drawing/2014/main" id="{192F7AC0-5324-41B9-9643-6C7C13B491F3}"/>
              </a:ext>
            </a:extLst>
          </p:cNvPr>
          <p:cNvSpPr txBox="1"/>
          <p:nvPr/>
        </p:nvSpPr>
        <p:spPr>
          <a:xfrm>
            <a:off x="2753074" y="4641159"/>
            <a:ext cx="7517606" cy="369332"/>
          </a:xfrm>
          <a:prstGeom prst="rect">
            <a:avLst/>
          </a:prstGeom>
          <a:noFill/>
        </p:spPr>
        <p:txBody>
          <a:bodyPr wrap="square">
            <a:spAutoFit/>
          </a:bodyPr>
          <a:lstStyle/>
          <a:p>
            <a:r>
              <a:rPr lang="en-GB" b="1" dirty="0">
                <a:solidFill>
                  <a:schemeClr val="bg1"/>
                </a:solidFill>
                <a:effectLst>
                  <a:outerShdw blurRad="38100" dist="38100" dir="2700000" algn="tl">
                    <a:srgbClr val="000000">
                      <a:alpha val="43137"/>
                    </a:srgbClr>
                  </a:outerShdw>
                </a:effectLst>
                <a:latin typeface="Arial Narrow" panose="020B0606020202030204" pitchFamily="34" charset="0"/>
              </a:rPr>
              <a:t>C</a:t>
            </a:r>
            <a:r>
              <a:rPr lang="en-GB" b="1" i="0" dirty="0">
                <a:solidFill>
                  <a:schemeClr val="bg1"/>
                </a:solidFill>
                <a:effectLst>
                  <a:outerShdw blurRad="38100" dist="38100" dir="2700000" algn="tl">
                    <a:srgbClr val="000000">
                      <a:alpha val="43137"/>
                    </a:srgbClr>
                  </a:outerShdw>
                </a:effectLst>
                <a:latin typeface="Arial Narrow" panose="020B0606020202030204" pitchFamily="34" charset="0"/>
              </a:rPr>
              <a:t>ompleted 547,407 transcriptions, providing 78,845 new weather observations</a:t>
            </a:r>
            <a:endParaRPr lang="en-GB" dirty="0">
              <a:solidFill>
                <a:schemeClr val="bg1"/>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5C4938D0-0D45-4CF9-8D7F-24FB46DEA96A}"/>
              </a:ext>
            </a:extLst>
          </p:cNvPr>
          <p:cNvSpPr txBox="1"/>
          <p:nvPr/>
        </p:nvSpPr>
        <p:spPr>
          <a:xfrm>
            <a:off x="275498" y="2328566"/>
            <a:ext cx="1191352"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2010-2012</a:t>
            </a:r>
          </a:p>
        </p:txBody>
      </p:sp>
      <p:sp>
        <p:nvSpPr>
          <p:cNvPr id="20" name="TextBox 19">
            <a:extLst>
              <a:ext uri="{FF2B5EF4-FFF2-40B4-BE49-F238E27FC236}">
                <a16:creationId xmlns:a16="http://schemas.microsoft.com/office/drawing/2014/main" id="{6162E25A-49C5-4395-9575-D9D578A646E6}"/>
              </a:ext>
            </a:extLst>
          </p:cNvPr>
          <p:cNvSpPr txBox="1"/>
          <p:nvPr/>
        </p:nvSpPr>
        <p:spPr>
          <a:xfrm>
            <a:off x="2471992" y="6473308"/>
            <a:ext cx="883575"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2021=&gt;</a:t>
            </a:r>
          </a:p>
        </p:txBody>
      </p:sp>
      <p:sp>
        <p:nvSpPr>
          <p:cNvPr id="21" name="TextBox 20">
            <a:extLst>
              <a:ext uri="{FF2B5EF4-FFF2-40B4-BE49-F238E27FC236}">
                <a16:creationId xmlns:a16="http://schemas.microsoft.com/office/drawing/2014/main" id="{4213DC75-9384-4878-AAAF-94C8A7F7E01E}"/>
              </a:ext>
            </a:extLst>
          </p:cNvPr>
          <p:cNvSpPr txBox="1"/>
          <p:nvPr/>
        </p:nvSpPr>
        <p:spPr>
          <a:xfrm>
            <a:off x="5521157" y="6381541"/>
            <a:ext cx="1191352"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2019-2021</a:t>
            </a:r>
          </a:p>
        </p:txBody>
      </p:sp>
      <p:sp>
        <p:nvSpPr>
          <p:cNvPr id="22" name="TextBox 21">
            <a:extLst>
              <a:ext uri="{FF2B5EF4-FFF2-40B4-BE49-F238E27FC236}">
                <a16:creationId xmlns:a16="http://schemas.microsoft.com/office/drawing/2014/main" id="{E51816A3-1C55-4E3A-AC65-10F3CF7A3B4A}"/>
              </a:ext>
            </a:extLst>
          </p:cNvPr>
          <p:cNvSpPr txBox="1"/>
          <p:nvPr/>
        </p:nvSpPr>
        <p:spPr>
          <a:xfrm>
            <a:off x="8103120" y="6506307"/>
            <a:ext cx="883575"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2021=&gt;</a:t>
            </a:r>
          </a:p>
        </p:txBody>
      </p:sp>
      <p:sp>
        <p:nvSpPr>
          <p:cNvPr id="23" name="TextBox 22">
            <a:extLst>
              <a:ext uri="{FF2B5EF4-FFF2-40B4-BE49-F238E27FC236}">
                <a16:creationId xmlns:a16="http://schemas.microsoft.com/office/drawing/2014/main" id="{EA2455DE-35F3-45B2-9F0A-4B0CF75F6737}"/>
              </a:ext>
            </a:extLst>
          </p:cNvPr>
          <p:cNvSpPr txBox="1"/>
          <p:nvPr/>
        </p:nvSpPr>
        <p:spPr>
          <a:xfrm>
            <a:off x="10058842" y="5104922"/>
            <a:ext cx="883575" cy="369332"/>
          </a:xfrm>
          <a:prstGeom prst="rect">
            <a:avLst/>
          </a:prstGeom>
          <a:noFill/>
        </p:spPr>
        <p:txBody>
          <a:bodyPr wrap="none" rtlCol="0">
            <a:spAutoFit/>
          </a:bodyPr>
          <a:lstStyle/>
          <a:p>
            <a:r>
              <a:rPr lang="en-GB" b="1" dirty="0">
                <a:solidFill>
                  <a:schemeClr val="bg1"/>
                </a:solidFill>
                <a:effectLst>
                  <a:outerShdw blurRad="38100" dist="38100" dir="2700000" algn="tl">
                    <a:srgbClr val="000000">
                      <a:alpha val="43137"/>
                    </a:srgbClr>
                  </a:outerShdw>
                </a:effectLst>
              </a:rPr>
              <a:t>2021=&gt;</a:t>
            </a:r>
          </a:p>
        </p:txBody>
      </p:sp>
    </p:spTree>
    <p:extLst>
      <p:ext uri="{BB962C8B-B14F-4D97-AF65-F5344CB8AC3E}">
        <p14:creationId xmlns:p14="http://schemas.microsoft.com/office/powerpoint/2010/main" val="355590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42DF-586E-585F-CB12-1B51DC9F44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797325-5F59-E270-F0D6-55EB73D6FFAD}"/>
              </a:ext>
            </a:extLst>
          </p:cNvPr>
          <p:cNvSpPr>
            <a:spLocks noGrp="1"/>
          </p:cNvSpPr>
          <p:nvPr>
            <p:ph idx="1"/>
          </p:nvPr>
        </p:nvSpPr>
        <p:spPr/>
        <p:txBody>
          <a:bodyPr/>
          <a:lstStyle/>
          <a:p>
            <a:endParaRPr lang="en-GB"/>
          </a:p>
        </p:txBody>
      </p:sp>
      <p:pic>
        <p:nvPicPr>
          <p:cNvPr id="4" name="Picture 2" descr="Ocean carbon uptake widely underestimated">
            <a:extLst>
              <a:ext uri="{FF2B5EF4-FFF2-40B4-BE49-F238E27FC236}">
                <a16:creationId xmlns:a16="http://schemas.microsoft.com/office/drawing/2014/main" id="{1D724506-2292-1BF4-BD20-377BD4123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7CCF7B-E6CA-7FB9-EA40-AFF448451FC8}"/>
              </a:ext>
            </a:extLst>
          </p:cNvPr>
          <p:cNvSpPr txBox="1"/>
          <p:nvPr/>
        </p:nvSpPr>
        <p:spPr>
          <a:xfrm>
            <a:off x="0" y="0"/>
            <a:ext cx="12198013" cy="680186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rPr>
              <a:t>      </a:t>
            </a:r>
            <a:r>
              <a:rPr lang="en-US" sz="4800" b="1" dirty="0">
                <a:solidFill>
                  <a:schemeClr val="bg1"/>
                </a:solidFill>
              </a:rPr>
              <a:t>ACRE Drought and Flood meeting program</a:t>
            </a:r>
            <a:endParaRPr lang="en-US" sz="4800" b="1" dirty="0">
              <a:solidFill>
                <a:schemeClr val="bg1"/>
              </a:solidFill>
              <a:ea typeface="Calibri"/>
              <a:cs typeface="Calibri"/>
            </a:endParaRPr>
          </a:p>
          <a:p>
            <a:pPr algn="ctr"/>
            <a:r>
              <a:rPr lang="en-US" sz="2000" i="1" dirty="0">
                <a:solidFill>
                  <a:schemeClr val="bg1"/>
                </a:solidFill>
                <a:ea typeface="+mn-lt"/>
                <a:cs typeface="+mn-lt"/>
              </a:rPr>
              <a:t>*Before name = remote presentation     Presentation time 30 minutes, with recommendation of last 5 minutes for questions</a:t>
            </a:r>
          </a:p>
          <a:p>
            <a:pPr algn="ctr"/>
            <a:endParaRPr lang="en-US" i="1" dirty="0">
              <a:solidFill>
                <a:schemeClr val="bg1"/>
              </a:solidFill>
              <a:ea typeface="Calibri"/>
              <a:cs typeface="Calibri"/>
            </a:endParaRPr>
          </a:p>
          <a:p>
            <a:pPr algn="ctr"/>
            <a:r>
              <a:rPr lang="en-US" sz="3600" b="1" dirty="0">
                <a:ln>
                  <a:solidFill>
                    <a:schemeClr val="tx1"/>
                  </a:solidFill>
                </a:ln>
                <a:solidFill>
                  <a:srgbClr val="FFFF00"/>
                </a:solidFill>
                <a:ea typeface="+mn-lt"/>
                <a:cs typeface="+mn-lt"/>
              </a:rPr>
              <a:t>Tuesday Sept 24th:</a:t>
            </a:r>
            <a:r>
              <a:rPr lang="en-US" sz="3200" b="1" dirty="0">
                <a:ln>
                  <a:solidFill>
                    <a:schemeClr val="tx1"/>
                  </a:solidFill>
                </a:ln>
                <a:solidFill>
                  <a:srgbClr val="FFFF00"/>
                </a:solidFill>
                <a:ea typeface="+mn-lt"/>
                <a:cs typeface="+mn-lt"/>
              </a:rPr>
              <a:t> </a:t>
            </a:r>
          </a:p>
          <a:p>
            <a:pPr algn="ctr"/>
            <a:endParaRPr lang="en-US" dirty="0">
              <a:solidFill>
                <a:srgbClr val="FFFF00"/>
              </a:solidFill>
              <a:ea typeface="Calibri"/>
              <a:cs typeface="Calibri"/>
            </a:endParaRPr>
          </a:p>
          <a:p>
            <a:pPr algn="ctr"/>
            <a:r>
              <a:rPr lang="en-US" sz="2400" b="1" dirty="0">
                <a:ln>
                  <a:solidFill>
                    <a:schemeClr val="tx1"/>
                  </a:solidFill>
                </a:ln>
                <a:solidFill>
                  <a:srgbClr val="FFFF00"/>
                </a:solidFill>
                <a:ea typeface="+mn-lt"/>
                <a:cs typeface="+mn-lt"/>
              </a:rPr>
              <a:t>0920: Introduction &amp; Opening Christos </a:t>
            </a:r>
            <a:r>
              <a:rPr lang="en-US" sz="2400" b="1" dirty="0" err="1">
                <a:ln>
                  <a:solidFill>
                    <a:schemeClr val="tx1"/>
                  </a:solidFill>
                </a:ln>
                <a:solidFill>
                  <a:srgbClr val="FFFF00"/>
                </a:solidFill>
                <a:ea typeface="+mn-lt"/>
                <a:cs typeface="+mn-lt"/>
              </a:rPr>
              <a:t>Zerefos</a:t>
            </a:r>
            <a:r>
              <a:rPr lang="en-US" sz="2400" b="1" dirty="0">
                <a:ln>
                  <a:solidFill>
                    <a:schemeClr val="tx1"/>
                  </a:solidFill>
                </a:ln>
                <a:solidFill>
                  <a:srgbClr val="FFFF00"/>
                </a:solidFill>
                <a:ea typeface="+mn-lt"/>
                <a:cs typeface="+mn-lt"/>
              </a:rPr>
              <a:t> &amp; Dimitra Founda</a:t>
            </a:r>
          </a:p>
          <a:p>
            <a:pPr algn="ctr"/>
            <a:endParaRPr lang="en-US" sz="2800" dirty="0">
              <a:ln>
                <a:solidFill>
                  <a:schemeClr val="tx1"/>
                </a:solidFill>
              </a:ln>
              <a:ea typeface="Calibri"/>
              <a:cs typeface="Calibri"/>
            </a:endParaRPr>
          </a:p>
          <a:p>
            <a:pPr algn="ctr"/>
            <a:r>
              <a:rPr lang="en-US" sz="2400" b="1" dirty="0">
                <a:ln>
                  <a:solidFill>
                    <a:schemeClr val="tx1"/>
                  </a:solidFill>
                </a:ln>
                <a:solidFill>
                  <a:srgbClr val="FFFF00"/>
                </a:solidFill>
                <a:ea typeface="+mn-lt"/>
                <a:cs typeface="+mn-lt"/>
              </a:rPr>
              <a:t>0930: Rob Allan: Short overview of ACRE</a:t>
            </a:r>
          </a:p>
          <a:p>
            <a:pPr algn="ctr"/>
            <a:endParaRPr lang="en-US" b="1" dirty="0">
              <a:ln>
                <a:solidFill>
                  <a:schemeClr val="tx1"/>
                </a:solidFill>
              </a:ln>
              <a:solidFill>
                <a:srgbClr val="FFFF00"/>
              </a:solidFill>
              <a:ea typeface="+mn-lt"/>
              <a:cs typeface="+mn-lt"/>
            </a:endParaRPr>
          </a:p>
          <a:p>
            <a:pPr algn="ctr"/>
            <a:r>
              <a:rPr lang="en-US" sz="3600" b="1" dirty="0">
                <a:ln>
                  <a:solidFill>
                    <a:schemeClr val="tx1"/>
                  </a:solidFill>
                </a:ln>
                <a:solidFill>
                  <a:srgbClr val="FFFF00"/>
                </a:solidFill>
                <a:ea typeface="+mn-lt"/>
                <a:cs typeface="+mn-lt"/>
              </a:rPr>
              <a:t>Data &amp; Data Rescue</a:t>
            </a:r>
            <a:endParaRPr lang="en-US" sz="3600" dirty="0">
              <a:ln>
                <a:solidFill>
                  <a:schemeClr val="tx1"/>
                </a:solidFill>
              </a:ln>
              <a:solidFill>
                <a:srgbClr val="000000"/>
              </a:solidFill>
              <a:ea typeface="+mn-lt"/>
              <a:cs typeface="+mn-lt"/>
            </a:endParaRPr>
          </a:p>
          <a:p>
            <a:pPr algn="ctr"/>
            <a:endParaRPr lang="en-US" dirty="0">
              <a:ln>
                <a:solidFill>
                  <a:schemeClr val="tx1"/>
                </a:solidFill>
              </a:ln>
              <a:solidFill>
                <a:srgbClr val="000000"/>
              </a:solidFill>
              <a:ea typeface="+mn-lt"/>
              <a:cs typeface="+mn-lt"/>
            </a:endParaRPr>
          </a:p>
          <a:p>
            <a:pPr algn="ctr"/>
            <a:r>
              <a:rPr lang="en-US" sz="2400" b="1" i="1" dirty="0">
                <a:ln>
                  <a:solidFill>
                    <a:schemeClr val="tx1"/>
                  </a:solidFill>
                </a:ln>
                <a:solidFill>
                  <a:srgbClr val="FFFF00"/>
                </a:solidFill>
                <a:ea typeface="+mn-lt"/>
                <a:cs typeface="+mn-lt"/>
              </a:rPr>
              <a:t>Session Chair</a:t>
            </a:r>
            <a:r>
              <a:rPr lang="en-US" sz="2400" b="1" dirty="0">
                <a:ln>
                  <a:solidFill>
                    <a:schemeClr val="tx1"/>
                  </a:solidFill>
                </a:ln>
                <a:solidFill>
                  <a:srgbClr val="FFFF00"/>
                </a:solidFill>
                <a:ea typeface="+mn-lt"/>
                <a:cs typeface="+mn-lt"/>
              </a:rPr>
              <a:t>: Roger Stone </a:t>
            </a:r>
            <a:endParaRPr lang="en-US" sz="2400" b="1" dirty="0">
              <a:ln>
                <a:solidFill>
                  <a:schemeClr val="tx1"/>
                </a:solidFill>
              </a:ln>
              <a:solidFill>
                <a:srgbClr val="000000"/>
              </a:solidFill>
              <a:ea typeface="+mn-lt"/>
              <a:cs typeface="+mn-lt"/>
            </a:endParaRPr>
          </a:p>
          <a:p>
            <a:pPr algn="ctr"/>
            <a:r>
              <a:rPr lang="en-US" sz="2400" b="1" i="1" dirty="0">
                <a:ln>
                  <a:solidFill>
                    <a:schemeClr val="tx1"/>
                  </a:solidFill>
                </a:ln>
                <a:solidFill>
                  <a:srgbClr val="FFFF00"/>
                </a:solidFill>
                <a:ea typeface="+mn-lt"/>
                <a:cs typeface="+mn-lt"/>
              </a:rPr>
              <a:t>Online Presentation Coordinator</a:t>
            </a:r>
            <a:r>
              <a:rPr lang="en-US" sz="2400" b="1" dirty="0">
                <a:ln>
                  <a:solidFill>
                    <a:schemeClr val="tx1"/>
                  </a:solidFill>
                </a:ln>
                <a:solidFill>
                  <a:srgbClr val="FFFF00"/>
                </a:solidFill>
                <a:ea typeface="+mn-lt"/>
                <a:cs typeface="+mn-lt"/>
              </a:rPr>
              <a:t>: Ed Hawkins </a:t>
            </a:r>
            <a:endParaRPr lang="en-US" sz="2400" b="1" dirty="0">
              <a:ln>
                <a:solidFill>
                  <a:schemeClr val="tx1"/>
                </a:solidFill>
              </a:ln>
              <a:solidFill>
                <a:srgbClr val="000000"/>
              </a:solidFill>
              <a:ea typeface="+mn-lt"/>
              <a:cs typeface="+mn-lt"/>
            </a:endParaRPr>
          </a:p>
          <a:p>
            <a:pPr algn="ctr"/>
            <a:r>
              <a:rPr lang="en-US" sz="2400" b="1" i="1" dirty="0">
                <a:ln>
                  <a:solidFill>
                    <a:schemeClr val="tx1"/>
                  </a:solidFill>
                </a:ln>
                <a:solidFill>
                  <a:srgbClr val="FFFF00"/>
                </a:solidFill>
                <a:ea typeface="+mn-lt"/>
                <a:cs typeface="+mn-lt"/>
              </a:rPr>
              <a:t>Rapporteur</a:t>
            </a:r>
            <a:r>
              <a:rPr lang="en-US" sz="2400" b="1" dirty="0">
                <a:ln>
                  <a:solidFill>
                    <a:schemeClr val="tx1"/>
                  </a:solidFill>
                </a:ln>
                <a:solidFill>
                  <a:srgbClr val="FFFF00"/>
                </a:solidFill>
                <a:ea typeface="+mn-lt"/>
                <a:cs typeface="+mn-lt"/>
              </a:rPr>
              <a:t>: Praveen Teleti </a:t>
            </a:r>
          </a:p>
          <a:p>
            <a:pPr algn="ctr"/>
            <a:endParaRPr lang="en-US" sz="2800" b="1" dirty="0">
              <a:ln>
                <a:solidFill>
                  <a:schemeClr val="tx1"/>
                </a:solidFill>
              </a:ln>
              <a:solidFill>
                <a:srgbClr val="FFFF00"/>
              </a:solidFill>
              <a:ea typeface="+mn-lt"/>
              <a:cs typeface="+mn-lt"/>
            </a:endParaRPr>
          </a:p>
          <a:p>
            <a:pPr algn="ctr"/>
            <a:endParaRPr lang="en-US" sz="2800" b="1" dirty="0">
              <a:ln>
                <a:solidFill>
                  <a:schemeClr val="tx1"/>
                </a:solidFill>
              </a:ln>
              <a:ea typeface="+mn-lt"/>
              <a:cs typeface="+mn-lt"/>
            </a:endParaRPr>
          </a:p>
        </p:txBody>
      </p:sp>
    </p:spTree>
    <p:extLst>
      <p:ext uri="{BB962C8B-B14F-4D97-AF65-F5344CB8AC3E}">
        <p14:creationId xmlns:p14="http://schemas.microsoft.com/office/powerpoint/2010/main" val="348336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8323</TotalTime>
  <Words>1751</Words>
  <Application>Microsoft Office PowerPoint</Application>
  <PresentationFormat>Widescreen</PresentationFormat>
  <Paragraphs>815</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Calibri</vt:lpstr>
      <vt:lpstr>Calibri Light</vt:lpstr>
      <vt:lpstr>Courier New</vt:lpstr>
      <vt:lpstr>Karla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Allan</dc:creator>
  <cp:lastModifiedBy>Rob Allan</cp:lastModifiedBy>
  <cp:revision>474</cp:revision>
  <dcterms:created xsi:type="dcterms:W3CDTF">2023-09-13T10:23:27Z</dcterms:created>
  <dcterms:modified xsi:type="dcterms:W3CDTF">2024-09-23T14:58:05Z</dcterms:modified>
</cp:coreProperties>
</file>